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handoutMasterIdLst>
    <p:handoutMasterId r:id="rId95"/>
  </p:handoutMasterIdLst>
  <p:sldIdLst>
    <p:sldId id="270" r:id="rId2"/>
    <p:sldId id="383" r:id="rId3"/>
    <p:sldId id="581" r:id="rId4"/>
    <p:sldId id="271" r:id="rId5"/>
    <p:sldId id="384" r:id="rId6"/>
    <p:sldId id="386" r:id="rId7"/>
    <p:sldId id="387" r:id="rId8"/>
    <p:sldId id="388" r:id="rId9"/>
    <p:sldId id="385" r:id="rId10"/>
    <p:sldId id="389" r:id="rId11"/>
    <p:sldId id="390" r:id="rId12"/>
    <p:sldId id="391" r:id="rId13"/>
    <p:sldId id="392" r:id="rId14"/>
    <p:sldId id="393" r:id="rId15"/>
    <p:sldId id="394" r:id="rId16"/>
    <p:sldId id="395" r:id="rId17"/>
    <p:sldId id="396" r:id="rId18"/>
    <p:sldId id="397" r:id="rId19"/>
    <p:sldId id="398" r:id="rId20"/>
    <p:sldId id="399" r:id="rId21"/>
    <p:sldId id="400" r:id="rId22"/>
    <p:sldId id="402" r:id="rId23"/>
    <p:sldId id="404" r:id="rId24"/>
    <p:sldId id="405" r:id="rId25"/>
    <p:sldId id="410" r:id="rId26"/>
    <p:sldId id="412" r:id="rId27"/>
    <p:sldId id="413" r:id="rId28"/>
    <p:sldId id="414" r:id="rId29"/>
    <p:sldId id="415" r:id="rId30"/>
    <p:sldId id="292" r:id="rId31"/>
    <p:sldId id="416" r:id="rId32"/>
    <p:sldId id="417" r:id="rId33"/>
    <p:sldId id="418" r:id="rId34"/>
    <p:sldId id="420" r:id="rId35"/>
    <p:sldId id="419" r:id="rId36"/>
    <p:sldId id="285" r:id="rId37"/>
    <p:sldId id="286" r:id="rId38"/>
    <p:sldId id="304" r:id="rId39"/>
    <p:sldId id="287" r:id="rId40"/>
    <p:sldId id="288" r:id="rId41"/>
    <p:sldId id="289" r:id="rId42"/>
    <p:sldId id="290" r:id="rId43"/>
    <p:sldId id="291" r:id="rId44"/>
    <p:sldId id="269" r:id="rId45"/>
    <p:sldId id="293" r:id="rId46"/>
    <p:sldId id="294" r:id="rId47"/>
    <p:sldId id="296" r:id="rId48"/>
    <p:sldId id="297" r:id="rId49"/>
    <p:sldId id="298" r:id="rId50"/>
    <p:sldId id="299" r:id="rId51"/>
    <p:sldId id="305" r:id="rId52"/>
    <p:sldId id="300" r:id="rId53"/>
    <p:sldId id="306" r:id="rId54"/>
    <p:sldId id="301" r:id="rId55"/>
    <p:sldId id="302" r:id="rId56"/>
    <p:sldId id="307" r:id="rId57"/>
    <p:sldId id="421" r:id="rId58"/>
    <p:sldId id="422" r:id="rId59"/>
    <p:sldId id="423" r:id="rId60"/>
    <p:sldId id="424" r:id="rId61"/>
    <p:sldId id="425" r:id="rId62"/>
    <p:sldId id="426" r:id="rId63"/>
    <p:sldId id="427" r:id="rId64"/>
    <p:sldId id="428" r:id="rId65"/>
    <p:sldId id="429" r:id="rId66"/>
    <p:sldId id="430" r:id="rId67"/>
    <p:sldId id="431" r:id="rId68"/>
    <p:sldId id="432" r:id="rId69"/>
    <p:sldId id="433" r:id="rId70"/>
    <p:sldId id="434" r:id="rId71"/>
    <p:sldId id="435" r:id="rId72"/>
    <p:sldId id="436" r:id="rId73"/>
    <p:sldId id="437" r:id="rId74"/>
    <p:sldId id="438" r:id="rId75"/>
    <p:sldId id="439" r:id="rId76"/>
    <p:sldId id="440" r:id="rId77"/>
    <p:sldId id="441" r:id="rId78"/>
    <p:sldId id="515" r:id="rId79"/>
    <p:sldId id="516" r:id="rId80"/>
    <p:sldId id="518" r:id="rId81"/>
    <p:sldId id="519" r:id="rId82"/>
    <p:sldId id="444" r:id="rId83"/>
    <p:sldId id="445" r:id="rId84"/>
    <p:sldId id="446" r:id="rId85"/>
    <p:sldId id="447" r:id="rId86"/>
    <p:sldId id="512" r:id="rId87"/>
    <p:sldId id="448" r:id="rId88"/>
    <p:sldId id="449" r:id="rId89"/>
    <p:sldId id="511" r:id="rId90"/>
    <p:sldId id="513" r:id="rId91"/>
    <p:sldId id="510" r:id="rId92"/>
    <p:sldId id="514" r:id="rId93"/>
  </p:sldIdLst>
  <p:sldSz cx="9144000" cy="6858000" type="screen4x3"/>
  <p:notesSz cx="9144000" cy="6858000"/>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66FF"/>
    <a:srgbClr val="00FF00"/>
    <a:srgbClr val="CC99FF"/>
    <a:srgbClr val="FFFF66"/>
    <a:srgbClr val="CC0099"/>
    <a:srgbClr val="FF0000"/>
    <a:srgbClr val="009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81" autoAdjust="0"/>
  </p:normalViewPr>
  <p:slideViewPr>
    <p:cSldViewPr>
      <p:cViewPr varScale="1">
        <p:scale>
          <a:sx n="73" d="100"/>
          <a:sy n="73" d="100"/>
        </p:scale>
        <p:origin x="132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6F295A3F-0616-46C1-9EF5-3786FF5E1A7C}" type="datetimeFigureOut">
              <a:rPr lang="zh-CN" altLang="en-US" smtClean="0"/>
              <a:t>2021/2/15</a:t>
            </a:fld>
            <a:endParaRPr lang="zh-CN" altLang="en-US"/>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63884DF0-043D-4565-A8B5-CB899922739D}" type="slidenum">
              <a:rPr lang="zh-CN" altLang="en-US" smtClean="0"/>
              <a:t>‹#›</a:t>
            </a:fld>
            <a:endParaRPr lang="zh-CN" altLang="en-US"/>
          </a:p>
        </p:txBody>
      </p:sp>
    </p:spTree>
    <p:extLst>
      <p:ext uri="{BB962C8B-B14F-4D97-AF65-F5344CB8AC3E}">
        <p14:creationId xmlns:p14="http://schemas.microsoft.com/office/powerpoint/2010/main" val="1610003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28675" name="Rectangle 3"/>
          <p:cNvSpPr>
            <a:spLocks noGrp="1" noChangeArrowheads="1"/>
          </p:cNvSpPr>
          <p:nvPr>
            <p:ph type="dt" idx="1"/>
          </p:nvPr>
        </p:nvSpPr>
        <p:spPr bwMode="auto">
          <a:xfrm>
            <a:off x="5181600" y="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7" name="Rectangle 5"/>
          <p:cNvSpPr>
            <a:spLocks noGrp="1" noChangeArrowheads="1"/>
          </p:cNvSpPr>
          <p:nvPr>
            <p:ph type="body" sz="quarter" idx="3"/>
          </p:nvPr>
        </p:nvSpPr>
        <p:spPr bwMode="auto">
          <a:xfrm>
            <a:off x="1219200" y="3257550"/>
            <a:ext cx="67056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8678" name="Rectangle 6"/>
          <p:cNvSpPr>
            <a:spLocks noGrp="1" noChangeArrowheads="1"/>
          </p:cNvSpPr>
          <p:nvPr>
            <p:ph type="ftr" sz="quarter" idx="4"/>
          </p:nvPr>
        </p:nvSpPr>
        <p:spPr bwMode="auto">
          <a:xfrm>
            <a:off x="0" y="651510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smtClean="0">
                <a:ea typeface="宋体" panose="02010600030101010101" pitchFamily="2" charset="-122"/>
              </a:defRPr>
            </a:lvl1pPr>
          </a:lstStyle>
          <a:p>
            <a:pPr>
              <a:defRPr/>
            </a:pPr>
            <a:endParaRPr lang="en-US" altLang="zh-CN"/>
          </a:p>
        </p:txBody>
      </p:sp>
      <p:sp>
        <p:nvSpPr>
          <p:cNvPr id="28679" name="Rectangle 7"/>
          <p:cNvSpPr>
            <a:spLocks noGrp="1" noChangeArrowheads="1"/>
          </p:cNvSpPr>
          <p:nvPr>
            <p:ph type="sldNum" sz="quarter" idx="5"/>
          </p:nvPr>
        </p:nvSpPr>
        <p:spPr bwMode="auto">
          <a:xfrm>
            <a:off x="5181600" y="6515100"/>
            <a:ext cx="39624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ea typeface="宋体" panose="02010600030101010101" pitchFamily="2" charset="-122"/>
              </a:defRPr>
            </a:lvl1pPr>
          </a:lstStyle>
          <a:p>
            <a:pPr>
              <a:defRPr/>
            </a:pPr>
            <a:fld id="{672EE275-E7D5-4237-95B3-9735D535032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64BC63F-BF05-41CE-8B3C-71E3AA96E20B}" type="slidenum">
              <a:rPr lang="en-US" altLang="zh-CN"/>
              <a:pPr>
                <a:defRPr/>
              </a:pPr>
              <a:t>‹#›</a:t>
            </a:fld>
            <a:endParaRPr lang="en-US" altLang="zh-CN"/>
          </a:p>
        </p:txBody>
      </p:sp>
    </p:spTree>
    <p:extLst>
      <p:ext uri="{BB962C8B-B14F-4D97-AF65-F5344CB8AC3E}">
        <p14:creationId xmlns:p14="http://schemas.microsoft.com/office/powerpoint/2010/main" val="860188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369E465-A991-4E2D-8B8D-276D06530E6E}" type="slidenum">
              <a:rPr lang="en-US" altLang="zh-CN"/>
              <a:pPr>
                <a:defRPr/>
              </a:pPr>
              <a:t>‹#›</a:t>
            </a:fld>
            <a:endParaRPr lang="en-US" altLang="zh-CN"/>
          </a:p>
        </p:txBody>
      </p:sp>
    </p:spTree>
    <p:extLst>
      <p:ext uri="{BB962C8B-B14F-4D97-AF65-F5344CB8AC3E}">
        <p14:creationId xmlns:p14="http://schemas.microsoft.com/office/powerpoint/2010/main" val="1273083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C8BCA2D-F022-4C92-991C-E53A4E6856F2}" type="slidenum">
              <a:rPr lang="en-US" altLang="zh-CN"/>
              <a:pPr>
                <a:defRPr/>
              </a:pPr>
              <a:t>‹#›</a:t>
            </a:fld>
            <a:endParaRPr lang="en-US" altLang="zh-CN"/>
          </a:p>
        </p:txBody>
      </p:sp>
    </p:spTree>
    <p:extLst>
      <p:ext uri="{BB962C8B-B14F-4D97-AF65-F5344CB8AC3E}">
        <p14:creationId xmlns:p14="http://schemas.microsoft.com/office/powerpoint/2010/main" val="1102812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87FE00A-CC57-45D9-917D-55E73C00340C}" type="slidenum">
              <a:rPr lang="en-US" altLang="zh-CN"/>
              <a:pPr>
                <a:defRPr/>
              </a:pPr>
              <a:t>‹#›</a:t>
            </a:fld>
            <a:endParaRPr lang="en-US" altLang="zh-CN"/>
          </a:p>
        </p:txBody>
      </p:sp>
    </p:spTree>
    <p:extLst>
      <p:ext uri="{BB962C8B-B14F-4D97-AF65-F5344CB8AC3E}">
        <p14:creationId xmlns:p14="http://schemas.microsoft.com/office/powerpoint/2010/main" val="3212623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D2908B7-A549-439D-8CCD-A9BB097B895A}" type="slidenum">
              <a:rPr lang="en-US" altLang="zh-CN"/>
              <a:pPr>
                <a:defRPr/>
              </a:pPr>
              <a:t>‹#›</a:t>
            </a:fld>
            <a:endParaRPr lang="en-US" altLang="zh-CN"/>
          </a:p>
        </p:txBody>
      </p:sp>
    </p:spTree>
    <p:extLst>
      <p:ext uri="{BB962C8B-B14F-4D97-AF65-F5344CB8AC3E}">
        <p14:creationId xmlns:p14="http://schemas.microsoft.com/office/powerpoint/2010/main" val="3997088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C6DFEB0-0B03-4452-BF76-9217109111FA}" type="slidenum">
              <a:rPr lang="en-US" altLang="zh-CN"/>
              <a:pPr>
                <a:defRPr/>
              </a:pPr>
              <a:t>‹#›</a:t>
            </a:fld>
            <a:endParaRPr lang="en-US" altLang="zh-CN"/>
          </a:p>
        </p:txBody>
      </p:sp>
    </p:spTree>
    <p:extLst>
      <p:ext uri="{BB962C8B-B14F-4D97-AF65-F5344CB8AC3E}">
        <p14:creationId xmlns:p14="http://schemas.microsoft.com/office/powerpoint/2010/main" val="1027503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FC12B1D-69D7-4FAA-B20F-3DB54A3F9B89}" type="slidenum">
              <a:rPr lang="en-US" altLang="zh-CN"/>
              <a:pPr>
                <a:defRPr/>
              </a:pPr>
              <a:t>‹#›</a:t>
            </a:fld>
            <a:endParaRPr lang="en-US" altLang="zh-CN"/>
          </a:p>
        </p:txBody>
      </p:sp>
    </p:spTree>
    <p:extLst>
      <p:ext uri="{BB962C8B-B14F-4D97-AF65-F5344CB8AC3E}">
        <p14:creationId xmlns:p14="http://schemas.microsoft.com/office/powerpoint/2010/main" val="143277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04E9FED-65E4-4FAD-A5EB-0FE54E970EA1}" type="slidenum">
              <a:rPr lang="en-US" altLang="zh-CN"/>
              <a:pPr>
                <a:defRPr/>
              </a:pPr>
              <a:t>‹#›</a:t>
            </a:fld>
            <a:endParaRPr lang="en-US" altLang="zh-CN"/>
          </a:p>
        </p:txBody>
      </p:sp>
    </p:spTree>
    <p:extLst>
      <p:ext uri="{BB962C8B-B14F-4D97-AF65-F5344CB8AC3E}">
        <p14:creationId xmlns:p14="http://schemas.microsoft.com/office/powerpoint/2010/main" val="228926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0AF37AC-6BBB-4112-81D9-0F0C6E203BC9}" type="slidenum">
              <a:rPr lang="en-US" altLang="zh-CN"/>
              <a:pPr>
                <a:defRPr/>
              </a:pPr>
              <a:t>‹#›</a:t>
            </a:fld>
            <a:endParaRPr lang="en-US" altLang="zh-CN"/>
          </a:p>
        </p:txBody>
      </p:sp>
    </p:spTree>
    <p:extLst>
      <p:ext uri="{BB962C8B-B14F-4D97-AF65-F5344CB8AC3E}">
        <p14:creationId xmlns:p14="http://schemas.microsoft.com/office/powerpoint/2010/main" val="3258662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80B73CE-208D-42BA-A609-0D6A880D0F74}" type="slidenum">
              <a:rPr lang="en-US" altLang="zh-CN"/>
              <a:pPr>
                <a:defRPr/>
              </a:pPr>
              <a:t>‹#›</a:t>
            </a:fld>
            <a:endParaRPr lang="en-US" altLang="zh-CN"/>
          </a:p>
        </p:txBody>
      </p:sp>
    </p:spTree>
    <p:extLst>
      <p:ext uri="{BB962C8B-B14F-4D97-AF65-F5344CB8AC3E}">
        <p14:creationId xmlns:p14="http://schemas.microsoft.com/office/powerpoint/2010/main" val="3598016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986185-8ED3-48E9-BA0E-66C990448881}" type="slidenum">
              <a:rPr lang="en-US" altLang="zh-CN"/>
              <a:pPr>
                <a:defRPr/>
              </a:pPr>
              <a:t>‹#›</a:t>
            </a:fld>
            <a:endParaRPr lang="en-US" altLang="zh-CN"/>
          </a:p>
        </p:txBody>
      </p:sp>
    </p:spTree>
    <p:extLst>
      <p:ext uri="{BB962C8B-B14F-4D97-AF65-F5344CB8AC3E}">
        <p14:creationId xmlns:p14="http://schemas.microsoft.com/office/powerpoint/2010/main" val="4097576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400" smtClean="0">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ea typeface="+mn-ea"/>
              </a:defRPr>
            </a:lvl1pPr>
          </a:lstStyle>
          <a:p>
            <a:pPr>
              <a:defRPr/>
            </a:pPr>
            <a:fld id="{2B903250-D002-4115-B4FC-404AD0A0E6E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6.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oleObject" Target="../embeddings/oleObject3.bin"/><Relationship Id="rId4" Type="http://schemas.openxmlformats.org/officeDocument/2006/relationships/image" Target="../media/image20.png"/></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1.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8.wmf"/><Relationship Id="rId4" Type="http://schemas.openxmlformats.org/officeDocument/2006/relationships/oleObject" Target="../embeddings/oleObject5.bin"/></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4.wmf"/><Relationship Id="rId4" Type="http://schemas.openxmlformats.org/officeDocument/2006/relationships/oleObject" Target="../embeddings/oleObject6.bin"/></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7.png"/><Relationship Id="rId5" Type="http://schemas.openxmlformats.org/officeDocument/2006/relationships/image" Target="../media/image24.wmf"/><Relationship Id="rId4" Type="http://schemas.openxmlformats.org/officeDocument/2006/relationships/oleObject" Target="../embeddings/oleObject7.bin"/></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9.wmf"/><Relationship Id="rId5" Type="http://schemas.openxmlformats.org/officeDocument/2006/relationships/oleObject" Target="../embeddings/oleObject9.bin"/><Relationship Id="rId4" Type="http://schemas.openxmlformats.org/officeDocument/2006/relationships/image" Target="../media/image28.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30.wmf"/><Relationship Id="rId4" Type="http://schemas.openxmlformats.org/officeDocument/2006/relationships/oleObject" Target="../embeddings/oleObject10.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30.wmf"/></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34.png"/><Relationship Id="rId7" Type="http://schemas.openxmlformats.org/officeDocument/2006/relationships/image" Target="../media/image32.w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13.bin"/><Relationship Id="rId5" Type="http://schemas.openxmlformats.org/officeDocument/2006/relationships/image" Target="../media/image31.wmf"/><Relationship Id="rId4" Type="http://schemas.openxmlformats.org/officeDocument/2006/relationships/oleObject" Target="../embeddings/oleObject12.bin"/><Relationship Id="rId9" Type="http://schemas.openxmlformats.org/officeDocument/2006/relationships/image" Target="../media/image33.wmf"/></Relationships>
</file>

<file path=ppt/slides/_rels/slide73.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6.wmf"/><Relationship Id="rId5" Type="http://schemas.openxmlformats.org/officeDocument/2006/relationships/oleObject" Target="../embeddings/oleObject16.bin"/><Relationship Id="rId4" Type="http://schemas.openxmlformats.org/officeDocument/2006/relationships/image" Target="../media/image35.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39.wmf"/><Relationship Id="rId5" Type="http://schemas.openxmlformats.org/officeDocument/2006/relationships/oleObject" Target="../embeddings/oleObject19.bin"/><Relationship Id="rId4" Type="http://schemas.openxmlformats.org/officeDocument/2006/relationships/image" Target="../media/image38.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42.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22.bin"/><Relationship Id="rId5" Type="http://schemas.openxmlformats.org/officeDocument/2006/relationships/image" Target="../media/image41.wmf"/><Relationship Id="rId4" Type="http://schemas.openxmlformats.org/officeDocument/2006/relationships/oleObject" Target="../embeddings/oleObject21.bin"/></Relationships>
</file>

<file path=ppt/slides/_rels/slide7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7.xml"/><Relationship Id="rId1" Type="http://schemas.openxmlformats.org/officeDocument/2006/relationships/vmlDrawing" Target="../drawings/vmlDrawing15.vml"/><Relationship Id="rId5" Type="http://schemas.openxmlformats.org/officeDocument/2006/relationships/image" Target="../media/image43.wmf"/><Relationship Id="rId4" Type="http://schemas.openxmlformats.org/officeDocument/2006/relationships/oleObject" Target="../embeddings/oleObject23.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44.wmf"/><Relationship Id="rId4" Type="http://schemas.openxmlformats.org/officeDocument/2006/relationships/oleObject" Target="../embeddings/oleObject24.bin"/></Relationships>
</file>

<file path=ppt/slides/_rels/slide8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46.wmf"/><Relationship Id="rId4" Type="http://schemas.openxmlformats.org/officeDocument/2006/relationships/oleObject" Target="../embeddings/oleObject25.bin"/></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48.wmf"/><Relationship Id="rId5" Type="http://schemas.openxmlformats.org/officeDocument/2006/relationships/oleObject" Target="../embeddings/oleObject27.bin"/><Relationship Id="rId4" Type="http://schemas.openxmlformats.org/officeDocument/2006/relationships/image" Target="../media/image47.wmf"/></Relationships>
</file>

<file path=ppt/slides/_rels/slide8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53.wmf"/><Relationship Id="rId5" Type="http://schemas.openxmlformats.org/officeDocument/2006/relationships/oleObject" Target="../embeddings/oleObject29.bin"/><Relationship Id="rId4" Type="http://schemas.openxmlformats.org/officeDocument/2006/relationships/image" Target="../media/image52.wmf"/></Relationships>
</file>

<file path=ppt/slides/_rels/slide8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image" Target="../media/image52.wmf"/><Relationship Id="rId4" Type="http://schemas.openxmlformats.org/officeDocument/2006/relationships/oleObject" Target="../embeddings/oleObject30.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54.png"/><Relationship Id="rId7" Type="http://schemas.openxmlformats.org/officeDocument/2006/relationships/image" Target="../media/image55.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32.bin"/><Relationship Id="rId5" Type="http://schemas.openxmlformats.org/officeDocument/2006/relationships/image" Target="../media/image52.wmf"/><Relationship Id="rId4" Type="http://schemas.openxmlformats.org/officeDocument/2006/relationships/oleObject" Target="../embeddings/oleObject31.bin"/><Relationship Id="rId9" Type="http://schemas.openxmlformats.org/officeDocument/2006/relationships/image" Target="../media/image56.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22.vml"/><Relationship Id="rId5" Type="http://schemas.openxmlformats.org/officeDocument/2006/relationships/image" Target="../media/image54.png"/><Relationship Id="rId4" Type="http://schemas.openxmlformats.org/officeDocument/2006/relationships/image" Target="../media/image57.wmf"/></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oleObject" Target="../embeddings/oleObject35.bin"/><Relationship Id="rId7" Type="http://schemas.openxmlformats.org/officeDocument/2006/relationships/image" Target="../media/image58.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36.bin"/><Relationship Id="rId5" Type="http://schemas.openxmlformats.org/officeDocument/2006/relationships/image" Target="../media/image54.png"/><Relationship Id="rId4" Type="http://schemas.openxmlformats.org/officeDocument/2006/relationships/image" Target="../media/image57.wmf"/><Relationship Id="rId9" Type="http://schemas.openxmlformats.org/officeDocument/2006/relationships/image" Target="../media/image5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152400"/>
            <a:ext cx="7772400" cy="1143000"/>
          </a:xfrm>
        </p:spPr>
        <p:txBody>
          <a:bodyPr/>
          <a:lstStyle/>
          <a:p>
            <a:pPr eaLnBrk="1" hangingPunct="1"/>
            <a:r>
              <a:rPr lang="zh-CN" altLang="en-US" sz="3200" b="1" smtClean="0">
                <a:latin typeface="黑体" panose="02010609060101010101" pitchFamily="49" charset="-122"/>
                <a:ea typeface="黑体" panose="02010609060101010101" pitchFamily="49" charset="-122"/>
              </a:rPr>
              <a:t>第</a:t>
            </a:r>
            <a:r>
              <a:rPr lang="en-US" altLang="zh-CN" sz="3200" b="1" smtClean="0">
                <a:latin typeface="黑体" panose="02010609060101010101" pitchFamily="49" charset="-122"/>
                <a:ea typeface="黑体" panose="02010609060101010101" pitchFamily="49" charset="-122"/>
              </a:rPr>
              <a:t>5</a:t>
            </a:r>
            <a:r>
              <a:rPr lang="zh-CN" altLang="en-US" sz="3200" b="1" smtClean="0">
                <a:latin typeface="黑体" panose="02010609060101010101" pitchFamily="49" charset="-122"/>
                <a:ea typeface="黑体" panose="02010609060101010101" pitchFamily="49" charset="-122"/>
              </a:rPr>
              <a:t>章 流水和指令级高度并行的超级机</a:t>
            </a:r>
          </a:p>
        </p:txBody>
      </p:sp>
      <p:sp>
        <p:nvSpPr>
          <p:cNvPr id="3075" name="Rectangle 3"/>
          <p:cNvSpPr>
            <a:spLocks noGrp="1" noChangeArrowheads="1"/>
          </p:cNvSpPr>
          <p:nvPr>
            <p:ph type="body" idx="1"/>
          </p:nvPr>
        </p:nvSpPr>
        <p:spPr>
          <a:xfrm>
            <a:off x="381000" y="1143000"/>
            <a:ext cx="8382000" cy="1277938"/>
          </a:xfrm>
        </p:spPr>
        <p:txBody>
          <a:bodyPr/>
          <a:lstStyle/>
          <a:p>
            <a:pPr algn="just" eaLnBrk="1" hangingPunct="1">
              <a:buFontTx/>
              <a:buNone/>
            </a:pPr>
            <a:r>
              <a:rPr lang="en-US" altLang="zh-CN" sz="2800" dirty="0" smtClean="0">
                <a:solidFill>
                  <a:srgbClr val="000000"/>
                </a:solidFill>
                <a:latin typeface="黑体" panose="02010609060101010101" pitchFamily="49" charset="-122"/>
                <a:ea typeface="黑体" panose="02010609060101010101" pitchFamily="49" charset="-122"/>
              </a:rPr>
              <a:t>1</a:t>
            </a:r>
            <a:r>
              <a:rPr lang="zh-CN" altLang="en-US" sz="2800" dirty="0" smtClean="0">
                <a:solidFill>
                  <a:srgbClr val="000000"/>
                </a:solidFill>
                <a:latin typeface="黑体" panose="02010609060101010101" pitchFamily="49" charset="-122"/>
                <a:ea typeface="黑体" panose="02010609060101010101" pitchFamily="49" charset="-122"/>
              </a:rPr>
              <a:t>．计算机组成设计的基本任务：</a:t>
            </a:r>
            <a:endParaRPr lang="zh-CN" altLang="en-US" sz="2800" dirty="0" smtClean="0">
              <a:latin typeface="黑体" panose="02010609060101010101" pitchFamily="49" charset="-122"/>
              <a:ea typeface="黑体" panose="02010609060101010101" pitchFamily="49" charset="-122"/>
            </a:endParaRPr>
          </a:p>
          <a:p>
            <a:pPr algn="just" eaLnBrk="1" hangingPunct="1">
              <a:buFontTx/>
              <a:buNone/>
            </a:pPr>
            <a:r>
              <a:rPr lang="zh-CN" altLang="en-US" sz="2800" dirty="0" smtClean="0">
                <a:solidFill>
                  <a:srgbClr val="0000FF"/>
                </a:solidFill>
                <a:latin typeface="黑体" panose="02010609060101010101" pitchFamily="49" charset="-122"/>
                <a:ea typeface="黑体" panose="02010609060101010101" pitchFamily="49" charset="-122"/>
              </a:rPr>
              <a:t>加快机器语言的解释</a:t>
            </a:r>
            <a:r>
              <a:rPr lang="zh-CN" altLang="en-US" sz="2800" dirty="0" smtClean="0">
                <a:solidFill>
                  <a:srgbClr val="000000"/>
                </a:solidFill>
                <a:latin typeface="黑体" panose="02010609060101010101" pitchFamily="49" charset="-122"/>
                <a:ea typeface="黑体" panose="02010609060101010101" pitchFamily="49" charset="-122"/>
              </a:rPr>
              <a:t>。</a:t>
            </a:r>
            <a:endParaRPr lang="zh-CN" altLang="en-US" sz="2800" dirty="0" smtClean="0">
              <a:latin typeface="黑体" panose="02010609060101010101" pitchFamily="49" charset="-122"/>
              <a:ea typeface="黑体" panose="02010609060101010101" pitchFamily="49" charset="-122"/>
            </a:endParaRPr>
          </a:p>
        </p:txBody>
      </p:sp>
      <p:sp>
        <p:nvSpPr>
          <p:cNvPr id="40964" name="Rectangle 4"/>
          <p:cNvSpPr>
            <a:spLocks noChangeArrowheads="1"/>
          </p:cNvSpPr>
          <p:nvPr/>
        </p:nvSpPr>
        <p:spPr bwMode="auto">
          <a:xfrm>
            <a:off x="377825" y="2203450"/>
            <a:ext cx="8382000"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823913"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2319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39888"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Tx/>
              <a:buNone/>
            </a:pPr>
            <a:r>
              <a:rPr lang="en-US" altLang="zh-CN" sz="2800">
                <a:solidFill>
                  <a:srgbClr val="000000"/>
                </a:solidFill>
                <a:latin typeface="黑体" panose="02010609060101010101" pitchFamily="49" charset="-122"/>
                <a:ea typeface="黑体" panose="02010609060101010101" pitchFamily="49" charset="-122"/>
              </a:rPr>
              <a:t>2</a:t>
            </a:r>
            <a:r>
              <a:rPr lang="zh-CN" altLang="en-US" sz="2800">
                <a:solidFill>
                  <a:srgbClr val="000000"/>
                </a:solidFill>
                <a:latin typeface="黑体" panose="02010609060101010101" pitchFamily="49" charset="-122"/>
                <a:ea typeface="黑体" panose="02010609060101010101" pitchFamily="49" charset="-122"/>
              </a:rPr>
              <a:t>．从两方面实现：</a:t>
            </a:r>
            <a:endParaRPr lang="zh-CN" altLang="en-US" sz="2800">
              <a:latin typeface="黑体" panose="02010609060101010101" pitchFamily="49" charset="-122"/>
              <a:ea typeface="黑体" panose="02010609060101010101" pitchFamily="49" charset="-122"/>
            </a:endParaRPr>
          </a:p>
          <a:p>
            <a:pPr algn="just" eaLnBrk="1" hangingPunct="1">
              <a:buFontTx/>
              <a:buNone/>
            </a:pPr>
            <a:r>
              <a:rPr lang="zh-CN" altLang="en-US" sz="2800">
                <a:solidFill>
                  <a:srgbClr val="000000"/>
                </a:solidFill>
                <a:latin typeface="黑体" panose="02010609060101010101" pitchFamily="49" charset="-122"/>
                <a:ea typeface="黑体" panose="02010609060101010101" pitchFamily="49" charset="-122"/>
              </a:rPr>
              <a:t>一方面，通过选用更高速的器件、采取更好的运算方法、</a:t>
            </a:r>
            <a:r>
              <a:rPr lang="zh-CN" altLang="en-US" sz="2800">
                <a:solidFill>
                  <a:schemeClr val="accent2"/>
                </a:solidFill>
                <a:latin typeface="黑体" panose="02010609060101010101" pitchFamily="49" charset="-122"/>
                <a:ea typeface="黑体" panose="02010609060101010101" pitchFamily="49" charset="-122"/>
              </a:rPr>
              <a:t>提高指</a:t>
            </a:r>
            <a:r>
              <a:rPr lang="zh-CN" altLang="en-US" sz="2800">
                <a:solidFill>
                  <a:srgbClr val="000000"/>
                </a:solidFill>
                <a:latin typeface="黑体" panose="02010609060101010101" pitchFamily="49" charset="-122"/>
                <a:ea typeface="黑体" panose="02010609060101010101" pitchFamily="49" charset="-122"/>
              </a:rPr>
              <a:t>令内各微操作的</a:t>
            </a:r>
            <a:r>
              <a:rPr lang="zh-CN" altLang="en-US" sz="2800">
                <a:solidFill>
                  <a:schemeClr val="accent2"/>
                </a:solidFill>
                <a:latin typeface="黑体" panose="02010609060101010101" pitchFamily="49" charset="-122"/>
                <a:ea typeface="黑体" panose="02010609060101010101" pitchFamily="49" charset="-122"/>
              </a:rPr>
              <a:t>并行程度</a:t>
            </a:r>
            <a:r>
              <a:rPr lang="zh-CN" altLang="en-US" sz="2800">
                <a:solidFill>
                  <a:srgbClr val="000000"/>
                </a:solidFill>
                <a:latin typeface="黑体" panose="02010609060101010101" pitchFamily="49" charset="-122"/>
                <a:ea typeface="黑体" panose="02010609060101010101" pitchFamily="49" charset="-122"/>
              </a:rPr>
              <a:t>、减少解释过程所需要的拍数等多项措施来加快每条机器指令的解释。</a:t>
            </a:r>
            <a:endParaRPr lang="zh-CN" altLang="en-US" sz="2800">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anim calcmode="lin" valueType="num">
                                      <p:cBhvr>
                                        <p:cTn id="7" dur="1000" fill="hold"/>
                                        <p:tgtEl>
                                          <p:spTgt spid="40964"/>
                                        </p:tgtEl>
                                        <p:attrNameLst>
                                          <p:attrName>ppt_w</p:attrName>
                                        </p:attrNameLst>
                                      </p:cBhvr>
                                      <p:tavLst>
                                        <p:tav tm="0">
                                          <p:val>
                                            <p:strVal val="#ppt_w*0.70"/>
                                          </p:val>
                                        </p:tav>
                                        <p:tav tm="100000">
                                          <p:val>
                                            <p:strVal val="#ppt_w"/>
                                          </p:val>
                                        </p:tav>
                                      </p:tavLst>
                                    </p:anim>
                                    <p:anim calcmode="lin" valueType="num">
                                      <p:cBhvr>
                                        <p:cTn id="8" dur="1000" fill="hold"/>
                                        <p:tgtEl>
                                          <p:spTgt spid="40964"/>
                                        </p:tgtEl>
                                        <p:attrNameLst>
                                          <p:attrName>ppt_h</p:attrName>
                                        </p:attrNameLst>
                                      </p:cBhvr>
                                      <p:tavLst>
                                        <p:tav tm="0">
                                          <p:val>
                                            <p:strVal val="#ppt_h"/>
                                          </p:val>
                                        </p:tav>
                                        <p:tav tm="100000">
                                          <p:val>
                                            <p:strVal val="#ppt_h"/>
                                          </p:val>
                                        </p:tav>
                                      </p:tavLst>
                                    </p:anim>
                                    <p:animEffect transition="in" filter="fade">
                                      <p:cBhvr>
                                        <p:cTn id="9" dur="10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115888"/>
            <a:ext cx="7772400" cy="731837"/>
          </a:xfrm>
        </p:spPr>
        <p:txBody>
          <a:bodyPr/>
          <a:lstStyle/>
          <a:p>
            <a:pPr eaLnBrk="1" hangingPunct="1"/>
            <a:r>
              <a:rPr lang="en-US" altLang="zh-CN" sz="3200" b="1" smtClean="0">
                <a:latin typeface="黑体" panose="02010609060101010101" pitchFamily="49" charset="-122"/>
                <a:ea typeface="黑体" panose="02010609060101010101" pitchFamily="49" charset="-122"/>
              </a:rPr>
              <a:t>5.1</a:t>
            </a:r>
            <a:r>
              <a:rPr lang="zh-CN" altLang="en-US" sz="3200" b="1" smtClean="0">
                <a:latin typeface="黑体" panose="02010609060101010101" pitchFamily="49" charset="-122"/>
                <a:ea typeface="黑体" panose="02010609060101010101" pitchFamily="49" charset="-122"/>
              </a:rPr>
              <a:t>重叠方式</a:t>
            </a:r>
            <a:r>
              <a:rPr lang="zh-CN" altLang="en-US" sz="3200" smtClean="0">
                <a:latin typeface="黑体" panose="02010609060101010101" pitchFamily="49" charset="-122"/>
                <a:ea typeface="黑体" panose="02010609060101010101" pitchFamily="49" charset="-122"/>
              </a:rPr>
              <a:t> </a:t>
            </a:r>
          </a:p>
        </p:txBody>
      </p:sp>
      <p:sp>
        <p:nvSpPr>
          <p:cNvPr id="11267" name="Rectangle 3"/>
          <p:cNvSpPr>
            <a:spLocks noGrp="1" noChangeArrowheads="1"/>
          </p:cNvSpPr>
          <p:nvPr>
            <p:ph type="body" idx="1"/>
          </p:nvPr>
        </p:nvSpPr>
        <p:spPr>
          <a:xfrm>
            <a:off x="611188" y="1052513"/>
            <a:ext cx="7772400" cy="1081087"/>
          </a:xfrm>
        </p:spPr>
        <p:txBody>
          <a:bodyPr/>
          <a:lstStyle/>
          <a:p>
            <a:pPr marL="0" indent="0" eaLnBrk="1" hangingPunct="1">
              <a:lnSpc>
                <a:spcPct val="90000"/>
              </a:lnSpc>
              <a:buFontTx/>
              <a:buNone/>
            </a:pPr>
            <a:r>
              <a:rPr lang="en-US" altLang="zh-CN" sz="2800" b="1" dirty="0" smtClean="0">
                <a:solidFill>
                  <a:srgbClr val="000000"/>
                </a:solidFill>
                <a:latin typeface="黑体" panose="02010609060101010101" pitchFamily="49" charset="-122"/>
                <a:ea typeface="黑体" panose="02010609060101010101" pitchFamily="49" charset="-122"/>
              </a:rPr>
              <a:t>5.1.1</a:t>
            </a:r>
            <a:r>
              <a:rPr lang="zh-CN" altLang="en-US" sz="2800" b="1" dirty="0" smtClean="0">
                <a:solidFill>
                  <a:srgbClr val="000000"/>
                </a:solidFill>
                <a:latin typeface="黑体" panose="02010609060101010101" pitchFamily="49" charset="-122"/>
                <a:ea typeface="黑体" panose="02010609060101010101" pitchFamily="49" charset="-122"/>
              </a:rPr>
              <a:t>重叠原理和一次重叠</a:t>
            </a:r>
            <a:endParaRPr lang="zh-CN" altLang="en-US" sz="2800" b="1" dirty="0" smtClean="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0" indent="0" algn="just" eaLnBrk="1" hangingPunct="1">
              <a:lnSpc>
                <a:spcPct val="90000"/>
              </a:lnSpc>
              <a:buFontTx/>
              <a:buNone/>
            </a:pPr>
            <a:r>
              <a:rPr lang="en-US" altLang="zh-CN" sz="2800" dirty="0" smtClean="0">
                <a:latin typeface="黑体" panose="02010609060101010101" pitchFamily="49" charset="-122"/>
                <a:ea typeface="黑体" panose="02010609060101010101" pitchFamily="49" charset="-122"/>
              </a:rPr>
              <a:t>2</a:t>
            </a:r>
            <a:r>
              <a:rPr lang="zh-CN" altLang="en-US" sz="2800" dirty="0" smtClean="0">
                <a:latin typeface="黑体" panose="02010609060101010101" pitchFamily="49" charset="-122"/>
                <a:ea typeface="黑体" panose="02010609060101010101" pitchFamily="49" charset="-122"/>
              </a:rPr>
              <a:t>．</a:t>
            </a:r>
            <a:r>
              <a:rPr lang="zh-CN" altLang="en-US" sz="2800" dirty="0" smtClean="0">
                <a:solidFill>
                  <a:srgbClr val="0000FF"/>
                </a:solidFill>
                <a:latin typeface="黑体" panose="02010609060101010101" pitchFamily="49" charset="-122"/>
                <a:ea typeface="黑体" panose="02010609060101010101" pitchFamily="49" charset="-122"/>
              </a:rPr>
              <a:t>指令的重叠解释方式</a:t>
            </a:r>
            <a:r>
              <a:rPr lang="zh-CN" altLang="en-US" sz="2800" dirty="0" smtClean="0">
                <a:latin typeface="黑体" panose="02010609060101010101" pitchFamily="49" charset="-122"/>
                <a:ea typeface="黑体" panose="02010609060101010101" pitchFamily="49" charset="-122"/>
              </a:rPr>
              <a:t>：    </a:t>
            </a:r>
          </a:p>
        </p:txBody>
      </p:sp>
      <p:grpSp>
        <p:nvGrpSpPr>
          <p:cNvPr id="11268" name="Group 4"/>
          <p:cNvGrpSpPr>
            <a:grpSpLocks/>
          </p:cNvGrpSpPr>
          <p:nvPr/>
        </p:nvGrpSpPr>
        <p:grpSpPr bwMode="auto">
          <a:xfrm>
            <a:off x="971550" y="2303463"/>
            <a:ext cx="6858000" cy="2133600"/>
            <a:chOff x="864" y="1584"/>
            <a:chExt cx="4320" cy="1344"/>
          </a:xfrm>
        </p:grpSpPr>
        <p:grpSp>
          <p:nvGrpSpPr>
            <p:cNvPr id="11269" name="Group 5"/>
            <p:cNvGrpSpPr>
              <a:grpSpLocks/>
            </p:cNvGrpSpPr>
            <p:nvPr/>
          </p:nvGrpSpPr>
          <p:grpSpPr bwMode="auto">
            <a:xfrm>
              <a:off x="864" y="1584"/>
              <a:ext cx="4320" cy="966"/>
              <a:chOff x="864" y="1584"/>
              <a:chExt cx="4320" cy="966"/>
            </a:xfrm>
          </p:grpSpPr>
          <p:grpSp>
            <p:nvGrpSpPr>
              <p:cNvPr id="11271" name="Group 6"/>
              <p:cNvGrpSpPr>
                <a:grpSpLocks/>
              </p:cNvGrpSpPr>
              <p:nvPr/>
            </p:nvGrpSpPr>
            <p:grpSpPr bwMode="auto">
              <a:xfrm>
                <a:off x="864" y="1584"/>
                <a:ext cx="2592" cy="294"/>
                <a:chOff x="528" y="2352"/>
                <a:chExt cx="2592" cy="294"/>
              </a:xfrm>
            </p:grpSpPr>
            <p:sp>
              <p:nvSpPr>
                <p:cNvPr id="11280" name="Text Box 7"/>
                <p:cNvSpPr txBox="1">
                  <a:spLocks noChangeArrowheads="1"/>
                </p:cNvSpPr>
                <p:nvPr/>
              </p:nvSpPr>
              <p:spPr bwMode="auto">
                <a:xfrm>
                  <a:off x="528"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取指</a:t>
                  </a:r>
                  <a:r>
                    <a:rPr lang="en-US" altLang="zh-CN">
                      <a:ea typeface="宋体" panose="02010600030101010101" pitchFamily="2" charset="-122"/>
                    </a:rPr>
                    <a:t>k</a:t>
                  </a:r>
                </a:p>
              </p:txBody>
            </p:sp>
            <p:sp>
              <p:nvSpPr>
                <p:cNvPr id="11281" name="Text Box 8"/>
                <p:cNvSpPr txBox="1">
                  <a:spLocks noChangeArrowheads="1"/>
                </p:cNvSpPr>
                <p:nvPr/>
              </p:nvSpPr>
              <p:spPr bwMode="auto">
                <a:xfrm>
                  <a:off x="1392"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a:t>
                  </a:r>
                </a:p>
              </p:txBody>
            </p:sp>
            <p:sp>
              <p:nvSpPr>
                <p:cNvPr id="11282" name="Text Box 9"/>
                <p:cNvSpPr txBox="1">
                  <a:spLocks noChangeArrowheads="1"/>
                </p:cNvSpPr>
                <p:nvPr/>
              </p:nvSpPr>
              <p:spPr bwMode="auto">
                <a:xfrm>
                  <a:off x="2256"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a:t>
                  </a:r>
                </a:p>
              </p:txBody>
            </p:sp>
          </p:grpSp>
          <p:grpSp>
            <p:nvGrpSpPr>
              <p:cNvPr id="11272" name="Group 10"/>
              <p:cNvGrpSpPr>
                <a:grpSpLocks/>
              </p:cNvGrpSpPr>
              <p:nvPr/>
            </p:nvGrpSpPr>
            <p:grpSpPr bwMode="auto">
              <a:xfrm>
                <a:off x="1728" y="1920"/>
                <a:ext cx="2592" cy="294"/>
                <a:chOff x="528" y="2352"/>
                <a:chExt cx="2592" cy="294"/>
              </a:xfrm>
            </p:grpSpPr>
            <p:sp>
              <p:nvSpPr>
                <p:cNvPr id="11277" name="Text Box 11"/>
                <p:cNvSpPr txBox="1">
                  <a:spLocks noChangeArrowheads="1"/>
                </p:cNvSpPr>
                <p:nvPr/>
              </p:nvSpPr>
              <p:spPr bwMode="auto">
                <a:xfrm>
                  <a:off x="528"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取指</a:t>
                  </a:r>
                  <a:r>
                    <a:rPr lang="en-US" altLang="zh-CN">
                      <a:ea typeface="宋体" panose="02010600030101010101" pitchFamily="2" charset="-122"/>
                    </a:rPr>
                    <a:t>k+1</a:t>
                  </a:r>
                </a:p>
              </p:txBody>
            </p:sp>
            <p:sp>
              <p:nvSpPr>
                <p:cNvPr id="11278" name="Text Box 12"/>
                <p:cNvSpPr txBox="1">
                  <a:spLocks noChangeArrowheads="1"/>
                </p:cNvSpPr>
                <p:nvPr/>
              </p:nvSpPr>
              <p:spPr bwMode="auto">
                <a:xfrm>
                  <a:off x="1392"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k+1</a:t>
                  </a:r>
                </a:p>
              </p:txBody>
            </p:sp>
            <p:sp>
              <p:nvSpPr>
                <p:cNvPr id="11279" name="Text Box 13"/>
                <p:cNvSpPr txBox="1">
                  <a:spLocks noChangeArrowheads="1"/>
                </p:cNvSpPr>
                <p:nvPr/>
              </p:nvSpPr>
              <p:spPr bwMode="auto">
                <a:xfrm>
                  <a:off x="2256"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k+1</a:t>
                  </a:r>
                </a:p>
              </p:txBody>
            </p:sp>
          </p:grpSp>
          <p:grpSp>
            <p:nvGrpSpPr>
              <p:cNvPr id="11273" name="Group 14"/>
              <p:cNvGrpSpPr>
                <a:grpSpLocks/>
              </p:cNvGrpSpPr>
              <p:nvPr/>
            </p:nvGrpSpPr>
            <p:grpSpPr bwMode="auto">
              <a:xfrm>
                <a:off x="2592" y="2256"/>
                <a:ext cx="2592" cy="294"/>
                <a:chOff x="528" y="2352"/>
                <a:chExt cx="2592" cy="294"/>
              </a:xfrm>
            </p:grpSpPr>
            <p:sp>
              <p:nvSpPr>
                <p:cNvPr id="11274" name="Text Box 15"/>
                <p:cNvSpPr txBox="1">
                  <a:spLocks noChangeArrowheads="1"/>
                </p:cNvSpPr>
                <p:nvPr/>
              </p:nvSpPr>
              <p:spPr bwMode="auto">
                <a:xfrm>
                  <a:off x="528"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取指</a:t>
                  </a:r>
                  <a:r>
                    <a:rPr lang="en-US" altLang="zh-CN">
                      <a:ea typeface="宋体" panose="02010600030101010101" pitchFamily="2" charset="-122"/>
                    </a:rPr>
                    <a:t>k+2</a:t>
                  </a:r>
                </a:p>
              </p:txBody>
            </p:sp>
            <p:sp>
              <p:nvSpPr>
                <p:cNvPr id="11275" name="Text Box 16"/>
                <p:cNvSpPr txBox="1">
                  <a:spLocks noChangeArrowheads="1"/>
                </p:cNvSpPr>
                <p:nvPr/>
              </p:nvSpPr>
              <p:spPr bwMode="auto">
                <a:xfrm>
                  <a:off x="1392"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k+2</a:t>
                  </a:r>
                </a:p>
              </p:txBody>
            </p:sp>
            <p:sp>
              <p:nvSpPr>
                <p:cNvPr id="11276" name="Text Box 17"/>
                <p:cNvSpPr txBox="1">
                  <a:spLocks noChangeArrowheads="1"/>
                </p:cNvSpPr>
                <p:nvPr/>
              </p:nvSpPr>
              <p:spPr bwMode="auto">
                <a:xfrm>
                  <a:off x="2256"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k+2</a:t>
                  </a:r>
                </a:p>
              </p:txBody>
            </p:sp>
          </p:grpSp>
        </p:grpSp>
        <p:sp>
          <p:nvSpPr>
            <p:cNvPr id="11270" name="Text Box 18"/>
            <p:cNvSpPr txBox="1">
              <a:spLocks noChangeArrowheads="1"/>
            </p:cNvSpPr>
            <p:nvPr/>
          </p:nvSpPr>
          <p:spPr bwMode="auto">
            <a:xfrm>
              <a:off x="1144" y="2640"/>
              <a:ext cx="33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图</a:t>
              </a:r>
              <a:r>
                <a:rPr lang="en-US" altLang="zh-CN">
                  <a:ea typeface="宋体" panose="02010600030101010101" pitchFamily="2" charset="-122"/>
                </a:rPr>
                <a:t>5-2</a:t>
              </a:r>
              <a:r>
                <a:rPr lang="zh-CN" altLang="en-US">
                  <a:ea typeface="宋体" panose="02010600030101010101" pitchFamily="2" charset="-122"/>
                </a:rPr>
                <a:t>（</a:t>
              </a:r>
              <a:r>
                <a:rPr lang="en-US" altLang="zh-CN">
                  <a:ea typeface="宋体" panose="02010600030101010101" pitchFamily="2" charset="-122"/>
                </a:rPr>
                <a:t>b</a:t>
              </a:r>
              <a:r>
                <a:rPr lang="zh-CN" altLang="en-US">
                  <a:ea typeface="宋体" panose="02010600030101010101" pitchFamily="2" charset="-122"/>
                </a:rPr>
                <a:t>）指令的重叠解释的一种方式</a:t>
              </a:r>
            </a:p>
          </p:txBody>
        </p:sp>
      </p:gr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115888"/>
            <a:ext cx="7772400" cy="731837"/>
          </a:xfrm>
        </p:spPr>
        <p:txBody>
          <a:bodyPr/>
          <a:lstStyle/>
          <a:p>
            <a:pPr eaLnBrk="1" hangingPunct="1"/>
            <a:r>
              <a:rPr lang="en-US" altLang="zh-CN" sz="3200" b="1" smtClean="0">
                <a:latin typeface="黑体" panose="02010609060101010101" pitchFamily="49" charset="-122"/>
                <a:ea typeface="黑体" panose="02010609060101010101" pitchFamily="49" charset="-122"/>
              </a:rPr>
              <a:t>5.1</a:t>
            </a:r>
            <a:r>
              <a:rPr lang="zh-CN" altLang="en-US" sz="3200" b="1" smtClean="0">
                <a:latin typeface="黑体" panose="02010609060101010101" pitchFamily="49" charset="-122"/>
                <a:ea typeface="黑体" panose="02010609060101010101" pitchFamily="49" charset="-122"/>
              </a:rPr>
              <a:t>重叠方式</a:t>
            </a:r>
            <a:r>
              <a:rPr lang="zh-CN" altLang="en-US" sz="3200" smtClean="0">
                <a:latin typeface="黑体" panose="02010609060101010101" pitchFamily="49" charset="-122"/>
                <a:ea typeface="黑体" panose="02010609060101010101" pitchFamily="49" charset="-122"/>
              </a:rPr>
              <a:t> </a:t>
            </a:r>
          </a:p>
        </p:txBody>
      </p:sp>
      <p:sp>
        <p:nvSpPr>
          <p:cNvPr id="12291" name="Rectangle 3"/>
          <p:cNvSpPr>
            <a:spLocks noGrp="1" noChangeArrowheads="1"/>
          </p:cNvSpPr>
          <p:nvPr>
            <p:ph type="body" idx="1"/>
          </p:nvPr>
        </p:nvSpPr>
        <p:spPr>
          <a:xfrm>
            <a:off x="611188" y="1052513"/>
            <a:ext cx="7772400" cy="576262"/>
          </a:xfrm>
        </p:spPr>
        <p:txBody>
          <a:bodyPr/>
          <a:lstStyle/>
          <a:p>
            <a:pPr marL="0" indent="0" eaLnBrk="1" hangingPunct="1">
              <a:lnSpc>
                <a:spcPct val="90000"/>
              </a:lnSpc>
              <a:buFontTx/>
              <a:buNone/>
            </a:pPr>
            <a:r>
              <a:rPr lang="en-US" altLang="zh-CN" sz="2800" b="1" smtClean="0">
                <a:solidFill>
                  <a:srgbClr val="000000"/>
                </a:solidFill>
                <a:latin typeface="黑体" panose="02010609060101010101" pitchFamily="49" charset="-122"/>
                <a:ea typeface="黑体" panose="02010609060101010101" pitchFamily="49" charset="-122"/>
              </a:rPr>
              <a:t>5.1.1</a:t>
            </a:r>
            <a:r>
              <a:rPr lang="zh-CN" altLang="en-US" sz="2800" b="1" smtClean="0">
                <a:solidFill>
                  <a:srgbClr val="000000"/>
                </a:solidFill>
                <a:latin typeface="黑体" panose="02010609060101010101" pitchFamily="49" charset="-122"/>
                <a:ea typeface="黑体" panose="02010609060101010101" pitchFamily="49" charset="-122"/>
              </a:rPr>
              <a:t>重叠原理和一次重叠</a:t>
            </a:r>
            <a:endParaRPr lang="zh-CN" altLang="en-US" sz="2800" smtClean="0">
              <a:latin typeface="黑体" panose="02010609060101010101" pitchFamily="49" charset="-122"/>
              <a:ea typeface="黑体" panose="02010609060101010101" pitchFamily="49" charset="-122"/>
            </a:endParaRPr>
          </a:p>
        </p:txBody>
      </p:sp>
      <p:grpSp>
        <p:nvGrpSpPr>
          <p:cNvPr id="12292" name="Group 4"/>
          <p:cNvGrpSpPr>
            <a:grpSpLocks/>
          </p:cNvGrpSpPr>
          <p:nvPr/>
        </p:nvGrpSpPr>
        <p:grpSpPr bwMode="auto">
          <a:xfrm>
            <a:off x="971550" y="2997200"/>
            <a:ext cx="6858000" cy="2112963"/>
            <a:chOff x="864" y="1584"/>
            <a:chExt cx="4320" cy="1331"/>
          </a:xfrm>
        </p:grpSpPr>
        <p:grpSp>
          <p:nvGrpSpPr>
            <p:cNvPr id="12298" name="Group 5"/>
            <p:cNvGrpSpPr>
              <a:grpSpLocks/>
            </p:cNvGrpSpPr>
            <p:nvPr/>
          </p:nvGrpSpPr>
          <p:grpSpPr bwMode="auto">
            <a:xfrm>
              <a:off x="864" y="1584"/>
              <a:ext cx="4320" cy="966"/>
              <a:chOff x="864" y="1584"/>
              <a:chExt cx="4320" cy="966"/>
            </a:xfrm>
          </p:grpSpPr>
          <p:grpSp>
            <p:nvGrpSpPr>
              <p:cNvPr id="12300" name="Group 6"/>
              <p:cNvGrpSpPr>
                <a:grpSpLocks/>
              </p:cNvGrpSpPr>
              <p:nvPr/>
            </p:nvGrpSpPr>
            <p:grpSpPr bwMode="auto">
              <a:xfrm>
                <a:off x="864" y="1584"/>
                <a:ext cx="2592" cy="294"/>
                <a:chOff x="528" y="2352"/>
                <a:chExt cx="2592" cy="294"/>
              </a:xfrm>
            </p:grpSpPr>
            <p:sp>
              <p:nvSpPr>
                <p:cNvPr id="12309" name="Text Box 7"/>
                <p:cNvSpPr txBox="1">
                  <a:spLocks noChangeArrowheads="1"/>
                </p:cNvSpPr>
                <p:nvPr/>
              </p:nvSpPr>
              <p:spPr bwMode="auto">
                <a:xfrm>
                  <a:off x="528"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取指</a:t>
                  </a:r>
                  <a:r>
                    <a:rPr lang="en-US" altLang="zh-CN">
                      <a:ea typeface="宋体" panose="02010600030101010101" pitchFamily="2" charset="-122"/>
                    </a:rPr>
                    <a:t>k</a:t>
                  </a:r>
                </a:p>
              </p:txBody>
            </p:sp>
            <p:sp>
              <p:nvSpPr>
                <p:cNvPr id="12310" name="Text Box 8"/>
                <p:cNvSpPr txBox="1">
                  <a:spLocks noChangeArrowheads="1"/>
                </p:cNvSpPr>
                <p:nvPr/>
              </p:nvSpPr>
              <p:spPr bwMode="auto">
                <a:xfrm>
                  <a:off x="1392"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a:t>
                  </a:r>
                </a:p>
              </p:txBody>
            </p:sp>
            <p:sp>
              <p:nvSpPr>
                <p:cNvPr id="12311" name="Text Box 9"/>
                <p:cNvSpPr txBox="1">
                  <a:spLocks noChangeArrowheads="1"/>
                </p:cNvSpPr>
                <p:nvPr/>
              </p:nvSpPr>
              <p:spPr bwMode="auto">
                <a:xfrm>
                  <a:off x="2256"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a:t>
                  </a:r>
                </a:p>
              </p:txBody>
            </p:sp>
          </p:grpSp>
          <p:grpSp>
            <p:nvGrpSpPr>
              <p:cNvPr id="12301" name="Group 10"/>
              <p:cNvGrpSpPr>
                <a:grpSpLocks/>
              </p:cNvGrpSpPr>
              <p:nvPr/>
            </p:nvGrpSpPr>
            <p:grpSpPr bwMode="auto">
              <a:xfrm>
                <a:off x="1728" y="1920"/>
                <a:ext cx="2592" cy="294"/>
                <a:chOff x="528" y="2352"/>
                <a:chExt cx="2592" cy="294"/>
              </a:xfrm>
            </p:grpSpPr>
            <p:sp>
              <p:nvSpPr>
                <p:cNvPr id="12306" name="Text Box 11"/>
                <p:cNvSpPr txBox="1">
                  <a:spLocks noChangeArrowheads="1"/>
                </p:cNvSpPr>
                <p:nvPr/>
              </p:nvSpPr>
              <p:spPr bwMode="auto">
                <a:xfrm>
                  <a:off x="528"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取指</a:t>
                  </a:r>
                  <a:r>
                    <a:rPr lang="en-US" altLang="zh-CN">
                      <a:ea typeface="宋体" panose="02010600030101010101" pitchFamily="2" charset="-122"/>
                    </a:rPr>
                    <a:t>k+1</a:t>
                  </a:r>
                </a:p>
              </p:txBody>
            </p:sp>
            <p:sp>
              <p:nvSpPr>
                <p:cNvPr id="12307" name="Text Box 12"/>
                <p:cNvSpPr txBox="1">
                  <a:spLocks noChangeArrowheads="1"/>
                </p:cNvSpPr>
                <p:nvPr/>
              </p:nvSpPr>
              <p:spPr bwMode="auto">
                <a:xfrm>
                  <a:off x="1392"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k+1</a:t>
                  </a:r>
                </a:p>
              </p:txBody>
            </p:sp>
            <p:sp>
              <p:nvSpPr>
                <p:cNvPr id="12308" name="Text Box 13"/>
                <p:cNvSpPr txBox="1">
                  <a:spLocks noChangeArrowheads="1"/>
                </p:cNvSpPr>
                <p:nvPr/>
              </p:nvSpPr>
              <p:spPr bwMode="auto">
                <a:xfrm>
                  <a:off x="2256"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k+1</a:t>
                  </a:r>
                </a:p>
              </p:txBody>
            </p:sp>
          </p:grpSp>
          <p:grpSp>
            <p:nvGrpSpPr>
              <p:cNvPr id="12302" name="Group 14"/>
              <p:cNvGrpSpPr>
                <a:grpSpLocks/>
              </p:cNvGrpSpPr>
              <p:nvPr/>
            </p:nvGrpSpPr>
            <p:grpSpPr bwMode="auto">
              <a:xfrm>
                <a:off x="2592" y="2256"/>
                <a:ext cx="2592" cy="294"/>
                <a:chOff x="528" y="2352"/>
                <a:chExt cx="2592" cy="294"/>
              </a:xfrm>
            </p:grpSpPr>
            <p:sp>
              <p:nvSpPr>
                <p:cNvPr id="12303" name="Text Box 15"/>
                <p:cNvSpPr txBox="1">
                  <a:spLocks noChangeArrowheads="1"/>
                </p:cNvSpPr>
                <p:nvPr/>
              </p:nvSpPr>
              <p:spPr bwMode="auto">
                <a:xfrm>
                  <a:off x="528"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取指</a:t>
                  </a:r>
                  <a:r>
                    <a:rPr lang="en-US" altLang="zh-CN">
                      <a:ea typeface="宋体" panose="02010600030101010101" pitchFamily="2" charset="-122"/>
                    </a:rPr>
                    <a:t>k+2</a:t>
                  </a:r>
                </a:p>
              </p:txBody>
            </p:sp>
            <p:sp>
              <p:nvSpPr>
                <p:cNvPr id="12304" name="Text Box 16"/>
                <p:cNvSpPr txBox="1">
                  <a:spLocks noChangeArrowheads="1"/>
                </p:cNvSpPr>
                <p:nvPr/>
              </p:nvSpPr>
              <p:spPr bwMode="auto">
                <a:xfrm>
                  <a:off x="1392"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k+2</a:t>
                  </a:r>
                </a:p>
              </p:txBody>
            </p:sp>
            <p:sp>
              <p:nvSpPr>
                <p:cNvPr id="12305" name="Text Box 17"/>
                <p:cNvSpPr txBox="1">
                  <a:spLocks noChangeArrowheads="1"/>
                </p:cNvSpPr>
                <p:nvPr/>
              </p:nvSpPr>
              <p:spPr bwMode="auto">
                <a:xfrm>
                  <a:off x="2256"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k+2</a:t>
                  </a:r>
                </a:p>
              </p:txBody>
            </p:sp>
          </p:grpSp>
        </p:grpSp>
        <p:sp>
          <p:nvSpPr>
            <p:cNvPr id="12299" name="Text Box 18"/>
            <p:cNvSpPr txBox="1">
              <a:spLocks noChangeArrowheads="1"/>
            </p:cNvSpPr>
            <p:nvPr/>
          </p:nvSpPr>
          <p:spPr bwMode="auto">
            <a:xfrm>
              <a:off x="2760" y="2627"/>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zh-CN">
                <a:ea typeface="宋体" panose="02010600030101010101" pitchFamily="2" charset="-122"/>
              </a:endParaRPr>
            </a:p>
          </p:txBody>
        </p:sp>
      </p:grpSp>
      <p:sp>
        <p:nvSpPr>
          <p:cNvPr id="12293" name="Text Box 19"/>
          <p:cNvSpPr txBox="1">
            <a:spLocks noChangeArrowheads="1"/>
          </p:cNvSpPr>
          <p:nvPr/>
        </p:nvSpPr>
        <p:spPr bwMode="auto">
          <a:xfrm>
            <a:off x="611188" y="1509713"/>
            <a:ext cx="6051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dirty="0">
                <a:latin typeface="黑体" panose="02010609060101010101" pitchFamily="49" charset="-122"/>
              </a:rPr>
              <a:t>3</a:t>
            </a:r>
            <a:r>
              <a:rPr lang="zh-CN" altLang="en-US" sz="2800" dirty="0">
                <a:latin typeface="黑体" panose="02010609060101010101" pitchFamily="49" charset="-122"/>
              </a:rPr>
              <a:t>．</a:t>
            </a:r>
            <a:r>
              <a:rPr lang="zh-CN" altLang="en-US" sz="2800" dirty="0">
                <a:solidFill>
                  <a:srgbClr val="0000FF"/>
                </a:solidFill>
                <a:latin typeface="黑体" panose="02010609060101010101" pitchFamily="49" charset="-122"/>
              </a:rPr>
              <a:t>重叠解释对计算机组成提出的要求</a:t>
            </a:r>
          </a:p>
        </p:txBody>
      </p:sp>
      <p:sp>
        <p:nvSpPr>
          <p:cNvPr id="175124" name="Rectangle 20"/>
          <p:cNvSpPr>
            <a:spLocks noChangeArrowheads="1"/>
          </p:cNvSpPr>
          <p:nvPr/>
        </p:nvSpPr>
        <p:spPr bwMode="auto">
          <a:xfrm>
            <a:off x="762000" y="4868863"/>
            <a:ext cx="7050088"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82073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228725"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36713"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a:latin typeface="黑体" panose="02010609060101010101" pitchFamily="49" charset="-122"/>
                <a:ea typeface="黑体" panose="02010609060101010101" pitchFamily="49" charset="-122"/>
              </a:rPr>
              <a:t>一般机器，操作数和指令混合存储于同一主存体内，而且主存同时只能访问一个单元。</a:t>
            </a:r>
          </a:p>
        </p:txBody>
      </p:sp>
      <p:sp>
        <p:nvSpPr>
          <p:cNvPr id="175125" name="Rectangle 21"/>
          <p:cNvSpPr>
            <a:spLocks noChangeArrowheads="1"/>
          </p:cNvSpPr>
          <p:nvPr/>
        </p:nvSpPr>
        <p:spPr bwMode="auto">
          <a:xfrm>
            <a:off x="2339975" y="2997200"/>
            <a:ext cx="1368425" cy="1008063"/>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75126" name="AutoShape 22"/>
          <p:cNvSpPr>
            <a:spLocks noChangeArrowheads="1"/>
          </p:cNvSpPr>
          <p:nvPr/>
        </p:nvSpPr>
        <p:spPr bwMode="auto">
          <a:xfrm>
            <a:off x="468313" y="3717925"/>
            <a:ext cx="1511300" cy="719138"/>
          </a:xfrm>
          <a:prstGeom prst="wedgeEllipseCallout">
            <a:avLst>
              <a:gd name="adj1" fmla="val 72375"/>
              <a:gd name="adj2" fmla="val -42713"/>
            </a:avLst>
          </a:prstGeom>
          <a:solidFill>
            <a:srgbClr val="CC99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t>访主存</a:t>
            </a:r>
          </a:p>
        </p:txBody>
      </p:sp>
      <p:sp>
        <p:nvSpPr>
          <p:cNvPr id="175127" name="AutoShape 23"/>
          <p:cNvSpPr>
            <a:spLocks noChangeArrowheads="1"/>
          </p:cNvSpPr>
          <p:nvPr/>
        </p:nvSpPr>
        <p:spPr bwMode="auto">
          <a:xfrm>
            <a:off x="2555875" y="2132013"/>
            <a:ext cx="5905500" cy="649287"/>
          </a:xfrm>
          <a:prstGeom prst="wedgeEllipseCallout">
            <a:avLst>
              <a:gd name="adj1" fmla="val -40620"/>
              <a:gd name="adj2" fmla="val 81542"/>
            </a:avLst>
          </a:prstGeom>
          <a:solidFill>
            <a:srgbClr val="CC99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t>分析中取操作数也可能访主存</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175125"/>
                                        </p:tgtEl>
                                        <p:attrNameLst>
                                          <p:attrName>style.visibility</p:attrName>
                                        </p:attrNameLst>
                                      </p:cBhvr>
                                      <p:to>
                                        <p:strVal val="visible"/>
                                      </p:to>
                                    </p:set>
                                    <p:anim calcmode="lin" valueType="num">
                                      <p:cBhvr>
                                        <p:cTn id="7" dur="500" fill="hold"/>
                                        <p:tgtEl>
                                          <p:spTgt spid="175125"/>
                                        </p:tgtEl>
                                        <p:attrNameLst>
                                          <p:attrName>ppt_w</p:attrName>
                                        </p:attrNameLst>
                                      </p:cBhvr>
                                      <p:tavLst>
                                        <p:tav tm="0">
                                          <p:val>
                                            <p:strVal val="#ppt_w*0.70"/>
                                          </p:val>
                                        </p:tav>
                                        <p:tav tm="100000">
                                          <p:val>
                                            <p:strVal val="#ppt_w"/>
                                          </p:val>
                                        </p:tav>
                                      </p:tavLst>
                                    </p:anim>
                                    <p:anim calcmode="lin" valueType="num">
                                      <p:cBhvr>
                                        <p:cTn id="8" dur="500" fill="hold"/>
                                        <p:tgtEl>
                                          <p:spTgt spid="175125"/>
                                        </p:tgtEl>
                                        <p:attrNameLst>
                                          <p:attrName>ppt_h</p:attrName>
                                        </p:attrNameLst>
                                      </p:cBhvr>
                                      <p:tavLst>
                                        <p:tav tm="0">
                                          <p:val>
                                            <p:strVal val="#ppt_h"/>
                                          </p:val>
                                        </p:tav>
                                        <p:tav tm="100000">
                                          <p:val>
                                            <p:strVal val="#ppt_h"/>
                                          </p:val>
                                        </p:tav>
                                      </p:tavLst>
                                    </p:anim>
                                    <p:animEffect transition="in" filter="fade">
                                      <p:cBhvr>
                                        <p:cTn id="9" dur="500"/>
                                        <p:tgtEl>
                                          <p:spTgt spid="175125"/>
                                        </p:tgtEl>
                                      </p:cBhvr>
                                    </p:animEffect>
                                  </p:childTnLst>
                                </p:cTn>
                              </p:par>
                            </p:childTnLst>
                          </p:cTn>
                        </p:par>
                        <p:par>
                          <p:cTn id="10" fill="hold" nodeType="afterGroup">
                            <p:stCondLst>
                              <p:cond delay="500"/>
                            </p:stCondLst>
                            <p:childTnLst>
                              <p:par>
                                <p:cTn id="11" presetID="9" presetClass="entr" presetSubtype="0" fill="hold" grpId="0" nodeType="afterEffect">
                                  <p:stCondLst>
                                    <p:cond delay="0"/>
                                  </p:stCondLst>
                                  <p:childTnLst>
                                    <p:set>
                                      <p:cBhvr>
                                        <p:cTn id="12" dur="1" fill="hold">
                                          <p:stCondLst>
                                            <p:cond delay="0"/>
                                          </p:stCondLst>
                                        </p:cTn>
                                        <p:tgtEl>
                                          <p:spTgt spid="175126"/>
                                        </p:tgtEl>
                                        <p:attrNameLst>
                                          <p:attrName>style.visibility</p:attrName>
                                        </p:attrNameLst>
                                      </p:cBhvr>
                                      <p:to>
                                        <p:strVal val="visible"/>
                                      </p:to>
                                    </p:set>
                                    <p:animEffect transition="in" filter="dissolve">
                                      <p:cBhvr>
                                        <p:cTn id="13" dur="500"/>
                                        <p:tgtEl>
                                          <p:spTgt spid="175126"/>
                                        </p:tgtEl>
                                      </p:cBhvr>
                                    </p:animEffect>
                                  </p:childTnLst>
                                </p:cTn>
                              </p:par>
                            </p:childTnLst>
                          </p:cTn>
                        </p:par>
                        <p:par>
                          <p:cTn id="14" fill="hold" nodeType="afterGroup">
                            <p:stCondLst>
                              <p:cond delay="1000"/>
                            </p:stCondLst>
                            <p:childTnLst>
                              <p:par>
                                <p:cTn id="15" presetID="9" presetClass="entr" presetSubtype="0" fill="hold" grpId="0" nodeType="afterEffect">
                                  <p:stCondLst>
                                    <p:cond delay="0"/>
                                  </p:stCondLst>
                                  <p:childTnLst>
                                    <p:set>
                                      <p:cBhvr>
                                        <p:cTn id="16" dur="1" fill="hold">
                                          <p:stCondLst>
                                            <p:cond delay="0"/>
                                          </p:stCondLst>
                                        </p:cTn>
                                        <p:tgtEl>
                                          <p:spTgt spid="175127"/>
                                        </p:tgtEl>
                                        <p:attrNameLst>
                                          <p:attrName>style.visibility</p:attrName>
                                        </p:attrNameLst>
                                      </p:cBhvr>
                                      <p:to>
                                        <p:strVal val="visible"/>
                                      </p:to>
                                    </p:set>
                                    <p:animEffect transition="in" filter="dissolve">
                                      <p:cBhvr>
                                        <p:cTn id="17" dur="500"/>
                                        <p:tgtEl>
                                          <p:spTgt spid="1751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175124"/>
                                        </p:tgtEl>
                                        <p:attrNameLst>
                                          <p:attrName>style.visibility</p:attrName>
                                        </p:attrNameLst>
                                      </p:cBhvr>
                                      <p:to>
                                        <p:strVal val="visible"/>
                                      </p:to>
                                    </p:set>
                                    <p:anim calcmode="lin" valueType="num">
                                      <p:cBhvr>
                                        <p:cTn id="22" dur="500" fill="hold"/>
                                        <p:tgtEl>
                                          <p:spTgt spid="175124"/>
                                        </p:tgtEl>
                                        <p:attrNameLst>
                                          <p:attrName>ppt_w</p:attrName>
                                        </p:attrNameLst>
                                      </p:cBhvr>
                                      <p:tavLst>
                                        <p:tav tm="0">
                                          <p:val>
                                            <p:strVal val="#ppt_w*0.70"/>
                                          </p:val>
                                        </p:tav>
                                        <p:tav tm="100000">
                                          <p:val>
                                            <p:strVal val="#ppt_w"/>
                                          </p:val>
                                        </p:tav>
                                      </p:tavLst>
                                    </p:anim>
                                    <p:anim calcmode="lin" valueType="num">
                                      <p:cBhvr>
                                        <p:cTn id="23" dur="500" fill="hold"/>
                                        <p:tgtEl>
                                          <p:spTgt spid="175124"/>
                                        </p:tgtEl>
                                        <p:attrNameLst>
                                          <p:attrName>ppt_h</p:attrName>
                                        </p:attrNameLst>
                                      </p:cBhvr>
                                      <p:tavLst>
                                        <p:tav tm="0">
                                          <p:val>
                                            <p:strVal val="#ppt_h"/>
                                          </p:val>
                                        </p:tav>
                                        <p:tav tm="100000">
                                          <p:val>
                                            <p:strVal val="#ppt_h"/>
                                          </p:val>
                                        </p:tav>
                                      </p:tavLst>
                                    </p:anim>
                                    <p:animEffect transition="in" filter="fade">
                                      <p:cBhvr>
                                        <p:cTn id="24" dur="500"/>
                                        <p:tgtEl>
                                          <p:spTgt spid="17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24" grpId="0"/>
      <p:bldP spid="175126" grpId="0" animBg="1"/>
      <p:bldP spid="1751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115888"/>
            <a:ext cx="7772400" cy="731837"/>
          </a:xfrm>
        </p:spPr>
        <p:txBody>
          <a:bodyPr/>
          <a:lstStyle/>
          <a:p>
            <a:pPr eaLnBrk="1" hangingPunct="1"/>
            <a:r>
              <a:rPr lang="en-US" altLang="zh-CN" sz="3200" b="1" smtClean="0">
                <a:latin typeface="黑体" panose="02010609060101010101" pitchFamily="49" charset="-122"/>
                <a:ea typeface="黑体" panose="02010609060101010101" pitchFamily="49" charset="-122"/>
              </a:rPr>
              <a:t>5.1</a:t>
            </a:r>
            <a:r>
              <a:rPr lang="zh-CN" altLang="en-US" sz="3200" b="1" smtClean="0">
                <a:latin typeface="黑体" panose="02010609060101010101" pitchFamily="49" charset="-122"/>
                <a:ea typeface="黑体" panose="02010609060101010101" pitchFamily="49" charset="-122"/>
              </a:rPr>
              <a:t>重叠方式</a:t>
            </a:r>
            <a:r>
              <a:rPr lang="zh-CN" altLang="en-US" sz="3200" smtClean="0">
                <a:latin typeface="黑体" panose="02010609060101010101" pitchFamily="49" charset="-122"/>
                <a:ea typeface="黑体" panose="02010609060101010101" pitchFamily="49" charset="-122"/>
              </a:rPr>
              <a:t> </a:t>
            </a:r>
          </a:p>
        </p:txBody>
      </p:sp>
      <p:sp>
        <p:nvSpPr>
          <p:cNvPr id="13315" name="Rectangle 3"/>
          <p:cNvSpPr>
            <a:spLocks noGrp="1" noChangeArrowheads="1"/>
          </p:cNvSpPr>
          <p:nvPr>
            <p:ph type="body" idx="1"/>
          </p:nvPr>
        </p:nvSpPr>
        <p:spPr>
          <a:xfrm>
            <a:off x="611188" y="1052513"/>
            <a:ext cx="7772400" cy="576262"/>
          </a:xfrm>
        </p:spPr>
        <p:txBody>
          <a:bodyPr/>
          <a:lstStyle/>
          <a:p>
            <a:pPr marL="0" indent="0" eaLnBrk="1" hangingPunct="1">
              <a:lnSpc>
                <a:spcPct val="90000"/>
              </a:lnSpc>
              <a:buFontTx/>
              <a:buNone/>
            </a:pPr>
            <a:r>
              <a:rPr lang="en-US" altLang="zh-CN" sz="2800" b="1" smtClean="0">
                <a:solidFill>
                  <a:srgbClr val="000000"/>
                </a:solidFill>
                <a:latin typeface="黑体" panose="02010609060101010101" pitchFamily="49" charset="-122"/>
                <a:ea typeface="黑体" panose="02010609060101010101" pitchFamily="49" charset="-122"/>
              </a:rPr>
              <a:t>5.1.1</a:t>
            </a:r>
            <a:r>
              <a:rPr lang="zh-CN" altLang="en-US" sz="2800" b="1" smtClean="0">
                <a:solidFill>
                  <a:srgbClr val="000000"/>
                </a:solidFill>
                <a:latin typeface="黑体" panose="02010609060101010101" pitchFamily="49" charset="-122"/>
                <a:ea typeface="黑体" panose="02010609060101010101" pitchFamily="49" charset="-122"/>
              </a:rPr>
              <a:t>重叠原理和一次重叠</a:t>
            </a:r>
            <a:endParaRPr lang="zh-CN" altLang="en-US" sz="2800" smtClean="0">
              <a:latin typeface="黑体" panose="02010609060101010101" pitchFamily="49" charset="-122"/>
              <a:ea typeface="黑体" panose="02010609060101010101" pitchFamily="49" charset="-122"/>
            </a:endParaRPr>
          </a:p>
        </p:txBody>
      </p:sp>
      <p:grpSp>
        <p:nvGrpSpPr>
          <p:cNvPr id="13316" name="Group 4"/>
          <p:cNvGrpSpPr>
            <a:grpSpLocks/>
          </p:cNvGrpSpPr>
          <p:nvPr/>
        </p:nvGrpSpPr>
        <p:grpSpPr bwMode="auto">
          <a:xfrm>
            <a:off x="971550" y="2997200"/>
            <a:ext cx="6858000" cy="2112963"/>
            <a:chOff x="864" y="1584"/>
            <a:chExt cx="4320" cy="1331"/>
          </a:xfrm>
        </p:grpSpPr>
        <p:grpSp>
          <p:nvGrpSpPr>
            <p:cNvPr id="13322" name="Group 5"/>
            <p:cNvGrpSpPr>
              <a:grpSpLocks/>
            </p:cNvGrpSpPr>
            <p:nvPr/>
          </p:nvGrpSpPr>
          <p:grpSpPr bwMode="auto">
            <a:xfrm>
              <a:off x="864" y="1584"/>
              <a:ext cx="4320" cy="966"/>
              <a:chOff x="864" y="1584"/>
              <a:chExt cx="4320" cy="966"/>
            </a:xfrm>
          </p:grpSpPr>
          <p:grpSp>
            <p:nvGrpSpPr>
              <p:cNvPr id="13324" name="Group 6"/>
              <p:cNvGrpSpPr>
                <a:grpSpLocks/>
              </p:cNvGrpSpPr>
              <p:nvPr/>
            </p:nvGrpSpPr>
            <p:grpSpPr bwMode="auto">
              <a:xfrm>
                <a:off x="864" y="1584"/>
                <a:ext cx="2592" cy="294"/>
                <a:chOff x="528" y="2352"/>
                <a:chExt cx="2592" cy="294"/>
              </a:xfrm>
            </p:grpSpPr>
            <p:sp>
              <p:nvSpPr>
                <p:cNvPr id="13333" name="Text Box 7"/>
                <p:cNvSpPr txBox="1">
                  <a:spLocks noChangeArrowheads="1"/>
                </p:cNvSpPr>
                <p:nvPr/>
              </p:nvSpPr>
              <p:spPr bwMode="auto">
                <a:xfrm>
                  <a:off x="528"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取指</a:t>
                  </a:r>
                  <a:r>
                    <a:rPr lang="en-US" altLang="zh-CN">
                      <a:ea typeface="宋体" panose="02010600030101010101" pitchFamily="2" charset="-122"/>
                    </a:rPr>
                    <a:t>k</a:t>
                  </a:r>
                </a:p>
              </p:txBody>
            </p:sp>
            <p:sp>
              <p:nvSpPr>
                <p:cNvPr id="13334" name="Text Box 8"/>
                <p:cNvSpPr txBox="1">
                  <a:spLocks noChangeArrowheads="1"/>
                </p:cNvSpPr>
                <p:nvPr/>
              </p:nvSpPr>
              <p:spPr bwMode="auto">
                <a:xfrm>
                  <a:off x="1392"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a:t>
                  </a:r>
                </a:p>
              </p:txBody>
            </p:sp>
            <p:sp>
              <p:nvSpPr>
                <p:cNvPr id="13335" name="Text Box 9"/>
                <p:cNvSpPr txBox="1">
                  <a:spLocks noChangeArrowheads="1"/>
                </p:cNvSpPr>
                <p:nvPr/>
              </p:nvSpPr>
              <p:spPr bwMode="auto">
                <a:xfrm>
                  <a:off x="2256"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a:t>
                  </a:r>
                </a:p>
              </p:txBody>
            </p:sp>
          </p:grpSp>
          <p:grpSp>
            <p:nvGrpSpPr>
              <p:cNvPr id="13325" name="Group 10"/>
              <p:cNvGrpSpPr>
                <a:grpSpLocks/>
              </p:cNvGrpSpPr>
              <p:nvPr/>
            </p:nvGrpSpPr>
            <p:grpSpPr bwMode="auto">
              <a:xfrm>
                <a:off x="1728" y="1920"/>
                <a:ext cx="2592" cy="294"/>
                <a:chOff x="528" y="2352"/>
                <a:chExt cx="2592" cy="294"/>
              </a:xfrm>
            </p:grpSpPr>
            <p:sp>
              <p:nvSpPr>
                <p:cNvPr id="13330" name="Text Box 11"/>
                <p:cNvSpPr txBox="1">
                  <a:spLocks noChangeArrowheads="1"/>
                </p:cNvSpPr>
                <p:nvPr/>
              </p:nvSpPr>
              <p:spPr bwMode="auto">
                <a:xfrm>
                  <a:off x="528"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取指</a:t>
                  </a:r>
                  <a:r>
                    <a:rPr lang="en-US" altLang="zh-CN">
                      <a:ea typeface="宋体" panose="02010600030101010101" pitchFamily="2" charset="-122"/>
                    </a:rPr>
                    <a:t>k+1</a:t>
                  </a:r>
                </a:p>
              </p:txBody>
            </p:sp>
            <p:sp>
              <p:nvSpPr>
                <p:cNvPr id="13331" name="Text Box 12"/>
                <p:cNvSpPr txBox="1">
                  <a:spLocks noChangeArrowheads="1"/>
                </p:cNvSpPr>
                <p:nvPr/>
              </p:nvSpPr>
              <p:spPr bwMode="auto">
                <a:xfrm>
                  <a:off x="1392"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k+1</a:t>
                  </a:r>
                </a:p>
              </p:txBody>
            </p:sp>
            <p:sp>
              <p:nvSpPr>
                <p:cNvPr id="13332" name="Text Box 13"/>
                <p:cNvSpPr txBox="1">
                  <a:spLocks noChangeArrowheads="1"/>
                </p:cNvSpPr>
                <p:nvPr/>
              </p:nvSpPr>
              <p:spPr bwMode="auto">
                <a:xfrm>
                  <a:off x="2256"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k+1</a:t>
                  </a:r>
                </a:p>
              </p:txBody>
            </p:sp>
          </p:grpSp>
          <p:grpSp>
            <p:nvGrpSpPr>
              <p:cNvPr id="13326" name="Group 14"/>
              <p:cNvGrpSpPr>
                <a:grpSpLocks/>
              </p:cNvGrpSpPr>
              <p:nvPr/>
            </p:nvGrpSpPr>
            <p:grpSpPr bwMode="auto">
              <a:xfrm>
                <a:off x="2592" y="2256"/>
                <a:ext cx="2592" cy="294"/>
                <a:chOff x="528" y="2352"/>
                <a:chExt cx="2592" cy="294"/>
              </a:xfrm>
            </p:grpSpPr>
            <p:sp>
              <p:nvSpPr>
                <p:cNvPr id="13327" name="Text Box 15"/>
                <p:cNvSpPr txBox="1">
                  <a:spLocks noChangeArrowheads="1"/>
                </p:cNvSpPr>
                <p:nvPr/>
              </p:nvSpPr>
              <p:spPr bwMode="auto">
                <a:xfrm>
                  <a:off x="528"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取指</a:t>
                  </a:r>
                  <a:r>
                    <a:rPr lang="en-US" altLang="zh-CN">
                      <a:ea typeface="宋体" panose="02010600030101010101" pitchFamily="2" charset="-122"/>
                    </a:rPr>
                    <a:t>k+2</a:t>
                  </a:r>
                </a:p>
              </p:txBody>
            </p:sp>
            <p:sp>
              <p:nvSpPr>
                <p:cNvPr id="13328" name="Text Box 16"/>
                <p:cNvSpPr txBox="1">
                  <a:spLocks noChangeArrowheads="1"/>
                </p:cNvSpPr>
                <p:nvPr/>
              </p:nvSpPr>
              <p:spPr bwMode="auto">
                <a:xfrm>
                  <a:off x="1392"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k+2</a:t>
                  </a:r>
                </a:p>
              </p:txBody>
            </p:sp>
            <p:sp>
              <p:nvSpPr>
                <p:cNvPr id="13329" name="Text Box 17"/>
                <p:cNvSpPr txBox="1">
                  <a:spLocks noChangeArrowheads="1"/>
                </p:cNvSpPr>
                <p:nvPr/>
              </p:nvSpPr>
              <p:spPr bwMode="auto">
                <a:xfrm>
                  <a:off x="2256"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k+2</a:t>
                  </a:r>
                </a:p>
              </p:txBody>
            </p:sp>
          </p:grpSp>
        </p:grpSp>
        <p:sp>
          <p:nvSpPr>
            <p:cNvPr id="13323" name="Text Box 18"/>
            <p:cNvSpPr txBox="1">
              <a:spLocks noChangeArrowheads="1"/>
            </p:cNvSpPr>
            <p:nvPr/>
          </p:nvSpPr>
          <p:spPr bwMode="auto">
            <a:xfrm>
              <a:off x="2760" y="2627"/>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zh-CN">
                <a:ea typeface="宋体" panose="02010600030101010101" pitchFamily="2" charset="-122"/>
              </a:endParaRPr>
            </a:p>
          </p:txBody>
        </p:sp>
      </p:grpSp>
      <p:sp>
        <p:nvSpPr>
          <p:cNvPr id="13317" name="Text Box 19"/>
          <p:cNvSpPr txBox="1">
            <a:spLocks noChangeArrowheads="1"/>
          </p:cNvSpPr>
          <p:nvPr/>
        </p:nvSpPr>
        <p:spPr bwMode="auto">
          <a:xfrm>
            <a:off x="611188" y="1509713"/>
            <a:ext cx="6051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dirty="0">
                <a:latin typeface="黑体" panose="02010609060101010101" pitchFamily="49" charset="-122"/>
              </a:rPr>
              <a:t>3</a:t>
            </a:r>
            <a:r>
              <a:rPr lang="zh-CN" altLang="en-US" sz="2800" dirty="0">
                <a:latin typeface="黑体" panose="02010609060101010101" pitchFamily="49" charset="-122"/>
              </a:rPr>
              <a:t>．</a:t>
            </a:r>
            <a:r>
              <a:rPr lang="zh-CN" altLang="en-US" sz="2800" dirty="0">
                <a:solidFill>
                  <a:srgbClr val="0000FF"/>
                </a:solidFill>
                <a:latin typeface="黑体" panose="02010609060101010101" pitchFamily="49" charset="-122"/>
              </a:rPr>
              <a:t>重叠解释对计算机组成提出的要求</a:t>
            </a:r>
          </a:p>
        </p:txBody>
      </p:sp>
      <p:sp>
        <p:nvSpPr>
          <p:cNvPr id="176148" name="Rectangle 20"/>
          <p:cNvSpPr>
            <a:spLocks noChangeArrowheads="1"/>
          </p:cNvSpPr>
          <p:nvPr/>
        </p:nvSpPr>
        <p:spPr bwMode="auto">
          <a:xfrm>
            <a:off x="762000" y="4868863"/>
            <a:ext cx="7123113"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82073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228725"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36713"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a:latin typeface="黑体" panose="02010609060101010101" pitchFamily="49" charset="-122"/>
                <a:ea typeface="黑体" panose="02010609060101010101" pitchFamily="49" charset="-122"/>
              </a:rPr>
              <a:t>所以要求在</a:t>
            </a:r>
            <a:r>
              <a:rPr lang="zh-CN" altLang="en-US" sz="2800">
                <a:solidFill>
                  <a:schemeClr val="accent2"/>
                </a:solidFill>
                <a:latin typeface="黑体" panose="02010609060101010101" pitchFamily="49" charset="-122"/>
                <a:ea typeface="黑体" panose="02010609060101010101" pitchFamily="49" charset="-122"/>
              </a:rPr>
              <a:t>硬件上花费一定代价解决访主存的冲突</a:t>
            </a:r>
            <a:r>
              <a:rPr lang="zh-CN" altLang="en-US" sz="2800">
                <a:latin typeface="黑体" panose="02010609060101010101" pitchFamily="49" charset="-122"/>
                <a:ea typeface="黑体" panose="02010609060101010101" pitchFamily="49" charset="-122"/>
              </a:rPr>
              <a:t>。 </a:t>
            </a:r>
          </a:p>
        </p:txBody>
      </p:sp>
      <p:sp>
        <p:nvSpPr>
          <p:cNvPr id="13319" name="Rectangle 21"/>
          <p:cNvSpPr>
            <a:spLocks noChangeArrowheads="1"/>
          </p:cNvSpPr>
          <p:nvPr/>
        </p:nvSpPr>
        <p:spPr bwMode="auto">
          <a:xfrm>
            <a:off x="2339975" y="2997200"/>
            <a:ext cx="1368425" cy="1008063"/>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13320" name="AutoShape 22"/>
          <p:cNvSpPr>
            <a:spLocks noChangeArrowheads="1"/>
          </p:cNvSpPr>
          <p:nvPr/>
        </p:nvSpPr>
        <p:spPr bwMode="auto">
          <a:xfrm>
            <a:off x="468313" y="3717925"/>
            <a:ext cx="1511300" cy="719138"/>
          </a:xfrm>
          <a:prstGeom prst="wedgeEllipseCallout">
            <a:avLst>
              <a:gd name="adj1" fmla="val 72375"/>
              <a:gd name="adj2" fmla="val -42713"/>
            </a:avLst>
          </a:prstGeom>
          <a:solidFill>
            <a:srgbClr val="CC99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t>访主存</a:t>
            </a:r>
          </a:p>
        </p:txBody>
      </p:sp>
      <p:sp>
        <p:nvSpPr>
          <p:cNvPr id="13321" name="AutoShape 23"/>
          <p:cNvSpPr>
            <a:spLocks noChangeArrowheads="1"/>
          </p:cNvSpPr>
          <p:nvPr/>
        </p:nvSpPr>
        <p:spPr bwMode="auto">
          <a:xfrm>
            <a:off x="2555875" y="2132013"/>
            <a:ext cx="5905500" cy="649287"/>
          </a:xfrm>
          <a:prstGeom prst="wedgeEllipseCallout">
            <a:avLst>
              <a:gd name="adj1" fmla="val -40620"/>
              <a:gd name="adj2" fmla="val 81542"/>
            </a:avLst>
          </a:prstGeom>
          <a:solidFill>
            <a:srgbClr val="CC99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t>分析中取操作数也可能访主存</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76148"/>
                                        </p:tgtEl>
                                        <p:attrNameLst>
                                          <p:attrName>style.visibility</p:attrName>
                                        </p:attrNameLst>
                                      </p:cBhvr>
                                      <p:to>
                                        <p:strVal val="visible"/>
                                      </p:to>
                                    </p:set>
                                    <p:anim calcmode="lin" valueType="num">
                                      <p:cBhvr>
                                        <p:cTn id="7" dur="500" fill="hold"/>
                                        <p:tgtEl>
                                          <p:spTgt spid="176148"/>
                                        </p:tgtEl>
                                        <p:attrNameLst>
                                          <p:attrName>ppt_w</p:attrName>
                                        </p:attrNameLst>
                                      </p:cBhvr>
                                      <p:tavLst>
                                        <p:tav tm="0">
                                          <p:val>
                                            <p:strVal val="#ppt_w*0.70"/>
                                          </p:val>
                                        </p:tav>
                                        <p:tav tm="100000">
                                          <p:val>
                                            <p:strVal val="#ppt_w"/>
                                          </p:val>
                                        </p:tav>
                                      </p:tavLst>
                                    </p:anim>
                                    <p:anim calcmode="lin" valueType="num">
                                      <p:cBhvr>
                                        <p:cTn id="8" dur="500" fill="hold"/>
                                        <p:tgtEl>
                                          <p:spTgt spid="176148"/>
                                        </p:tgtEl>
                                        <p:attrNameLst>
                                          <p:attrName>ppt_h</p:attrName>
                                        </p:attrNameLst>
                                      </p:cBhvr>
                                      <p:tavLst>
                                        <p:tav tm="0">
                                          <p:val>
                                            <p:strVal val="#ppt_h"/>
                                          </p:val>
                                        </p:tav>
                                        <p:tav tm="100000">
                                          <p:val>
                                            <p:strVal val="#ppt_h"/>
                                          </p:val>
                                        </p:tav>
                                      </p:tavLst>
                                    </p:anim>
                                    <p:animEffect transition="in" filter="fade">
                                      <p:cBhvr>
                                        <p:cTn id="9" dur="500"/>
                                        <p:tgtEl>
                                          <p:spTgt spid="17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4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115888"/>
            <a:ext cx="7772400" cy="731837"/>
          </a:xfrm>
        </p:spPr>
        <p:txBody>
          <a:bodyPr/>
          <a:lstStyle/>
          <a:p>
            <a:pPr eaLnBrk="1" hangingPunct="1"/>
            <a:r>
              <a:rPr lang="en-US" altLang="zh-CN" sz="3200" b="1" smtClean="0">
                <a:latin typeface="黑体" panose="02010609060101010101" pitchFamily="49" charset="-122"/>
                <a:ea typeface="黑体" panose="02010609060101010101" pitchFamily="49" charset="-122"/>
              </a:rPr>
              <a:t>5.1</a:t>
            </a:r>
            <a:r>
              <a:rPr lang="zh-CN" altLang="en-US" sz="3200" b="1" smtClean="0">
                <a:latin typeface="黑体" panose="02010609060101010101" pitchFamily="49" charset="-122"/>
                <a:ea typeface="黑体" panose="02010609060101010101" pitchFamily="49" charset="-122"/>
              </a:rPr>
              <a:t>重叠方式</a:t>
            </a:r>
            <a:r>
              <a:rPr lang="zh-CN" altLang="en-US" sz="3200" smtClean="0">
                <a:latin typeface="黑体" panose="02010609060101010101" pitchFamily="49" charset="-122"/>
                <a:ea typeface="黑体" panose="02010609060101010101" pitchFamily="49" charset="-122"/>
              </a:rPr>
              <a:t> </a:t>
            </a:r>
          </a:p>
        </p:txBody>
      </p:sp>
      <p:sp>
        <p:nvSpPr>
          <p:cNvPr id="14339" name="Rectangle 3"/>
          <p:cNvSpPr>
            <a:spLocks noGrp="1" noChangeArrowheads="1"/>
          </p:cNvSpPr>
          <p:nvPr>
            <p:ph type="body" idx="1"/>
          </p:nvPr>
        </p:nvSpPr>
        <p:spPr>
          <a:xfrm>
            <a:off x="611188" y="1052513"/>
            <a:ext cx="7772400" cy="576262"/>
          </a:xfrm>
        </p:spPr>
        <p:txBody>
          <a:bodyPr/>
          <a:lstStyle/>
          <a:p>
            <a:pPr marL="0" indent="0" eaLnBrk="1" hangingPunct="1">
              <a:lnSpc>
                <a:spcPct val="90000"/>
              </a:lnSpc>
              <a:buFontTx/>
              <a:buNone/>
            </a:pPr>
            <a:r>
              <a:rPr lang="en-US" altLang="zh-CN" sz="2800" b="1" smtClean="0">
                <a:solidFill>
                  <a:srgbClr val="000000"/>
                </a:solidFill>
                <a:latin typeface="黑体" panose="02010609060101010101" pitchFamily="49" charset="-122"/>
                <a:ea typeface="黑体" panose="02010609060101010101" pitchFamily="49" charset="-122"/>
              </a:rPr>
              <a:t>5.1.1</a:t>
            </a:r>
            <a:r>
              <a:rPr lang="zh-CN" altLang="en-US" sz="2800" b="1" smtClean="0">
                <a:solidFill>
                  <a:srgbClr val="000000"/>
                </a:solidFill>
                <a:latin typeface="黑体" panose="02010609060101010101" pitchFamily="49" charset="-122"/>
                <a:ea typeface="黑体" panose="02010609060101010101" pitchFamily="49" charset="-122"/>
              </a:rPr>
              <a:t>重叠原理和一次重叠</a:t>
            </a:r>
            <a:endParaRPr lang="zh-CN" altLang="en-US" sz="2800" smtClean="0">
              <a:latin typeface="黑体" panose="02010609060101010101" pitchFamily="49" charset="-122"/>
              <a:ea typeface="黑体" panose="02010609060101010101" pitchFamily="49" charset="-122"/>
            </a:endParaRPr>
          </a:p>
        </p:txBody>
      </p:sp>
      <p:sp>
        <p:nvSpPr>
          <p:cNvPr id="14340" name="Text Box 19"/>
          <p:cNvSpPr txBox="1">
            <a:spLocks noChangeArrowheads="1"/>
          </p:cNvSpPr>
          <p:nvPr/>
        </p:nvSpPr>
        <p:spPr bwMode="auto">
          <a:xfrm>
            <a:off x="611188" y="1509713"/>
            <a:ext cx="6051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dirty="0">
                <a:latin typeface="黑体" panose="02010609060101010101" pitchFamily="49" charset="-122"/>
              </a:rPr>
              <a:t>3</a:t>
            </a:r>
            <a:r>
              <a:rPr lang="zh-CN" altLang="en-US" sz="2800" dirty="0">
                <a:latin typeface="黑体" panose="02010609060101010101" pitchFamily="49" charset="-122"/>
              </a:rPr>
              <a:t>．</a:t>
            </a:r>
            <a:r>
              <a:rPr lang="zh-CN" altLang="en-US" sz="2800" dirty="0">
                <a:solidFill>
                  <a:srgbClr val="0000FF"/>
                </a:solidFill>
                <a:latin typeface="黑体" panose="02010609060101010101" pitchFamily="49" charset="-122"/>
              </a:rPr>
              <a:t>重叠解释对计算机组成提出的要求</a:t>
            </a:r>
          </a:p>
        </p:txBody>
      </p:sp>
      <p:sp>
        <p:nvSpPr>
          <p:cNvPr id="14341" name="Rectangle 20"/>
          <p:cNvSpPr>
            <a:spLocks noChangeArrowheads="1"/>
          </p:cNvSpPr>
          <p:nvPr/>
        </p:nvSpPr>
        <p:spPr bwMode="auto">
          <a:xfrm>
            <a:off x="684213" y="2060575"/>
            <a:ext cx="799147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82073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228725"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36713"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a:latin typeface="黑体" panose="02010609060101010101" pitchFamily="49" charset="-122"/>
                <a:ea typeface="黑体" panose="02010609060101010101" pitchFamily="49" charset="-122"/>
              </a:rPr>
              <a:t>在硬件上解决访主存冲突的方法： </a:t>
            </a:r>
          </a:p>
        </p:txBody>
      </p:sp>
      <p:sp>
        <p:nvSpPr>
          <p:cNvPr id="14342" name="Text Box 24"/>
          <p:cNvSpPr txBox="1">
            <a:spLocks noChangeArrowheads="1"/>
          </p:cNvSpPr>
          <p:nvPr/>
        </p:nvSpPr>
        <p:spPr bwMode="auto">
          <a:xfrm>
            <a:off x="684213" y="2714625"/>
            <a:ext cx="80645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a:solidFill>
                  <a:srgbClr val="0000FF"/>
                </a:solidFill>
              </a:rPr>
              <a:t>方法一</a:t>
            </a:r>
            <a:r>
              <a:rPr lang="zh-CN" altLang="en-US" sz="2800"/>
              <a:t>：让操作数和指令分别存放于两个独立编址且可同时访问的存储器中。</a:t>
            </a:r>
          </a:p>
          <a:p>
            <a:pPr algn="l" eaLnBrk="1" hangingPunct="1"/>
            <a:r>
              <a:rPr lang="zh-CN" altLang="en-US" sz="2800"/>
              <a:t>        有利于实现指令的保护；但增加了主存总线控制的复杂性及软件设计的麻烦。</a:t>
            </a:r>
          </a:p>
          <a:p>
            <a:pPr algn="l" eaLnBrk="1" hangingPunct="1"/>
            <a:endParaRPr lang="en-US" altLang="zh-CN" sz="2800"/>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115888"/>
            <a:ext cx="7772400" cy="731837"/>
          </a:xfrm>
        </p:spPr>
        <p:txBody>
          <a:bodyPr/>
          <a:lstStyle/>
          <a:p>
            <a:pPr eaLnBrk="1" hangingPunct="1"/>
            <a:r>
              <a:rPr lang="en-US" altLang="zh-CN" sz="3200" b="1" smtClean="0">
                <a:latin typeface="黑体" panose="02010609060101010101" pitchFamily="49" charset="-122"/>
                <a:ea typeface="黑体" panose="02010609060101010101" pitchFamily="49" charset="-122"/>
              </a:rPr>
              <a:t>5.1</a:t>
            </a:r>
            <a:r>
              <a:rPr lang="zh-CN" altLang="en-US" sz="3200" b="1" smtClean="0">
                <a:latin typeface="黑体" panose="02010609060101010101" pitchFamily="49" charset="-122"/>
                <a:ea typeface="黑体" panose="02010609060101010101" pitchFamily="49" charset="-122"/>
              </a:rPr>
              <a:t>重叠方式</a:t>
            </a:r>
            <a:r>
              <a:rPr lang="zh-CN" altLang="en-US" sz="3200" smtClean="0">
                <a:latin typeface="黑体" panose="02010609060101010101" pitchFamily="49" charset="-122"/>
                <a:ea typeface="黑体" panose="02010609060101010101" pitchFamily="49" charset="-122"/>
              </a:rPr>
              <a:t> </a:t>
            </a:r>
          </a:p>
        </p:txBody>
      </p:sp>
      <p:sp>
        <p:nvSpPr>
          <p:cNvPr id="15363" name="Rectangle 3"/>
          <p:cNvSpPr>
            <a:spLocks noGrp="1" noChangeArrowheads="1"/>
          </p:cNvSpPr>
          <p:nvPr>
            <p:ph type="body" idx="1"/>
          </p:nvPr>
        </p:nvSpPr>
        <p:spPr>
          <a:xfrm>
            <a:off x="611188" y="1052513"/>
            <a:ext cx="7772400" cy="576262"/>
          </a:xfrm>
        </p:spPr>
        <p:txBody>
          <a:bodyPr/>
          <a:lstStyle/>
          <a:p>
            <a:pPr marL="0" indent="0" eaLnBrk="1" hangingPunct="1">
              <a:lnSpc>
                <a:spcPct val="90000"/>
              </a:lnSpc>
              <a:buFontTx/>
              <a:buNone/>
            </a:pPr>
            <a:r>
              <a:rPr lang="en-US" altLang="zh-CN" sz="2800" b="1" smtClean="0">
                <a:solidFill>
                  <a:srgbClr val="000000"/>
                </a:solidFill>
                <a:latin typeface="黑体" panose="02010609060101010101" pitchFamily="49" charset="-122"/>
                <a:ea typeface="黑体" panose="02010609060101010101" pitchFamily="49" charset="-122"/>
              </a:rPr>
              <a:t>5.1.1</a:t>
            </a:r>
            <a:r>
              <a:rPr lang="zh-CN" altLang="en-US" sz="2800" b="1" smtClean="0">
                <a:solidFill>
                  <a:srgbClr val="000000"/>
                </a:solidFill>
                <a:latin typeface="黑体" panose="02010609060101010101" pitchFamily="49" charset="-122"/>
                <a:ea typeface="黑体" panose="02010609060101010101" pitchFamily="49" charset="-122"/>
              </a:rPr>
              <a:t>重叠原理和一次重叠</a:t>
            </a:r>
            <a:endParaRPr lang="zh-CN" altLang="en-US" sz="2800" smtClean="0">
              <a:latin typeface="黑体" panose="02010609060101010101" pitchFamily="49" charset="-122"/>
              <a:ea typeface="黑体" panose="02010609060101010101" pitchFamily="49" charset="-122"/>
            </a:endParaRPr>
          </a:p>
        </p:txBody>
      </p:sp>
      <p:sp>
        <p:nvSpPr>
          <p:cNvPr id="15364" name="Text Box 4"/>
          <p:cNvSpPr txBox="1">
            <a:spLocks noChangeArrowheads="1"/>
          </p:cNvSpPr>
          <p:nvPr/>
        </p:nvSpPr>
        <p:spPr bwMode="auto">
          <a:xfrm>
            <a:off x="611188" y="1509713"/>
            <a:ext cx="6051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dirty="0">
                <a:latin typeface="黑体" panose="02010609060101010101" pitchFamily="49" charset="-122"/>
              </a:rPr>
              <a:t>3</a:t>
            </a:r>
            <a:r>
              <a:rPr lang="zh-CN" altLang="en-US" sz="2800" dirty="0">
                <a:latin typeface="黑体" panose="02010609060101010101" pitchFamily="49" charset="-122"/>
              </a:rPr>
              <a:t>．</a:t>
            </a:r>
            <a:r>
              <a:rPr lang="zh-CN" altLang="en-US" sz="2800" dirty="0">
                <a:solidFill>
                  <a:srgbClr val="0000FF"/>
                </a:solidFill>
                <a:latin typeface="黑体" panose="02010609060101010101" pitchFamily="49" charset="-122"/>
              </a:rPr>
              <a:t>重叠解释对计算机组成提出的要求</a:t>
            </a:r>
          </a:p>
        </p:txBody>
      </p:sp>
      <p:sp>
        <p:nvSpPr>
          <p:cNvPr id="15365" name="Rectangle 5"/>
          <p:cNvSpPr>
            <a:spLocks noChangeArrowheads="1"/>
          </p:cNvSpPr>
          <p:nvPr/>
        </p:nvSpPr>
        <p:spPr bwMode="auto">
          <a:xfrm>
            <a:off x="684213" y="2060575"/>
            <a:ext cx="799147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82073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228725"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36713"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a:latin typeface="黑体" panose="02010609060101010101" pitchFamily="49" charset="-122"/>
                <a:ea typeface="黑体" panose="02010609060101010101" pitchFamily="49" charset="-122"/>
              </a:rPr>
              <a:t>在硬件上解决访主存冲突的方法： </a:t>
            </a:r>
          </a:p>
        </p:txBody>
      </p:sp>
      <p:sp>
        <p:nvSpPr>
          <p:cNvPr id="15366" name="Text Box 6"/>
          <p:cNvSpPr txBox="1">
            <a:spLocks noChangeArrowheads="1"/>
          </p:cNvSpPr>
          <p:nvPr/>
        </p:nvSpPr>
        <p:spPr bwMode="auto">
          <a:xfrm>
            <a:off x="684213" y="2714625"/>
            <a:ext cx="80645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dirty="0">
                <a:solidFill>
                  <a:srgbClr val="0000FF"/>
                </a:solidFill>
              </a:rPr>
              <a:t>方法二</a:t>
            </a:r>
            <a:r>
              <a:rPr lang="zh-CN" altLang="en-US" sz="2800" dirty="0"/>
              <a:t>：仍然维持指令和操作数混存，但采用多体交叉主存结构。</a:t>
            </a:r>
          </a:p>
          <a:p>
            <a:pPr algn="l" eaLnBrk="1" hangingPunct="1"/>
            <a:r>
              <a:rPr lang="zh-CN" altLang="en-US" sz="2800" dirty="0"/>
              <a:t>        解决有局限。</a:t>
            </a:r>
          </a:p>
          <a:p>
            <a:pPr algn="l" eaLnBrk="1" hangingPunct="1"/>
            <a:endParaRPr lang="en-US" altLang="zh-CN" sz="2800" dirty="0"/>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115888"/>
            <a:ext cx="7772400" cy="731837"/>
          </a:xfrm>
        </p:spPr>
        <p:txBody>
          <a:bodyPr/>
          <a:lstStyle/>
          <a:p>
            <a:pPr eaLnBrk="1" hangingPunct="1"/>
            <a:r>
              <a:rPr lang="en-US" altLang="zh-CN" sz="3200" b="1" smtClean="0">
                <a:latin typeface="黑体" panose="02010609060101010101" pitchFamily="49" charset="-122"/>
                <a:ea typeface="黑体" panose="02010609060101010101" pitchFamily="49" charset="-122"/>
              </a:rPr>
              <a:t>5.1</a:t>
            </a:r>
            <a:r>
              <a:rPr lang="zh-CN" altLang="en-US" sz="3200" b="1" smtClean="0">
                <a:latin typeface="黑体" panose="02010609060101010101" pitchFamily="49" charset="-122"/>
                <a:ea typeface="黑体" panose="02010609060101010101" pitchFamily="49" charset="-122"/>
              </a:rPr>
              <a:t>重叠方式</a:t>
            </a:r>
            <a:r>
              <a:rPr lang="zh-CN" altLang="en-US" sz="3200" smtClean="0">
                <a:latin typeface="黑体" panose="02010609060101010101" pitchFamily="49" charset="-122"/>
                <a:ea typeface="黑体" panose="02010609060101010101" pitchFamily="49" charset="-122"/>
              </a:rPr>
              <a:t> </a:t>
            </a:r>
          </a:p>
        </p:txBody>
      </p:sp>
      <p:sp>
        <p:nvSpPr>
          <p:cNvPr id="16387" name="Rectangle 3"/>
          <p:cNvSpPr>
            <a:spLocks noGrp="1" noChangeArrowheads="1"/>
          </p:cNvSpPr>
          <p:nvPr>
            <p:ph type="body" idx="1"/>
          </p:nvPr>
        </p:nvSpPr>
        <p:spPr>
          <a:xfrm>
            <a:off x="611188" y="1052513"/>
            <a:ext cx="7772400" cy="576262"/>
          </a:xfrm>
        </p:spPr>
        <p:txBody>
          <a:bodyPr/>
          <a:lstStyle/>
          <a:p>
            <a:pPr marL="0" indent="0" eaLnBrk="1" hangingPunct="1">
              <a:lnSpc>
                <a:spcPct val="90000"/>
              </a:lnSpc>
              <a:buFontTx/>
              <a:buNone/>
            </a:pPr>
            <a:r>
              <a:rPr lang="en-US" altLang="zh-CN" sz="2800" b="1" smtClean="0">
                <a:solidFill>
                  <a:srgbClr val="000000"/>
                </a:solidFill>
                <a:latin typeface="黑体" panose="02010609060101010101" pitchFamily="49" charset="-122"/>
                <a:ea typeface="黑体" panose="02010609060101010101" pitchFamily="49" charset="-122"/>
              </a:rPr>
              <a:t>5.1.1</a:t>
            </a:r>
            <a:r>
              <a:rPr lang="zh-CN" altLang="en-US" sz="2800" b="1" smtClean="0">
                <a:solidFill>
                  <a:srgbClr val="000000"/>
                </a:solidFill>
                <a:latin typeface="黑体" panose="02010609060101010101" pitchFamily="49" charset="-122"/>
                <a:ea typeface="黑体" panose="02010609060101010101" pitchFamily="49" charset="-122"/>
              </a:rPr>
              <a:t>重叠原理和一次重叠</a:t>
            </a:r>
            <a:endParaRPr lang="zh-CN" altLang="en-US" sz="2800" smtClean="0">
              <a:latin typeface="黑体" panose="02010609060101010101" pitchFamily="49" charset="-122"/>
              <a:ea typeface="黑体" panose="02010609060101010101" pitchFamily="49" charset="-122"/>
            </a:endParaRPr>
          </a:p>
        </p:txBody>
      </p:sp>
      <p:sp>
        <p:nvSpPr>
          <p:cNvPr id="16388" name="Text Box 4"/>
          <p:cNvSpPr txBox="1">
            <a:spLocks noChangeArrowheads="1"/>
          </p:cNvSpPr>
          <p:nvPr/>
        </p:nvSpPr>
        <p:spPr bwMode="auto">
          <a:xfrm>
            <a:off x="611188" y="1509713"/>
            <a:ext cx="6051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dirty="0">
                <a:latin typeface="黑体" panose="02010609060101010101" pitchFamily="49" charset="-122"/>
              </a:rPr>
              <a:t>3</a:t>
            </a:r>
            <a:r>
              <a:rPr lang="zh-CN" altLang="en-US" sz="2800" dirty="0">
                <a:latin typeface="黑体" panose="02010609060101010101" pitchFamily="49" charset="-122"/>
              </a:rPr>
              <a:t>．</a:t>
            </a:r>
            <a:r>
              <a:rPr lang="zh-CN" altLang="en-US" sz="2800" dirty="0">
                <a:solidFill>
                  <a:srgbClr val="0000FF"/>
                </a:solidFill>
                <a:latin typeface="黑体" panose="02010609060101010101" pitchFamily="49" charset="-122"/>
              </a:rPr>
              <a:t>重叠解释对计算机组成提出的要求</a:t>
            </a:r>
          </a:p>
        </p:txBody>
      </p:sp>
      <p:sp>
        <p:nvSpPr>
          <p:cNvPr id="16389" name="Rectangle 5"/>
          <p:cNvSpPr>
            <a:spLocks noChangeArrowheads="1"/>
          </p:cNvSpPr>
          <p:nvPr/>
        </p:nvSpPr>
        <p:spPr bwMode="auto">
          <a:xfrm>
            <a:off x="684213" y="2060575"/>
            <a:ext cx="7991475"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82073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228725"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36713"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a:latin typeface="黑体" panose="02010609060101010101" pitchFamily="49" charset="-122"/>
                <a:ea typeface="黑体" panose="02010609060101010101" pitchFamily="49" charset="-122"/>
              </a:rPr>
              <a:t>在硬件上解决访主存冲突的方法： </a:t>
            </a:r>
          </a:p>
        </p:txBody>
      </p:sp>
      <p:sp>
        <p:nvSpPr>
          <p:cNvPr id="16390" name="Text Box 6"/>
          <p:cNvSpPr txBox="1">
            <a:spLocks noChangeArrowheads="1"/>
          </p:cNvSpPr>
          <p:nvPr/>
        </p:nvSpPr>
        <p:spPr bwMode="auto">
          <a:xfrm>
            <a:off x="684213" y="2714625"/>
            <a:ext cx="80645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dirty="0">
                <a:solidFill>
                  <a:srgbClr val="0000FF"/>
                </a:solidFill>
                <a:latin typeface="黑体" panose="02010609060101010101" pitchFamily="49" charset="-122"/>
              </a:rPr>
              <a:t>方法三</a:t>
            </a:r>
            <a:r>
              <a:rPr lang="zh-CN" altLang="en-US" sz="2800" dirty="0">
                <a:latin typeface="黑体" panose="02010609060101010101" pitchFamily="49" charset="-122"/>
              </a:rPr>
              <a:t>：增设指令缓冲寄存器（指缓）。可以乘主存有空时，预先把下一条或下几条指令取出来放在指缓中，这样</a:t>
            </a:r>
            <a:r>
              <a:rPr lang="zh-CN" altLang="en-US" sz="2800" dirty="0"/>
              <a:t>“</a:t>
            </a:r>
            <a:r>
              <a:rPr lang="zh-CN" altLang="en-US" sz="2800" dirty="0">
                <a:latin typeface="黑体" panose="02010609060101010101" pitchFamily="49" charset="-122"/>
              </a:rPr>
              <a:t>分析</a:t>
            </a:r>
            <a:r>
              <a:rPr lang="en-US" altLang="zh-CN" sz="2800" dirty="0">
                <a:latin typeface="黑体" panose="02010609060101010101" pitchFamily="49" charset="-122"/>
              </a:rPr>
              <a:t>k</a:t>
            </a:r>
            <a:r>
              <a:rPr lang="en-US" altLang="zh-CN" sz="2800" dirty="0"/>
              <a:t>”</a:t>
            </a:r>
            <a:r>
              <a:rPr lang="zh-CN" altLang="en-US" sz="2800" dirty="0">
                <a:latin typeface="黑体" panose="02010609060101010101" pitchFamily="49" charset="-122"/>
              </a:rPr>
              <a:t>和</a:t>
            </a:r>
            <a:r>
              <a:rPr lang="zh-CN" altLang="en-US" sz="2800" dirty="0"/>
              <a:t>“</a:t>
            </a:r>
            <a:r>
              <a:rPr lang="zh-CN" altLang="en-US" sz="2800" dirty="0">
                <a:latin typeface="黑体" panose="02010609060101010101" pitchFamily="49" charset="-122"/>
              </a:rPr>
              <a:t>取指</a:t>
            </a:r>
            <a:r>
              <a:rPr lang="en-US" altLang="zh-CN" sz="2800" dirty="0">
                <a:latin typeface="黑体" panose="02010609060101010101" pitchFamily="49" charset="-122"/>
              </a:rPr>
              <a:t>k+1</a:t>
            </a:r>
            <a:r>
              <a:rPr lang="en-US" altLang="zh-CN" sz="2800" dirty="0"/>
              <a:t>”</a:t>
            </a:r>
            <a:r>
              <a:rPr lang="zh-CN" altLang="en-US" sz="2800" dirty="0">
                <a:latin typeface="黑体" panose="02010609060101010101" pitchFamily="49" charset="-122"/>
              </a:rPr>
              <a:t>重叠。 </a:t>
            </a:r>
          </a:p>
          <a:p>
            <a:pPr algn="l" eaLnBrk="1" hangingPunct="1"/>
            <a:endParaRPr lang="en-US" altLang="zh-CN" sz="2800" dirty="0">
              <a:latin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115888"/>
            <a:ext cx="7772400" cy="731837"/>
          </a:xfrm>
        </p:spPr>
        <p:txBody>
          <a:bodyPr/>
          <a:lstStyle/>
          <a:p>
            <a:pPr eaLnBrk="1" hangingPunct="1"/>
            <a:r>
              <a:rPr lang="en-US" altLang="zh-CN" sz="3200" b="1" smtClean="0">
                <a:latin typeface="黑体" panose="02010609060101010101" pitchFamily="49" charset="-122"/>
                <a:ea typeface="黑体" panose="02010609060101010101" pitchFamily="49" charset="-122"/>
              </a:rPr>
              <a:t>5.1</a:t>
            </a:r>
            <a:r>
              <a:rPr lang="zh-CN" altLang="en-US" sz="3200" b="1" smtClean="0">
                <a:latin typeface="黑体" panose="02010609060101010101" pitchFamily="49" charset="-122"/>
                <a:ea typeface="黑体" panose="02010609060101010101" pitchFamily="49" charset="-122"/>
              </a:rPr>
              <a:t>重叠方式</a:t>
            </a:r>
            <a:r>
              <a:rPr lang="zh-CN" altLang="en-US" sz="3200" smtClean="0">
                <a:latin typeface="黑体" panose="02010609060101010101" pitchFamily="49" charset="-122"/>
                <a:ea typeface="黑体" panose="02010609060101010101" pitchFamily="49" charset="-122"/>
              </a:rPr>
              <a:t> </a:t>
            </a:r>
          </a:p>
        </p:txBody>
      </p:sp>
      <p:sp>
        <p:nvSpPr>
          <p:cNvPr id="17411" name="Rectangle 3"/>
          <p:cNvSpPr>
            <a:spLocks noGrp="1" noChangeArrowheads="1"/>
          </p:cNvSpPr>
          <p:nvPr>
            <p:ph type="body" idx="1"/>
          </p:nvPr>
        </p:nvSpPr>
        <p:spPr>
          <a:xfrm>
            <a:off x="611188" y="1052513"/>
            <a:ext cx="7772400" cy="576262"/>
          </a:xfrm>
        </p:spPr>
        <p:txBody>
          <a:bodyPr/>
          <a:lstStyle/>
          <a:p>
            <a:pPr marL="0" indent="0" eaLnBrk="1" hangingPunct="1">
              <a:lnSpc>
                <a:spcPct val="90000"/>
              </a:lnSpc>
              <a:buFontTx/>
              <a:buNone/>
            </a:pPr>
            <a:r>
              <a:rPr lang="en-US" altLang="zh-CN" sz="2800" b="1" smtClean="0">
                <a:solidFill>
                  <a:srgbClr val="000000"/>
                </a:solidFill>
                <a:latin typeface="黑体" panose="02010609060101010101" pitchFamily="49" charset="-122"/>
                <a:ea typeface="黑体" panose="02010609060101010101" pitchFamily="49" charset="-122"/>
              </a:rPr>
              <a:t>5.1.1</a:t>
            </a:r>
            <a:r>
              <a:rPr lang="zh-CN" altLang="en-US" sz="2800" b="1" smtClean="0">
                <a:solidFill>
                  <a:srgbClr val="000000"/>
                </a:solidFill>
                <a:latin typeface="黑体" panose="02010609060101010101" pitchFamily="49" charset="-122"/>
                <a:ea typeface="黑体" panose="02010609060101010101" pitchFamily="49" charset="-122"/>
              </a:rPr>
              <a:t>重叠原理和一次重叠</a:t>
            </a:r>
            <a:endParaRPr lang="zh-CN" altLang="en-US" sz="2800" smtClean="0">
              <a:latin typeface="黑体" panose="02010609060101010101" pitchFamily="49" charset="-122"/>
              <a:ea typeface="黑体" panose="02010609060101010101" pitchFamily="49" charset="-122"/>
            </a:endParaRPr>
          </a:p>
        </p:txBody>
      </p:sp>
      <p:sp>
        <p:nvSpPr>
          <p:cNvPr id="17412" name="Text Box 4"/>
          <p:cNvSpPr txBox="1">
            <a:spLocks noChangeArrowheads="1"/>
          </p:cNvSpPr>
          <p:nvPr/>
        </p:nvSpPr>
        <p:spPr bwMode="auto">
          <a:xfrm>
            <a:off x="611188" y="1509713"/>
            <a:ext cx="3562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dirty="0">
                <a:latin typeface="黑体" panose="02010609060101010101" pitchFamily="49" charset="-122"/>
              </a:rPr>
              <a:t>4</a:t>
            </a:r>
            <a:r>
              <a:rPr lang="zh-CN" altLang="en-US" sz="2800" dirty="0">
                <a:latin typeface="黑体" panose="02010609060101010101" pitchFamily="49" charset="-122"/>
              </a:rPr>
              <a:t>．</a:t>
            </a:r>
            <a:r>
              <a:rPr lang="zh-CN" altLang="en-US" sz="2800" dirty="0">
                <a:solidFill>
                  <a:srgbClr val="0000FF"/>
                </a:solidFill>
                <a:latin typeface="黑体" panose="02010609060101010101" pitchFamily="49" charset="-122"/>
              </a:rPr>
              <a:t>一次重叠解释方式</a:t>
            </a:r>
          </a:p>
        </p:txBody>
      </p:sp>
      <p:sp>
        <p:nvSpPr>
          <p:cNvPr id="17413" name="Rectangle 7"/>
          <p:cNvSpPr>
            <a:spLocks noChangeArrowheads="1"/>
          </p:cNvSpPr>
          <p:nvPr/>
        </p:nvSpPr>
        <p:spPr bwMode="auto">
          <a:xfrm>
            <a:off x="539750" y="2060575"/>
            <a:ext cx="82296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dirty="0">
                <a:latin typeface="黑体" panose="02010609060101010101" pitchFamily="49" charset="-122"/>
                <a:ea typeface="黑体" panose="02010609060101010101" pitchFamily="49" charset="-122"/>
              </a:rPr>
              <a:t>由于从指缓中取指令，使得</a:t>
            </a:r>
            <a:r>
              <a:rPr lang="zh-CN" altLang="en-US" sz="2800" dirty="0">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取指</a:t>
            </a:r>
            <a:r>
              <a:rPr lang="en-US" altLang="zh-CN" sz="2800" dirty="0">
                <a:latin typeface="黑体" panose="02010609060101010101" pitchFamily="49" charset="-122"/>
                <a:ea typeface="黑体" panose="02010609060101010101" pitchFamily="49" charset="-122"/>
              </a:rPr>
              <a:t>k+1</a:t>
            </a:r>
            <a:r>
              <a:rPr lang="en-US" altLang="zh-CN" sz="2800" dirty="0">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时间很短，完全可以把这个微操作合并到</a:t>
            </a:r>
            <a:r>
              <a:rPr lang="zh-CN" altLang="en-US" sz="2800" dirty="0">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分析</a:t>
            </a:r>
            <a:r>
              <a:rPr lang="en-US" altLang="zh-CN" sz="2800" dirty="0">
                <a:latin typeface="黑体" panose="02010609060101010101" pitchFamily="49" charset="-122"/>
                <a:ea typeface="黑体" panose="02010609060101010101" pitchFamily="49" charset="-122"/>
              </a:rPr>
              <a:t>k+1</a:t>
            </a:r>
            <a:r>
              <a:rPr lang="en-US" altLang="zh-CN" sz="2800" dirty="0">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中，那么重叠变成了</a:t>
            </a:r>
            <a:r>
              <a:rPr lang="zh-CN" altLang="en-US" sz="2800" dirty="0">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分析</a:t>
            </a:r>
            <a:r>
              <a:rPr lang="en-US" altLang="zh-CN" sz="2800" dirty="0">
                <a:latin typeface="黑体" panose="02010609060101010101" pitchFamily="49" charset="-122"/>
                <a:ea typeface="黑体" panose="02010609060101010101" pitchFamily="49" charset="-122"/>
              </a:rPr>
              <a:t>k+1</a:t>
            </a:r>
            <a:r>
              <a:rPr lang="en-US" altLang="zh-CN" sz="2800" dirty="0">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和</a:t>
            </a:r>
            <a:r>
              <a:rPr lang="zh-CN" altLang="en-US" sz="2800" dirty="0">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执行</a:t>
            </a:r>
            <a:r>
              <a:rPr lang="en-US" altLang="zh-CN" sz="2800" dirty="0">
                <a:latin typeface="黑体" panose="02010609060101010101" pitchFamily="49" charset="-122"/>
                <a:ea typeface="黑体" panose="02010609060101010101" pitchFamily="49" charset="-122"/>
              </a:rPr>
              <a:t>k</a:t>
            </a:r>
            <a:r>
              <a:rPr lang="en-US" altLang="zh-CN" sz="2800" dirty="0">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的重叠。如图</a:t>
            </a:r>
            <a:r>
              <a:rPr lang="en-US" altLang="zh-CN" sz="2800" dirty="0">
                <a:latin typeface="黑体" panose="02010609060101010101" pitchFamily="49" charset="-122"/>
                <a:ea typeface="黑体" panose="02010609060101010101" pitchFamily="49" charset="-122"/>
              </a:rPr>
              <a:t>5-3</a:t>
            </a:r>
            <a:r>
              <a:rPr lang="zh-CN" altLang="en-US" sz="2800" dirty="0">
                <a:latin typeface="黑体" panose="02010609060101010101" pitchFamily="49" charset="-122"/>
                <a:ea typeface="黑体" panose="02010609060101010101" pitchFamily="49" charset="-122"/>
              </a:rPr>
              <a:t>。 </a:t>
            </a:r>
          </a:p>
        </p:txBody>
      </p:sp>
      <p:grpSp>
        <p:nvGrpSpPr>
          <p:cNvPr id="17414" name="Group 8"/>
          <p:cNvGrpSpPr>
            <a:grpSpLocks/>
          </p:cNvGrpSpPr>
          <p:nvPr/>
        </p:nvGrpSpPr>
        <p:grpSpPr bwMode="auto">
          <a:xfrm>
            <a:off x="1676400" y="3743325"/>
            <a:ext cx="5486400" cy="2133600"/>
            <a:chOff x="1584" y="1872"/>
            <a:chExt cx="3456" cy="1344"/>
          </a:xfrm>
        </p:grpSpPr>
        <p:grpSp>
          <p:nvGrpSpPr>
            <p:cNvPr id="17415" name="Group 9"/>
            <p:cNvGrpSpPr>
              <a:grpSpLocks/>
            </p:cNvGrpSpPr>
            <p:nvPr/>
          </p:nvGrpSpPr>
          <p:grpSpPr bwMode="auto">
            <a:xfrm>
              <a:off x="1584" y="1872"/>
              <a:ext cx="3456" cy="966"/>
              <a:chOff x="1584" y="1872"/>
              <a:chExt cx="3456" cy="966"/>
            </a:xfrm>
          </p:grpSpPr>
          <p:grpSp>
            <p:nvGrpSpPr>
              <p:cNvPr id="17417" name="Group 10"/>
              <p:cNvGrpSpPr>
                <a:grpSpLocks/>
              </p:cNvGrpSpPr>
              <p:nvPr/>
            </p:nvGrpSpPr>
            <p:grpSpPr bwMode="auto">
              <a:xfrm>
                <a:off x="1584" y="1872"/>
                <a:ext cx="1728" cy="294"/>
                <a:chOff x="1584" y="1872"/>
                <a:chExt cx="1728" cy="294"/>
              </a:xfrm>
            </p:grpSpPr>
            <p:sp>
              <p:nvSpPr>
                <p:cNvPr id="17424" name="Text Box 11"/>
                <p:cNvSpPr txBox="1">
                  <a:spLocks noChangeArrowheads="1"/>
                </p:cNvSpPr>
                <p:nvPr/>
              </p:nvSpPr>
              <p:spPr bwMode="auto">
                <a:xfrm>
                  <a:off x="1584" y="187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a:t>
                  </a:r>
                </a:p>
              </p:txBody>
            </p:sp>
            <p:sp>
              <p:nvSpPr>
                <p:cNvPr id="17425" name="Text Box 12"/>
                <p:cNvSpPr txBox="1">
                  <a:spLocks noChangeArrowheads="1"/>
                </p:cNvSpPr>
                <p:nvPr/>
              </p:nvSpPr>
              <p:spPr bwMode="auto">
                <a:xfrm>
                  <a:off x="2448" y="187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a:t>
                  </a:r>
                </a:p>
              </p:txBody>
            </p:sp>
          </p:grpSp>
          <p:grpSp>
            <p:nvGrpSpPr>
              <p:cNvPr id="17418" name="Group 13"/>
              <p:cNvGrpSpPr>
                <a:grpSpLocks/>
              </p:cNvGrpSpPr>
              <p:nvPr/>
            </p:nvGrpSpPr>
            <p:grpSpPr bwMode="auto">
              <a:xfrm>
                <a:off x="2448" y="2208"/>
                <a:ext cx="1728" cy="294"/>
                <a:chOff x="2448" y="2208"/>
                <a:chExt cx="1728" cy="294"/>
              </a:xfrm>
            </p:grpSpPr>
            <p:sp>
              <p:nvSpPr>
                <p:cNvPr id="17422" name="Text Box 14"/>
                <p:cNvSpPr txBox="1">
                  <a:spLocks noChangeArrowheads="1"/>
                </p:cNvSpPr>
                <p:nvPr/>
              </p:nvSpPr>
              <p:spPr bwMode="auto">
                <a:xfrm>
                  <a:off x="2448" y="2208"/>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k+1</a:t>
                  </a:r>
                </a:p>
              </p:txBody>
            </p:sp>
            <p:sp>
              <p:nvSpPr>
                <p:cNvPr id="17423" name="Text Box 15"/>
                <p:cNvSpPr txBox="1">
                  <a:spLocks noChangeArrowheads="1"/>
                </p:cNvSpPr>
                <p:nvPr/>
              </p:nvSpPr>
              <p:spPr bwMode="auto">
                <a:xfrm>
                  <a:off x="3312" y="2208"/>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k+1</a:t>
                  </a:r>
                </a:p>
              </p:txBody>
            </p:sp>
          </p:grpSp>
          <p:grpSp>
            <p:nvGrpSpPr>
              <p:cNvPr id="17419" name="Group 16"/>
              <p:cNvGrpSpPr>
                <a:grpSpLocks/>
              </p:cNvGrpSpPr>
              <p:nvPr/>
            </p:nvGrpSpPr>
            <p:grpSpPr bwMode="auto">
              <a:xfrm>
                <a:off x="3312" y="2544"/>
                <a:ext cx="1728" cy="294"/>
                <a:chOff x="3312" y="2544"/>
                <a:chExt cx="1728" cy="294"/>
              </a:xfrm>
            </p:grpSpPr>
            <p:sp>
              <p:nvSpPr>
                <p:cNvPr id="17420" name="Text Box 17"/>
                <p:cNvSpPr txBox="1">
                  <a:spLocks noChangeArrowheads="1"/>
                </p:cNvSpPr>
                <p:nvPr/>
              </p:nvSpPr>
              <p:spPr bwMode="auto">
                <a:xfrm>
                  <a:off x="3312" y="2544"/>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k+2</a:t>
                  </a:r>
                </a:p>
              </p:txBody>
            </p:sp>
            <p:sp>
              <p:nvSpPr>
                <p:cNvPr id="17421" name="Text Box 18"/>
                <p:cNvSpPr txBox="1">
                  <a:spLocks noChangeArrowheads="1"/>
                </p:cNvSpPr>
                <p:nvPr/>
              </p:nvSpPr>
              <p:spPr bwMode="auto">
                <a:xfrm>
                  <a:off x="4176" y="2544"/>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k+2</a:t>
                  </a:r>
                </a:p>
              </p:txBody>
            </p:sp>
          </p:grpSp>
        </p:grpSp>
        <p:sp>
          <p:nvSpPr>
            <p:cNvPr id="17416" name="Text Box 19"/>
            <p:cNvSpPr txBox="1">
              <a:spLocks noChangeArrowheads="1"/>
            </p:cNvSpPr>
            <p:nvPr/>
          </p:nvSpPr>
          <p:spPr bwMode="auto">
            <a:xfrm>
              <a:off x="2084" y="2928"/>
              <a:ext cx="21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图</a:t>
              </a:r>
              <a:r>
                <a:rPr lang="en-US" altLang="zh-CN">
                  <a:ea typeface="宋体" panose="02010600030101010101" pitchFamily="2" charset="-122"/>
                </a:rPr>
                <a:t>5-3  </a:t>
              </a:r>
              <a:r>
                <a:rPr lang="zh-CN" altLang="en-US">
                  <a:ea typeface="宋体" panose="02010600030101010101" pitchFamily="2" charset="-122"/>
                </a:rPr>
                <a:t>一次重叠工作方式</a:t>
              </a:r>
            </a:p>
          </p:txBody>
        </p:sp>
      </p:gr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115888"/>
            <a:ext cx="7772400" cy="731837"/>
          </a:xfrm>
        </p:spPr>
        <p:txBody>
          <a:bodyPr/>
          <a:lstStyle/>
          <a:p>
            <a:pPr eaLnBrk="1" hangingPunct="1"/>
            <a:r>
              <a:rPr lang="en-US" altLang="zh-CN" sz="3200" b="1" smtClean="0">
                <a:latin typeface="黑体" panose="02010609060101010101" pitchFamily="49" charset="-122"/>
                <a:ea typeface="黑体" panose="02010609060101010101" pitchFamily="49" charset="-122"/>
              </a:rPr>
              <a:t>5.1</a:t>
            </a:r>
            <a:r>
              <a:rPr lang="zh-CN" altLang="en-US" sz="3200" b="1" smtClean="0">
                <a:latin typeface="黑体" panose="02010609060101010101" pitchFamily="49" charset="-122"/>
                <a:ea typeface="黑体" panose="02010609060101010101" pitchFamily="49" charset="-122"/>
              </a:rPr>
              <a:t>重叠方式</a:t>
            </a:r>
            <a:r>
              <a:rPr lang="zh-CN" altLang="en-US" sz="3200" smtClean="0">
                <a:latin typeface="黑体" panose="02010609060101010101" pitchFamily="49" charset="-122"/>
                <a:ea typeface="黑体" panose="02010609060101010101" pitchFamily="49" charset="-122"/>
              </a:rPr>
              <a:t> </a:t>
            </a:r>
          </a:p>
        </p:txBody>
      </p:sp>
      <p:sp>
        <p:nvSpPr>
          <p:cNvPr id="18435" name="Rectangle 3"/>
          <p:cNvSpPr>
            <a:spLocks noGrp="1" noChangeArrowheads="1"/>
          </p:cNvSpPr>
          <p:nvPr>
            <p:ph type="body" idx="1"/>
          </p:nvPr>
        </p:nvSpPr>
        <p:spPr>
          <a:xfrm>
            <a:off x="611188" y="1052513"/>
            <a:ext cx="7772400" cy="576262"/>
          </a:xfrm>
        </p:spPr>
        <p:txBody>
          <a:bodyPr/>
          <a:lstStyle/>
          <a:p>
            <a:pPr marL="0" indent="0" eaLnBrk="1" hangingPunct="1">
              <a:lnSpc>
                <a:spcPct val="90000"/>
              </a:lnSpc>
              <a:buFontTx/>
              <a:buNone/>
            </a:pPr>
            <a:r>
              <a:rPr lang="en-US" altLang="zh-CN" sz="2800" b="1" smtClean="0">
                <a:solidFill>
                  <a:srgbClr val="000000"/>
                </a:solidFill>
                <a:latin typeface="黑体" panose="02010609060101010101" pitchFamily="49" charset="-122"/>
                <a:ea typeface="黑体" panose="02010609060101010101" pitchFamily="49" charset="-122"/>
              </a:rPr>
              <a:t>5.1.1</a:t>
            </a:r>
            <a:r>
              <a:rPr lang="zh-CN" altLang="en-US" sz="2800" b="1" smtClean="0">
                <a:solidFill>
                  <a:srgbClr val="000000"/>
                </a:solidFill>
                <a:latin typeface="黑体" panose="02010609060101010101" pitchFamily="49" charset="-122"/>
                <a:ea typeface="黑体" panose="02010609060101010101" pitchFamily="49" charset="-122"/>
              </a:rPr>
              <a:t>重叠原理和一次重叠</a:t>
            </a:r>
            <a:endParaRPr lang="zh-CN" altLang="en-US" sz="2800" smtClean="0">
              <a:latin typeface="黑体" panose="02010609060101010101" pitchFamily="49" charset="-122"/>
              <a:ea typeface="黑体" panose="02010609060101010101" pitchFamily="49" charset="-122"/>
            </a:endParaRPr>
          </a:p>
        </p:txBody>
      </p:sp>
      <p:sp>
        <p:nvSpPr>
          <p:cNvPr id="18436" name="Text Box 4"/>
          <p:cNvSpPr txBox="1">
            <a:spLocks noChangeArrowheads="1"/>
          </p:cNvSpPr>
          <p:nvPr/>
        </p:nvSpPr>
        <p:spPr bwMode="auto">
          <a:xfrm>
            <a:off x="611188" y="1509713"/>
            <a:ext cx="3562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dirty="0">
                <a:latin typeface="黑体" panose="02010609060101010101" pitchFamily="49" charset="-122"/>
              </a:rPr>
              <a:t>4</a:t>
            </a:r>
            <a:r>
              <a:rPr lang="zh-CN" altLang="en-US" sz="2800" dirty="0">
                <a:latin typeface="黑体" panose="02010609060101010101" pitchFamily="49" charset="-122"/>
              </a:rPr>
              <a:t>．</a:t>
            </a:r>
            <a:r>
              <a:rPr lang="zh-CN" altLang="en-US" sz="2800" dirty="0">
                <a:solidFill>
                  <a:srgbClr val="0000FF"/>
                </a:solidFill>
                <a:latin typeface="黑体" panose="02010609060101010101" pitchFamily="49" charset="-122"/>
              </a:rPr>
              <a:t>一次重叠解释方式</a:t>
            </a:r>
          </a:p>
        </p:txBody>
      </p:sp>
      <p:sp>
        <p:nvSpPr>
          <p:cNvPr id="18437" name="Rectangle 5"/>
          <p:cNvSpPr>
            <a:spLocks noChangeArrowheads="1"/>
          </p:cNvSpPr>
          <p:nvPr/>
        </p:nvSpPr>
        <p:spPr bwMode="auto">
          <a:xfrm>
            <a:off x="539750" y="2060575"/>
            <a:ext cx="8229600"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dirty="0">
                <a:latin typeface="黑体" panose="02010609060101010101" pitchFamily="49" charset="-122"/>
                <a:ea typeface="黑体" panose="02010609060101010101" pitchFamily="49" charset="-122"/>
              </a:rPr>
              <a:t>称这种指令分析部件和指令执行部件任何时候都只有相邻两条指令在重叠解释的方式为</a:t>
            </a:r>
            <a:r>
              <a:rPr lang="zh-CN" altLang="en-US" sz="2800" dirty="0">
                <a:ea typeface="黑体" panose="02010609060101010101" pitchFamily="49" charset="-122"/>
              </a:rPr>
              <a:t>“</a:t>
            </a:r>
            <a:r>
              <a:rPr lang="zh-CN" altLang="en-US" sz="2800" dirty="0">
                <a:solidFill>
                  <a:schemeClr val="accent2"/>
                </a:solidFill>
                <a:latin typeface="黑体" panose="02010609060101010101" pitchFamily="49" charset="-122"/>
                <a:ea typeface="黑体" panose="02010609060101010101" pitchFamily="49" charset="-122"/>
              </a:rPr>
              <a:t>一次重叠</a:t>
            </a:r>
            <a:r>
              <a:rPr lang="zh-CN" altLang="en-US" sz="2800" dirty="0">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a:t>
            </a:r>
          </a:p>
        </p:txBody>
      </p:sp>
      <p:grpSp>
        <p:nvGrpSpPr>
          <p:cNvPr id="18438" name="Group 6"/>
          <p:cNvGrpSpPr>
            <a:grpSpLocks/>
          </p:cNvGrpSpPr>
          <p:nvPr/>
        </p:nvGrpSpPr>
        <p:grpSpPr bwMode="auto">
          <a:xfrm>
            <a:off x="1676400" y="3743325"/>
            <a:ext cx="5486400" cy="2133600"/>
            <a:chOff x="1584" y="1872"/>
            <a:chExt cx="3456" cy="1344"/>
          </a:xfrm>
        </p:grpSpPr>
        <p:grpSp>
          <p:nvGrpSpPr>
            <p:cNvPr id="18439" name="Group 7"/>
            <p:cNvGrpSpPr>
              <a:grpSpLocks/>
            </p:cNvGrpSpPr>
            <p:nvPr/>
          </p:nvGrpSpPr>
          <p:grpSpPr bwMode="auto">
            <a:xfrm>
              <a:off x="1584" y="1872"/>
              <a:ext cx="3456" cy="966"/>
              <a:chOff x="1584" y="1872"/>
              <a:chExt cx="3456" cy="966"/>
            </a:xfrm>
          </p:grpSpPr>
          <p:grpSp>
            <p:nvGrpSpPr>
              <p:cNvPr id="18441" name="Group 8"/>
              <p:cNvGrpSpPr>
                <a:grpSpLocks/>
              </p:cNvGrpSpPr>
              <p:nvPr/>
            </p:nvGrpSpPr>
            <p:grpSpPr bwMode="auto">
              <a:xfrm>
                <a:off x="1584" y="1872"/>
                <a:ext cx="1728" cy="294"/>
                <a:chOff x="1584" y="1872"/>
                <a:chExt cx="1728" cy="294"/>
              </a:xfrm>
            </p:grpSpPr>
            <p:sp>
              <p:nvSpPr>
                <p:cNvPr id="18448" name="Text Box 9"/>
                <p:cNvSpPr txBox="1">
                  <a:spLocks noChangeArrowheads="1"/>
                </p:cNvSpPr>
                <p:nvPr/>
              </p:nvSpPr>
              <p:spPr bwMode="auto">
                <a:xfrm>
                  <a:off x="1584" y="187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a:t>
                  </a:r>
                </a:p>
              </p:txBody>
            </p:sp>
            <p:sp>
              <p:nvSpPr>
                <p:cNvPr id="18449" name="Text Box 10"/>
                <p:cNvSpPr txBox="1">
                  <a:spLocks noChangeArrowheads="1"/>
                </p:cNvSpPr>
                <p:nvPr/>
              </p:nvSpPr>
              <p:spPr bwMode="auto">
                <a:xfrm>
                  <a:off x="2448" y="187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a:t>
                  </a:r>
                </a:p>
              </p:txBody>
            </p:sp>
          </p:grpSp>
          <p:grpSp>
            <p:nvGrpSpPr>
              <p:cNvPr id="18442" name="Group 11"/>
              <p:cNvGrpSpPr>
                <a:grpSpLocks/>
              </p:cNvGrpSpPr>
              <p:nvPr/>
            </p:nvGrpSpPr>
            <p:grpSpPr bwMode="auto">
              <a:xfrm>
                <a:off x="2448" y="2208"/>
                <a:ext cx="1728" cy="294"/>
                <a:chOff x="2448" y="2208"/>
                <a:chExt cx="1728" cy="294"/>
              </a:xfrm>
            </p:grpSpPr>
            <p:sp>
              <p:nvSpPr>
                <p:cNvPr id="18446" name="Text Box 12"/>
                <p:cNvSpPr txBox="1">
                  <a:spLocks noChangeArrowheads="1"/>
                </p:cNvSpPr>
                <p:nvPr/>
              </p:nvSpPr>
              <p:spPr bwMode="auto">
                <a:xfrm>
                  <a:off x="2448" y="2208"/>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k+1</a:t>
                  </a:r>
                </a:p>
              </p:txBody>
            </p:sp>
            <p:sp>
              <p:nvSpPr>
                <p:cNvPr id="18447" name="Text Box 13"/>
                <p:cNvSpPr txBox="1">
                  <a:spLocks noChangeArrowheads="1"/>
                </p:cNvSpPr>
                <p:nvPr/>
              </p:nvSpPr>
              <p:spPr bwMode="auto">
                <a:xfrm>
                  <a:off x="3312" y="2208"/>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k+1</a:t>
                  </a:r>
                </a:p>
              </p:txBody>
            </p:sp>
          </p:grpSp>
          <p:grpSp>
            <p:nvGrpSpPr>
              <p:cNvPr id="18443" name="Group 14"/>
              <p:cNvGrpSpPr>
                <a:grpSpLocks/>
              </p:cNvGrpSpPr>
              <p:nvPr/>
            </p:nvGrpSpPr>
            <p:grpSpPr bwMode="auto">
              <a:xfrm>
                <a:off x="3312" y="2544"/>
                <a:ext cx="1728" cy="294"/>
                <a:chOff x="3312" y="2544"/>
                <a:chExt cx="1728" cy="294"/>
              </a:xfrm>
            </p:grpSpPr>
            <p:sp>
              <p:nvSpPr>
                <p:cNvPr id="18444" name="Text Box 15"/>
                <p:cNvSpPr txBox="1">
                  <a:spLocks noChangeArrowheads="1"/>
                </p:cNvSpPr>
                <p:nvPr/>
              </p:nvSpPr>
              <p:spPr bwMode="auto">
                <a:xfrm>
                  <a:off x="3312" y="2544"/>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k+2</a:t>
                  </a:r>
                </a:p>
              </p:txBody>
            </p:sp>
            <p:sp>
              <p:nvSpPr>
                <p:cNvPr id="18445" name="Text Box 16"/>
                <p:cNvSpPr txBox="1">
                  <a:spLocks noChangeArrowheads="1"/>
                </p:cNvSpPr>
                <p:nvPr/>
              </p:nvSpPr>
              <p:spPr bwMode="auto">
                <a:xfrm>
                  <a:off x="4176" y="2544"/>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k+2</a:t>
                  </a:r>
                </a:p>
              </p:txBody>
            </p:sp>
          </p:grpSp>
        </p:grpSp>
        <p:sp>
          <p:nvSpPr>
            <p:cNvPr id="18440" name="Text Box 17"/>
            <p:cNvSpPr txBox="1">
              <a:spLocks noChangeArrowheads="1"/>
            </p:cNvSpPr>
            <p:nvPr/>
          </p:nvSpPr>
          <p:spPr bwMode="auto">
            <a:xfrm>
              <a:off x="2084" y="2928"/>
              <a:ext cx="21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图</a:t>
              </a:r>
              <a:r>
                <a:rPr lang="en-US" altLang="zh-CN">
                  <a:ea typeface="宋体" panose="02010600030101010101" pitchFamily="2" charset="-122"/>
                </a:rPr>
                <a:t>5-3  </a:t>
              </a:r>
              <a:r>
                <a:rPr lang="zh-CN" altLang="en-US">
                  <a:ea typeface="宋体" panose="02010600030101010101" pitchFamily="2" charset="-122"/>
                </a:rPr>
                <a:t>一次重叠工作方式</a:t>
              </a:r>
            </a:p>
          </p:txBody>
        </p:sp>
      </p:gr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115888"/>
            <a:ext cx="7772400" cy="731837"/>
          </a:xfrm>
        </p:spPr>
        <p:txBody>
          <a:bodyPr/>
          <a:lstStyle/>
          <a:p>
            <a:pPr eaLnBrk="1" hangingPunct="1"/>
            <a:r>
              <a:rPr lang="en-US" altLang="zh-CN" sz="3200" b="1" smtClean="0">
                <a:latin typeface="黑体" panose="02010609060101010101" pitchFamily="49" charset="-122"/>
                <a:ea typeface="黑体" panose="02010609060101010101" pitchFamily="49" charset="-122"/>
              </a:rPr>
              <a:t>5.1</a:t>
            </a:r>
            <a:r>
              <a:rPr lang="zh-CN" altLang="en-US" sz="3200" b="1" smtClean="0">
                <a:latin typeface="黑体" panose="02010609060101010101" pitchFamily="49" charset="-122"/>
                <a:ea typeface="黑体" panose="02010609060101010101" pitchFamily="49" charset="-122"/>
              </a:rPr>
              <a:t>重叠方式</a:t>
            </a:r>
            <a:r>
              <a:rPr lang="zh-CN" altLang="en-US" sz="3200" smtClean="0">
                <a:latin typeface="黑体" panose="02010609060101010101" pitchFamily="49" charset="-122"/>
                <a:ea typeface="黑体" panose="02010609060101010101" pitchFamily="49" charset="-122"/>
              </a:rPr>
              <a:t> </a:t>
            </a:r>
          </a:p>
        </p:txBody>
      </p:sp>
      <p:sp>
        <p:nvSpPr>
          <p:cNvPr id="19459" name="Rectangle 3"/>
          <p:cNvSpPr>
            <a:spLocks noGrp="1" noChangeArrowheads="1"/>
          </p:cNvSpPr>
          <p:nvPr>
            <p:ph type="body" idx="1"/>
          </p:nvPr>
        </p:nvSpPr>
        <p:spPr>
          <a:xfrm>
            <a:off x="611188" y="1052513"/>
            <a:ext cx="7772400" cy="576262"/>
          </a:xfrm>
        </p:spPr>
        <p:txBody>
          <a:bodyPr/>
          <a:lstStyle/>
          <a:p>
            <a:pPr marL="0" indent="0" eaLnBrk="1" hangingPunct="1">
              <a:lnSpc>
                <a:spcPct val="90000"/>
              </a:lnSpc>
              <a:buFontTx/>
              <a:buNone/>
            </a:pPr>
            <a:r>
              <a:rPr lang="en-US" altLang="zh-CN" sz="2800" b="1" smtClean="0">
                <a:solidFill>
                  <a:srgbClr val="000000"/>
                </a:solidFill>
                <a:latin typeface="黑体" panose="02010609060101010101" pitchFamily="49" charset="-122"/>
                <a:ea typeface="黑体" panose="02010609060101010101" pitchFamily="49" charset="-122"/>
              </a:rPr>
              <a:t>5.1.1</a:t>
            </a:r>
            <a:r>
              <a:rPr lang="zh-CN" altLang="en-US" sz="2800" b="1" smtClean="0">
                <a:solidFill>
                  <a:srgbClr val="000000"/>
                </a:solidFill>
                <a:latin typeface="黑体" panose="02010609060101010101" pitchFamily="49" charset="-122"/>
                <a:ea typeface="黑体" panose="02010609060101010101" pitchFamily="49" charset="-122"/>
              </a:rPr>
              <a:t>重叠原理和一次重叠</a:t>
            </a:r>
            <a:endParaRPr lang="zh-CN" altLang="en-US" sz="2800" smtClean="0">
              <a:latin typeface="黑体" panose="02010609060101010101" pitchFamily="49" charset="-122"/>
              <a:ea typeface="黑体" panose="02010609060101010101" pitchFamily="49" charset="-122"/>
            </a:endParaRPr>
          </a:p>
        </p:txBody>
      </p:sp>
      <p:sp>
        <p:nvSpPr>
          <p:cNvPr id="19460" name="Text Box 4"/>
          <p:cNvSpPr txBox="1">
            <a:spLocks noChangeArrowheads="1"/>
          </p:cNvSpPr>
          <p:nvPr/>
        </p:nvSpPr>
        <p:spPr bwMode="auto">
          <a:xfrm>
            <a:off x="611188" y="1509713"/>
            <a:ext cx="3562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dirty="0">
                <a:latin typeface="黑体" panose="02010609060101010101" pitchFamily="49" charset="-122"/>
              </a:rPr>
              <a:t>4</a:t>
            </a:r>
            <a:r>
              <a:rPr lang="zh-CN" altLang="en-US" sz="2800" dirty="0">
                <a:latin typeface="黑体" panose="02010609060101010101" pitchFamily="49" charset="-122"/>
              </a:rPr>
              <a:t>．</a:t>
            </a:r>
            <a:r>
              <a:rPr lang="zh-CN" altLang="en-US" sz="2800" dirty="0">
                <a:solidFill>
                  <a:srgbClr val="0000FF"/>
                </a:solidFill>
                <a:latin typeface="黑体" panose="02010609060101010101" pitchFamily="49" charset="-122"/>
              </a:rPr>
              <a:t>一次重叠解释方式</a:t>
            </a:r>
          </a:p>
        </p:txBody>
      </p:sp>
      <p:sp>
        <p:nvSpPr>
          <p:cNvPr id="19461" name="Rectangle 5"/>
          <p:cNvSpPr>
            <a:spLocks noChangeArrowheads="1"/>
          </p:cNvSpPr>
          <p:nvPr/>
        </p:nvSpPr>
        <p:spPr bwMode="auto">
          <a:xfrm>
            <a:off x="539750" y="2060575"/>
            <a:ext cx="82296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a:latin typeface="黑体" panose="02010609060101010101" pitchFamily="49" charset="-122"/>
                <a:ea typeface="黑体" panose="02010609060101010101" pitchFamily="49" charset="-122"/>
              </a:rPr>
              <a:t>为实现一次重叠要求：</a:t>
            </a:r>
          </a:p>
        </p:txBody>
      </p:sp>
      <p:grpSp>
        <p:nvGrpSpPr>
          <p:cNvPr id="19462" name="Group 6"/>
          <p:cNvGrpSpPr>
            <a:grpSpLocks/>
          </p:cNvGrpSpPr>
          <p:nvPr/>
        </p:nvGrpSpPr>
        <p:grpSpPr bwMode="auto">
          <a:xfrm>
            <a:off x="1676400" y="3743325"/>
            <a:ext cx="5486400" cy="2133600"/>
            <a:chOff x="1584" y="1872"/>
            <a:chExt cx="3456" cy="1344"/>
          </a:xfrm>
        </p:grpSpPr>
        <p:grpSp>
          <p:nvGrpSpPr>
            <p:cNvPr id="19464" name="Group 7"/>
            <p:cNvGrpSpPr>
              <a:grpSpLocks/>
            </p:cNvGrpSpPr>
            <p:nvPr/>
          </p:nvGrpSpPr>
          <p:grpSpPr bwMode="auto">
            <a:xfrm>
              <a:off x="1584" y="1872"/>
              <a:ext cx="3456" cy="966"/>
              <a:chOff x="1584" y="1872"/>
              <a:chExt cx="3456" cy="966"/>
            </a:xfrm>
          </p:grpSpPr>
          <p:grpSp>
            <p:nvGrpSpPr>
              <p:cNvPr id="19466" name="Group 8"/>
              <p:cNvGrpSpPr>
                <a:grpSpLocks/>
              </p:cNvGrpSpPr>
              <p:nvPr/>
            </p:nvGrpSpPr>
            <p:grpSpPr bwMode="auto">
              <a:xfrm>
                <a:off x="1584" y="1872"/>
                <a:ext cx="1728" cy="294"/>
                <a:chOff x="1584" y="1872"/>
                <a:chExt cx="1728" cy="294"/>
              </a:xfrm>
            </p:grpSpPr>
            <p:sp>
              <p:nvSpPr>
                <p:cNvPr id="19473" name="Text Box 9"/>
                <p:cNvSpPr txBox="1">
                  <a:spLocks noChangeArrowheads="1"/>
                </p:cNvSpPr>
                <p:nvPr/>
              </p:nvSpPr>
              <p:spPr bwMode="auto">
                <a:xfrm>
                  <a:off x="1584" y="187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a:t>
                  </a:r>
                </a:p>
              </p:txBody>
            </p:sp>
            <p:sp>
              <p:nvSpPr>
                <p:cNvPr id="19474" name="Text Box 10"/>
                <p:cNvSpPr txBox="1">
                  <a:spLocks noChangeArrowheads="1"/>
                </p:cNvSpPr>
                <p:nvPr/>
              </p:nvSpPr>
              <p:spPr bwMode="auto">
                <a:xfrm>
                  <a:off x="2448" y="187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a:t>
                  </a:r>
                </a:p>
              </p:txBody>
            </p:sp>
          </p:grpSp>
          <p:grpSp>
            <p:nvGrpSpPr>
              <p:cNvPr id="19467" name="Group 11"/>
              <p:cNvGrpSpPr>
                <a:grpSpLocks/>
              </p:cNvGrpSpPr>
              <p:nvPr/>
            </p:nvGrpSpPr>
            <p:grpSpPr bwMode="auto">
              <a:xfrm>
                <a:off x="2448" y="2208"/>
                <a:ext cx="1728" cy="294"/>
                <a:chOff x="2448" y="2208"/>
                <a:chExt cx="1728" cy="294"/>
              </a:xfrm>
            </p:grpSpPr>
            <p:sp>
              <p:nvSpPr>
                <p:cNvPr id="19471" name="Text Box 12"/>
                <p:cNvSpPr txBox="1">
                  <a:spLocks noChangeArrowheads="1"/>
                </p:cNvSpPr>
                <p:nvPr/>
              </p:nvSpPr>
              <p:spPr bwMode="auto">
                <a:xfrm>
                  <a:off x="2448" y="2208"/>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k+1</a:t>
                  </a:r>
                </a:p>
              </p:txBody>
            </p:sp>
            <p:sp>
              <p:nvSpPr>
                <p:cNvPr id="19472" name="Text Box 13"/>
                <p:cNvSpPr txBox="1">
                  <a:spLocks noChangeArrowheads="1"/>
                </p:cNvSpPr>
                <p:nvPr/>
              </p:nvSpPr>
              <p:spPr bwMode="auto">
                <a:xfrm>
                  <a:off x="3312" y="2208"/>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k+1</a:t>
                  </a:r>
                </a:p>
              </p:txBody>
            </p:sp>
          </p:grpSp>
          <p:grpSp>
            <p:nvGrpSpPr>
              <p:cNvPr id="19468" name="Group 14"/>
              <p:cNvGrpSpPr>
                <a:grpSpLocks/>
              </p:cNvGrpSpPr>
              <p:nvPr/>
            </p:nvGrpSpPr>
            <p:grpSpPr bwMode="auto">
              <a:xfrm>
                <a:off x="3312" y="2544"/>
                <a:ext cx="1728" cy="294"/>
                <a:chOff x="3312" y="2544"/>
                <a:chExt cx="1728" cy="294"/>
              </a:xfrm>
            </p:grpSpPr>
            <p:sp>
              <p:nvSpPr>
                <p:cNvPr id="19469" name="Text Box 15"/>
                <p:cNvSpPr txBox="1">
                  <a:spLocks noChangeArrowheads="1"/>
                </p:cNvSpPr>
                <p:nvPr/>
              </p:nvSpPr>
              <p:spPr bwMode="auto">
                <a:xfrm>
                  <a:off x="3312" y="2544"/>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k+2</a:t>
                  </a:r>
                </a:p>
              </p:txBody>
            </p:sp>
            <p:sp>
              <p:nvSpPr>
                <p:cNvPr id="19470" name="Text Box 16"/>
                <p:cNvSpPr txBox="1">
                  <a:spLocks noChangeArrowheads="1"/>
                </p:cNvSpPr>
                <p:nvPr/>
              </p:nvSpPr>
              <p:spPr bwMode="auto">
                <a:xfrm>
                  <a:off x="4176" y="2544"/>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k+2</a:t>
                  </a:r>
                </a:p>
              </p:txBody>
            </p:sp>
          </p:grpSp>
        </p:grpSp>
        <p:sp>
          <p:nvSpPr>
            <p:cNvPr id="19465" name="Text Box 17"/>
            <p:cNvSpPr txBox="1">
              <a:spLocks noChangeArrowheads="1"/>
            </p:cNvSpPr>
            <p:nvPr/>
          </p:nvSpPr>
          <p:spPr bwMode="auto">
            <a:xfrm>
              <a:off x="2084" y="2928"/>
              <a:ext cx="21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图</a:t>
              </a:r>
              <a:r>
                <a:rPr lang="en-US" altLang="zh-CN">
                  <a:ea typeface="宋体" panose="02010600030101010101" pitchFamily="2" charset="-122"/>
                </a:rPr>
                <a:t>5-3  </a:t>
              </a:r>
              <a:r>
                <a:rPr lang="zh-CN" altLang="en-US">
                  <a:ea typeface="宋体" panose="02010600030101010101" pitchFamily="2" charset="-122"/>
                </a:rPr>
                <a:t>一次重叠工作方式</a:t>
              </a:r>
            </a:p>
          </p:txBody>
        </p:sp>
      </p:grpSp>
      <p:sp>
        <p:nvSpPr>
          <p:cNvPr id="19463" name="Rectangle 18"/>
          <p:cNvSpPr>
            <a:spLocks noChangeArrowheads="1"/>
          </p:cNvSpPr>
          <p:nvPr/>
        </p:nvSpPr>
        <p:spPr bwMode="auto">
          <a:xfrm>
            <a:off x="539750" y="2565400"/>
            <a:ext cx="8208963"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lnSpc>
                <a:spcPct val="90000"/>
              </a:lnSpc>
              <a:spcBef>
                <a:spcPct val="20000"/>
              </a:spcBef>
            </a:pPr>
            <a:r>
              <a:rPr lang="zh-CN" altLang="en-US" sz="2800">
                <a:latin typeface="黑体" panose="02010609060101010101" pitchFamily="49" charset="-122"/>
              </a:rPr>
              <a:t>（</a:t>
            </a:r>
            <a:r>
              <a:rPr lang="en-US" altLang="zh-CN" sz="2800">
                <a:latin typeface="黑体" panose="02010609060101010101" pitchFamily="49" charset="-122"/>
              </a:rPr>
              <a:t>1</a:t>
            </a:r>
            <a:r>
              <a:rPr lang="zh-CN" altLang="en-US" sz="2800">
                <a:latin typeface="黑体" panose="02010609060101010101" pitchFamily="49" charset="-122"/>
              </a:rPr>
              <a:t>）在硬件上保证有独立的指令分析部件和指令的执行部件。</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115888"/>
            <a:ext cx="7772400" cy="731837"/>
          </a:xfrm>
        </p:spPr>
        <p:txBody>
          <a:bodyPr/>
          <a:lstStyle/>
          <a:p>
            <a:pPr eaLnBrk="1" hangingPunct="1"/>
            <a:r>
              <a:rPr lang="en-US" altLang="zh-CN" sz="3200" b="1" smtClean="0">
                <a:latin typeface="黑体" panose="02010609060101010101" pitchFamily="49" charset="-122"/>
                <a:ea typeface="黑体" panose="02010609060101010101" pitchFamily="49" charset="-122"/>
              </a:rPr>
              <a:t>5.1</a:t>
            </a:r>
            <a:r>
              <a:rPr lang="zh-CN" altLang="en-US" sz="3200" b="1" smtClean="0">
                <a:latin typeface="黑体" panose="02010609060101010101" pitchFamily="49" charset="-122"/>
                <a:ea typeface="黑体" panose="02010609060101010101" pitchFamily="49" charset="-122"/>
              </a:rPr>
              <a:t>重叠方式</a:t>
            </a:r>
            <a:r>
              <a:rPr lang="zh-CN" altLang="en-US" sz="3200" smtClean="0">
                <a:latin typeface="黑体" panose="02010609060101010101" pitchFamily="49" charset="-122"/>
                <a:ea typeface="黑体" panose="02010609060101010101" pitchFamily="49" charset="-122"/>
              </a:rPr>
              <a:t> </a:t>
            </a:r>
          </a:p>
        </p:txBody>
      </p:sp>
      <p:sp>
        <p:nvSpPr>
          <p:cNvPr id="20483" name="Rectangle 3"/>
          <p:cNvSpPr>
            <a:spLocks noGrp="1" noChangeArrowheads="1"/>
          </p:cNvSpPr>
          <p:nvPr>
            <p:ph type="body" idx="1"/>
          </p:nvPr>
        </p:nvSpPr>
        <p:spPr>
          <a:xfrm>
            <a:off x="611188" y="1052513"/>
            <a:ext cx="7772400" cy="576262"/>
          </a:xfrm>
        </p:spPr>
        <p:txBody>
          <a:bodyPr/>
          <a:lstStyle/>
          <a:p>
            <a:pPr marL="0" indent="0" eaLnBrk="1" hangingPunct="1">
              <a:lnSpc>
                <a:spcPct val="90000"/>
              </a:lnSpc>
              <a:buFontTx/>
              <a:buNone/>
            </a:pPr>
            <a:r>
              <a:rPr lang="en-US" altLang="zh-CN" sz="2800" b="1" smtClean="0">
                <a:solidFill>
                  <a:srgbClr val="000000"/>
                </a:solidFill>
                <a:latin typeface="黑体" panose="02010609060101010101" pitchFamily="49" charset="-122"/>
                <a:ea typeface="黑体" panose="02010609060101010101" pitchFamily="49" charset="-122"/>
              </a:rPr>
              <a:t>5.1.1</a:t>
            </a:r>
            <a:r>
              <a:rPr lang="zh-CN" altLang="en-US" sz="2800" b="1" smtClean="0">
                <a:solidFill>
                  <a:srgbClr val="000000"/>
                </a:solidFill>
                <a:latin typeface="黑体" panose="02010609060101010101" pitchFamily="49" charset="-122"/>
                <a:ea typeface="黑体" panose="02010609060101010101" pitchFamily="49" charset="-122"/>
              </a:rPr>
              <a:t>重叠原理和一次重叠</a:t>
            </a:r>
            <a:endParaRPr lang="zh-CN" altLang="en-US" sz="2800" smtClean="0">
              <a:latin typeface="黑体" panose="02010609060101010101" pitchFamily="49" charset="-122"/>
              <a:ea typeface="黑体" panose="02010609060101010101" pitchFamily="49" charset="-122"/>
            </a:endParaRPr>
          </a:p>
        </p:txBody>
      </p:sp>
      <p:sp>
        <p:nvSpPr>
          <p:cNvPr id="20484" name="Text Box 4"/>
          <p:cNvSpPr txBox="1">
            <a:spLocks noChangeArrowheads="1"/>
          </p:cNvSpPr>
          <p:nvPr/>
        </p:nvSpPr>
        <p:spPr bwMode="auto">
          <a:xfrm>
            <a:off x="611188" y="1509713"/>
            <a:ext cx="3562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dirty="0">
                <a:latin typeface="黑体" panose="02010609060101010101" pitchFamily="49" charset="-122"/>
              </a:rPr>
              <a:t>4</a:t>
            </a:r>
            <a:r>
              <a:rPr lang="zh-CN" altLang="en-US" sz="2800" dirty="0">
                <a:latin typeface="黑体" panose="02010609060101010101" pitchFamily="49" charset="-122"/>
              </a:rPr>
              <a:t>．</a:t>
            </a:r>
            <a:r>
              <a:rPr lang="zh-CN" altLang="en-US" sz="2800" dirty="0">
                <a:solidFill>
                  <a:srgbClr val="0000FF"/>
                </a:solidFill>
                <a:latin typeface="黑体" panose="02010609060101010101" pitchFamily="49" charset="-122"/>
              </a:rPr>
              <a:t>一次重叠解释方式</a:t>
            </a:r>
          </a:p>
        </p:txBody>
      </p:sp>
      <p:sp>
        <p:nvSpPr>
          <p:cNvPr id="20485" name="Rectangle 5"/>
          <p:cNvSpPr>
            <a:spLocks noChangeArrowheads="1"/>
          </p:cNvSpPr>
          <p:nvPr/>
        </p:nvSpPr>
        <p:spPr bwMode="auto">
          <a:xfrm>
            <a:off x="539750" y="2060575"/>
            <a:ext cx="82296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a:latin typeface="黑体" panose="02010609060101010101" pitchFamily="49" charset="-122"/>
                <a:ea typeface="黑体" panose="02010609060101010101" pitchFamily="49" charset="-122"/>
              </a:rPr>
              <a:t>为实现一次重叠要求：</a:t>
            </a:r>
          </a:p>
        </p:txBody>
      </p:sp>
      <p:grpSp>
        <p:nvGrpSpPr>
          <p:cNvPr id="20486" name="Group 6"/>
          <p:cNvGrpSpPr>
            <a:grpSpLocks/>
          </p:cNvGrpSpPr>
          <p:nvPr/>
        </p:nvGrpSpPr>
        <p:grpSpPr bwMode="auto">
          <a:xfrm>
            <a:off x="1676400" y="3743325"/>
            <a:ext cx="5486400" cy="2133600"/>
            <a:chOff x="1584" y="1872"/>
            <a:chExt cx="3456" cy="1344"/>
          </a:xfrm>
        </p:grpSpPr>
        <p:grpSp>
          <p:nvGrpSpPr>
            <p:cNvPr id="20488" name="Group 7"/>
            <p:cNvGrpSpPr>
              <a:grpSpLocks/>
            </p:cNvGrpSpPr>
            <p:nvPr/>
          </p:nvGrpSpPr>
          <p:grpSpPr bwMode="auto">
            <a:xfrm>
              <a:off x="1584" y="1872"/>
              <a:ext cx="3456" cy="966"/>
              <a:chOff x="1584" y="1872"/>
              <a:chExt cx="3456" cy="966"/>
            </a:xfrm>
          </p:grpSpPr>
          <p:grpSp>
            <p:nvGrpSpPr>
              <p:cNvPr id="20490" name="Group 8"/>
              <p:cNvGrpSpPr>
                <a:grpSpLocks/>
              </p:cNvGrpSpPr>
              <p:nvPr/>
            </p:nvGrpSpPr>
            <p:grpSpPr bwMode="auto">
              <a:xfrm>
                <a:off x="1584" y="1872"/>
                <a:ext cx="1728" cy="294"/>
                <a:chOff x="1584" y="1872"/>
                <a:chExt cx="1728" cy="294"/>
              </a:xfrm>
            </p:grpSpPr>
            <p:sp>
              <p:nvSpPr>
                <p:cNvPr id="20497" name="Text Box 9"/>
                <p:cNvSpPr txBox="1">
                  <a:spLocks noChangeArrowheads="1"/>
                </p:cNvSpPr>
                <p:nvPr/>
              </p:nvSpPr>
              <p:spPr bwMode="auto">
                <a:xfrm>
                  <a:off x="1584" y="187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a:t>
                  </a:r>
                </a:p>
              </p:txBody>
            </p:sp>
            <p:sp>
              <p:nvSpPr>
                <p:cNvPr id="20498" name="Text Box 10"/>
                <p:cNvSpPr txBox="1">
                  <a:spLocks noChangeArrowheads="1"/>
                </p:cNvSpPr>
                <p:nvPr/>
              </p:nvSpPr>
              <p:spPr bwMode="auto">
                <a:xfrm>
                  <a:off x="2448" y="187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a:t>
                  </a:r>
                </a:p>
              </p:txBody>
            </p:sp>
          </p:grpSp>
          <p:grpSp>
            <p:nvGrpSpPr>
              <p:cNvPr id="20491" name="Group 11"/>
              <p:cNvGrpSpPr>
                <a:grpSpLocks/>
              </p:cNvGrpSpPr>
              <p:nvPr/>
            </p:nvGrpSpPr>
            <p:grpSpPr bwMode="auto">
              <a:xfrm>
                <a:off x="2448" y="2208"/>
                <a:ext cx="1728" cy="294"/>
                <a:chOff x="2448" y="2208"/>
                <a:chExt cx="1728" cy="294"/>
              </a:xfrm>
            </p:grpSpPr>
            <p:sp>
              <p:nvSpPr>
                <p:cNvPr id="20495" name="Text Box 12"/>
                <p:cNvSpPr txBox="1">
                  <a:spLocks noChangeArrowheads="1"/>
                </p:cNvSpPr>
                <p:nvPr/>
              </p:nvSpPr>
              <p:spPr bwMode="auto">
                <a:xfrm>
                  <a:off x="2448" y="2208"/>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k+1</a:t>
                  </a:r>
                </a:p>
              </p:txBody>
            </p:sp>
            <p:sp>
              <p:nvSpPr>
                <p:cNvPr id="20496" name="Text Box 13"/>
                <p:cNvSpPr txBox="1">
                  <a:spLocks noChangeArrowheads="1"/>
                </p:cNvSpPr>
                <p:nvPr/>
              </p:nvSpPr>
              <p:spPr bwMode="auto">
                <a:xfrm>
                  <a:off x="3312" y="2208"/>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k+1</a:t>
                  </a:r>
                </a:p>
              </p:txBody>
            </p:sp>
          </p:grpSp>
          <p:grpSp>
            <p:nvGrpSpPr>
              <p:cNvPr id="20492" name="Group 14"/>
              <p:cNvGrpSpPr>
                <a:grpSpLocks/>
              </p:cNvGrpSpPr>
              <p:nvPr/>
            </p:nvGrpSpPr>
            <p:grpSpPr bwMode="auto">
              <a:xfrm>
                <a:off x="3312" y="2544"/>
                <a:ext cx="1728" cy="294"/>
                <a:chOff x="3312" y="2544"/>
                <a:chExt cx="1728" cy="294"/>
              </a:xfrm>
            </p:grpSpPr>
            <p:sp>
              <p:nvSpPr>
                <p:cNvPr id="20493" name="Text Box 15"/>
                <p:cNvSpPr txBox="1">
                  <a:spLocks noChangeArrowheads="1"/>
                </p:cNvSpPr>
                <p:nvPr/>
              </p:nvSpPr>
              <p:spPr bwMode="auto">
                <a:xfrm>
                  <a:off x="3312" y="2544"/>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k+2</a:t>
                  </a:r>
                </a:p>
              </p:txBody>
            </p:sp>
            <p:sp>
              <p:nvSpPr>
                <p:cNvPr id="20494" name="Text Box 16"/>
                <p:cNvSpPr txBox="1">
                  <a:spLocks noChangeArrowheads="1"/>
                </p:cNvSpPr>
                <p:nvPr/>
              </p:nvSpPr>
              <p:spPr bwMode="auto">
                <a:xfrm>
                  <a:off x="4176" y="2544"/>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k+2</a:t>
                  </a:r>
                </a:p>
              </p:txBody>
            </p:sp>
          </p:grpSp>
        </p:grpSp>
        <p:sp>
          <p:nvSpPr>
            <p:cNvPr id="20489" name="Text Box 17"/>
            <p:cNvSpPr txBox="1">
              <a:spLocks noChangeArrowheads="1"/>
            </p:cNvSpPr>
            <p:nvPr/>
          </p:nvSpPr>
          <p:spPr bwMode="auto">
            <a:xfrm>
              <a:off x="2084" y="2928"/>
              <a:ext cx="21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图</a:t>
              </a:r>
              <a:r>
                <a:rPr lang="en-US" altLang="zh-CN">
                  <a:ea typeface="宋体" panose="02010600030101010101" pitchFamily="2" charset="-122"/>
                </a:rPr>
                <a:t>5-3  </a:t>
              </a:r>
              <a:r>
                <a:rPr lang="zh-CN" altLang="en-US">
                  <a:ea typeface="宋体" panose="02010600030101010101" pitchFamily="2" charset="-122"/>
                </a:rPr>
                <a:t>一次重叠工作方式</a:t>
              </a:r>
            </a:p>
          </p:txBody>
        </p:sp>
      </p:grpSp>
      <p:sp>
        <p:nvSpPr>
          <p:cNvPr id="20487" name="Rectangle 18"/>
          <p:cNvSpPr>
            <a:spLocks noChangeArrowheads="1"/>
          </p:cNvSpPr>
          <p:nvPr/>
        </p:nvSpPr>
        <p:spPr bwMode="auto">
          <a:xfrm>
            <a:off x="539750" y="2565400"/>
            <a:ext cx="8208963"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just" eaLnBrk="1" hangingPunct="1">
              <a:lnSpc>
                <a:spcPct val="90000"/>
              </a:lnSpc>
              <a:spcBef>
                <a:spcPct val="20000"/>
              </a:spcBef>
            </a:pPr>
            <a:r>
              <a:rPr lang="zh-CN" altLang="en-US" sz="2800">
                <a:latin typeface="黑体" panose="02010609060101010101" pitchFamily="49" charset="-122"/>
              </a:rPr>
              <a:t>（</a:t>
            </a:r>
            <a:r>
              <a:rPr lang="en-US" altLang="zh-CN" sz="2800">
                <a:latin typeface="黑体" panose="02010609060101010101" pitchFamily="49" charset="-122"/>
              </a:rPr>
              <a:t>2</a:t>
            </a:r>
            <a:r>
              <a:rPr lang="zh-CN" altLang="en-US" sz="2800">
                <a:latin typeface="黑体" panose="02010609060101010101" pitchFamily="49" charset="-122"/>
              </a:rPr>
              <a:t>）在硬件上解决好控制上的同步，保证任何时候都只是</a:t>
            </a:r>
            <a:r>
              <a:rPr lang="zh-CN" altLang="en-US" sz="2800"/>
              <a:t>“</a:t>
            </a:r>
            <a:r>
              <a:rPr lang="zh-CN" altLang="en-US" sz="2800">
                <a:latin typeface="黑体" panose="02010609060101010101" pitchFamily="49" charset="-122"/>
              </a:rPr>
              <a:t>执行</a:t>
            </a:r>
            <a:r>
              <a:rPr lang="en-US" altLang="zh-CN" sz="2800">
                <a:latin typeface="黑体" panose="02010609060101010101" pitchFamily="49" charset="-122"/>
              </a:rPr>
              <a:t>k</a:t>
            </a:r>
            <a:r>
              <a:rPr lang="en-US" altLang="zh-CN" sz="2800"/>
              <a:t>”</a:t>
            </a:r>
            <a:r>
              <a:rPr lang="zh-CN" altLang="en-US" sz="2800">
                <a:latin typeface="黑体" panose="02010609060101010101" pitchFamily="49" charset="-122"/>
              </a:rPr>
              <a:t>和</a:t>
            </a:r>
            <a:r>
              <a:rPr lang="zh-CN" altLang="en-US" sz="2800"/>
              <a:t>“</a:t>
            </a:r>
            <a:r>
              <a:rPr lang="zh-CN" altLang="en-US" sz="2800">
                <a:latin typeface="黑体" panose="02010609060101010101" pitchFamily="49" charset="-122"/>
              </a:rPr>
              <a:t>分析</a:t>
            </a:r>
            <a:r>
              <a:rPr lang="en-US" altLang="zh-CN" sz="2800">
                <a:latin typeface="黑体" panose="02010609060101010101" pitchFamily="49" charset="-122"/>
              </a:rPr>
              <a:t>k+1</a:t>
            </a:r>
            <a:r>
              <a:rPr lang="en-US" altLang="zh-CN" sz="2800"/>
              <a:t>”</a:t>
            </a:r>
            <a:r>
              <a:rPr lang="zh-CN" altLang="en-US" sz="2800">
                <a:latin typeface="黑体" panose="02010609060101010101" pitchFamily="49" charset="-122"/>
              </a:rPr>
              <a:t>一次重叠。</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152400"/>
            <a:ext cx="7772400" cy="1143000"/>
          </a:xfrm>
        </p:spPr>
        <p:txBody>
          <a:bodyPr/>
          <a:lstStyle/>
          <a:p>
            <a:pPr eaLnBrk="1" hangingPunct="1"/>
            <a:r>
              <a:rPr lang="zh-CN" altLang="en-US" sz="3200" b="1" smtClean="0">
                <a:latin typeface="黑体" panose="02010609060101010101" pitchFamily="49" charset="-122"/>
                <a:ea typeface="黑体" panose="02010609060101010101" pitchFamily="49" charset="-122"/>
              </a:rPr>
              <a:t>第</a:t>
            </a:r>
            <a:r>
              <a:rPr lang="en-US" altLang="zh-CN" sz="3200" b="1" smtClean="0">
                <a:latin typeface="黑体" panose="02010609060101010101" pitchFamily="49" charset="-122"/>
                <a:ea typeface="黑体" panose="02010609060101010101" pitchFamily="49" charset="-122"/>
              </a:rPr>
              <a:t>5</a:t>
            </a:r>
            <a:r>
              <a:rPr lang="zh-CN" altLang="en-US" sz="3200" b="1" smtClean="0">
                <a:latin typeface="黑体" panose="02010609060101010101" pitchFamily="49" charset="-122"/>
                <a:ea typeface="黑体" panose="02010609060101010101" pitchFamily="49" charset="-122"/>
              </a:rPr>
              <a:t>章 流水和指令级高度并行的超级机</a:t>
            </a:r>
          </a:p>
        </p:txBody>
      </p:sp>
      <p:sp>
        <p:nvSpPr>
          <p:cNvPr id="4099" name="Rectangle 3"/>
          <p:cNvSpPr>
            <a:spLocks noGrp="1" noChangeArrowheads="1"/>
          </p:cNvSpPr>
          <p:nvPr>
            <p:ph type="body" idx="1"/>
          </p:nvPr>
        </p:nvSpPr>
        <p:spPr>
          <a:xfrm>
            <a:off x="381000" y="1143000"/>
            <a:ext cx="8382000" cy="1277938"/>
          </a:xfrm>
        </p:spPr>
        <p:txBody>
          <a:bodyPr/>
          <a:lstStyle/>
          <a:p>
            <a:pPr algn="just" eaLnBrk="1" hangingPunct="1">
              <a:buFontTx/>
              <a:buNone/>
            </a:pPr>
            <a:r>
              <a:rPr lang="en-US" altLang="zh-CN" sz="2800" dirty="0" smtClean="0">
                <a:solidFill>
                  <a:srgbClr val="000000"/>
                </a:solidFill>
                <a:latin typeface="黑体" panose="02010609060101010101" pitchFamily="49" charset="-122"/>
                <a:ea typeface="黑体" panose="02010609060101010101" pitchFamily="49" charset="-122"/>
              </a:rPr>
              <a:t>1</a:t>
            </a:r>
            <a:r>
              <a:rPr lang="zh-CN" altLang="en-US" sz="2800" dirty="0" smtClean="0">
                <a:solidFill>
                  <a:srgbClr val="000000"/>
                </a:solidFill>
                <a:latin typeface="黑体" panose="02010609060101010101" pitchFamily="49" charset="-122"/>
                <a:ea typeface="黑体" panose="02010609060101010101" pitchFamily="49" charset="-122"/>
              </a:rPr>
              <a:t>．计算机组成设计的基本任务：</a:t>
            </a:r>
            <a:endParaRPr lang="zh-CN" altLang="en-US" sz="2800" dirty="0" smtClean="0">
              <a:latin typeface="黑体" panose="02010609060101010101" pitchFamily="49" charset="-122"/>
              <a:ea typeface="黑体" panose="02010609060101010101" pitchFamily="49" charset="-122"/>
            </a:endParaRPr>
          </a:p>
          <a:p>
            <a:pPr algn="just" eaLnBrk="1" hangingPunct="1">
              <a:buFontTx/>
              <a:buNone/>
            </a:pPr>
            <a:r>
              <a:rPr lang="zh-CN" altLang="en-US" sz="2800" dirty="0" smtClean="0">
                <a:solidFill>
                  <a:srgbClr val="0000FF"/>
                </a:solidFill>
                <a:latin typeface="黑体" panose="02010609060101010101" pitchFamily="49" charset="-122"/>
                <a:ea typeface="黑体" panose="02010609060101010101" pitchFamily="49" charset="-122"/>
              </a:rPr>
              <a:t>加快机器语言的解释</a:t>
            </a:r>
            <a:r>
              <a:rPr lang="zh-CN" altLang="en-US" sz="2800" dirty="0" smtClean="0">
                <a:solidFill>
                  <a:srgbClr val="000000"/>
                </a:solidFill>
                <a:latin typeface="黑体" panose="02010609060101010101" pitchFamily="49" charset="-122"/>
                <a:ea typeface="黑体" panose="02010609060101010101" pitchFamily="49" charset="-122"/>
              </a:rPr>
              <a:t>。</a:t>
            </a:r>
            <a:endParaRPr lang="zh-CN" altLang="en-US" sz="2800" dirty="0" smtClean="0">
              <a:latin typeface="黑体" panose="02010609060101010101" pitchFamily="49" charset="-122"/>
              <a:ea typeface="黑体" panose="02010609060101010101" pitchFamily="49" charset="-122"/>
            </a:endParaRPr>
          </a:p>
        </p:txBody>
      </p:sp>
      <p:sp>
        <p:nvSpPr>
          <p:cNvPr id="4100" name="Rectangle 4"/>
          <p:cNvSpPr>
            <a:spLocks noChangeArrowheads="1"/>
          </p:cNvSpPr>
          <p:nvPr/>
        </p:nvSpPr>
        <p:spPr bwMode="auto">
          <a:xfrm>
            <a:off x="377825" y="2203450"/>
            <a:ext cx="8382000"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823913"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2319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39888"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Tx/>
              <a:buNone/>
            </a:pPr>
            <a:r>
              <a:rPr lang="en-US" altLang="zh-CN" sz="2800">
                <a:solidFill>
                  <a:srgbClr val="000000"/>
                </a:solidFill>
                <a:latin typeface="黑体" panose="02010609060101010101" pitchFamily="49" charset="-122"/>
                <a:ea typeface="黑体" panose="02010609060101010101" pitchFamily="49" charset="-122"/>
              </a:rPr>
              <a:t>2</a:t>
            </a:r>
            <a:r>
              <a:rPr lang="zh-CN" altLang="en-US" sz="2800">
                <a:solidFill>
                  <a:srgbClr val="000000"/>
                </a:solidFill>
                <a:latin typeface="黑体" panose="02010609060101010101" pitchFamily="49" charset="-122"/>
                <a:ea typeface="黑体" panose="02010609060101010101" pitchFamily="49" charset="-122"/>
              </a:rPr>
              <a:t>．从两方面实现：</a:t>
            </a:r>
            <a:endParaRPr lang="zh-CN" altLang="en-US" sz="2800">
              <a:latin typeface="黑体" panose="02010609060101010101" pitchFamily="49" charset="-122"/>
              <a:ea typeface="黑体" panose="02010609060101010101" pitchFamily="49" charset="-122"/>
            </a:endParaRPr>
          </a:p>
        </p:txBody>
      </p:sp>
      <p:sp>
        <p:nvSpPr>
          <p:cNvPr id="167941" name="Rectangle 5"/>
          <p:cNvSpPr>
            <a:spLocks noChangeArrowheads="1"/>
          </p:cNvSpPr>
          <p:nvPr/>
        </p:nvSpPr>
        <p:spPr bwMode="auto">
          <a:xfrm>
            <a:off x="382588" y="2709863"/>
            <a:ext cx="8382000" cy="208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823913"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2319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39888"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Tx/>
              <a:buNone/>
            </a:pPr>
            <a:r>
              <a:rPr lang="zh-CN" altLang="en-US" sz="2800" dirty="0">
                <a:solidFill>
                  <a:srgbClr val="000000"/>
                </a:solidFill>
                <a:latin typeface="黑体" panose="02010609060101010101" pitchFamily="49" charset="-122"/>
                <a:ea typeface="黑体" panose="02010609060101010101" pitchFamily="49" charset="-122"/>
              </a:rPr>
              <a:t>另一方面，通过控制机构采用</a:t>
            </a:r>
            <a:r>
              <a:rPr lang="zh-CN" altLang="en-US" sz="2800" dirty="0">
                <a:solidFill>
                  <a:schemeClr val="accent2"/>
                </a:solidFill>
                <a:latin typeface="黑体" panose="02010609060101010101" pitchFamily="49" charset="-122"/>
                <a:ea typeface="黑体" panose="02010609060101010101" pitchFamily="49" charset="-122"/>
              </a:rPr>
              <a:t>同时解释</a:t>
            </a:r>
            <a:r>
              <a:rPr lang="zh-CN" altLang="en-US" sz="2800" dirty="0">
                <a:solidFill>
                  <a:srgbClr val="0000FF"/>
                </a:solidFill>
                <a:latin typeface="黑体" panose="02010609060101010101" pitchFamily="49" charset="-122"/>
                <a:ea typeface="黑体" panose="02010609060101010101" pitchFamily="49" charset="-122"/>
              </a:rPr>
              <a:t>两条</a:t>
            </a:r>
            <a:r>
              <a:rPr lang="zh-CN" altLang="en-US" sz="2800" dirty="0">
                <a:solidFill>
                  <a:srgbClr val="000000"/>
                </a:solidFill>
                <a:latin typeface="黑体" panose="02010609060101010101" pitchFamily="49" charset="-122"/>
                <a:ea typeface="黑体" panose="02010609060101010101" pitchFamily="49" charset="-122"/>
              </a:rPr>
              <a:t>、</a:t>
            </a:r>
            <a:r>
              <a:rPr lang="zh-CN" altLang="en-US" sz="2800" dirty="0">
                <a:solidFill>
                  <a:srgbClr val="0000FF"/>
                </a:solidFill>
                <a:latin typeface="黑体" panose="02010609060101010101" pitchFamily="49" charset="-122"/>
                <a:ea typeface="黑体" panose="02010609060101010101" pitchFamily="49" charset="-122"/>
              </a:rPr>
              <a:t>多条</a:t>
            </a:r>
            <a:r>
              <a:rPr lang="zh-CN" altLang="en-US" sz="2800" dirty="0">
                <a:solidFill>
                  <a:srgbClr val="000000"/>
                </a:solidFill>
                <a:latin typeface="黑体" panose="02010609060101010101" pitchFamily="49" charset="-122"/>
                <a:ea typeface="黑体" panose="02010609060101010101" pitchFamily="49" charset="-122"/>
              </a:rPr>
              <a:t>以至整段程序的</a:t>
            </a:r>
            <a:r>
              <a:rPr lang="zh-CN" altLang="en-US" sz="2800" dirty="0">
                <a:solidFill>
                  <a:srgbClr val="0000FF"/>
                </a:solidFill>
                <a:latin typeface="黑体" panose="02010609060101010101" pitchFamily="49" charset="-122"/>
                <a:ea typeface="黑体" panose="02010609060101010101" pitchFamily="49" charset="-122"/>
              </a:rPr>
              <a:t>控制方式</a:t>
            </a:r>
            <a:r>
              <a:rPr lang="zh-CN" altLang="en-US" sz="2800" dirty="0">
                <a:solidFill>
                  <a:srgbClr val="000000"/>
                </a:solidFill>
                <a:latin typeface="黑体" panose="02010609060101010101" pitchFamily="49" charset="-122"/>
                <a:ea typeface="黑体" panose="02010609060101010101" pitchFamily="49" charset="-122"/>
              </a:rPr>
              <a:t>来加快整个机器语言程序的解释。</a:t>
            </a:r>
            <a:r>
              <a:rPr lang="zh-CN" altLang="en-US" sz="2800" dirty="0">
                <a:solidFill>
                  <a:srgbClr val="FF0000"/>
                </a:solidFill>
                <a:latin typeface="黑体" panose="02010609060101010101" pitchFamily="49" charset="-122"/>
                <a:ea typeface="黑体" panose="02010609060101010101" pitchFamily="49" charset="-122"/>
              </a:rPr>
              <a:t>重叠和流水</a:t>
            </a:r>
            <a:r>
              <a:rPr lang="zh-CN" altLang="en-US" sz="2800" dirty="0">
                <a:solidFill>
                  <a:srgbClr val="000000"/>
                </a:solidFill>
                <a:latin typeface="黑体" panose="02010609060101010101" pitchFamily="49" charset="-122"/>
                <a:ea typeface="黑体" panose="02010609060101010101" pitchFamily="49" charset="-122"/>
              </a:rPr>
              <a:t>是其中常用的控制方式。</a:t>
            </a:r>
            <a:endParaRPr lang="zh-CN" altLang="en-US" sz="2800" dirty="0">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67941"/>
                                        </p:tgtEl>
                                        <p:attrNameLst>
                                          <p:attrName>style.visibility</p:attrName>
                                        </p:attrNameLst>
                                      </p:cBhvr>
                                      <p:to>
                                        <p:strVal val="visible"/>
                                      </p:to>
                                    </p:set>
                                    <p:anim calcmode="lin" valueType="num">
                                      <p:cBhvr>
                                        <p:cTn id="7" dur="1000" fill="hold"/>
                                        <p:tgtEl>
                                          <p:spTgt spid="167941"/>
                                        </p:tgtEl>
                                        <p:attrNameLst>
                                          <p:attrName>ppt_w</p:attrName>
                                        </p:attrNameLst>
                                      </p:cBhvr>
                                      <p:tavLst>
                                        <p:tav tm="0">
                                          <p:val>
                                            <p:strVal val="#ppt_w*0.70"/>
                                          </p:val>
                                        </p:tav>
                                        <p:tav tm="100000">
                                          <p:val>
                                            <p:strVal val="#ppt_w"/>
                                          </p:val>
                                        </p:tav>
                                      </p:tavLst>
                                    </p:anim>
                                    <p:anim calcmode="lin" valueType="num">
                                      <p:cBhvr>
                                        <p:cTn id="8" dur="1000" fill="hold"/>
                                        <p:tgtEl>
                                          <p:spTgt spid="167941"/>
                                        </p:tgtEl>
                                        <p:attrNameLst>
                                          <p:attrName>ppt_h</p:attrName>
                                        </p:attrNameLst>
                                      </p:cBhvr>
                                      <p:tavLst>
                                        <p:tav tm="0">
                                          <p:val>
                                            <p:strVal val="#ppt_h"/>
                                          </p:val>
                                        </p:tav>
                                        <p:tav tm="100000">
                                          <p:val>
                                            <p:strVal val="#ppt_h"/>
                                          </p:val>
                                        </p:tav>
                                      </p:tavLst>
                                    </p:anim>
                                    <p:animEffect transition="in" filter="fade">
                                      <p:cBhvr>
                                        <p:cTn id="9" dur="1000"/>
                                        <p:tgtEl>
                                          <p:spTgt spid="167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115888"/>
            <a:ext cx="7772400" cy="731837"/>
          </a:xfrm>
        </p:spPr>
        <p:txBody>
          <a:bodyPr/>
          <a:lstStyle/>
          <a:p>
            <a:pPr eaLnBrk="1" hangingPunct="1"/>
            <a:r>
              <a:rPr lang="en-US" altLang="zh-CN" sz="3200" b="1" smtClean="0">
                <a:latin typeface="黑体" panose="02010609060101010101" pitchFamily="49" charset="-122"/>
                <a:ea typeface="黑体" panose="02010609060101010101" pitchFamily="49" charset="-122"/>
              </a:rPr>
              <a:t>5.1</a:t>
            </a:r>
            <a:r>
              <a:rPr lang="zh-CN" altLang="en-US" sz="3200" b="1" smtClean="0">
                <a:latin typeface="黑体" panose="02010609060101010101" pitchFamily="49" charset="-122"/>
                <a:ea typeface="黑体" panose="02010609060101010101" pitchFamily="49" charset="-122"/>
              </a:rPr>
              <a:t>重叠方式</a:t>
            </a:r>
            <a:r>
              <a:rPr lang="zh-CN" altLang="en-US" sz="3200" smtClean="0">
                <a:latin typeface="黑体" panose="02010609060101010101" pitchFamily="49" charset="-122"/>
                <a:ea typeface="黑体" panose="02010609060101010101" pitchFamily="49" charset="-122"/>
              </a:rPr>
              <a:t> </a:t>
            </a:r>
          </a:p>
        </p:txBody>
      </p:sp>
      <p:sp>
        <p:nvSpPr>
          <p:cNvPr id="21507" name="Rectangle 3"/>
          <p:cNvSpPr>
            <a:spLocks noGrp="1" noChangeArrowheads="1"/>
          </p:cNvSpPr>
          <p:nvPr>
            <p:ph type="body" idx="1"/>
          </p:nvPr>
        </p:nvSpPr>
        <p:spPr>
          <a:xfrm>
            <a:off x="611188" y="1052513"/>
            <a:ext cx="7772400" cy="576262"/>
          </a:xfrm>
        </p:spPr>
        <p:txBody>
          <a:bodyPr/>
          <a:lstStyle/>
          <a:p>
            <a:pPr marL="0" indent="0" eaLnBrk="1" hangingPunct="1">
              <a:lnSpc>
                <a:spcPct val="90000"/>
              </a:lnSpc>
              <a:buFontTx/>
              <a:buNone/>
            </a:pPr>
            <a:r>
              <a:rPr lang="en-US" altLang="zh-CN" sz="2800" b="1" smtClean="0">
                <a:solidFill>
                  <a:srgbClr val="000000"/>
                </a:solidFill>
                <a:latin typeface="黑体" panose="02010609060101010101" pitchFamily="49" charset="-122"/>
                <a:ea typeface="黑体" panose="02010609060101010101" pitchFamily="49" charset="-122"/>
              </a:rPr>
              <a:t>5.1.1</a:t>
            </a:r>
            <a:r>
              <a:rPr lang="zh-CN" altLang="en-US" sz="2800" b="1" smtClean="0">
                <a:solidFill>
                  <a:srgbClr val="000000"/>
                </a:solidFill>
                <a:latin typeface="黑体" panose="02010609060101010101" pitchFamily="49" charset="-122"/>
                <a:ea typeface="黑体" panose="02010609060101010101" pitchFamily="49" charset="-122"/>
              </a:rPr>
              <a:t>重叠原理和一次重叠</a:t>
            </a:r>
            <a:endParaRPr lang="zh-CN" altLang="en-US" sz="2800" smtClean="0">
              <a:latin typeface="黑体" panose="02010609060101010101" pitchFamily="49" charset="-122"/>
              <a:ea typeface="黑体" panose="02010609060101010101" pitchFamily="49" charset="-122"/>
            </a:endParaRPr>
          </a:p>
        </p:txBody>
      </p:sp>
      <p:sp>
        <p:nvSpPr>
          <p:cNvPr id="21508" name="Text Box 4"/>
          <p:cNvSpPr txBox="1">
            <a:spLocks noChangeArrowheads="1"/>
          </p:cNvSpPr>
          <p:nvPr/>
        </p:nvSpPr>
        <p:spPr bwMode="auto">
          <a:xfrm>
            <a:off x="611188" y="1509713"/>
            <a:ext cx="3562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dirty="0">
                <a:latin typeface="黑体" panose="02010609060101010101" pitchFamily="49" charset="-122"/>
              </a:rPr>
              <a:t>4</a:t>
            </a:r>
            <a:r>
              <a:rPr lang="zh-CN" altLang="en-US" sz="2800" dirty="0">
                <a:latin typeface="黑体" panose="02010609060101010101" pitchFamily="49" charset="-122"/>
              </a:rPr>
              <a:t>．</a:t>
            </a:r>
            <a:r>
              <a:rPr lang="zh-CN" altLang="en-US" sz="2800" dirty="0">
                <a:solidFill>
                  <a:srgbClr val="0000FF"/>
                </a:solidFill>
                <a:latin typeface="黑体" panose="02010609060101010101" pitchFamily="49" charset="-122"/>
              </a:rPr>
              <a:t>一次重叠解释方式</a:t>
            </a:r>
          </a:p>
        </p:txBody>
      </p:sp>
      <p:sp>
        <p:nvSpPr>
          <p:cNvPr id="21509" name="Rectangle 5"/>
          <p:cNvSpPr>
            <a:spLocks noChangeArrowheads="1"/>
          </p:cNvSpPr>
          <p:nvPr/>
        </p:nvSpPr>
        <p:spPr bwMode="auto">
          <a:xfrm>
            <a:off x="539750" y="2060575"/>
            <a:ext cx="822960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dirty="0">
                <a:latin typeface="黑体" panose="02010609060101010101" pitchFamily="49" charset="-122"/>
                <a:ea typeface="黑体" panose="02010609060101010101" pitchFamily="49" charset="-122"/>
              </a:rPr>
              <a:t>由于</a:t>
            </a:r>
            <a:r>
              <a:rPr lang="zh-CN" altLang="en-US" sz="2800" dirty="0">
                <a:solidFill>
                  <a:srgbClr val="0000FF"/>
                </a:solidFill>
                <a:latin typeface="黑体" panose="02010609060101010101" pitchFamily="49" charset="-122"/>
                <a:ea typeface="黑体" panose="02010609060101010101" pitchFamily="49" charset="-122"/>
              </a:rPr>
              <a:t>多次重叠</a:t>
            </a:r>
            <a:r>
              <a:rPr lang="zh-CN" altLang="en-US" sz="2800" dirty="0">
                <a:latin typeface="黑体" panose="02010609060101010101" pitchFamily="49" charset="-122"/>
                <a:ea typeface="黑体" panose="02010609060101010101" pitchFamily="49" charset="-122"/>
              </a:rPr>
              <a:t>不仅要设置多套指令分析和指令执行部件，</a:t>
            </a:r>
            <a:r>
              <a:rPr lang="zh-CN" altLang="en-US" sz="2800" dirty="0">
                <a:solidFill>
                  <a:srgbClr val="0000FF"/>
                </a:solidFill>
                <a:latin typeface="黑体" panose="02010609060101010101" pitchFamily="49" charset="-122"/>
                <a:ea typeface="黑体" panose="02010609060101010101" pitchFamily="49" charset="-122"/>
              </a:rPr>
              <a:t>控制</a:t>
            </a:r>
            <a:r>
              <a:rPr lang="zh-CN" altLang="en-US" sz="2800" dirty="0">
                <a:latin typeface="黑体" panose="02010609060101010101" pitchFamily="49" charset="-122"/>
                <a:ea typeface="黑体" panose="02010609060101010101" pitchFamily="49" charset="-122"/>
              </a:rPr>
              <a:t>还</a:t>
            </a:r>
            <a:r>
              <a:rPr lang="zh-CN" altLang="en-US" sz="2800" dirty="0">
                <a:solidFill>
                  <a:srgbClr val="0000FF"/>
                </a:solidFill>
                <a:latin typeface="黑体" panose="02010609060101010101" pitchFamily="49" charset="-122"/>
                <a:ea typeface="黑体" panose="02010609060101010101" pitchFamily="49" charset="-122"/>
              </a:rPr>
              <a:t>相当复杂</a:t>
            </a:r>
            <a:r>
              <a:rPr lang="zh-CN" altLang="en-US" sz="2800" dirty="0">
                <a:latin typeface="黑体" panose="02010609060101010101" pitchFamily="49" charset="-122"/>
                <a:ea typeface="黑体" panose="02010609060101010101" pitchFamily="49" charset="-122"/>
              </a:rPr>
              <a:t>，所以重叠方式的机器</a:t>
            </a:r>
            <a:r>
              <a:rPr lang="zh-CN" altLang="en-US" sz="2800" dirty="0">
                <a:solidFill>
                  <a:srgbClr val="0000FF"/>
                </a:solidFill>
                <a:latin typeface="黑体" panose="02010609060101010101" pitchFamily="49" charset="-122"/>
                <a:ea typeface="黑体" panose="02010609060101010101" pitchFamily="49" charset="-122"/>
              </a:rPr>
              <a:t>大多</a:t>
            </a:r>
            <a:r>
              <a:rPr lang="zh-CN" altLang="en-US" sz="2800" dirty="0">
                <a:latin typeface="黑体" panose="02010609060101010101" pitchFamily="49" charset="-122"/>
                <a:ea typeface="黑体" panose="02010609060101010101" pitchFamily="49" charset="-122"/>
              </a:rPr>
              <a:t>数</a:t>
            </a:r>
            <a:r>
              <a:rPr lang="zh-CN" altLang="en-US" sz="2800" dirty="0">
                <a:solidFill>
                  <a:srgbClr val="0000FF"/>
                </a:solidFill>
                <a:latin typeface="黑体" panose="02010609060101010101" pitchFamily="49" charset="-122"/>
                <a:ea typeface="黑体" panose="02010609060101010101" pitchFamily="49" charset="-122"/>
              </a:rPr>
              <a:t>采用一次重叠</a:t>
            </a:r>
            <a:r>
              <a:rPr lang="zh-CN" altLang="en-US" sz="2800" dirty="0">
                <a:latin typeface="黑体" panose="02010609060101010101" pitchFamily="49" charset="-122"/>
                <a:ea typeface="黑体" panose="02010609060101010101" pitchFamily="49" charset="-122"/>
              </a:rPr>
              <a:t>。如果仍达不到速度要求，宁可采用流水方式。 </a:t>
            </a:r>
          </a:p>
          <a:p>
            <a:pPr eaLnBrk="1" hangingPunct="1">
              <a:buFontTx/>
              <a:buNone/>
            </a:pPr>
            <a:endParaRPr lang="en-US" altLang="zh-CN" sz="2800" dirty="0">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115888"/>
            <a:ext cx="7772400" cy="731837"/>
          </a:xfrm>
        </p:spPr>
        <p:txBody>
          <a:bodyPr/>
          <a:lstStyle/>
          <a:p>
            <a:pPr eaLnBrk="1" hangingPunct="1"/>
            <a:r>
              <a:rPr lang="en-US" altLang="zh-CN" sz="3200" b="1" smtClean="0">
                <a:latin typeface="黑体" panose="02010609060101010101" pitchFamily="49" charset="-122"/>
                <a:ea typeface="黑体" panose="02010609060101010101" pitchFamily="49" charset="-122"/>
              </a:rPr>
              <a:t>5.1</a:t>
            </a:r>
            <a:r>
              <a:rPr lang="zh-CN" altLang="en-US" sz="3200" b="1" smtClean="0">
                <a:latin typeface="黑体" panose="02010609060101010101" pitchFamily="49" charset="-122"/>
                <a:ea typeface="黑体" panose="02010609060101010101" pitchFamily="49" charset="-122"/>
              </a:rPr>
              <a:t>重叠方式</a:t>
            </a:r>
            <a:r>
              <a:rPr lang="zh-CN" altLang="en-US" sz="3200" smtClean="0">
                <a:latin typeface="黑体" panose="02010609060101010101" pitchFamily="49" charset="-122"/>
                <a:ea typeface="黑体" panose="02010609060101010101" pitchFamily="49" charset="-122"/>
              </a:rPr>
              <a:t> </a:t>
            </a:r>
          </a:p>
        </p:txBody>
      </p:sp>
      <p:sp>
        <p:nvSpPr>
          <p:cNvPr id="22531" name="Rectangle 3"/>
          <p:cNvSpPr>
            <a:spLocks noGrp="1" noChangeArrowheads="1"/>
          </p:cNvSpPr>
          <p:nvPr>
            <p:ph type="body" idx="1"/>
          </p:nvPr>
        </p:nvSpPr>
        <p:spPr>
          <a:xfrm>
            <a:off x="611188" y="1052513"/>
            <a:ext cx="7772400" cy="576262"/>
          </a:xfrm>
        </p:spPr>
        <p:txBody>
          <a:bodyPr/>
          <a:lstStyle/>
          <a:p>
            <a:pPr marL="0" indent="0" eaLnBrk="1" hangingPunct="1">
              <a:lnSpc>
                <a:spcPct val="90000"/>
              </a:lnSpc>
              <a:buFontTx/>
              <a:buNone/>
            </a:pPr>
            <a:r>
              <a:rPr lang="en-US" altLang="zh-CN" sz="2800" b="1" smtClean="0">
                <a:solidFill>
                  <a:srgbClr val="000000"/>
                </a:solidFill>
                <a:latin typeface="黑体" panose="02010609060101010101" pitchFamily="49" charset="-122"/>
                <a:ea typeface="黑体" panose="02010609060101010101" pitchFamily="49" charset="-122"/>
              </a:rPr>
              <a:t>5.1.1</a:t>
            </a:r>
            <a:r>
              <a:rPr lang="zh-CN" altLang="en-US" sz="2800" b="1" smtClean="0">
                <a:solidFill>
                  <a:srgbClr val="000000"/>
                </a:solidFill>
                <a:latin typeface="黑体" panose="02010609060101010101" pitchFamily="49" charset="-122"/>
                <a:ea typeface="黑体" panose="02010609060101010101" pitchFamily="49" charset="-122"/>
              </a:rPr>
              <a:t>重叠原理和一次重叠</a:t>
            </a:r>
            <a:endParaRPr lang="zh-CN" altLang="en-US" sz="2800" smtClean="0">
              <a:latin typeface="黑体" panose="02010609060101010101" pitchFamily="49" charset="-122"/>
              <a:ea typeface="黑体" panose="02010609060101010101" pitchFamily="49" charset="-122"/>
            </a:endParaRPr>
          </a:p>
        </p:txBody>
      </p:sp>
      <p:sp>
        <p:nvSpPr>
          <p:cNvPr id="22532" name="Text Box 4"/>
          <p:cNvSpPr txBox="1">
            <a:spLocks noChangeArrowheads="1"/>
          </p:cNvSpPr>
          <p:nvPr/>
        </p:nvSpPr>
        <p:spPr bwMode="auto">
          <a:xfrm>
            <a:off x="611188" y="1509713"/>
            <a:ext cx="3562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dirty="0">
                <a:latin typeface="黑体" panose="02010609060101010101" pitchFamily="49" charset="-122"/>
              </a:rPr>
              <a:t>4</a:t>
            </a:r>
            <a:r>
              <a:rPr lang="zh-CN" altLang="en-US" sz="2800" dirty="0">
                <a:latin typeface="黑体" panose="02010609060101010101" pitchFamily="49" charset="-122"/>
              </a:rPr>
              <a:t>．</a:t>
            </a:r>
            <a:r>
              <a:rPr lang="zh-CN" altLang="en-US" sz="2800" dirty="0">
                <a:solidFill>
                  <a:srgbClr val="0000FF"/>
                </a:solidFill>
                <a:latin typeface="黑体" panose="02010609060101010101" pitchFamily="49" charset="-122"/>
              </a:rPr>
              <a:t>一次重叠解释方式</a:t>
            </a:r>
          </a:p>
        </p:txBody>
      </p:sp>
      <p:sp>
        <p:nvSpPr>
          <p:cNvPr id="22533" name="Rectangle 5"/>
          <p:cNvSpPr>
            <a:spLocks noChangeArrowheads="1"/>
          </p:cNvSpPr>
          <p:nvPr/>
        </p:nvSpPr>
        <p:spPr bwMode="auto">
          <a:xfrm>
            <a:off x="539750" y="2060575"/>
            <a:ext cx="82296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a:latin typeface="黑体" panose="02010609060101010101" pitchFamily="49" charset="-122"/>
                <a:ea typeface="黑体" panose="02010609060101010101" pitchFamily="49" charset="-122"/>
              </a:rPr>
              <a:t>为实现一次重叠要解决控制上的问题：</a:t>
            </a:r>
          </a:p>
        </p:txBody>
      </p:sp>
      <p:sp>
        <p:nvSpPr>
          <p:cNvPr id="22534" name="Rectangle 19"/>
          <p:cNvSpPr>
            <a:spLocks noChangeArrowheads="1"/>
          </p:cNvSpPr>
          <p:nvPr/>
        </p:nvSpPr>
        <p:spPr bwMode="auto">
          <a:xfrm>
            <a:off x="539750" y="2636838"/>
            <a:ext cx="7993063"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82073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228725"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36713"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1</a:t>
            </a:r>
            <a:r>
              <a:rPr lang="zh-CN" altLang="en-US" sz="2800">
                <a:latin typeface="黑体" panose="02010609060101010101" pitchFamily="49" charset="-122"/>
                <a:ea typeface="黑体" panose="02010609060101010101" pitchFamily="49" charset="-122"/>
              </a:rPr>
              <a:t>）当遇到条件转移并且转移成功时，重叠方式变成了顺序方式，如图</a:t>
            </a:r>
            <a:r>
              <a:rPr lang="en-US" altLang="zh-CN" sz="2800">
                <a:latin typeface="黑体" panose="02010609060101010101" pitchFamily="49" charset="-122"/>
                <a:ea typeface="黑体" panose="02010609060101010101" pitchFamily="49" charset="-122"/>
              </a:rPr>
              <a:t>5-4</a:t>
            </a:r>
            <a:r>
              <a:rPr lang="zh-CN" altLang="en-US" sz="2800">
                <a:latin typeface="黑体" panose="02010609060101010101" pitchFamily="49" charset="-122"/>
                <a:ea typeface="黑体" panose="02010609060101010101" pitchFamily="49" charset="-122"/>
              </a:rPr>
              <a:t>。</a:t>
            </a:r>
          </a:p>
        </p:txBody>
      </p:sp>
      <p:sp>
        <p:nvSpPr>
          <p:cNvPr id="22535" name="Text Box 27"/>
          <p:cNvSpPr txBox="1">
            <a:spLocks noChangeArrowheads="1"/>
          </p:cNvSpPr>
          <p:nvPr/>
        </p:nvSpPr>
        <p:spPr bwMode="auto">
          <a:xfrm>
            <a:off x="2109788" y="6211888"/>
            <a:ext cx="4849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图</a:t>
            </a:r>
            <a:r>
              <a:rPr lang="en-US" altLang="zh-CN">
                <a:ea typeface="宋体" panose="02010600030101010101" pitchFamily="2" charset="-122"/>
              </a:rPr>
              <a:t>5-4 </a:t>
            </a:r>
            <a:r>
              <a:rPr lang="zh-CN" altLang="en-US">
                <a:ea typeface="宋体" panose="02010600030101010101" pitchFamily="2" charset="-122"/>
              </a:rPr>
              <a:t>当</a:t>
            </a:r>
            <a:r>
              <a:rPr lang="en-US" altLang="zh-CN">
                <a:ea typeface="宋体" panose="02010600030101010101" pitchFamily="2" charset="-122"/>
              </a:rPr>
              <a:t>K</a:t>
            </a:r>
            <a:r>
              <a:rPr lang="zh-CN" altLang="en-US">
                <a:ea typeface="宋体" panose="02010600030101010101" pitchFamily="2" charset="-122"/>
              </a:rPr>
              <a:t>条指令是条件转移指令时</a:t>
            </a:r>
          </a:p>
        </p:txBody>
      </p:sp>
      <p:grpSp>
        <p:nvGrpSpPr>
          <p:cNvPr id="22536" name="Group 41"/>
          <p:cNvGrpSpPr>
            <a:grpSpLocks/>
          </p:cNvGrpSpPr>
          <p:nvPr/>
        </p:nvGrpSpPr>
        <p:grpSpPr bwMode="auto">
          <a:xfrm>
            <a:off x="979488" y="3717925"/>
            <a:ext cx="5099050" cy="1000125"/>
            <a:chOff x="617" y="2342"/>
            <a:chExt cx="3212" cy="630"/>
          </a:xfrm>
        </p:grpSpPr>
        <p:grpSp>
          <p:nvGrpSpPr>
            <p:cNvPr id="22537" name="Group 21"/>
            <p:cNvGrpSpPr>
              <a:grpSpLocks/>
            </p:cNvGrpSpPr>
            <p:nvPr/>
          </p:nvGrpSpPr>
          <p:grpSpPr bwMode="auto">
            <a:xfrm>
              <a:off x="1237" y="2342"/>
              <a:ext cx="1728" cy="294"/>
              <a:chOff x="1584" y="1872"/>
              <a:chExt cx="1728" cy="294"/>
            </a:xfrm>
          </p:grpSpPr>
          <p:sp>
            <p:nvSpPr>
              <p:cNvPr id="22542" name="Text Box 22"/>
              <p:cNvSpPr txBox="1">
                <a:spLocks noChangeArrowheads="1"/>
              </p:cNvSpPr>
              <p:nvPr/>
            </p:nvSpPr>
            <p:spPr bwMode="auto">
              <a:xfrm>
                <a:off x="1584" y="187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a:t>
                </a:r>
              </a:p>
            </p:txBody>
          </p:sp>
          <p:sp>
            <p:nvSpPr>
              <p:cNvPr id="22543" name="Text Box 23"/>
              <p:cNvSpPr txBox="1">
                <a:spLocks noChangeArrowheads="1"/>
              </p:cNvSpPr>
              <p:nvPr/>
            </p:nvSpPr>
            <p:spPr bwMode="auto">
              <a:xfrm>
                <a:off x="2448" y="187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a:t>
                </a:r>
              </a:p>
            </p:txBody>
          </p:sp>
        </p:grpSp>
        <p:grpSp>
          <p:nvGrpSpPr>
            <p:cNvPr id="22538" name="Group 24"/>
            <p:cNvGrpSpPr>
              <a:grpSpLocks/>
            </p:cNvGrpSpPr>
            <p:nvPr/>
          </p:nvGrpSpPr>
          <p:grpSpPr bwMode="auto">
            <a:xfrm>
              <a:off x="2101" y="2678"/>
              <a:ext cx="1728" cy="294"/>
              <a:chOff x="2448" y="2208"/>
              <a:chExt cx="1728" cy="294"/>
            </a:xfrm>
          </p:grpSpPr>
          <p:sp>
            <p:nvSpPr>
              <p:cNvPr id="22540" name="Text Box 25"/>
              <p:cNvSpPr txBox="1">
                <a:spLocks noChangeArrowheads="1"/>
              </p:cNvSpPr>
              <p:nvPr/>
            </p:nvSpPr>
            <p:spPr bwMode="auto">
              <a:xfrm>
                <a:off x="2448" y="2208"/>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k+1</a:t>
                </a:r>
              </a:p>
            </p:txBody>
          </p:sp>
          <p:sp>
            <p:nvSpPr>
              <p:cNvPr id="22541" name="Text Box 26"/>
              <p:cNvSpPr txBox="1">
                <a:spLocks noChangeArrowheads="1"/>
              </p:cNvSpPr>
              <p:nvPr/>
            </p:nvSpPr>
            <p:spPr bwMode="auto">
              <a:xfrm>
                <a:off x="3312" y="2208"/>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k+1</a:t>
                </a:r>
              </a:p>
            </p:txBody>
          </p:sp>
        </p:grpSp>
        <p:sp>
          <p:nvSpPr>
            <p:cNvPr id="22539" name="Text Box 38"/>
            <p:cNvSpPr txBox="1">
              <a:spLocks noChangeArrowheads="1"/>
            </p:cNvSpPr>
            <p:nvPr/>
          </p:nvSpPr>
          <p:spPr bwMode="auto">
            <a:xfrm>
              <a:off x="617" y="2643"/>
              <a:ext cx="14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转移不成功时：</a:t>
              </a:r>
            </a:p>
          </p:txBody>
        </p:sp>
      </p:gr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115888"/>
            <a:ext cx="7772400" cy="731837"/>
          </a:xfrm>
        </p:spPr>
        <p:txBody>
          <a:bodyPr/>
          <a:lstStyle/>
          <a:p>
            <a:pPr eaLnBrk="1" hangingPunct="1"/>
            <a:r>
              <a:rPr lang="en-US" altLang="zh-CN" sz="3200" b="1" smtClean="0">
                <a:latin typeface="黑体" panose="02010609060101010101" pitchFamily="49" charset="-122"/>
                <a:ea typeface="黑体" panose="02010609060101010101" pitchFamily="49" charset="-122"/>
              </a:rPr>
              <a:t>5.1</a:t>
            </a:r>
            <a:r>
              <a:rPr lang="zh-CN" altLang="en-US" sz="3200" b="1" smtClean="0">
                <a:latin typeface="黑体" panose="02010609060101010101" pitchFamily="49" charset="-122"/>
                <a:ea typeface="黑体" panose="02010609060101010101" pitchFamily="49" charset="-122"/>
              </a:rPr>
              <a:t>重叠方式</a:t>
            </a:r>
            <a:r>
              <a:rPr lang="zh-CN" altLang="en-US" sz="3200" smtClean="0">
                <a:latin typeface="黑体" panose="02010609060101010101" pitchFamily="49" charset="-122"/>
                <a:ea typeface="黑体" panose="02010609060101010101" pitchFamily="49" charset="-122"/>
              </a:rPr>
              <a:t> </a:t>
            </a:r>
          </a:p>
        </p:txBody>
      </p:sp>
      <p:sp>
        <p:nvSpPr>
          <p:cNvPr id="23555" name="Rectangle 3"/>
          <p:cNvSpPr>
            <a:spLocks noGrp="1" noChangeArrowheads="1"/>
          </p:cNvSpPr>
          <p:nvPr>
            <p:ph type="body" idx="1"/>
          </p:nvPr>
        </p:nvSpPr>
        <p:spPr>
          <a:xfrm>
            <a:off x="611188" y="1052513"/>
            <a:ext cx="7772400" cy="576262"/>
          </a:xfrm>
        </p:spPr>
        <p:txBody>
          <a:bodyPr/>
          <a:lstStyle/>
          <a:p>
            <a:pPr marL="0" indent="0" eaLnBrk="1" hangingPunct="1">
              <a:lnSpc>
                <a:spcPct val="90000"/>
              </a:lnSpc>
              <a:buFontTx/>
              <a:buNone/>
            </a:pPr>
            <a:r>
              <a:rPr lang="en-US" altLang="zh-CN" sz="2800" b="1" smtClean="0">
                <a:solidFill>
                  <a:srgbClr val="000000"/>
                </a:solidFill>
                <a:latin typeface="黑体" panose="02010609060101010101" pitchFamily="49" charset="-122"/>
                <a:ea typeface="黑体" panose="02010609060101010101" pitchFamily="49" charset="-122"/>
              </a:rPr>
              <a:t>5.1.1</a:t>
            </a:r>
            <a:r>
              <a:rPr lang="zh-CN" altLang="en-US" sz="2800" b="1" smtClean="0">
                <a:solidFill>
                  <a:srgbClr val="000000"/>
                </a:solidFill>
                <a:latin typeface="黑体" panose="02010609060101010101" pitchFamily="49" charset="-122"/>
                <a:ea typeface="黑体" panose="02010609060101010101" pitchFamily="49" charset="-122"/>
              </a:rPr>
              <a:t>重叠原理和一次重叠</a:t>
            </a:r>
            <a:endParaRPr lang="zh-CN" altLang="en-US" sz="2800" smtClean="0">
              <a:latin typeface="黑体" panose="02010609060101010101" pitchFamily="49" charset="-122"/>
              <a:ea typeface="黑体" panose="02010609060101010101" pitchFamily="49" charset="-122"/>
            </a:endParaRPr>
          </a:p>
        </p:txBody>
      </p:sp>
      <p:sp>
        <p:nvSpPr>
          <p:cNvPr id="23556" name="Text Box 4"/>
          <p:cNvSpPr txBox="1">
            <a:spLocks noChangeArrowheads="1"/>
          </p:cNvSpPr>
          <p:nvPr/>
        </p:nvSpPr>
        <p:spPr bwMode="auto">
          <a:xfrm>
            <a:off x="611188" y="1509713"/>
            <a:ext cx="3562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dirty="0">
                <a:latin typeface="黑体" panose="02010609060101010101" pitchFamily="49" charset="-122"/>
              </a:rPr>
              <a:t>4</a:t>
            </a:r>
            <a:r>
              <a:rPr lang="zh-CN" altLang="en-US" sz="2800" dirty="0">
                <a:latin typeface="黑体" panose="02010609060101010101" pitchFamily="49" charset="-122"/>
              </a:rPr>
              <a:t>．</a:t>
            </a:r>
            <a:r>
              <a:rPr lang="zh-CN" altLang="en-US" sz="2800" dirty="0">
                <a:solidFill>
                  <a:srgbClr val="0000FF"/>
                </a:solidFill>
                <a:latin typeface="黑体" panose="02010609060101010101" pitchFamily="49" charset="-122"/>
              </a:rPr>
              <a:t>一次重叠解释方式</a:t>
            </a:r>
          </a:p>
        </p:txBody>
      </p:sp>
      <p:sp>
        <p:nvSpPr>
          <p:cNvPr id="23557" name="Rectangle 5"/>
          <p:cNvSpPr>
            <a:spLocks noChangeArrowheads="1"/>
          </p:cNvSpPr>
          <p:nvPr/>
        </p:nvSpPr>
        <p:spPr bwMode="auto">
          <a:xfrm>
            <a:off x="539750" y="2060575"/>
            <a:ext cx="82296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a:latin typeface="黑体" panose="02010609060101010101" pitchFamily="49" charset="-122"/>
                <a:ea typeface="黑体" panose="02010609060101010101" pitchFamily="49" charset="-122"/>
              </a:rPr>
              <a:t>为实现一次重叠要解决控制上的问题：</a:t>
            </a:r>
          </a:p>
        </p:txBody>
      </p:sp>
      <p:sp>
        <p:nvSpPr>
          <p:cNvPr id="23558" name="Rectangle 6"/>
          <p:cNvSpPr>
            <a:spLocks noChangeArrowheads="1"/>
          </p:cNvSpPr>
          <p:nvPr/>
        </p:nvSpPr>
        <p:spPr bwMode="auto">
          <a:xfrm>
            <a:off x="539750" y="2636838"/>
            <a:ext cx="7993063"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82073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228725"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36713"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1</a:t>
            </a:r>
            <a:r>
              <a:rPr lang="zh-CN" altLang="en-US" sz="2800">
                <a:latin typeface="黑体" panose="02010609060101010101" pitchFamily="49" charset="-122"/>
                <a:ea typeface="黑体" panose="02010609060101010101" pitchFamily="49" charset="-122"/>
              </a:rPr>
              <a:t>）当遇到条件转移并且转移成功时，重叠方式变成了顺序方式，如图</a:t>
            </a:r>
            <a:r>
              <a:rPr lang="en-US" altLang="zh-CN" sz="2800">
                <a:latin typeface="黑体" panose="02010609060101010101" pitchFamily="49" charset="-122"/>
                <a:ea typeface="黑体" panose="02010609060101010101" pitchFamily="49" charset="-122"/>
              </a:rPr>
              <a:t>5-4</a:t>
            </a:r>
            <a:r>
              <a:rPr lang="zh-CN" altLang="en-US" sz="2800">
                <a:latin typeface="黑体" panose="02010609060101010101" pitchFamily="49" charset="-122"/>
                <a:ea typeface="黑体" panose="02010609060101010101" pitchFamily="49" charset="-122"/>
              </a:rPr>
              <a:t>。</a:t>
            </a:r>
          </a:p>
        </p:txBody>
      </p:sp>
      <p:grpSp>
        <p:nvGrpSpPr>
          <p:cNvPr id="23559" name="Group 8"/>
          <p:cNvGrpSpPr>
            <a:grpSpLocks/>
          </p:cNvGrpSpPr>
          <p:nvPr/>
        </p:nvGrpSpPr>
        <p:grpSpPr bwMode="auto">
          <a:xfrm>
            <a:off x="1963738" y="3717925"/>
            <a:ext cx="2743200" cy="466725"/>
            <a:chOff x="1584" y="1872"/>
            <a:chExt cx="1728" cy="294"/>
          </a:xfrm>
        </p:grpSpPr>
        <p:sp>
          <p:nvSpPr>
            <p:cNvPr id="23573" name="Text Box 9"/>
            <p:cNvSpPr txBox="1">
              <a:spLocks noChangeArrowheads="1"/>
            </p:cNvSpPr>
            <p:nvPr/>
          </p:nvSpPr>
          <p:spPr bwMode="auto">
            <a:xfrm>
              <a:off x="1584" y="187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a:t>
              </a:r>
            </a:p>
          </p:txBody>
        </p:sp>
        <p:sp>
          <p:nvSpPr>
            <p:cNvPr id="23574" name="Text Box 10"/>
            <p:cNvSpPr txBox="1">
              <a:spLocks noChangeArrowheads="1"/>
            </p:cNvSpPr>
            <p:nvPr/>
          </p:nvSpPr>
          <p:spPr bwMode="auto">
            <a:xfrm>
              <a:off x="2448" y="187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a:t>
              </a:r>
            </a:p>
          </p:txBody>
        </p:sp>
      </p:grpSp>
      <p:sp>
        <p:nvSpPr>
          <p:cNvPr id="23560" name="Text Box 14"/>
          <p:cNvSpPr txBox="1">
            <a:spLocks noChangeArrowheads="1"/>
          </p:cNvSpPr>
          <p:nvPr/>
        </p:nvSpPr>
        <p:spPr bwMode="auto">
          <a:xfrm>
            <a:off x="2109788" y="6211888"/>
            <a:ext cx="4849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图</a:t>
            </a:r>
            <a:r>
              <a:rPr lang="en-US" altLang="zh-CN">
                <a:ea typeface="宋体" panose="02010600030101010101" pitchFamily="2" charset="-122"/>
              </a:rPr>
              <a:t>5-4 </a:t>
            </a:r>
            <a:r>
              <a:rPr lang="zh-CN" altLang="en-US">
                <a:ea typeface="宋体" panose="02010600030101010101" pitchFamily="2" charset="-122"/>
              </a:rPr>
              <a:t>当</a:t>
            </a:r>
            <a:r>
              <a:rPr lang="en-US" altLang="zh-CN">
                <a:ea typeface="宋体" panose="02010600030101010101" pitchFamily="2" charset="-122"/>
              </a:rPr>
              <a:t>K</a:t>
            </a:r>
            <a:r>
              <a:rPr lang="zh-CN" altLang="en-US">
                <a:ea typeface="宋体" panose="02010600030101010101" pitchFamily="2" charset="-122"/>
              </a:rPr>
              <a:t>条指令是条件转移指令时</a:t>
            </a:r>
          </a:p>
        </p:txBody>
      </p:sp>
      <p:grpSp>
        <p:nvGrpSpPr>
          <p:cNvPr id="187422" name="Group 30"/>
          <p:cNvGrpSpPr>
            <a:grpSpLocks/>
          </p:cNvGrpSpPr>
          <p:nvPr/>
        </p:nvGrpSpPr>
        <p:grpSpPr bwMode="auto">
          <a:xfrm>
            <a:off x="971550" y="4195763"/>
            <a:ext cx="6424613" cy="822325"/>
            <a:chOff x="612" y="2643"/>
            <a:chExt cx="4047" cy="518"/>
          </a:xfrm>
        </p:grpSpPr>
        <p:grpSp>
          <p:nvGrpSpPr>
            <p:cNvPr id="23567" name="Group 15"/>
            <p:cNvGrpSpPr>
              <a:grpSpLocks/>
            </p:cNvGrpSpPr>
            <p:nvPr/>
          </p:nvGrpSpPr>
          <p:grpSpPr bwMode="auto">
            <a:xfrm>
              <a:off x="2100" y="2674"/>
              <a:ext cx="2559" cy="294"/>
              <a:chOff x="2784" y="2894"/>
              <a:chExt cx="2559" cy="294"/>
            </a:xfrm>
          </p:grpSpPr>
          <p:grpSp>
            <p:nvGrpSpPr>
              <p:cNvPr id="23569" name="Group 16"/>
              <p:cNvGrpSpPr>
                <a:grpSpLocks/>
              </p:cNvGrpSpPr>
              <p:nvPr/>
            </p:nvGrpSpPr>
            <p:grpSpPr bwMode="auto">
              <a:xfrm>
                <a:off x="2784" y="2894"/>
                <a:ext cx="1728" cy="294"/>
                <a:chOff x="3312" y="2544"/>
                <a:chExt cx="1728" cy="294"/>
              </a:xfrm>
            </p:grpSpPr>
            <p:sp>
              <p:nvSpPr>
                <p:cNvPr id="23571" name="Text Box 17"/>
                <p:cNvSpPr txBox="1">
                  <a:spLocks noChangeArrowheads="1"/>
                </p:cNvSpPr>
                <p:nvPr/>
              </p:nvSpPr>
              <p:spPr bwMode="auto">
                <a:xfrm>
                  <a:off x="3312" y="2544"/>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k+1</a:t>
                  </a:r>
                </a:p>
              </p:txBody>
            </p:sp>
            <p:sp>
              <p:nvSpPr>
                <p:cNvPr id="23572" name="Text Box 18"/>
                <p:cNvSpPr txBox="1">
                  <a:spLocks noChangeArrowheads="1"/>
                </p:cNvSpPr>
                <p:nvPr/>
              </p:nvSpPr>
              <p:spPr bwMode="auto">
                <a:xfrm>
                  <a:off x="4176" y="2544"/>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m</a:t>
                  </a:r>
                </a:p>
              </p:txBody>
            </p:sp>
          </p:grpSp>
          <p:sp>
            <p:nvSpPr>
              <p:cNvPr id="23570" name="Text Box 19"/>
              <p:cNvSpPr txBox="1">
                <a:spLocks noChangeArrowheads="1"/>
              </p:cNvSpPr>
              <p:nvPr/>
            </p:nvSpPr>
            <p:spPr bwMode="auto">
              <a:xfrm>
                <a:off x="4513" y="2894"/>
                <a:ext cx="830" cy="294"/>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68686">
                          <a:alpha val="50000"/>
                        </a:srgbClr>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m</a:t>
                </a:r>
              </a:p>
            </p:txBody>
          </p:sp>
        </p:grpSp>
        <p:sp>
          <p:nvSpPr>
            <p:cNvPr id="23568" name="Text Box 26"/>
            <p:cNvSpPr txBox="1">
              <a:spLocks noChangeArrowheads="1"/>
            </p:cNvSpPr>
            <p:nvPr/>
          </p:nvSpPr>
          <p:spPr bwMode="auto">
            <a:xfrm>
              <a:off x="612" y="2643"/>
              <a:ext cx="1417"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a:ea typeface="宋体" panose="02010600030101010101" pitchFamily="2" charset="-122"/>
                </a:rPr>
                <a:t>转移成功且指</a:t>
              </a:r>
            </a:p>
            <a:p>
              <a:pPr algn="l" eaLnBrk="1" hangingPunct="1"/>
              <a:r>
                <a:rPr lang="zh-CN" altLang="en-US">
                  <a:ea typeface="宋体" panose="02010600030101010101" pitchFamily="2" charset="-122"/>
                </a:rPr>
                <a:t>令</a:t>
              </a:r>
              <a:r>
                <a:rPr lang="en-US" altLang="zh-CN">
                  <a:ea typeface="宋体" panose="02010600030101010101" pitchFamily="2" charset="-122"/>
                </a:rPr>
                <a:t>m</a:t>
              </a:r>
              <a:r>
                <a:rPr lang="zh-CN" altLang="en-US">
                  <a:ea typeface="宋体" panose="02010600030101010101" pitchFamily="2" charset="-122"/>
                </a:rPr>
                <a:t>在指缓时：</a:t>
              </a:r>
            </a:p>
          </p:txBody>
        </p:sp>
      </p:grpSp>
      <p:grpSp>
        <p:nvGrpSpPr>
          <p:cNvPr id="187421" name="Group 29"/>
          <p:cNvGrpSpPr>
            <a:grpSpLocks/>
          </p:cNvGrpSpPr>
          <p:nvPr/>
        </p:nvGrpSpPr>
        <p:grpSpPr bwMode="auto">
          <a:xfrm>
            <a:off x="979488" y="4195763"/>
            <a:ext cx="5099050" cy="522287"/>
            <a:chOff x="617" y="2643"/>
            <a:chExt cx="3212" cy="329"/>
          </a:xfrm>
        </p:grpSpPr>
        <p:grpSp>
          <p:nvGrpSpPr>
            <p:cNvPr id="23563" name="Group 11"/>
            <p:cNvGrpSpPr>
              <a:grpSpLocks/>
            </p:cNvGrpSpPr>
            <p:nvPr/>
          </p:nvGrpSpPr>
          <p:grpSpPr bwMode="auto">
            <a:xfrm>
              <a:off x="2101" y="2678"/>
              <a:ext cx="1728" cy="294"/>
              <a:chOff x="2448" y="2208"/>
              <a:chExt cx="1728" cy="294"/>
            </a:xfrm>
          </p:grpSpPr>
          <p:sp>
            <p:nvSpPr>
              <p:cNvPr id="23565" name="Text Box 12"/>
              <p:cNvSpPr txBox="1">
                <a:spLocks noChangeArrowheads="1"/>
              </p:cNvSpPr>
              <p:nvPr/>
            </p:nvSpPr>
            <p:spPr bwMode="auto">
              <a:xfrm>
                <a:off x="2448" y="2208"/>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k+1</a:t>
                </a:r>
              </a:p>
            </p:txBody>
          </p:sp>
          <p:sp>
            <p:nvSpPr>
              <p:cNvPr id="23566" name="Text Box 13"/>
              <p:cNvSpPr txBox="1">
                <a:spLocks noChangeArrowheads="1"/>
              </p:cNvSpPr>
              <p:nvPr/>
            </p:nvSpPr>
            <p:spPr bwMode="auto">
              <a:xfrm>
                <a:off x="3312" y="2208"/>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k+1</a:t>
                </a:r>
              </a:p>
            </p:txBody>
          </p:sp>
        </p:grpSp>
        <p:sp>
          <p:nvSpPr>
            <p:cNvPr id="23564" name="Text Box 28"/>
            <p:cNvSpPr txBox="1">
              <a:spLocks noChangeArrowheads="1"/>
            </p:cNvSpPr>
            <p:nvPr/>
          </p:nvSpPr>
          <p:spPr bwMode="auto">
            <a:xfrm>
              <a:off x="617" y="2643"/>
              <a:ext cx="14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转移不成功时：</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1" fill="hold" nodeType="afterEffect">
                                  <p:stCondLst>
                                    <p:cond delay="0"/>
                                  </p:stCondLst>
                                  <p:childTnLst>
                                    <p:animEffect transition="out" filter="slide(fromTop)">
                                      <p:cBhvr>
                                        <p:cTn id="6" dur="1000"/>
                                        <p:tgtEl>
                                          <p:spTgt spid="187421"/>
                                        </p:tgtEl>
                                      </p:cBhvr>
                                    </p:animEffect>
                                    <p:set>
                                      <p:cBhvr>
                                        <p:cTn id="7" dur="1" fill="hold">
                                          <p:stCondLst>
                                            <p:cond delay="999"/>
                                          </p:stCondLst>
                                        </p:cTn>
                                        <p:tgtEl>
                                          <p:spTgt spid="187421"/>
                                        </p:tgtEl>
                                        <p:attrNameLst>
                                          <p:attrName>style.visibility</p:attrName>
                                        </p:attrNameLst>
                                      </p:cBhvr>
                                      <p:to>
                                        <p:strVal val="hidden"/>
                                      </p:to>
                                    </p:set>
                                  </p:childTnLst>
                                </p:cTn>
                              </p:par>
                            </p:childTnLst>
                          </p:cTn>
                        </p:par>
                        <p:par>
                          <p:cTn id="8" fill="hold" nodeType="afterGroup">
                            <p:stCondLst>
                              <p:cond delay="1000"/>
                            </p:stCondLst>
                            <p:childTnLst>
                              <p:par>
                                <p:cTn id="9" presetID="12" presetClass="entr" presetSubtype="4" fill="hold" nodeType="afterEffect">
                                  <p:stCondLst>
                                    <p:cond delay="0"/>
                                  </p:stCondLst>
                                  <p:childTnLst>
                                    <p:set>
                                      <p:cBhvr>
                                        <p:cTn id="10" dur="1" fill="hold">
                                          <p:stCondLst>
                                            <p:cond delay="0"/>
                                          </p:stCondLst>
                                        </p:cTn>
                                        <p:tgtEl>
                                          <p:spTgt spid="187422"/>
                                        </p:tgtEl>
                                        <p:attrNameLst>
                                          <p:attrName>style.visibility</p:attrName>
                                        </p:attrNameLst>
                                      </p:cBhvr>
                                      <p:to>
                                        <p:strVal val="visible"/>
                                      </p:to>
                                    </p:set>
                                    <p:animEffect transition="in" filter="slide(fromBottom)">
                                      <p:cBhvr>
                                        <p:cTn id="11" dur="500"/>
                                        <p:tgtEl>
                                          <p:spTgt spid="187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115888"/>
            <a:ext cx="7772400" cy="731837"/>
          </a:xfrm>
        </p:spPr>
        <p:txBody>
          <a:bodyPr/>
          <a:lstStyle/>
          <a:p>
            <a:pPr eaLnBrk="1" hangingPunct="1"/>
            <a:r>
              <a:rPr lang="en-US" altLang="zh-CN" sz="3200" b="1" smtClean="0">
                <a:latin typeface="黑体" panose="02010609060101010101" pitchFamily="49" charset="-122"/>
                <a:ea typeface="黑体" panose="02010609060101010101" pitchFamily="49" charset="-122"/>
              </a:rPr>
              <a:t>5.1</a:t>
            </a:r>
            <a:r>
              <a:rPr lang="zh-CN" altLang="en-US" sz="3200" b="1" smtClean="0">
                <a:latin typeface="黑体" panose="02010609060101010101" pitchFamily="49" charset="-122"/>
                <a:ea typeface="黑体" panose="02010609060101010101" pitchFamily="49" charset="-122"/>
              </a:rPr>
              <a:t>重叠方式</a:t>
            </a:r>
            <a:r>
              <a:rPr lang="zh-CN" altLang="en-US" sz="3200" smtClean="0">
                <a:latin typeface="黑体" panose="02010609060101010101" pitchFamily="49" charset="-122"/>
                <a:ea typeface="黑体" panose="02010609060101010101" pitchFamily="49" charset="-122"/>
              </a:rPr>
              <a:t> </a:t>
            </a:r>
          </a:p>
        </p:txBody>
      </p:sp>
      <p:sp>
        <p:nvSpPr>
          <p:cNvPr id="24579" name="Rectangle 3"/>
          <p:cNvSpPr>
            <a:spLocks noGrp="1" noChangeArrowheads="1"/>
          </p:cNvSpPr>
          <p:nvPr>
            <p:ph type="body" idx="1"/>
          </p:nvPr>
        </p:nvSpPr>
        <p:spPr>
          <a:xfrm>
            <a:off x="611188" y="1052513"/>
            <a:ext cx="7772400" cy="576262"/>
          </a:xfrm>
        </p:spPr>
        <p:txBody>
          <a:bodyPr/>
          <a:lstStyle/>
          <a:p>
            <a:pPr marL="0" indent="0" eaLnBrk="1" hangingPunct="1">
              <a:lnSpc>
                <a:spcPct val="90000"/>
              </a:lnSpc>
              <a:buFontTx/>
              <a:buNone/>
            </a:pPr>
            <a:r>
              <a:rPr lang="en-US" altLang="zh-CN" sz="2800" b="1" smtClean="0">
                <a:solidFill>
                  <a:srgbClr val="000000"/>
                </a:solidFill>
                <a:latin typeface="黑体" panose="02010609060101010101" pitchFamily="49" charset="-122"/>
                <a:ea typeface="黑体" panose="02010609060101010101" pitchFamily="49" charset="-122"/>
              </a:rPr>
              <a:t>5.1.1</a:t>
            </a:r>
            <a:r>
              <a:rPr lang="zh-CN" altLang="en-US" sz="2800" b="1" smtClean="0">
                <a:solidFill>
                  <a:srgbClr val="000000"/>
                </a:solidFill>
                <a:latin typeface="黑体" panose="02010609060101010101" pitchFamily="49" charset="-122"/>
                <a:ea typeface="黑体" panose="02010609060101010101" pitchFamily="49" charset="-122"/>
              </a:rPr>
              <a:t>重叠原理和一次重叠</a:t>
            </a:r>
            <a:endParaRPr lang="zh-CN" altLang="en-US" sz="2800" smtClean="0">
              <a:latin typeface="黑体" panose="02010609060101010101" pitchFamily="49" charset="-122"/>
              <a:ea typeface="黑体" panose="02010609060101010101" pitchFamily="49" charset="-122"/>
            </a:endParaRPr>
          </a:p>
        </p:txBody>
      </p:sp>
      <p:sp>
        <p:nvSpPr>
          <p:cNvPr id="24580" name="Text Box 4"/>
          <p:cNvSpPr txBox="1">
            <a:spLocks noChangeArrowheads="1"/>
          </p:cNvSpPr>
          <p:nvPr/>
        </p:nvSpPr>
        <p:spPr bwMode="auto">
          <a:xfrm>
            <a:off x="611188" y="1509713"/>
            <a:ext cx="3562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dirty="0">
                <a:latin typeface="黑体" panose="02010609060101010101" pitchFamily="49" charset="-122"/>
              </a:rPr>
              <a:t>4</a:t>
            </a:r>
            <a:r>
              <a:rPr lang="zh-CN" altLang="en-US" sz="2800" dirty="0">
                <a:latin typeface="黑体" panose="02010609060101010101" pitchFamily="49" charset="-122"/>
              </a:rPr>
              <a:t>．</a:t>
            </a:r>
            <a:r>
              <a:rPr lang="zh-CN" altLang="en-US" sz="2800" dirty="0">
                <a:solidFill>
                  <a:srgbClr val="0000FF"/>
                </a:solidFill>
                <a:latin typeface="黑体" panose="02010609060101010101" pitchFamily="49" charset="-122"/>
              </a:rPr>
              <a:t>一次重叠解释方式</a:t>
            </a:r>
          </a:p>
        </p:txBody>
      </p:sp>
      <p:sp>
        <p:nvSpPr>
          <p:cNvPr id="24581" name="Rectangle 5"/>
          <p:cNvSpPr>
            <a:spLocks noChangeArrowheads="1"/>
          </p:cNvSpPr>
          <p:nvPr/>
        </p:nvSpPr>
        <p:spPr bwMode="auto">
          <a:xfrm>
            <a:off x="539750" y="2060575"/>
            <a:ext cx="82296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a:latin typeface="黑体" panose="02010609060101010101" pitchFamily="49" charset="-122"/>
                <a:ea typeface="黑体" panose="02010609060101010101" pitchFamily="49" charset="-122"/>
              </a:rPr>
              <a:t>为实现一次重叠要解决控制上的问题：</a:t>
            </a:r>
          </a:p>
        </p:txBody>
      </p:sp>
      <p:sp>
        <p:nvSpPr>
          <p:cNvPr id="24582" name="Rectangle 6"/>
          <p:cNvSpPr>
            <a:spLocks noChangeArrowheads="1"/>
          </p:cNvSpPr>
          <p:nvPr/>
        </p:nvSpPr>
        <p:spPr bwMode="auto">
          <a:xfrm>
            <a:off x="539750" y="2636838"/>
            <a:ext cx="7993063"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82073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228725"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36713"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1</a:t>
            </a:r>
            <a:r>
              <a:rPr lang="zh-CN" altLang="en-US" sz="2800">
                <a:latin typeface="黑体" panose="02010609060101010101" pitchFamily="49" charset="-122"/>
                <a:ea typeface="黑体" panose="02010609060101010101" pitchFamily="49" charset="-122"/>
              </a:rPr>
              <a:t>）当遇到条件转移并且转移成功时，重叠方式变成了顺序方式，如图</a:t>
            </a:r>
            <a:r>
              <a:rPr lang="en-US" altLang="zh-CN" sz="2800">
                <a:latin typeface="黑体" panose="02010609060101010101" pitchFamily="49" charset="-122"/>
                <a:ea typeface="黑体" panose="02010609060101010101" pitchFamily="49" charset="-122"/>
              </a:rPr>
              <a:t>5-4</a:t>
            </a:r>
            <a:r>
              <a:rPr lang="zh-CN" altLang="en-US" sz="2800">
                <a:latin typeface="黑体" panose="02010609060101010101" pitchFamily="49" charset="-122"/>
                <a:ea typeface="黑体" panose="02010609060101010101" pitchFamily="49" charset="-122"/>
              </a:rPr>
              <a:t>。</a:t>
            </a:r>
          </a:p>
        </p:txBody>
      </p:sp>
      <p:grpSp>
        <p:nvGrpSpPr>
          <p:cNvPr id="24583" name="Group 7"/>
          <p:cNvGrpSpPr>
            <a:grpSpLocks/>
          </p:cNvGrpSpPr>
          <p:nvPr/>
        </p:nvGrpSpPr>
        <p:grpSpPr bwMode="auto">
          <a:xfrm>
            <a:off x="1963738" y="3717925"/>
            <a:ext cx="2743200" cy="466725"/>
            <a:chOff x="1584" y="1872"/>
            <a:chExt cx="1728" cy="294"/>
          </a:xfrm>
        </p:grpSpPr>
        <p:sp>
          <p:nvSpPr>
            <p:cNvPr id="24597" name="Text Box 8"/>
            <p:cNvSpPr txBox="1">
              <a:spLocks noChangeArrowheads="1"/>
            </p:cNvSpPr>
            <p:nvPr/>
          </p:nvSpPr>
          <p:spPr bwMode="auto">
            <a:xfrm>
              <a:off x="1584" y="187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a:t>
              </a:r>
            </a:p>
          </p:txBody>
        </p:sp>
        <p:sp>
          <p:nvSpPr>
            <p:cNvPr id="24598" name="Text Box 9"/>
            <p:cNvSpPr txBox="1">
              <a:spLocks noChangeArrowheads="1"/>
            </p:cNvSpPr>
            <p:nvPr/>
          </p:nvSpPr>
          <p:spPr bwMode="auto">
            <a:xfrm>
              <a:off x="2448" y="187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a:t>
              </a:r>
            </a:p>
          </p:txBody>
        </p:sp>
      </p:grpSp>
      <p:sp>
        <p:nvSpPr>
          <p:cNvPr id="24584" name="Text Box 10"/>
          <p:cNvSpPr txBox="1">
            <a:spLocks noChangeArrowheads="1"/>
          </p:cNvSpPr>
          <p:nvPr/>
        </p:nvSpPr>
        <p:spPr bwMode="auto">
          <a:xfrm>
            <a:off x="2109788" y="6211888"/>
            <a:ext cx="4849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图</a:t>
            </a:r>
            <a:r>
              <a:rPr lang="en-US" altLang="zh-CN">
                <a:ea typeface="宋体" panose="02010600030101010101" pitchFamily="2" charset="-122"/>
              </a:rPr>
              <a:t>5-4 </a:t>
            </a:r>
            <a:r>
              <a:rPr lang="zh-CN" altLang="en-US">
                <a:ea typeface="宋体" panose="02010600030101010101" pitchFamily="2" charset="-122"/>
              </a:rPr>
              <a:t>当</a:t>
            </a:r>
            <a:r>
              <a:rPr lang="en-US" altLang="zh-CN">
                <a:ea typeface="宋体" panose="02010600030101010101" pitchFamily="2" charset="-122"/>
              </a:rPr>
              <a:t>K</a:t>
            </a:r>
            <a:r>
              <a:rPr lang="zh-CN" altLang="en-US">
                <a:ea typeface="宋体" panose="02010600030101010101" pitchFamily="2" charset="-122"/>
              </a:rPr>
              <a:t>条指令是条件转移指令时</a:t>
            </a:r>
          </a:p>
        </p:txBody>
      </p:sp>
      <p:grpSp>
        <p:nvGrpSpPr>
          <p:cNvPr id="189463" name="Group 23"/>
          <p:cNvGrpSpPr>
            <a:grpSpLocks/>
          </p:cNvGrpSpPr>
          <p:nvPr/>
        </p:nvGrpSpPr>
        <p:grpSpPr bwMode="auto">
          <a:xfrm>
            <a:off x="395288" y="4797425"/>
            <a:ext cx="8382000" cy="476250"/>
            <a:chOff x="249" y="3453"/>
            <a:chExt cx="5280" cy="300"/>
          </a:xfrm>
        </p:grpSpPr>
        <p:grpSp>
          <p:nvGrpSpPr>
            <p:cNvPr id="24591" name="Group 24"/>
            <p:cNvGrpSpPr>
              <a:grpSpLocks/>
            </p:cNvGrpSpPr>
            <p:nvPr/>
          </p:nvGrpSpPr>
          <p:grpSpPr bwMode="auto">
            <a:xfrm>
              <a:off x="2970" y="3459"/>
              <a:ext cx="2559" cy="294"/>
              <a:chOff x="2784" y="2894"/>
              <a:chExt cx="2559" cy="294"/>
            </a:xfrm>
          </p:grpSpPr>
          <p:grpSp>
            <p:nvGrpSpPr>
              <p:cNvPr id="24593" name="Group 25"/>
              <p:cNvGrpSpPr>
                <a:grpSpLocks/>
              </p:cNvGrpSpPr>
              <p:nvPr/>
            </p:nvGrpSpPr>
            <p:grpSpPr bwMode="auto">
              <a:xfrm>
                <a:off x="2784" y="2894"/>
                <a:ext cx="1728" cy="294"/>
                <a:chOff x="3312" y="2544"/>
                <a:chExt cx="1728" cy="294"/>
              </a:xfrm>
            </p:grpSpPr>
            <p:sp>
              <p:nvSpPr>
                <p:cNvPr id="24595" name="Text Box 26"/>
                <p:cNvSpPr txBox="1">
                  <a:spLocks noChangeArrowheads="1"/>
                </p:cNvSpPr>
                <p:nvPr/>
              </p:nvSpPr>
              <p:spPr bwMode="auto">
                <a:xfrm>
                  <a:off x="3312" y="2544"/>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取指</a:t>
                  </a:r>
                  <a:r>
                    <a:rPr lang="en-US" altLang="zh-CN">
                      <a:ea typeface="宋体" panose="02010600030101010101" pitchFamily="2" charset="-122"/>
                    </a:rPr>
                    <a:t>m</a:t>
                  </a:r>
                </a:p>
              </p:txBody>
            </p:sp>
            <p:sp>
              <p:nvSpPr>
                <p:cNvPr id="24596" name="Text Box 27"/>
                <p:cNvSpPr txBox="1">
                  <a:spLocks noChangeArrowheads="1"/>
                </p:cNvSpPr>
                <p:nvPr/>
              </p:nvSpPr>
              <p:spPr bwMode="auto">
                <a:xfrm>
                  <a:off x="4176" y="2544"/>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m</a:t>
                  </a:r>
                </a:p>
              </p:txBody>
            </p:sp>
          </p:grpSp>
          <p:sp>
            <p:nvSpPr>
              <p:cNvPr id="24594" name="Text Box 28"/>
              <p:cNvSpPr txBox="1">
                <a:spLocks noChangeArrowheads="1"/>
              </p:cNvSpPr>
              <p:nvPr/>
            </p:nvSpPr>
            <p:spPr bwMode="auto">
              <a:xfrm>
                <a:off x="4513" y="2894"/>
                <a:ext cx="830" cy="294"/>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107763" dir="13500000" algn="ctr" rotWithShape="0">
                        <a:srgbClr val="868686">
                          <a:alpha val="50000"/>
                        </a:srgbClr>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m</a:t>
                </a:r>
              </a:p>
            </p:txBody>
          </p:sp>
        </p:grpSp>
        <p:sp>
          <p:nvSpPr>
            <p:cNvPr id="24592" name="Text Box 29"/>
            <p:cNvSpPr txBox="1">
              <a:spLocks noChangeArrowheads="1"/>
            </p:cNvSpPr>
            <p:nvPr/>
          </p:nvSpPr>
          <p:spPr bwMode="auto">
            <a:xfrm>
              <a:off x="249" y="3453"/>
              <a:ext cx="27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a:ea typeface="宋体" panose="02010600030101010101" pitchFamily="2" charset="-122"/>
                </a:rPr>
                <a:t>转移成功且指令</a:t>
              </a:r>
              <a:r>
                <a:rPr lang="en-US" altLang="zh-CN">
                  <a:ea typeface="宋体" panose="02010600030101010101" pitchFamily="2" charset="-122"/>
                </a:rPr>
                <a:t>m</a:t>
              </a:r>
              <a:r>
                <a:rPr lang="zh-CN" altLang="en-US">
                  <a:ea typeface="宋体" panose="02010600030101010101" pitchFamily="2" charset="-122"/>
                </a:rPr>
                <a:t>不在指缓时：</a:t>
              </a:r>
            </a:p>
          </p:txBody>
        </p:sp>
      </p:grpSp>
      <p:grpSp>
        <p:nvGrpSpPr>
          <p:cNvPr id="189470" name="Group 30"/>
          <p:cNvGrpSpPr>
            <a:grpSpLocks/>
          </p:cNvGrpSpPr>
          <p:nvPr/>
        </p:nvGrpSpPr>
        <p:grpSpPr bwMode="auto">
          <a:xfrm>
            <a:off x="979488" y="4195763"/>
            <a:ext cx="5099050" cy="522287"/>
            <a:chOff x="617" y="2643"/>
            <a:chExt cx="3212" cy="329"/>
          </a:xfrm>
        </p:grpSpPr>
        <p:grpSp>
          <p:nvGrpSpPr>
            <p:cNvPr id="24587" name="Group 31"/>
            <p:cNvGrpSpPr>
              <a:grpSpLocks/>
            </p:cNvGrpSpPr>
            <p:nvPr/>
          </p:nvGrpSpPr>
          <p:grpSpPr bwMode="auto">
            <a:xfrm>
              <a:off x="2101" y="2678"/>
              <a:ext cx="1728" cy="294"/>
              <a:chOff x="2448" y="2208"/>
              <a:chExt cx="1728" cy="294"/>
            </a:xfrm>
          </p:grpSpPr>
          <p:sp>
            <p:nvSpPr>
              <p:cNvPr id="24589" name="Text Box 32"/>
              <p:cNvSpPr txBox="1">
                <a:spLocks noChangeArrowheads="1"/>
              </p:cNvSpPr>
              <p:nvPr/>
            </p:nvSpPr>
            <p:spPr bwMode="auto">
              <a:xfrm>
                <a:off x="2448" y="2208"/>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k+1</a:t>
                </a:r>
              </a:p>
            </p:txBody>
          </p:sp>
          <p:sp>
            <p:nvSpPr>
              <p:cNvPr id="24590" name="Text Box 33"/>
              <p:cNvSpPr txBox="1">
                <a:spLocks noChangeArrowheads="1"/>
              </p:cNvSpPr>
              <p:nvPr/>
            </p:nvSpPr>
            <p:spPr bwMode="auto">
              <a:xfrm>
                <a:off x="3312" y="2208"/>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k+1</a:t>
                </a:r>
              </a:p>
            </p:txBody>
          </p:sp>
        </p:grpSp>
        <p:sp>
          <p:nvSpPr>
            <p:cNvPr id="24588" name="Text Box 34"/>
            <p:cNvSpPr txBox="1">
              <a:spLocks noChangeArrowheads="1"/>
            </p:cNvSpPr>
            <p:nvPr/>
          </p:nvSpPr>
          <p:spPr bwMode="auto">
            <a:xfrm>
              <a:off x="617" y="2643"/>
              <a:ext cx="14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转移不成功时：</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1" fill="hold" nodeType="afterEffect">
                                  <p:stCondLst>
                                    <p:cond delay="0"/>
                                  </p:stCondLst>
                                  <p:childTnLst>
                                    <p:animEffect transition="out" filter="slide(fromTop)">
                                      <p:cBhvr>
                                        <p:cTn id="6" dur="1000"/>
                                        <p:tgtEl>
                                          <p:spTgt spid="189470"/>
                                        </p:tgtEl>
                                      </p:cBhvr>
                                    </p:animEffect>
                                    <p:set>
                                      <p:cBhvr>
                                        <p:cTn id="7" dur="1" fill="hold">
                                          <p:stCondLst>
                                            <p:cond delay="999"/>
                                          </p:stCondLst>
                                        </p:cTn>
                                        <p:tgtEl>
                                          <p:spTgt spid="189470"/>
                                        </p:tgtEl>
                                        <p:attrNameLst>
                                          <p:attrName>style.visibility</p:attrName>
                                        </p:attrNameLst>
                                      </p:cBhvr>
                                      <p:to>
                                        <p:strVal val="hidden"/>
                                      </p:to>
                                    </p:set>
                                  </p:childTnLst>
                                </p:cTn>
                              </p:par>
                            </p:childTnLst>
                          </p:cTn>
                        </p:par>
                        <p:par>
                          <p:cTn id="8" fill="hold" nodeType="afterGroup">
                            <p:stCondLst>
                              <p:cond delay="1000"/>
                            </p:stCondLst>
                            <p:childTnLst>
                              <p:par>
                                <p:cTn id="9" presetID="12" presetClass="entr" presetSubtype="1" fill="hold" nodeType="afterEffect">
                                  <p:stCondLst>
                                    <p:cond delay="0"/>
                                  </p:stCondLst>
                                  <p:childTnLst>
                                    <p:set>
                                      <p:cBhvr>
                                        <p:cTn id="10" dur="1" fill="hold">
                                          <p:stCondLst>
                                            <p:cond delay="0"/>
                                          </p:stCondLst>
                                        </p:cTn>
                                        <p:tgtEl>
                                          <p:spTgt spid="189463"/>
                                        </p:tgtEl>
                                        <p:attrNameLst>
                                          <p:attrName>style.visibility</p:attrName>
                                        </p:attrNameLst>
                                      </p:cBhvr>
                                      <p:to>
                                        <p:strVal val="visible"/>
                                      </p:to>
                                    </p:set>
                                    <p:animEffect transition="in" filter="slide(fromTop)">
                                      <p:cBhvr>
                                        <p:cTn id="11" dur="500"/>
                                        <p:tgtEl>
                                          <p:spTgt spid="189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115888"/>
            <a:ext cx="7772400" cy="731837"/>
          </a:xfrm>
        </p:spPr>
        <p:txBody>
          <a:bodyPr/>
          <a:lstStyle/>
          <a:p>
            <a:pPr eaLnBrk="1" hangingPunct="1"/>
            <a:r>
              <a:rPr lang="en-US" altLang="zh-CN" sz="3200" b="1" smtClean="0">
                <a:latin typeface="黑体" panose="02010609060101010101" pitchFamily="49" charset="-122"/>
                <a:ea typeface="黑体" panose="02010609060101010101" pitchFamily="49" charset="-122"/>
              </a:rPr>
              <a:t>5.1</a:t>
            </a:r>
            <a:r>
              <a:rPr lang="zh-CN" altLang="en-US" sz="3200" b="1" smtClean="0">
                <a:latin typeface="黑体" panose="02010609060101010101" pitchFamily="49" charset="-122"/>
                <a:ea typeface="黑体" panose="02010609060101010101" pitchFamily="49" charset="-122"/>
              </a:rPr>
              <a:t>重叠方式</a:t>
            </a:r>
            <a:r>
              <a:rPr lang="zh-CN" altLang="en-US" sz="3200" smtClean="0">
                <a:latin typeface="黑体" panose="02010609060101010101" pitchFamily="49" charset="-122"/>
                <a:ea typeface="黑体" panose="02010609060101010101" pitchFamily="49" charset="-122"/>
              </a:rPr>
              <a:t> </a:t>
            </a:r>
          </a:p>
        </p:txBody>
      </p:sp>
      <p:sp>
        <p:nvSpPr>
          <p:cNvPr id="25603" name="Rectangle 3"/>
          <p:cNvSpPr>
            <a:spLocks noGrp="1" noChangeArrowheads="1"/>
          </p:cNvSpPr>
          <p:nvPr>
            <p:ph type="body" idx="1"/>
          </p:nvPr>
        </p:nvSpPr>
        <p:spPr>
          <a:xfrm>
            <a:off x="611188" y="1052513"/>
            <a:ext cx="7772400" cy="576262"/>
          </a:xfrm>
        </p:spPr>
        <p:txBody>
          <a:bodyPr/>
          <a:lstStyle/>
          <a:p>
            <a:pPr marL="0" indent="0" eaLnBrk="1" hangingPunct="1">
              <a:lnSpc>
                <a:spcPct val="90000"/>
              </a:lnSpc>
              <a:buFontTx/>
              <a:buNone/>
            </a:pPr>
            <a:r>
              <a:rPr lang="en-US" altLang="zh-CN" sz="2800" b="1" smtClean="0">
                <a:solidFill>
                  <a:srgbClr val="000000"/>
                </a:solidFill>
                <a:latin typeface="黑体" panose="02010609060101010101" pitchFamily="49" charset="-122"/>
                <a:ea typeface="黑体" panose="02010609060101010101" pitchFamily="49" charset="-122"/>
              </a:rPr>
              <a:t>5.1.1</a:t>
            </a:r>
            <a:r>
              <a:rPr lang="zh-CN" altLang="en-US" sz="2800" b="1" smtClean="0">
                <a:solidFill>
                  <a:srgbClr val="000000"/>
                </a:solidFill>
                <a:latin typeface="黑体" panose="02010609060101010101" pitchFamily="49" charset="-122"/>
                <a:ea typeface="黑体" panose="02010609060101010101" pitchFamily="49" charset="-122"/>
              </a:rPr>
              <a:t>重叠原理和一次重叠</a:t>
            </a:r>
            <a:endParaRPr lang="zh-CN" altLang="en-US" sz="2800" smtClean="0">
              <a:latin typeface="黑体" panose="02010609060101010101" pitchFamily="49" charset="-122"/>
              <a:ea typeface="黑体" panose="02010609060101010101" pitchFamily="49" charset="-122"/>
            </a:endParaRPr>
          </a:p>
        </p:txBody>
      </p:sp>
      <p:sp>
        <p:nvSpPr>
          <p:cNvPr id="25604" name="Text Box 4"/>
          <p:cNvSpPr txBox="1">
            <a:spLocks noChangeArrowheads="1"/>
          </p:cNvSpPr>
          <p:nvPr/>
        </p:nvSpPr>
        <p:spPr bwMode="auto">
          <a:xfrm>
            <a:off x="611188" y="1509713"/>
            <a:ext cx="3562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dirty="0">
                <a:latin typeface="黑体" panose="02010609060101010101" pitchFamily="49" charset="-122"/>
              </a:rPr>
              <a:t>4</a:t>
            </a:r>
            <a:r>
              <a:rPr lang="zh-CN" altLang="en-US" sz="2800" dirty="0">
                <a:latin typeface="黑体" panose="02010609060101010101" pitchFamily="49" charset="-122"/>
              </a:rPr>
              <a:t>．</a:t>
            </a:r>
            <a:r>
              <a:rPr lang="zh-CN" altLang="en-US" sz="2800" dirty="0">
                <a:solidFill>
                  <a:srgbClr val="0000FF"/>
                </a:solidFill>
                <a:latin typeface="黑体" panose="02010609060101010101" pitchFamily="49" charset="-122"/>
              </a:rPr>
              <a:t>一次重叠解释方式</a:t>
            </a:r>
          </a:p>
        </p:txBody>
      </p:sp>
      <p:sp>
        <p:nvSpPr>
          <p:cNvPr id="25605" name="Rectangle 5"/>
          <p:cNvSpPr>
            <a:spLocks noChangeArrowheads="1"/>
          </p:cNvSpPr>
          <p:nvPr/>
        </p:nvSpPr>
        <p:spPr bwMode="auto">
          <a:xfrm>
            <a:off x="539750" y="2060575"/>
            <a:ext cx="82296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a:latin typeface="黑体" panose="02010609060101010101" pitchFamily="49" charset="-122"/>
                <a:ea typeface="黑体" panose="02010609060101010101" pitchFamily="49" charset="-122"/>
              </a:rPr>
              <a:t>为实现一次重叠要解决控制上的问题：</a:t>
            </a:r>
          </a:p>
        </p:txBody>
      </p:sp>
      <p:sp>
        <p:nvSpPr>
          <p:cNvPr id="190470" name="Rectangle 6"/>
          <p:cNvSpPr>
            <a:spLocks noChangeArrowheads="1"/>
          </p:cNvSpPr>
          <p:nvPr/>
        </p:nvSpPr>
        <p:spPr bwMode="auto">
          <a:xfrm>
            <a:off x="539750" y="2636838"/>
            <a:ext cx="7993063"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82073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228725"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36713"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）当遇到条件转移并且转移成功时，重叠方式变成了顺序方式，</a:t>
            </a:r>
            <a:r>
              <a:rPr lang="zh-CN" altLang="en-US" sz="2800" dirty="0">
                <a:ea typeface="黑体" panose="02010609060101010101" pitchFamily="49" charset="-122"/>
              </a:rPr>
              <a:t>因此采用重叠方式的机器应尽量</a:t>
            </a:r>
            <a:r>
              <a:rPr lang="zh-CN" altLang="en-US" sz="2800" dirty="0">
                <a:solidFill>
                  <a:srgbClr val="0000FF"/>
                </a:solidFill>
                <a:ea typeface="黑体" panose="02010609060101010101" pitchFamily="49" charset="-122"/>
              </a:rPr>
              <a:t>减少程序中条件转移指令</a:t>
            </a:r>
            <a:r>
              <a:rPr lang="zh-CN" altLang="en-US" sz="2800" dirty="0">
                <a:ea typeface="黑体" panose="02010609060101010101" pitchFamily="49" charset="-122"/>
              </a:rPr>
              <a:t>的使用。可采用</a:t>
            </a:r>
            <a:r>
              <a:rPr lang="zh-CN" altLang="en-US" sz="2800" dirty="0">
                <a:solidFill>
                  <a:srgbClr val="0000FF"/>
                </a:solidFill>
                <a:ea typeface="黑体" panose="02010609060101010101" pitchFamily="49" charset="-122"/>
              </a:rPr>
              <a:t>延迟转移技术</a:t>
            </a:r>
            <a:r>
              <a:rPr lang="zh-CN" altLang="en-US" sz="2800" dirty="0">
                <a:ea typeface="黑体" panose="02010609060101010101" pitchFamily="49" charset="-122"/>
              </a:rPr>
              <a:t>。</a:t>
            </a:r>
          </a:p>
        </p:txBody>
      </p:sp>
      <p:sp>
        <p:nvSpPr>
          <p:cNvPr id="190487" name="Rectangle 23"/>
          <p:cNvSpPr>
            <a:spLocks noChangeArrowheads="1"/>
          </p:cNvSpPr>
          <p:nvPr/>
        </p:nvSpPr>
        <p:spPr bwMode="auto">
          <a:xfrm>
            <a:off x="539750" y="4437063"/>
            <a:ext cx="82804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82073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228725"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36713"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）解决好</a:t>
            </a:r>
            <a:r>
              <a:rPr lang="zh-CN" altLang="en-US" sz="2800" dirty="0">
                <a:solidFill>
                  <a:srgbClr val="0000FF"/>
                </a:solidFill>
                <a:latin typeface="黑体" panose="02010609060101010101" pitchFamily="49" charset="-122"/>
                <a:ea typeface="黑体" panose="02010609060101010101" pitchFamily="49" charset="-122"/>
              </a:rPr>
              <a:t>邻近指令之间</a:t>
            </a:r>
            <a:r>
              <a:rPr lang="zh-CN" altLang="en-US" sz="2800" dirty="0">
                <a:latin typeface="黑体" panose="02010609060101010101" pitchFamily="49" charset="-122"/>
                <a:ea typeface="黑体" panose="02010609060101010101" pitchFamily="49" charset="-122"/>
              </a:rPr>
              <a:t>有可能出现的某种</a:t>
            </a:r>
            <a:r>
              <a:rPr lang="zh-CN" altLang="en-US" sz="2800" dirty="0">
                <a:solidFill>
                  <a:srgbClr val="0000FF"/>
                </a:solidFill>
                <a:latin typeface="黑体" panose="02010609060101010101" pitchFamily="49" charset="-122"/>
                <a:ea typeface="黑体" panose="02010609060101010101" pitchFamily="49" charset="-122"/>
              </a:rPr>
              <a:t>关联</a:t>
            </a:r>
            <a:r>
              <a:rPr lang="zh-CN" altLang="en-US" sz="2800" dirty="0">
                <a:latin typeface="黑体" panose="02010609060101010101" pitchFamily="49" charset="-122"/>
                <a:ea typeface="黑体" panose="02010609060101010101" pitchFamily="49"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90470"/>
                                        </p:tgtEl>
                                        <p:attrNameLst>
                                          <p:attrName>style.visibility</p:attrName>
                                        </p:attrNameLst>
                                      </p:cBhvr>
                                      <p:to>
                                        <p:strVal val="visible"/>
                                      </p:to>
                                    </p:set>
                                    <p:animEffect transition="in" filter="dissolve">
                                      <p:cBhvr>
                                        <p:cTn id="7" dur="500"/>
                                        <p:tgtEl>
                                          <p:spTgt spid="1904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90487"/>
                                        </p:tgtEl>
                                        <p:attrNameLst>
                                          <p:attrName>style.visibility</p:attrName>
                                        </p:attrNameLst>
                                      </p:cBhvr>
                                      <p:to>
                                        <p:strVal val="visible"/>
                                      </p:to>
                                    </p:set>
                                    <p:anim calcmode="lin" valueType="num">
                                      <p:cBhvr>
                                        <p:cTn id="12" dur="500" fill="hold"/>
                                        <p:tgtEl>
                                          <p:spTgt spid="190487"/>
                                        </p:tgtEl>
                                        <p:attrNameLst>
                                          <p:attrName>ppt_w</p:attrName>
                                        </p:attrNameLst>
                                      </p:cBhvr>
                                      <p:tavLst>
                                        <p:tav tm="0">
                                          <p:val>
                                            <p:strVal val="#ppt_w*0.70"/>
                                          </p:val>
                                        </p:tav>
                                        <p:tav tm="100000">
                                          <p:val>
                                            <p:strVal val="#ppt_w"/>
                                          </p:val>
                                        </p:tav>
                                      </p:tavLst>
                                    </p:anim>
                                    <p:anim calcmode="lin" valueType="num">
                                      <p:cBhvr>
                                        <p:cTn id="13" dur="500" fill="hold"/>
                                        <p:tgtEl>
                                          <p:spTgt spid="190487"/>
                                        </p:tgtEl>
                                        <p:attrNameLst>
                                          <p:attrName>ppt_h</p:attrName>
                                        </p:attrNameLst>
                                      </p:cBhvr>
                                      <p:tavLst>
                                        <p:tav tm="0">
                                          <p:val>
                                            <p:strVal val="#ppt_h"/>
                                          </p:val>
                                        </p:tav>
                                        <p:tav tm="100000">
                                          <p:val>
                                            <p:strVal val="#ppt_h"/>
                                          </p:val>
                                        </p:tav>
                                      </p:tavLst>
                                    </p:anim>
                                    <p:animEffect transition="in" filter="fade">
                                      <p:cBhvr>
                                        <p:cTn id="14" dur="500"/>
                                        <p:tgtEl>
                                          <p:spTgt spid="190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0" grpId="0"/>
      <p:bldP spid="19048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85800" y="115888"/>
            <a:ext cx="7772400" cy="731837"/>
          </a:xfrm>
        </p:spPr>
        <p:txBody>
          <a:bodyPr/>
          <a:lstStyle/>
          <a:p>
            <a:pPr eaLnBrk="1" hangingPunct="1"/>
            <a:r>
              <a:rPr lang="en-US" altLang="zh-CN" sz="3200" b="1" smtClean="0">
                <a:latin typeface="黑体" panose="02010609060101010101" pitchFamily="49" charset="-122"/>
                <a:ea typeface="黑体" panose="02010609060101010101" pitchFamily="49" charset="-122"/>
              </a:rPr>
              <a:t>5.1</a:t>
            </a:r>
            <a:r>
              <a:rPr lang="zh-CN" altLang="en-US" sz="3200" b="1" smtClean="0">
                <a:latin typeface="黑体" panose="02010609060101010101" pitchFamily="49" charset="-122"/>
                <a:ea typeface="黑体" panose="02010609060101010101" pitchFamily="49" charset="-122"/>
              </a:rPr>
              <a:t>重叠方式</a:t>
            </a:r>
            <a:r>
              <a:rPr lang="zh-CN" altLang="en-US" sz="3200" smtClean="0">
                <a:latin typeface="黑体" panose="02010609060101010101" pitchFamily="49" charset="-122"/>
                <a:ea typeface="黑体" panose="02010609060101010101" pitchFamily="49" charset="-122"/>
              </a:rPr>
              <a:t> </a:t>
            </a:r>
          </a:p>
        </p:txBody>
      </p:sp>
      <p:sp>
        <p:nvSpPr>
          <p:cNvPr id="26627" name="Rectangle 3"/>
          <p:cNvSpPr>
            <a:spLocks noGrp="1" noChangeArrowheads="1"/>
          </p:cNvSpPr>
          <p:nvPr>
            <p:ph type="body" idx="1"/>
          </p:nvPr>
        </p:nvSpPr>
        <p:spPr>
          <a:xfrm>
            <a:off x="611188" y="1052513"/>
            <a:ext cx="7772400" cy="576262"/>
          </a:xfrm>
        </p:spPr>
        <p:txBody>
          <a:bodyPr/>
          <a:lstStyle/>
          <a:p>
            <a:pPr marL="0" indent="0" eaLnBrk="1" hangingPunct="1">
              <a:lnSpc>
                <a:spcPct val="90000"/>
              </a:lnSpc>
              <a:buFontTx/>
              <a:buNone/>
            </a:pPr>
            <a:r>
              <a:rPr lang="en-US" altLang="zh-CN" sz="2800" b="1" smtClean="0">
                <a:solidFill>
                  <a:srgbClr val="000000"/>
                </a:solidFill>
                <a:latin typeface="黑体" panose="02010609060101010101" pitchFamily="49" charset="-122"/>
                <a:ea typeface="黑体" panose="02010609060101010101" pitchFamily="49" charset="-122"/>
              </a:rPr>
              <a:t>5.1.2</a:t>
            </a:r>
            <a:r>
              <a:rPr lang="zh-CN" altLang="en-US" sz="2800" b="1" smtClean="0">
                <a:solidFill>
                  <a:srgbClr val="000000"/>
                </a:solidFill>
                <a:latin typeface="黑体" panose="02010609060101010101" pitchFamily="49" charset="-122"/>
                <a:ea typeface="黑体" panose="02010609060101010101" pitchFamily="49" charset="-122"/>
              </a:rPr>
              <a:t>相关处理</a:t>
            </a:r>
            <a:endParaRPr lang="zh-CN" altLang="en-US" sz="2800" smtClean="0">
              <a:latin typeface="黑体" panose="02010609060101010101" pitchFamily="49" charset="-122"/>
              <a:ea typeface="黑体" panose="02010609060101010101" pitchFamily="49" charset="-122"/>
            </a:endParaRPr>
          </a:p>
        </p:txBody>
      </p:sp>
      <p:sp>
        <p:nvSpPr>
          <p:cNvPr id="26628" name="Text Box 4"/>
          <p:cNvSpPr txBox="1">
            <a:spLocks noChangeArrowheads="1"/>
          </p:cNvSpPr>
          <p:nvPr/>
        </p:nvSpPr>
        <p:spPr bwMode="auto">
          <a:xfrm>
            <a:off x="611188" y="1509713"/>
            <a:ext cx="3206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dirty="0">
                <a:latin typeface="黑体" panose="02010609060101010101" pitchFamily="49" charset="-122"/>
              </a:rPr>
              <a:t>1</a:t>
            </a:r>
            <a:r>
              <a:rPr lang="zh-CN" altLang="en-US" sz="2800" dirty="0">
                <a:latin typeface="黑体" panose="02010609060101010101" pitchFamily="49" charset="-122"/>
              </a:rPr>
              <a:t>．</a:t>
            </a:r>
            <a:r>
              <a:rPr lang="zh-CN" altLang="en-US" sz="2800" dirty="0">
                <a:solidFill>
                  <a:srgbClr val="0000FF"/>
                </a:solidFill>
                <a:latin typeface="黑体" panose="02010609060101010101" pitchFamily="49" charset="-122"/>
              </a:rPr>
              <a:t>转移指令的处理</a:t>
            </a:r>
          </a:p>
        </p:txBody>
      </p:sp>
      <p:sp>
        <p:nvSpPr>
          <p:cNvPr id="26629" name="Rectangle 5"/>
          <p:cNvSpPr>
            <a:spLocks noChangeArrowheads="1"/>
          </p:cNvSpPr>
          <p:nvPr/>
        </p:nvSpPr>
        <p:spPr bwMode="auto">
          <a:xfrm>
            <a:off x="539750" y="2060575"/>
            <a:ext cx="82296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kumimoji="0" lang="zh-CN" altLang="en-US" sz="2800">
                <a:latin typeface="黑体" panose="02010609060101010101" pitchFamily="49" charset="-122"/>
                <a:ea typeface="黑体" panose="02010609060101010101" pitchFamily="49" charset="-122"/>
              </a:rPr>
              <a:t>采用延迟转移技术：</a:t>
            </a:r>
            <a:endParaRPr lang="zh-CN" altLang="en-US" sz="2800">
              <a:latin typeface="黑体" panose="02010609060101010101" pitchFamily="49" charset="-122"/>
              <a:ea typeface="黑体" panose="02010609060101010101" pitchFamily="49" charset="-122"/>
            </a:endParaRPr>
          </a:p>
        </p:txBody>
      </p:sp>
      <p:sp>
        <p:nvSpPr>
          <p:cNvPr id="26630" name="Rectangle 7"/>
          <p:cNvSpPr>
            <a:spLocks noChangeArrowheads="1"/>
          </p:cNvSpPr>
          <p:nvPr/>
        </p:nvSpPr>
        <p:spPr bwMode="auto">
          <a:xfrm>
            <a:off x="539750" y="2636838"/>
            <a:ext cx="7993063" cy="194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82073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228725"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36713"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dirty="0">
                <a:latin typeface="华文新魏" panose="02010800040101010101" pitchFamily="2" charset="-122"/>
                <a:ea typeface="华文新魏" panose="02010800040101010101" pitchFamily="2" charset="-122"/>
              </a:rPr>
              <a:t>将</a:t>
            </a:r>
            <a:r>
              <a:rPr lang="zh-CN" altLang="en-US" sz="2800" dirty="0">
                <a:solidFill>
                  <a:srgbClr val="0000FF"/>
                </a:solidFill>
                <a:latin typeface="华文新魏" panose="02010800040101010101" pitchFamily="2" charset="-122"/>
                <a:ea typeface="华文新魏" panose="02010800040101010101" pitchFamily="2" charset="-122"/>
              </a:rPr>
              <a:t>转移指令与其前面的一条或多条指令对换位置</a:t>
            </a:r>
            <a:r>
              <a:rPr lang="zh-CN" altLang="en-US" sz="2800" dirty="0">
                <a:latin typeface="华文新魏" panose="02010800040101010101" pitchFamily="2" charset="-122"/>
                <a:ea typeface="华文新魏" panose="02010800040101010101" pitchFamily="2" charset="-122"/>
              </a:rPr>
              <a:t>（由</a:t>
            </a:r>
            <a:r>
              <a:rPr lang="zh-CN" altLang="en-US" sz="2800" dirty="0">
                <a:solidFill>
                  <a:srgbClr val="0000FF"/>
                </a:solidFill>
                <a:latin typeface="华文新魏" panose="02010800040101010101" pitchFamily="2" charset="-122"/>
                <a:ea typeface="华文新魏" panose="02010800040101010101" pitchFamily="2" charset="-122"/>
              </a:rPr>
              <a:t>编译</a:t>
            </a:r>
            <a:r>
              <a:rPr lang="zh-CN" altLang="en-US" sz="2800" dirty="0">
                <a:latin typeface="华文新魏" panose="02010800040101010101" pitchFamily="2" charset="-122"/>
                <a:ea typeface="华文新魏" panose="02010800040101010101" pitchFamily="2" charset="-122"/>
              </a:rPr>
              <a:t>程序生成</a:t>
            </a:r>
            <a:r>
              <a:rPr lang="zh-CN" altLang="en-US" sz="2800" dirty="0">
                <a:solidFill>
                  <a:srgbClr val="0000FF"/>
                </a:solidFill>
                <a:latin typeface="华文新魏" panose="02010800040101010101" pitchFamily="2" charset="-122"/>
                <a:ea typeface="华文新魏" panose="02010800040101010101" pitchFamily="2" charset="-122"/>
              </a:rPr>
              <a:t>时调整</a:t>
            </a:r>
            <a:r>
              <a:rPr lang="zh-CN" altLang="en-US" sz="2800" dirty="0">
                <a:latin typeface="华文新魏" panose="02010800040101010101" pitchFamily="2" charset="-122"/>
                <a:ea typeface="华文新魏" panose="02010800040101010101" pitchFamily="2" charset="-122"/>
              </a:rPr>
              <a:t>），让成功转移总是在紧跟的指令被执行之后发生，从而使预取的指令不作废，就可省了一个机器周期。</a:t>
            </a:r>
            <a:endParaRPr lang="zh-CN" altLang="en-US" sz="2800" dirty="0">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539750" y="1700213"/>
            <a:ext cx="7772400"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en-US" altLang="zh-CN" sz="2800" dirty="0">
              <a:latin typeface="黑体" panose="02010609060101010101" pitchFamily="49" charset="-122"/>
              <a:ea typeface="黑体" panose="02010609060101010101" pitchFamily="49" charset="-122"/>
            </a:endParaRPr>
          </a:p>
          <a:p>
            <a:pPr eaLnBrk="1" hangingPunct="1">
              <a:buFontTx/>
              <a:buNone/>
            </a:pPr>
            <a:endParaRPr lang="en-US" altLang="zh-CN" sz="2800" dirty="0">
              <a:latin typeface="黑体" panose="02010609060101010101" pitchFamily="49" charset="-122"/>
              <a:ea typeface="黑体" panose="02010609060101010101" pitchFamily="49" charset="-122"/>
            </a:endParaRPr>
          </a:p>
          <a:p>
            <a:pPr eaLnBrk="1" hangingPunct="1">
              <a:buFontTx/>
              <a:buNone/>
            </a:pPr>
            <a:r>
              <a:rPr lang="zh-CN" altLang="en-US" sz="2600" dirty="0">
                <a:latin typeface="华文新魏" panose="02010800040101010101" pitchFamily="2" charset="-122"/>
                <a:ea typeface="华文新魏" panose="02010800040101010101" pitchFamily="2" charset="-122"/>
              </a:rPr>
              <a:t>指令地址   指令                          功能</a:t>
            </a:r>
          </a:p>
          <a:p>
            <a:pPr eaLnBrk="1" hangingPunct="1">
              <a:buFontTx/>
              <a:buNone/>
            </a:pPr>
            <a:r>
              <a:rPr lang="en-US" altLang="zh-CN" sz="2600" dirty="0">
                <a:latin typeface="华文新魏" panose="02010800040101010101" pitchFamily="2" charset="-122"/>
                <a:ea typeface="华文新魏" panose="02010800040101010101" pitchFamily="2" charset="-122"/>
              </a:rPr>
              <a:t>210             </a:t>
            </a:r>
            <a:r>
              <a:rPr lang="zh-CN" altLang="en-US" sz="2600" dirty="0">
                <a:latin typeface="华文新魏" panose="02010800040101010101" pitchFamily="2" charset="-122"/>
                <a:ea typeface="华文新魏" panose="02010800040101010101" pitchFamily="2" charset="-122"/>
              </a:rPr>
              <a:t>取</a:t>
            </a:r>
            <a:r>
              <a:rPr lang="en-US" altLang="zh-CN" sz="2600" dirty="0" err="1">
                <a:latin typeface="华文新魏" panose="02010800040101010101" pitchFamily="2" charset="-122"/>
                <a:ea typeface="华文新魏" panose="02010800040101010101" pitchFamily="2" charset="-122"/>
              </a:rPr>
              <a:t>X,Rd</a:t>
            </a:r>
            <a:r>
              <a:rPr lang="en-US" altLang="zh-CN" sz="2600" dirty="0">
                <a:latin typeface="华文新魏" panose="02010800040101010101" pitchFamily="2" charset="-122"/>
                <a:ea typeface="华文新魏" panose="02010800040101010101" pitchFamily="2" charset="-122"/>
              </a:rPr>
              <a:t>                     (X)</a:t>
            </a:r>
            <a:r>
              <a:rPr lang="en-US" altLang="zh-CN" sz="2600" dirty="0">
                <a:latin typeface="华文新魏" panose="02010800040101010101" pitchFamily="2" charset="-122"/>
                <a:ea typeface="华文新魏" panose="02010800040101010101" pitchFamily="2" charset="-122"/>
                <a:sym typeface="Wingdings" panose="05000000000000000000" pitchFamily="2" charset="2"/>
              </a:rPr>
              <a:t></a:t>
            </a:r>
            <a:r>
              <a:rPr lang="en-US" altLang="zh-CN" sz="2600" dirty="0">
                <a:latin typeface="华文新魏" panose="02010800040101010101" pitchFamily="2" charset="-122"/>
                <a:ea typeface="华文新魏" panose="02010800040101010101" pitchFamily="2" charset="-122"/>
              </a:rPr>
              <a:t>Rd</a:t>
            </a:r>
          </a:p>
          <a:p>
            <a:pPr eaLnBrk="1" hangingPunct="1">
              <a:buFontTx/>
              <a:buNone/>
            </a:pPr>
            <a:r>
              <a:rPr lang="en-US" altLang="zh-CN" sz="2600" dirty="0">
                <a:solidFill>
                  <a:srgbClr val="0000FF"/>
                </a:solidFill>
                <a:latin typeface="华文新魏" panose="02010800040101010101" pitchFamily="2" charset="-122"/>
                <a:ea typeface="华文新魏" panose="02010800040101010101" pitchFamily="2" charset="-122"/>
              </a:rPr>
              <a:t>211              </a:t>
            </a:r>
            <a:r>
              <a:rPr lang="zh-CN" altLang="en-US" sz="2600" dirty="0">
                <a:solidFill>
                  <a:srgbClr val="0000FF"/>
                </a:solidFill>
                <a:latin typeface="华文新魏" panose="02010800040101010101" pitchFamily="2" charset="-122"/>
                <a:ea typeface="华文新魏" panose="02010800040101010101" pitchFamily="2" charset="-122"/>
              </a:rPr>
              <a:t>加</a:t>
            </a:r>
            <a:r>
              <a:rPr lang="en-US" altLang="zh-CN" sz="2600" dirty="0">
                <a:solidFill>
                  <a:srgbClr val="0000FF"/>
                </a:solidFill>
                <a:latin typeface="华文新魏" panose="02010800040101010101" pitchFamily="2" charset="-122"/>
                <a:ea typeface="华文新魏" panose="02010800040101010101" pitchFamily="2" charset="-122"/>
              </a:rPr>
              <a:t>Rd,#1,Rd             (Rd)+1</a:t>
            </a:r>
            <a:r>
              <a:rPr lang="en-US" altLang="zh-CN" sz="2600" dirty="0">
                <a:solidFill>
                  <a:srgbClr val="0000FF"/>
                </a:solidFill>
                <a:latin typeface="华文新魏" panose="02010800040101010101" pitchFamily="2" charset="-122"/>
                <a:ea typeface="华文新魏" panose="02010800040101010101" pitchFamily="2" charset="-122"/>
                <a:sym typeface="Wingdings" panose="05000000000000000000" pitchFamily="2" charset="2"/>
              </a:rPr>
              <a:t></a:t>
            </a:r>
            <a:r>
              <a:rPr lang="en-US" altLang="zh-CN" sz="2600" dirty="0">
                <a:solidFill>
                  <a:srgbClr val="0000FF"/>
                </a:solidFill>
                <a:latin typeface="华文新魏" panose="02010800040101010101" pitchFamily="2" charset="-122"/>
                <a:ea typeface="华文新魏" panose="02010800040101010101" pitchFamily="2" charset="-122"/>
              </a:rPr>
              <a:t>Rd</a:t>
            </a:r>
          </a:p>
          <a:p>
            <a:pPr eaLnBrk="1" hangingPunct="1">
              <a:buFontTx/>
              <a:buNone/>
            </a:pPr>
            <a:r>
              <a:rPr lang="en-US" altLang="zh-CN" sz="2600" dirty="0">
                <a:solidFill>
                  <a:srgbClr val="0000FF"/>
                </a:solidFill>
                <a:latin typeface="华文新魏" panose="02010800040101010101" pitchFamily="2" charset="-122"/>
                <a:ea typeface="华文新魏" panose="02010800040101010101" pitchFamily="2" charset="-122"/>
              </a:rPr>
              <a:t>212             </a:t>
            </a:r>
            <a:r>
              <a:rPr lang="zh-CN" altLang="en-US" sz="2600" dirty="0">
                <a:solidFill>
                  <a:srgbClr val="0000FF"/>
                </a:solidFill>
                <a:latin typeface="华文新魏" panose="02010800040101010101" pitchFamily="2" charset="-122"/>
                <a:ea typeface="华文新魏" panose="02010800040101010101" pitchFamily="2" charset="-122"/>
              </a:rPr>
              <a:t>条转</a:t>
            </a:r>
            <a:r>
              <a:rPr lang="en-US" altLang="zh-CN" sz="2600" dirty="0">
                <a:solidFill>
                  <a:srgbClr val="0000FF"/>
                </a:solidFill>
                <a:latin typeface="华文新魏" panose="02010800040101010101" pitchFamily="2" charset="-122"/>
                <a:ea typeface="华文新魏" panose="02010800040101010101" pitchFamily="2" charset="-122"/>
              </a:rPr>
              <a:t>&lt;</a:t>
            </a:r>
            <a:r>
              <a:rPr lang="zh-CN" altLang="en-US" sz="2600" dirty="0">
                <a:solidFill>
                  <a:srgbClr val="0000FF"/>
                </a:solidFill>
                <a:latin typeface="华文新魏" panose="02010800040101010101" pitchFamily="2" charset="-122"/>
                <a:ea typeface="华文新魏" panose="02010800040101010101" pitchFamily="2" charset="-122"/>
              </a:rPr>
              <a:t>条件</a:t>
            </a:r>
            <a:r>
              <a:rPr lang="en-US" altLang="zh-CN" sz="2600" dirty="0">
                <a:solidFill>
                  <a:srgbClr val="0000FF"/>
                </a:solidFill>
                <a:latin typeface="华文新魏" panose="02010800040101010101" pitchFamily="2" charset="-122"/>
                <a:ea typeface="华文新魏" panose="02010800040101010101" pitchFamily="2" charset="-122"/>
              </a:rPr>
              <a:t>&gt;,215    </a:t>
            </a:r>
            <a:r>
              <a:rPr lang="zh-CN" altLang="en-US" sz="2600" dirty="0">
                <a:solidFill>
                  <a:srgbClr val="0000FF"/>
                </a:solidFill>
                <a:latin typeface="华文新魏" panose="02010800040101010101" pitchFamily="2" charset="-122"/>
                <a:ea typeface="华文新魏" panose="02010800040101010101" pitchFamily="2" charset="-122"/>
              </a:rPr>
              <a:t>条件满足转</a:t>
            </a:r>
            <a:r>
              <a:rPr lang="en-US" altLang="zh-CN" sz="2600" dirty="0">
                <a:solidFill>
                  <a:srgbClr val="0000FF"/>
                </a:solidFill>
                <a:latin typeface="华文新魏" panose="02010800040101010101" pitchFamily="2" charset="-122"/>
                <a:ea typeface="华文新魏" panose="02010800040101010101" pitchFamily="2" charset="-122"/>
              </a:rPr>
              <a:t>215</a:t>
            </a:r>
          </a:p>
          <a:p>
            <a:pPr eaLnBrk="1" hangingPunct="1">
              <a:buFontTx/>
              <a:buNone/>
            </a:pPr>
            <a:r>
              <a:rPr lang="en-US" altLang="zh-CN" sz="2600" dirty="0">
                <a:latin typeface="华文新魏" panose="02010800040101010101" pitchFamily="2" charset="-122"/>
                <a:ea typeface="华文新魏" panose="02010800040101010101" pitchFamily="2" charset="-122"/>
              </a:rPr>
              <a:t>213             </a:t>
            </a:r>
            <a:r>
              <a:rPr lang="zh-CN" altLang="en-US" sz="2600" dirty="0">
                <a:latin typeface="华文新魏" panose="02010800040101010101" pitchFamily="2" charset="-122"/>
                <a:ea typeface="华文新魏" panose="02010800040101010101" pitchFamily="2" charset="-122"/>
              </a:rPr>
              <a:t>加</a:t>
            </a:r>
            <a:r>
              <a:rPr lang="en-US" altLang="zh-CN" sz="2600" dirty="0">
                <a:latin typeface="华文新魏" panose="02010800040101010101" pitchFamily="2" charset="-122"/>
                <a:ea typeface="华文新魏" panose="02010800040101010101" pitchFamily="2" charset="-122"/>
              </a:rPr>
              <a:t>Rd,R0,Rd             (Rd)+(R0)</a:t>
            </a:r>
            <a:r>
              <a:rPr lang="en-US" altLang="zh-CN" sz="2600" dirty="0">
                <a:latin typeface="华文新魏" panose="02010800040101010101" pitchFamily="2" charset="-122"/>
                <a:ea typeface="华文新魏" panose="02010800040101010101" pitchFamily="2" charset="-122"/>
                <a:sym typeface="Wingdings" panose="05000000000000000000" pitchFamily="2" charset="2"/>
              </a:rPr>
              <a:t></a:t>
            </a:r>
            <a:r>
              <a:rPr lang="en-US" altLang="zh-CN" sz="2600" dirty="0">
                <a:latin typeface="华文新魏" panose="02010800040101010101" pitchFamily="2" charset="-122"/>
                <a:ea typeface="华文新魏" panose="02010800040101010101" pitchFamily="2" charset="-122"/>
              </a:rPr>
              <a:t>Rd</a:t>
            </a:r>
          </a:p>
          <a:p>
            <a:pPr eaLnBrk="1" hangingPunct="1">
              <a:buFontTx/>
              <a:buNone/>
            </a:pPr>
            <a:r>
              <a:rPr lang="en-US" altLang="zh-CN" sz="2600" dirty="0">
                <a:latin typeface="华文新魏" panose="02010800040101010101" pitchFamily="2" charset="-122"/>
                <a:ea typeface="华文新魏" panose="02010800040101010101" pitchFamily="2" charset="-122"/>
              </a:rPr>
              <a:t>214             </a:t>
            </a:r>
            <a:r>
              <a:rPr lang="zh-CN" altLang="en-US" sz="2600" dirty="0">
                <a:latin typeface="华文新魏" panose="02010800040101010101" pitchFamily="2" charset="-122"/>
                <a:ea typeface="华文新魏" panose="02010800040101010101" pitchFamily="2" charset="-122"/>
              </a:rPr>
              <a:t>减</a:t>
            </a:r>
            <a:r>
              <a:rPr lang="en-US" altLang="zh-CN" sz="2600" dirty="0" err="1">
                <a:latin typeface="华文新魏" panose="02010800040101010101" pitchFamily="2" charset="-122"/>
                <a:ea typeface="华文新魏" panose="02010800040101010101" pitchFamily="2" charset="-122"/>
              </a:rPr>
              <a:t>Rb,Rc,Rb</a:t>
            </a:r>
            <a:r>
              <a:rPr lang="en-US" altLang="zh-CN" sz="2600" dirty="0">
                <a:latin typeface="华文新魏" panose="02010800040101010101" pitchFamily="2" charset="-122"/>
                <a:ea typeface="华文新魏" panose="02010800040101010101" pitchFamily="2" charset="-122"/>
              </a:rPr>
              <a:t>              (</a:t>
            </a:r>
            <a:r>
              <a:rPr lang="en-US" altLang="zh-CN" sz="2600" dirty="0" err="1">
                <a:latin typeface="华文新魏" panose="02010800040101010101" pitchFamily="2" charset="-122"/>
                <a:ea typeface="华文新魏" panose="02010800040101010101" pitchFamily="2" charset="-122"/>
              </a:rPr>
              <a:t>Rb</a:t>
            </a:r>
            <a:r>
              <a:rPr lang="en-US" altLang="zh-CN" sz="2600" dirty="0">
                <a:latin typeface="华文新魏" panose="02010800040101010101" pitchFamily="2" charset="-122"/>
                <a:ea typeface="华文新魏" panose="02010800040101010101" pitchFamily="2" charset="-122"/>
              </a:rPr>
              <a:t>)-(</a:t>
            </a:r>
            <a:r>
              <a:rPr lang="en-US" altLang="zh-CN" sz="2600" dirty="0" err="1">
                <a:latin typeface="华文新魏" panose="02010800040101010101" pitchFamily="2" charset="-122"/>
                <a:ea typeface="华文新魏" panose="02010800040101010101" pitchFamily="2" charset="-122"/>
              </a:rPr>
              <a:t>Rc</a:t>
            </a:r>
            <a:r>
              <a:rPr lang="en-US" altLang="zh-CN" sz="2600" dirty="0">
                <a:latin typeface="华文新魏" panose="02010800040101010101" pitchFamily="2" charset="-122"/>
                <a:ea typeface="华文新魏" panose="02010800040101010101" pitchFamily="2" charset="-122"/>
              </a:rPr>
              <a:t>)</a:t>
            </a:r>
            <a:r>
              <a:rPr lang="en-US" altLang="zh-CN" sz="2600" dirty="0">
                <a:latin typeface="华文新魏" panose="02010800040101010101" pitchFamily="2" charset="-122"/>
                <a:ea typeface="华文新魏" panose="02010800040101010101" pitchFamily="2" charset="-122"/>
                <a:sym typeface="Wingdings" panose="05000000000000000000" pitchFamily="2" charset="2"/>
              </a:rPr>
              <a:t></a:t>
            </a:r>
            <a:r>
              <a:rPr lang="en-US" altLang="zh-CN" sz="2600" dirty="0" err="1">
                <a:latin typeface="华文新魏" panose="02010800040101010101" pitchFamily="2" charset="-122"/>
                <a:ea typeface="华文新魏" panose="02010800040101010101" pitchFamily="2" charset="-122"/>
              </a:rPr>
              <a:t>Rb</a:t>
            </a:r>
            <a:endParaRPr lang="en-US" altLang="zh-CN" sz="2600" dirty="0">
              <a:latin typeface="华文新魏" panose="02010800040101010101" pitchFamily="2" charset="-122"/>
              <a:ea typeface="华文新魏" panose="02010800040101010101" pitchFamily="2" charset="-122"/>
            </a:endParaRPr>
          </a:p>
          <a:p>
            <a:pPr eaLnBrk="1" hangingPunct="1">
              <a:buFontTx/>
              <a:buNone/>
            </a:pPr>
            <a:r>
              <a:rPr lang="en-US" altLang="zh-CN" sz="2600" dirty="0">
                <a:latin typeface="华文新魏" panose="02010800040101010101" pitchFamily="2" charset="-122"/>
                <a:ea typeface="华文新魏" panose="02010800040101010101" pitchFamily="2" charset="-122"/>
              </a:rPr>
              <a:t>215             </a:t>
            </a:r>
            <a:r>
              <a:rPr lang="zh-CN" altLang="en-US" sz="2600" dirty="0">
                <a:latin typeface="华文新魏" panose="02010800040101010101" pitchFamily="2" charset="-122"/>
                <a:ea typeface="华文新魏" panose="02010800040101010101" pitchFamily="2" charset="-122"/>
              </a:rPr>
              <a:t>存</a:t>
            </a:r>
            <a:r>
              <a:rPr lang="en-US" altLang="zh-CN" sz="2600" dirty="0" err="1">
                <a:latin typeface="华文新魏" panose="02010800040101010101" pitchFamily="2" charset="-122"/>
                <a:ea typeface="华文新魏" panose="02010800040101010101" pitchFamily="2" charset="-122"/>
              </a:rPr>
              <a:t>Rd,Y</a:t>
            </a:r>
            <a:r>
              <a:rPr lang="en-US" altLang="zh-CN" sz="2600" dirty="0">
                <a:latin typeface="华文新魏" panose="02010800040101010101" pitchFamily="2" charset="-122"/>
                <a:ea typeface="华文新魏" panose="02010800040101010101" pitchFamily="2" charset="-122"/>
              </a:rPr>
              <a:t>                      (Rd)</a:t>
            </a:r>
            <a:r>
              <a:rPr lang="en-US" altLang="zh-CN" sz="2600" dirty="0">
                <a:latin typeface="华文新魏" panose="02010800040101010101" pitchFamily="2" charset="-122"/>
                <a:ea typeface="华文新魏" panose="02010800040101010101" pitchFamily="2" charset="-122"/>
                <a:sym typeface="Wingdings" panose="05000000000000000000" pitchFamily="2" charset="2"/>
              </a:rPr>
              <a:t></a:t>
            </a:r>
            <a:r>
              <a:rPr lang="en-US" altLang="zh-CN" sz="2600" dirty="0">
                <a:latin typeface="华文新魏" panose="02010800040101010101" pitchFamily="2" charset="-122"/>
                <a:ea typeface="华文新魏" panose="02010800040101010101" pitchFamily="2" charset="-122"/>
              </a:rPr>
              <a:t>Y</a:t>
            </a:r>
          </a:p>
          <a:p>
            <a:pPr eaLnBrk="1" hangingPunct="1">
              <a:buFontTx/>
              <a:buNone/>
            </a:pPr>
            <a:r>
              <a:rPr lang="en-US" altLang="zh-CN" sz="2600" dirty="0">
                <a:latin typeface="华文新魏" panose="02010800040101010101" pitchFamily="2" charset="-122"/>
                <a:ea typeface="华文新魏" panose="02010800040101010101" pitchFamily="2" charset="-122"/>
              </a:rPr>
              <a:t>216                </a:t>
            </a:r>
            <a:r>
              <a:rPr lang="en-US" altLang="zh-CN" sz="2600" dirty="0">
                <a:ea typeface="华文新魏" panose="02010800040101010101" pitchFamily="2" charset="-122"/>
              </a:rPr>
              <a:t>……</a:t>
            </a:r>
            <a:endParaRPr lang="en-US" altLang="zh-CN" sz="2600" dirty="0">
              <a:latin typeface="华文新魏" panose="02010800040101010101" pitchFamily="2" charset="-122"/>
              <a:ea typeface="华文新魏" panose="02010800040101010101" pitchFamily="2" charset="-122"/>
            </a:endParaRPr>
          </a:p>
        </p:txBody>
      </p:sp>
      <p:grpSp>
        <p:nvGrpSpPr>
          <p:cNvPr id="197635" name="Group 3"/>
          <p:cNvGrpSpPr>
            <a:grpSpLocks/>
          </p:cNvGrpSpPr>
          <p:nvPr/>
        </p:nvGrpSpPr>
        <p:grpSpPr bwMode="auto">
          <a:xfrm>
            <a:off x="684213" y="260350"/>
            <a:ext cx="8101012" cy="2255838"/>
            <a:chOff x="431" y="164"/>
            <a:chExt cx="5103" cy="1421"/>
          </a:xfrm>
        </p:grpSpPr>
        <p:sp>
          <p:nvSpPr>
            <p:cNvPr id="27652" name="AutoShape 4"/>
            <p:cNvSpPr>
              <a:spLocks noChangeArrowheads="1"/>
            </p:cNvSpPr>
            <p:nvPr/>
          </p:nvSpPr>
          <p:spPr bwMode="auto">
            <a:xfrm>
              <a:off x="2608" y="164"/>
              <a:ext cx="1270" cy="472"/>
            </a:xfrm>
            <a:prstGeom prst="wedgeEllipseCallout">
              <a:avLst>
                <a:gd name="adj1" fmla="val -42787"/>
                <a:gd name="adj2" fmla="val 97597"/>
              </a:avLst>
            </a:prstGeom>
            <a:solidFill>
              <a:srgbClr val="CC99FF"/>
            </a:solidFill>
            <a:ln w="9525">
              <a:solidFill>
                <a:srgbClr val="000000"/>
              </a:solidFill>
              <a:miter lim="800000"/>
              <a:headEnd/>
              <a:tailEnd/>
            </a:ln>
          </p:spPr>
          <p:txBody>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just" eaLnBrk="1" hangingPunct="1"/>
              <a:r>
                <a:rPr lang="zh-CN" altLang="en-US">
                  <a:ea typeface="宋体" panose="02010600030101010101" pitchFamily="2" charset="-122"/>
                </a:rPr>
                <a:t>条件转移</a:t>
              </a:r>
              <a:endParaRPr lang="zh-CN" altLang="en-US"/>
            </a:p>
          </p:txBody>
        </p:sp>
        <p:sp>
          <p:nvSpPr>
            <p:cNvPr id="27653" name="Text Box 5"/>
            <p:cNvSpPr txBox="1">
              <a:spLocks noChangeArrowheads="1"/>
            </p:cNvSpPr>
            <p:nvPr/>
          </p:nvSpPr>
          <p:spPr bwMode="auto">
            <a:xfrm>
              <a:off x="4513" y="1231"/>
              <a:ext cx="1021" cy="354"/>
            </a:xfrm>
            <a:prstGeom prst="rect">
              <a:avLst/>
            </a:prstGeom>
            <a:solidFill>
              <a:schemeClr val="accent1"/>
            </a:solidFill>
            <a:ln w="9525">
              <a:solidFill>
                <a:srgbClr val="000000"/>
              </a:solidFill>
              <a:miter lim="800000"/>
              <a:headEnd/>
              <a:tailEnd/>
            </a:ln>
          </p:spPr>
          <p:txBody>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just" eaLnBrk="1" hangingPunct="1"/>
              <a:r>
                <a:rPr lang="zh-CN" altLang="en-US">
                  <a:ea typeface="宋体" panose="02010600030101010101" pitchFamily="2" charset="-122"/>
                </a:rPr>
                <a:t>执行</a:t>
              </a:r>
              <a:r>
                <a:rPr lang="en-US" altLang="zh-CN">
                  <a:ea typeface="宋体" panose="02010600030101010101" pitchFamily="2" charset="-122"/>
                </a:rPr>
                <a:t>215</a:t>
              </a:r>
              <a:endParaRPr lang="en-US" altLang="zh-CN"/>
            </a:p>
          </p:txBody>
        </p:sp>
        <p:grpSp>
          <p:nvGrpSpPr>
            <p:cNvPr id="27654" name="Group 6"/>
            <p:cNvGrpSpPr>
              <a:grpSpLocks/>
            </p:cNvGrpSpPr>
            <p:nvPr/>
          </p:nvGrpSpPr>
          <p:grpSpPr bwMode="auto">
            <a:xfrm>
              <a:off x="431" y="517"/>
              <a:ext cx="2041" cy="353"/>
              <a:chOff x="0" y="0"/>
              <a:chExt cx="2292" cy="468"/>
            </a:xfrm>
          </p:grpSpPr>
          <p:sp>
            <p:nvSpPr>
              <p:cNvPr id="27662" name="Text Box 7"/>
              <p:cNvSpPr txBox="1">
                <a:spLocks noChangeArrowheads="1"/>
              </p:cNvSpPr>
              <p:nvPr/>
            </p:nvSpPr>
            <p:spPr bwMode="auto">
              <a:xfrm>
                <a:off x="0" y="0"/>
                <a:ext cx="2292" cy="468"/>
              </a:xfrm>
              <a:prstGeom prst="rect">
                <a:avLst/>
              </a:prstGeom>
              <a:solidFill>
                <a:schemeClr val="accent1"/>
              </a:solidFill>
              <a:ln w="9525">
                <a:solidFill>
                  <a:srgbClr val="000000"/>
                </a:solidFill>
                <a:miter lim="800000"/>
                <a:headEnd/>
                <a:tailEnd/>
              </a:ln>
            </p:spPr>
            <p:txBody>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just" eaLnBrk="1" hangingPunct="1"/>
                <a:r>
                  <a:rPr lang="zh-CN" altLang="en-US">
                    <a:ea typeface="宋体" panose="02010600030101010101" pitchFamily="2" charset="-122"/>
                  </a:rPr>
                  <a:t>分析</a:t>
                </a:r>
                <a:r>
                  <a:rPr lang="en-US" altLang="zh-CN">
                    <a:ea typeface="宋体" panose="02010600030101010101" pitchFamily="2" charset="-122"/>
                  </a:rPr>
                  <a:t>211        </a:t>
                </a:r>
                <a:r>
                  <a:rPr lang="zh-CN" altLang="en-US">
                    <a:ea typeface="宋体" panose="02010600030101010101" pitchFamily="2" charset="-122"/>
                  </a:rPr>
                  <a:t>执行</a:t>
                </a:r>
                <a:r>
                  <a:rPr lang="en-US" altLang="zh-CN">
                    <a:ea typeface="宋体" panose="02010600030101010101" pitchFamily="2" charset="-122"/>
                  </a:rPr>
                  <a:t>211</a:t>
                </a:r>
                <a:endParaRPr lang="en-US" altLang="zh-CN"/>
              </a:p>
            </p:txBody>
          </p:sp>
          <p:sp>
            <p:nvSpPr>
              <p:cNvPr id="27663" name="Line 8"/>
              <p:cNvSpPr>
                <a:spLocks noChangeShapeType="1"/>
              </p:cNvSpPr>
              <p:nvPr/>
            </p:nvSpPr>
            <p:spPr bwMode="auto">
              <a:xfrm>
                <a:off x="1146" y="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655" name="Group 9"/>
            <p:cNvGrpSpPr>
              <a:grpSpLocks/>
            </p:cNvGrpSpPr>
            <p:nvPr/>
          </p:nvGrpSpPr>
          <p:grpSpPr bwMode="auto">
            <a:xfrm>
              <a:off x="1452" y="870"/>
              <a:ext cx="2041" cy="354"/>
              <a:chOff x="0" y="0"/>
              <a:chExt cx="2292" cy="468"/>
            </a:xfrm>
          </p:grpSpPr>
          <p:sp>
            <p:nvSpPr>
              <p:cNvPr id="27660" name="Text Box 10"/>
              <p:cNvSpPr txBox="1">
                <a:spLocks noChangeArrowheads="1"/>
              </p:cNvSpPr>
              <p:nvPr/>
            </p:nvSpPr>
            <p:spPr bwMode="auto">
              <a:xfrm>
                <a:off x="0" y="0"/>
                <a:ext cx="2292" cy="468"/>
              </a:xfrm>
              <a:prstGeom prst="rect">
                <a:avLst/>
              </a:prstGeom>
              <a:solidFill>
                <a:schemeClr val="accent1"/>
              </a:solidFill>
              <a:ln w="9525">
                <a:solidFill>
                  <a:srgbClr val="000000"/>
                </a:solidFill>
                <a:miter lim="800000"/>
                <a:headEnd/>
                <a:tailEnd/>
              </a:ln>
            </p:spPr>
            <p:txBody>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just" eaLnBrk="1" hangingPunct="1"/>
                <a:r>
                  <a:rPr lang="zh-CN" altLang="en-US">
                    <a:ea typeface="宋体" panose="02010600030101010101" pitchFamily="2" charset="-122"/>
                  </a:rPr>
                  <a:t>分析</a:t>
                </a:r>
                <a:r>
                  <a:rPr lang="en-US" altLang="zh-CN">
                    <a:ea typeface="宋体" panose="02010600030101010101" pitchFamily="2" charset="-122"/>
                  </a:rPr>
                  <a:t>212         </a:t>
                </a:r>
                <a:r>
                  <a:rPr lang="zh-CN" altLang="en-US">
                    <a:ea typeface="宋体" panose="02010600030101010101" pitchFamily="2" charset="-122"/>
                  </a:rPr>
                  <a:t>执行</a:t>
                </a:r>
                <a:r>
                  <a:rPr lang="en-US" altLang="zh-CN">
                    <a:ea typeface="宋体" panose="02010600030101010101" pitchFamily="2" charset="-122"/>
                  </a:rPr>
                  <a:t>212</a:t>
                </a:r>
                <a:endParaRPr lang="en-US" altLang="zh-CN"/>
              </a:p>
            </p:txBody>
          </p:sp>
          <p:sp>
            <p:nvSpPr>
              <p:cNvPr id="27661" name="Line 11"/>
              <p:cNvSpPr>
                <a:spLocks noChangeShapeType="1"/>
              </p:cNvSpPr>
              <p:nvPr/>
            </p:nvSpPr>
            <p:spPr bwMode="auto">
              <a:xfrm>
                <a:off x="1146" y="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7656" name="Group 12"/>
            <p:cNvGrpSpPr>
              <a:grpSpLocks/>
            </p:cNvGrpSpPr>
            <p:nvPr/>
          </p:nvGrpSpPr>
          <p:grpSpPr bwMode="auto">
            <a:xfrm>
              <a:off x="2472" y="1224"/>
              <a:ext cx="2041" cy="354"/>
              <a:chOff x="0" y="0"/>
              <a:chExt cx="2292" cy="468"/>
            </a:xfrm>
          </p:grpSpPr>
          <p:sp>
            <p:nvSpPr>
              <p:cNvPr id="27658" name="Text Box 13"/>
              <p:cNvSpPr txBox="1">
                <a:spLocks noChangeArrowheads="1"/>
              </p:cNvSpPr>
              <p:nvPr/>
            </p:nvSpPr>
            <p:spPr bwMode="auto">
              <a:xfrm>
                <a:off x="0" y="0"/>
                <a:ext cx="2292" cy="468"/>
              </a:xfrm>
              <a:prstGeom prst="rect">
                <a:avLst/>
              </a:prstGeom>
              <a:solidFill>
                <a:schemeClr val="accent1"/>
              </a:solidFill>
              <a:ln w="9525">
                <a:solidFill>
                  <a:srgbClr val="000000"/>
                </a:solidFill>
                <a:miter lim="800000"/>
                <a:headEnd/>
                <a:tailEnd/>
              </a:ln>
            </p:spPr>
            <p:txBody>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just" eaLnBrk="1" hangingPunct="1"/>
                <a:r>
                  <a:rPr lang="zh-CN" altLang="en-US">
                    <a:ea typeface="宋体" panose="02010600030101010101" pitchFamily="2" charset="-122"/>
                  </a:rPr>
                  <a:t>分析</a:t>
                </a:r>
                <a:r>
                  <a:rPr lang="en-US" altLang="zh-CN">
                    <a:ea typeface="宋体" panose="02010600030101010101" pitchFamily="2" charset="-122"/>
                  </a:rPr>
                  <a:t>213          </a:t>
                </a:r>
                <a:r>
                  <a:rPr lang="zh-CN" altLang="en-US">
                    <a:ea typeface="宋体" panose="02010600030101010101" pitchFamily="2" charset="-122"/>
                  </a:rPr>
                  <a:t>分析</a:t>
                </a:r>
                <a:r>
                  <a:rPr lang="en-US" altLang="zh-CN">
                    <a:ea typeface="宋体" panose="02010600030101010101" pitchFamily="2" charset="-122"/>
                  </a:rPr>
                  <a:t>215</a:t>
                </a:r>
                <a:endParaRPr lang="en-US" altLang="zh-CN"/>
              </a:p>
            </p:txBody>
          </p:sp>
          <p:sp>
            <p:nvSpPr>
              <p:cNvPr id="27659" name="Line 14"/>
              <p:cNvSpPr>
                <a:spLocks noChangeShapeType="1"/>
              </p:cNvSpPr>
              <p:nvPr/>
            </p:nvSpPr>
            <p:spPr bwMode="auto">
              <a:xfrm>
                <a:off x="1146" y="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7657" name="AutoShape 15"/>
            <p:cNvSpPr>
              <a:spLocks noChangeArrowheads="1"/>
            </p:cNvSpPr>
            <p:nvPr/>
          </p:nvSpPr>
          <p:spPr bwMode="auto">
            <a:xfrm>
              <a:off x="3969" y="346"/>
              <a:ext cx="1497" cy="680"/>
            </a:xfrm>
            <a:prstGeom prst="wedgeEllipseCallout">
              <a:avLst>
                <a:gd name="adj1" fmla="val -99097"/>
                <a:gd name="adj2" fmla="val 99264"/>
              </a:avLst>
            </a:prstGeom>
            <a:solidFill>
              <a:srgbClr val="CC99FF"/>
            </a:solidFill>
            <a:ln w="9525">
              <a:solidFill>
                <a:srgbClr val="000000"/>
              </a:solidFill>
              <a:miter lim="800000"/>
              <a:headEnd/>
              <a:tailEnd/>
            </a:ln>
          </p:spPr>
          <p:txBody>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just" eaLnBrk="1" hangingPunct="1"/>
              <a:r>
                <a:rPr lang="zh-CN" altLang="en-US">
                  <a:ea typeface="宋体" panose="02010600030101010101" pitchFamily="2" charset="-122"/>
                </a:rPr>
                <a:t>转移成功，应作废</a:t>
              </a:r>
              <a:endParaRPr lang="zh-CN" alt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97635"/>
                                        </p:tgtEl>
                                        <p:attrNameLst>
                                          <p:attrName>style.visibility</p:attrName>
                                        </p:attrNameLst>
                                      </p:cBhvr>
                                      <p:to>
                                        <p:strVal val="visible"/>
                                      </p:to>
                                    </p:set>
                                    <p:animEffect transition="in" filter="dissolve">
                                      <p:cBhvr>
                                        <p:cTn id="7" dur="500"/>
                                        <p:tgtEl>
                                          <p:spTgt spid="197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ChangeArrowheads="1"/>
          </p:cNvSpPr>
          <p:nvPr/>
        </p:nvSpPr>
        <p:spPr bwMode="auto">
          <a:xfrm>
            <a:off x="539750" y="1700213"/>
            <a:ext cx="7772400" cy="48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990600" indent="-5334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52600" indent="-381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09800" indent="-381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6670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1242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5814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038600" indent="-381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en-US" altLang="zh-CN" sz="2800" dirty="0">
              <a:latin typeface="黑体" panose="02010609060101010101" pitchFamily="49" charset="-122"/>
              <a:ea typeface="黑体" panose="02010609060101010101" pitchFamily="49" charset="-122"/>
            </a:endParaRPr>
          </a:p>
          <a:p>
            <a:pPr eaLnBrk="1" hangingPunct="1">
              <a:buFontTx/>
              <a:buNone/>
            </a:pPr>
            <a:endParaRPr lang="en-US" altLang="zh-CN" sz="2800" dirty="0">
              <a:latin typeface="黑体" panose="02010609060101010101" pitchFamily="49" charset="-122"/>
              <a:ea typeface="黑体" panose="02010609060101010101" pitchFamily="49" charset="-122"/>
            </a:endParaRPr>
          </a:p>
          <a:p>
            <a:pPr eaLnBrk="1" hangingPunct="1">
              <a:buFontTx/>
              <a:buNone/>
            </a:pPr>
            <a:r>
              <a:rPr lang="zh-CN" altLang="en-US" sz="2600" dirty="0">
                <a:latin typeface="华文新魏" panose="02010800040101010101" pitchFamily="2" charset="-122"/>
                <a:ea typeface="华文新魏" panose="02010800040101010101" pitchFamily="2" charset="-122"/>
              </a:rPr>
              <a:t>指令地址   指令                          功能</a:t>
            </a:r>
          </a:p>
          <a:p>
            <a:pPr eaLnBrk="1" hangingPunct="1">
              <a:buFontTx/>
              <a:buNone/>
            </a:pPr>
            <a:r>
              <a:rPr lang="en-US" altLang="zh-CN" sz="2600" dirty="0">
                <a:latin typeface="华文新魏" panose="02010800040101010101" pitchFamily="2" charset="-122"/>
                <a:ea typeface="华文新魏" panose="02010800040101010101" pitchFamily="2" charset="-122"/>
              </a:rPr>
              <a:t>210             </a:t>
            </a:r>
            <a:r>
              <a:rPr lang="zh-CN" altLang="en-US" sz="2600" dirty="0">
                <a:latin typeface="华文新魏" panose="02010800040101010101" pitchFamily="2" charset="-122"/>
                <a:ea typeface="华文新魏" panose="02010800040101010101" pitchFamily="2" charset="-122"/>
              </a:rPr>
              <a:t>取</a:t>
            </a:r>
            <a:r>
              <a:rPr lang="en-US" altLang="zh-CN" sz="2600" dirty="0" err="1">
                <a:latin typeface="华文新魏" panose="02010800040101010101" pitchFamily="2" charset="-122"/>
                <a:ea typeface="华文新魏" panose="02010800040101010101" pitchFamily="2" charset="-122"/>
              </a:rPr>
              <a:t>X,Rd</a:t>
            </a:r>
            <a:r>
              <a:rPr lang="en-US" altLang="zh-CN" sz="2600" dirty="0">
                <a:latin typeface="华文新魏" panose="02010800040101010101" pitchFamily="2" charset="-122"/>
                <a:ea typeface="华文新魏" panose="02010800040101010101" pitchFamily="2" charset="-122"/>
              </a:rPr>
              <a:t>                     (X)</a:t>
            </a:r>
            <a:r>
              <a:rPr lang="en-US" altLang="zh-CN" sz="2600" dirty="0">
                <a:latin typeface="华文新魏" panose="02010800040101010101" pitchFamily="2" charset="-122"/>
                <a:ea typeface="华文新魏" panose="02010800040101010101" pitchFamily="2" charset="-122"/>
                <a:sym typeface="Wingdings" panose="05000000000000000000" pitchFamily="2" charset="2"/>
              </a:rPr>
              <a:t></a:t>
            </a:r>
            <a:r>
              <a:rPr lang="en-US" altLang="zh-CN" sz="2600" dirty="0">
                <a:latin typeface="华文新魏" panose="02010800040101010101" pitchFamily="2" charset="-122"/>
                <a:ea typeface="华文新魏" panose="02010800040101010101" pitchFamily="2" charset="-122"/>
              </a:rPr>
              <a:t>Rd</a:t>
            </a:r>
          </a:p>
          <a:p>
            <a:pPr eaLnBrk="1" hangingPunct="1">
              <a:buFontTx/>
              <a:buNone/>
            </a:pPr>
            <a:r>
              <a:rPr lang="en-US" altLang="zh-CN" sz="2600" dirty="0">
                <a:solidFill>
                  <a:srgbClr val="FF0000"/>
                </a:solidFill>
                <a:latin typeface="华文新魏" panose="02010800040101010101" pitchFamily="2" charset="-122"/>
                <a:ea typeface="华文新魏" panose="02010800040101010101" pitchFamily="2" charset="-122"/>
              </a:rPr>
              <a:t>211             </a:t>
            </a:r>
            <a:r>
              <a:rPr lang="zh-CN" altLang="en-US" sz="2600" dirty="0">
                <a:solidFill>
                  <a:srgbClr val="FF0000"/>
                </a:solidFill>
                <a:latin typeface="华文新魏" panose="02010800040101010101" pitchFamily="2" charset="-122"/>
                <a:ea typeface="华文新魏" panose="02010800040101010101" pitchFamily="2" charset="-122"/>
              </a:rPr>
              <a:t>条转</a:t>
            </a:r>
            <a:r>
              <a:rPr lang="en-US" altLang="zh-CN" sz="2600" dirty="0">
                <a:solidFill>
                  <a:srgbClr val="FF0000"/>
                </a:solidFill>
                <a:latin typeface="华文新魏" panose="02010800040101010101" pitchFamily="2" charset="-122"/>
                <a:ea typeface="华文新魏" panose="02010800040101010101" pitchFamily="2" charset="-122"/>
              </a:rPr>
              <a:t>&lt;</a:t>
            </a:r>
            <a:r>
              <a:rPr lang="zh-CN" altLang="en-US" sz="2600" dirty="0">
                <a:solidFill>
                  <a:srgbClr val="FF0000"/>
                </a:solidFill>
                <a:latin typeface="华文新魏" panose="02010800040101010101" pitchFamily="2" charset="-122"/>
                <a:ea typeface="华文新魏" panose="02010800040101010101" pitchFamily="2" charset="-122"/>
              </a:rPr>
              <a:t>条件</a:t>
            </a:r>
            <a:r>
              <a:rPr lang="en-US" altLang="zh-CN" sz="2600" dirty="0">
                <a:solidFill>
                  <a:srgbClr val="FF0000"/>
                </a:solidFill>
                <a:latin typeface="华文新魏" panose="02010800040101010101" pitchFamily="2" charset="-122"/>
                <a:ea typeface="华文新魏" panose="02010800040101010101" pitchFamily="2" charset="-122"/>
              </a:rPr>
              <a:t>&gt;,215    </a:t>
            </a:r>
            <a:r>
              <a:rPr lang="zh-CN" altLang="en-US" sz="2600" dirty="0">
                <a:solidFill>
                  <a:srgbClr val="FF0000"/>
                </a:solidFill>
                <a:latin typeface="华文新魏" panose="02010800040101010101" pitchFamily="2" charset="-122"/>
                <a:ea typeface="华文新魏" panose="02010800040101010101" pitchFamily="2" charset="-122"/>
              </a:rPr>
              <a:t>条件满足转</a:t>
            </a:r>
            <a:r>
              <a:rPr lang="en-US" altLang="zh-CN" sz="2600" dirty="0">
                <a:solidFill>
                  <a:srgbClr val="FF0000"/>
                </a:solidFill>
                <a:latin typeface="华文新魏" panose="02010800040101010101" pitchFamily="2" charset="-122"/>
                <a:ea typeface="华文新魏" panose="02010800040101010101" pitchFamily="2" charset="-122"/>
              </a:rPr>
              <a:t>215</a:t>
            </a:r>
          </a:p>
          <a:p>
            <a:pPr eaLnBrk="1" hangingPunct="1">
              <a:buFontTx/>
              <a:buNone/>
            </a:pPr>
            <a:r>
              <a:rPr lang="en-US" altLang="zh-CN" sz="2600" dirty="0">
                <a:solidFill>
                  <a:srgbClr val="FF0000"/>
                </a:solidFill>
                <a:latin typeface="华文新魏" panose="02010800040101010101" pitchFamily="2" charset="-122"/>
                <a:ea typeface="华文新魏" panose="02010800040101010101" pitchFamily="2" charset="-122"/>
              </a:rPr>
              <a:t>212             </a:t>
            </a:r>
            <a:r>
              <a:rPr lang="zh-CN" altLang="en-US" sz="2600" dirty="0">
                <a:solidFill>
                  <a:srgbClr val="FF0000"/>
                </a:solidFill>
                <a:latin typeface="华文新魏" panose="02010800040101010101" pitchFamily="2" charset="-122"/>
                <a:ea typeface="华文新魏" panose="02010800040101010101" pitchFamily="2" charset="-122"/>
              </a:rPr>
              <a:t>加</a:t>
            </a:r>
            <a:r>
              <a:rPr lang="en-US" altLang="zh-CN" sz="2600" dirty="0">
                <a:solidFill>
                  <a:srgbClr val="FF0000"/>
                </a:solidFill>
                <a:latin typeface="华文新魏" panose="02010800040101010101" pitchFamily="2" charset="-122"/>
                <a:ea typeface="华文新魏" panose="02010800040101010101" pitchFamily="2" charset="-122"/>
              </a:rPr>
              <a:t>Rd,#1,Rd             (Rd)+1</a:t>
            </a:r>
            <a:r>
              <a:rPr lang="en-US" altLang="zh-CN" sz="2600" dirty="0">
                <a:solidFill>
                  <a:srgbClr val="FF0000"/>
                </a:solidFill>
                <a:latin typeface="华文新魏" panose="02010800040101010101" pitchFamily="2" charset="-122"/>
                <a:ea typeface="华文新魏" panose="02010800040101010101" pitchFamily="2" charset="-122"/>
                <a:sym typeface="Wingdings" panose="05000000000000000000" pitchFamily="2" charset="2"/>
              </a:rPr>
              <a:t></a:t>
            </a:r>
            <a:r>
              <a:rPr lang="en-US" altLang="zh-CN" sz="2600" dirty="0">
                <a:solidFill>
                  <a:srgbClr val="FF0000"/>
                </a:solidFill>
                <a:latin typeface="华文新魏" panose="02010800040101010101" pitchFamily="2" charset="-122"/>
                <a:ea typeface="华文新魏" panose="02010800040101010101" pitchFamily="2" charset="-122"/>
              </a:rPr>
              <a:t>Rd</a:t>
            </a:r>
          </a:p>
          <a:p>
            <a:pPr eaLnBrk="1" hangingPunct="1">
              <a:buFontTx/>
              <a:buNone/>
            </a:pPr>
            <a:r>
              <a:rPr lang="en-US" altLang="zh-CN" sz="2600" dirty="0">
                <a:latin typeface="华文新魏" panose="02010800040101010101" pitchFamily="2" charset="-122"/>
                <a:ea typeface="华文新魏" panose="02010800040101010101" pitchFamily="2" charset="-122"/>
              </a:rPr>
              <a:t>213             </a:t>
            </a:r>
            <a:r>
              <a:rPr lang="zh-CN" altLang="en-US" sz="2600" dirty="0">
                <a:latin typeface="华文新魏" panose="02010800040101010101" pitchFamily="2" charset="-122"/>
                <a:ea typeface="华文新魏" panose="02010800040101010101" pitchFamily="2" charset="-122"/>
              </a:rPr>
              <a:t>加</a:t>
            </a:r>
            <a:r>
              <a:rPr lang="en-US" altLang="zh-CN" sz="2600" dirty="0">
                <a:latin typeface="华文新魏" panose="02010800040101010101" pitchFamily="2" charset="-122"/>
                <a:ea typeface="华文新魏" panose="02010800040101010101" pitchFamily="2" charset="-122"/>
              </a:rPr>
              <a:t>Rd,R0,Rd             (Rd)+(R0)</a:t>
            </a:r>
            <a:r>
              <a:rPr lang="en-US" altLang="zh-CN" sz="2600" dirty="0">
                <a:latin typeface="华文新魏" panose="02010800040101010101" pitchFamily="2" charset="-122"/>
                <a:ea typeface="华文新魏" panose="02010800040101010101" pitchFamily="2" charset="-122"/>
                <a:sym typeface="Wingdings" panose="05000000000000000000" pitchFamily="2" charset="2"/>
              </a:rPr>
              <a:t></a:t>
            </a:r>
            <a:r>
              <a:rPr lang="en-US" altLang="zh-CN" sz="2600" dirty="0">
                <a:latin typeface="华文新魏" panose="02010800040101010101" pitchFamily="2" charset="-122"/>
                <a:ea typeface="华文新魏" panose="02010800040101010101" pitchFamily="2" charset="-122"/>
              </a:rPr>
              <a:t>Rd</a:t>
            </a:r>
          </a:p>
          <a:p>
            <a:pPr eaLnBrk="1" hangingPunct="1">
              <a:buFontTx/>
              <a:buNone/>
            </a:pPr>
            <a:r>
              <a:rPr lang="en-US" altLang="zh-CN" sz="2600" dirty="0">
                <a:latin typeface="华文新魏" panose="02010800040101010101" pitchFamily="2" charset="-122"/>
                <a:ea typeface="华文新魏" panose="02010800040101010101" pitchFamily="2" charset="-122"/>
              </a:rPr>
              <a:t>214             </a:t>
            </a:r>
            <a:r>
              <a:rPr lang="zh-CN" altLang="en-US" sz="2600" dirty="0">
                <a:latin typeface="华文新魏" panose="02010800040101010101" pitchFamily="2" charset="-122"/>
                <a:ea typeface="华文新魏" panose="02010800040101010101" pitchFamily="2" charset="-122"/>
              </a:rPr>
              <a:t>减</a:t>
            </a:r>
            <a:r>
              <a:rPr lang="en-US" altLang="zh-CN" sz="2600" dirty="0" err="1">
                <a:latin typeface="华文新魏" panose="02010800040101010101" pitchFamily="2" charset="-122"/>
                <a:ea typeface="华文新魏" panose="02010800040101010101" pitchFamily="2" charset="-122"/>
              </a:rPr>
              <a:t>Rb,Rc,Rb</a:t>
            </a:r>
            <a:r>
              <a:rPr lang="en-US" altLang="zh-CN" sz="2600" dirty="0">
                <a:latin typeface="华文新魏" panose="02010800040101010101" pitchFamily="2" charset="-122"/>
                <a:ea typeface="华文新魏" panose="02010800040101010101" pitchFamily="2" charset="-122"/>
              </a:rPr>
              <a:t>              (</a:t>
            </a:r>
            <a:r>
              <a:rPr lang="en-US" altLang="zh-CN" sz="2600" dirty="0" err="1">
                <a:latin typeface="华文新魏" panose="02010800040101010101" pitchFamily="2" charset="-122"/>
                <a:ea typeface="华文新魏" panose="02010800040101010101" pitchFamily="2" charset="-122"/>
              </a:rPr>
              <a:t>Rb</a:t>
            </a:r>
            <a:r>
              <a:rPr lang="en-US" altLang="zh-CN" sz="2600" dirty="0">
                <a:latin typeface="华文新魏" panose="02010800040101010101" pitchFamily="2" charset="-122"/>
                <a:ea typeface="华文新魏" panose="02010800040101010101" pitchFamily="2" charset="-122"/>
              </a:rPr>
              <a:t>)-(</a:t>
            </a:r>
            <a:r>
              <a:rPr lang="en-US" altLang="zh-CN" sz="2600" dirty="0" err="1">
                <a:latin typeface="华文新魏" panose="02010800040101010101" pitchFamily="2" charset="-122"/>
                <a:ea typeface="华文新魏" panose="02010800040101010101" pitchFamily="2" charset="-122"/>
              </a:rPr>
              <a:t>Rc</a:t>
            </a:r>
            <a:r>
              <a:rPr lang="en-US" altLang="zh-CN" sz="2600" dirty="0">
                <a:latin typeface="华文新魏" panose="02010800040101010101" pitchFamily="2" charset="-122"/>
                <a:ea typeface="华文新魏" panose="02010800040101010101" pitchFamily="2" charset="-122"/>
              </a:rPr>
              <a:t>)</a:t>
            </a:r>
            <a:r>
              <a:rPr lang="en-US" altLang="zh-CN" sz="2600" dirty="0">
                <a:latin typeface="华文新魏" panose="02010800040101010101" pitchFamily="2" charset="-122"/>
                <a:ea typeface="华文新魏" panose="02010800040101010101" pitchFamily="2" charset="-122"/>
                <a:sym typeface="Wingdings" panose="05000000000000000000" pitchFamily="2" charset="2"/>
              </a:rPr>
              <a:t></a:t>
            </a:r>
            <a:r>
              <a:rPr lang="en-US" altLang="zh-CN" sz="2600" dirty="0" err="1">
                <a:latin typeface="华文新魏" panose="02010800040101010101" pitchFamily="2" charset="-122"/>
                <a:ea typeface="华文新魏" panose="02010800040101010101" pitchFamily="2" charset="-122"/>
              </a:rPr>
              <a:t>Rb</a:t>
            </a:r>
            <a:endParaRPr lang="en-US" altLang="zh-CN" sz="2600" dirty="0">
              <a:latin typeface="华文新魏" panose="02010800040101010101" pitchFamily="2" charset="-122"/>
              <a:ea typeface="华文新魏" panose="02010800040101010101" pitchFamily="2" charset="-122"/>
            </a:endParaRPr>
          </a:p>
          <a:p>
            <a:pPr eaLnBrk="1" hangingPunct="1">
              <a:buFontTx/>
              <a:buNone/>
            </a:pPr>
            <a:r>
              <a:rPr lang="en-US" altLang="zh-CN" sz="2600" dirty="0">
                <a:latin typeface="华文新魏" panose="02010800040101010101" pitchFamily="2" charset="-122"/>
                <a:ea typeface="华文新魏" panose="02010800040101010101" pitchFamily="2" charset="-122"/>
              </a:rPr>
              <a:t>215             </a:t>
            </a:r>
            <a:r>
              <a:rPr lang="zh-CN" altLang="en-US" sz="2600" dirty="0">
                <a:latin typeface="华文新魏" panose="02010800040101010101" pitchFamily="2" charset="-122"/>
                <a:ea typeface="华文新魏" panose="02010800040101010101" pitchFamily="2" charset="-122"/>
              </a:rPr>
              <a:t>存</a:t>
            </a:r>
            <a:r>
              <a:rPr lang="en-US" altLang="zh-CN" sz="2600" dirty="0" err="1">
                <a:latin typeface="华文新魏" panose="02010800040101010101" pitchFamily="2" charset="-122"/>
                <a:ea typeface="华文新魏" panose="02010800040101010101" pitchFamily="2" charset="-122"/>
              </a:rPr>
              <a:t>Rd,Y</a:t>
            </a:r>
            <a:r>
              <a:rPr lang="en-US" altLang="zh-CN" sz="2600" dirty="0">
                <a:latin typeface="华文新魏" panose="02010800040101010101" pitchFamily="2" charset="-122"/>
                <a:ea typeface="华文新魏" panose="02010800040101010101" pitchFamily="2" charset="-122"/>
              </a:rPr>
              <a:t>                      (Rd)</a:t>
            </a:r>
            <a:r>
              <a:rPr lang="en-US" altLang="zh-CN" sz="2600" dirty="0">
                <a:latin typeface="华文新魏" panose="02010800040101010101" pitchFamily="2" charset="-122"/>
                <a:ea typeface="华文新魏" panose="02010800040101010101" pitchFamily="2" charset="-122"/>
                <a:sym typeface="Wingdings" panose="05000000000000000000" pitchFamily="2" charset="2"/>
              </a:rPr>
              <a:t></a:t>
            </a:r>
            <a:r>
              <a:rPr lang="en-US" altLang="zh-CN" sz="2600" dirty="0">
                <a:latin typeface="华文新魏" panose="02010800040101010101" pitchFamily="2" charset="-122"/>
                <a:ea typeface="华文新魏" panose="02010800040101010101" pitchFamily="2" charset="-122"/>
              </a:rPr>
              <a:t>Y</a:t>
            </a:r>
          </a:p>
          <a:p>
            <a:pPr eaLnBrk="1" hangingPunct="1">
              <a:buFontTx/>
              <a:buNone/>
            </a:pPr>
            <a:r>
              <a:rPr lang="en-US" altLang="zh-CN" sz="2600" dirty="0">
                <a:latin typeface="华文新魏" panose="02010800040101010101" pitchFamily="2" charset="-122"/>
                <a:ea typeface="华文新魏" panose="02010800040101010101" pitchFamily="2" charset="-122"/>
              </a:rPr>
              <a:t>216                </a:t>
            </a:r>
            <a:r>
              <a:rPr lang="en-US" altLang="zh-CN" sz="2600" dirty="0">
                <a:ea typeface="华文新魏" panose="02010800040101010101" pitchFamily="2" charset="-122"/>
              </a:rPr>
              <a:t>……</a:t>
            </a:r>
            <a:endParaRPr lang="en-US" altLang="zh-CN" sz="2600" dirty="0">
              <a:latin typeface="华文新魏" panose="02010800040101010101" pitchFamily="2" charset="-122"/>
              <a:ea typeface="华文新魏" panose="02010800040101010101" pitchFamily="2" charset="-122"/>
            </a:endParaRPr>
          </a:p>
        </p:txBody>
      </p:sp>
      <p:grpSp>
        <p:nvGrpSpPr>
          <p:cNvPr id="198659" name="Group 3"/>
          <p:cNvGrpSpPr>
            <a:grpSpLocks/>
          </p:cNvGrpSpPr>
          <p:nvPr/>
        </p:nvGrpSpPr>
        <p:grpSpPr bwMode="auto">
          <a:xfrm>
            <a:off x="2338388" y="242888"/>
            <a:ext cx="6481762" cy="3257550"/>
            <a:chOff x="1519" y="136"/>
            <a:chExt cx="4083" cy="2052"/>
          </a:xfrm>
        </p:grpSpPr>
        <p:grpSp>
          <p:nvGrpSpPr>
            <p:cNvPr id="28676" name="Group 4"/>
            <p:cNvGrpSpPr>
              <a:grpSpLocks/>
            </p:cNvGrpSpPr>
            <p:nvPr/>
          </p:nvGrpSpPr>
          <p:grpSpPr bwMode="auto">
            <a:xfrm>
              <a:off x="1538" y="830"/>
              <a:ext cx="4064" cy="1358"/>
              <a:chOff x="1538" y="830"/>
              <a:chExt cx="4064" cy="1358"/>
            </a:xfrm>
          </p:grpSpPr>
          <p:sp>
            <p:nvSpPr>
              <p:cNvPr id="28679" name="Text Box 5"/>
              <p:cNvSpPr txBox="1">
                <a:spLocks noChangeArrowheads="1"/>
              </p:cNvSpPr>
              <p:nvPr/>
            </p:nvSpPr>
            <p:spPr bwMode="auto">
              <a:xfrm>
                <a:off x="4586" y="1842"/>
                <a:ext cx="1016" cy="346"/>
              </a:xfrm>
              <a:prstGeom prst="rect">
                <a:avLst/>
              </a:prstGeom>
              <a:solidFill>
                <a:schemeClr val="accent1"/>
              </a:solidFill>
              <a:ln w="9525">
                <a:solidFill>
                  <a:srgbClr val="000000"/>
                </a:solidFill>
                <a:miter lim="800000"/>
                <a:headEnd/>
                <a:tailEnd/>
              </a:ln>
            </p:spPr>
            <p:txBody>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just" eaLnBrk="1" hangingPunct="1"/>
                <a:r>
                  <a:rPr lang="zh-CN" altLang="en-US">
                    <a:ea typeface="宋体" panose="02010600030101010101" pitchFamily="2" charset="-122"/>
                  </a:rPr>
                  <a:t>分析</a:t>
                </a:r>
                <a:r>
                  <a:rPr lang="en-US" altLang="zh-CN">
                    <a:ea typeface="宋体" panose="02010600030101010101" pitchFamily="2" charset="-122"/>
                  </a:rPr>
                  <a:t>216</a:t>
                </a:r>
                <a:endParaRPr lang="en-US" altLang="zh-CN"/>
              </a:p>
            </p:txBody>
          </p:sp>
          <p:grpSp>
            <p:nvGrpSpPr>
              <p:cNvPr id="28680" name="Group 6"/>
              <p:cNvGrpSpPr>
                <a:grpSpLocks/>
              </p:cNvGrpSpPr>
              <p:nvPr/>
            </p:nvGrpSpPr>
            <p:grpSpPr bwMode="auto">
              <a:xfrm>
                <a:off x="1538" y="830"/>
                <a:ext cx="2032" cy="346"/>
                <a:chOff x="0" y="0"/>
                <a:chExt cx="2292" cy="468"/>
              </a:xfrm>
            </p:grpSpPr>
            <p:sp>
              <p:nvSpPr>
                <p:cNvPr id="28687" name="Text Box 7"/>
                <p:cNvSpPr txBox="1">
                  <a:spLocks noChangeArrowheads="1"/>
                </p:cNvSpPr>
                <p:nvPr/>
              </p:nvSpPr>
              <p:spPr bwMode="auto">
                <a:xfrm>
                  <a:off x="0" y="0"/>
                  <a:ext cx="2292" cy="468"/>
                </a:xfrm>
                <a:prstGeom prst="rect">
                  <a:avLst/>
                </a:prstGeom>
                <a:solidFill>
                  <a:schemeClr val="accent1"/>
                </a:solidFill>
                <a:ln w="9525">
                  <a:solidFill>
                    <a:srgbClr val="000000"/>
                  </a:solidFill>
                  <a:miter lim="800000"/>
                  <a:headEnd/>
                  <a:tailEnd/>
                </a:ln>
              </p:spPr>
              <p:txBody>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just" eaLnBrk="1" hangingPunct="1"/>
                  <a:r>
                    <a:rPr lang="zh-CN" altLang="en-US">
                      <a:ea typeface="宋体" panose="02010600030101010101" pitchFamily="2" charset="-122"/>
                    </a:rPr>
                    <a:t>分析</a:t>
                  </a:r>
                  <a:r>
                    <a:rPr lang="en-US" altLang="zh-CN">
                      <a:ea typeface="宋体" panose="02010600030101010101" pitchFamily="2" charset="-122"/>
                    </a:rPr>
                    <a:t>211        </a:t>
                  </a:r>
                  <a:r>
                    <a:rPr lang="zh-CN" altLang="en-US">
                      <a:ea typeface="宋体" panose="02010600030101010101" pitchFamily="2" charset="-122"/>
                    </a:rPr>
                    <a:t>执行</a:t>
                  </a:r>
                  <a:r>
                    <a:rPr lang="en-US" altLang="zh-CN">
                      <a:ea typeface="宋体" panose="02010600030101010101" pitchFamily="2" charset="-122"/>
                    </a:rPr>
                    <a:t>211</a:t>
                  </a:r>
                  <a:endParaRPr lang="en-US" altLang="zh-CN"/>
                </a:p>
              </p:txBody>
            </p:sp>
            <p:sp>
              <p:nvSpPr>
                <p:cNvPr id="28688" name="Line 8"/>
                <p:cNvSpPr>
                  <a:spLocks noChangeShapeType="1"/>
                </p:cNvSpPr>
                <p:nvPr/>
              </p:nvSpPr>
              <p:spPr bwMode="auto">
                <a:xfrm>
                  <a:off x="1146" y="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8681" name="Group 9"/>
              <p:cNvGrpSpPr>
                <a:grpSpLocks/>
              </p:cNvGrpSpPr>
              <p:nvPr/>
            </p:nvGrpSpPr>
            <p:grpSpPr bwMode="auto">
              <a:xfrm>
                <a:off x="2554" y="1176"/>
                <a:ext cx="2032" cy="347"/>
                <a:chOff x="0" y="0"/>
                <a:chExt cx="2292" cy="468"/>
              </a:xfrm>
            </p:grpSpPr>
            <p:sp>
              <p:nvSpPr>
                <p:cNvPr id="28685" name="Text Box 10"/>
                <p:cNvSpPr txBox="1">
                  <a:spLocks noChangeArrowheads="1"/>
                </p:cNvSpPr>
                <p:nvPr/>
              </p:nvSpPr>
              <p:spPr bwMode="auto">
                <a:xfrm>
                  <a:off x="0" y="0"/>
                  <a:ext cx="2292" cy="468"/>
                </a:xfrm>
                <a:prstGeom prst="rect">
                  <a:avLst/>
                </a:prstGeom>
                <a:solidFill>
                  <a:schemeClr val="accent1"/>
                </a:solidFill>
                <a:ln w="9525">
                  <a:solidFill>
                    <a:srgbClr val="000000"/>
                  </a:solidFill>
                  <a:miter lim="800000"/>
                  <a:headEnd/>
                  <a:tailEnd/>
                </a:ln>
              </p:spPr>
              <p:txBody>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just" eaLnBrk="1" hangingPunct="1"/>
                  <a:r>
                    <a:rPr lang="zh-CN" altLang="en-US">
                      <a:ea typeface="宋体" panose="02010600030101010101" pitchFamily="2" charset="-122"/>
                    </a:rPr>
                    <a:t>分析</a:t>
                  </a:r>
                  <a:r>
                    <a:rPr lang="en-US" altLang="zh-CN">
                      <a:ea typeface="宋体" panose="02010600030101010101" pitchFamily="2" charset="-122"/>
                    </a:rPr>
                    <a:t>212         </a:t>
                  </a:r>
                  <a:r>
                    <a:rPr lang="zh-CN" altLang="en-US">
                      <a:ea typeface="宋体" panose="02010600030101010101" pitchFamily="2" charset="-122"/>
                    </a:rPr>
                    <a:t>执行</a:t>
                  </a:r>
                  <a:r>
                    <a:rPr lang="en-US" altLang="zh-CN">
                      <a:ea typeface="宋体" panose="02010600030101010101" pitchFamily="2" charset="-122"/>
                    </a:rPr>
                    <a:t>212</a:t>
                  </a:r>
                  <a:endParaRPr lang="en-US" altLang="zh-CN"/>
                </a:p>
              </p:txBody>
            </p:sp>
            <p:sp>
              <p:nvSpPr>
                <p:cNvPr id="28686" name="Line 11"/>
                <p:cNvSpPr>
                  <a:spLocks noChangeShapeType="1"/>
                </p:cNvSpPr>
                <p:nvPr/>
              </p:nvSpPr>
              <p:spPr bwMode="auto">
                <a:xfrm>
                  <a:off x="1146" y="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8682" name="Group 12"/>
              <p:cNvGrpSpPr>
                <a:grpSpLocks/>
              </p:cNvGrpSpPr>
              <p:nvPr/>
            </p:nvGrpSpPr>
            <p:grpSpPr bwMode="auto">
              <a:xfrm>
                <a:off x="3570" y="1523"/>
                <a:ext cx="2032" cy="346"/>
                <a:chOff x="0" y="0"/>
                <a:chExt cx="2292" cy="468"/>
              </a:xfrm>
            </p:grpSpPr>
            <p:sp>
              <p:nvSpPr>
                <p:cNvPr id="28683" name="Text Box 13"/>
                <p:cNvSpPr txBox="1">
                  <a:spLocks noChangeArrowheads="1"/>
                </p:cNvSpPr>
                <p:nvPr/>
              </p:nvSpPr>
              <p:spPr bwMode="auto">
                <a:xfrm>
                  <a:off x="0" y="0"/>
                  <a:ext cx="2292" cy="468"/>
                </a:xfrm>
                <a:prstGeom prst="rect">
                  <a:avLst/>
                </a:prstGeom>
                <a:solidFill>
                  <a:schemeClr val="accent1"/>
                </a:solidFill>
                <a:ln w="9525">
                  <a:solidFill>
                    <a:srgbClr val="000000"/>
                  </a:solidFill>
                  <a:miter lim="800000"/>
                  <a:headEnd/>
                  <a:tailEnd/>
                </a:ln>
              </p:spPr>
              <p:txBody>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just" eaLnBrk="1" hangingPunct="1"/>
                  <a:r>
                    <a:rPr lang="zh-CN" altLang="en-US">
                      <a:ea typeface="宋体" panose="02010600030101010101" pitchFamily="2" charset="-122"/>
                    </a:rPr>
                    <a:t>分析</a:t>
                  </a:r>
                  <a:r>
                    <a:rPr lang="en-US" altLang="zh-CN">
                      <a:ea typeface="宋体" panose="02010600030101010101" pitchFamily="2" charset="-122"/>
                    </a:rPr>
                    <a:t>215        </a:t>
                  </a:r>
                  <a:r>
                    <a:rPr lang="zh-CN" altLang="en-US">
                      <a:ea typeface="宋体" panose="02010600030101010101" pitchFamily="2" charset="-122"/>
                    </a:rPr>
                    <a:t>执行</a:t>
                  </a:r>
                  <a:r>
                    <a:rPr lang="en-US" altLang="zh-CN">
                      <a:ea typeface="宋体" panose="02010600030101010101" pitchFamily="2" charset="-122"/>
                    </a:rPr>
                    <a:t>215</a:t>
                  </a:r>
                  <a:endParaRPr lang="en-US" altLang="zh-CN"/>
                </a:p>
              </p:txBody>
            </p:sp>
            <p:sp>
              <p:nvSpPr>
                <p:cNvPr id="28684" name="Line 14"/>
                <p:cNvSpPr>
                  <a:spLocks noChangeShapeType="1"/>
                </p:cNvSpPr>
                <p:nvPr/>
              </p:nvSpPr>
              <p:spPr bwMode="auto">
                <a:xfrm>
                  <a:off x="1146" y="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8677" name="AutoShape 15"/>
            <p:cNvSpPr>
              <a:spLocks noChangeArrowheads="1"/>
            </p:cNvSpPr>
            <p:nvPr/>
          </p:nvSpPr>
          <p:spPr bwMode="auto">
            <a:xfrm>
              <a:off x="3379" y="136"/>
              <a:ext cx="2178" cy="981"/>
            </a:xfrm>
            <a:prstGeom prst="wedgeEllipseCallout">
              <a:avLst>
                <a:gd name="adj1" fmla="val -53764"/>
                <a:gd name="adj2" fmla="val 71407"/>
              </a:avLst>
            </a:prstGeom>
            <a:solidFill>
              <a:srgbClr val="CC99FF"/>
            </a:solidFill>
            <a:ln w="9525">
              <a:solidFill>
                <a:srgbClr val="000000"/>
              </a:solidFill>
              <a:miter lim="800000"/>
              <a:headEnd/>
              <a:tailEnd/>
            </a:ln>
          </p:spPr>
          <p:txBody>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just" eaLnBrk="1" hangingPunct="1"/>
              <a:r>
                <a:rPr lang="zh-CN" altLang="en-US">
                  <a:ea typeface="宋体" panose="02010600030101010101" pitchFamily="2" charset="-122"/>
                </a:rPr>
                <a:t>不必作废，转移成功，也不影响中间或最后结果</a:t>
              </a:r>
              <a:endParaRPr lang="zh-CN" altLang="en-US"/>
            </a:p>
          </p:txBody>
        </p:sp>
        <p:sp>
          <p:nvSpPr>
            <p:cNvPr id="28678" name="AutoShape 16"/>
            <p:cNvSpPr>
              <a:spLocks noChangeArrowheads="1"/>
            </p:cNvSpPr>
            <p:nvPr/>
          </p:nvSpPr>
          <p:spPr bwMode="auto">
            <a:xfrm>
              <a:off x="1519" y="164"/>
              <a:ext cx="1270" cy="462"/>
            </a:xfrm>
            <a:prstGeom prst="wedgeEllipseCallout">
              <a:avLst>
                <a:gd name="adj1" fmla="val 44227"/>
                <a:gd name="adj2" fmla="val 92426"/>
              </a:avLst>
            </a:prstGeom>
            <a:solidFill>
              <a:srgbClr val="CC99FF"/>
            </a:solidFill>
            <a:ln w="9525">
              <a:solidFill>
                <a:srgbClr val="000000"/>
              </a:solidFill>
              <a:miter lim="800000"/>
              <a:headEnd/>
              <a:tailEnd/>
            </a:ln>
          </p:spPr>
          <p:txBody>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just" eaLnBrk="1" hangingPunct="1"/>
              <a:r>
                <a:rPr lang="zh-CN" altLang="en-US">
                  <a:ea typeface="宋体" panose="02010600030101010101" pitchFamily="2" charset="-122"/>
                </a:rPr>
                <a:t>条件转移</a:t>
              </a:r>
              <a:endParaRPr lang="zh-CN" alt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98658">
                                            <p:txEl>
                                              <p:pRg st="4" end="4"/>
                                            </p:txEl>
                                          </p:spTgt>
                                        </p:tgtEl>
                                        <p:attrNameLst>
                                          <p:attrName>style.visibility</p:attrName>
                                        </p:attrNameLst>
                                      </p:cBhvr>
                                      <p:to>
                                        <p:strVal val="visible"/>
                                      </p:to>
                                    </p:set>
                                    <p:animEffect transition="in" filter="slide(fromBottom)">
                                      <p:cBhvr>
                                        <p:cTn id="7" dur="500"/>
                                        <p:tgtEl>
                                          <p:spTgt spid="198658">
                                            <p:txEl>
                                              <p:pRg st="4" end="4"/>
                                            </p:txEl>
                                          </p:spTgt>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198658">
                                            <p:txEl>
                                              <p:pRg st="5" end="5"/>
                                            </p:txEl>
                                          </p:spTgt>
                                        </p:tgtEl>
                                        <p:attrNameLst>
                                          <p:attrName>style.visibility</p:attrName>
                                        </p:attrNameLst>
                                      </p:cBhvr>
                                      <p:to>
                                        <p:strVal val="visible"/>
                                      </p:to>
                                    </p:set>
                                    <p:animEffect transition="in" filter="slide(fromTop)">
                                      <p:cBhvr>
                                        <p:cTn id="11" dur="500"/>
                                        <p:tgtEl>
                                          <p:spTgt spid="198658">
                                            <p:txEl>
                                              <p:pRg st="5" end="5"/>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98659"/>
                                        </p:tgtEl>
                                        <p:attrNameLst>
                                          <p:attrName>style.visibility</p:attrName>
                                        </p:attrNameLst>
                                      </p:cBhvr>
                                      <p:to>
                                        <p:strVal val="visible"/>
                                      </p:to>
                                    </p:set>
                                    <p:animEffect transition="in" filter="dissolve">
                                      <p:cBhvr>
                                        <p:cTn id="16" dur="500"/>
                                        <p:tgtEl>
                                          <p:spTgt spid="198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115888"/>
            <a:ext cx="7772400" cy="731837"/>
          </a:xfrm>
        </p:spPr>
        <p:txBody>
          <a:bodyPr/>
          <a:lstStyle/>
          <a:p>
            <a:pPr eaLnBrk="1" hangingPunct="1"/>
            <a:r>
              <a:rPr lang="en-US" altLang="zh-CN" sz="3200" b="1" smtClean="0">
                <a:latin typeface="黑体" panose="02010609060101010101" pitchFamily="49" charset="-122"/>
                <a:ea typeface="黑体" panose="02010609060101010101" pitchFamily="49" charset="-122"/>
              </a:rPr>
              <a:t>5.1</a:t>
            </a:r>
            <a:r>
              <a:rPr lang="zh-CN" altLang="en-US" sz="3200" b="1" smtClean="0">
                <a:latin typeface="黑体" panose="02010609060101010101" pitchFamily="49" charset="-122"/>
                <a:ea typeface="黑体" panose="02010609060101010101" pitchFamily="49" charset="-122"/>
              </a:rPr>
              <a:t>重叠方式</a:t>
            </a:r>
            <a:r>
              <a:rPr lang="zh-CN" altLang="en-US" sz="3200" smtClean="0">
                <a:latin typeface="黑体" panose="02010609060101010101" pitchFamily="49" charset="-122"/>
                <a:ea typeface="黑体" panose="02010609060101010101" pitchFamily="49" charset="-122"/>
              </a:rPr>
              <a:t> </a:t>
            </a:r>
          </a:p>
        </p:txBody>
      </p:sp>
      <p:sp>
        <p:nvSpPr>
          <p:cNvPr id="29699" name="Rectangle 3"/>
          <p:cNvSpPr>
            <a:spLocks noGrp="1" noChangeArrowheads="1"/>
          </p:cNvSpPr>
          <p:nvPr>
            <p:ph type="body" idx="1"/>
          </p:nvPr>
        </p:nvSpPr>
        <p:spPr>
          <a:xfrm>
            <a:off x="611188" y="1052513"/>
            <a:ext cx="7772400" cy="576262"/>
          </a:xfrm>
        </p:spPr>
        <p:txBody>
          <a:bodyPr/>
          <a:lstStyle/>
          <a:p>
            <a:pPr marL="0" indent="0" eaLnBrk="1" hangingPunct="1">
              <a:lnSpc>
                <a:spcPct val="90000"/>
              </a:lnSpc>
              <a:buFontTx/>
              <a:buNone/>
            </a:pPr>
            <a:r>
              <a:rPr lang="en-US" altLang="zh-CN" sz="2800" b="1" smtClean="0">
                <a:solidFill>
                  <a:srgbClr val="000000"/>
                </a:solidFill>
                <a:latin typeface="黑体" panose="02010609060101010101" pitchFamily="49" charset="-122"/>
                <a:ea typeface="黑体" panose="02010609060101010101" pitchFamily="49" charset="-122"/>
              </a:rPr>
              <a:t>5.1.2</a:t>
            </a:r>
            <a:r>
              <a:rPr lang="zh-CN" altLang="en-US" sz="2800" b="1" smtClean="0">
                <a:solidFill>
                  <a:srgbClr val="000000"/>
                </a:solidFill>
                <a:latin typeface="黑体" panose="02010609060101010101" pitchFamily="49" charset="-122"/>
                <a:ea typeface="黑体" panose="02010609060101010101" pitchFamily="49" charset="-122"/>
              </a:rPr>
              <a:t>相关处理</a:t>
            </a:r>
            <a:endParaRPr lang="zh-CN" altLang="en-US" sz="2800" smtClean="0">
              <a:latin typeface="黑体" panose="02010609060101010101" pitchFamily="49" charset="-122"/>
              <a:ea typeface="黑体" panose="02010609060101010101" pitchFamily="49" charset="-122"/>
            </a:endParaRPr>
          </a:p>
        </p:txBody>
      </p:sp>
      <p:sp>
        <p:nvSpPr>
          <p:cNvPr id="29700" name="Text Box 4"/>
          <p:cNvSpPr txBox="1">
            <a:spLocks noChangeArrowheads="1"/>
          </p:cNvSpPr>
          <p:nvPr/>
        </p:nvSpPr>
        <p:spPr bwMode="auto">
          <a:xfrm>
            <a:off x="611188" y="1509713"/>
            <a:ext cx="3206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dirty="0">
                <a:latin typeface="黑体" panose="02010609060101010101" pitchFamily="49" charset="-122"/>
              </a:rPr>
              <a:t>2</a:t>
            </a:r>
            <a:r>
              <a:rPr lang="zh-CN" altLang="en-US" sz="2800" dirty="0">
                <a:latin typeface="黑体" panose="02010609060101010101" pitchFamily="49" charset="-122"/>
              </a:rPr>
              <a:t>．</a:t>
            </a:r>
            <a:r>
              <a:rPr lang="zh-CN" altLang="en-US" sz="2800" dirty="0">
                <a:solidFill>
                  <a:srgbClr val="0000FF"/>
                </a:solidFill>
                <a:latin typeface="黑体" panose="02010609060101010101" pitchFamily="49" charset="-122"/>
              </a:rPr>
              <a:t>指令相关的处理</a:t>
            </a:r>
          </a:p>
        </p:txBody>
      </p:sp>
      <p:sp>
        <p:nvSpPr>
          <p:cNvPr id="29701" name="Rectangle 7"/>
          <p:cNvSpPr>
            <a:spLocks noChangeArrowheads="1"/>
          </p:cNvSpPr>
          <p:nvPr/>
        </p:nvSpPr>
        <p:spPr bwMode="auto">
          <a:xfrm>
            <a:off x="685800" y="20510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latin typeface="黑体" panose="02010609060101010101" pitchFamily="49" charset="-122"/>
                <a:ea typeface="黑体" panose="02010609060101010101" pitchFamily="49" charset="-122"/>
              </a:rPr>
              <a:t>出现指令相关的原因是冯诺依曼机器的</a:t>
            </a:r>
            <a:r>
              <a:rPr lang="zh-CN" altLang="en-US" sz="2800" dirty="0">
                <a:solidFill>
                  <a:srgbClr val="0000FF"/>
                </a:solidFill>
                <a:latin typeface="黑体" panose="02010609060101010101" pitchFamily="49" charset="-122"/>
                <a:ea typeface="黑体" panose="02010609060101010101" pitchFamily="49" charset="-122"/>
              </a:rPr>
              <a:t>指令允许修改</a:t>
            </a:r>
            <a:r>
              <a:rPr lang="zh-CN" altLang="en-US" sz="2800" dirty="0">
                <a:latin typeface="黑体" panose="02010609060101010101" pitchFamily="49" charset="-122"/>
                <a:ea typeface="黑体" panose="02010609060101010101" pitchFamily="49" charset="-122"/>
              </a:rPr>
              <a:t>。所以若规定在程序运行过程中不准修改指令，就不会出现指令相关。</a:t>
            </a: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115888"/>
            <a:ext cx="7772400" cy="731837"/>
          </a:xfrm>
        </p:spPr>
        <p:txBody>
          <a:bodyPr/>
          <a:lstStyle/>
          <a:p>
            <a:pPr eaLnBrk="1" hangingPunct="1"/>
            <a:r>
              <a:rPr lang="en-US" altLang="zh-CN" sz="3200" b="1" smtClean="0">
                <a:latin typeface="黑体" panose="02010609060101010101" pitchFamily="49" charset="-122"/>
                <a:ea typeface="黑体" panose="02010609060101010101" pitchFamily="49" charset="-122"/>
              </a:rPr>
              <a:t>5.1</a:t>
            </a:r>
            <a:r>
              <a:rPr lang="zh-CN" altLang="en-US" sz="3200" b="1" smtClean="0">
                <a:latin typeface="黑体" panose="02010609060101010101" pitchFamily="49" charset="-122"/>
                <a:ea typeface="黑体" panose="02010609060101010101" pitchFamily="49" charset="-122"/>
              </a:rPr>
              <a:t>重叠方式</a:t>
            </a:r>
            <a:r>
              <a:rPr lang="zh-CN" altLang="en-US" sz="3200" smtClean="0">
                <a:latin typeface="黑体" panose="02010609060101010101" pitchFamily="49" charset="-122"/>
                <a:ea typeface="黑体" panose="02010609060101010101" pitchFamily="49" charset="-122"/>
              </a:rPr>
              <a:t> </a:t>
            </a:r>
          </a:p>
        </p:txBody>
      </p:sp>
      <p:sp>
        <p:nvSpPr>
          <p:cNvPr id="30723" name="Rectangle 3"/>
          <p:cNvSpPr>
            <a:spLocks noGrp="1" noChangeArrowheads="1"/>
          </p:cNvSpPr>
          <p:nvPr>
            <p:ph type="body" idx="1"/>
          </p:nvPr>
        </p:nvSpPr>
        <p:spPr>
          <a:xfrm>
            <a:off x="611188" y="1052513"/>
            <a:ext cx="7772400" cy="576262"/>
          </a:xfrm>
        </p:spPr>
        <p:txBody>
          <a:bodyPr/>
          <a:lstStyle/>
          <a:p>
            <a:pPr marL="0" indent="0" eaLnBrk="1" hangingPunct="1">
              <a:lnSpc>
                <a:spcPct val="90000"/>
              </a:lnSpc>
              <a:buFontTx/>
              <a:buNone/>
            </a:pPr>
            <a:r>
              <a:rPr lang="en-US" altLang="zh-CN" sz="2800" b="1" smtClean="0">
                <a:solidFill>
                  <a:srgbClr val="000000"/>
                </a:solidFill>
                <a:latin typeface="黑体" panose="02010609060101010101" pitchFamily="49" charset="-122"/>
                <a:ea typeface="黑体" panose="02010609060101010101" pitchFamily="49" charset="-122"/>
              </a:rPr>
              <a:t>5.1.2</a:t>
            </a:r>
            <a:r>
              <a:rPr lang="zh-CN" altLang="en-US" sz="2800" b="1" smtClean="0">
                <a:solidFill>
                  <a:srgbClr val="000000"/>
                </a:solidFill>
                <a:latin typeface="黑体" panose="02010609060101010101" pitchFamily="49" charset="-122"/>
                <a:ea typeface="黑体" panose="02010609060101010101" pitchFamily="49" charset="-122"/>
              </a:rPr>
              <a:t>相关处理</a:t>
            </a:r>
            <a:endParaRPr lang="zh-CN" altLang="en-US" sz="2800" smtClean="0">
              <a:latin typeface="黑体" panose="02010609060101010101" pitchFamily="49" charset="-122"/>
              <a:ea typeface="黑体" panose="02010609060101010101" pitchFamily="49" charset="-122"/>
            </a:endParaRPr>
          </a:p>
        </p:txBody>
      </p:sp>
      <p:sp>
        <p:nvSpPr>
          <p:cNvPr id="30724" name="Text Box 4"/>
          <p:cNvSpPr txBox="1">
            <a:spLocks noChangeArrowheads="1"/>
          </p:cNvSpPr>
          <p:nvPr/>
        </p:nvSpPr>
        <p:spPr bwMode="auto">
          <a:xfrm>
            <a:off x="611188" y="1509713"/>
            <a:ext cx="3206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dirty="0">
                <a:latin typeface="黑体" panose="02010609060101010101" pitchFamily="49" charset="-122"/>
              </a:rPr>
              <a:t>2</a:t>
            </a:r>
            <a:r>
              <a:rPr lang="zh-CN" altLang="en-US" sz="2800" dirty="0">
                <a:latin typeface="黑体" panose="02010609060101010101" pitchFamily="49" charset="-122"/>
              </a:rPr>
              <a:t>．</a:t>
            </a:r>
            <a:r>
              <a:rPr lang="zh-CN" altLang="en-US" sz="2800" dirty="0">
                <a:solidFill>
                  <a:srgbClr val="0000FF"/>
                </a:solidFill>
                <a:latin typeface="黑体" panose="02010609060101010101" pitchFamily="49" charset="-122"/>
              </a:rPr>
              <a:t>指令相关的处理</a:t>
            </a:r>
          </a:p>
        </p:txBody>
      </p:sp>
      <p:sp>
        <p:nvSpPr>
          <p:cNvPr id="30725" name="Rectangle 5"/>
          <p:cNvSpPr>
            <a:spLocks noChangeArrowheads="1"/>
          </p:cNvSpPr>
          <p:nvPr/>
        </p:nvSpPr>
        <p:spPr bwMode="auto">
          <a:xfrm>
            <a:off x="685800" y="20510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latin typeface="黑体" panose="02010609060101010101" pitchFamily="49" charset="-122"/>
                <a:ea typeface="黑体" panose="02010609060101010101" pitchFamily="49" charset="-122"/>
              </a:rPr>
              <a:t>如果需要在程序运行中修改指令，可通过</a:t>
            </a:r>
            <a:r>
              <a:rPr lang="zh-CN" altLang="en-US" sz="2800" dirty="0">
                <a:solidFill>
                  <a:srgbClr val="0000FF"/>
                </a:solidFill>
                <a:latin typeface="黑体" panose="02010609060101010101" pitchFamily="49" charset="-122"/>
                <a:ea typeface="黑体" panose="02010609060101010101" pitchFamily="49" charset="-122"/>
              </a:rPr>
              <a:t>设置</a:t>
            </a:r>
            <a:r>
              <a:rPr lang="zh-CN" altLang="en-US" sz="2800" dirty="0">
                <a:solidFill>
                  <a:srgbClr val="0000FF"/>
                </a:solidFill>
                <a:ea typeface="黑体" panose="02010609060101010101" pitchFamily="49" charset="-122"/>
              </a:rPr>
              <a:t>“</a:t>
            </a:r>
            <a:r>
              <a:rPr lang="zh-CN" altLang="en-US" sz="2800" dirty="0">
                <a:solidFill>
                  <a:srgbClr val="0000FF"/>
                </a:solidFill>
                <a:latin typeface="黑体" panose="02010609060101010101" pitchFamily="49" charset="-122"/>
                <a:ea typeface="黑体" panose="02010609060101010101" pitchFamily="49" charset="-122"/>
              </a:rPr>
              <a:t>执行</a:t>
            </a:r>
            <a:r>
              <a:rPr lang="zh-CN" altLang="en-US" sz="2800" dirty="0">
                <a:solidFill>
                  <a:srgbClr val="0000FF"/>
                </a:solidFill>
                <a:ea typeface="黑体" panose="02010609060101010101" pitchFamily="49" charset="-122"/>
              </a:rPr>
              <a:t>”</a:t>
            </a:r>
            <a:r>
              <a:rPr lang="zh-CN" altLang="en-US" sz="2800" dirty="0">
                <a:solidFill>
                  <a:srgbClr val="0000FF"/>
                </a:solidFill>
                <a:latin typeface="黑体" panose="02010609060101010101" pitchFamily="49" charset="-122"/>
                <a:ea typeface="黑体" panose="02010609060101010101" pitchFamily="49" charset="-122"/>
              </a:rPr>
              <a:t>指令来解决</a:t>
            </a:r>
            <a:r>
              <a:rPr lang="zh-CN" altLang="en-US" sz="2800" dirty="0">
                <a:latin typeface="黑体" panose="02010609060101010101" pitchFamily="49" charset="-122"/>
                <a:ea typeface="黑体" panose="02010609060101010101" pitchFamily="49" charset="-122"/>
              </a:rPr>
              <a:t>，例如</a:t>
            </a:r>
            <a:r>
              <a:rPr lang="en-US" altLang="zh-CN" sz="2800" dirty="0">
                <a:latin typeface="黑体" panose="02010609060101010101" pitchFamily="49" charset="-122"/>
                <a:ea typeface="黑体" panose="02010609060101010101" pitchFamily="49" charset="-122"/>
              </a:rPr>
              <a:t>IBM370</a:t>
            </a:r>
            <a:r>
              <a:rPr lang="zh-CN" altLang="en-US" sz="2800" dirty="0">
                <a:latin typeface="黑体" panose="02010609060101010101" pitchFamily="49" charset="-122"/>
                <a:ea typeface="黑体" panose="02010609060101010101" pitchFamily="49" charset="-122"/>
              </a:rPr>
              <a:t>的</a:t>
            </a:r>
            <a:r>
              <a:rPr lang="zh-CN" altLang="en-US" sz="2800" dirty="0">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执行</a:t>
            </a:r>
            <a:r>
              <a:rPr lang="zh-CN" altLang="en-US" sz="2800" dirty="0">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指令，被修改的指令是以</a:t>
            </a:r>
            <a:r>
              <a:rPr lang="zh-CN" altLang="en-US" sz="2800" dirty="0">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执行</a:t>
            </a:r>
            <a:r>
              <a:rPr lang="zh-CN" altLang="en-US" sz="2800" dirty="0">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指令的操作数形式出现的，将</a:t>
            </a:r>
            <a:r>
              <a:rPr lang="zh-CN" altLang="en-US" sz="2800" dirty="0">
                <a:solidFill>
                  <a:srgbClr val="0000FF"/>
                </a:solidFill>
                <a:latin typeface="黑体" panose="02010609060101010101" pitchFamily="49" charset="-122"/>
                <a:ea typeface="黑体" panose="02010609060101010101" pitchFamily="49" charset="-122"/>
              </a:rPr>
              <a:t>指令相关转换成了数相关</a:t>
            </a:r>
            <a:r>
              <a:rPr lang="zh-CN" altLang="en-US" sz="2800" dirty="0">
                <a:latin typeface="黑体" panose="02010609060101010101" pitchFamily="49" charset="-122"/>
                <a:ea typeface="黑体" panose="02010609060101010101" pitchFamily="49" charset="-122"/>
              </a:rPr>
              <a:t>，所以只需统一按数相关处理就可以了。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152400"/>
            <a:ext cx="7772400" cy="1143000"/>
          </a:xfrm>
        </p:spPr>
        <p:txBody>
          <a:bodyPr/>
          <a:lstStyle/>
          <a:p>
            <a:pPr eaLnBrk="1" hangingPunct="1"/>
            <a:r>
              <a:rPr lang="zh-CN" altLang="en-US" sz="3200" b="1" smtClean="0">
                <a:latin typeface="黑体" panose="02010609060101010101" pitchFamily="49" charset="-122"/>
                <a:ea typeface="黑体" panose="02010609060101010101" pitchFamily="49" charset="-122"/>
              </a:rPr>
              <a:t>第</a:t>
            </a:r>
            <a:r>
              <a:rPr lang="en-US" altLang="zh-CN" sz="3200" b="1" smtClean="0">
                <a:latin typeface="黑体" panose="02010609060101010101" pitchFamily="49" charset="-122"/>
                <a:ea typeface="黑体" panose="02010609060101010101" pitchFamily="49" charset="-122"/>
              </a:rPr>
              <a:t>5</a:t>
            </a:r>
            <a:r>
              <a:rPr lang="zh-CN" altLang="en-US" sz="3200" b="1" smtClean="0">
                <a:latin typeface="黑体" panose="02010609060101010101" pitchFamily="49" charset="-122"/>
                <a:ea typeface="黑体" panose="02010609060101010101" pitchFamily="49" charset="-122"/>
              </a:rPr>
              <a:t>章 流水和指令级高度并行的超级机</a:t>
            </a:r>
          </a:p>
        </p:txBody>
      </p:sp>
      <p:sp>
        <p:nvSpPr>
          <p:cNvPr id="4099" name="Rectangle 3"/>
          <p:cNvSpPr>
            <a:spLocks noGrp="1" noChangeArrowheads="1"/>
          </p:cNvSpPr>
          <p:nvPr>
            <p:ph type="body" idx="1"/>
          </p:nvPr>
        </p:nvSpPr>
        <p:spPr>
          <a:xfrm>
            <a:off x="381000" y="1143000"/>
            <a:ext cx="8382000" cy="1277938"/>
          </a:xfrm>
        </p:spPr>
        <p:txBody>
          <a:bodyPr/>
          <a:lstStyle/>
          <a:p>
            <a:pPr algn="just" eaLnBrk="1" hangingPunct="1">
              <a:buFontTx/>
              <a:buNone/>
            </a:pPr>
            <a:r>
              <a:rPr lang="en-US" altLang="zh-CN" sz="2800" dirty="0" smtClean="0">
                <a:solidFill>
                  <a:srgbClr val="0000FF"/>
                </a:solidFill>
                <a:latin typeface="黑体" panose="02010609060101010101" pitchFamily="49" charset="-122"/>
                <a:ea typeface="黑体" panose="02010609060101010101" pitchFamily="49" charset="-122"/>
              </a:rPr>
              <a:t>5.1 </a:t>
            </a:r>
            <a:r>
              <a:rPr lang="zh-CN" altLang="en-US" sz="2800" dirty="0" smtClean="0">
                <a:solidFill>
                  <a:srgbClr val="0000FF"/>
                </a:solidFill>
                <a:latin typeface="黑体" panose="02010609060101010101" pitchFamily="49" charset="-122"/>
                <a:ea typeface="黑体" panose="02010609060101010101" pitchFamily="49" charset="-122"/>
              </a:rPr>
              <a:t>重叠方式</a:t>
            </a:r>
            <a:endParaRPr lang="en-US" altLang="zh-CN" sz="2800" dirty="0" smtClean="0">
              <a:solidFill>
                <a:srgbClr val="0000FF"/>
              </a:solidFill>
              <a:latin typeface="黑体" panose="02010609060101010101" pitchFamily="49" charset="-122"/>
              <a:ea typeface="黑体" panose="02010609060101010101" pitchFamily="49" charset="-122"/>
            </a:endParaRPr>
          </a:p>
          <a:p>
            <a:pPr algn="just" eaLnBrk="1" hangingPunct="1">
              <a:buFontTx/>
              <a:buNone/>
            </a:pPr>
            <a:r>
              <a:rPr lang="en-US" altLang="zh-CN" sz="2800" dirty="0" smtClean="0">
                <a:solidFill>
                  <a:srgbClr val="0000FF"/>
                </a:solidFill>
                <a:latin typeface="黑体" panose="02010609060101010101" pitchFamily="49" charset="-122"/>
                <a:ea typeface="黑体" panose="02010609060101010101" pitchFamily="49" charset="-122"/>
              </a:rPr>
              <a:t>5.2 </a:t>
            </a:r>
            <a:r>
              <a:rPr lang="zh-CN" altLang="en-US" sz="2800" dirty="0" smtClean="0">
                <a:solidFill>
                  <a:srgbClr val="0000FF"/>
                </a:solidFill>
                <a:latin typeface="黑体" panose="02010609060101010101" pitchFamily="49" charset="-122"/>
                <a:ea typeface="黑体" panose="02010609060101010101" pitchFamily="49" charset="-122"/>
              </a:rPr>
              <a:t>流水方式</a:t>
            </a:r>
            <a:endParaRPr lang="en-US" altLang="zh-CN" sz="2800" dirty="0" smtClean="0">
              <a:solidFill>
                <a:srgbClr val="0000FF"/>
              </a:solidFill>
              <a:latin typeface="黑体" panose="02010609060101010101" pitchFamily="49" charset="-122"/>
              <a:ea typeface="黑体" panose="02010609060101010101" pitchFamily="49" charset="-122"/>
            </a:endParaRPr>
          </a:p>
          <a:p>
            <a:pPr algn="just" eaLnBrk="1" hangingPunct="1">
              <a:buFontTx/>
              <a:buNone/>
            </a:pPr>
            <a:r>
              <a:rPr lang="en-US" altLang="zh-CN" sz="2800" dirty="0" smtClean="0">
                <a:latin typeface="黑体" panose="02010609060101010101" pitchFamily="49" charset="-122"/>
                <a:ea typeface="黑体" panose="02010609060101010101" pitchFamily="49" charset="-122"/>
              </a:rPr>
              <a:t>5.3 </a:t>
            </a:r>
            <a:r>
              <a:rPr lang="zh-CN" altLang="en-US" sz="2800" dirty="0" smtClean="0">
                <a:latin typeface="黑体" panose="02010609060101010101" pitchFamily="49" charset="-122"/>
                <a:ea typeface="黑体" panose="02010609060101010101" pitchFamily="49" charset="-122"/>
              </a:rPr>
              <a:t>向量流水处理和向量流水处理机</a:t>
            </a:r>
            <a:endParaRPr lang="en-US" altLang="zh-CN" sz="2800" dirty="0" smtClean="0">
              <a:latin typeface="黑体" panose="02010609060101010101" pitchFamily="49" charset="-122"/>
              <a:ea typeface="黑体" panose="02010609060101010101" pitchFamily="49" charset="-122"/>
            </a:endParaRPr>
          </a:p>
          <a:p>
            <a:pPr algn="just" eaLnBrk="1" hangingPunct="1">
              <a:buFontTx/>
              <a:buNone/>
            </a:pPr>
            <a:r>
              <a:rPr lang="en-US" altLang="zh-CN" sz="2800" dirty="0" smtClean="0">
                <a:latin typeface="黑体" panose="02010609060101010101" pitchFamily="49" charset="-122"/>
                <a:ea typeface="黑体" panose="02010609060101010101" pitchFamily="49" charset="-122"/>
              </a:rPr>
              <a:t>5.4 </a:t>
            </a:r>
            <a:r>
              <a:rPr lang="zh-CN" altLang="en-US" sz="2800" dirty="0" smtClean="0">
                <a:latin typeface="黑体" panose="02010609060101010101" pitchFamily="49" charset="-122"/>
                <a:ea typeface="黑体" panose="02010609060101010101" pitchFamily="49" charset="-122"/>
              </a:rPr>
              <a:t>指令高度并行的超级处理机</a:t>
            </a:r>
          </a:p>
        </p:txBody>
      </p:sp>
    </p:spTree>
    <p:extLst>
      <p:ext uri="{BB962C8B-B14F-4D97-AF65-F5344CB8AC3E}">
        <p14:creationId xmlns:p14="http://schemas.microsoft.com/office/powerpoint/2010/main" val="1370736243"/>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23850" y="117475"/>
            <a:ext cx="7772400" cy="647700"/>
          </a:xfrm>
        </p:spPr>
        <p:txBody>
          <a:bodyPr/>
          <a:lstStyle/>
          <a:p>
            <a:pPr algn="l" eaLnBrk="1" hangingPunct="1"/>
            <a:r>
              <a:rPr lang="en-US" altLang="zh-CN" sz="3200" b="1" smtClean="0"/>
              <a:t>IBM370</a:t>
            </a:r>
            <a:r>
              <a:rPr lang="zh-CN" altLang="en-US" sz="3200" b="1" smtClean="0"/>
              <a:t>的“执行”指令</a:t>
            </a:r>
          </a:p>
        </p:txBody>
      </p:sp>
      <p:sp>
        <p:nvSpPr>
          <p:cNvPr id="31747" name="Rectangle 3"/>
          <p:cNvSpPr>
            <a:spLocks noGrp="1" noChangeArrowheads="1"/>
          </p:cNvSpPr>
          <p:nvPr>
            <p:ph type="body" idx="1"/>
          </p:nvPr>
        </p:nvSpPr>
        <p:spPr>
          <a:xfrm>
            <a:off x="250825" y="765175"/>
            <a:ext cx="8496300" cy="4248150"/>
          </a:xfrm>
        </p:spPr>
        <p:txBody>
          <a:bodyPr/>
          <a:lstStyle/>
          <a:p>
            <a:pPr eaLnBrk="1" hangingPunct="1">
              <a:buFontTx/>
              <a:buNone/>
            </a:pPr>
            <a:r>
              <a:rPr lang="zh-CN" altLang="en-US" sz="2800" dirty="0" smtClean="0">
                <a:latin typeface="黑体" panose="02010609060101010101" pitchFamily="49" charset="-122"/>
                <a:ea typeface="黑体" panose="02010609060101010101" pitchFamily="49" charset="-122"/>
              </a:rPr>
              <a:t>形式为：</a:t>
            </a:r>
          </a:p>
          <a:p>
            <a:pPr eaLnBrk="1" hangingPunct="1">
              <a:buFontTx/>
              <a:buNone/>
            </a:pPr>
            <a:endParaRPr lang="zh-CN" altLang="en-US" sz="2800" dirty="0" smtClean="0">
              <a:latin typeface="黑体" panose="02010609060101010101" pitchFamily="49" charset="-122"/>
              <a:ea typeface="黑体" panose="02010609060101010101" pitchFamily="49" charset="-122"/>
            </a:endParaRPr>
          </a:p>
          <a:p>
            <a:pPr eaLnBrk="1" hangingPunct="1">
              <a:buFontTx/>
              <a:buNone/>
            </a:pPr>
            <a:r>
              <a:rPr lang="zh-CN" altLang="en-US" sz="2800" dirty="0" smtClean="0">
                <a:latin typeface="黑体" panose="02010609060101010101" pitchFamily="49" charset="-122"/>
                <a:ea typeface="黑体" panose="02010609060101010101" pitchFamily="49" charset="-122"/>
              </a:rPr>
              <a:t>执行到</a:t>
            </a:r>
            <a:r>
              <a:rPr lang="zh-CN" altLang="en-US" sz="2800" dirty="0" smtClean="0">
                <a:ea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rPr>
              <a:t>执行</a:t>
            </a:r>
            <a:r>
              <a:rPr lang="zh-CN" altLang="en-US" sz="2800" dirty="0" smtClean="0">
                <a:ea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rPr>
              <a:t>指令时，</a:t>
            </a:r>
          </a:p>
          <a:p>
            <a:pPr eaLnBrk="1" hangingPunct="1">
              <a:buFontTx/>
              <a:buNone/>
            </a:pPr>
            <a:r>
              <a:rPr lang="zh-CN" altLang="en-US" sz="2800" dirty="0" smtClean="0">
                <a:latin typeface="黑体" panose="02010609060101010101" pitchFamily="49" charset="-122"/>
                <a:ea typeface="黑体" panose="02010609060101010101" pitchFamily="49" charset="-122"/>
              </a:rPr>
              <a:t>按第二操作数</a:t>
            </a:r>
          </a:p>
          <a:p>
            <a:pPr eaLnBrk="1" hangingPunct="1">
              <a:buFontTx/>
              <a:buNone/>
            </a:pPr>
            <a:r>
              <a:rPr lang="en-US" altLang="zh-CN" sz="2800" dirty="0" smtClean="0">
                <a:latin typeface="黑体" panose="02010609060101010101" pitchFamily="49" charset="-122"/>
                <a:ea typeface="黑体" panose="02010609060101010101" pitchFamily="49" charset="-122"/>
              </a:rPr>
              <a:t>(X2)+(B2)+D2</a:t>
            </a:r>
            <a:r>
              <a:rPr lang="zh-CN" altLang="en-US" sz="2800" dirty="0" smtClean="0">
                <a:latin typeface="黑体" panose="02010609060101010101" pitchFamily="49" charset="-122"/>
                <a:ea typeface="黑体" panose="02010609060101010101" pitchFamily="49" charset="-122"/>
              </a:rPr>
              <a:t>地址取</a:t>
            </a:r>
          </a:p>
          <a:p>
            <a:pPr eaLnBrk="1" hangingPunct="1">
              <a:buFontTx/>
              <a:buNone/>
            </a:pPr>
            <a:r>
              <a:rPr lang="zh-CN" altLang="en-US" sz="2800" dirty="0" smtClean="0">
                <a:latin typeface="黑体" panose="02010609060101010101" pitchFamily="49" charset="-122"/>
                <a:ea typeface="黑体" panose="02010609060101010101" pitchFamily="49" charset="-122"/>
              </a:rPr>
              <a:t>出操作数区中单元的</a:t>
            </a:r>
          </a:p>
          <a:p>
            <a:pPr eaLnBrk="1" hangingPunct="1">
              <a:buFontTx/>
              <a:buNone/>
            </a:pPr>
            <a:r>
              <a:rPr lang="zh-CN" altLang="en-US" sz="2800" dirty="0" smtClean="0">
                <a:latin typeface="黑体" panose="02010609060101010101" pitchFamily="49" charset="-122"/>
                <a:ea typeface="黑体" panose="02010609060101010101" pitchFamily="49" charset="-122"/>
              </a:rPr>
              <a:t>内容作为指令来执行，</a:t>
            </a:r>
          </a:p>
          <a:p>
            <a:pPr eaLnBrk="1" hangingPunct="1">
              <a:buFontTx/>
              <a:buNone/>
            </a:pPr>
            <a:r>
              <a:rPr lang="zh-CN" altLang="en-US" sz="2800" dirty="0" smtClean="0">
                <a:latin typeface="黑体" panose="02010609060101010101" pitchFamily="49" charset="-122"/>
                <a:ea typeface="黑体" panose="02010609060101010101" pitchFamily="49" charset="-122"/>
              </a:rPr>
              <a:t>参见图</a:t>
            </a:r>
            <a:r>
              <a:rPr lang="en-US" altLang="zh-CN" sz="2800" dirty="0" smtClean="0">
                <a:latin typeface="黑体" panose="02010609060101010101" pitchFamily="49" charset="-122"/>
                <a:ea typeface="黑体" panose="02010609060101010101" pitchFamily="49" charset="-122"/>
              </a:rPr>
              <a:t>5-6</a:t>
            </a:r>
            <a:r>
              <a:rPr lang="zh-CN" altLang="en-US" sz="2800" dirty="0" smtClean="0">
                <a:latin typeface="黑体" panose="02010609060101010101" pitchFamily="49" charset="-122"/>
                <a:ea typeface="黑体" panose="02010609060101010101" pitchFamily="49" charset="-122"/>
              </a:rPr>
              <a:t>。 </a:t>
            </a:r>
          </a:p>
        </p:txBody>
      </p:sp>
      <p:grpSp>
        <p:nvGrpSpPr>
          <p:cNvPr id="31748" name="Group 10"/>
          <p:cNvGrpSpPr>
            <a:grpSpLocks/>
          </p:cNvGrpSpPr>
          <p:nvPr/>
        </p:nvGrpSpPr>
        <p:grpSpPr bwMode="auto">
          <a:xfrm>
            <a:off x="1619250" y="765175"/>
            <a:ext cx="7199313" cy="466725"/>
            <a:chOff x="567" y="1389"/>
            <a:chExt cx="4535" cy="294"/>
          </a:xfrm>
        </p:grpSpPr>
        <p:sp>
          <p:nvSpPr>
            <p:cNvPr id="31750" name="Text Box 4"/>
            <p:cNvSpPr txBox="1">
              <a:spLocks noChangeArrowheads="1"/>
            </p:cNvSpPr>
            <p:nvPr/>
          </p:nvSpPr>
          <p:spPr bwMode="auto">
            <a:xfrm>
              <a:off x="567" y="1389"/>
              <a:ext cx="907"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dirty="0">
                  <a:solidFill>
                    <a:srgbClr val="0000FF"/>
                  </a:solidFill>
                  <a:ea typeface="宋体" panose="02010600030101010101" pitchFamily="2" charset="-122"/>
                </a:rPr>
                <a:t>执行</a:t>
              </a:r>
            </a:p>
          </p:txBody>
        </p:sp>
        <p:sp>
          <p:nvSpPr>
            <p:cNvPr id="31751" name="Text Box 5"/>
            <p:cNvSpPr txBox="1">
              <a:spLocks noChangeArrowheads="1"/>
            </p:cNvSpPr>
            <p:nvPr/>
          </p:nvSpPr>
          <p:spPr bwMode="auto">
            <a:xfrm>
              <a:off x="1474" y="1389"/>
              <a:ext cx="907"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a:ea typeface="宋体" panose="02010600030101010101" pitchFamily="2" charset="-122"/>
                </a:rPr>
                <a:t>R1</a:t>
              </a:r>
            </a:p>
          </p:txBody>
        </p:sp>
        <p:sp>
          <p:nvSpPr>
            <p:cNvPr id="31752" name="Text Box 6"/>
            <p:cNvSpPr txBox="1">
              <a:spLocks noChangeArrowheads="1"/>
            </p:cNvSpPr>
            <p:nvPr/>
          </p:nvSpPr>
          <p:spPr bwMode="auto">
            <a:xfrm>
              <a:off x="3288" y="1389"/>
              <a:ext cx="907"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a:ea typeface="宋体" panose="02010600030101010101" pitchFamily="2" charset="-122"/>
                </a:rPr>
                <a:t>B2</a:t>
              </a:r>
            </a:p>
          </p:txBody>
        </p:sp>
        <p:sp>
          <p:nvSpPr>
            <p:cNvPr id="31753" name="Text Box 7"/>
            <p:cNvSpPr txBox="1">
              <a:spLocks noChangeArrowheads="1"/>
            </p:cNvSpPr>
            <p:nvPr/>
          </p:nvSpPr>
          <p:spPr bwMode="auto">
            <a:xfrm>
              <a:off x="2381" y="1389"/>
              <a:ext cx="907"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a:ea typeface="宋体" panose="02010600030101010101" pitchFamily="2" charset="-122"/>
                </a:rPr>
                <a:t>X2</a:t>
              </a:r>
            </a:p>
          </p:txBody>
        </p:sp>
        <p:sp>
          <p:nvSpPr>
            <p:cNvPr id="31754" name="Text Box 8"/>
            <p:cNvSpPr txBox="1">
              <a:spLocks noChangeArrowheads="1"/>
            </p:cNvSpPr>
            <p:nvPr/>
          </p:nvSpPr>
          <p:spPr bwMode="auto">
            <a:xfrm>
              <a:off x="4195" y="1389"/>
              <a:ext cx="907"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a:ea typeface="宋体" panose="02010600030101010101" pitchFamily="2" charset="-122"/>
                </a:rPr>
                <a:t>D2</a:t>
              </a:r>
            </a:p>
          </p:txBody>
        </p:sp>
      </p:grpSp>
      <p:pic>
        <p:nvPicPr>
          <p:cNvPr id="70665" name="Picture 9" descr="未标题-65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3" y="1268413"/>
            <a:ext cx="5004048" cy="558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665"/>
                                        </p:tgtEl>
                                        <p:attrNameLst>
                                          <p:attrName>style.visibility</p:attrName>
                                        </p:attrNameLst>
                                      </p:cBhvr>
                                      <p:to>
                                        <p:strVal val="visible"/>
                                      </p:to>
                                    </p:set>
                                    <p:animEffect transition="in" filter="blinds(horizontal)">
                                      <p:cBhvr>
                                        <p:cTn id="7" dur="500"/>
                                        <p:tgtEl>
                                          <p:spTgt spid="70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115888"/>
            <a:ext cx="7772400" cy="731837"/>
          </a:xfrm>
        </p:spPr>
        <p:txBody>
          <a:bodyPr/>
          <a:lstStyle/>
          <a:p>
            <a:pPr eaLnBrk="1" hangingPunct="1"/>
            <a:r>
              <a:rPr lang="en-US" altLang="zh-CN" sz="3200" b="1" smtClean="0">
                <a:latin typeface="黑体" panose="02010609060101010101" pitchFamily="49" charset="-122"/>
                <a:ea typeface="黑体" panose="02010609060101010101" pitchFamily="49" charset="-122"/>
              </a:rPr>
              <a:t>5.1</a:t>
            </a:r>
            <a:r>
              <a:rPr lang="zh-CN" altLang="en-US" sz="3200" b="1" smtClean="0">
                <a:latin typeface="黑体" panose="02010609060101010101" pitchFamily="49" charset="-122"/>
                <a:ea typeface="黑体" panose="02010609060101010101" pitchFamily="49" charset="-122"/>
              </a:rPr>
              <a:t>重叠方式</a:t>
            </a:r>
            <a:r>
              <a:rPr lang="zh-CN" altLang="en-US" sz="3200" smtClean="0">
                <a:latin typeface="黑体" panose="02010609060101010101" pitchFamily="49" charset="-122"/>
                <a:ea typeface="黑体" panose="02010609060101010101" pitchFamily="49" charset="-122"/>
              </a:rPr>
              <a:t> </a:t>
            </a:r>
          </a:p>
        </p:txBody>
      </p:sp>
      <p:sp>
        <p:nvSpPr>
          <p:cNvPr id="32771" name="Rectangle 3"/>
          <p:cNvSpPr>
            <a:spLocks noGrp="1" noChangeArrowheads="1"/>
          </p:cNvSpPr>
          <p:nvPr>
            <p:ph type="body" idx="1"/>
          </p:nvPr>
        </p:nvSpPr>
        <p:spPr>
          <a:xfrm>
            <a:off x="611188" y="1052513"/>
            <a:ext cx="7772400" cy="576262"/>
          </a:xfrm>
        </p:spPr>
        <p:txBody>
          <a:bodyPr/>
          <a:lstStyle/>
          <a:p>
            <a:pPr marL="0" indent="0" eaLnBrk="1" hangingPunct="1">
              <a:lnSpc>
                <a:spcPct val="90000"/>
              </a:lnSpc>
              <a:buFontTx/>
              <a:buNone/>
            </a:pPr>
            <a:r>
              <a:rPr lang="en-US" altLang="zh-CN" sz="2800" b="1" smtClean="0">
                <a:solidFill>
                  <a:srgbClr val="000000"/>
                </a:solidFill>
                <a:latin typeface="黑体" panose="02010609060101010101" pitchFamily="49" charset="-122"/>
                <a:ea typeface="黑体" panose="02010609060101010101" pitchFamily="49" charset="-122"/>
              </a:rPr>
              <a:t>5.1.2</a:t>
            </a:r>
            <a:r>
              <a:rPr lang="zh-CN" altLang="en-US" sz="2800" b="1" smtClean="0">
                <a:solidFill>
                  <a:srgbClr val="000000"/>
                </a:solidFill>
                <a:latin typeface="黑体" panose="02010609060101010101" pitchFamily="49" charset="-122"/>
                <a:ea typeface="黑体" panose="02010609060101010101" pitchFamily="49" charset="-122"/>
              </a:rPr>
              <a:t>相关处理</a:t>
            </a:r>
            <a:endParaRPr lang="zh-CN" altLang="en-US" sz="2800" smtClean="0">
              <a:latin typeface="黑体" panose="02010609060101010101" pitchFamily="49" charset="-122"/>
              <a:ea typeface="黑体" panose="02010609060101010101" pitchFamily="49" charset="-122"/>
            </a:endParaRPr>
          </a:p>
        </p:txBody>
      </p:sp>
      <p:sp>
        <p:nvSpPr>
          <p:cNvPr id="32772" name="Text Box 4"/>
          <p:cNvSpPr txBox="1">
            <a:spLocks noChangeArrowheads="1"/>
          </p:cNvSpPr>
          <p:nvPr/>
        </p:nvSpPr>
        <p:spPr bwMode="auto">
          <a:xfrm>
            <a:off x="611188" y="1509713"/>
            <a:ext cx="4273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dirty="0">
                <a:latin typeface="黑体" panose="02010609060101010101" pitchFamily="49" charset="-122"/>
              </a:rPr>
              <a:t>3</a:t>
            </a:r>
            <a:r>
              <a:rPr lang="zh-CN" altLang="en-US" sz="2800" dirty="0">
                <a:latin typeface="黑体" panose="02010609060101010101" pitchFamily="49" charset="-122"/>
              </a:rPr>
              <a:t>．</a:t>
            </a:r>
            <a:r>
              <a:rPr lang="zh-CN" altLang="en-US" sz="2800" dirty="0">
                <a:solidFill>
                  <a:srgbClr val="0000FF"/>
                </a:solidFill>
                <a:latin typeface="黑体" panose="02010609060101010101" pitchFamily="49" charset="-122"/>
              </a:rPr>
              <a:t>主存空间数相关的处理</a:t>
            </a:r>
          </a:p>
        </p:txBody>
      </p:sp>
      <p:sp>
        <p:nvSpPr>
          <p:cNvPr id="32773" name="Rectangle 5"/>
          <p:cNvSpPr>
            <a:spLocks noChangeArrowheads="1"/>
          </p:cNvSpPr>
          <p:nvPr/>
        </p:nvSpPr>
        <p:spPr bwMode="auto">
          <a:xfrm>
            <a:off x="685800" y="2051050"/>
            <a:ext cx="7772400" cy="137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dirty="0">
                <a:latin typeface="黑体" panose="02010609060101010101" pitchFamily="49" charset="-122"/>
                <a:ea typeface="黑体" panose="02010609060101010101" pitchFamily="49" charset="-122"/>
              </a:rPr>
              <a:t>主存空间数相关就是</a:t>
            </a:r>
            <a:r>
              <a:rPr lang="zh-CN" altLang="en-US" sz="2800" dirty="0">
                <a:solidFill>
                  <a:srgbClr val="0000FF"/>
                </a:solidFill>
                <a:latin typeface="黑体" panose="02010609060101010101" pitchFamily="49" charset="-122"/>
                <a:ea typeface="黑体" panose="02010609060101010101" pitchFamily="49" charset="-122"/>
              </a:rPr>
              <a:t>相邻两条指令之间出现要求对主存同一单元先写入而后再读出的关联</a:t>
            </a:r>
            <a:r>
              <a:rPr lang="zh-CN" altLang="en-US" sz="2800" dirty="0">
                <a:latin typeface="黑体" panose="02010609060101010101" pitchFamily="49" charset="-122"/>
                <a:ea typeface="黑体" panose="02010609060101010101" pitchFamily="49" charset="-122"/>
              </a:rPr>
              <a:t>。如图</a:t>
            </a:r>
            <a:r>
              <a:rPr lang="en-US" altLang="zh-CN" sz="2800" dirty="0">
                <a:latin typeface="黑体" panose="02010609060101010101" pitchFamily="49" charset="-122"/>
                <a:ea typeface="黑体" panose="02010609060101010101" pitchFamily="49" charset="-122"/>
              </a:rPr>
              <a:t>5-7(a)</a:t>
            </a:r>
          </a:p>
        </p:txBody>
      </p:sp>
      <p:grpSp>
        <p:nvGrpSpPr>
          <p:cNvPr id="32774" name="Group 6"/>
          <p:cNvGrpSpPr>
            <a:grpSpLocks/>
          </p:cNvGrpSpPr>
          <p:nvPr/>
        </p:nvGrpSpPr>
        <p:grpSpPr bwMode="auto">
          <a:xfrm>
            <a:off x="1116013" y="2946400"/>
            <a:ext cx="6481762" cy="3506788"/>
            <a:chOff x="703" y="1736"/>
            <a:chExt cx="4083" cy="2209"/>
          </a:xfrm>
        </p:grpSpPr>
        <p:grpSp>
          <p:nvGrpSpPr>
            <p:cNvPr id="32775" name="Group 7"/>
            <p:cNvGrpSpPr>
              <a:grpSpLocks/>
            </p:cNvGrpSpPr>
            <p:nvPr/>
          </p:nvGrpSpPr>
          <p:grpSpPr bwMode="auto">
            <a:xfrm>
              <a:off x="2064" y="2725"/>
              <a:ext cx="2722" cy="524"/>
              <a:chOff x="1474" y="2341"/>
              <a:chExt cx="2722" cy="524"/>
            </a:xfrm>
          </p:grpSpPr>
          <p:sp>
            <p:nvSpPr>
              <p:cNvPr id="32784" name="Text Box 8"/>
              <p:cNvSpPr txBox="1">
                <a:spLocks noChangeArrowheads="1"/>
              </p:cNvSpPr>
              <p:nvPr/>
            </p:nvSpPr>
            <p:spPr bwMode="auto">
              <a:xfrm>
                <a:off x="1474" y="2341"/>
                <a:ext cx="1361" cy="5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k+1</a:t>
                </a:r>
              </a:p>
              <a:p>
                <a:pPr eaLnBrk="1" hangingPunct="1"/>
                <a:r>
                  <a:rPr lang="zh-CN" altLang="en-US">
                    <a:ea typeface="宋体" panose="02010600030101010101" pitchFamily="2" charset="-122"/>
                  </a:rPr>
                  <a:t>（读数申请）</a:t>
                </a:r>
              </a:p>
            </p:txBody>
          </p:sp>
          <p:sp>
            <p:nvSpPr>
              <p:cNvPr id="32785" name="Text Box 9"/>
              <p:cNvSpPr txBox="1">
                <a:spLocks noChangeArrowheads="1"/>
              </p:cNvSpPr>
              <p:nvPr/>
            </p:nvSpPr>
            <p:spPr bwMode="auto">
              <a:xfrm>
                <a:off x="2835" y="2341"/>
                <a:ext cx="1361" cy="5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k+1</a:t>
                </a:r>
              </a:p>
              <a:p>
                <a:pPr eaLnBrk="1" hangingPunct="1"/>
                <a:endParaRPr lang="en-US" altLang="zh-CN">
                  <a:ea typeface="宋体" panose="02010600030101010101" pitchFamily="2" charset="-122"/>
                </a:endParaRPr>
              </a:p>
            </p:txBody>
          </p:sp>
        </p:grpSp>
        <p:grpSp>
          <p:nvGrpSpPr>
            <p:cNvPr id="32776" name="Group 10"/>
            <p:cNvGrpSpPr>
              <a:grpSpLocks/>
            </p:cNvGrpSpPr>
            <p:nvPr/>
          </p:nvGrpSpPr>
          <p:grpSpPr bwMode="auto">
            <a:xfrm>
              <a:off x="703" y="2181"/>
              <a:ext cx="2722" cy="524"/>
              <a:chOff x="1474" y="2341"/>
              <a:chExt cx="2722" cy="524"/>
            </a:xfrm>
          </p:grpSpPr>
          <p:sp>
            <p:nvSpPr>
              <p:cNvPr id="32782" name="Text Box 11"/>
              <p:cNvSpPr txBox="1">
                <a:spLocks noChangeArrowheads="1"/>
              </p:cNvSpPr>
              <p:nvPr/>
            </p:nvSpPr>
            <p:spPr bwMode="auto">
              <a:xfrm>
                <a:off x="1474" y="2341"/>
                <a:ext cx="1361" cy="5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a:t>
                </a:r>
              </a:p>
              <a:p>
                <a:pPr eaLnBrk="1" hangingPunct="1"/>
                <a:endParaRPr lang="en-US" altLang="zh-CN">
                  <a:ea typeface="宋体" panose="02010600030101010101" pitchFamily="2" charset="-122"/>
                </a:endParaRPr>
              </a:p>
            </p:txBody>
          </p:sp>
          <p:sp>
            <p:nvSpPr>
              <p:cNvPr id="32783" name="Text Box 12"/>
              <p:cNvSpPr txBox="1">
                <a:spLocks noChangeArrowheads="1"/>
              </p:cNvSpPr>
              <p:nvPr/>
            </p:nvSpPr>
            <p:spPr bwMode="auto">
              <a:xfrm>
                <a:off x="2835" y="2341"/>
                <a:ext cx="1361" cy="5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a:t>
                </a:r>
              </a:p>
              <a:p>
                <a:pPr eaLnBrk="1" hangingPunct="1"/>
                <a:r>
                  <a:rPr lang="zh-CN" altLang="en-US">
                    <a:ea typeface="宋体" panose="02010600030101010101" pitchFamily="2" charset="-122"/>
                  </a:rPr>
                  <a:t>（写数申请）</a:t>
                </a:r>
              </a:p>
            </p:txBody>
          </p:sp>
        </p:grpSp>
        <p:sp>
          <p:nvSpPr>
            <p:cNvPr id="32777" name="Text Box 13"/>
            <p:cNvSpPr txBox="1">
              <a:spLocks noChangeArrowheads="1"/>
            </p:cNvSpPr>
            <p:nvPr/>
          </p:nvSpPr>
          <p:spPr bwMode="auto">
            <a:xfrm>
              <a:off x="1466" y="3657"/>
              <a:ext cx="26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图</a:t>
              </a:r>
              <a:r>
                <a:rPr lang="en-US" altLang="zh-CN">
                  <a:ea typeface="宋体" panose="02010600030101010101" pitchFamily="2" charset="-122"/>
                </a:rPr>
                <a:t>5-7(a)</a:t>
              </a:r>
              <a:r>
                <a:rPr lang="zh-CN" altLang="en-US">
                  <a:ea typeface="宋体" panose="02010600030101010101" pitchFamily="2" charset="-122"/>
                </a:rPr>
                <a:t>主存数相关的时间关系</a:t>
              </a:r>
            </a:p>
          </p:txBody>
        </p:sp>
        <p:sp>
          <p:nvSpPr>
            <p:cNvPr id="32778" name="Line 14"/>
            <p:cNvSpPr>
              <a:spLocks noChangeShapeType="1"/>
            </p:cNvSpPr>
            <p:nvPr/>
          </p:nvSpPr>
          <p:spPr bwMode="auto">
            <a:xfrm>
              <a:off x="3379" y="2024"/>
              <a:ext cx="0" cy="181"/>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32779" name="Line 15"/>
            <p:cNvSpPr>
              <a:spLocks noChangeShapeType="1"/>
            </p:cNvSpPr>
            <p:nvPr/>
          </p:nvSpPr>
          <p:spPr bwMode="auto">
            <a:xfrm flipV="1">
              <a:off x="2245" y="3249"/>
              <a:ext cx="0" cy="181"/>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32780" name="Text Box 16"/>
            <p:cNvSpPr txBox="1">
              <a:spLocks noChangeArrowheads="1"/>
            </p:cNvSpPr>
            <p:nvPr/>
          </p:nvSpPr>
          <p:spPr bwMode="auto">
            <a:xfrm>
              <a:off x="3146" y="1736"/>
              <a:ext cx="6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b="1">
                  <a:solidFill>
                    <a:srgbClr val="FF0000"/>
                  </a:solidFill>
                  <a:ea typeface="宋体" panose="02010600030101010101" pitchFamily="2" charset="-122"/>
                </a:rPr>
                <a:t>写入</a:t>
              </a:r>
              <a:r>
                <a:rPr lang="en-US" altLang="zh-CN" b="1">
                  <a:solidFill>
                    <a:srgbClr val="FF0000"/>
                  </a:solidFill>
                  <a:ea typeface="宋体" panose="02010600030101010101" pitchFamily="2" charset="-122"/>
                </a:rPr>
                <a:t>m</a:t>
              </a:r>
            </a:p>
          </p:txBody>
        </p:sp>
        <p:sp>
          <p:nvSpPr>
            <p:cNvPr id="32781" name="Text Box 17"/>
            <p:cNvSpPr txBox="1">
              <a:spLocks noChangeArrowheads="1"/>
            </p:cNvSpPr>
            <p:nvPr/>
          </p:nvSpPr>
          <p:spPr bwMode="auto">
            <a:xfrm>
              <a:off x="1862" y="3369"/>
              <a:ext cx="6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b="1">
                  <a:solidFill>
                    <a:srgbClr val="FF0000"/>
                  </a:solidFill>
                  <a:ea typeface="宋体" panose="02010600030101010101" pitchFamily="2" charset="-122"/>
                </a:rPr>
                <a:t>需读</a:t>
              </a:r>
              <a:r>
                <a:rPr lang="en-US" altLang="zh-CN" b="1">
                  <a:solidFill>
                    <a:srgbClr val="FF0000"/>
                  </a:solidFill>
                  <a:ea typeface="宋体" panose="02010600030101010101" pitchFamily="2" charset="-122"/>
                </a:rPr>
                <a:t>m</a:t>
              </a:r>
            </a:p>
          </p:txBody>
        </p:sp>
      </p:gr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115888"/>
            <a:ext cx="7772400" cy="731837"/>
          </a:xfrm>
        </p:spPr>
        <p:txBody>
          <a:bodyPr/>
          <a:lstStyle/>
          <a:p>
            <a:pPr eaLnBrk="1" hangingPunct="1"/>
            <a:r>
              <a:rPr lang="en-US" altLang="zh-CN" sz="3200" b="1" smtClean="0">
                <a:latin typeface="黑体" panose="02010609060101010101" pitchFamily="49" charset="-122"/>
                <a:ea typeface="黑体" panose="02010609060101010101" pitchFamily="49" charset="-122"/>
              </a:rPr>
              <a:t>5.1</a:t>
            </a:r>
            <a:r>
              <a:rPr lang="zh-CN" altLang="en-US" sz="3200" b="1" smtClean="0">
                <a:latin typeface="黑体" panose="02010609060101010101" pitchFamily="49" charset="-122"/>
                <a:ea typeface="黑体" panose="02010609060101010101" pitchFamily="49" charset="-122"/>
              </a:rPr>
              <a:t>重叠方式</a:t>
            </a:r>
            <a:r>
              <a:rPr lang="zh-CN" altLang="en-US" sz="3200" smtClean="0">
                <a:latin typeface="黑体" panose="02010609060101010101" pitchFamily="49" charset="-122"/>
                <a:ea typeface="黑体" panose="02010609060101010101" pitchFamily="49" charset="-122"/>
              </a:rPr>
              <a:t> </a:t>
            </a:r>
          </a:p>
        </p:txBody>
      </p:sp>
      <p:sp>
        <p:nvSpPr>
          <p:cNvPr id="33795" name="Rectangle 3"/>
          <p:cNvSpPr>
            <a:spLocks noGrp="1" noChangeArrowheads="1"/>
          </p:cNvSpPr>
          <p:nvPr>
            <p:ph type="body" idx="1"/>
          </p:nvPr>
        </p:nvSpPr>
        <p:spPr>
          <a:xfrm>
            <a:off x="611188" y="1052513"/>
            <a:ext cx="7772400" cy="576262"/>
          </a:xfrm>
        </p:spPr>
        <p:txBody>
          <a:bodyPr/>
          <a:lstStyle/>
          <a:p>
            <a:pPr marL="0" indent="0" eaLnBrk="1" hangingPunct="1">
              <a:lnSpc>
                <a:spcPct val="90000"/>
              </a:lnSpc>
              <a:buFontTx/>
              <a:buNone/>
            </a:pPr>
            <a:r>
              <a:rPr lang="en-US" altLang="zh-CN" sz="2800" b="1" smtClean="0">
                <a:solidFill>
                  <a:srgbClr val="000000"/>
                </a:solidFill>
                <a:latin typeface="黑体" panose="02010609060101010101" pitchFamily="49" charset="-122"/>
                <a:ea typeface="黑体" panose="02010609060101010101" pitchFamily="49" charset="-122"/>
              </a:rPr>
              <a:t>5.1.2</a:t>
            </a:r>
            <a:r>
              <a:rPr lang="zh-CN" altLang="en-US" sz="2800" b="1" smtClean="0">
                <a:solidFill>
                  <a:srgbClr val="000000"/>
                </a:solidFill>
                <a:latin typeface="黑体" panose="02010609060101010101" pitchFamily="49" charset="-122"/>
                <a:ea typeface="黑体" panose="02010609060101010101" pitchFamily="49" charset="-122"/>
              </a:rPr>
              <a:t>相关处理</a:t>
            </a:r>
            <a:endParaRPr lang="zh-CN" altLang="en-US" sz="2800" smtClean="0">
              <a:latin typeface="黑体" panose="02010609060101010101" pitchFamily="49" charset="-122"/>
              <a:ea typeface="黑体" panose="02010609060101010101" pitchFamily="49" charset="-122"/>
            </a:endParaRPr>
          </a:p>
        </p:txBody>
      </p:sp>
      <p:sp>
        <p:nvSpPr>
          <p:cNvPr id="33796" name="Text Box 4"/>
          <p:cNvSpPr txBox="1">
            <a:spLocks noChangeArrowheads="1"/>
          </p:cNvSpPr>
          <p:nvPr/>
        </p:nvSpPr>
        <p:spPr bwMode="auto">
          <a:xfrm>
            <a:off x="611188" y="1509713"/>
            <a:ext cx="4273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dirty="0">
                <a:latin typeface="黑体" panose="02010609060101010101" pitchFamily="49" charset="-122"/>
              </a:rPr>
              <a:t>3</a:t>
            </a:r>
            <a:r>
              <a:rPr lang="zh-CN" altLang="en-US" sz="2800" dirty="0">
                <a:latin typeface="黑体" panose="02010609060101010101" pitchFamily="49" charset="-122"/>
              </a:rPr>
              <a:t>．</a:t>
            </a:r>
            <a:r>
              <a:rPr lang="zh-CN" altLang="en-US" sz="2800" dirty="0">
                <a:solidFill>
                  <a:srgbClr val="0000FF"/>
                </a:solidFill>
                <a:latin typeface="黑体" panose="02010609060101010101" pitchFamily="49" charset="-122"/>
              </a:rPr>
              <a:t>主存空间数相关的处理</a:t>
            </a:r>
          </a:p>
        </p:txBody>
      </p:sp>
      <p:sp>
        <p:nvSpPr>
          <p:cNvPr id="33797" name="Rectangle 5"/>
          <p:cNvSpPr>
            <a:spLocks noChangeArrowheads="1"/>
          </p:cNvSpPr>
          <p:nvPr/>
        </p:nvSpPr>
        <p:spPr bwMode="auto">
          <a:xfrm>
            <a:off x="685800" y="2051050"/>
            <a:ext cx="8207375" cy="137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800" dirty="0">
                <a:latin typeface="黑体" panose="02010609060101010101" pitchFamily="49" charset="-122"/>
                <a:ea typeface="黑体" panose="02010609060101010101" pitchFamily="49" charset="-122"/>
              </a:rPr>
              <a:t>要想避免出错，只有</a:t>
            </a:r>
            <a:r>
              <a:rPr lang="zh-CN" altLang="en-US" sz="2800" dirty="0">
                <a:solidFill>
                  <a:srgbClr val="0000FF"/>
                </a:solidFill>
                <a:latin typeface="黑体" panose="02010609060101010101" pitchFamily="49" charset="-122"/>
                <a:ea typeface="黑体" panose="02010609060101010101" pitchFamily="49" charset="-122"/>
              </a:rPr>
              <a:t>推后</a:t>
            </a:r>
            <a:r>
              <a:rPr lang="zh-CN" altLang="en-US" sz="2800" dirty="0">
                <a:solidFill>
                  <a:srgbClr val="0000FF"/>
                </a:solidFill>
                <a:ea typeface="黑体" panose="02010609060101010101" pitchFamily="49" charset="-122"/>
              </a:rPr>
              <a:t>“</a:t>
            </a:r>
            <a:r>
              <a:rPr lang="zh-CN" altLang="en-US" sz="2800" dirty="0">
                <a:solidFill>
                  <a:srgbClr val="0000FF"/>
                </a:solidFill>
                <a:latin typeface="黑体" panose="02010609060101010101" pitchFamily="49" charset="-122"/>
                <a:ea typeface="黑体" panose="02010609060101010101" pitchFamily="49" charset="-122"/>
              </a:rPr>
              <a:t>分析</a:t>
            </a:r>
            <a:r>
              <a:rPr lang="en-US" altLang="zh-CN" sz="2800" dirty="0">
                <a:solidFill>
                  <a:srgbClr val="0000FF"/>
                </a:solidFill>
                <a:latin typeface="黑体" panose="02010609060101010101" pitchFamily="49" charset="-122"/>
                <a:ea typeface="黑体" panose="02010609060101010101" pitchFamily="49" charset="-122"/>
              </a:rPr>
              <a:t>k+1</a:t>
            </a:r>
            <a:r>
              <a:rPr lang="en-US" altLang="zh-CN" sz="2800" dirty="0">
                <a:solidFill>
                  <a:srgbClr val="0000FF"/>
                </a:solidFill>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的读。</a:t>
            </a:r>
          </a:p>
          <a:p>
            <a:pPr eaLnBrk="1" hangingPunct="1">
              <a:buFontTx/>
              <a:buNone/>
            </a:pPr>
            <a:r>
              <a:rPr lang="zh-CN" altLang="en-US" sz="2800" dirty="0">
                <a:latin typeface="黑体" panose="02010609060101010101" pitchFamily="49" charset="-122"/>
                <a:ea typeface="黑体" panose="02010609060101010101" pitchFamily="49" charset="-122"/>
              </a:rPr>
              <a:t>如图</a:t>
            </a:r>
            <a:r>
              <a:rPr lang="en-US" altLang="zh-CN" sz="2800" dirty="0">
                <a:latin typeface="黑体" panose="02010609060101010101" pitchFamily="49" charset="-122"/>
                <a:ea typeface="黑体" panose="02010609060101010101" pitchFamily="49" charset="-122"/>
              </a:rPr>
              <a:t>5-7(b)</a:t>
            </a:r>
          </a:p>
        </p:txBody>
      </p:sp>
      <p:grpSp>
        <p:nvGrpSpPr>
          <p:cNvPr id="33798" name="Group 18"/>
          <p:cNvGrpSpPr>
            <a:grpSpLocks/>
          </p:cNvGrpSpPr>
          <p:nvPr/>
        </p:nvGrpSpPr>
        <p:grpSpPr bwMode="auto">
          <a:xfrm>
            <a:off x="1404938" y="2636838"/>
            <a:ext cx="6046787" cy="3122612"/>
            <a:chOff x="1202" y="1706"/>
            <a:chExt cx="3809" cy="1967"/>
          </a:xfrm>
        </p:grpSpPr>
        <p:grpSp>
          <p:nvGrpSpPr>
            <p:cNvPr id="33799" name="Group 19"/>
            <p:cNvGrpSpPr>
              <a:grpSpLocks/>
            </p:cNvGrpSpPr>
            <p:nvPr/>
          </p:nvGrpSpPr>
          <p:grpSpPr bwMode="auto">
            <a:xfrm>
              <a:off x="1202" y="1706"/>
              <a:ext cx="3809" cy="1967"/>
              <a:chOff x="1202" y="1706"/>
              <a:chExt cx="3809" cy="1967"/>
            </a:xfrm>
          </p:grpSpPr>
          <p:grpSp>
            <p:nvGrpSpPr>
              <p:cNvPr id="33804" name="Group 20"/>
              <p:cNvGrpSpPr>
                <a:grpSpLocks/>
              </p:cNvGrpSpPr>
              <p:nvPr/>
            </p:nvGrpSpPr>
            <p:grpSpPr bwMode="auto">
              <a:xfrm>
                <a:off x="3107" y="2523"/>
                <a:ext cx="1904" cy="294"/>
                <a:chOff x="3107" y="2523"/>
                <a:chExt cx="1904" cy="294"/>
              </a:xfrm>
            </p:grpSpPr>
            <p:sp>
              <p:nvSpPr>
                <p:cNvPr id="33813" name="Text Box 21"/>
                <p:cNvSpPr txBox="1">
                  <a:spLocks noChangeArrowheads="1"/>
                </p:cNvSpPr>
                <p:nvPr/>
              </p:nvSpPr>
              <p:spPr bwMode="auto">
                <a:xfrm>
                  <a:off x="3107" y="2523"/>
                  <a:ext cx="952"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k+1</a:t>
                  </a:r>
                </a:p>
              </p:txBody>
            </p:sp>
            <p:sp>
              <p:nvSpPr>
                <p:cNvPr id="33814" name="Text Box 22"/>
                <p:cNvSpPr txBox="1">
                  <a:spLocks noChangeArrowheads="1"/>
                </p:cNvSpPr>
                <p:nvPr/>
              </p:nvSpPr>
              <p:spPr bwMode="auto">
                <a:xfrm>
                  <a:off x="4059" y="2523"/>
                  <a:ext cx="952"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k+1</a:t>
                  </a:r>
                </a:p>
              </p:txBody>
            </p:sp>
          </p:grpSp>
          <p:grpSp>
            <p:nvGrpSpPr>
              <p:cNvPr id="33805" name="Group 23"/>
              <p:cNvGrpSpPr>
                <a:grpSpLocks/>
              </p:cNvGrpSpPr>
              <p:nvPr/>
            </p:nvGrpSpPr>
            <p:grpSpPr bwMode="auto">
              <a:xfrm>
                <a:off x="1202" y="2160"/>
                <a:ext cx="1904" cy="294"/>
                <a:chOff x="1202" y="2160"/>
                <a:chExt cx="1904" cy="294"/>
              </a:xfrm>
            </p:grpSpPr>
            <p:sp>
              <p:nvSpPr>
                <p:cNvPr id="33811" name="Text Box 24"/>
                <p:cNvSpPr txBox="1">
                  <a:spLocks noChangeArrowheads="1"/>
                </p:cNvSpPr>
                <p:nvPr/>
              </p:nvSpPr>
              <p:spPr bwMode="auto">
                <a:xfrm>
                  <a:off x="1202" y="2160"/>
                  <a:ext cx="952"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a:t>
                  </a:r>
                </a:p>
              </p:txBody>
            </p:sp>
            <p:sp>
              <p:nvSpPr>
                <p:cNvPr id="33812" name="Text Box 25"/>
                <p:cNvSpPr txBox="1">
                  <a:spLocks noChangeArrowheads="1"/>
                </p:cNvSpPr>
                <p:nvPr/>
              </p:nvSpPr>
              <p:spPr bwMode="auto">
                <a:xfrm>
                  <a:off x="2154" y="2160"/>
                  <a:ext cx="952"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a:t>
                  </a:r>
                </a:p>
              </p:txBody>
            </p:sp>
          </p:grpSp>
          <p:sp>
            <p:nvSpPr>
              <p:cNvPr id="33806" name="Text Box 26"/>
              <p:cNvSpPr txBox="1">
                <a:spLocks noChangeArrowheads="1"/>
              </p:cNvSpPr>
              <p:nvPr/>
            </p:nvSpPr>
            <p:spPr bwMode="auto">
              <a:xfrm>
                <a:off x="1330" y="3385"/>
                <a:ext cx="298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图</a:t>
                </a:r>
                <a:r>
                  <a:rPr lang="en-US" altLang="zh-CN">
                    <a:ea typeface="宋体" panose="02010600030101010101" pitchFamily="2" charset="-122"/>
                  </a:rPr>
                  <a:t>5-7(b)</a:t>
                </a:r>
                <a:r>
                  <a:rPr lang="zh-CN" altLang="en-US">
                    <a:ea typeface="宋体" panose="02010600030101010101" pitchFamily="2" charset="-122"/>
                  </a:rPr>
                  <a:t>由存控推后“分析</a:t>
                </a:r>
                <a:r>
                  <a:rPr lang="en-US" altLang="zh-CN">
                    <a:ea typeface="宋体" panose="02010600030101010101" pitchFamily="2" charset="-122"/>
                  </a:rPr>
                  <a:t>k+1”</a:t>
                </a:r>
                <a:r>
                  <a:rPr lang="zh-CN" altLang="en-US">
                    <a:ea typeface="宋体" panose="02010600030101010101" pitchFamily="2" charset="-122"/>
                  </a:rPr>
                  <a:t>的读</a:t>
                </a:r>
              </a:p>
            </p:txBody>
          </p:sp>
          <p:sp>
            <p:nvSpPr>
              <p:cNvPr id="33807" name="Line 27"/>
              <p:cNvSpPr>
                <a:spLocks noChangeShapeType="1"/>
              </p:cNvSpPr>
              <p:nvPr/>
            </p:nvSpPr>
            <p:spPr bwMode="auto">
              <a:xfrm>
                <a:off x="3061" y="1979"/>
                <a:ext cx="0" cy="181"/>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33808" name="Line 28"/>
              <p:cNvSpPr>
                <a:spLocks noChangeShapeType="1"/>
              </p:cNvSpPr>
              <p:nvPr/>
            </p:nvSpPr>
            <p:spPr bwMode="auto">
              <a:xfrm flipV="1">
                <a:off x="3252" y="2856"/>
                <a:ext cx="0" cy="181"/>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33809" name="Text Box 29"/>
              <p:cNvSpPr txBox="1">
                <a:spLocks noChangeArrowheads="1"/>
              </p:cNvSpPr>
              <p:nvPr/>
            </p:nvSpPr>
            <p:spPr bwMode="auto">
              <a:xfrm>
                <a:off x="2783" y="1706"/>
                <a:ext cx="6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b="1">
                    <a:solidFill>
                      <a:srgbClr val="FF0000"/>
                    </a:solidFill>
                    <a:ea typeface="宋体" panose="02010600030101010101" pitchFamily="2" charset="-122"/>
                  </a:rPr>
                  <a:t>写入</a:t>
                </a:r>
                <a:r>
                  <a:rPr lang="en-US" altLang="zh-CN" b="1">
                    <a:solidFill>
                      <a:srgbClr val="FF0000"/>
                    </a:solidFill>
                    <a:ea typeface="宋体" panose="02010600030101010101" pitchFamily="2" charset="-122"/>
                  </a:rPr>
                  <a:t>m</a:t>
                </a:r>
              </a:p>
            </p:txBody>
          </p:sp>
          <p:sp>
            <p:nvSpPr>
              <p:cNvPr id="33810" name="Text Box 30"/>
              <p:cNvSpPr txBox="1">
                <a:spLocks noChangeArrowheads="1"/>
              </p:cNvSpPr>
              <p:nvPr/>
            </p:nvSpPr>
            <p:spPr bwMode="auto">
              <a:xfrm>
                <a:off x="2965" y="2976"/>
                <a:ext cx="4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b="1">
                    <a:solidFill>
                      <a:srgbClr val="FF0000"/>
                    </a:solidFill>
                    <a:ea typeface="宋体" panose="02010600030101010101" pitchFamily="2" charset="-122"/>
                  </a:rPr>
                  <a:t>读</a:t>
                </a:r>
                <a:r>
                  <a:rPr lang="en-US" altLang="zh-CN" b="1">
                    <a:solidFill>
                      <a:srgbClr val="FF0000"/>
                    </a:solidFill>
                    <a:ea typeface="宋体" panose="02010600030101010101" pitchFamily="2" charset="-122"/>
                  </a:rPr>
                  <a:t>m</a:t>
                </a:r>
              </a:p>
            </p:txBody>
          </p:sp>
        </p:grpSp>
        <p:grpSp>
          <p:nvGrpSpPr>
            <p:cNvPr id="33800" name="Group 31"/>
            <p:cNvGrpSpPr>
              <a:grpSpLocks/>
            </p:cNvGrpSpPr>
            <p:nvPr/>
          </p:nvGrpSpPr>
          <p:grpSpPr bwMode="auto">
            <a:xfrm>
              <a:off x="1791" y="2478"/>
              <a:ext cx="1396" cy="522"/>
              <a:chOff x="1791" y="2478"/>
              <a:chExt cx="1396" cy="522"/>
            </a:xfrm>
          </p:grpSpPr>
          <p:sp>
            <p:nvSpPr>
              <p:cNvPr id="33801" name="Line 32"/>
              <p:cNvSpPr>
                <a:spLocks noChangeShapeType="1"/>
              </p:cNvSpPr>
              <p:nvPr/>
            </p:nvSpPr>
            <p:spPr bwMode="auto">
              <a:xfrm>
                <a:off x="2154" y="2478"/>
                <a:ext cx="0" cy="31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33802" name="Line 33"/>
              <p:cNvSpPr>
                <a:spLocks noChangeShapeType="1"/>
              </p:cNvSpPr>
              <p:nvPr/>
            </p:nvSpPr>
            <p:spPr bwMode="auto">
              <a:xfrm>
                <a:off x="2154" y="2659"/>
                <a:ext cx="953" cy="0"/>
              </a:xfrm>
              <a:prstGeom prst="line">
                <a:avLst/>
              </a:prstGeom>
              <a:noFill/>
              <a:ln w="12700">
                <a:solidFill>
                  <a:srgbClr val="00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33803" name="Text Box 34"/>
              <p:cNvSpPr txBox="1">
                <a:spLocks noChangeArrowheads="1"/>
              </p:cNvSpPr>
              <p:nvPr/>
            </p:nvSpPr>
            <p:spPr bwMode="auto">
              <a:xfrm>
                <a:off x="1791" y="2750"/>
                <a:ext cx="13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000">
                    <a:ea typeface="宋体" panose="02010600030101010101" pitchFamily="2" charset="-122"/>
                  </a:rPr>
                  <a:t>推后一个主存周期</a:t>
                </a:r>
              </a:p>
            </p:txBody>
          </p:sp>
        </p:grpSp>
      </p:gr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115888"/>
            <a:ext cx="7772400" cy="731837"/>
          </a:xfrm>
        </p:spPr>
        <p:txBody>
          <a:bodyPr/>
          <a:lstStyle/>
          <a:p>
            <a:pPr eaLnBrk="1" hangingPunct="1"/>
            <a:r>
              <a:rPr lang="en-US" altLang="zh-CN" sz="3200" b="1" smtClean="0">
                <a:latin typeface="黑体" panose="02010609060101010101" pitchFamily="49" charset="-122"/>
                <a:ea typeface="黑体" panose="02010609060101010101" pitchFamily="49" charset="-122"/>
              </a:rPr>
              <a:t>5.1</a:t>
            </a:r>
            <a:r>
              <a:rPr lang="zh-CN" altLang="en-US" sz="3200" b="1" smtClean="0">
                <a:latin typeface="黑体" panose="02010609060101010101" pitchFamily="49" charset="-122"/>
                <a:ea typeface="黑体" panose="02010609060101010101" pitchFamily="49" charset="-122"/>
              </a:rPr>
              <a:t>重叠方式</a:t>
            </a:r>
            <a:r>
              <a:rPr lang="zh-CN" altLang="en-US" sz="3200" smtClean="0">
                <a:latin typeface="黑体" panose="02010609060101010101" pitchFamily="49" charset="-122"/>
                <a:ea typeface="黑体" panose="02010609060101010101" pitchFamily="49" charset="-122"/>
              </a:rPr>
              <a:t> </a:t>
            </a:r>
          </a:p>
        </p:txBody>
      </p:sp>
      <p:sp>
        <p:nvSpPr>
          <p:cNvPr id="34819" name="Rectangle 3"/>
          <p:cNvSpPr>
            <a:spLocks noGrp="1" noChangeArrowheads="1"/>
          </p:cNvSpPr>
          <p:nvPr>
            <p:ph type="body" idx="1"/>
          </p:nvPr>
        </p:nvSpPr>
        <p:spPr>
          <a:xfrm>
            <a:off x="611188" y="1052513"/>
            <a:ext cx="7772400" cy="576262"/>
          </a:xfrm>
        </p:spPr>
        <p:txBody>
          <a:bodyPr/>
          <a:lstStyle/>
          <a:p>
            <a:pPr marL="0" indent="0" eaLnBrk="1" hangingPunct="1">
              <a:lnSpc>
                <a:spcPct val="90000"/>
              </a:lnSpc>
              <a:buFontTx/>
              <a:buNone/>
            </a:pPr>
            <a:r>
              <a:rPr lang="en-US" altLang="zh-CN" sz="2800" b="1" smtClean="0">
                <a:solidFill>
                  <a:srgbClr val="000000"/>
                </a:solidFill>
                <a:latin typeface="黑体" panose="02010609060101010101" pitchFamily="49" charset="-122"/>
                <a:ea typeface="黑体" panose="02010609060101010101" pitchFamily="49" charset="-122"/>
              </a:rPr>
              <a:t>5.1.2</a:t>
            </a:r>
            <a:r>
              <a:rPr lang="zh-CN" altLang="en-US" sz="2800" b="1" smtClean="0">
                <a:solidFill>
                  <a:srgbClr val="000000"/>
                </a:solidFill>
                <a:latin typeface="黑体" panose="02010609060101010101" pitchFamily="49" charset="-122"/>
                <a:ea typeface="黑体" panose="02010609060101010101" pitchFamily="49" charset="-122"/>
              </a:rPr>
              <a:t>相关处理</a:t>
            </a:r>
            <a:endParaRPr lang="zh-CN" altLang="en-US" sz="2800" smtClean="0">
              <a:latin typeface="黑体" panose="02010609060101010101" pitchFamily="49" charset="-122"/>
              <a:ea typeface="黑体" panose="02010609060101010101" pitchFamily="49" charset="-122"/>
            </a:endParaRPr>
          </a:p>
        </p:txBody>
      </p:sp>
      <p:sp>
        <p:nvSpPr>
          <p:cNvPr id="34820" name="Text Box 4"/>
          <p:cNvSpPr txBox="1">
            <a:spLocks noChangeArrowheads="1"/>
          </p:cNvSpPr>
          <p:nvPr/>
        </p:nvSpPr>
        <p:spPr bwMode="auto">
          <a:xfrm>
            <a:off x="611188" y="1509713"/>
            <a:ext cx="4629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dirty="0">
                <a:latin typeface="黑体" panose="02010609060101010101" pitchFamily="49" charset="-122"/>
              </a:rPr>
              <a:t>4</a:t>
            </a:r>
            <a:r>
              <a:rPr lang="zh-CN" altLang="en-US" sz="2800" dirty="0">
                <a:latin typeface="黑体" panose="02010609060101010101" pitchFamily="49" charset="-122"/>
              </a:rPr>
              <a:t>．</a:t>
            </a:r>
            <a:r>
              <a:rPr lang="zh-CN" altLang="en-US" sz="2800" dirty="0">
                <a:solidFill>
                  <a:srgbClr val="0000FF"/>
                </a:solidFill>
                <a:latin typeface="黑体" panose="02010609060101010101" pitchFamily="49" charset="-122"/>
              </a:rPr>
              <a:t>通用寄存器组相关的处理</a:t>
            </a:r>
          </a:p>
        </p:txBody>
      </p:sp>
      <p:sp>
        <p:nvSpPr>
          <p:cNvPr id="34821" name="Rectangle 23"/>
          <p:cNvSpPr>
            <a:spLocks noChangeArrowheads="1"/>
          </p:cNvSpPr>
          <p:nvPr/>
        </p:nvSpPr>
        <p:spPr bwMode="auto">
          <a:xfrm>
            <a:off x="539750" y="2062163"/>
            <a:ext cx="77724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zh-CN" altLang="en-US" sz="2800">
                <a:ea typeface="黑体" panose="02010609060101010101" pitchFamily="49" charset="-122"/>
              </a:rPr>
              <a:t>设机器的基本指令格式：</a:t>
            </a:r>
          </a:p>
        </p:txBody>
      </p:sp>
      <p:pic>
        <p:nvPicPr>
          <p:cNvPr id="34822" name="Picture 24"/>
          <p:cNvPicPr>
            <a:picLocks noChangeAspect="1" noChangeArrowheads="1"/>
          </p:cNvPicPr>
          <p:nvPr/>
        </p:nvPicPr>
        <p:blipFill>
          <a:blip r:embed="rId2">
            <a:extLst>
              <a:ext uri="{28A0092B-C50C-407E-A947-70E740481C1C}">
                <a14:useLocalDpi xmlns:a14="http://schemas.microsoft.com/office/drawing/2010/main" val="0"/>
              </a:ext>
            </a:extLst>
          </a:blip>
          <a:srcRect r="18111" b="57352"/>
          <a:stretch>
            <a:fillRect/>
          </a:stretch>
        </p:blipFill>
        <p:spPr bwMode="auto">
          <a:xfrm>
            <a:off x="539750" y="2638425"/>
            <a:ext cx="8208963"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3" name="AutoShape 26"/>
          <p:cNvSpPr>
            <a:spLocks noChangeArrowheads="1"/>
          </p:cNvSpPr>
          <p:nvPr/>
        </p:nvSpPr>
        <p:spPr bwMode="auto">
          <a:xfrm>
            <a:off x="539750" y="4940300"/>
            <a:ext cx="1511300" cy="1512888"/>
          </a:xfrm>
          <a:prstGeom prst="wedgeRectCallout">
            <a:avLst>
              <a:gd name="adj1" fmla="val 91384"/>
              <a:gd name="adj2" fmla="val -144333"/>
            </a:avLst>
          </a:prstGeom>
          <a:solidFill>
            <a:schemeClr val="accent1"/>
          </a:solidFill>
          <a:ln w="9525">
            <a:solidFill>
              <a:srgbClr val="FFFF66"/>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a:t>第一操作数寄存器号</a:t>
            </a:r>
          </a:p>
        </p:txBody>
      </p:sp>
      <p:sp>
        <p:nvSpPr>
          <p:cNvPr id="34824" name="AutoShape 27"/>
          <p:cNvSpPr>
            <a:spLocks noChangeArrowheads="1"/>
          </p:cNvSpPr>
          <p:nvPr/>
        </p:nvSpPr>
        <p:spPr bwMode="auto">
          <a:xfrm>
            <a:off x="2268538" y="4941888"/>
            <a:ext cx="2376487" cy="1008062"/>
          </a:xfrm>
          <a:prstGeom prst="wedgeRectCallout">
            <a:avLst>
              <a:gd name="adj1" fmla="val 6912"/>
              <a:gd name="adj2" fmla="val -196144"/>
            </a:avLst>
          </a:prstGeom>
          <a:solidFill>
            <a:srgbClr val="FFFF66"/>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a:t>运算结果寄存器号</a:t>
            </a:r>
          </a:p>
        </p:txBody>
      </p:sp>
      <p:sp>
        <p:nvSpPr>
          <p:cNvPr id="34825" name="AutoShape 28"/>
          <p:cNvSpPr>
            <a:spLocks noChangeArrowheads="1"/>
          </p:cNvSpPr>
          <p:nvPr/>
        </p:nvSpPr>
        <p:spPr bwMode="auto">
          <a:xfrm>
            <a:off x="5938838" y="1916113"/>
            <a:ext cx="2089150" cy="576262"/>
          </a:xfrm>
          <a:prstGeom prst="wedgeRectCallout">
            <a:avLst>
              <a:gd name="adj1" fmla="val -56917"/>
              <a:gd name="adj2" fmla="val 177546"/>
            </a:avLst>
          </a:prstGeom>
          <a:solidFill>
            <a:srgbClr val="FFFF66"/>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a:t>相对位移量</a:t>
            </a:r>
          </a:p>
        </p:txBody>
      </p:sp>
      <p:sp>
        <p:nvSpPr>
          <p:cNvPr id="34826" name="AutoShape 29"/>
          <p:cNvSpPr>
            <a:spLocks noChangeArrowheads="1"/>
          </p:cNvSpPr>
          <p:nvPr/>
        </p:nvSpPr>
        <p:spPr bwMode="auto">
          <a:xfrm>
            <a:off x="4859338" y="4797425"/>
            <a:ext cx="3384550" cy="1439863"/>
          </a:xfrm>
          <a:prstGeom prst="wedgeRectCallout">
            <a:avLst>
              <a:gd name="adj1" fmla="val -63319"/>
              <a:gd name="adj2" fmla="val -139417"/>
            </a:avLst>
          </a:prstGeom>
          <a:solidFill>
            <a:schemeClr val="accent1"/>
          </a:solidFill>
          <a:ln w="9525">
            <a:solidFill>
              <a:srgbClr val="FFFF66"/>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a:t>形成第二操作数地址的基址值所在通用寄存器</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115888"/>
            <a:ext cx="7772400" cy="731837"/>
          </a:xfrm>
        </p:spPr>
        <p:txBody>
          <a:bodyPr/>
          <a:lstStyle/>
          <a:p>
            <a:pPr eaLnBrk="1" hangingPunct="1"/>
            <a:r>
              <a:rPr lang="en-US" altLang="zh-CN" sz="3200" b="1" smtClean="0">
                <a:latin typeface="黑体" panose="02010609060101010101" pitchFamily="49" charset="-122"/>
                <a:ea typeface="黑体" panose="02010609060101010101" pitchFamily="49" charset="-122"/>
              </a:rPr>
              <a:t>5.1</a:t>
            </a:r>
            <a:r>
              <a:rPr lang="zh-CN" altLang="en-US" sz="3200" b="1" smtClean="0">
                <a:latin typeface="黑体" panose="02010609060101010101" pitchFamily="49" charset="-122"/>
                <a:ea typeface="黑体" panose="02010609060101010101" pitchFamily="49" charset="-122"/>
              </a:rPr>
              <a:t>重叠方式</a:t>
            </a:r>
            <a:r>
              <a:rPr lang="zh-CN" altLang="en-US" sz="3200" smtClean="0">
                <a:latin typeface="黑体" panose="02010609060101010101" pitchFamily="49" charset="-122"/>
                <a:ea typeface="黑体" panose="02010609060101010101" pitchFamily="49" charset="-122"/>
              </a:rPr>
              <a:t> </a:t>
            </a:r>
          </a:p>
        </p:txBody>
      </p:sp>
      <p:sp>
        <p:nvSpPr>
          <p:cNvPr id="35843" name="Rectangle 3"/>
          <p:cNvSpPr>
            <a:spLocks noGrp="1" noChangeArrowheads="1"/>
          </p:cNvSpPr>
          <p:nvPr>
            <p:ph type="body" idx="1"/>
          </p:nvPr>
        </p:nvSpPr>
        <p:spPr>
          <a:xfrm>
            <a:off x="611188" y="1052513"/>
            <a:ext cx="7772400" cy="576262"/>
          </a:xfrm>
        </p:spPr>
        <p:txBody>
          <a:bodyPr/>
          <a:lstStyle/>
          <a:p>
            <a:pPr marL="0" indent="0" eaLnBrk="1" hangingPunct="1">
              <a:lnSpc>
                <a:spcPct val="90000"/>
              </a:lnSpc>
              <a:buFontTx/>
              <a:buNone/>
            </a:pPr>
            <a:r>
              <a:rPr lang="en-US" altLang="zh-CN" sz="2800" b="1" smtClean="0">
                <a:solidFill>
                  <a:srgbClr val="000000"/>
                </a:solidFill>
                <a:latin typeface="黑体" panose="02010609060101010101" pitchFamily="49" charset="-122"/>
                <a:ea typeface="黑体" panose="02010609060101010101" pitchFamily="49" charset="-122"/>
              </a:rPr>
              <a:t>5.1.2</a:t>
            </a:r>
            <a:r>
              <a:rPr lang="zh-CN" altLang="en-US" sz="2800" b="1" smtClean="0">
                <a:solidFill>
                  <a:srgbClr val="000000"/>
                </a:solidFill>
                <a:latin typeface="黑体" panose="02010609060101010101" pitchFamily="49" charset="-122"/>
                <a:ea typeface="黑体" panose="02010609060101010101" pitchFamily="49" charset="-122"/>
              </a:rPr>
              <a:t>相关处理</a:t>
            </a:r>
            <a:endParaRPr lang="zh-CN" altLang="en-US" sz="2800" smtClean="0">
              <a:latin typeface="黑体" panose="02010609060101010101" pitchFamily="49" charset="-122"/>
              <a:ea typeface="黑体" panose="02010609060101010101" pitchFamily="49" charset="-122"/>
            </a:endParaRPr>
          </a:p>
        </p:txBody>
      </p:sp>
      <p:sp>
        <p:nvSpPr>
          <p:cNvPr id="35844" name="Text Box 4"/>
          <p:cNvSpPr txBox="1">
            <a:spLocks noChangeArrowheads="1"/>
          </p:cNvSpPr>
          <p:nvPr/>
        </p:nvSpPr>
        <p:spPr bwMode="auto">
          <a:xfrm>
            <a:off x="611188" y="1509713"/>
            <a:ext cx="4629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dirty="0">
                <a:latin typeface="黑体" panose="02010609060101010101" pitchFamily="49" charset="-122"/>
              </a:rPr>
              <a:t>4</a:t>
            </a:r>
            <a:r>
              <a:rPr lang="zh-CN" altLang="en-US" sz="2800" dirty="0">
                <a:latin typeface="黑体" panose="02010609060101010101" pitchFamily="49" charset="-122"/>
              </a:rPr>
              <a:t>．</a:t>
            </a:r>
            <a:r>
              <a:rPr lang="zh-CN" altLang="en-US" sz="2800" dirty="0">
                <a:solidFill>
                  <a:srgbClr val="0000FF"/>
                </a:solidFill>
                <a:latin typeface="黑体" panose="02010609060101010101" pitchFamily="49" charset="-122"/>
              </a:rPr>
              <a:t>通用寄存器组相关的处理</a:t>
            </a:r>
          </a:p>
        </p:txBody>
      </p:sp>
      <p:sp>
        <p:nvSpPr>
          <p:cNvPr id="35845" name="Rectangle 5"/>
          <p:cNvSpPr>
            <a:spLocks noChangeArrowheads="1"/>
          </p:cNvSpPr>
          <p:nvPr/>
        </p:nvSpPr>
        <p:spPr bwMode="auto">
          <a:xfrm>
            <a:off x="539750" y="2062163"/>
            <a:ext cx="77724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zh-CN" altLang="en-US" sz="2800">
                <a:ea typeface="黑体" panose="02010609060101010101" pitchFamily="49" charset="-122"/>
              </a:rPr>
              <a:t>微操作时间关系：</a:t>
            </a:r>
          </a:p>
        </p:txBody>
      </p:sp>
      <p:sp>
        <p:nvSpPr>
          <p:cNvPr id="35846" name="Text Box 9"/>
          <p:cNvSpPr txBox="1">
            <a:spLocks noChangeArrowheads="1"/>
          </p:cNvSpPr>
          <p:nvPr/>
        </p:nvSpPr>
        <p:spPr bwMode="auto">
          <a:xfrm>
            <a:off x="611188" y="2708275"/>
            <a:ext cx="7632700" cy="946150"/>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dirty="0">
                <a:latin typeface="黑体" panose="02010609060101010101" pitchFamily="49" charset="-122"/>
              </a:rPr>
              <a:t>在指令解释过程中，使用</a:t>
            </a:r>
            <a:r>
              <a:rPr lang="zh-CN" altLang="en-US" sz="2800" dirty="0">
                <a:solidFill>
                  <a:srgbClr val="0000FF"/>
                </a:solidFill>
                <a:latin typeface="黑体" panose="02010609060101010101" pitchFamily="49" charset="-122"/>
              </a:rPr>
              <a:t>通用寄存器</a:t>
            </a:r>
            <a:r>
              <a:rPr lang="zh-CN" altLang="en-US" sz="2800" dirty="0">
                <a:latin typeface="黑体" panose="02010609060101010101" pitchFamily="49" charset="-122"/>
              </a:rPr>
              <a:t>作为不同用途所需的</a:t>
            </a:r>
            <a:r>
              <a:rPr lang="zh-CN" altLang="en-US" sz="2800" dirty="0">
                <a:solidFill>
                  <a:srgbClr val="0000FF"/>
                </a:solidFill>
                <a:latin typeface="黑体" panose="02010609060101010101" pitchFamily="49" charset="-122"/>
              </a:rPr>
              <a:t>有关微操作的时间要求是不同</a:t>
            </a:r>
            <a:r>
              <a:rPr lang="zh-CN" altLang="en-US" sz="2800" dirty="0">
                <a:latin typeface="黑体" panose="02010609060101010101" pitchFamily="49" charset="-122"/>
              </a:rPr>
              <a:t>的。 </a:t>
            </a: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85800" y="115888"/>
            <a:ext cx="7772400" cy="731837"/>
          </a:xfrm>
        </p:spPr>
        <p:txBody>
          <a:bodyPr/>
          <a:lstStyle/>
          <a:p>
            <a:pPr eaLnBrk="1" hangingPunct="1"/>
            <a:r>
              <a:rPr lang="en-US" altLang="zh-CN" sz="3200" b="1" smtClean="0">
                <a:latin typeface="黑体" panose="02010609060101010101" pitchFamily="49" charset="-122"/>
                <a:ea typeface="黑体" panose="02010609060101010101" pitchFamily="49" charset="-122"/>
              </a:rPr>
              <a:t>5.1</a:t>
            </a:r>
            <a:r>
              <a:rPr lang="zh-CN" altLang="en-US" sz="3200" b="1" smtClean="0">
                <a:latin typeface="黑体" panose="02010609060101010101" pitchFamily="49" charset="-122"/>
                <a:ea typeface="黑体" panose="02010609060101010101" pitchFamily="49" charset="-122"/>
              </a:rPr>
              <a:t>重叠方式</a:t>
            </a:r>
            <a:r>
              <a:rPr lang="zh-CN" altLang="en-US" sz="3200" smtClean="0">
                <a:latin typeface="黑体" panose="02010609060101010101" pitchFamily="49" charset="-122"/>
                <a:ea typeface="黑体" panose="02010609060101010101" pitchFamily="49" charset="-122"/>
              </a:rPr>
              <a:t> </a:t>
            </a:r>
          </a:p>
        </p:txBody>
      </p:sp>
      <p:sp>
        <p:nvSpPr>
          <p:cNvPr id="36867" name="Rectangle 3"/>
          <p:cNvSpPr>
            <a:spLocks noGrp="1" noChangeArrowheads="1"/>
          </p:cNvSpPr>
          <p:nvPr>
            <p:ph type="body" idx="1"/>
          </p:nvPr>
        </p:nvSpPr>
        <p:spPr>
          <a:xfrm>
            <a:off x="611188" y="1052513"/>
            <a:ext cx="7772400" cy="576262"/>
          </a:xfrm>
        </p:spPr>
        <p:txBody>
          <a:bodyPr/>
          <a:lstStyle/>
          <a:p>
            <a:pPr marL="0" indent="0" eaLnBrk="1" hangingPunct="1">
              <a:lnSpc>
                <a:spcPct val="90000"/>
              </a:lnSpc>
              <a:buFontTx/>
              <a:buNone/>
            </a:pPr>
            <a:r>
              <a:rPr lang="en-US" altLang="zh-CN" sz="2800" b="1" smtClean="0">
                <a:solidFill>
                  <a:srgbClr val="000000"/>
                </a:solidFill>
                <a:latin typeface="黑体" panose="02010609060101010101" pitchFamily="49" charset="-122"/>
                <a:ea typeface="黑体" panose="02010609060101010101" pitchFamily="49" charset="-122"/>
              </a:rPr>
              <a:t>5.1.2</a:t>
            </a:r>
            <a:r>
              <a:rPr lang="zh-CN" altLang="en-US" sz="2800" b="1" smtClean="0">
                <a:solidFill>
                  <a:srgbClr val="000000"/>
                </a:solidFill>
                <a:latin typeface="黑体" panose="02010609060101010101" pitchFamily="49" charset="-122"/>
                <a:ea typeface="黑体" panose="02010609060101010101" pitchFamily="49" charset="-122"/>
              </a:rPr>
              <a:t>相关处理</a:t>
            </a:r>
            <a:endParaRPr lang="zh-CN" altLang="en-US" sz="2800" smtClean="0">
              <a:latin typeface="黑体" panose="02010609060101010101" pitchFamily="49" charset="-122"/>
              <a:ea typeface="黑体" panose="02010609060101010101" pitchFamily="49" charset="-122"/>
            </a:endParaRPr>
          </a:p>
        </p:txBody>
      </p:sp>
      <p:sp>
        <p:nvSpPr>
          <p:cNvPr id="36868" name="Text Box 4"/>
          <p:cNvSpPr txBox="1">
            <a:spLocks noChangeArrowheads="1"/>
          </p:cNvSpPr>
          <p:nvPr/>
        </p:nvSpPr>
        <p:spPr bwMode="auto">
          <a:xfrm>
            <a:off x="611188" y="1509713"/>
            <a:ext cx="4629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a:latin typeface="黑体" panose="02010609060101010101" pitchFamily="49" charset="-122"/>
              </a:rPr>
              <a:t>4</a:t>
            </a:r>
            <a:r>
              <a:rPr lang="zh-CN" altLang="en-US" sz="2800">
                <a:latin typeface="黑体" panose="02010609060101010101" pitchFamily="49" charset="-122"/>
              </a:rPr>
              <a:t>．通用寄存器组相关的处理</a:t>
            </a:r>
          </a:p>
        </p:txBody>
      </p:sp>
      <p:sp>
        <p:nvSpPr>
          <p:cNvPr id="36869" name="Rectangle 5"/>
          <p:cNvSpPr>
            <a:spLocks noChangeArrowheads="1"/>
          </p:cNvSpPr>
          <p:nvPr/>
        </p:nvSpPr>
        <p:spPr bwMode="auto">
          <a:xfrm>
            <a:off x="539750" y="2062163"/>
            <a:ext cx="77724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zh-CN" altLang="en-US" sz="2800">
                <a:ea typeface="黑体" panose="02010609060101010101" pitchFamily="49" charset="-122"/>
              </a:rPr>
              <a:t>微操作时间关系：</a:t>
            </a:r>
          </a:p>
        </p:txBody>
      </p:sp>
      <p:grpSp>
        <p:nvGrpSpPr>
          <p:cNvPr id="36870" name="Group 13"/>
          <p:cNvGrpSpPr>
            <a:grpSpLocks/>
          </p:cNvGrpSpPr>
          <p:nvPr/>
        </p:nvGrpSpPr>
        <p:grpSpPr bwMode="auto">
          <a:xfrm>
            <a:off x="684213" y="2565400"/>
            <a:ext cx="7993062" cy="3259138"/>
            <a:chOff x="431" y="1616"/>
            <a:chExt cx="5035" cy="2053"/>
          </a:xfrm>
        </p:grpSpPr>
        <p:pic>
          <p:nvPicPr>
            <p:cNvPr id="36871" name="Picture 11"/>
            <p:cNvPicPr>
              <a:picLocks noChangeAspect="1" noChangeArrowheads="1"/>
            </p:cNvPicPr>
            <p:nvPr/>
          </p:nvPicPr>
          <p:blipFill>
            <a:blip r:embed="rId2">
              <a:extLst>
                <a:ext uri="{28A0092B-C50C-407E-A947-70E740481C1C}">
                  <a14:useLocalDpi xmlns:a14="http://schemas.microsoft.com/office/drawing/2010/main" val="0"/>
                </a:ext>
              </a:extLst>
            </a:blip>
            <a:srcRect l="4884" t="42648" r="7867"/>
            <a:stretch>
              <a:fillRect/>
            </a:stretch>
          </p:blipFill>
          <p:spPr bwMode="auto">
            <a:xfrm>
              <a:off x="431" y="1616"/>
              <a:ext cx="5035" cy="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2" name="Text Box 12"/>
            <p:cNvSpPr txBox="1">
              <a:spLocks noChangeArrowheads="1"/>
            </p:cNvSpPr>
            <p:nvPr/>
          </p:nvSpPr>
          <p:spPr bwMode="auto">
            <a:xfrm>
              <a:off x="863" y="3211"/>
              <a:ext cx="276" cy="2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t>-8</a:t>
              </a: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95288" y="333375"/>
            <a:ext cx="8280400" cy="1143000"/>
          </a:xfrm>
        </p:spPr>
        <p:txBody>
          <a:bodyPr/>
          <a:lstStyle/>
          <a:p>
            <a:pPr algn="l" eaLnBrk="1" hangingPunct="1"/>
            <a:r>
              <a:rPr lang="zh-CN" altLang="en-US" sz="3200" b="1" smtClean="0"/>
              <a:t>（</a:t>
            </a:r>
            <a:r>
              <a:rPr lang="en-US" altLang="zh-CN" sz="3200" b="1" smtClean="0"/>
              <a:t>1</a:t>
            </a:r>
            <a:r>
              <a:rPr lang="zh-CN" altLang="en-US" sz="3200" b="1" smtClean="0"/>
              <a:t>）通用寄存器组</a:t>
            </a:r>
            <a:r>
              <a:rPr lang="zh-CN" altLang="en-US" sz="3200" b="1" smtClean="0">
                <a:solidFill>
                  <a:srgbClr val="FF0000"/>
                </a:solidFill>
              </a:rPr>
              <a:t>数</a:t>
            </a:r>
            <a:r>
              <a:rPr lang="zh-CN" altLang="en-US" sz="3200" b="1" smtClean="0"/>
              <a:t>相关的情况和处理办法（如图</a:t>
            </a:r>
            <a:r>
              <a:rPr lang="en-US" altLang="zh-CN" sz="3200" b="1" smtClean="0"/>
              <a:t>5.8</a:t>
            </a:r>
            <a:r>
              <a:rPr lang="zh-CN" altLang="en-US" sz="3200" b="1" smtClean="0"/>
              <a:t>） </a:t>
            </a:r>
          </a:p>
        </p:txBody>
      </p:sp>
      <p:sp>
        <p:nvSpPr>
          <p:cNvPr id="37891" name="Rectangle 3"/>
          <p:cNvSpPr>
            <a:spLocks noGrp="1" noChangeArrowheads="1"/>
          </p:cNvSpPr>
          <p:nvPr>
            <p:ph type="body" idx="1"/>
          </p:nvPr>
        </p:nvSpPr>
        <p:spPr>
          <a:xfrm>
            <a:off x="4643438" y="1052513"/>
            <a:ext cx="4176712" cy="1303337"/>
          </a:xfrm>
        </p:spPr>
        <p:txBody>
          <a:bodyPr/>
          <a:lstStyle/>
          <a:p>
            <a:pPr eaLnBrk="1" hangingPunct="1">
              <a:lnSpc>
                <a:spcPct val="130000"/>
              </a:lnSpc>
              <a:spcBef>
                <a:spcPct val="0"/>
              </a:spcBef>
              <a:buFontTx/>
              <a:buNone/>
            </a:pPr>
            <a:r>
              <a:rPr lang="en-US" altLang="zh-CN" sz="2800" b="1" smtClean="0"/>
              <a:t>L</a:t>
            </a:r>
            <a:r>
              <a:rPr lang="en-US" altLang="zh-CN" sz="2800" b="1" baseline="-25000" smtClean="0"/>
              <a:t>1</a:t>
            </a:r>
            <a:r>
              <a:rPr lang="zh-CN" altLang="en-US" sz="2800" b="1" smtClean="0"/>
              <a:t>相关： </a:t>
            </a:r>
            <a:r>
              <a:rPr lang="en-US" altLang="zh-CN" sz="2800" b="1" smtClean="0"/>
              <a:t>L</a:t>
            </a:r>
            <a:r>
              <a:rPr lang="en-US" altLang="zh-CN" sz="2800" b="1" baseline="-25000" smtClean="0"/>
              <a:t>3</a:t>
            </a:r>
            <a:r>
              <a:rPr lang="zh-CN" altLang="en-US" sz="2800" b="1" baseline="-25000" smtClean="0"/>
              <a:t>（</a:t>
            </a:r>
            <a:r>
              <a:rPr lang="en-US" altLang="zh-CN" sz="2800" b="1" baseline="-25000" smtClean="0"/>
              <a:t>k</a:t>
            </a:r>
            <a:r>
              <a:rPr lang="zh-CN" altLang="en-US" sz="2800" b="1" baseline="-25000" smtClean="0"/>
              <a:t>）</a:t>
            </a:r>
            <a:r>
              <a:rPr lang="en-US" altLang="zh-CN" sz="2800" b="1" smtClean="0"/>
              <a:t>=L</a:t>
            </a:r>
            <a:r>
              <a:rPr lang="en-US" altLang="zh-CN" sz="2800" b="1" baseline="-25000" smtClean="0"/>
              <a:t>1</a:t>
            </a:r>
            <a:r>
              <a:rPr lang="zh-CN" altLang="en-US" sz="2800" b="1" baseline="-25000" smtClean="0"/>
              <a:t>（</a:t>
            </a:r>
            <a:r>
              <a:rPr lang="en-US" altLang="zh-CN" sz="2800" b="1" baseline="-25000" smtClean="0"/>
              <a:t>k+1</a:t>
            </a:r>
            <a:r>
              <a:rPr lang="zh-CN" altLang="en-US" sz="2800" b="1" baseline="-25000" smtClean="0"/>
              <a:t>）</a:t>
            </a:r>
            <a:endParaRPr lang="zh-CN" altLang="en-US" sz="2800" b="1" smtClean="0"/>
          </a:p>
          <a:p>
            <a:pPr eaLnBrk="1" hangingPunct="1">
              <a:lnSpc>
                <a:spcPct val="130000"/>
              </a:lnSpc>
              <a:spcBef>
                <a:spcPct val="0"/>
              </a:spcBef>
              <a:buFontTx/>
              <a:buNone/>
            </a:pPr>
            <a:r>
              <a:rPr lang="en-US" altLang="zh-CN" sz="2800" b="1" smtClean="0"/>
              <a:t>L</a:t>
            </a:r>
            <a:r>
              <a:rPr lang="en-US" altLang="zh-CN" sz="2800" b="1" baseline="-25000" smtClean="0"/>
              <a:t>2</a:t>
            </a:r>
            <a:r>
              <a:rPr lang="zh-CN" altLang="en-US" sz="2800" b="1" smtClean="0"/>
              <a:t>相关： </a:t>
            </a:r>
            <a:r>
              <a:rPr lang="en-US" altLang="zh-CN" sz="2800" b="1" smtClean="0"/>
              <a:t>L</a:t>
            </a:r>
            <a:r>
              <a:rPr lang="en-US" altLang="zh-CN" sz="2800" b="1" baseline="-25000" smtClean="0"/>
              <a:t>3</a:t>
            </a:r>
            <a:r>
              <a:rPr lang="zh-CN" altLang="en-US" sz="2800" b="1" baseline="-25000" smtClean="0"/>
              <a:t>（</a:t>
            </a:r>
            <a:r>
              <a:rPr lang="en-US" altLang="zh-CN" sz="2800" b="1" baseline="-25000" smtClean="0"/>
              <a:t>k</a:t>
            </a:r>
            <a:r>
              <a:rPr lang="zh-CN" altLang="en-US" sz="2800" b="1" baseline="-25000" smtClean="0"/>
              <a:t>）</a:t>
            </a:r>
            <a:r>
              <a:rPr lang="en-US" altLang="zh-CN" sz="2800" b="1" smtClean="0"/>
              <a:t>=L</a:t>
            </a:r>
            <a:r>
              <a:rPr lang="en-US" altLang="zh-CN" sz="2800" b="1" baseline="-25000" smtClean="0"/>
              <a:t>2</a:t>
            </a:r>
            <a:r>
              <a:rPr lang="zh-CN" altLang="en-US" sz="2800" b="1" baseline="-25000" smtClean="0"/>
              <a:t>（</a:t>
            </a:r>
            <a:r>
              <a:rPr lang="en-US" altLang="zh-CN" sz="2800" b="1" baseline="-25000" smtClean="0"/>
              <a:t>k+1</a:t>
            </a:r>
            <a:r>
              <a:rPr lang="zh-CN" altLang="en-US" sz="2800" b="1" baseline="-25000" smtClean="0"/>
              <a:t>）</a:t>
            </a:r>
          </a:p>
        </p:txBody>
      </p:sp>
      <p:pic>
        <p:nvPicPr>
          <p:cNvPr id="37892" name="Picture 3"/>
          <p:cNvPicPr>
            <a:picLocks noChangeAspect="1" noChangeArrowheads="1"/>
          </p:cNvPicPr>
          <p:nvPr/>
        </p:nvPicPr>
        <p:blipFill>
          <a:blip r:embed="rId2">
            <a:extLst>
              <a:ext uri="{28A0092B-C50C-407E-A947-70E740481C1C}">
                <a14:useLocalDpi xmlns:a14="http://schemas.microsoft.com/office/drawing/2010/main" val="0"/>
              </a:ext>
            </a:extLst>
          </a:blip>
          <a:srcRect l="18629" t="41080" r="12752" b="16237"/>
          <a:stretch>
            <a:fillRect/>
          </a:stretch>
        </p:blipFill>
        <p:spPr bwMode="auto">
          <a:xfrm>
            <a:off x="323850" y="908050"/>
            <a:ext cx="424815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Picture 7"/>
          <p:cNvPicPr>
            <a:picLocks noChangeAspect="1" noChangeArrowheads="1"/>
          </p:cNvPicPr>
          <p:nvPr/>
        </p:nvPicPr>
        <p:blipFill>
          <a:blip r:embed="rId3">
            <a:extLst>
              <a:ext uri="{28A0092B-C50C-407E-A947-70E740481C1C}">
                <a14:useLocalDpi xmlns:a14="http://schemas.microsoft.com/office/drawing/2010/main" val="0"/>
              </a:ext>
            </a:extLst>
          </a:blip>
          <a:srcRect l="7059" r="8333"/>
          <a:stretch>
            <a:fillRect/>
          </a:stretch>
        </p:blipFill>
        <p:spPr bwMode="auto">
          <a:xfrm>
            <a:off x="323850" y="2636838"/>
            <a:ext cx="6985000"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609600"/>
            <a:ext cx="7772400" cy="658813"/>
          </a:xfrm>
        </p:spPr>
        <p:txBody>
          <a:bodyPr/>
          <a:lstStyle/>
          <a:p>
            <a:pPr eaLnBrk="1" hangingPunct="1"/>
            <a:r>
              <a:rPr lang="zh-CN" altLang="en-US" sz="3600" b="1" dirty="0" smtClean="0"/>
              <a:t>解决通用寄存器组</a:t>
            </a:r>
            <a:r>
              <a:rPr lang="zh-CN" altLang="en-US" sz="3600" b="1" dirty="0" smtClean="0">
                <a:solidFill>
                  <a:srgbClr val="FF0000"/>
                </a:solidFill>
              </a:rPr>
              <a:t>数</a:t>
            </a:r>
            <a:r>
              <a:rPr lang="zh-CN" altLang="en-US" sz="3600" b="1" dirty="0" smtClean="0"/>
              <a:t>相关的办法 </a:t>
            </a:r>
          </a:p>
        </p:txBody>
      </p:sp>
      <p:sp>
        <p:nvSpPr>
          <p:cNvPr id="38915" name="Rectangle 3"/>
          <p:cNvSpPr>
            <a:spLocks noGrp="1" noChangeArrowheads="1"/>
          </p:cNvSpPr>
          <p:nvPr>
            <p:ph type="body" idx="1"/>
          </p:nvPr>
        </p:nvSpPr>
        <p:spPr>
          <a:xfrm>
            <a:off x="179388" y="1412875"/>
            <a:ext cx="8713787" cy="2447925"/>
          </a:xfrm>
        </p:spPr>
        <p:txBody>
          <a:bodyPr/>
          <a:lstStyle/>
          <a:p>
            <a:pPr eaLnBrk="1" hangingPunct="1">
              <a:buFontTx/>
              <a:buNone/>
            </a:pPr>
            <a:r>
              <a:rPr lang="en-US" altLang="zh-CN" sz="2800" b="1" smtClean="0"/>
              <a:t>1</a:t>
            </a:r>
            <a:r>
              <a:rPr lang="zh-CN" altLang="en-US" sz="2800" b="1" smtClean="0"/>
              <a:t>）推后读（牺牲速度）的办法：</a:t>
            </a:r>
          </a:p>
          <a:p>
            <a:pPr eaLnBrk="1" hangingPunct="1">
              <a:buFontTx/>
              <a:buNone/>
            </a:pPr>
            <a:r>
              <a:rPr lang="zh-CN" altLang="en-US" sz="2800" b="1" smtClean="0">
                <a:solidFill>
                  <a:srgbClr val="FF0000"/>
                </a:solidFill>
              </a:rPr>
              <a:t>办法一</a:t>
            </a:r>
            <a:r>
              <a:rPr lang="zh-CN" altLang="en-US" sz="2800" b="1" smtClean="0"/>
              <a:t>：推后“分析</a:t>
            </a:r>
            <a:r>
              <a:rPr lang="en-US" altLang="zh-CN" sz="2800" b="1" smtClean="0"/>
              <a:t>k+1”</a:t>
            </a:r>
            <a:r>
              <a:rPr lang="zh-CN" altLang="en-US" sz="2800" b="1" smtClean="0"/>
              <a:t>的读到“执行</a:t>
            </a:r>
            <a:r>
              <a:rPr lang="en-US" altLang="zh-CN" sz="2800" b="1" smtClean="0"/>
              <a:t>k”</a:t>
            </a:r>
            <a:r>
              <a:rPr lang="zh-CN" altLang="en-US" sz="2800" b="1" smtClean="0"/>
              <a:t>结束时开始。</a:t>
            </a:r>
          </a:p>
          <a:p>
            <a:pPr eaLnBrk="1" hangingPunct="1">
              <a:buFontTx/>
              <a:buNone/>
            </a:pPr>
            <a:r>
              <a:rPr lang="zh-CN" altLang="en-US" sz="2800" b="1" smtClean="0"/>
              <a:t>        此办法，只要发生数相关就使得一次重叠变成了完全的顺序串行，速度明显下降。</a:t>
            </a:r>
          </a:p>
        </p:txBody>
      </p:sp>
      <p:pic>
        <p:nvPicPr>
          <p:cNvPr id="389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573463"/>
            <a:ext cx="7345363" cy="282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1028"/>
          <p:cNvPicPr>
            <a:picLocks noChangeAspect="1" noChangeArrowheads="1"/>
          </p:cNvPicPr>
          <p:nvPr/>
        </p:nvPicPr>
        <p:blipFill>
          <a:blip r:embed="rId2">
            <a:extLst>
              <a:ext uri="{28A0092B-C50C-407E-A947-70E740481C1C}">
                <a14:useLocalDpi xmlns:a14="http://schemas.microsoft.com/office/drawing/2010/main" val="0"/>
              </a:ext>
            </a:extLst>
          </a:blip>
          <a:srcRect b="-67"/>
          <a:stretch>
            <a:fillRect/>
          </a:stretch>
        </p:blipFill>
        <p:spPr bwMode="auto">
          <a:xfrm>
            <a:off x="179388" y="1700213"/>
            <a:ext cx="6048375" cy="486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Text Box 1029"/>
          <p:cNvSpPr txBox="1">
            <a:spLocks noChangeArrowheads="1"/>
          </p:cNvSpPr>
          <p:nvPr/>
        </p:nvSpPr>
        <p:spPr bwMode="auto">
          <a:xfrm>
            <a:off x="395288" y="260350"/>
            <a:ext cx="85693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solidFill>
                  <a:srgbClr val="FF0000"/>
                </a:solidFill>
                <a:ea typeface="宋体" panose="02010600030101010101" pitchFamily="2" charset="-122"/>
              </a:rPr>
              <a:t>办法二</a:t>
            </a:r>
            <a:r>
              <a:rPr lang="zh-CN" altLang="en-US" sz="2800" b="1">
                <a:ea typeface="宋体" panose="02010600030101010101" pitchFamily="2" charset="-122"/>
              </a:rPr>
              <a:t>：把“分析</a:t>
            </a:r>
            <a:r>
              <a:rPr lang="en-US" altLang="zh-CN" sz="2800" b="1">
                <a:ea typeface="宋体" panose="02010600030101010101" pitchFamily="2" charset="-122"/>
              </a:rPr>
              <a:t>k+1”</a:t>
            </a:r>
            <a:r>
              <a:rPr lang="zh-CN" altLang="en-US" sz="2800" b="1">
                <a:ea typeface="宋体" panose="02010600030101010101" pitchFamily="2" charset="-122"/>
              </a:rPr>
              <a:t>推后到“执行</a:t>
            </a:r>
            <a:r>
              <a:rPr lang="en-US" altLang="zh-CN" sz="2800" b="1">
                <a:ea typeface="宋体" panose="02010600030101010101" pitchFamily="2" charset="-122"/>
              </a:rPr>
              <a:t>k”</a:t>
            </a:r>
            <a:r>
              <a:rPr lang="zh-CN" altLang="en-US" sz="2800" b="1">
                <a:ea typeface="宋体" panose="02010600030101010101" pitchFamily="2" charset="-122"/>
              </a:rPr>
              <a:t>把结果送入</a:t>
            </a:r>
            <a:r>
              <a:rPr lang="en-US" altLang="zh-CN" sz="2800" b="1">
                <a:ea typeface="宋体" panose="02010600030101010101" pitchFamily="2" charset="-122"/>
              </a:rPr>
              <a:t>L3</a:t>
            </a:r>
            <a:r>
              <a:rPr lang="zh-CN" altLang="en-US" sz="2800" b="1">
                <a:ea typeface="宋体" panose="02010600030101010101" pitchFamily="2" charset="-122"/>
              </a:rPr>
              <a:t>时，保证“分析</a:t>
            </a:r>
            <a:r>
              <a:rPr lang="en-US" altLang="zh-CN" sz="2800" b="1">
                <a:ea typeface="宋体" panose="02010600030101010101" pitchFamily="2" charset="-122"/>
              </a:rPr>
              <a:t>k+1”</a:t>
            </a:r>
            <a:r>
              <a:rPr lang="zh-CN" altLang="en-US" sz="2800" b="1">
                <a:ea typeface="宋体" panose="02010600030101010101" pitchFamily="2" charset="-122"/>
              </a:rPr>
              <a:t>在取（</a:t>
            </a:r>
            <a:r>
              <a:rPr lang="en-US" altLang="zh-CN" sz="2800" b="1">
                <a:ea typeface="宋体" panose="02010600030101010101" pitchFamily="2" charset="-122"/>
              </a:rPr>
              <a:t>L1</a:t>
            </a:r>
            <a:r>
              <a:rPr lang="zh-CN" altLang="en-US" sz="2800" b="1">
                <a:ea typeface="宋体" panose="02010600030101010101" pitchFamily="2" charset="-122"/>
              </a:rPr>
              <a:t>）或（</a:t>
            </a:r>
            <a:r>
              <a:rPr lang="en-US" altLang="zh-CN" sz="2800" b="1">
                <a:ea typeface="宋体" panose="02010600030101010101" pitchFamily="2" charset="-122"/>
              </a:rPr>
              <a:t>L2</a:t>
            </a:r>
            <a:r>
              <a:rPr lang="zh-CN" altLang="en-US" sz="2800" b="1">
                <a:ea typeface="宋体" panose="02010600030101010101" pitchFamily="2" charset="-122"/>
              </a:rPr>
              <a:t>）时能取到所需要的。    </a:t>
            </a:r>
          </a:p>
          <a:p>
            <a:pPr algn="l" eaLnBrk="1" hangingPunct="1"/>
            <a:endParaRPr lang="en-US" altLang="zh-CN" sz="2800">
              <a:ea typeface="宋体" panose="02010600030101010101" pitchFamily="2" charset="-122"/>
            </a:endParaRPr>
          </a:p>
        </p:txBody>
      </p:sp>
      <p:sp>
        <p:nvSpPr>
          <p:cNvPr id="39940" name="Text Box 1030"/>
          <p:cNvSpPr txBox="1">
            <a:spLocks noChangeArrowheads="1"/>
          </p:cNvSpPr>
          <p:nvPr/>
        </p:nvSpPr>
        <p:spPr bwMode="auto">
          <a:xfrm>
            <a:off x="6372225" y="1412875"/>
            <a:ext cx="2232025"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ea typeface="宋体" panose="02010600030101010101" pitchFamily="2" charset="-122"/>
              </a:rPr>
              <a:t>此办法，发生数相关时，相邻两条指令的解释仍有部分重叠，与办法一比较，可以减少速度损失，但控制复杂。</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1"/>
          </p:nvPr>
        </p:nvSpPr>
        <p:spPr>
          <a:xfrm>
            <a:off x="468313" y="1052513"/>
            <a:ext cx="8207375" cy="4608512"/>
          </a:xfrm>
        </p:spPr>
        <p:txBody>
          <a:bodyPr/>
          <a:lstStyle/>
          <a:p>
            <a:pPr eaLnBrk="1" hangingPunct="1">
              <a:buFontTx/>
              <a:buNone/>
            </a:pPr>
            <a:r>
              <a:rPr lang="en-US" altLang="zh-CN" sz="2800" b="1" dirty="0" smtClean="0"/>
              <a:t>2</a:t>
            </a:r>
            <a:r>
              <a:rPr lang="zh-CN" altLang="en-US" sz="2800" b="1" dirty="0" smtClean="0"/>
              <a:t>）不降低速度的办法：</a:t>
            </a:r>
          </a:p>
          <a:p>
            <a:pPr eaLnBrk="1" hangingPunct="1">
              <a:buFontTx/>
              <a:buNone/>
            </a:pPr>
            <a:r>
              <a:rPr lang="zh-CN" altLang="en-US" sz="2800" b="1" dirty="0" smtClean="0">
                <a:solidFill>
                  <a:srgbClr val="FF0000"/>
                </a:solidFill>
              </a:rPr>
              <a:t>办法三</a:t>
            </a:r>
            <a:r>
              <a:rPr lang="zh-CN" altLang="en-US" sz="2800" b="1" dirty="0" smtClean="0"/>
              <a:t>：设置相关专用通路的办法。</a:t>
            </a:r>
          </a:p>
          <a:p>
            <a:pPr eaLnBrk="1" hangingPunct="1">
              <a:buFontTx/>
              <a:buNone/>
            </a:pPr>
            <a:r>
              <a:rPr lang="zh-CN" altLang="en-US" sz="2800" b="1" dirty="0" smtClean="0"/>
              <a:t>        如果在运算器的输出到</a:t>
            </a:r>
            <a:r>
              <a:rPr lang="en-US" altLang="zh-CN" sz="2800" b="1" dirty="0" smtClean="0"/>
              <a:t>B</a:t>
            </a:r>
            <a:r>
              <a:rPr lang="zh-CN" altLang="en-US" sz="2800" b="1" dirty="0" smtClean="0"/>
              <a:t>、</a:t>
            </a:r>
            <a:r>
              <a:rPr lang="en-US" altLang="zh-CN" sz="2800" b="1" dirty="0" smtClean="0"/>
              <a:t>C</a:t>
            </a:r>
            <a:r>
              <a:rPr lang="zh-CN" altLang="en-US" sz="2800" b="1" dirty="0" smtClean="0"/>
              <a:t>输入之间增设一条“相关专用通路”（硬件），如图</a:t>
            </a:r>
            <a:r>
              <a:rPr lang="en-US" altLang="zh-CN" sz="2800" b="1" dirty="0" smtClean="0"/>
              <a:t>5.9</a:t>
            </a:r>
            <a:r>
              <a:rPr lang="zh-CN" altLang="en-US" sz="2800" b="1" dirty="0" smtClean="0"/>
              <a:t>所示，在发生</a:t>
            </a:r>
            <a:r>
              <a:rPr lang="en-US" altLang="zh-CN" sz="2800" b="1" dirty="0" smtClean="0"/>
              <a:t>L1</a:t>
            </a:r>
            <a:r>
              <a:rPr lang="zh-CN" altLang="en-US" sz="2800" b="1" dirty="0" smtClean="0"/>
              <a:t>或</a:t>
            </a:r>
            <a:r>
              <a:rPr lang="en-US" altLang="zh-CN" sz="2800" b="1" dirty="0" smtClean="0"/>
              <a:t>L2</a:t>
            </a:r>
            <a:r>
              <a:rPr lang="zh-CN" altLang="en-US" sz="2800" b="1" dirty="0" smtClean="0"/>
              <a:t>相关时，让相关专用通路接通，就可以在“执行</a:t>
            </a:r>
            <a:r>
              <a:rPr lang="en-US" altLang="zh-CN" sz="2800" b="1" dirty="0" smtClean="0"/>
              <a:t>k”</a:t>
            </a:r>
            <a:r>
              <a:rPr lang="zh-CN" altLang="en-US" sz="2800" b="1" dirty="0" smtClean="0"/>
              <a:t>时将运算结果送入通用寄存器以在完成其应用的功能的同时，直接将运算结果送回到</a:t>
            </a:r>
            <a:r>
              <a:rPr lang="en-US" altLang="zh-CN" sz="2800" b="1" dirty="0" smtClean="0"/>
              <a:t>B</a:t>
            </a:r>
            <a:r>
              <a:rPr lang="zh-CN" altLang="en-US" sz="2800" b="1" dirty="0" smtClean="0"/>
              <a:t>或</a:t>
            </a:r>
            <a:r>
              <a:rPr lang="en-US" altLang="zh-CN" sz="2800" b="1" dirty="0" smtClean="0"/>
              <a:t>C</a:t>
            </a:r>
            <a:r>
              <a:rPr lang="zh-CN" altLang="en-US" sz="2800" b="1" dirty="0" smtClean="0"/>
              <a:t>寄存器，从而大大缩短了期间的传送时间，并能保证“执行</a:t>
            </a:r>
            <a:r>
              <a:rPr lang="en-US" altLang="zh-CN" sz="2800" b="1" dirty="0" smtClean="0"/>
              <a:t>k+1”</a:t>
            </a:r>
            <a:r>
              <a:rPr lang="zh-CN" altLang="en-US" sz="2800" b="1" dirty="0" smtClean="0"/>
              <a:t>需要此操作数时，它已经在</a:t>
            </a:r>
            <a:r>
              <a:rPr lang="en-US" altLang="zh-CN" sz="2800" b="1" dirty="0" smtClean="0"/>
              <a:t>B</a:t>
            </a:r>
            <a:r>
              <a:rPr lang="zh-CN" altLang="en-US" sz="2800" b="1" dirty="0" smtClean="0"/>
              <a:t>或</a:t>
            </a:r>
            <a:r>
              <a:rPr lang="en-US" altLang="zh-CN" sz="2800" b="1" dirty="0" smtClean="0"/>
              <a:t>C</a:t>
            </a:r>
            <a:r>
              <a:rPr lang="zh-CN" altLang="en-US" sz="2800" b="1" dirty="0" smtClean="0"/>
              <a:t>寄存器中准备好了 </a:t>
            </a:r>
          </a:p>
        </p:txBody>
      </p:sp>
      <p:sp>
        <p:nvSpPr>
          <p:cNvPr id="40963" name="Rectangle 2"/>
          <p:cNvSpPr>
            <a:spLocks noChangeArrowheads="1"/>
          </p:cNvSpPr>
          <p:nvPr/>
        </p:nvSpPr>
        <p:spPr bwMode="auto">
          <a:xfrm>
            <a:off x="684213" y="260350"/>
            <a:ext cx="7772400"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3600" b="1">
                <a:solidFill>
                  <a:schemeClr val="tx2"/>
                </a:solidFill>
                <a:ea typeface="宋体" panose="02010600030101010101" pitchFamily="2" charset="-122"/>
              </a:rPr>
              <a:t>解决通用寄存器组</a:t>
            </a:r>
            <a:r>
              <a:rPr lang="zh-CN" altLang="en-US" sz="3600" b="1">
                <a:solidFill>
                  <a:srgbClr val="FF0000"/>
                </a:solidFill>
                <a:ea typeface="宋体" panose="02010600030101010101" pitchFamily="2" charset="-122"/>
              </a:rPr>
              <a:t>数</a:t>
            </a:r>
            <a:r>
              <a:rPr lang="zh-CN" altLang="en-US" sz="3600" b="1">
                <a:solidFill>
                  <a:schemeClr val="tx2"/>
                </a:solidFill>
                <a:ea typeface="宋体" panose="02010600030101010101" pitchFamily="2" charset="-122"/>
              </a:rPr>
              <a:t>相关的办法 </a:t>
            </a:r>
          </a:p>
        </p:txBody>
      </p:sp>
      <p:pic>
        <p:nvPicPr>
          <p:cNvPr id="40964" name="Picture 9"/>
          <p:cNvPicPr>
            <a:picLocks noChangeAspect="1" noChangeArrowheads="1"/>
          </p:cNvPicPr>
          <p:nvPr/>
        </p:nvPicPr>
        <p:blipFill>
          <a:blip r:embed="rId2">
            <a:extLst>
              <a:ext uri="{28A0092B-C50C-407E-A947-70E740481C1C}">
                <a14:useLocalDpi xmlns:a14="http://schemas.microsoft.com/office/drawing/2010/main" val="0"/>
              </a:ext>
            </a:extLst>
          </a:blip>
          <a:srcRect l="10861" r="8333" b="21634"/>
          <a:stretch>
            <a:fillRect/>
          </a:stretch>
        </p:blipFill>
        <p:spPr bwMode="auto">
          <a:xfrm>
            <a:off x="1043608" y="93047"/>
            <a:ext cx="3240360" cy="1472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2460625"/>
            <a:ext cx="6624637"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7592" name="Group 8"/>
          <p:cNvGrpSpPr>
            <a:grpSpLocks/>
          </p:cNvGrpSpPr>
          <p:nvPr/>
        </p:nvGrpSpPr>
        <p:grpSpPr bwMode="auto">
          <a:xfrm>
            <a:off x="3497188" y="483203"/>
            <a:ext cx="2724150" cy="1249363"/>
            <a:chOff x="3696" y="436"/>
            <a:chExt cx="1716" cy="787"/>
          </a:xfrm>
        </p:grpSpPr>
        <p:sp>
          <p:nvSpPr>
            <p:cNvPr id="40967" name="Line 5"/>
            <p:cNvSpPr>
              <a:spLocks noChangeShapeType="1"/>
            </p:cNvSpPr>
            <p:nvPr/>
          </p:nvSpPr>
          <p:spPr bwMode="auto">
            <a:xfrm>
              <a:off x="3696" y="436"/>
              <a:ext cx="318" cy="545"/>
            </a:xfrm>
            <a:prstGeom prst="line">
              <a:avLst/>
            </a:prstGeom>
            <a:noFill/>
            <a:ln w="1905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40968" name="Text Box 6"/>
            <p:cNvSpPr txBox="1">
              <a:spLocks noChangeArrowheads="1"/>
            </p:cNvSpPr>
            <p:nvPr/>
          </p:nvSpPr>
          <p:spPr bwMode="auto">
            <a:xfrm>
              <a:off x="3696" y="935"/>
              <a:ext cx="17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solidFill>
                    <a:srgbClr val="FF0000"/>
                  </a:solidFill>
                  <a:ea typeface="宋体" panose="02010600030101010101" pitchFamily="2" charset="-122"/>
                </a:rPr>
                <a:t>送入</a:t>
              </a:r>
              <a:r>
                <a:rPr lang="en-US" altLang="zh-CN">
                  <a:solidFill>
                    <a:srgbClr val="FF0000"/>
                  </a:solidFill>
                  <a:ea typeface="宋体" panose="02010600030101010101" pitchFamily="2" charset="-122"/>
                </a:rPr>
                <a:t>B</a:t>
              </a:r>
              <a:r>
                <a:rPr lang="zh-CN" altLang="en-US">
                  <a:solidFill>
                    <a:srgbClr val="FF0000"/>
                  </a:solidFill>
                  <a:ea typeface="宋体" panose="02010600030101010101" pitchFamily="2" charset="-122"/>
                </a:rPr>
                <a:t>或</a:t>
              </a:r>
              <a:r>
                <a:rPr lang="en-US" altLang="zh-CN">
                  <a:solidFill>
                    <a:srgbClr val="FF0000"/>
                  </a:solidFill>
                  <a:ea typeface="宋体" panose="02010600030101010101" pitchFamily="2" charset="-122"/>
                </a:rPr>
                <a:t>C</a:t>
              </a:r>
              <a:r>
                <a:rPr lang="zh-CN" altLang="en-US">
                  <a:solidFill>
                    <a:srgbClr val="FF0000"/>
                  </a:solidFill>
                  <a:ea typeface="宋体" panose="02010600030101010101" pitchFamily="2" charset="-122"/>
                </a:rPr>
                <a:t>参加执行</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7592"/>
                                        </p:tgtEl>
                                        <p:attrNameLst>
                                          <p:attrName>style.visibility</p:attrName>
                                        </p:attrNameLst>
                                      </p:cBhvr>
                                      <p:to>
                                        <p:strVal val="visible"/>
                                      </p:to>
                                    </p:set>
                                    <p:animEffect transition="in" filter="dissolve">
                                      <p:cBhvr>
                                        <p:cTn id="7" dur="500"/>
                                        <p:tgtEl>
                                          <p:spTgt spid="675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67587"/>
                                        </p:tgtEl>
                                        <p:attrNameLst>
                                          <p:attrName>style.visibility</p:attrName>
                                        </p:attrNameLst>
                                      </p:cBhvr>
                                      <p:to>
                                        <p:strVal val="visible"/>
                                      </p:to>
                                    </p:set>
                                    <p:animEffect transition="in" filter="checkerboard(across)">
                                      <p:cBhvr>
                                        <p:cTn id="12" dur="500"/>
                                        <p:tgtEl>
                                          <p:spTgt spid="67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115888"/>
            <a:ext cx="7772400" cy="731837"/>
          </a:xfrm>
        </p:spPr>
        <p:txBody>
          <a:bodyPr/>
          <a:lstStyle/>
          <a:p>
            <a:pPr eaLnBrk="1" hangingPunct="1"/>
            <a:r>
              <a:rPr lang="en-US" altLang="zh-CN" sz="3200" b="1" smtClean="0">
                <a:latin typeface="黑体" panose="02010609060101010101" pitchFamily="49" charset="-122"/>
                <a:ea typeface="黑体" panose="02010609060101010101" pitchFamily="49" charset="-122"/>
              </a:rPr>
              <a:t>5.1</a:t>
            </a:r>
            <a:r>
              <a:rPr lang="zh-CN" altLang="en-US" sz="3200" b="1" smtClean="0">
                <a:latin typeface="黑体" panose="02010609060101010101" pitchFamily="49" charset="-122"/>
                <a:ea typeface="黑体" panose="02010609060101010101" pitchFamily="49" charset="-122"/>
              </a:rPr>
              <a:t>重叠方式</a:t>
            </a:r>
            <a:r>
              <a:rPr lang="zh-CN" altLang="en-US" sz="3200" smtClean="0">
                <a:latin typeface="黑体" panose="02010609060101010101" pitchFamily="49" charset="-122"/>
                <a:ea typeface="黑体" panose="02010609060101010101" pitchFamily="49" charset="-122"/>
              </a:rPr>
              <a:t> </a:t>
            </a:r>
          </a:p>
        </p:txBody>
      </p:sp>
      <p:sp>
        <p:nvSpPr>
          <p:cNvPr id="5123" name="Rectangle 3"/>
          <p:cNvSpPr>
            <a:spLocks noGrp="1" noChangeArrowheads="1"/>
          </p:cNvSpPr>
          <p:nvPr>
            <p:ph type="body" idx="1"/>
          </p:nvPr>
        </p:nvSpPr>
        <p:spPr>
          <a:xfrm>
            <a:off x="611188" y="1052513"/>
            <a:ext cx="7772400" cy="4114800"/>
          </a:xfrm>
        </p:spPr>
        <p:txBody>
          <a:bodyPr/>
          <a:lstStyle/>
          <a:p>
            <a:pPr marL="0" indent="0" eaLnBrk="1" hangingPunct="1">
              <a:lnSpc>
                <a:spcPct val="90000"/>
              </a:lnSpc>
              <a:buFontTx/>
              <a:buNone/>
            </a:pPr>
            <a:r>
              <a:rPr lang="en-US" altLang="zh-CN" sz="2800" b="1" dirty="0" smtClean="0">
                <a:solidFill>
                  <a:srgbClr val="000000"/>
                </a:solidFill>
                <a:latin typeface="黑体" panose="02010609060101010101" pitchFamily="49" charset="-122"/>
                <a:ea typeface="黑体" panose="02010609060101010101" pitchFamily="49" charset="-122"/>
              </a:rPr>
              <a:t>5.1.1</a:t>
            </a:r>
            <a:r>
              <a:rPr lang="zh-CN" altLang="en-US" sz="2800" b="1" dirty="0" smtClean="0">
                <a:solidFill>
                  <a:srgbClr val="000000"/>
                </a:solidFill>
                <a:latin typeface="黑体" panose="02010609060101010101" pitchFamily="49" charset="-122"/>
                <a:ea typeface="黑体" panose="02010609060101010101" pitchFamily="49" charset="-122"/>
              </a:rPr>
              <a:t>重叠原理和一次重叠</a:t>
            </a:r>
            <a:endParaRPr lang="zh-CN" altLang="en-US" sz="2800" b="1" dirty="0" smtClean="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0" indent="0" algn="just" eaLnBrk="1" hangingPunct="1">
              <a:lnSpc>
                <a:spcPct val="90000"/>
              </a:lnSpc>
              <a:buFontTx/>
              <a:buNone/>
            </a:pPr>
            <a:r>
              <a:rPr lang="en-US" altLang="zh-CN" sz="2800" dirty="0" smtClean="0">
                <a:latin typeface="黑体" panose="02010609060101010101" pitchFamily="49" charset="-122"/>
                <a:ea typeface="黑体" panose="02010609060101010101" pitchFamily="49" charset="-122"/>
              </a:rPr>
              <a:t>1</a:t>
            </a:r>
            <a:r>
              <a:rPr lang="zh-CN" altLang="en-US" sz="2800" dirty="0" smtClean="0">
                <a:latin typeface="黑体" panose="02010609060101010101" pitchFamily="49" charset="-122"/>
                <a:ea typeface="黑体" panose="02010609060101010101" pitchFamily="49" charset="-122"/>
              </a:rPr>
              <a:t>．</a:t>
            </a:r>
            <a:r>
              <a:rPr lang="zh-CN" altLang="en-US" sz="2800" dirty="0" smtClean="0">
                <a:solidFill>
                  <a:srgbClr val="0000FF"/>
                </a:solidFill>
                <a:latin typeface="黑体" panose="02010609060101010101" pitchFamily="49" charset="-122"/>
                <a:ea typeface="黑体" panose="02010609060101010101" pitchFamily="49" charset="-122"/>
              </a:rPr>
              <a:t>指令的顺序解释方式</a:t>
            </a:r>
            <a:r>
              <a:rPr lang="zh-CN" altLang="en-US" sz="2800" dirty="0" smtClean="0">
                <a:latin typeface="黑体" panose="02010609060101010101" pitchFamily="49" charset="-122"/>
                <a:ea typeface="黑体" panose="02010609060101010101" pitchFamily="49" charset="-122"/>
              </a:rPr>
              <a:t>：</a:t>
            </a:r>
          </a:p>
          <a:p>
            <a:pPr marL="0" indent="0" algn="just" eaLnBrk="1" hangingPunct="1">
              <a:lnSpc>
                <a:spcPct val="90000"/>
              </a:lnSpc>
              <a:buFontTx/>
              <a:buNone/>
            </a:pPr>
            <a:r>
              <a:rPr lang="zh-CN" altLang="en-US" sz="2800" dirty="0" smtClean="0">
                <a:latin typeface="黑体" panose="02010609060101010101" pitchFamily="49" charset="-122"/>
                <a:ea typeface="黑体" panose="02010609060101010101" pitchFamily="49" charset="-122"/>
              </a:rPr>
              <a:t>    各条机器</a:t>
            </a:r>
            <a:r>
              <a:rPr lang="zh-CN" altLang="en-US" sz="2800" dirty="0" smtClean="0">
                <a:solidFill>
                  <a:srgbClr val="0000FF"/>
                </a:solidFill>
                <a:latin typeface="黑体" panose="02010609060101010101" pitchFamily="49" charset="-122"/>
                <a:ea typeface="黑体" panose="02010609060101010101" pitchFamily="49" charset="-122"/>
              </a:rPr>
              <a:t>指令</a:t>
            </a:r>
            <a:r>
              <a:rPr lang="zh-CN" altLang="en-US" sz="2800" dirty="0" smtClean="0">
                <a:latin typeface="黑体" panose="02010609060101010101" pitchFamily="49" charset="-122"/>
                <a:ea typeface="黑体" panose="02010609060101010101" pitchFamily="49" charset="-122"/>
              </a:rPr>
              <a:t>之间</a:t>
            </a:r>
            <a:r>
              <a:rPr lang="zh-CN" altLang="en-US" sz="2800" dirty="0" smtClean="0">
                <a:solidFill>
                  <a:srgbClr val="0000FF"/>
                </a:solidFill>
                <a:latin typeface="黑体" panose="02010609060101010101" pitchFamily="49" charset="-122"/>
                <a:ea typeface="黑体" panose="02010609060101010101" pitchFamily="49" charset="-122"/>
              </a:rPr>
              <a:t>顺序</a:t>
            </a:r>
            <a:r>
              <a:rPr lang="zh-CN" altLang="en-US" sz="2800" dirty="0" smtClean="0">
                <a:latin typeface="黑体" panose="02010609060101010101" pitchFamily="49" charset="-122"/>
                <a:ea typeface="黑体" panose="02010609060101010101" pitchFamily="49" charset="-122"/>
              </a:rPr>
              <a:t>串行地执行，执行完一条指令后才取出下条指令来执行，而且</a:t>
            </a:r>
            <a:r>
              <a:rPr lang="zh-CN" altLang="en-US" sz="2800" dirty="0" smtClean="0">
                <a:solidFill>
                  <a:srgbClr val="0000FF"/>
                </a:solidFill>
                <a:latin typeface="黑体" panose="02010609060101010101" pitchFamily="49" charset="-122"/>
                <a:ea typeface="黑体" panose="02010609060101010101" pitchFamily="49" charset="-122"/>
              </a:rPr>
              <a:t>每条机器指令</a:t>
            </a:r>
            <a:r>
              <a:rPr lang="zh-CN" altLang="en-US" sz="2800" dirty="0" smtClean="0">
                <a:latin typeface="黑体" panose="02010609060101010101" pitchFamily="49" charset="-122"/>
                <a:ea typeface="黑体" panose="02010609060101010101" pitchFamily="49" charset="-122"/>
              </a:rPr>
              <a:t>内部的</a:t>
            </a:r>
            <a:r>
              <a:rPr lang="zh-CN" altLang="en-US" sz="2800" dirty="0" smtClean="0">
                <a:solidFill>
                  <a:srgbClr val="0000FF"/>
                </a:solidFill>
                <a:latin typeface="黑体" panose="02010609060101010101" pitchFamily="49" charset="-122"/>
                <a:ea typeface="黑体" panose="02010609060101010101" pitchFamily="49" charset="-122"/>
              </a:rPr>
              <a:t>各个微操作</a:t>
            </a:r>
            <a:r>
              <a:rPr lang="zh-CN" altLang="en-US" sz="2800" dirty="0" smtClean="0">
                <a:latin typeface="黑体" panose="02010609060101010101" pitchFamily="49" charset="-122"/>
                <a:ea typeface="黑体" panose="02010609060101010101" pitchFamily="49" charset="-122"/>
              </a:rPr>
              <a:t>也是顺序串行地执行。</a:t>
            </a:r>
          </a:p>
          <a:p>
            <a:pPr marL="0" indent="0" eaLnBrk="1" hangingPunct="1">
              <a:lnSpc>
                <a:spcPct val="90000"/>
              </a:lnSpc>
              <a:buFontTx/>
              <a:buNone/>
            </a:pPr>
            <a:r>
              <a:rPr lang="zh-CN" altLang="en-US" sz="2800" dirty="0" smtClean="0">
                <a:latin typeface="黑体" panose="02010609060101010101" pitchFamily="49" charset="-122"/>
                <a:ea typeface="黑体" panose="02010609060101010101" pitchFamily="49" charset="-122"/>
              </a:rPr>
              <a:t>    </a:t>
            </a: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609600"/>
            <a:ext cx="7772400" cy="587375"/>
          </a:xfrm>
        </p:spPr>
        <p:txBody>
          <a:bodyPr/>
          <a:lstStyle/>
          <a:p>
            <a:pPr algn="l" eaLnBrk="1" hangingPunct="1"/>
            <a:r>
              <a:rPr lang="en-US" altLang="zh-CN" sz="3600" b="1" smtClean="0"/>
              <a:t>3</a:t>
            </a:r>
            <a:r>
              <a:rPr lang="zh-CN" altLang="en-US" sz="3600" b="1" smtClean="0"/>
              <a:t>）两种办法比较： </a:t>
            </a:r>
          </a:p>
        </p:txBody>
      </p:sp>
      <p:sp>
        <p:nvSpPr>
          <p:cNvPr id="41987" name="Rectangle 3"/>
          <p:cNvSpPr>
            <a:spLocks noGrp="1" noChangeArrowheads="1"/>
          </p:cNvSpPr>
          <p:nvPr>
            <p:ph type="body" idx="1"/>
          </p:nvPr>
        </p:nvSpPr>
        <p:spPr>
          <a:xfrm>
            <a:off x="539750" y="1341438"/>
            <a:ext cx="7772400" cy="4114800"/>
          </a:xfrm>
        </p:spPr>
        <p:txBody>
          <a:bodyPr/>
          <a:lstStyle/>
          <a:p>
            <a:pPr eaLnBrk="1" hangingPunct="1"/>
            <a:r>
              <a:rPr lang="zh-CN" altLang="en-US" b="1" dirty="0" smtClean="0"/>
              <a:t>推后“分析</a:t>
            </a:r>
            <a:r>
              <a:rPr lang="en-US" altLang="zh-CN" b="1" dirty="0" smtClean="0"/>
              <a:t>k+1”</a:t>
            </a:r>
            <a:r>
              <a:rPr lang="zh-CN" altLang="en-US" b="1" dirty="0" smtClean="0"/>
              <a:t>和设置“相关专用通路”是解决重叠方式相关的两种基本方法。</a:t>
            </a:r>
          </a:p>
          <a:p>
            <a:pPr eaLnBrk="1" hangingPunct="1"/>
            <a:r>
              <a:rPr lang="zh-CN" altLang="en-US" b="1" dirty="0" smtClean="0"/>
              <a:t>前者以降低速度为代价，使设备基本不增加。</a:t>
            </a:r>
          </a:p>
          <a:p>
            <a:pPr eaLnBrk="1" hangingPunct="1"/>
            <a:r>
              <a:rPr lang="zh-CN" altLang="en-US" b="1" dirty="0" smtClean="0"/>
              <a:t>后者以增加设备为代价，使重叠效率不下降。</a:t>
            </a: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39750" y="333375"/>
            <a:ext cx="7772400" cy="1143000"/>
          </a:xfrm>
        </p:spPr>
        <p:txBody>
          <a:bodyPr/>
          <a:lstStyle/>
          <a:p>
            <a:pPr eaLnBrk="1" hangingPunct="1"/>
            <a:r>
              <a:rPr lang="zh-CN" altLang="en-US" sz="3600" b="1" smtClean="0"/>
              <a:t>（</a:t>
            </a:r>
            <a:r>
              <a:rPr lang="en-US" altLang="zh-CN" sz="3600" b="1" smtClean="0"/>
              <a:t>2</a:t>
            </a:r>
            <a:r>
              <a:rPr lang="zh-CN" altLang="en-US" sz="3600" b="1" smtClean="0"/>
              <a:t>）通用寄存器组基址或变址值相关的情况及处理办法：</a:t>
            </a:r>
          </a:p>
        </p:txBody>
      </p:sp>
      <p:sp>
        <p:nvSpPr>
          <p:cNvPr id="43011" name="Rectangle 3"/>
          <p:cNvSpPr>
            <a:spLocks noGrp="1" noChangeArrowheads="1"/>
          </p:cNvSpPr>
          <p:nvPr>
            <p:ph type="body" idx="1"/>
          </p:nvPr>
        </p:nvSpPr>
        <p:spPr>
          <a:xfrm>
            <a:off x="323850" y="1557338"/>
            <a:ext cx="8569325" cy="4114800"/>
          </a:xfrm>
        </p:spPr>
        <p:txBody>
          <a:bodyPr/>
          <a:lstStyle/>
          <a:p>
            <a:pPr eaLnBrk="1" hangingPunct="1">
              <a:buFontTx/>
              <a:buNone/>
            </a:pPr>
            <a:r>
              <a:rPr lang="zh-CN" altLang="en-US" b="1" smtClean="0"/>
              <a:t>（以基址值相关为例）设操作数的有效地址 （</a:t>
            </a:r>
            <a:r>
              <a:rPr lang="en-US" altLang="zh-CN" b="1" smtClean="0"/>
              <a:t>Xd</a:t>
            </a:r>
            <a:r>
              <a:rPr lang="zh-CN" altLang="en-US" b="1" smtClean="0"/>
              <a:t>）</a:t>
            </a:r>
            <a:r>
              <a:rPr lang="en-US" altLang="zh-CN" b="1" smtClean="0"/>
              <a:t>+</a:t>
            </a:r>
            <a:r>
              <a:rPr lang="zh-CN" altLang="en-US" b="1" smtClean="0"/>
              <a:t>（</a:t>
            </a:r>
            <a:r>
              <a:rPr lang="en-US" altLang="zh-CN" b="1" smtClean="0"/>
              <a:t>B2</a:t>
            </a:r>
            <a:r>
              <a:rPr lang="zh-CN" altLang="en-US" b="1" smtClean="0"/>
              <a:t>）</a:t>
            </a:r>
            <a:r>
              <a:rPr lang="en-US" altLang="zh-CN" b="1" smtClean="0"/>
              <a:t>+d2</a:t>
            </a:r>
            <a:r>
              <a:rPr lang="zh-CN" altLang="en-US" b="1" smtClean="0"/>
              <a:t>相关的发生如图</a:t>
            </a:r>
            <a:r>
              <a:rPr lang="en-US" altLang="zh-CN" b="1" smtClean="0"/>
              <a:t>5.10</a:t>
            </a:r>
          </a:p>
        </p:txBody>
      </p:sp>
      <p:pic>
        <p:nvPicPr>
          <p:cNvPr id="430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636838"/>
            <a:ext cx="763270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11188" y="260350"/>
            <a:ext cx="8062912" cy="803275"/>
          </a:xfrm>
        </p:spPr>
        <p:txBody>
          <a:bodyPr/>
          <a:lstStyle/>
          <a:p>
            <a:pPr eaLnBrk="1" hangingPunct="1"/>
            <a:r>
              <a:rPr lang="zh-CN" altLang="en-US" sz="3600" b="1" smtClean="0"/>
              <a:t>解决通用寄存器组基址值相关的办法：</a:t>
            </a:r>
          </a:p>
        </p:txBody>
      </p:sp>
      <p:sp>
        <p:nvSpPr>
          <p:cNvPr id="44035" name="Rectangle 3"/>
          <p:cNvSpPr>
            <a:spLocks noGrp="1" noChangeArrowheads="1"/>
          </p:cNvSpPr>
          <p:nvPr>
            <p:ph type="body" idx="1"/>
          </p:nvPr>
        </p:nvSpPr>
        <p:spPr>
          <a:xfrm>
            <a:off x="611188" y="1268413"/>
            <a:ext cx="8137525" cy="4114800"/>
          </a:xfrm>
        </p:spPr>
        <p:txBody>
          <a:bodyPr/>
          <a:lstStyle/>
          <a:p>
            <a:pPr marL="0" indent="0" eaLnBrk="1" hangingPunct="1">
              <a:buNone/>
            </a:pPr>
            <a:r>
              <a:rPr lang="en-US" altLang="zh-CN" b="1" dirty="0" smtClean="0"/>
              <a:t>1</a:t>
            </a:r>
            <a:r>
              <a:rPr lang="zh-CN" altLang="en-US" b="1" dirty="0" smtClean="0"/>
              <a:t>）推后分析法：</a:t>
            </a:r>
          </a:p>
          <a:p>
            <a:pPr eaLnBrk="1" hangingPunct="1"/>
            <a:r>
              <a:rPr lang="zh-CN" altLang="en-US" b="1" dirty="0" smtClean="0"/>
              <a:t>对于</a:t>
            </a:r>
            <a:r>
              <a:rPr lang="en-US" altLang="zh-CN" b="1" dirty="0" smtClean="0"/>
              <a:t>B</a:t>
            </a:r>
            <a:r>
              <a:rPr lang="zh-CN" altLang="en-US" b="1" dirty="0" smtClean="0"/>
              <a:t>二次相关，只需推后“分析</a:t>
            </a:r>
            <a:r>
              <a:rPr lang="en-US" altLang="zh-CN" b="1" dirty="0" smtClean="0"/>
              <a:t>k+2”</a:t>
            </a:r>
            <a:r>
              <a:rPr lang="zh-CN" altLang="en-US" b="1" dirty="0" smtClean="0"/>
              <a:t>的始点，使“执行</a:t>
            </a:r>
            <a:r>
              <a:rPr lang="en-US" altLang="zh-CN" b="1" dirty="0" smtClean="0"/>
              <a:t>k”</a:t>
            </a:r>
            <a:r>
              <a:rPr lang="zh-CN" altLang="en-US" b="1" dirty="0" smtClean="0"/>
              <a:t>送入通用寄存器的运算结果，在“分析</a:t>
            </a:r>
            <a:r>
              <a:rPr lang="en-US" altLang="zh-CN" b="1" dirty="0" smtClean="0"/>
              <a:t>k+2”</a:t>
            </a:r>
            <a:r>
              <a:rPr lang="zh-CN" altLang="en-US" b="1" dirty="0" smtClean="0"/>
              <a:t>开始时已经出现在通用寄存器的输出总线上。图</a:t>
            </a:r>
            <a:r>
              <a:rPr lang="en-US" altLang="zh-CN" b="1" dirty="0" smtClean="0"/>
              <a:t>5.11</a:t>
            </a:r>
            <a:r>
              <a:rPr lang="zh-CN" altLang="en-US" b="1" dirty="0" smtClean="0"/>
              <a:t>（</a:t>
            </a:r>
            <a:r>
              <a:rPr lang="en-US" altLang="zh-CN" b="1" dirty="0" smtClean="0"/>
              <a:t>a</a:t>
            </a:r>
            <a:r>
              <a:rPr lang="zh-CN" altLang="en-US" b="1" dirty="0" smtClean="0"/>
              <a:t>）</a:t>
            </a:r>
          </a:p>
          <a:p>
            <a:pPr eaLnBrk="1" hangingPunct="1"/>
            <a:r>
              <a:rPr lang="zh-CN" altLang="en-US" b="1" dirty="0" smtClean="0"/>
              <a:t>对于</a:t>
            </a:r>
            <a:r>
              <a:rPr lang="en-US" altLang="zh-CN" b="1" dirty="0" smtClean="0"/>
              <a:t>B</a:t>
            </a:r>
            <a:r>
              <a:rPr lang="zh-CN" altLang="en-US" b="1" dirty="0" smtClean="0"/>
              <a:t>一次相关，则除此之外，还要推后一个“执行”周期。如图</a:t>
            </a:r>
            <a:r>
              <a:rPr lang="en-US" altLang="zh-CN" b="1" dirty="0" smtClean="0"/>
              <a:t>5.11</a:t>
            </a:r>
            <a:r>
              <a:rPr lang="zh-CN" altLang="en-US" b="1" dirty="0" smtClean="0"/>
              <a:t>（</a:t>
            </a:r>
            <a:r>
              <a:rPr lang="en-US" altLang="zh-CN" b="1" dirty="0" smtClean="0"/>
              <a:t>b</a:t>
            </a:r>
            <a:r>
              <a:rPr lang="zh-CN" altLang="en-US" b="1" dirty="0" smtClean="0"/>
              <a:t>）</a:t>
            </a: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b="54027"/>
          <a:stretch>
            <a:fillRect/>
          </a:stretch>
        </p:blipFill>
        <p:spPr bwMode="auto">
          <a:xfrm>
            <a:off x="323850" y="404813"/>
            <a:ext cx="8497888"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Text Box 5"/>
          <p:cNvSpPr txBox="1">
            <a:spLocks noChangeArrowheads="1"/>
          </p:cNvSpPr>
          <p:nvPr/>
        </p:nvSpPr>
        <p:spPr bwMode="auto">
          <a:xfrm>
            <a:off x="2268538" y="3933825"/>
            <a:ext cx="882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000">
                <a:ea typeface="宋体" panose="02010600030101010101" pitchFamily="2" charset="-122"/>
              </a:rPr>
              <a:t>图</a:t>
            </a:r>
            <a:r>
              <a:rPr lang="en-US" altLang="zh-CN" sz="2000">
                <a:ea typeface="宋体" panose="02010600030101010101" pitchFamily="2" charset="-122"/>
              </a:rPr>
              <a:t>5.11</a:t>
            </a: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88913"/>
            <a:ext cx="8642350" cy="476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250825" y="908050"/>
            <a:ext cx="8713788" cy="5761038"/>
          </a:xfrm>
        </p:spPr>
        <p:txBody>
          <a:bodyPr/>
          <a:lstStyle/>
          <a:p>
            <a:pPr marL="609600" indent="-609600" eaLnBrk="1" hangingPunct="1">
              <a:buFontTx/>
              <a:buNone/>
            </a:pPr>
            <a:r>
              <a:rPr lang="en-US" altLang="zh-CN" b="1" dirty="0" smtClean="0"/>
              <a:t>2</a:t>
            </a:r>
            <a:r>
              <a:rPr lang="zh-CN" altLang="en-US" b="1" dirty="0" smtClean="0"/>
              <a:t>）设置相关专用通路：</a:t>
            </a:r>
          </a:p>
          <a:p>
            <a:pPr marL="609600" indent="-609600" eaLnBrk="1" hangingPunct="1">
              <a:buFontTx/>
              <a:buNone/>
            </a:pPr>
            <a:r>
              <a:rPr lang="zh-CN" altLang="en-US" sz="2400" b="1" dirty="0" smtClean="0"/>
              <a:t>办法与图</a:t>
            </a:r>
            <a:r>
              <a:rPr lang="en-US" altLang="zh-CN" sz="2400" b="1" dirty="0" smtClean="0"/>
              <a:t>5.9</a:t>
            </a:r>
            <a:r>
              <a:rPr lang="zh-CN" altLang="en-US" sz="2400" b="1" dirty="0" smtClean="0"/>
              <a:t>类似，如图</a:t>
            </a:r>
            <a:r>
              <a:rPr lang="en-US" altLang="zh-CN" sz="2400" b="1" dirty="0" smtClean="0"/>
              <a:t>5.12</a:t>
            </a:r>
            <a:r>
              <a:rPr lang="zh-CN" altLang="en-US" sz="2400" b="1" dirty="0" smtClean="0"/>
              <a:t>所示</a:t>
            </a:r>
          </a:p>
          <a:p>
            <a:pPr marL="609600" indent="-609600" eaLnBrk="1" hangingPunct="1">
              <a:buFontTx/>
              <a:buNone/>
            </a:pPr>
            <a:r>
              <a:rPr lang="zh-CN" altLang="en-US" sz="2400" b="1" dirty="0" smtClean="0"/>
              <a:t>由于</a:t>
            </a:r>
            <a:r>
              <a:rPr lang="en-US" altLang="zh-CN" sz="2400" b="1" dirty="0" smtClean="0"/>
              <a:t>B</a:t>
            </a:r>
            <a:r>
              <a:rPr lang="zh-CN" altLang="en-US" sz="2400" b="1" dirty="0" smtClean="0"/>
              <a:t>一次、二次相关的概率并不低，所以设置专用通路是值</a:t>
            </a:r>
          </a:p>
          <a:p>
            <a:pPr marL="609600" indent="-609600" eaLnBrk="1" hangingPunct="1">
              <a:buFontTx/>
              <a:buNone/>
            </a:pPr>
            <a:r>
              <a:rPr lang="zh-CN" altLang="en-US" sz="2400" b="1" dirty="0" smtClean="0"/>
              <a:t>得的。</a:t>
            </a:r>
            <a:r>
              <a:rPr lang="zh-CN" altLang="en-US" sz="2400" b="1" dirty="0" smtClean="0">
                <a:solidFill>
                  <a:srgbClr val="FF0000"/>
                </a:solidFill>
              </a:rPr>
              <a:t>二次相关时，用专用通路，一次相关时用推后分析法</a:t>
            </a:r>
            <a:r>
              <a:rPr lang="zh-CN" altLang="en-US" sz="2400" b="1" dirty="0" smtClean="0"/>
              <a:t>。</a:t>
            </a:r>
            <a:r>
              <a:rPr lang="zh-CN" altLang="en-US" b="1" dirty="0" smtClean="0"/>
              <a:t> </a:t>
            </a:r>
          </a:p>
        </p:txBody>
      </p:sp>
      <p:sp>
        <p:nvSpPr>
          <p:cNvPr id="47107" name="Rectangle 4"/>
          <p:cNvSpPr>
            <a:spLocks noGrp="1" noChangeArrowheads="1"/>
          </p:cNvSpPr>
          <p:nvPr>
            <p:ph type="title"/>
          </p:nvPr>
        </p:nvSpPr>
        <p:spPr>
          <a:xfrm>
            <a:off x="611188" y="188913"/>
            <a:ext cx="8134350" cy="647700"/>
          </a:xfrm>
          <a:noFill/>
        </p:spPr>
        <p:txBody>
          <a:bodyPr/>
          <a:lstStyle/>
          <a:p>
            <a:pPr eaLnBrk="1" hangingPunct="1"/>
            <a:r>
              <a:rPr lang="zh-CN" altLang="en-US" sz="3600" b="1" smtClean="0"/>
              <a:t>解决通用寄存器组基址值相关的办法：</a:t>
            </a:r>
          </a:p>
        </p:txBody>
      </p:sp>
      <p:pic>
        <p:nvPicPr>
          <p:cNvPr id="716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3068638"/>
            <a:ext cx="6769100" cy="357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0"/>
            <a:ext cx="5975350" cy="298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1686"/>
                                        </p:tgtEl>
                                        <p:attrNameLst>
                                          <p:attrName>style.visibility</p:attrName>
                                        </p:attrNameLst>
                                      </p:cBhvr>
                                      <p:to>
                                        <p:strVal val="visible"/>
                                      </p:to>
                                    </p:set>
                                    <p:animEffect transition="in" filter="box(in)">
                                      <p:cBhvr>
                                        <p:cTn id="7" dur="1000"/>
                                        <p:tgtEl>
                                          <p:spTgt spid="716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32" fill="hold" nodeType="clickEffect">
                                  <p:stCondLst>
                                    <p:cond delay="0"/>
                                  </p:stCondLst>
                                  <p:childTnLst>
                                    <p:set>
                                      <p:cBhvr>
                                        <p:cTn id="11" dur="1" fill="hold">
                                          <p:stCondLst>
                                            <p:cond delay="0"/>
                                          </p:stCondLst>
                                        </p:cTn>
                                        <p:tgtEl>
                                          <p:spTgt spid="71685"/>
                                        </p:tgtEl>
                                        <p:attrNameLst>
                                          <p:attrName>style.visibility</p:attrName>
                                        </p:attrNameLst>
                                      </p:cBhvr>
                                      <p:to>
                                        <p:strVal val="visible"/>
                                      </p:to>
                                    </p:set>
                                    <p:animEffect transition="in" filter="diamond(out)">
                                      <p:cBhvr>
                                        <p:cTn id="12" dur="1000"/>
                                        <p:tgtEl>
                                          <p:spTgt spid="71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b="1" smtClean="0"/>
              <a:t>5.2  </a:t>
            </a:r>
            <a:r>
              <a:rPr lang="zh-CN" altLang="en-US" b="1" smtClean="0"/>
              <a:t>流水方式</a:t>
            </a:r>
            <a:endParaRPr lang="zh-CN" altLang="en-US" smtClean="0"/>
          </a:p>
        </p:txBody>
      </p:sp>
      <p:sp>
        <p:nvSpPr>
          <p:cNvPr id="48131" name="Rectangle 3"/>
          <p:cNvSpPr>
            <a:spLocks noGrp="1" noChangeArrowheads="1"/>
          </p:cNvSpPr>
          <p:nvPr>
            <p:ph type="body" idx="1"/>
          </p:nvPr>
        </p:nvSpPr>
        <p:spPr/>
        <p:txBody>
          <a:bodyPr/>
          <a:lstStyle/>
          <a:p>
            <a:pPr eaLnBrk="1" hangingPunct="1">
              <a:buFontTx/>
              <a:buNone/>
            </a:pPr>
            <a:r>
              <a:rPr lang="en-US" altLang="zh-CN" sz="2800" b="1" dirty="0" smtClean="0"/>
              <a:t>5.2.1  </a:t>
            </a:r>
            <a:r>
              <a:rPr lang="zh-CN" altLang="en-US" sz="2800" b="1" dirty="0" smtClean="0"/>
              <a:t>基本概念</a:t>
            </a:r>
          </a:p>
          <a:p>
            <a:pPr marL="0" indent="0" eaLnBrk="1" hangingPunct="1">
              <a:buNone/>
            </a:pPr>
            <a:r>
              <a:rPr lang="zh-CN" altLang="en-US" sz="2800" b="1" dirty="0" smtClean="0"/>
              <a:t> </a:t>
            </a:r>
            <a:r>
              <a:rPr lang="en-US" altLang="zh-CN" sz="2800" b="1" dirty="0" smtClean="0"/>
              <a:t>1</a:t>
            </a:r>
            <a:r>
              <a:rPr lang="zh-CN" altLang="en-US" sz="2800" b="1" dirty="0" smtClean="0"/>
              <a:t>．工作原理</a:t>
            </a:r>
          </a:p>
          <a:p>
            <a:pPr marL="0" indent="0" eaLnBrk="1" hangingPunct="1">
              <a:buNone/>
            </a:pPr>
            <a:r>
              <a:rPr lang="zh-CN" altLang="en-US" sz="2800" b="1" dirty="0" smtClean="0"/>
              <a:t>“</a:t>
            </a:r>
            <a:r>
              <a:rPr lang="zh-CN" altLang="en-US" sz="2800" b="1" dirty="0" smtClean="0">
                <a:solidFill>
                  <a:srgbClr val="FF0000"/>
                </a:solidFill>
              </a:rPr>
              <a:t>流水</a:t>
            </a:r>
            <a:r>
              <a:rPr lang="zh-CN" altLang="en-US" sz="2800" b="1" dirty="0" smtClean="0"/>
              <a:t>”在概念上与“重叠”没什么差别，可以看成是“</a:t>
            </a:r>
            <a:r>
              <a:rPr lang="zh-CN" altLang="en-US" sz="2800" b="1" dirty="0" smtClean="0">
                <a:solidFill>
                  <a:srgbClr val="FF0000"/>
                </a:solidFill>
              </a:rPr>
              <a:t>重叠</a:t>
            </a:r>
            <a:r>
              <a:rPr lang="zh-CN" altLang="en-US" sz="2800" b="1" dirty="0" smtClean="0"/>
              <a:t>”的</a:t>
            </a:r>
            <a:r>
              <a:rPr lang="zh-CN" altLang="en-US" sz="2800" b="1" dirty="0" smtClean="0">
                <a:solidFill>
                  <a:srgbClr val="0000FF"/>
                </a:solidFill>
              </a:rPr>
              <a:t>进一步引申</a:t>
            </a:r>
            <a:r>
              <a:rPr lang="zh-CN" altLang="en-US" sz="2800" b="1" dirty="0" smtClean="0"/>
              <a:t>。差别在于“一次重叠”只是把一条</a:t>
            </a:r>
            <a:r>
              <a:rPr lang="zh-CN" altLang="en-US" sz="2800" b="1" dirty="0" smtClean="0">
                <a:solidFill>
                  <a:srgbClr val="0000FF"/>
                </a:solidFill>
              </a:rPr>
              <a:t>指令的解释</a:t>
            </a:r>
            <a:r>
              <a:rPr lang="zh-CN" altLang="en-US" sz="2800" b="1" dirty="0" smtClean="0"/>
              <a:t>分解为两个子过程，而“流水”</a:t>
            </a:r>
            <a:r>
              <a:rPr lang="zh-CN" altLang="en-US" sz="2800" b="1" dirty="0" smtClean="0">
                <a:solidFill>
                  <a:srgbClr val="0000FF"/>
                </a:solidFill>
              </a:rPr>
              <a:t>分解成更多个子过程</a:t>
            </a:r>
            <a:r>
              <a:rPr lang="zh-CN" altLang="en-US" sz="2800" b="1" dirty="0" smtClean="0"/>
              <a:t>。</a:t>
            </a:r>
          </a:p>
          <a:p>
            <a:pPr marL="0" indent="0" eaLnBrk="1" hangingPunct="1">
              <a:buNone/>
            </a:pPr>
            <a:r>
              <a:rPr lang="zh-CN" altLang="en-US" sz="2800" b="1" dirty="0" smtClean="0"/>
              <a:t>“重叠”同时解释两条指令，“流水”同时解释多条指令。如图</a:t>
            </a:r>
            <a:r>
              <a:rPr lang="en-US" altLang="zh-CN" sz="2800" b="1" dirty="0" smtClean="0"/>
              <a:t>5-15 </a:t>
            </a: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Group 7"/>
          <p:cNvGrpSpPr>
            <a:grpSpLocks/>
          </p:cNvGrpSpPr>
          <p:nvPr/>
        </p:nvGrpSpPr>
        <p:grpSpPr bwMode="auto">
          <a:xfrm>
            <a:off x="0" y="0"/>
            <a:ext cx="9144000" cy="6918325"/>
            <a:chOff x="0" y="0"/>
            <a:chExt cx="5760" cy="4358"/>
          </a:xfrm>
        </p:grpSpPr>
        <p:pic>
          <p:nvPicPr>
            <p:cNvPr id="4915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760" cy="4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Text Box 6"/>
            <p:cNvSpPr txBox="1">
              <a:spLocks noChangeArrowheads="1"/>
            </p:cNvSpPr>
            <p:nvPr/>
          </p:nvSpPr>
          <p:spPr bwMode="auto">
            <a:xfrm>
              <a:off x="2245" y="3884"/>
              <a:ext cx="680" cy="2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a:t>图</a:t>
              </a:r>
              <a:r>
                <a:rPr lang="en-US" altLang="zh-CN"/>
                <a:t>5-15</a:t>
              </a:r>
            </a:p>
          </p:txBody>
        </p:sp>
      </p:gr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755650" y="620713"/>
            <a:ext cx="7920038" cy="5688012"/>
          </a:xfrm>
        </p:spPr>
        <p:txBody>
          <a:bodyPr/>
          <a:lstStyle/>
          <a:p>
            <a:pPr eaLnBrk="1" hangingPunct="1"/>
            <a:r>
              <a:rPr lang="zh-CN" altLang="en-US" dirty="0" smtClean="0">
                <a:solidFill>
                  <a:srgbClr val="FF0000"/>
                </a:solidFill>
                <a:latin typeface="黑体" panose="02010609060101010101" pitchFamily="49" charset="-122"/>
                <a:ea typeface="黑体" panose="02010609060101010101" pitchFamily="49" charset="-122"/>
              </a:rPr>
              <a:t>流水线的吞吐率</a:t>
            </a:r>
            <a:r>
              <a:rPr lang="zh-CN" altLang="en-US" dirty="0" smtClean="0">
                <a:latin typeface="黑体" panose="02010609060101010101" pitchFamily="49" charset="-122"/>
                <a:ea typeface="黑体" panose="02010609060101010101" pitchFamily="49" charset="-122"/>
              </a:rPr>
              <a:t>：流水线单位时间内能流出的任务数或结果数。</a:t>
            </a:r>
          </a:p>
          <a:p>
            <a:pPr eaLnBrk="1" hangingPunct="1"/>
            <a:r>
              <a:rPr lang="zh-CN" altLang="en-US" dirty="0" smtClean="0">
                <a:latin typeface="黑体" panose="02010609060101010101" pitchFamily="49" charset="-122"/>
                <a:ea typeface="黑体" panose="02010609060101010101" pitchFamily="49" charset="-122"/>
              </a:rPr>
              <a:t>如果能把一条指令的解释分解成时间相等的</a:t>
            </a:r>
            <a:r>
              <a:rPr lang="en-US" altLang="zh-CN" dirty="0" smtClean="0">
                <a:latin typeface="黑体" panose="02010609060101010101" pitchFamily="49" charset="-122"/>
                <a:ea typeface="黑体" panose="02010609060101010101" pitchFamily="49" charset="-122"/>
              </a:rPr>
              <a:t>m</a:t>
            </a:r>
            <a:r>
              <a:rPr lang="zh-CN" altLang="en-US" dirty="0" smtClean="0">
                <a:latin typeface="黑体" panose="02010609060101010101" pitchFamily="49" charset="-122"/>
                <a:ea typeface="黑体" panose="02010609060101010101" pitchFamily="49" charset="-122"/>
              </a:rPr>
              <a:t>个子过程，则</a:t>
            </a:r>
            <a:r>
              <a:rPr lang="zh-CN" altLang="en-US" dirty="0" smtClean="0">
                <a:solidFill>
                  <a:srgbClr val="0000FF"/>
                </a:solidFill>
                <a:latin typeface="黑体" panose="02010609060101010101" pitchFamily="49" charset="-122"/>
                <a:ea typeface="黑体" panose="02010609060101010101" pitchFamily="49" charset="-122"/>
              </a:rPr>
              <a:t>每隔</a:t>
            </a:r>
            <a:r>
              <a:rPr lang="en-US" altLang="zh-CN" dirty="0" smtClean="0">
                <a:solidFill>
                  <a:srgbClr val="0000FF"/>
                </a:solidFill>
                <a:latin typeface="黑体" panose="02010609060101010101" pitchFamily="49" charset="-122"/>
                <a:ea typeface="黑体" panose="02010609060101010101" pitchFamily="49" charset="-122"/>
              </a:rPr>
              <a:t>T/m</a:t>
            </a:r>
            <a:r>
              <a:rPr lang="zh-CN" altLang="en-US" dirty="0" smtClean="0">
                <a:solidFill>
                  <a:srgbClr val="0000FF"/>
                </a:solidFill>
                <a:latin typeface="黑体" panose="02010609060101010101" pitchFamily="49" charset="-122"/>
                <a:ea typeface="黑体" panose="02010609060101010101" pitchFamily="49" charset="-122"/>
              </a:rPr>
              <a:t>就可以处理一条指令</a:t>
            </a:r>
            <a:r>
              <a:rPr lang="zh-CN" altLang="en-US" dirty="0" smtClean="0">
                <a:latin typeface="黑体" panose="02010609060101010101" pitchFamily="49" charset="-122"/>
                <a:ea typeface="黑体" panose="02010609060101010101" pitchFamily="49" charset="-122"/>
              </a:rPr>
              <a:t>。这意味着，流水的</a:t>
            </a:r>
            <a:r>
              <a:rPr lang="zh-CN" altLang="en-US" dirty="0" smtClean="0">
                <a:solidFill>
                  <a:srgbClr val="0000FF"/>
                </a:solidFill>
                <a:latin typeface="黑体" panose="02010609060101010101" pitchFamily="49" charset="-122"/>
                <a:ea typeface="黑体" panose="02010609060101010101" pitchFamily="49" charset="-122"/>
              </a:rPr>
              <a:t>最大吞吐率取决于子过程所经过的时间</a:t>
            </a:r>
            <a:r>
              <a:rPr lang="zh-CN" altLang="en-US" dirty="0" smtClean="0">
                <a:latin typeface="黑体" panose="02010609060101010101" pitchFamily="49" charset="-122"/>
                <a:ea typeface="黑体" panose="02010609060101010101" pitchFamily="49" charset="-122"/>
              </a:rPr>
              <a:t>，</a:t>
            </a:r>
            <a:r>
              <a:rPr lang="zh-CN" altLang="en-US" dirty="0" smtClean="0">
                <a:solidFill>
                  <a:srgbClr val="0000FF"/>
                </a:solidFill>
                <a:latin typeface="黑体" panose="02010609060101010101" pitchFamily="49" charset="-122"/>
                <a:ea typeface="黑体" panose="02010609060101010101" pitchFamily="49" charset="-122"/>
              </a:rPr>
              <a:t>这个时间越小，流水线的吞吐率越高</a:t>
            </a:r>
            <a:r>
              <a:rPr lang="zh-CN" altLang="en-US" dirty="0" smtClean="0">
                <a:latin typeface="黑体" panose="02010609060101010101" pitchFamily="49" charset="-122"/>
                <a:ea typeface="黑体" panose="02010609060101010101" pitchFamily="49" charset="-122"/>
              </a:rPr>
              <a:t>。</a:t>
            </a:r>
          </a:p>
          <a:p>
            <a:pPr eaLnBrk="1" hangingPunct="1"/>
            <a:r>
              <a:rPr lang="zh-CN" altLang="en-US" dirty="0" smtClean="0">
                <a:solidFill>
                  <a:srgbClr val="FF0000"/>
                </a:solidFill>
                <a:latin typeface="黑体" panose="02010609060101010101" pitchFamily="49" charset="-122"/>
                <a:ea typeface="黑体" panose="02010609060101010101" pitchFamily="49" charset="-122"/>
              </a:rPr>
              <a:t>流水的最大吞吐率</a:t>
            </a:r>
            <a:r>
              <a:rPr lang="zh-CN" altLang="en-US" dirty="0" smtClean="0">
                <a:latin typeface="黑体" panose="02010609060101010101" pitchFamily="49" charset="-122"/>
                <a:ea typeface="黑体" panose="02010609060101010101" pitchFamily="49" charset="-122"/>
              </a:rPr>
              <a:t>指的是当流水线满负荷流动时所达到的吞吐率。</a:t>
            </a: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85800" y="188913"/>
            <a:ext cx="7772400" cy="731837"/>
          </a:xfrm>
        </p:spPr>
        <p:txBody>
          <a:bodyPr/>
          <a:lstStyle/>
          <a:p>
            <a:pPr algn="l" eaLnBrk="1" hangingPunct="1"/>
            <a:r>
              <a:rPr lang="en-US" altLang="zh-CN" sz="3600" b="1" dirty="0" smtClean="0"/>
              <a:t>2</a:t>
            </a:r>
            <a:r>
              <a:rPr lang="zh-CN" altLang="en-US" sz="3600" b="1" dirty="0" smtClean="0"/>
              <a:t>．流水的分类</a:t>
            </a:r>
          </a:p>
        </p:txBody>
      </p:sp>
      <p:sp>
        <p:nvSpPr>
          <p:cNvPr id="51203" name="Rectangle 3"/>
          <p:cNvSpPr>
            <a:spLocks noGrp="1" noChangeArrowheads="1"/>
          </p:cNvSpPr>
          <p:nvPr>
            <p:ph type="body" idx="1"/>
          </p:nvPr>
        </p:nvSpPr>
        <p:spPr>
          <a:xfrm>
            <a:off x="684213" y="1196975"/>
            <a:ext cx="7772400" cy="4114800"/>
          </a:xfrm>
        </p:spPr>
        <p:txBody>
          <a:bodyPr/>
          <a:lstStyle/>
          <a:p>
            <a:pPr marL="0" indent="0" eaLnBrk="1" hangingPunct="1">
              <a:buNone/>
            </a:pPr>
            <a:r>
              <a:rPr lang="zh-CN" altLang="en-US" b="1" dirty="0" smtClean="0"/>
              <a:t>（</a:t>
            </a:r>
            <a:r>
              <a:rPr lang="en-US" altLang="zh-CN" b="1" dirty="0" smtClean="0"/>
              <a:t>1</a:t>
            </a:r>
            <a:r>
              <a:rPr lang="zh-CN" altLang="en-US" b="1" dirty="0" smtClean="0"/>
              <a:t>）按流水处理的级别不同可分为：</a:t>
            </a:r>
          </a:p>
          <a:p>
            <a:pPr eaLnBrk="1" hangingPunct="1"/>
            <a:r>
              <a:rPr lang="zh-CN" altLang="en-US" b="1" dirty="0" smtClean="0">
                <a:solidFill>
                  <a:srgbClr val="FF0000"/>
                </a:solidFill>
              </a:rPr>
              <a:t>部件级</a:t>
            </a:r>
            <a:r>
              <a:rPr lang="zh-CN" altLang="en-US" b="1" dirty="0" smtClean="0"/>
              <a:t>：指构成部件内的各个子部件之间的流水。</a:t>
            </a:r>
          </a:p>
          <a:p>
            <a:pPr eaLnBrk="1" hangingPunct="1"/>
            <a:r>
              <a:rPr lang="zh-CN" altLang="en-US" b="1" dirty="0" smtClean="0">
                <a:solidFill>
                  <a:srgbClr val="FF0000"/>
                </a:solidFill>
              </a:rPr>
              <a:t>处理机级</a:t>
            </a:r>
            <a:r>
              <a:rPr lang="zh-CN" altLang="en-US" b="1" dirty="0" smtClean="0"/>
              <a:t>：构成处理机的各个部件之间的流水。</a:t>
            </a:r>
          </a:p>
          <a:p>
            <a:pPr eaLnBrk="1" hangingPunct="1"/>
            <a:r>
              <a:rPr lang="zh-CN" altLang="en-US" b="1" dirty="0" smtClean="0">
                <a:solidFill>
                  <a:srgbClr val="FF0000"/>
                </a:solidFill>
              </a:rPr>
              <a:t>系统级</a:t>
            </a:r>
            <a:r>
              <a:rPr lang="zh-CN" altLang="en-US" b="1" dirty="0" smtClean="0"/>
              <a:t>：构成计算机系统得多个处理机之间的流水，也称为宏流水。 </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115888"/>
            <a:ext cx="7772400" cy="731837"/>
          </a:xfrm>
        </p:spPr>
        <p:txBody>
          <a:bodyPr/>
          <a:lstStyle/>
          <a:p>
            <a:pPr eaLnBrk="1" hangingPunct="1"/>
            <a:r>
              <a:rPr lang="en-US" altLang="zh-CN" sz="3200" b="1" smtClean="0">
                <a:latin typeface="黑体" panose="02010609060101010101" pitchFamily="49" charset="-122"/>
                <a:ea typeface="黑体" panose="02010609060101010101" pitchFamily="49" charset="-122"/>
              </a:rPr>
              <a:t>5.1</a:t>
            </a:r>
            <a:r>
              <a:rPr lang="zh-CN" altLang="en-US" sz="3200" b="1" smtClean="0">
                <a:latin typeface="黑体" panose="02010609060101010101" pitchFamily="49" charset="-122"/>
                <a:ea typeface="黑体" panose="02010609060101010101" pitchFamily="49" charset="-122"/>
              </a:rPr>
              <a:t>重叠方式</a:t>
            </a:r>
            <a:r>
              <a:rPr lang="zh-CN" altLang="en-US" sz="3200" smtClean="0">
                <a:latin typeface="黑体" panose="02010609060101010101" pitchFamily="49" charset="-122"/>
                <a:ea typeface="黑体" panose="02010609060101010101" pitchFamily="49" charset="-122"/>
              </a:rPr>
              <a:t> </a:t>
            </a:r>
          </a:p>
        </p:txBody>
      </p:sp>
      <p:sp>
        <p:nvSpPr>
          <p:cNvPr id="6147" name="Rectangle 3"/>
          <p:cNvSpPr>
            <a:spLocks noGrp="1" noChangeArrowheads="1"/>
          </p:cNvSpPr>
          <p:nvPr>
            <p:ph type="body" idx="1"/>
          </p:nvPr>
        </p:nvSpPr>
        <p:spPr>
          <a:xfrm>
            <a:off x="611188" y="1052513"/>
            <a:ext cx="7772400" cy="1081087"/>
          </a:xfrm>
        </p:spPr>
        <p:txBody>
          <a:bodyPr/>
          <a:lstStyle/>
          <a:p>
            <a:pPr marL="0" indent="0" eaLnBrk="1" hangingPunct="1">
              <a:lnSpc>
                <a:spcPct val="90000"/>
              </a:lnSpc>
              <a:buFontTx/>
              <a:buNone/>
            </a:pPr>
            <a:r>
              <a:rPr lang="en-US" altLang="zh-CN" sz="2800" b="1" dirty="0" smtClean="0">
                <a:solidFill>
                  <a:srgbClr val="000000"/>
                </a:solidFill>
                <a:latin typeface="黑体" panose="02010609060101010101" pitchFamily="49" charset="-122"/>
                <a:ea typeface="黑体" panose="02010609060101010101" pitchFamily="49" charset="-122"/>
              </a:rPr>
              <a:t>5.1.1</a:t>
            </a:r>
            <a:r>
              <a:rPr lang="zh-CN" altLang="en-US" sz="2800" b="1" dirty="0" smtClean="0">
                <a:solidFill>
                  <a:srgbClr val="000000"/>
                </a:solidFill>
                <a:latin typeface="黑体" panose="02010609060101010101" pitchFamily="49" charset="-122"/>
                <a:ea typeface="黑体" panose="02010609060101010101" pitchFamily="49" charset="-122"/>
              </a:rPr>
              <a:t>重叠原理和一次重叠</a:t>
            </a:r>
            <a:endParaRPr lang="zh-CN" altLang="en-US" sz="2800" b="1" dirty="0" smtClean="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0" indent="0" algn="just" eaLnBrk="1" hangingPunct="1">
              <a:lnSpc>
                <a:spcPct val="90000"/>
              </a:lnSpc>
              <a:buFontTx/>
              <a:buNone/>
            </a:pPr>
            <a:r>
              <a:rPr lang="en-US" altLang="zh-CN" sz="2800" dirty="0" smtClean="0">
                <a:latin typeface="黑体" panose="02010609060101010101" pitchFamily="49" charset="-122"/>
                <a:ea typeface="黑体" panose="02010609060101010101" pitchFamily="49" charset="-122"/>
              </a:rPr>
              <a:t>1</a:t>
            </a:r>
            <a:r>
              <a:rPr lang="zh-CN" altLang="en-US" sz="2800" dirty="0" smtClean="0">
                <a:latin typeface="黑体" panose="02010609060101010101" pitchFamily="49" charset="-122"/>
                <a:ea typeface="黑体" panose="02010609060101010101" pitchFamily="49" charset="-122"/>
              </a:rPr>
              <a:t>．</a:t>
            </a:r>
            <a:r>
              <a:rPr lang="zh-CN" altLang="en-US" sz="2800" dirty="0" smtClean="0">
                <a:solidFill>
                  <a:srgbClr val="0000FF"/>
                </a:solidFill>
                <a:latin typeface="黑体" panose="02010609060101010101" pitchFamily="49" charset="-122"/>
                <a:ea typeface="黑体" panose="02010609060101010101" pitchFamily="49" charset="-122"/>
              </a:rPr>
              <a:t>指令的顺序解释方式</a:t>
            </a:r>
            <a:r>
              <a:rPr lang="zh-CN" altLang="en-US" sz="2800" dirty="0" smtClean="0">
                <a:latin typeface="黑体" panose="02010609060101010101" pitchFamily="49" charset="-122"/>
                <a:ea typeface="黑体" panose="02010609060101010101" pitchFamily="49" charset="-122"/>
              </a:rPr>
              <a:t>：    </a:t>
            </a:r>
          </a:p>
        </p:txBody>
      </p:sp>
      <p:sp>
        <p:nvSpPr>
          <p:cNvPr id="6148" name="Rectangle 4"/>
          <p:cNvSpPr>
            <a:spLocks noChangeArrowheads="1"/>
          </p:cNvSpPr>
          <p:nvPr/>
        </p:nvSpPr>
        <p:spPr bwMode="auto">
          <a:xfrm>
            <a:off x="685800" y="21336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zh-CN" altLang="en-US" sz="2800" dirty="0">
                <a:latin typeface="黑体" panose="02010609060101010101" pitchFamily="49" charset="-122"/>
                <a:ea typeface="黑体" panose="02010609060101010101" pitchFamily="49" charset="-122"/>
              </a:rPr>
              <a:t>解释一条机器指令的为操作归并成：</a:t>
            </a:r>
            <a:r>
              <a:rPr lang="zh-CN" altLang="en-US" sz="2800" dirty="0">
                <a:solidFill>
                  <a:srgbClr val="0000FF"/>
                </a:solidFill>
                <a:latin typeface="黑体" panose="02010609060101010101" pitchFamily="49" charset="-122"/>
                <a:ea typeface="黑体" panose="02010609060101010101" pitchFamily="49" charset="-122"/>
              </a:rPr>
              <a:t>取指令</a:t>
            </a:r>
            <a:r>
              <a:rPr lang="zh-CN" altLang="en-US" sz="2800" dirty="0">
                <a:latin typeface="黑体" panose="02010609060101010101" pitchFamily="49" charset="-122"/>
                <a:ea typeface="黑体" panose="02010609060101010101" pitchFamily="49" charset="-122"/>
              </a:rPr>
              <a:t>、</a:t>
            </a:r>
            <a:r>
              <a:rPr lang="zh-CN" altLang="en-US" sz="2800" dirty="0">
                <a:solidFill>
                  <a:srgbClr val="0000FF"/>
                </a:solidFill>
                <a:latin typeface="黑体" panose="02010609060101010101" pitchFamily="49" charset="-122"/>
                <a:ea typeface="黑体" panose="02010609060101010101" pitchFamily="49" charset="-122"/>
              </a:rPr>
              <a:t>分析</a:t>
            </a:r>
            <a:r>
              <a:rPr lang="zh-CN" altLang="en-US" sz="2800" dirty="0">
                <a:latin typeface="黑体" panose="02010609060101010101" pitchFamily="49" charset="-122"/>
                <a:ea typeface="黑体" panose="02010609060101010101" pitchFamily="49" charset="-122"/>
              </a:rPr>
              <a:t>、</a:t>
            </a:r>
            <a:r>
              <a:rPr lang="zh-CN" altLang="en-US" sz="2800" dirty="0">
                <a:solidFill>
                  <a:srgbClr val="0000FF"/>
                </a:solidFill>
                <a:latin typeface="黑体" panose="02010609060101010101" pitchFamily="49" charset="-122"/>
                <a:ea typeface="黑体" panose="02010609060101010101" pitchFamily="49" charset="-122"/>
              </a:rPr>
              <a:t>执行</a:t>
            </a:r>
            <a:r>
              <a:rPr lang="zh-CN" altLang="en-US" sz="2800" dirty="0">
                <a:latin typeface="黑体" panose="02010609060101010101" pitchFamily="49" charset="-122"/>
                <a:ea typeface="黑体" panose="02010609060101010101" pitchFamily="49" charset="-122"/>
              </a:rPr>
              <a:t>。如图</a:t>
            </a:r>
            <a:r>
              <a:rPr lang="en-US" altLang="zh-CN" sz="2800" dirty="0">
                <a:latin typeface="黑体" panose="02010609060101010101" pitchFamily="49" charset="-122"/>
                <a:ea typeface="黑体" panose="02010609060101010101" pitchFamily="49" charset="-122"/>
              </a:rPr>
              <a:t>5-1</a:t>
            </a:r>
            <a:r>
              <a:rPr lang="zh-CN" altLang="en-US" sz="2800" dirty="0">
                <a:latin typeface="黑体" panose="02010609060101010101" pitchFamily="49" charset="-122"/>
                <a:ea typeface="黑体" panose="02010609060101010101" pitchFamily="49" charset="-122"/>
              </a:rPr>
              <a:t>所示。 </a:t>
            </a:r>
          </a:p>
        </p:txBody>
      </p:sp>
      <p:grpSp>
        <p:nvGrpSpPr>
          <p:cNvPr id="6149" name="Group 5"/>
          <p:cNvGrpSpPr>
            <a:grpSpLocks/>
          </p:cNvGrpSpPr>
          <p:nvPr/>
        </p:nvGrpSpPr>
        <p:grpSpPr bwMode="auto">
          <a:xfrm>
            <a:off x="2057400" y="3124200"/>
            <a:ext cx="4572000" cy="1219200"/>
            <a:chOff x="1296" y="912"/>
            <a:chExt cx="2880" cy="768"/>
          </a:xfrm>
        </p:grpSpPr>
        <p:grpSp>
          <p:nvGrpSpPr>
            <p:cNvPr id="6151" name="Group 6"/>
            <p:cNvGrpSpPr>
              <a:grpSpLocks/>
            </p:cNvGrpSpPr>
            <p:nvPr/>
          </p:nvGrpSpPr>
          <p:grpSpPr bwMode="auto">
            <a:xfrm>
              <a:off x="1296" y="912"/>
              <a:ext cx="2880" cy="306"/>
              <a:chOff x="816" y="1632"/>
              <a:chExt cx="2880" cy="306"/>
            </a:xfrm>
          </p:grpSpPr>
          <p:sp>
            <p:nvSpPr>
              <p:cNvPr id="6154" name="Text Box 7"/>
              <p:cNvSpPr txBox="1">
                <a:spLocks noChangeArrowheads="1"/>
              </p:cNvSpPr>
              <p:nvPr/>
            </p:nvSpPr>
            <p:spPr bwMode="auto">
              <a:xfrm>
                <a:off x="816" y="1632"/>
                <a:ext cx="960" cy="306"/>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a:ea typeface="宋体" panose="02010600030101010101" pitchFamily="2" charset="-122"/>
                  </a:rPr>
                  <a:t>取指令</a:t>
                </a:r>
              </a:p>
            </p:txBody>
          </p:sp>
          <p:sp>
            <p:nvSpPr>
              <p:cNvPr id="6155" name="Text Box 8"/>
              <p:cNvSpPr txBox="1">
                <a:spLocks noChangeArrowheads="1"/>
              </p:cNvSpPr>
              <p:nvPr/>
            </p:nvSpPr>
            <p:spPr bwMode="auto">
              <a:xfrm>
                <a:off x="1776" y="1632"/>
                <a:ext cx="960" cy="306"/>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a:ea typeface="宋体" panose="02010600030101010101" pitchFamily="2" charset="-122"/>
                  </a:rPr>
                  <a:t>分析指令</a:t>
                </a:r>
              </a:p>
            </p:txBody>
          </p:sp>
          <p:sp>
            <p:nvSpPr>
              <p:cNvPr id="6156" name="Text Box 9"/>
              <p:cNvSpPr txBox="1">
                <a:spLocks noChangeArrowheads="1"/>
              </p:cNvSpPr>
              <p:nvPr/>
            </p:nvSpPr>
            <p:spPr bwMode="auto">
              <a:xfrm>
                <a:off x="2736" y="1632"/>
                <a:ext cx="960" cy="306"/>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a:ea typeface="宋体" panose="02010600030101010101" pitchFamily="2" charset="-122"/>
                  </a:rPr>
                  <a:t>执行指令</a:t>
                </a:r>
              </a:p>
            </p:txBody>
          </p:sp>
        </p:grpSp>
        <p:sp>
          <p:nvSpPr>
            <p:cNvPr id="6152" name="Text Box 10"/>
            <p:cNvSpPr txBox="1">
              <a:spLocks noChangeArrowheads="1"/>
            </p:cNvSpPr>
            <p:nvPr/>
          </p:nvSpPr>
          <p:spPr bwMode="auto">
            <a:xfrm>
              <a:off x="1480" y="1392"/>
              <a:ext cx="25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图</a:t>
              </a:r>
              <a:r>
                <a:rPr lang="en-US" altLang="zh-CN">
                  <a:ea typeface="宋体" panose="02010600030101010101" pitchFamily="2" charset="-122"/>
                </a:rPr>
                <a:t>5-1  </a:t>
              </a:r>
              <a:r>
                <a:rPr lang="zh-CN" altLang="en-US">
                  <a:ea typeface="宋体" panose="02010600030101010101" pitchFamily="2" charset="-122"/>
                </a:rPr>
                <a:t>对一条机器指令的解释</a:t>
              </a:r>
            </a:p>
          </p:txBody>
        </p:sp>
        <p:sp>
          <p:nvSpPr>
            <p:cNvPr id="6153" name="Line 11"/>
            <p:cNvSpPr>
              <a:spLocks noChangeShapeType="1"/>
            </p:cNvSpPr>
            <p:nvPr/>
          </p:nvSpPr>
          <p:spPr bwMode="auto">
            <a:xfrm>
              <a:off x="2064" y="1296"/>
              <a:ext cx="206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grpSp>
      <p:sp>
        <p:nvSpPr>
          <p:cNvPr id="6150" name="Rectangle 12"/>
          <p:cNvSpPr>
            <a:spLocks noChangeArrowheads="1"/>
          </p:cNvSpPr>
          <p:nvPr/>
        </p:nvSpPr>
        <p:spPr bwMode="auto">
          <a:xfrm>
            <a:off x="611188" y="4581525"/>
            <a:ext cx="79930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marL="1257300" indent="-12573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143668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616075"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95463"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197485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43205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88925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34645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0365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dirty="0">
                <a:solidFill>
                  <a:srgbClr val="FF0000"/>
                </a:solidFill>
                <a:ea typeface="黑体" panose="02010609060101010101" pitchFamily="49" charset="-122"/>
              </a:rPr>
              <a:t>取指令</a:t>
            </a:r>
            <a:r>
              <a:rPr lang="zh-CN" altLang="en-US" sz="2400" b="1" dirty="0">
                <a:ea typeface="黑体" panose="02010609060101010101" pitchFamily="49" charset="-122"/>
              </a:rPr>
              <a:t>：指按指令计数器的内容</a:t>
            </a:r>
            <a:r>
              <a:rPr lang="zh-CN" altLang="en-US" sz="2400" b="1" dirty="0">
                <a:solidFill>
                  <a:srgbClr val="0000FF"/>
                </a:solidFill>
                <a:ea typeface="黑体" panose="02010609060101010101" pitchFamily="49" charset="-122"/>
              </a:rPr>
              <a:t>访问主存</a:t>
            </a:r>
            <a:r>
              <a:rPr lang="zh-CN" altLang="en-US" sz="2400" b="1" dirty="0">
                <a:ea typeface="黑体" panose="02010609060101010101" pitchFamily="49" charset="-122"/>
              </a:rPr>
              <a:t>，</a:t>
            </a:r>
            <a:r>
              <a:rPr lang="zh-CN" altLang="en-US" sz="2400" b="1" dirty="0">
                <a:solidFill>
                  <a:srgbClr val="0000FF"/>
                </a:solidFill>
                <a:ea typeface="黑体" panose="02010609060101010101" pitchFamily="49" charset="-122"/>
              </a:rPr>
              <a:t>取出</a:t>
            </a:r>
            <a:r>
              <a:rPr lang="zh-CN" altLang="en-US" sz="2400" b="1" dirty="0">
                <a:ea typeface="黑体" panose="02010609060101010101" pitchFamily="49" charset="-122"/>
              </a:rPr>
              <a:t>该指令送  到指令寄存器。</a:t>
            </a: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7"/>
          <p:cNvSpPr>
            <a:spLocks noGrp="1" noChangeArrowheads="1"/>
          </p:cNvSpPr>
          <p:nvPr>
            <p:ph type="body" idx="1"/>
          </p:nvPr>
        </p:nvSpPr>
        <p:spPr>
          <a:xfrm>
            <a:off x="684213" y="1196975"/>
            <a:ext cx="7772400" cy="4114800"/>
          </a:xfrm>
        </p:spPr>
        <p:txBody>
          <a:bodyPr/>
          <a:lstStyle/>
          <a:p>
            <a:pPr marL="0" indent="0" eaLnBrk="1" hangingPunct="1">
              <a:lnSpc>
                <a:spcPct val="90000"/>
              </a:lnSpc>
              <a:buNone/>
            </a:pPr>
            <a:r>
              <a:rPr lang="zh-CN" altLang="en-US" b="1" dirty="0" smtClean="0"/>
              <a:t>（</a:t>
            </a:r>
            <a:r>
              <a:rPr lang="en-US" altLang="zh-CN" b="1" dirty="0" smtClean="0"/>
              <a:t>2</a:t>
            </a:r>
            <a:r>
              <a:rPr lang="zh-CN" altLang="en-US" b="1" dirty="0" smtClean="0"/>
              <a:t>）按流水线具有的功能多少分为：</a:t>
            </a:r>
          </a:p>
          <a:p>
            <a:pPr eaLnBrk="1" hangingPunct="1">
              <a:lnSpc>
                <a:spcPct val="90000"/>
              </a:lnSpc>
            </a:pPr>
            <a:r>
              <a:rPr lang="zh-CN" altLang="en-US" b="1" dirty="0" smtClean="0">
                <a:solidFill>
                  <a:srgbClr val="FF0000"/>
                </a:solidFill>
              </a:rPr>
              <a:t>单功能流水线</a:t>
            </a:r>
            <a:r>
              <a:rPr lang="zh-CN" altLang="en-US" b="1" dirty="0" smtClean="0"/>
              <a:t>：只能实现一种功能的流水处理。</a:t>
            </a:r>
          </a:p>
          <a:p>
            <a:pPr eaLnBrk="1" hangingPunct="1">
              <a:lnSpc>
                <a:spcPct val="90000"/>
              </a:lnSpc>
            </a:pPr>
            <a:r>
              <a:rPr lang="zh-CN" altLang="en-US" b="1" dirty="0" smtClean="0">
                <a:solidFill>
                  <a:srgbClr val="FF0000"/>
                </a:solidFill>
              </a:rPr>
              <a:t>多功能流水线</a:t>
            </a:r>
            <a:r>
              <a:rPr lang="zh-CN" altLang="en-US" b="1" dirty="0" smtClean="0"/>
              <a:t>：同一流水线的各个段之间可以有多种不同的联接方式以实现多种不同的运算或功能。 （如图</a:t>
            </a:r>
            <a:r>
              <a:rPr lang="en-US" altLang="zh-CN" b="1" dirty="0" smtClean="0"/>
              <a:t>5-17</a:t>
            </a:r>
            <a:r>
              <a:rPr lang="zh-CN" altLang="en-US" b="1" dirty="0" smtClean="0"/>
              <a:t>所示，</a:t>
            </a:r>
            <a:r>
              <a:rPr lang="en-US" altLang="zh-CN" b="1" dirty="0" smtClean="0"/>
              <a:t>TI-ASC</a:t>
            </a:r>
            <a:r>
              <a:rPr lang="zh-CN" altLang="en-US" b="1" dirty="0" smtClean="0"/>
              <a:t>计算机流水线就是多功能的） </a:t>
            </a:r>
          </a:p>
        </p:txBody>
      </p:sp>
      <p:sp>
        <p:nvSpPr>
          <p:cNvPr id="52227" name="Rectangle 1028"/>
          <p:cNvSpPr>
            <a:spLocks noGrp="1" noChangeArrowheads="1"/>
          </p:cNvSpPr>
          <p:nvPr>
            <p:ph type="title"/>
          </p:nvPr>
        </p:nvSpPr>
        <p:spPr>
          <a:xfrm>
            <a:off x="685800" y="260350"/>
            <a:ext cx="7772400" cy="731838"/>
          </a:xfrm>
          <a:noFill/>
        </p:spPr>
        <p:txBody>
          <a:bodyPr/>
          <a:lstStyle/>
          <a:p>
            <a:pPr algn="l" eaLnBrk="1" hangingPunct="1"/>
            <a:r>
              <a:rPr lang="en-US" altLang="zh-CN" sz="3600" b="1" smtClean="0"/>
              <a:t>2</a:t>
            </a:r>
            <a:r>
              <a:rPr lang="zh-CN" altLang="en-US" sz="3600" b="1" smtClean="0"/>
              <a:t>．流水的分类</a:t>
            </a: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6"/>
          <p:cNvGrpSpPr>
            <a:grpSpLocks/>
          </p:cNvGrpSpPr>
          <p:nvPr/>
        </p:nvGrpSpPr>
        <p:grpSpPr bwMode="auto">
          <a:xfrm>
            <a:off x="0" y="0"/>
            <a:ext cx="9144000" cy="6340475"/>
            <a:chOff x="0" y="0"/>
            <a:chExt cx="5760" cy="3994"/>
          </a:xfrm>
        </p:grpSpPr>
        <p:pic>
          <p:nvPicPr>
            <p:cNvPr id="5325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760" cy="3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5"/>
            <p:cNvSpPr txBox="1">
              <a:spLocks noChangeArrowheads="1"/>
            </p:cNvSpPr>
            <p:nvPr/>
          </p:nvSpPr>
          <p:spPr bwMode="auto">
            <a:xfrm>
              <a:off x="1767" y="3702"/>
              <a:ext cx="569" cy="2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000"/>
                <a:t>图</a:t>
              </a:r>
              <a:r>
                <a:rPr lang="en-US" altLang="zh-CN" sz="2000"/>
                <a:t>5-17</a:t>
              </a:r>
            </a:p>
          </p:txBody>
        </p:sp>
      </p:gr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27"/>
          <p:cNvSpPr>
            <a:spLocks noGrp="1" noChangeArrowheads="1"/>
          </p:cNvSpPr>
          <p:nvPr>
            <p:ph type="body" idx="1"/>
          </p:nvPr>
        </p:nvSpPr>
        <p:spPr>
          <a:xfrm>
            <a:off x="395288" y="1125538"/>
            <a:ext cx="8497887" cy="4827587"/>
          </a:xfrm>
        </p:spPr>
        <p:txBody>
          <a:bodyPr/>
          <a:lstStyle/>
          <a:p>
            <a:pPr marL="0" indent="0" eaLnBrk="1" hangingPunct="1">
              <a:buNone/>
            </a:pPr>
            <a:r>
              <a:rPr lang="zh-CN" altLang="en-US" b="1" dirty="0" smtClean="0"/>
              <a:t>（</a:t>
            </a:r>
            <a:r>
              <a:rPr lang="en-US" altLang="zh-CN" b="1" dirty="0" smtClean="0"/>
              <a:t>3</a:t>
            </a:r>
            <a:r>
              <a:rPr lang="zh-CN" altLang="en-US" b="1" dirty="0" smtClean="0"/>
              <a:t>）按多功能流水线各段能否允许同时用于多种不同功能连接流水分为：</a:t>
            </a:r>
          </a:p>
          <a:p>
            <a:pPr eaLnBrk="1" hangingPunct="1"/>
            <a:r>
              <a:rPr lang="zh-CN" altLang="en-US" b="1" dirty="0" smtClean="0">
                <a:solidFill>
                  <a:srgbClr val="FF0000"/>
                </a:solidFill>
              </a:rPr>
              <a:t>静态流水线</a:t>
            </a:r>
            <a:r>
              <a:rPr lang="zh-CN" altLang="en-US" b="1" dirty="0" smtClean="0"/>
              <a:t>：在某一时间内各段只能按一种功能连接流水，只有等流水线全部流空后才能切换成按另一种功能来连接流水。</a:t>
            </a:r>
          </a:p>
          <a:p>
            <a:pPr eaLnBrk="1" hangingPunct="1"/>
            <a:r>
              <a:rPr lang="zh-CN" altLang="en-US" b="1" dirty="0" smtClean="0">
                <a:solidFill>
                  <a:srgbClr val="FF0000"/>
                </a:solidFill>
              </a:rPr>
              <a:t>动态流水线</a:t>
            </a:r>
            <a:r>
              <a:rPr lang="zh-CN" altLang="en-US" b="1" dirty="0" smtClean="0"/>
              <a:t>：各功能段在同一时间内可按不同运算或功能连接。（如图</a:t>
            </a:r>
            <a:r>
              <a:rPr lang="en-US" altLang="zh-CN" b="1" dirty="0" smtClean="0"/>
              <a:t>5-18</a:t>
            </a:r>
            <a:r>
              <a:rPr lang="zh-CN" altLang="en-US" b="1" dirty="0" smtClean="0"/>
              <a:t>所示） </a:t>
            </a:r>
          </a:p>
        </p:txBody>
      </p:sp>
      <p:sp>
        <p:nvSpPr>
          <p:cNvPr id="54275" name="Rectangle 1028"/>
          <p:cNvSpPr>
            <a:spLocks noGrp="1" noChangeArrowheads="1"/>
          </p:cNvSpPr>
          <p:nvPr>
            <p:ph type="title"/>
          </p:nvPr>
        </p:nvSpPr>
        <p:spPr>
          <a:xfrm>
            <a:off x="685800" y="188913"/>
            <a:ext cx="7772400" cy="803275"/>
          </a:xfrm>
          <a:noFill/>
        </p:spPr>
        <p:txBody>
          <a:bodyPr/>
          <a:lstStyle/>
          <a:p>
            <a:pPr algn="l" eaLnBrk="1" hangingPunct="1"/>
            <a:r>
              <a:rPr lang="en-US" altLang="zh-CN" sz="3600" b="1" smtClean="0"/>
              <a:t>2</a:t>
            </a:r>
            <a:r>
              <a:rPr lang="zh-CN" altLang="en-US" sz="3600" b="1" smtClean="0"/>
              <a:t>．流水的分类</a:t>
            </a:r>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8" name="Object 5"/>
          <p:cNvGraphicFramePr>
            <a:graphicFrameLocks noChangeAspect="1"/>
          </p:cNvGraphicFramePr>
          <p:nvPr/>
        </p:nvGraphicFramePr>
        <p:xfrm>
          <a:off x="1447800" y="0"/>
          <a:ext cx="6162675" cy="6858000"/>
        </p:xfrm>
        <a:graphic>
          <a:graphicData uri="http://schemas.openxmlformats.org/presentationml/2006/ole">
            <mc:AlternateContent xmlns:mc="http://schemas.openxmlformats.org/markup-compatibility/2006">
              <mc:Choice xmlns:v="urn:schemas-microsoft-com:vml" Requires="v">
                <p:oleObj spid="_x0000_s55370" name="位图图像" r:id="rId3" imgW="4923810" imgH="5695238" progId="Paint.Picture">
                  <p:embed/>
                </p:oleObj>
              </mc:Choice>
              <mc:Fallback>
                <p:oleObj name="位图图像" r:id="rId3" imgW="4923810" imgH="5695238"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b="3796"/>
                      <a:stretch>
                        <a:fillRect/>
                      </a:stretch>
                    </p:blipFill>
                    <p:spPr bwMode="auto">
                      <a:xfrm>
                        <a:off x="1447800" y="0"/>
                        <a:ext cx="616267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idx="1"/>
          </p:nvPr>
        </p:nvSpPr>
        <p:spPr>
          <a:xfrm>
            <a:off x="685800" y="1196975"/>
            <a:ext cx="7772400" cy="4899025"/>
          </a:xfrm>
        </p:spPr>
        <p:txBody>
          <a:bodyPr/>
          <a:lstStyle/>
          <a:p>
            <a:pPr marL="0" indent="0" eaLnBrk="1" hangingPunct="1">
              <a:buNone/>
            </a:pPr>
            <a:r>
              <a:rPr lang="zh-CN" altLang="en-US" b="1" dirty="0" smtClean="0"/>
              <a:t>（</a:t>
            </a:r>
            <a:r>
              <a:rPr lang="en-US" altLang="zh-CN" b="1" dirty="0" smtClean="0"/>
              <a:t>4</a:t>
            </a:r>
            <a:r>
              <a:rPr lang="zh-CN" altLang="en-US" b="1" dirty="0" smtClean="0"/>
              <a:t>）以机器所具有的数据表示流水线处理机可分为：</a:t>
            </a:r>
          </a:p>
          <a:p>
            <a:pPr eaLnBrk="1" hangingPunct="1"/>
            <a:r>
              <a:rPr lang="zh-CN" altLang="en-US" b="1" dirty="0" smtClean="0">
                <a:solidFill>
                  <a:srgbClr val="FF0000"/>
                </a:solidFill>
              </a:rPr>
              <a:t>标量流水处理机</a:t>
            </a:r>
            <a:r>
              <a:rPr lang="zh-CN" altLang="en-US" b="1" dirty="0" smtClean="0"/>
              <a:t>：没有向量数据表示，只能用标量循环方式来对向量、数组进行处理。</a:t>
            </a:r>
          </a:p>
          <a:p>
            <a:pPr eaLnBrk="1" hangingPunct="1"/>
            <a:r>
              <a:rPr lang="zh-CN" altLang="en-US" b="1" dirty="0" smtClean="0">
                <a:solidFill>
                  <a:srgbClr val="FF0000"/>
                </a:solidFill>
              </a:rPr>
              <a:t>向量流水处理机</a:t>
            </a:r>
            <a:r>
              <a:rPr lang="zh-CN" altLang="en-US" b="1" dirty="0" smtClean="0"/>
              <a:t>：机器具有向量数据表示，设置有向量指令和向量运算硬件，能对向量、数组中的各个元素流水地处理。 </a:t>
            </a:r>
          </a:p>
        </p:txBody>
      </p:sp>
      <p:sp>
        <p:nvSpPr>
          <p:cNvPr id="56323" name="Rectangle 4"/>
          <p:cNvSpPr>
            <a:spLocks noGrp="1" noChangeArrowheads="1"/>
          </p:cNvSpPr>
          <p:nvPr>
            <p:ph type="title"/>
          </p:nvPr>
        </p:nvSpPr>
        <p:spPr>
          <a:xfrm>
            <a:off x="685800" y="260350"/>
            <a:ext cx="7772400" cy="658813"/>
          </a:xfrm>
          <a:noFill/>
        </p:spPr>
        <p:txBody>
          <a:bodyPr/>
          <a:lstStyle/>
          <a:p>
            <a:pPr algn="l" eaLnBrk="1" hangingPunct="1"/>
            <a:r>
              <a:rPr lang="en-US" altLang="zh-CN" sz="3600" b="1" smtClean="0"/>
              <a:t>2</a:t>
            </a:r>
            <a:r>
              <a:rPr lang="zh-CN" altLang="en-US" sz="3600" b="1" smtClean="0"/>
              <a:t>．流水的分类</a:t>
            </a:r>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1"/>
          </p:nvPr>
        </p:nvSpPr>
        <p:spPr>
          <a:xfrm>
            <a:off x="685800" y="1196975"/>
            <a:ext cx="7989888" cy="4899025"/>
          </a:xfrm>
        </p:spPr>
        <p:txBody>
          <a:bodyPr/>
          <a:lstStyle/>
          <a:p>
            <a:pPr marL="0" indent="0" eaLnBrk="1" hangingPunct="1">
              <a:buNone/>
            </a:pPr>
            <a:r>
              <a:rPr lang="zh-CN" altLang="en-US" b="1" dirty="0" smtClean="0"/>
              <a:t>（</a:t>
            </a:r>
            <a:r>
              <a:rPr lang="en-US" altLang="zh-CN" b="1" dirty="0" smtClean="0"/>
              <a:t>5</a:t>
            </a:r>
            <a:r>
              <a:rPr lang="zh-CN" altLang="en-US" b="1" dirty="0" smtClean="0"/>
              <a:t>）从流水线各功能段之间是否有反馈回路，流水线分为：</a:t>
            </a:r>
          </a:p>
          <a:p>
            <a:pPr eaLnBrk="1" hangingPunct="1"/>
            <a:r>
              <a:rPr lang="zh-CN" altLang="en-US" b="1" dirty="0" smtClean="0"/>
              <a:t> </a:t>
            </a:r>
            <a:r>
              <a:rPr lang="zh-CN" altLang="en-US" b="1" dirty="0" smtClean="0">
                <a:solidFill>
                  <a:srgbClr val="FF0000"/>
                </a:solidFill>
              </a:rPr>
              <a:t>线性流水线</a:t>
            </a:r>
            <a:r>
              <a:rPr lang="zh-CN" altLang="en-US" b="1" dirty="0" smtClean="0"/>
              <a:t>：流水线各段串行联接，没有反馈回路，各段只经过一次。</a:t>
            </a:r>
          </a:p>
          <a:p>
            <a:pPr eaLnBrk="1" hangingPunct="1"/>
            <a:r>
              <a:rPr lang="zh-CN" altLang="en-US" b="1" dirty="0" smtClean="0">
                <a:solidFill>
                  <a:srgbClr val="FF0000"/>
                </a:solidFill>
              </a:rPr>
              <a:t>非线性流水线</a:t>
            </a:r>
            <a:r>
              <a:rPr lang="zh-CN" altLang="en-US" b="1" dirty="0" smtClean="0"/>
              <a:t>：流水线中除有串行联接通路，还有某种反馈回路，一个任务流经流水线时，需多次经过某个段或越过某个段。如图</a:t>
            </a:r>
            <a:r>
              <a:rPr lang="en-US" altLang="zh-CN" b="1" dirty="0" smtClean="0"/>
              <a:t>5-19</a:t>
            </a:r>
            <a:r>
              <a:rPr lang="zh-CN" altLang="en-US" b="1" dirty="0" smtClean="0"/>
              <a:t>。 </a:t>
            </a:r>
          </a:p>
        </p:txBody>
      </p:sp>
      <p:sp>
        <p:nvSpPr>
          <p:cNvPr id="57347" name="Rectangle 4"/>
          <p:cNvSpPr>
            <a:spLocks noGrp="1" noChangeArrowheads="1"/>
          </p:cNvSpPr>
          <p:nvPr>
            <p:ph type="title"/>
          </p:nvPr>
        </p:nvSpPr>
        <p:spPr>
          <a:xfrm>
            <a:off x="685800" y="260350"/>
            <a:ext cx="7772400" cy="658813"/>
          </a:xfrm>
          <a:noFill/>
        </p:spPr>
        <p:txBody>
          <a:bodyPr/>
          <a:lstStyle/>
          <a:p>
            <a:pPr algn="l" eaLnBrk="1" hangingPunct="1"/>
            <a:r>
              <a:rPr lang="en-US" altLang="zh-CN" b="1" smtClean="0"/>
              <a:t>2</a:t>
            </a:r>
            <a:r>
              <a:rPr lang="zh-CN" altLang="en-US" b="1" smtClean="0"/>
              <a:t>．流水的分类</a:t>
            </a:r>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Group 7"/>
          <p:cNvGrpSpPr>
            <a:grpSpLocks/>
          </p:cNvGrpSpPr>
          <p:nvPr/>
        </p:nvGrpSpPr>
        <p:grpSpPr bwMode="auto">
          <a:xfrm>
            <a:off x="0" y="333375"/>
            <a:ext cx="9144000" cy="2073275"/>
            <a:chOff x="0" y="210"/>
            <a:chExt cx="5760" cy="1306"/>
          </a:xfrm>
        </p:grpSpPr>
        <p:pic>
          <p:nvPicPr>
            <p:cNvPr id="5837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0"/>
              <a:ext cx="5760" cy="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Text Box 6"/>
            <p:cNvSpPr txBox="1">
              <a:spLocks noChangeArrowheads="1"/>
            </p:cNvSpPr>
            <p:nvPr/>
          </p:nvSpPr>
          <p:spPr bwMode="auto">
            <a:xfrm>
              <a:off x="1903" y="1207"/>
              <a:ext cx="569" cy="2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000"/>
                <a:t>图</a:t>
              </a:r>
              <a:r>
                <a:rPr lang="en-US" altLang="zh-CN" sz="2000"/>
                <a:t>5-19</a:t>
              </a:r>
            </a:p>
          </p:txBody>
        </p:sp>
      </p:gr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50825" y="115888"/>
            <a:ext cx="8497888" cy="936625"/>
          </a:xfrm>
        </p:spPr>
        <p:txBody>
          <a:bodyPr/>
          <a:lstStyle/>
          <a:p>
            <a:pPr eaLnBrk="1" hangingPunct="1"/>
            <a:r>
              <a:rPr lang="en-US" altLang="zh-CN" sz="4000" b="1" smtClean="0">
                <a:latin typeface="黑体" panose="02010609060101010101" pitchFamily="49" charset="-122"/>
                <a:ea typeface="黑体" panose="02010609060101010101" pitchFamily="49" charset="-122"/>
              </a:rPr>
              <a:t>5.2.2  </a:t>
            </a:r>
            <a:r>
              <a:rPr lang="zh-CN" altLang="en-US" sz="4000" b="1" smtClean="0">
                <a:latin typeface="黑体" panose="02010609060101010101" pitchFamily="49" charset="-122"/>
                <a:ea typeface="黑体" panose="02010609060101010101" pitchFamily="49" charset="-122"/>
              </a:rPr>
              <a:t>标量流水线的主要性能</a:t>
            </a:r>
          </a:p>
        </p:txBody>
      </p:sp>
      <p:sp>
        <p:nvSpPr>
          <p:cNvPr id="59395" name="Rectangle 3"/>
          <p:cNvSpPr>
            <a:spLocks noGrp="1" noChangeArrowheads="1"/>
          </p:cNvSpPr>
          <p:nvPr>
            <p:ph type="body" idx="1"/>
          </p:nvPr>
        </p:nvSpPr>
        <p:spPr>
          <a:xfrm>
            <a:off x="107950" y="1700213"/>
            <a:ext cx="1368425" cy="2959100"/>
          </a:xfrm>
        </p:spPr>
        <p:txBody>
          <a:bodyPr vert="eaVert"/>
          <a:lstStyle/>
          <a:p>
            <a:pPr algn="ctr" eaLnBrk="1" hangingPunct="1">
              <a:buFontTx/>
              <a:buNone/>
            </a:pPr>
            <a:r>
              <a:rPr lang="zh-CN" altLang="en-US" b="1" smtClean="0"/>
              <a:t>流水线处理机</a:t>
            </a:r>
          </a:p>
          <a:p>
            <a:pPr algn="ctr" eaLnBrk="1" hangingPunct="1">
              <a:buFontTx/>
              <a:buNone/>
            </a:pPr>
            <a:r>
              <a:rPr lang="zh-CN" altLang="en-US" b="1" smtClean="0"/>
              <a:t>性能主要指标</a:t>
            </a:r>
          </a:p>
        </p:txBody>
      </p:sp>
      <p:sp>
        <p:nvSpPr>
          <p:cNvPr id="59396" name="AutoShape 4"/>
          <p:cNvSpPr>
            <a:spLocks/>
          </p:cNvSpPr>
          <p:nvPr/>
        </p:nvSpPr>
        <p:spPr bwMode="auto">
          <a:xfrm>
            <a:off x="1476375" y="2133600"/>
            <a:ext cx="358775" cy="2016125"/>
          </a:xfrm>
          <a:prstGeom prst="leftBrace">
            <a:avLst>
              <a:gd name="adj1" fmla="val 46829"/>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59397" name="Text Box 5"/>
          <p:cNvSpPr txBox="1">
            <a:spLocks noChangeArrowheads="1"/>
          </p:cNvSpPr>
          <p:nvPr/>
        </p:nvSpPr>
        <p:spPr bwMode="auto">
          <a:xfrm>
            <a:off x="1816100" y="1989138"/>
            <a:ext cx="71485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dirty="0">
                <a:solidFill>
                  <a:srgbClr val="FF0000"/>
                </a:solidFill>
                <a:ea typeface="宋体" panose="02010600030101010101" pitchFamily="2" charset="-122"/>
              </a:rPr>
              <a:t>吞吐率</a:t>
            </a:r>
            <a:r>
              <a:rPr lang="en-US" altLang="zh-CN" sz="2800" b="1" dirty="0">
                <a:solidFill>
                  <a:srgbClr val="FF0000"/>
                </a:solidFill>
                <a:ea typeface="宋体" panose="02010600030101010101" pitchFamily="2" charset="-122"/>
              </a:rPr>
              <a:t>T</a:t>
            </a:r>
            <a:r>
              <a:rPr lang="en-US" altLang="zh-CN" sz="2800" b="1" baseline="-25000" dirty="0">
                <a:solidFill>
                  <a:srgbClr val="FF0000"/>
                </a:solidFill>
                <a:ea typeface="宋体" panose="02010600030101010101" pitchFamily="2" charset="-122"/>
              </a:rPr>
              <a:t>P</a:t>
            </a:r>
            <a:r>
              <a:rPr lang="zh-CN" altLang="en-US" sz="2800" b="1" dirty="0">
                <a:ea typeface="宋体" panose="02010600030101010101" pitchFamily="2" charset="-122"/>
              </a:rPr>
              <a:t>：</a:t>
            </a:r>
          </a:p>
          <a:p>
            <a:pPr algn="l" eaLnBrk="1" hangingPunct="1"/>
            <a:r>
              <a:rPr lang="zh-CN" altLang="en-US" sz="2800" b="1" dirty="0">
                <a:ea typeface="宋体" panose="02010600030101010101" pitchFamily="2" charset="-122"/>
              </a:rPr>
              <a:t>流水线单位时间里能流出的任务数或结果数</a:t>
            </a:r>
          </a:p>
        </p:txBody>
      </p:sp>
      <p:sp>
        <p:nvSpPr>
          <p:cNvPr id="59398" name="Text Box 6"/>
          <p:cNvSpPr txBox="1">
            <a:spLocks noChangeArrowheads="1"/>
          </p:cNvSpPr>
          <p:nvPr/>
        </p:nvSpPr>
        <p:spPr bwMode="auto">
          <a:xfrm>
            <a:off x="1835150" y="3860800"/>
            <a:ext cx="7059613"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dirty="0">
                <a:solidFill>
                  <a:srgbClr val="FF0000"/>
                </a:solidFill>
                <a:ea typeface="宋体" panose="02010600030101010101" pitchFamily="2" charset="-122"/>
              </a:rPr>
              <a:t>效率</a:t>
            </a:r>
            <a:r>
              <a:rPr lang="en-US" altLang="zh-CN" sz="2800" b="1" dirty="0">
                <a:solidFill>
                  <a:srgbClr val="FF0000"/>
                </a:solidFill>
                <a:ea typeface="宋体" panose="02010600030101010101" pitchFamily="2" charset="-122"/>
              </a:rPr>
              <a:t>η</a:t>
            </a:r>
            <a:r>
              <a:rPr lang="zh-CN" altLang="en-US" sz="2800" b="1" dirty="0">
                <a:ea typeface="宋体" panose="02010600030101010101" pitchFamily="2" charset="-122"/>
              </a:rPr>
              <a:t>：</a:t>
            </a:r>
          </a:p>
          <a:p>
            <a:pPr algn="l" eaLnBrk="1" hangingPunct="1"/>
            <a:r>
              <a:rPr lang="zh-CN" altLang="en-US" sz="2800" b="1" dirty="0">
                <a:ea typeface="宋体" panose="02010600030101010101" pitchFamily="2" charset="-122"/>
              </a:rPr>
              <a:t>流水线中的设备实际使用时间占整个运行</a:t>
            </a:r>
          </a:p>
          <a:p>
            <a:pPr algn="l" eaLnBrk="1" hangingPunct="1"/>
            <a:r>
              <a:rPr lang="zh-CN" altLang="en-US" sz="2800" b="1" dirty="0">
                <a:ea typeface="宋体" panose="02010600030101010101" pitchFamily="2" charset="-122"/>
              </a:rPr>
              <a:t>时间之比，也称流水线设备的时间利用率。 </a:t>
            </a:r>
          </a:p>
        </p:txBody>
      </p:sp>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539750" y="981075"/>
            <a:ext cx="5111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latin typeface="黑体" panose="02010609060101010101" pitchFamily="49" charset="-122"/>
              </a:rPr>
              <a:t>1</a:t>
            </a:r>
            <a:r>
              <a:rPr lang="zh-CN" altLang="en-US" sz="3200" b="1">
                <a:latin typeface="黑体" panose="02010609060101010101" pitchFamily="49" charset="-122"/>
              </a:rPr>
              <a:t>．吞吐率和加速比</a:t>
            </a:r>
          </a:p>
        </p:txBody>
      </p:sp>
      <p:sp>
        <p:nvSpPr>
          <p:cNvPr id="60419" name="Text Box 3"/>
          <p:cNvSpPr txBox="1">
            <a:spLocks noChangeArrowheads="1"/>
          </p:cNvSpPr>
          <p:nvPr/>
        </p:nvSpPr>
        <p:spPr bwMode="auto">
          <a:xfrm>
            <a:off x="468313" y="1973263"/>
            <a:ext cx="84963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dirty="0">
                <a:solidFill>
                  <a:srgbClr val="FF0000"/>
                </a:solidFill>
              </a:rPr>
              <a:t>吞吐率</a:t>
            </a:r>
            <a:r>
              <a:rPr lang="zh-CN" altLang="en-US" sz="2800" b="1" dirty="0"/>
              <a:t>：流水线单位时间里能流出的任务数或结果数</a:t>
            </a:r>
          </a:p>
          <a:p>
            <a:pPr algn="l" eaLnBrk="1" hangingPunct="1"/>
            <a:endParaRPr lang="zh-CN" altLang="en-US" sz="2800" b="1" dirty="0"/>
          </a:p>
          <a:p>
            <a:pPr algn="l" eaLnBrk="1" hangingPunct="1"/>
            <a:r>
              <a:rPr lang="zh-CN" altLang="en-US" sz="2800" b="1" dirty="0"/>
              <a:t>                 </a:t>
            </a:r>
            <a:r>
              <a:rPr lang="zh-CN" altLang="en-US" sz="2800" b="1" dirty="0">
                <a:solidFill>
                  <a:srgbClr val="FF0000"/>
                </a:solidFill>
              </a:rPr>
              <a:t>最大吞吐率</a:t>
            </a:r>
          </a:p>
          <a:p>
            <a:pPr algn="l" eaLnBrk="1" hangingPunct="1"/>
            <a:endParaRPr lang="zh-CN" altLang="en-US" sz="2800" b="1" dirty="0"/>
          </a:p>
          <a:p>
            <a:pPr algn="l" eaLnBrk="1" hangingPunct="1"/>
            <a:r>
              <a:rPr lang="zh-CN" altLang="en-US" sz="2800" b="1" dirty="0"/>
              <a:t>                 </a:t>
            </a:r>
            <a:r>
              <a:rPr lang="zh-CN" altLang="en-US" sz="2800" b="1" dirty="0">
                <a:solidFill>
                  <a:srgbClr val="FF0000"/>
                </a:solidFill>
              </a:rPr>
              <a:t>实际吞吐率</a:t>
            </a:r>
          </a:p>
        </p:txBody>
      </p:sp>
      <p:sp>
        <p:nvSpPr>
          <p:cNvPr id="60420" name="Rectangle 4"/>
          <p:cNvSpPr>
            <a:spLocks noChangeArrowheads="1"/>
          </p:cNvSpPr>
          <p:nvPr/>
        </p:nvSpPr>
        <p:spPr bwMode="auto">
          <a:xfrm>
            <a:off x="250825" y="115888"/>
            <a:ext cx="8497888"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4000" b="1">
                <a:solidFill>
                  <a:schemeClr val="tx2"/>
                </a:solidFill>
                <a:latin typeface="黑体" panose="02010609060101010101" pitchFamily="49" charset="-122"/>
              </a:rPr>
              <a:t>5.2.2  </a:t>
            </a:r>
            <a:r>
              <a:rPr lang="zh-CN" altLang="en-US" sz="4000" b="1">
                <a:solidFill>
                  <a:schemeClr val="tx2"/>
                </a:solidFill>
                <a:latin typeface="黑体" panose="02010609060101010101" pitchFamily="49" charset="-122"/>
              </a:rPr>
              <a:t>流水线处理机的主要性能</a:t>
            </a:r>
          </a:p>
        </p:txBody>
      </p:sp>
      <p:sp>
        <p:nvSpPr>
          <p:cNvPr id="60421" name="AutoShape 5"/>
          <p:cNvSpPr>
            <a:spLocks/>
          </p:cNvSpPr>
          <p:nvPr/>
        </p:nvSpPr>
        <p:spPr bwMode="auto">
          <a:xfrm>
            <a:off x="1835150" y="2924175"/>
            <a:ext cx="144463" cy="1152525"/>
          </a:xfrm>
          <a:prstGeom prst="leftBrace">
            <a:avLst>
              <a:gd name="adj1" fmla="val 66483"/>
              <a:gd name="adj2" fmla="val 50000"/>
            </a:avLst>
          </a:prstGeom>
          <a:noFill/>
          <a:ln w="381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55750"/>
            <a:ext cx="7920038" cy="547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Text Box 3"/>
          <p:cNvSpPr txBox="1">
            <a:spLocks noChangeArrowheads="1"/>
          </p:cNvSpPr>
          <p:nvPr/>
        </p:nvSpPr>
        <p:spPr bwMode="auto">
          <a:xfrm>
            <a:off x="179388" y="115888"/>
            <a:ext cx="8856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dirty="0">
                <a:ea typeface="宋体" panose="02010600030101010101" pitchFamily="2" charset="-122"/>
              </a:rPr>
              <a:t>（</a:t>
            </a:r>
            <a:r>
              <a:rPr lang="en-US" altLang="zh-CN" sz="2800" b="1" dirty="0">
                <a:ea typeface="宋体" panose="02010600030101010101" pitchFamily="2" charset="-122"/>
              </a:rPr>
              <a:t>1</a:t>
            </a:r>
            <a:r>
              <a:rPr lang="zh-CN" altLang="en-US" sz="2800" b="1" dirty="0">
                <a:ea typeface="宋体" panose="02010600030101010101" pitchFamily="2" charset="-122"/>
              </a:rPr>
              <a:t>）最大吞吐率</a:t>
            </a:r>
          </a:p>
        </p:txBody>
      </p:sp>
      <p:sp>
        <p:nvSpPr>
          <p:cNvPr id="61444" name="Text Box 4"/>
          <p:cNvSpPr txBox="1">
            <a:spLocks noChangeArrowheads="1"/>
          </p:cNvSpPr>
          <p:nvPr/>
        </p:nvSpPr>
        <p:spPr bwMode="auto">
          <a:xfrm>
            <a:off x="611188" y="677863"/>
            <a:ext cx="5905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ea typeface="楷体_GB2312" pitchFamily="49" charset="-122"/>
              </a:rPr>
              <a:t>a</a:t>
            </a:r>
            <a:r>
              <a:rPr lang="zh-CN" altLang="en-US" sz="2800" b="1">
                <a:ea typeface="楷体_GB2312" pitchFamily="49" charset="-122"/>
              </a:rPr>
              <a:t>）流水线各段经过的时间相等时：</a:t>
            </a:r>
          </a:p>
        </p:txBody>
      </p:sp>
      <p:graphicFrame>
        <p:nvGraphicFramePr>
          <p:cNvPr id="209925" name="Object 5"/>
          <p:cNvGraphicFramePr>
            <a:graphicFrameLocks noChangeAspect="1"/>
          </p:cNvGraphicFramePr>
          <p:nvPr/>
        </p:nvGraphicFramePr>
        <p:xfrm>
          <a:off x="6259513" y="476250"/>
          <a:ext cx="1879600" cy="1079500"/>
        </p:xfrm>
        <a:graphic>
          <a:graphicData uri="http://schemas.openxmlformats.org/presentationml/2006/ole">
            <mc:AlternateContent xmlns:mc="http://schemas.openxmlformats.org/markup-compatibility/2006">
              <mc:Choice xmlns:v="urn:schemas-microsoft-com:vml" Requires="v">
                <p:oleObj spid="_x0000_s61517" name="公式" r:id="rId4" imgW="748975" imgH="431613" progId="Equation.3">
                  <p:embed/>
                </p:oleObj>
              </mc:Choice>
              <mc:Fallback>
                <p:oleObj name="公式" r:id="rId4" imgW="748975" imgH="431613"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9513" y="476250"/>
                        <a:ext cx="1879600" cy="1079500"/>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09925"/>
                                        </p:tgtEl>
                                        <p:attrNameLst>
                                          <p:attrName>style.visibility</p:attrName>
                                        </p:attrNameLst>
                                      </p:cBhvr>
                                      <p:to>
                                        <p:strVal val="visible"/>
                                      </p:to>
                                    </p:set>
                                    <p:anim calcmode="lin" valueType="num">
                                      <p:cBhvr additive="base">
                                        <p:cTn id="7" dur="1000" fill="hold"/>
                                        <p:tgtEl>
                                          <p:spTgt spid="209925"/>
                                        </p:tgtEl>
                                        <p:attrNameLst>
                                          <p:attrName>ppt_x</p:attrName>
                                        </p:attrNameLst>
                                      </p:cBhvr>
                                      <p:tavLst>
                                        <p:tav tm="0">
                                          <p:val>
                                            <p:strVal val="1+#ppt_w/2"/>
                                          </p:val>
                                        </p:tav>
                                        <p:tav tm="100000">
                                          <p:val>
                                            <p:strVal val="#ppt_x"/>
                                          </p:val>
                                        </p:tav>
                                      </p:tavLst>
                                    </p:anim>
                                    <p:anim calcmode="lin" valueType="num">
                                      <p:cBhvr additive="base">
                                        <p:cTn id="8" dur="1000" fill="hold"/>
                                        <p:tgtEl>
                                          <p:spTgt spid="2099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115888"/>
            <a:ext cx="7772400" cy="731837"/>
          </a:xfrm>
        </p:spPr>
        <p:txBody>
          <a:bodyPr/>
          <a:lstStyle/>
          <a:p>
            <a:pPr eaLnBrk="1" hangingPunct="1"/>
            <a:r>
              <a:rPr lang="en-US" altLang="zh-CN" sz="3200" b="1" smtClean="0">
                <a:latin typeface="黑体" panose="02010609060101010101" pitchFamily="49" charset="-122"/>
                <a:ea typeface="黑体" panose="02010609060101010101" pitchFamily="49" charset="-122"/>
              </a:rPr>
              <a:t>5.1</a:t>
            </a:r>
            <a:r>
              <a:rPr lang="zh-CN" altLang="en-US" sz="3200" b="1" smtClean="0">
                <a:latin typeface="黑体" panose="02010609060101010101" pitchFamily="49" charset="-122"/>
                <a:ea typeface="黑体" panose="02010609060101010101" pitchFamily="49" charset="-122"/>
              </a:rPr>
              <a:t>重叠方式</a:t>
            </a:r>
            <a:r>
              <a:rPr lang="zh-CN" altLang="en-US" sz="3200" smtClean="0">
                <a:latin typeface="黑体" panose="02010609060101010101" pitchFamily="49" charset="-122"/>
                <a:ea typeface="黑体" panose="02010609060101010101" pitchFamily="49" charset="-122"/>
              </a:rPr>
              <a:t> </a:t>
            </a:r>
          </a:p>
        </p:txBody>
      </p:sp>
      <p:sp>
        <p:nvSpPr>
          <p:cNvPr id="7171" name="Rectangle 3"/>
          <p:cNvSpPr>
            <a:spLocks noGrp="1" noChangeArrowheads="1"/>
          </p:cNvSpPr>
          <p:nvPr>
            <p:ph type="body" idx="1"/>
          </p:nvPr>
        </p:nvSpPr>
        <p:spPr>
          <a:xfrm>
            <a:off x="611188" y="1052513"/>
            <a:ext cx="7772400" cy="1081087"/>
          </a:xfrm>
        </p:spPr>
        <p:txBody>
          <a:bodyPr/>
          <a:lstStyle/>
          <a:p>
            <a:pPr marL="0" indent="0" eaLnBrk="1" hangingPunct="1">
              <a:lnSpc>
                <a:spcPct val="90000"/>
              </a:lnSpc>
              <a:buFontTx/>
              <a:buNone/>
            </a:pPr>
            <a:r>
              <a:rPr lang="en-US" altLang="zh-CN" sz="2800" b="1" dirty="0" smtClean="0">
                <a:solidFill>
                  <a:srgbClr val="000000"/>
                </a:solidFill>
                <a:latin typeface="黑体" panose="02010609060101010101" pitchFamily="49" charset="-122"/>
                <a:ea typeface="黑体" panose="02010609060101010101" pitchFamily="49" charset="-122"/>
              </a:rPr>
              <a:t>5.1.1</a:t>
            </a:r>
            <a:r>
              <a:rPr lang="zh-CN" altLang="en-US" sz="2800" b="1" dirty="0" smtClean="0">
                <a:solidFill>
                  <a:srgbClr val="000000"/>
                </a:solidFill>
                <a:latin typeface="黑体" panose="02010609060101010101" pitchFamily="49" charset="-122"/>
                <a:ea typeface="黑体" panose="02010609060101010101" pitchFamily="49" charset="-122"/>
              </a:rPr>
              <a:t>重叠原理和一次重叠</a:t>
            </a:r>
            <a:endParaRPr lang="zh-CN" altLang="en-US" sz="2800" b="1" dirty="0" smtClean="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0" indent="0" algn="just" eaLnBrk="1" hangingPunct="1">
              <a:lnSpc>
                <a:spcPct val="90000"/>
              </a:lnSpc>
              <a:buFontTx/>
              <a:buNone/>
            </a:pPr>
            <a:r>
              <a:rPr lang="en-US" altLang="zh-CN" sz="2800" dirty="0" smtClean="0">
                <a:latin typeface="黑体" panose="02010609060101010101" pitchFamily="49" charset="-122"/>
                <a:ea typeface="黑体" panose="02010609060101010101" pitchFamily="49" charset="-122"/>
              </a:rPr>
              <a:t>1</a:t>
            </a:r>
            <a:r>
              <a:rPr lang="zh-CN" altLang="en-US" sz="2800" dirty="0" smtClean="0">
                <a:latin typeface="黑体" panose="02010609060101010101" pitchFamily="49" charset="-122"/>
                <a:ea typeface="黑体" panose="02010609060101010101" pitchFamily="49" charset="-122"/>
              </a:rPr>
              <a:t>．</a:t>
            </a:r>
            <a:r>
              <a:rPr lang="zh-CN" altLang="en-US" sz="2800" dirty="0" smtClean="0">
                <a:solidFill>
                  <a:srgbClr val="0000FF"/>
                </a:solidFill>
                <a:latin typeface="黑体" panose="02010609060101010101" pitchFamily="49" charset="-122"/>
                <a:ea typeface="黑体" panose="02010609060101010101" pitchFamily="49" charset="-122"/>
              </a:rPr>
              <a:t>指令的顺序解释方式</a:t>
            </a:r>
            <a:r>
              <a:rPr lang="zh-CN" altLang="en-US" sz="2800" dirty="0" smtClean="0">
                <a:latin typeface="黑体" panose="02010609060101010101" pitchFamily="49" charset="-122"/>
                <a:ea typeface="黑体" panose="02010609060101010101" pitchFamily="49" charset="-122"/>
              </a:rPr>
              <a:t>：    </a:t>
            </a:r>
          </a:p>
        </p:txBody>
      </p:sp>
      <p:sp>
        <p:nvSpPr>
          <p:cNvPr id="7172" name="Rectangle 4"/>
          <p:cNvSpPr>
            <a:spLocks noChangeArrowheads="1"/>
          </p:cNvSpPr>
          <p:nvPr/>
        </p:nvSpPr>
        <p:spPr bwMode="auto">
          <a:xfrm>
            <a:off x="685800" y="21336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zh-CN" altLang="en-US" sz="2800">
                <a:latin typeface="黑体" panose="02010609060101010101" pitchFamily="49" charset="-122"/>
                <a:ea typeface="黑体" panose="02010609060101010101" pitchFamily="49" charset="-122"/>
              </a:rPr>
              <a:t>解释一条机器指令的为操作归并成：取指令、分析、执行。如图</a:t>
            </a:r>
            <a:r>
              <a:rPr lang="en-US" altLang="zh-CN" sz="2800">
                <a:latin typeface="黑体" panose="02010609060101010101" pitchFamily="49" charset="-122"/>
                <a:ea typeface="黑体" panose="02010609060101010101" pitchFamily="49" charset="-122"/>
              </a:rPr>
              <a:t>5-1</a:t>
            </a:r>
            <a:r>
              <a:rPr lang="zh-CN" altLang="en-US" sz="2800">
                <a:latin typeface="黑体" panose="02010609060101010101" pitchFamily="49" charset="-122"/>
                <a:ea typeface="黑体" panose="02010609060101010101" pitchFamily="49" charset="-122"/>
              </a:rPr>
              <a:t>所示。 </a:t>
            </a:r>
          </a:p>
        </p:txBody>
      </p:sp>
      <p:grpSp>
        <p:nvGrpSpPr>
          <p:cNvPr id="7173" name="Group 5"/>
          <p:cNvGrpSpPr>
            <a:grpSpLocks/>
          </p:cNvGrpSpPr>
          <p:nvPr/>
        </p:nvGrpSpPr>
        <p:grpSpPr bwMode="auto">
          <a:xfrm>
            <a:off x="2057400" y="3124200"/>
            <a:ext cx="4572000" cy="1219200"/>
            <a:chOff x="1296" y="912"/>
            <a:chExt cx="2880" cy="768"/>
          </a:xfrm>
        </p:grpSpPr>
        <p:grpSp>
          <p:nvGrpSpPr>
            <p:cNvPr id="7175" name="Group 6"/>
            <p:cNvGrpSpPr>
              <a:grpSpLocks/>
            </p:cNvGrpSpPr>
            <p:nvPr/>
          </p:nvGrpSpPr>
          <p:grpSpPr bwMode="auto">
            <a:xfrm>
              <a:off x="1296" y="912"/>
              <a:ext cx="2880" cy="306"/>
              <a:chOff x="816" y="1632"/>
              <a:chExt cx="2880" cy="306"/>
            </a:xfrm>
          </p:grpSpPr>
          <p:sp>
            <p:nvSpPr>
              <p:cNvPr id="7178" name="Text Box 7"/>
              <p:cNvSpPr txBox="1">
                <a:spLocks noChangeArrowheads="1"/>
              </p:cNvSpPr>
              <p:nvPr/>
            </p:nvSpPr>
            <p:spPr bwMode="auto">
              <a:xfrm>
                <a:off x="816" y="1632"/>
                <a:ext cx="960" cy="306"/>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a:ea typeface="宋体" panose="02010600030101010101" pitchFamily="2" charset="-122"/>
                  </a:rPr>
                  <a:t>取指令</a:t>
                </a:r>
              </a:p>
            </p:txBody>
          </p:sp>
          <p:sp>
            <p:nvSpPr>
              <p:cNvPr id="7179" name="Text Box 8"/>
              <p:cNvSpPr txBox="1">
                <a:spLocks noChangeArrowheads="1"/>
              </p:cNvSpPr>
              <p:nvPr/>
            </p:nvSpPr>
            <p:spPr bwMode="auto">
              <a:xfrm>
                <a:off x="1776" y="1632"/>
                <a:ext cx="960" cy="306"/>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a:ea typeface="宋体" panose="02010600030101010101" pitchFamily="2" charset="-122"/>
                  </a:rPr>
                  <a:t>分析指令</a:t>
                </a:r>
              </a:p>
            </p:txBody>
          </p:sp>
          <p:sp>
            <p:nvSpPr>
              <p:cNvPr id="7180" name="Text Box 9"/>
              <p:cNvSpPr txBox="1">
                <a:spLocks noChangeArrowheads="1"/>
              </p:cNvSpPr>
              <p:nvPr/>
            </p:nvSpPr>
            <p:spPr bwMode="auto">
              <a:xfrm>
                <a:off x="2736" y="1632"/>
                <a:ext cx="960" cy="306"/>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a:ea typeface="宋体" panose="02010600030101010101" pitchFamily="2" charset="-122"/>
                  </a:rPr>
                  <a:t>执行指令</a:t>
                </a:r>
              </a:p>
            </p:txBody>
          </p:sp>
        </p:grpSp>
        <p:sp>
          <p:nvSpPr>
            <p:cNvPr id="7176" name="Text Box 10"/>
            <p:cNvSpPr txBox="1">
              <a:spLocks noChangeArrowheads="1"/>
            </p:cNvSpPr>
            <p:nvPr/>
          </p:nvSpPr>
          <p:spPr bwMode="auto">
            <a:xfrm>
              <a:off x="1480" y="1392"/>
              <a:ext cx="25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图</a:t>
              </a:r>
              <a:r>
                <a:rPr lang="en-US" altLang="zh-CN">
                  <a:ea typeface="宋体" panose="02010600030101010101" pitchFamily="2" charset="-122"/>
                </a:rPr>
                <a:t>5-1  </a:t>
              </a:r>
              <a:r>
                <a:rPr lang="zh-CN" altLang="en-US">
                  <a:ea typeface="宋体" panose="02010600030101010101" pitchFamily="2" charset="-122"/>
                </a:rPr>
                <a:t>对一条机器指令的解释</a:t>
              </a:r>
            </a:p>
          </p:txBody>
        </p:sp>
        <p:sp>
          <p:nvSpPr>
            <p:cNvPr id="7177" name="Line 11"/>
            <p:cNvSpPr>
              <a:spLocks noChangeShapeType="1"/>
            </p:cNvSpPr>
            <p:nvPr/>
          </p:nvSpPr>
          <p:spPr bwMode="auto">
            <a:xfrm>
              <a:off x="2064" y="1296"/>
              <a:ext cx="206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grpSp>
      <p:sp>
        <p:nvSpPr>
          <p:cNvPr id="7174" name="Rectangle 12"/>
          <p:cNvSpPr>
            <a:spLocks noChangeArrowheads="1"/>
          </p:cNvSpPr>
          <p:nvPr/>
        </p:nvSpPr>
        <p:spPr bwMode="auto">
          <a:xfrm>
            <a:off x="611188" y="4581525"/>
            <a:ext cx="799306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marL="1257300" indent="-12573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143668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616075"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95463"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197485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43205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88925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34645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0365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dirty="0">
                <a:solidFill>
                  <a:srgbClr val="FF0000"/>
                </a:solidFill>
                <a:ea typeface="黑体" panose="02010609060101010101" pitchFamily="49" charset="-122"/>
              </a:rPr>
              <a:t>分析指令</a:t>
            </a:r>
            <a:r>
              <a:rPr lang="zh-CN" altLang="en-US" sz="2400" b="1" dirty="0">
                <a:ea typeface="黑体" panose="02010609060101010101" pitchFamily="49" charset="-122"/>
              </a:rPr>
              <a:t>：指对指令的操作码进行译码，按寻址方式和地址字段形成</a:t>
            </a:r>
            <a:r>
              <a:rPr lang="zh-CN" altLang="en-US" sz="2400" b="1" dirty="0">
                <a:solidFill>
                  <a:srgbClr val="0000FF"/>
                </a:solidFill>
                <a:ea typeface="黑体" panose="02010609060101010101" pitchFamily="49" charset="-122"/>
              </a:rPr>
              <a:t>操作数真地址</a:t>
            </a:r>
            <a:r>
              <a:rPr lang="zh-CN" altLang="en-US" sz="2400" b="1" dirty="0">
                <a:ea typeface="黑体" panose="02010609060101010101" pitchFamily="49" charset="-122"/>
              </a:rPr>
              <a:t>，并用此真地址</a:t>
            </a:r>
            <a:r>
              <a:rPr lang="zh-CN" altLang="en-US" sz="2400" b="1" dirty="0">
                <a:solidFill>
                  <a:srgbClr val="0000FF"/>
                </a:solidFill>
                <a:ea typeface="黑体" panose="02010609060101010101" pitchFamily="49" charset="-122"/>
              </a:rPr>
              <a:t>去取操作数</a:t>
            </a:r>
            <a:r>
              <a:rPr lang="zh-CN" altLang="en-US" sz="2400" b="1" dirty="0">
                <a:ea typeface="黑体" panose="02010609060101010101" pitchFamily="49" charset="-122"/>
              </a:rPr>
              <a:t>（可能</a:t>
            </a:r>
            <a:r>
              <a:rPr lang="zh-CN" altLang="en-US" sz="2400" b="1" dirty="0">
                <a:solidFill>
                  <a:srgbClr val="FF0000"/>
                </a:solidFill>
                <a:ea typeface="黑体" panose="02010609060101010101" pitchFamily="49" charset="-122"/>
              </a:rPr>
              <a:t>访存</a:t>
            </a:r>
            <a:r>
              <a:rPr lang="zh-CN" altLang="en-US" sz="2400" b="1" dirty="0">
                <a:ea typeface="黑体" panose="02010609060101010101" pitchFamily="49" charset="-122"/>
              </a:rPr>
              <a:t>，也可能</a:t>
            </a:r>
            <a:r>
              <a:rPr lang="zh-CN" altLang="en-US" sz="2400" b="1" dirty="0">
                <a:solidFill>
                  <a:srgbClr val="FF0000"/>
                </a:solidFill>
                <a:ea typeface="黑体" panose="02010609060101010101" pitchFamily="49" charset="-122"/>
              </a:rPr>
              <a:t>访寄存器</a:t>
            </a:r>
            <a:r>
              <a:rPr lang="zh-CN" altLang="en-US" sz="2400" b="1" dirty="0">
                <a:ea typeface="黑体" panose="02010609060101010101" pitchFamily="49" charset="-122"/>
              </a:rPr>
              <a:t>），还要为准备</a:t>
            </a:r>
            <a:r>
              <a:rPr lang="zh-CN" altLang="en-US" sz="2400" b="1" dirty="0">
                <a:solidFill>
                  <a:srgbClr val="0000FF"/>
                </a:solidFill>
                <a:ea typeface="黑体" panose="02010609060101010101" pitchFamily="49" charset="-122"/>
              </a:rPr>
              <a:t>取下条指令</a:t>
            </a:r>
            <a:r>
              <a:rPr lang="zh-CN" altLang="en-US" sz="2400" b="1" dirty="0">
                <a:ea typeface="黑体" panose="02010609060101010101" pitchFamily="49" charset="-122"/>
              </a:rPr>
              <a:t>提前形成下条指令的</a:t>
            </a:r>
            <a:r>
              <a:rPr lang="zh-CN" altLang="en-US" sz="2400" b="1" dirty="0">
                <a:solidFill>
                  <a:srgbClr val="0000FF"/>
                </a:solidFill>
                <a:ea typeface="黑体" panose="02010609060101010101" pitchFamily="49" charset="-122"/>
              </a:rPr>
              <a:t>地址</a:t>
            </a:r>
            <a:r>
              <a:rPr lang="zh-CN" altLang="en-US" sz="2400" b="1" dirty="0">
                <a:ea typeface="黑体" panose="02010609060101010101" pitchFamily="49" charset="-122"/>
              </a:rPr>
              <a:t>等。</a:t>
            </a: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9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420938"/>
            <a:ext cx="7993062" cy="373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947" name="Picture 3"/>
          <p:cNvPicPr>
            <a:picLocks noChangeAspect="1" noChangeArrowheads="1"/>
          </p:cNvPicPr>
          <p:nvPr/>
        </p:nvPicPr>
        <p:blipFill>
          <a:blip r:embed="rId4">
            <a:extLst>
              <a:ext uri="{28A0092B-C50C-407E-A947-70E740481C1C}">
                <a14:useLocalDpi xmlns:a14="http://schemas.microsoft.com/office/drawing/2010/main" val="0"/>
              </a:ext>
            </a:extLst>
          </a:blip>
          <a:srcRect l="9016" r="7210" b="75824"/>
          <a:stretch>
            <a:fillRect/>
          </a:stretch>
        </p:blipFill>
        <p:spPr bwMode="auto">
          <a:xfrm>
            <a:off x="611188" y="1268413"/>
            <a:ext cx="7993062"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8" name="Text Box 4"/>
          <p:cNvSpPr txBox="1">
            <a:spLocks noChangeArrowheads="1"/>
          </p:cNvSpPr>
          <p:nvPr/>
        </p:nvSpPr>
        <p:spPr bwMode="auto">
          <a:xfrm>
            <a:off x="179388" y="115888"/>
            <a:ext cx="8856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ea typeface="宋体" panose="02010600030101010101" pitchFamily="2" charset="-122"/>
              </a:rPr>
              <a:t>（</a:t>
            </a:r>
            <a:r>
              <a:rPr lang="en-US" altLang="zh-CN" sz="2800" b="1">
                <a:ea typeface="宋体" panose="02010600030101010101" pitchFamily="2" charset="-122"/>
              </a:rPr>
              <a:t>1</a:t>
            </a:r>
            <a:r>
              <a:rPr lang="zh-CN" altLang="en-US" sz="2800" b="1">
                <a:ea typeface="宋体" panose="02010600030101010101" pitchFamily="2" charset="-122"/>
              </a:rPr>
              <a:t>）最大吞吐率</a:t>
            </a:r>
          </a:p>
        </p:txBody>
      </p:sp>
      <p:sp>
        <p:nvSpPr>
          <p:cNvPr id="62469" name="Text Box 5"/>
          <p:cNvSpPr txBox="1">
            <a:spLocks noChangeArrowheads="1"/>
          </p:cNvSpPr>
          <p:nvPr/>
        </p:nvSpPr>
        <p:spPr bwMode="auto">
          <a:xfrm>
            <a:off x="611188" y="677863"/>
            <a:ext cx="66246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ea typeface="楷体_GB2312" pitchFamily="49" charset="-122"/>
              </a:rPr>
              <a:t>b</a:t>
            </a:r>
            <a:r>
              <a:rPr lang="zh-CN" altLang="en-US" sz="2800" b="1">
                <a:ea typeface="楷体_GB2312" pitchFamily="49" charset="-122"/>
              </a:rPr>
              <a:t>）流水线各段经过的时间不相等时：</a:t>
            </a:r>
          </a:p>
        </p:txBody>
      </p:sp>
      <p:sp>
        <p:nvSpPr>
          <p:cNvPr id="210950" name="AutoShape 6"/>
          <p:cNvSpPr>
            <a:spLocks noChangeArrowheads="1"/>
          </p:cNvSpPr>
          <p:nvPr/>
        </p:nvSpPr>
        <p:spPr bwMode="auto">
          <a:xfrm>
            <a:off x="4140200" y="2420938"/>
            <a:ext cx="2160588" cy="719137"/>
          </a:xfrm>
          <a:prstGeom prst="wedgeRoundRectCallout">
            <a:avLst>
              <a:gd name="adj1" fmla="val -52352"/>
              <a:gd name="adj2" fmla="val -107616"/>
              <a:gd name="adj3" fmla="val 16667"/>
            </a:avLst>
          </a:prstGeom>
          <a:solidFill>
            <a:srgbClr val="FFFF66"/>
          </a:solidFill>
          <a:ln w="19050"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sz="2800" b="1">
                <a:ea typeface="宋体" panose="02010600030101010101" pitchFamily="2" charset="-122"/>
              </a:rPr>
              <a:t>瓶颈子过程</a:t>
            </a:r>
          </a:p>
        </p:txBody>
      </p:sp>
      <p:graphicFrame>
        <p:nvGraphicFramePr>
          <p:cNvPr id="210951" name="Object 7"/>
          <p:cNvGraphicFramePr>
            <a:graphicFrameLocks noChangeAspect="1"/>
          </p:cNvGraphicFramePr>
          <p:nvPr/>
        </p:nvGraphicFramePr>
        <p:xfrm>
          <a:off x="6516688" y="2420938"/>
          <a:ext cx="2039937" cy="1079500"/>
        </p:xfrm>
        <a:graphic>
          <a:graphicData uri="http://schemas.openxmlformats.org/presentationml/2006/ole">
            <mc:AlternateContent xmlns:mc="http://schemas.openxmlformats.org/markup-compatibility/2006">
              <mc:Choice xmlns:v="urn:schemas-microsoft-com:vml" Requires="v">
                <p:oleObj spid="_x0000_s62543" name="公式" r:id="rId5" imgW="812447" imgH="431613" progId="Equation.3">
                  <p:embed/>
                </p:oleObj>
              </mc:Choice>
              <mc:Fallback>
                <p:oleObj name="公式" r:id="rId5" imgW="812447" imgH="431613"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6688" y="2420938"/>
                        <a:ext cx="2039937" cy="1079500"/>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10947"/>
                                        </p:tgtEl>
                                        <p:attrNameLst>
                                          <p:attrName>style.visibility</p:attrName>
                                        </p:attrNameLst>
                                      </p:cBhvr>
                                      <p:to>
                                        <p:strVal val="visible"/>
                                      </p:to>
                                    </p:set>
                                    <p:animEffect transition="in" filter="wipe(up)">
                                      <p:cBhvr>
                                        <p:cTn id="7" dur="500"/>
                                        <p:tgtEl>
                                          <p:spTgt spid="2109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10946"/>
                                        </p:tgtEl>
                                        <p:attrNameLst>
                                          <p:attrName>style.visibility</p:attrName>
                                        </p:attrNameLst>
                                      </p:cBhvr>
                                      <p:to>
                                        <p:strVal val="visible"/>
                                      </p:to>
                                    </p:set>
                                    <p:animEffect transition="in" filter="wipe(up)">
                                      <p:cBhvr>
                                        <p:cTn id="12" dur="500"/>
                                        <p:tgtEl>
                                          <p:spTgt spid="2109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10951"/>
                                        </p:tgtEl>
                                        <p:attrNameLst>
                                          <p:attrName>style.visibility</p:attrName>
                                        </p:attrNameLst>
                                      </p:cBhvr>
                                      <p:to>
                                        <p:strVal val="visible"/>
                                      </p:to>
                                    </p:set>
                                    <p:animEffect transition="in" filter="wipe(left)">
                                      <p:cBhvr>
                                        <p:cTn id="17" dur="500"/>
                                        <p:tgtEl>
                                          <p:spTgt spid="2109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0950"/>
                                        </p:tgtEl>
                                        <p:attrNameLst>
                                          <p:attrName>style.visibility</p:attrName>
                                        </p:attrNameLst>
                                      </p:cBhvr>
                                      <p:to>
                                        <p:strVal val="visible"/>
                                      </p:to>
                                    </p:set>
                                    <p:animEffect transition="in" filter="wipe(left)">
                                      <p:cBhvr>
                                        <p:cTn id="22" dur="500"/>
                                        <p:tgtEl>
                                          <p:spTgt spid="210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5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0" name="Object 2"/>
          <p:cNvGraphicFramePr>
            <a:graphicFrameLocks noChangeAspect="1"/>
          </p:cNvGraphicFramePr>
          <p:nvPr/>
        </p:nvGraphicFramePr>
        <p:xfrm>
          <a:off x="752475" y="1844675"/>
          <a:ext cx="6704013" cy="1547813"/>
        </p:xfrm>
        <a:graphic>
          <a:graphicData uri="http://schemas.openxmlformats.org/presentationml/2006/ole">
            <mc:AlternateContent xmlns:mc="http://schemas.openxmlformats.org/markup-compatibility/2006">
              <mc:Choice xmlns:v="urn:schemas-microsoft-com:vml" Requires="v">
                <p:oleObj spid="_x0000_s63565" name="公式" r:id="rId3" imgW="1854200" imgH="431800" progId="Equation.3">
                  <p:embed/>
                </p:oleObj>
              </mc:Choice>
              <mc:Fallback>
                <p:oleObj name="公式" r:id="rId3" imgW="1854200" imgH="431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75" y="1844675"/>
                        <a:ext cx="6704013"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491" name="Text Box 3"/>
          <p:cNvSpPr txBox="1">
            <a:spLocks noChangeArrowheads="1"/>
          </p:cNvSpPr>
          <p:nvPr/>
        </p:nvSpPr>
        <p:spPr bwMode="auto">
          <a:xfrm>
            <a:off x="323850" y="1244600"/>
            <a:ext cx="8208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spcBef>
                <a:spcPct val="20000"/>
              </a:spcBef>
            </a:pPr>
            <a:r>
              <a:rPr lang="zh-CN" altLang="en-US" sz="2800" b="1">
                <a:ea typeface="宋体" panose="02010600030101010101" pitchFamily="2" charset="-122"/>
              </a:rPr>
              <a:t>最大吞吐率：</a:t>
            </a:r>
            <a:endParaRPr lang="zh-CN" altLang="en-US" sz="2800">
              <a:ea typeface="宋体" panose="02010600030101010101" pitchFamily="2" charset="-122"/>
            </a:endParaRPr>
          </a:p>
        </p:txBody>
      </p:sp>
      <p:sp>
        <p:nvSpPr>
          <p:cNvPr id="63492" name="Text Box 4"/>
          <p:cNvSpPr txBox="1">
            <a:spLocks noChangeArrowheads="1"/>
          </p:cNvSpPr>
          <p:nvPr/>
        </p:nvSpPr>
        <p:spPr bwMode="auto">
          <a:xfrm>
            <a:off x="179388" y="115888"/>
            <a:ext cx="8856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ea typeface="宋体" panose="02010600030101010101" pitchFamily="2" charset="-122"/>
              </a:rPr>
              <a:t>（</a:t>
            </a:r>
            <a:r>
              <a:rPr lang="en-US" altLang="zh-CN" sz="2800" b="1">
                <a:ea typeface="宋体" panose="02010600030101010101" pitchFamily="2" charset="-122"/>
              </a:rPr>
              <a:t>1</a:t>
            </a:r>
            <a:r>
              <a:rPr lang="zh-CN" altLang="en-US" sz="2800" b="1">
                <a:ea typeface="宋体" panose="02010600030101010101" pitchFamily="2" charset="-122"/>
              </a:rPr>
              <a:t>）最大吞吐率</a:t>
            </a:r>
          </a:p>
        </p:txBody>
      </p:sp>
      <p:sp>
        <p:nvSpPr>
          <p:cNvPr id="63493" name="Text Box 5"/>
          <p:cNvSpPr txBox="1">
            <a:spLocks noChangeArrowheads="1"/>
          </p:cNvSpPr>
          <p:nvPr/>
        </p:nvSpPr>
        <p:spPr bwMode="auto">
          <a:xfrm>
            <a:off x="611188" y="677863"/>
            <a:ext cx="66246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ea typeface="楷体_GB2312" pitchFamily="49" charset="-122"/>
              </a:rPr>
              <a:t>b</a:t>
            </a:r>
            <a:r>
              <a:rPr lang="zh-CN" altLang="en-US" sz="2800" b="1">
                <a:ea typeface="楷体_GB2312" pitchFamily="49" charset="-122"/>
              </a:rPr>
              <a:t>）流水线各段经过的时间不相等时：</a:t>
            </a:r>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468313" y="1341438"/>
            <a:ext cx="8351837" cy="4114800"/>
          </a:xfrm>
        </p:spPr>
        <p:txBody>
          <a:bodyPr/>
          <a:lstStyle/>
          <a:p>
            <a:pPr eaLnBrk="1" hangingPunct="1"/>
            <a:r>
              <a:rPr lang="zh-CN" altLang="en-US" sz="2800" b="1" smtClean="0"/>
              <a:t>办法一：将瓶颈子过程再细分</a:t>
            </a:r>
          </a:p>
          <a:p>
            <a:pPr eaLnBrk="1" hangingPunct="1"/>
            <a:r>
              <a:rPr lang="zh-CN" altLang="en-US" sz="2800" b="1" smtClean="0"/>
              <a:t>办法二：重复设置多套瓶颈段并联</a:t>
            </a:r>
          </a:p>
        </p:txBody>
      </p:sp>
      <p:sp>
        <p:nvSpPr>
          <p:cNvPr id="64515" name="Text Box 3"/>
          <p:cNvSpPr txBox="1">
            <a:spLocks noChangeArrowheads="1"/>
          </p:cNvSpPr>
          <p:nvPr/>
        </p:nvSpPr>
        <p:spPr bwMode="auto">
          <a:xfrm>
            <a:off x="179388" y="115888"/>
            <a:ext cx="8856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ea typeface="宋体" panose="02010600030101010101" pitchFamily="2" charset="-122"/>
              </a:rPr>
              <a:t>（</a:t>
            </a:r>
            <a:r>
              <a:rPr lang="en-US" altLang="zh-CN" sz="2800" b="1">
                <a:ea typeface="宋体" panose="02010600030101010101" pitchFamily="2" charset="-122"/>
              </a:rPr>
              <a:t>2</a:t>
            </a:r>
            <a:r>
              <a:rPr lang="zh-CN" altLang="en-US" sz="2800" b="1">
                <a:ea typeface="宋体" panose="02010600030101010101" pitchFamily="2" charset="-122"/>
              </a:rPr>
              <a:t>）消除瓶颈</a:t>
            </a:r>
          </a:p>
        </p:txBody>
      </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noChangeArrowheads="1"/>
          </p:cNvPicPr>
          <p:nvPr/>
        </p:nvPicPr>
        <p:blipFill>
          <a:blip r:embed="rId3">
            <a:extLst>
              <a:ext uri="{28A0092B-C50C-407E-A947-70E740481C1C}">
                <a14:useLocalDpi xmlns:a14="http://schemas.microsoft.com/office/drawing/2010/main" val="0"/>
              </a:ext>
            </a:extLst>
          </a:blip>
          <a:srcRect l="5188"/>
          <a:stretch>
            <a:fillRect/>
          </a:stretch>
        </p:blipFill>
        <p:spPr bwMode="auto">
          <a:xfrm>
            <a:off x="395288" y="1090613"/>
            <a:ext cx="8424862" cy="557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5539" name="Object 3"/>
          <p:cNvGraphicFramePr>
            <a:graphicFrameLocks noChangeAspect="1"/>
          </p:cNvGraphicFramePr>
          <p:nvPr/>
        </p:nvGraphicFramePr>
        <p:xfrm>
          <a:off x="6659563" y="2205038"/>
          <a:ext cx="2039937" cy="1079500"/>
        </p:xfrm>
        <a:graphic>
          <a:graphicData uri="http://schemas.openxmlformats.org/presentationml/2006/ole">
            <mc:AlternateContent xmlns:mc="http://schemas.openxmlformats.org/markup-compatibility/2006">
              <mc:Choice xmlns:v="urn:schemas-microsoft-com:vml" Requires="v">
                <p:oleObj spid="_x0000_s65612" name="公式" r:id="rId4" imgW="812447" imgH="431613" progId="Equation.3">
                  <p:embed/>
                </p:oleObj>
              </mc:Choice>
              <mc:Fallback>
                <p:oleObj name="公式" r:id="rId4" imgW="812447" imgH="431613"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9563" y="2205038"/>
                        <a:ext cx="2039937" cy="1079500"/>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0" name="Text Box 4"/>
          <p:cNvSpPr txBox="1">
            <a:spLocks noChangeArrowheads="1"/>
          </p:cNvSpPr>
          <p:nvPr/>
        </p:nvSpPr>
        <p:spPr bwMode="auto">
          <a:xfrm>
            <a:off x="179388" y="115888"/>
            <a:ext cx="8856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ea typeface="宋体" panose="02010600030101010101" pitchFamily="2" charset="-122"/>
              </a:rPr>
              <a:t>（</a:t>
            </a:r>
            <a:r>
              <a:rPr lang="en-US" altLang="zh-CN" sz="2800" b="1">
                <a:ea typeface="宋体" panose="02010600030101010101" pitchFamily="2" charset="-122"/>
              </a:rPr>
              <a:t>2</a:t>
            </a:r>
            <a:r>
              <a:rPr lang="zh-CN" altLang="en-US" sz="2800" b="1">
                <a:ea typeface="宋体" panose="02010600030101010101" pitchFamily="2" charset="-122"/>
              </a:rPr>
              <a:t>）消除瓶颈</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515938" y="533400"/>
            <a:ext cx="3695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ea typeface="宋体" panose="02010600030101010101" pitchFamily="2" charset="-122"/>
              </a:rPr>
              <a:t>a)</a:t>
            </a:r>
            <a:r>
              <a:rPr lang="zh-CN" altLang="en-US" sz="2800" b="1">
                <a:ea typeface="宋体" panose="02010600030101010101" pitchFamily="2" charset="-122"/>
              </a:rPr>
              <a:t>将瓶颈子过程再细分</a:t>
            </a:r>
          </a:p>
        </p:txBody>
      </p:sp>
      <p:sp>
        <p:nvSpPr>
          <p:cNvPr id="66563" name="Text Box 3"/>
          <p:cNvSpPr txBox="1">
            <a:spLocks noChangeArrowheads="1"/>
          </p:cNvSpPr>
          <p:nvPr/>
        </p:nvSpPr>
        <p:spPr bwMode="auto">
          <a:xfrm>
            <a:off x="179388" y="115888"/>
            <a:ext cx="8856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ea typeface="宋体" panose="02010600030101010101" pitchFamily="2" charset="-122"/>
              </a:rPr>
              <a:t>（</a:t>
            </a:r>
            <a:r>
              <a:rPr lang="en-US" altLang="zh-CN" sz="2800" b="1">
                <a:ea typeface="宋体" panose="02010600030101010101" pitchFamily="2" charset="-122"/>
              </a:rPr>
              <a:t>2</a:t>
            </a:r>
            <a:r>
              <a:rPr lang="zh-CN" altLang="en-US" sz="2800" b="1">
                <a:ea typeface="宋体" panose="02010600030101010101" pitchFamily="2" charset="-122"/>
              </a:rPr>
              <a:t>）消除瓶颈</a:t>
            </a:r>
          </a:p>
        </p:txBody>
      </p:sp>
      <p:pic>
        <p:nvPicPr>
          <p:cNvPr id="66564" name="Picture 4"/>
          <p:cNvPicPr>
            <a:picLocks noChangeAspect="1" noChangeArrowheads="1"/>
          </p:cNvPicPr>
          <p:nvPr/>
        </p:nvPicPr>
        <p:blipFill>
          <a:blip r:embed="rId2">
            <a:extLst>
              <a:ext uri="{28A0092B-C50C-407E-A947-70E740481C1C}">
                <a14:useLocalDpi xmlns:a14="http://schemas.microsoft.com/office/drawing/2010/main" val="0"/>
              </a:ext>
            </a:extLst>
          </a:blip>
          <a:srcRect l="5188" b="74872"/>
          <a:stretch>
            <a:fillRect/>
          </a:stretch>
        </p:blipFill>
        <p:spPr bwMode="auto">
          <a:xfrm>
            <a:off x="395288" y="1090613"/>
            <a:ext cx="8424862" cy="140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4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492375"/>
            <a:ext cx="8424862" cy="206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15045"/>
                                        </p:tgtEl>
                                        <p:attrNameLst>
                                          <p:attrName>style.visibility</p:attrName>
                                        </p:attrNameLst>
                                      </p:cBhvr>
                                      <p:to>
                                        <p:strVal val="visible"/>
                                      </p:to>
                                    </p:set>
                                    <p:anim calcmode="lin" valueType="num">
                                      <p:cBhvr>
                                        <p:cTn id="7" dur="500" fill="hold"/>
                                        <p:tgtEl>
                                          <p:spTgt spid="215045"/>
                                        </p:tgtEl>
                                        <p:attrNameLst>
                                          <p:attrName>ppt_w</p:attrName>
                                        </p:attrNameLst>
                                      </p:cBhvr>
                                      <p:tavLst>
                                        <p:tav tm="0">
                                          <p:val>
                                            <p:strVal val="#ppt_w*0.70"/>
                                          </p:val>
                                        </p:tav>
                                        <p:tav tm="100000">
                                          <p:val>
                                            <p:strVal val="#ppt_w"/>
                                          </p:val>
                                        </p:tav>
                                      </p:tavLst>
                                    </p:anim>
                                    <p:anim calcmode="lin" valueType="num">
                                      <p:cBhvr>
                                        <p:cTn id="8" dur="500" fill="hold"/>
                                        <p:tgtEl>
                                          <p:spTgt spid="215045"/>
                                        </p:tgtEl>
                                        <p:attrNameLst>
                                          <p:attrName>ppt_h</p:attrName>
                                        </p:attrNameLst>
                                      </p:cBhvr>
                                      <p:tavLst>
                                        <p:tav tm="0">
                                          <p:val>
                                            <p:strVal val="#ppt_h"/>
                                          </p:val>
                                        </p:tav>
                                        <p:tav tm="100000">
                                          <p:val>
                                            <p:strVal val="#ppt_h"/>
                                          </p:val>
                                        </p:tav>
                                      </p:tavLst>
                                    </p:anim>
                                    <p:animEffect transition="in" filter="fade">
                                      <p:cBhvr>
                                        <p:cTn id="9" dur="500"/>
                                        <p:tgtEl>
                                          <p:spTgt spid="215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6066" name="Picture 2"/>
          <p:cNvPicPr>
            <a:picLocks noChangeAspect="1" noChangeArrowheads="1"/>
          </p:cNvPicPr>
          <p:nvPr/>
        </p:nvPicPr>
        <p:blipFill>
          <a:blip r:embed="rId3">
            <a:extLst>
              <a:ext uri="{28A0092B-C50C-407E-A947-70E740481C1C}">
                <a14:useLocalDpi xmlns:a14="http://schemas.microsoft.com/office/drawing/2010/main" val="0"/>
              </a:ext>
            </a:extLst>
          </a:blip>
          <a:srcRect t="3204" b="71541"/>
          <a:stretch>
            <a:fillRect/>
          </a:stretch>
        </p:blipFill>
        <p:spPr bwMode="auto">
          <a:xfrm>
            <a:off x="684213" y="1052513"/>
            <a:ext cx="7704137"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067" name="Picture 3"/>
          <p:cNvPicPr>
            <a:picLocks noChangeAspect="1" noChangeArrowheads="1"/>
          </p:cNvPicPr>
          <p:nvPr/>
        </p:nvPicPr>
        <p:blipFill>
          <a:blip r:embed="rId3">
            <a:extLst>
              <a:ext uri="{28A0092B-C50C-407E-A947-70E740481C1C}">
                <a14:useLocalDpi xmlns:a14="http://schemas.microsoft.com/office/drawing/2010/main" val="0"/>
              </a:ext>
            </a:extLst>
          </a:blip>
          <a:srcRect t="34181" b="4706"/>
          <a:stretch>
            <a:fillRect/>
          </a:stretch>
        </p:blipFill>
        <p:spPr bwMode="auto">
          <a:xfrm>
            <a:off x="684213" y="2736850"/>
            <a:ext cx="7704137" cy="400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6068" name="Object 4"/>
          <p:cNvGraphicFramePr>
            <a:graphicFrameLocks noChangeAspect="1"/>
          </p:cNvGraphicFramePr>
          <p:nvPr/>
        </p:nvGraphicFramePr>
        <p:xfrm>
          <a:off x="6523038" y="2493963"/>
          <a:ext cx="1881187" cy="1079500"/>
        </p:xfrm>
        <a:graphic>
          <a:graphicData uri="http://schemas.openxmlformats.org/presentationml/2006/ole">
            <mc:AlternateContent xmlns:mc="http://schemas.openxmlformats.org/markup-compatibility/2006">
              <mc:Choice xmlns:v="urn:schemas-microsoft-com:vml" Requires="v">
                <p:oleObj spid="_x0000_s67662" name="公式" r:id="rId4" imgW="748975" imgH="431613" progId="Equation.3">
                  <p:embed/>
                </p:oleObj>
              </mc:Choice>
              <mc:Fallback>
                <p:oleObj name="公式" r:id="rId4" imgW="748975" imgH="431613"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23038" y="2493963"/>
                        <a:ext cx="1881187" cy="1079500"/>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89" name="Rectangle 5"/>
          <p:cNvSpPr>
            <a:spLocks noChangeArrowheads="1"/>
          </p:cNvSpPr>
          <p:nvPr/>
        </p:nvSpPr>
        <p:spPr bwMode="auto">
          <a:xfrm>
            <a:off x="515938" y="533400"/>
            <a:ext cx="3695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ea typeface="宋体" panose="02010600030101010101" pitchFamily="2" charset="-122"/>
              </a:rPr>
              <a:t>a)</a:t>
            </a:r>
            <a:r>
              <a:rPr lang="zh-CN" altLang="en-US" sz="2800" b="1">
                <a:ea typeface="宋体" panose="02010600030101010101" pitchFamily="2" charset="-122"/>
              </a:rPr>
              <a:t>将瓶颈子过程再细分</a:t>
            </a:r>
          </a:p>
        </p:txBody>
      </p:sp>
      <p:sp>
        <p:nvSpPr>
          <p:cNvPr id="67590" name="Text Box 6"/>
          <p:cNvSpPr txBox="1">
            <a:spLocks noChangeArrowheads="1"/>
          </p:cNvSpPr>
          <p:nvPr/>
        </p:nvSpPr>
        <p:spPr bwMode="auto">
          <a:xfrm>
            <a:off x="179388" y="115888"/>
            <a:ext cx="8856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ea typeface="宋体" panose="02010600030101010101" pitchFamily="2" charset="-122"/>
              </a:rPr>
              <a:t>（</a:t>
            </a:r>
            <a:r>
              <a:rPr lang="en-US" altLang="zh-CN" sz="2800" b="1">
                <a:ea typeface="宋体" panose="02010600030101010101" pitchFamily="2" charset="-122"/>
              </a:rPr>
              <a:t>2</a:t>
            </a:r>
            <a:r>
              <a:rPr lang="zh-CN" altLang="en-US" sz="2800" b="1">
                <a:ea typeface="宋体" panose="02010600030101010101" pitchFamily="2" charset="-122"/>
              </a:rPr>
              <a:t>）消除瓶颈</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16066"/>
                                        </p:tgtEl>
                                        <p:attrNameLst>
                                          <p:attrName>style.visibility</p:attrName>
                                        </p:attrNameLst>
                                      </p:cBhvr>
                                      <p:to>
                                        <p:strVal val="visible"/>
                                      </p:to>
                                    </p:set>
                                    <p:animEffect transition="in" filter="wipe(up)">
                                      <p:cBhvr>
                                        <p:cTn id="7" dur="500"/>
                                        <p:tgtEl>
                                          <p:spTgt spid="2160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16067"/>
                                        </p:tgtEl>
                                        <p:attrNameLst>
                                          <p:attrName>style.visibility</p:attrName>
                                        </p:attrNameLst>
                                      </p:cBhvr>
                                      <p:to>
                                        <p:strVal val="visible"/>
                                      </p:to>
                                    </p:set>
                                    <p:animEffect transition="in" filter="wipe(up)">
                                      <p:cBhvr>
                                        <p:cTn id="12" dur="500"/>
                                        <p:tgtEl>
                                          <p:spTgt spid="216067"/>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16068"/>
                                        </p:tgtEl>
                                        <p:attrNameLst>
                                          <p:attrName>style.visibility</p:attrName>
                                        </p:attrNameLst>
                                      </p:cBhvr>
                                      <p:to>
                                        <p:strVal val="visible"/>
                                      </p:to>
                                    </p:set>
                                    <p:animEffect transition="in" filter="wipe(left)">
                                      <p:cBhvr>
                                        <p:cTn id="16" dur="500"/>
                                        <p:tgtEl>
                                          <p:spTgt spid="216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090" name="Picture 2"/>
          <p:cNvPicPr>
            <a:picLocks noChangeAspect="1" noChangeArrowheads="1"/>
          </p:cNvPicPr>
          <p:nvPr/>
        </p:nvPicPr>
        <p:blipFill>
          <a:blip r:embed="rId3">
            <a:extLst>
              <a:ext uri="{28A0092B-C50C-407E-A947-70E740481C1C}">
                <a14:useLocalDpi xmlns:a14="http://schemas.microsoft.com/office/drawing/2010/main" val="0"/>
              </a:ext>
            </a:extLst>
          </a:blip>
          <a:srcRect l="3441" t="41203"/>
          <a:stretch>
            <a:fillRect/>
          </a:stretch>
        </p:blipFill>
        <p:spPr bwMode="auto">
          <a:xfrm>
            <a:off x="2916238" y="2636838"/>
            <a:ext cx="6192837"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7091" name="Object 3"/>
          <p:cNvGraphicFramePr>
            <a:graphicFrameLocks noChangeAspect="1"/>
          </p:cNvGraphicFramePr>
          <p:nvPr/>
        </p:nvGraphicFramePr>
        <p:xfrm>
          <a:off x="755650" y="3573463"/>
          <a:ext cx="1881188" cy="1079500"/>
        </p:xfrm>
        <a:graphic>
          <a:graphicData uri="http://schemas.openxmlformats.org/presentationml/2006/ole">
            <mc:AlternateContent xmlns:mc="http://schemas.openxmlformats.org/markup-compatibility/2006">
              <mc:Choice xmlns:v="urn:schemas-microsoft-com:vml" Requires="v">
                <p:oleObj spid="_x0000_s68686" name="公式" r:id="rId4" imgW="748975" imgH="431613" progId="Equation.3">
                  <p:embed/>
                </p:oleObj>
              </mc:Choice>
              <mc:Fallback>
                <p:oleObj name="公式" r:id="rId4" imgW="748975" imgH="431613"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3573463"/>
                        <a:ext cx="1881188" cy="1079500"/>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2" name="Rectangle 4"/>
          <p:cNvSpPr>
            <a:spLocks noChangeArrowheads="1"/>
          </p:cNvSpPr>
          <p:nvPr/>
        </p:nvSpPr>
        <p:spPr bwMode="auto">
          <a:xfrm>
            <a:off x="508000" y="533400"/>
            <a:ext cx="26844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ea typeface="宋体" panose="02010600030101010101" pitchFamily="2" charset="-122"/>
              </a:rPr>
              <a:t>b)</a:t>
            </a:r>
            <a:r>
              <a:rPr lang="zh-CN" altLang="en-US" sz="2800" b="1">
                <a:ea typeface="宋体" panose="02010600030101010101" pitchFamily="2" charset="-122"/>
              </a:rPr>
              <a:t>重复设置</a:t>
            </a:r>
          </a:p>
          <a:p>
            <a:pPr algn="l" eaLnBrk="1" hangingPunct="1"/>
            <a:r>
              <a:rPr lang="zh-CN" altLang="en-US" sz="2800" b="1">
                <a:ea typeface="宋体" panose="02010600030101010101" pitchFamily="2" charset="-122"/>
              </a:rPr>
              <a:t>多套瓶颈段并联</a:t>
            </a:r>
          </a:p>
        </p:txBody>
      </p:sp>
      <p:sp>
        <p:nvSpPr>
          <p:cNvPr id="68613" name="Text Box 5"/>
          <p:cNvSpPr txBox="1">
            <a:spLocks noChangeArrowheads="1"/>
          </p:cNvSpPr>
          <p:nvPr/>
        </p:nvSpPr>
        <p:spPr bwMode="auto">
          <a:xfrm>
            <a:off x="179388" y="115888"/>
            <a:ext cx="8856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ea typeface="宋体" panose="02010600030101010101" pitchFamily="2" charset="-122"/>
              </a:rPr>
              <a:t>（</a:t>
            </a:r>
            <a:r>
              <a:rPr lang="en-US" altLang="zh-CN" sz="2800" b="1">
                <a:ea typeface="宋体" panose="02010600030101010101" pitchFamily="2" charset="-122"/>
              </a:rPr>
              <a:t>2</a:t>
            </a:r>
            <a:r>
              <a:rPr lang="zh-CN" altLang="en-US" sz="2800" b="1">
                <a:ea typeface="宋体" panose="02010600030101010101" pitchFamily="2" charset="-122"/>
              </a:rPr>
              <a:t>）消除瓶颈</a:t>
            </a:r>
          </a:p>
        </p:txBody>
      </p:sp>
      <p:pic>
        <p:nvPicPr>
          <p:cNvPr id="21709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0"/>
            <a:ext cx="6192837" cy="274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17094"/>
                                        </p:tgtEl>
                                        <p:attrNameLst>
                                          <p:attrName>style.visibility</p:attrName>
                                        </p:attrNameLst>
                                      </p:cBhvr>
                                      <p:to>
                                        <p:strVal val="visible"/>
                                      </p:to>
                                    </p:set>
                                    <p:animEffect transition="in" filter="wipe(up)">
                                      <p:cBhvr>
                                        <p:cTn id="7" dur="500"/>
                                        <p:tgtEl>
                                          <p:spTgt spid="2170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17090"/>
                                        </p:tgtEl>
                                        <p:attrNameLst>
                                          <p:attrName>style.visibility</p:attrName>
                                        </p:attrNameLst>
                                      </p:cBhvr>
                                      <p:to>
                                        <p:strVal val="visible"/>
                                      </p:to>
                                    </p:set>
                                    <p:animEffect transition="in" filter="wipe(up)">
                                      <p:cBhvr>
                                        <p:cTn id="12" dur="500"/>
                                        <p:tgtEl>
                                          <p:spTgt spid="217090"/>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17091"/>
                                        </p:tgtEl>
                                        <p:attrNameLst>
                                          <p:attrName>style.visibility</p:attrName>
                                        </p:attrNameLst>
                                      </p:cBhvr>
                                      <p:to>
                                        <p:strVal val="visible"/>
                                      </p:to>
                                    </p:set>
                                    <p:animEffect transition="in" filter="wipe(left)">
                                      <p:cBhvr>
                                        <p:cTn id="16" dur="500"/>
                                        <p:tgtEl>
                                          <p:spTgt spid="217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2">
            <a:extLst>
              <a:ext uri="{28A0092B-C50C-407E-A947-70E740481C1C}">
                <a14:useLocalDpi xmlns:a14="http://schemas.microsoft.com/office/drawing/2010/main" val="0"/>
              </a:ext>
            </a:extLst>
          </a:blip>
          <a:srcRect b="16310"/>
          <a:stretch>
            <a:fillRect/>
          </a:stretch>
        </p:blipFill>
        <p:spPr bwMode="auto">
          <a:xfrm>
            <a:off x="539750" y="1700213"/>
            <a:ext cx="78486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5" name="Rectangle 3"/>
          <p:cNvSpPr>
            <a:spLocks noGrp="1" noChangeArrowheads="1"/>
          </p:cNvSpPr>
          <p:nvPr>
            <p:ph type="title"/>
          </p:nvPr>
        </p:nvSpPr>
        <p:spPr>
          <a:xfrm>
            <a:off x="107950" y="115888"/>
            <a:ext cx="7772400" cy="792162"/>
          </a:xfrm>
        </p:spPr>
        <p:txBody>
          <a:bodyPr/>
          <a:lstStyle/>
          <a:p>
            <a:pPr algn="l" eaLnBrk="1" hangingPunct="1"/>
            <a:r>
              <a:rPr lang="zh-CN" altLang="en-US" sz="2800" b="1" dirty="0" smtClean="0">
                <a:latin typeface="黑体" panose="02010609060101010101" pitchFamily="49" charset="-122"/>
                <a:ea typeface="黑体" panose="02010609060101010101" pitchFamily="49" charset="-122"/>
              </a:rPr>
              <a:t>（</a:t>
            </a:r>
            <a:r>
              <a:rPr lang="en-US" altLang="zh-CN" sz="2800" b="1" dirty="0" smtClean="0">
                <a:latin typeface="黑体" panose="02010609060101010101" pitchFamily="49" charset="-122"/>
                <a:ea typeface="黑体" panose="02010609060101010101" pitchFamily="49" charset="-122"/>
              </a:rPr>
              <a:t>3</a:t>
            </a:r>
            <a:r>
              <a:rPr lang="zh-CN" altLang="en-US" sz="2800" b="1" dirty="0" smtClean="0">
                <a:latin typeface="黑体" panose="02010609060101010101" pitchFamily="49" charset="-122"/>
                <a:ea typeface="黑体" panose="02010609060101010101" pitchFamily="49" charset="-122"/>
              </a:rPr>
              <a:t>）实际吞吐率   </a:t>
            </a:r>
            <a:r>
              <a:rPr lang="en-US" altLang="zh-CN" sz="2800" b="1" dirty="0" smtClean="0">
                <a:latin typeface="黑体" panose="02010609060101010101" pitchFamily="49" charset="-122"/>
                <a:ea typeface="黑体" panose="02010609060101010101" pitchFamily="49" charset="-122"/>
              </a:rPr>
              <a:t>a</a:t>
            </a:r>
            <a:r>
              <a:rPr lang="zh-CN" altLang="en-US" sz="2800" b="1" dirty="0" smtClean="0">
                <a:latin typeface="黑体" panose="02010609060101010101" pitchFamily="49" charset="-122"/>
                <a:ea typeface="黑体" panose="02010609060101010101" pitchFamily="49" charset="-122"/>
              </a:rPr>
              <a:t>）各段时间相等</a:t>
            </a:r>
          </a:p>
        </p:txBody>
      </p:sp>
      <p:sp>
        <p:nvSpPr>
          <p:cNvPr id="218116" name="Line 4"/>
          <p:cNvSpPr>
            <a:spLocks noChangeShapeType="1"/>
          </p:cNvSpPr>
          <p:nvPr/>
        </p:nvSpPr>
        <p:spPr bwMode="auto">
          <a:xfrm>
            <a:off x="1403350" y="6021388"/>
            <a:ext cx="2520950" cy="0"/>
          </a:xfrm>
          <a:prstGeom prst="line">
            <a:avLst/>
          </a:prstGeom>
          <a:noFill/>
          <a:ln w="571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endParaRPr lang="zh-CN" altLang="en-US"/>
          </a:p>
        </p:txBody>
      </p:sp>
      <p:sp>
        <p:nvSpPr>
          <p:cNvPr id="218117" name="Line 5"/>
          <p:cNvSpPr>
            <a:spLocks noChangeShapeType="1"/>
          </p:cNvSpPr>
          <p:nvPr/>
        </p:nvSpPr>
        <p:spPr bwMode="auto">
          <a:xfrm>
            <a:off x="3924300" y="6021388"/>
            <a:ext cx="3311525" cy="0"/>
          </a:xfrm>
          <a:prstGeom prst="line">
            <a:avLst/>
          </a:prstGeom>
          <a:noFill/>
          <a:ln w="571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endParaRPr lang="zh-CN" altLang="en-US"/>
          </a:p>
        </p:txBody>
      </p:sp>
      <p:sp>
        <p:nvSpPr>
          <p:cNvPr id="218118" name="Text Box 6"/>
          <p:cNvSpPr txBox="1">
            <a:spLocks noChangeArrowheads="1"/>
          </p:cNvSpPr>
          <p:nvPr/>
        </p:nvSpPr>
        <p:spPr bwMode="auto">
          <a:xfrm>
            <a:off x="1139825" y="977900"/>
            <a:ext cx="9350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t>TP=</a:t>
            </a:r>
          </a:p>
        </p:txBody>
      </p:sp>
      <p:sp>
        <p:nvSpPr>
          <p:cNvPr id="218119" name="Text Box 7"/>
          <p:cNvSpPr txBox="1">
            <a:spLocks noChangeArrowheads="1"/>
          </p:cNvSpPr>
          <p:nvPr/>
        </p:nvSpPr>
        <p:spPr bwMode="auto">
          <a:xfrm>
            <a:off x="3370263" y="620713"/>
            <a:ext cx="4095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ea typeface="宋体" panose="02010600030101010101" pitchFamily="2" charset="-122"/>
              </a:rPr>
              <a:t>n</a:t>
            </a:r>
          </a:p>
        </p:txBody>
      </p:sp>
      <p:sp>
        <p:nvSpPr>
          <p:cNvPr id="218120" name="Line 8"/>
          <p:cNvSpPr>
            <a:spLocks noChangeShapeType="1"/>
          </p:cNvSpPr>
          <p:nvPr/>
        </p:nvSpPr>
        <p:spPr bwMode="auto">
          <a:xfrm>
            <a:off x="2181225" y="1200150"/>
            <a:ext cx="30241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endParaRPr lang="zh-CN" altLang="en-US"/>
          </a:p>
        </p:txBody>
      </p:sp>
      <p:sp>
        <p:nvSpPr>
          <p:cNvPr id="218121" name="Text Box 9"/>
          <p:cNvSpPr txBox="1">
            <a:spLocks noChangeArrowheads="1"/>
          </p:cNvSpPr>
          <p:nvPr/>
        </p:nvSpPr>
        <p:spPr bwMode="auto">
          <a:xfrm>
            <a:off x="2195513" y="1196975"/>
            <a:ext cx="33131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ea typeface="宋体" panose="02010600030101010101" pitchFamily="2" charset="-122"/>
              </a:rPr>
              <a:t>m△t</a:t>
            </a:r>
            <a:r>
              <a:rPr lang="en-US" altLang="zh-CN" sz="3200" b="1" baseline="-25000">
                <a:ea typeface="宋体" panose="02010600030101010101" pitchFamily="2" charset="-122"/>
              </a:rPr>
              <a:t>0</a:t>
            </a:r>
            <a:r>
              <a:rPr lang="en-US" altLang="zh-CN" sz="3200" b="1">
                <a:ea typeface="宋体" panose="02010600030101010101" pitchFamily="2" charset="-122"/>
              </a:rPr>
              <a:t>+(n-1) △t</a:t>
            </a:r>
            <a:r>
              <a:rPr lang="en-US" altLang="zh-CN" sz="3200" b="1" baseline="-25000">
                <a:ea typeface="宋体" panose="02010600030101010101" pitchFamily="2" charset="-122"/>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8118"/>
                                        </p:tgtEl>
                                        <p:attrNameLst>
                                          <p:attrName>style.visibility</p:attrName>
                                        </p:attrNameLst>
                                      </p:cBhvr>
                                      <p:to>
                                        <p:strVal val="visible"/>
                                      </p:to>
                                    </p:set>
                                    <p:animEffect transition="in" filter="wipe(left)">
                                      <p:cBhvr>
                                        <p:cTn id="7" dur="500"/>
                                        <p:tgtEl>
                                          <p:spTgt spid="2181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8119"/>
                                        </p:tgtEl>
                                        <p:attrNameLst>
                                          <p:attrName>style.visibility</p:attrName>
                                        </p:attrNameLst>
                                      </p:cBhvr>
                                      <p:to>
                                        <p:strVal val="visible"/>
                                      </p:to>
                                    </p:set>
                                    <p:animEffect transition="in" filter="wipe(up)">
                                      <p:cBhvr>
                                        <p:cTn id="12" dur="500"/>
                                        <p:tgtEl>
                                          <p:spTgt spid="218119"/>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18120"/>
                                        </p:tgtEl>
                                        <p:attrNameLst>
                                          <p:attrName>style.visibility</p:attrName>
                                        </p:attrNameLst>
                                      </p:cBhvr>
                                      <p:to>
                                        <p:strVal val="visible"/>
                                      </p:to>
                                    </p:set>
                                    <p:animEffect transition="in" filter="wipe(left)">
                                      <p:cBhvr>
                                        <p:cTn id="16" dur="500"/>
                                        <p:tgtEl>
                                          <p:spTgt spid="21812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218116"/>
                                        </p:tgtEl>
                                        <p:attrNameLst>
                                          <p:attrName>style.visibility</p:attrName>
                                        </p:attrNameLst>
                                      </p:cBhvr>
                                      <p:to>
                                        <p:strVal val="visible"/>
                                      </p:to>
                                    </p:set>
                                    <p:anim calcmode="lin" valueType="num">
                                      <p:cBhvr>
                                        <p:cTn id="21" dur="1000" fill="hold"/>
                                        <p:tgtEl>
                                          <p:spTgt spid="218116"/>
                                        </p:tgtEl>
                                        <p:attrNameLst>
                                          <p:attrName>ppt_w</p:attrName>
                                        </p:attrNameLst>
                                      </p:cBhvr>
                                      <p:tavLst>
                                        <p:tav tm="0">
                                          <p:val>
                                            <p:strVal val="#ppt_w*0.70"/>
                                          </p:val>
                                        </p:tav>
                                        <p:tav tm="100000">
                                          <p:val>
                                            <p:strVal val="#ppt_w"/>
                                          </p:val>
                                        </p:tav>
                                      </p:tavLst>
                                    </p:anim>
                                    <p:anim calcmode="lin" valueType="num">
                                      <p:cBhvr>
                                        <p:cTn id="22" dur="1000" fill="hold"/>
                                        <p:tgtEl>
                                          <p:spTgt spid="218116"/>
                                        </p:tgtEl>
                                        <p:attrNameLst>
                                          <p:attrName>ppt_h</p:attrName>
                                        </p:attrNameLst>
                                      </p:cBhvr>
                                      <p:tavLst>
                                        <p:tav tm="0">
                                          <p:val>
                                            <p:strVal val="#ppt_h"/>
                                          </p:val>
                                        </p:tav>
                                        <p:tav tm="100000">
                                          <p:val>
                                            <p:strVal val="#ppt_h"/>
                                          </p:val>
                                        </p:tav>
                                      </p:tavLst>
                                    </p:anim>
                                    <p:animEffect transition="in" filter="fade">
                                      <p:cBhvr>
                                        <p:cTn id="23" dur="1000"/>
                                        <p:tgtEl>
                                          <p:spTgt spid="21811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218117"/>
                                        </p:tgtEl>
                                        <p:attrNameLst>
                                          <p:attrName>style.visibility</p:attrName>
                                        </p:attrNameLst>
                                      </p:cBhvr>
                                      <p:to>
                                        <p:strVal val="visible"/>
                                      </p:to>
                                    </p:set>
                                    <p:anim calcmode="lin" valueType="num">
                                      <p:cBhvr>
                                        <p:cTn id="28" dur="1000" fill="hold"/>
                                        <p:tgtEl>
                                          <p:spTgt spid="218117"/>
                                        </p:tgtEl>
                                        <p:attrNameLst>
                                          <p:attrName>ppt_w</p:attrName>
                                        </p:attrNameLst>
                                      </p:cBhvr>
                                      <p:tavLst>
                                        <p:tav tm="0">
                                          <p:val>
                                            <p:strVal val="#ppt_w*0.70"/>
                                          </p:val>
                                        </p:tav>
                                        <p:tav tm="100000">
                                          <p:val>
                                            <p:strVal val="#ppt_w"/>
                                          </p:val>
                                        </p:tav>
                                      </p:tavLst>
                                    </p:anim>
                                    <p:anim calcmode="lin" valueType="num">
                                      <p:cBhvr>
                                        <p:cTn id="29" dur="1000" fill="hold"/>
                                        <p:tgtEl>
                                          <p:spTgt spid="218117"/>
                                        </p:tgtEl>
                                        <p:attrNameLst>
                                          <p:attrName>ppt_h</p:attrName>
                                        </p:attrNameLst>
                                      </p:cBhvr>
                                      <p:tavLst>
                                        <p:tav tm="0">
                                          <p:val>
                                            <p:strVal val="#ppt_h"/>
                                          </p:val>
                                        </p:tav>
                                        <p:tav tm="100000">
                                          <p:val>
                                            <p:strVal val="#ppt_h"/>
                                          </p:val>
                                        </p:tav>
                                      </p:tavLst>
                                    </p:anim>
                                    <p:animEffect transition="in" filter="fade">
                                      <p:cBhvr>
                                        <p:cTn id="30" dur="1000"/>
                                        <p:tgtEl>
                                          <p:spTgt spid="21811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18121"/>
                                        </p:tgtEl>
                                        <p:attrNameLst>
                                          <p:attrName>style.visibility</p:attrName>
                                        </p:attrNameLst>
                                      </p:cBhvr>
                                      <p:to>
                                        <p:strVal val="visible"/>
                                      </p:to>
                                    </p:set>
                                    <p:animEffect transition="in" filter="wipe(left)">
                                      <p:cBhvr>
                                        <p:cTn id="35" dur="500"/>
                                        <p:tgtEl>
                                          <p:spTgt spid="218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8" grpId="0"/>
      <p:bldP spid="218119" grpId="0"/>
      <p:bldP spid="21812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107950" y="115888"/>
            <a:ext cx="7772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solidFill>
                  <a:schemeClr val="tx2"/>
                </a:solidFill>
                <a:latin typeface="黑体" panose="02010609060101010101" pitchFamily="49" charset="-122"/>
              </a:rPr>
              <a:t>（</a:t>
            </a:r>
            <a:r>
              <a:rPr lang="en-US" altLang="zh-CN" sz="2800" b="1">
                <a:solidFill>
                  <a:schemeClr val="tx2"/>
                </a:solidFill>
                <a:latin typeface="黑体" panose="02010609060101010101" pitchFamily="49" charset="-122"/>
              </a:rPr>
              <a:t>3</a:t>
            </a:r>
            <a:r>
              <a:rPr lang="zh-CN" altLang="en-US" sz="2800" b="1">
                <a:solidFill>
                  <a:schemeClr val="tx2"/>
                </a:solidFill>
                <a:latin typeface="黑体" panose="02010609060101010101" pitchFamily="49" charset="-122"/>
              </a:rPr>
              <a:t>）实际吞吐率   </a:t>
            </a:r>
            <a:r>
              <a:rPr lang="en-US" altLang="zh-CN" sz="2800" b="1">
                <a:solidFill>
                  <a:schemeClr val="tx2"/>
                </a:solidFill>
                <a:latin typeface="黑体" panose="02010609060101010101" pitchFamily="49" charset="-122"/>
              </a:rPr>
              <a:t>a</a:t>
            </a:r>
            <a:r>
              <a:rPr lang="zh-CN" altLang="en-US" sz="2800" b="1">
                <a:solidFill>
                  <a:schemeClr val="tx2"/>
                </a:solidFill>
                <a:latin typeface="黑体" panose="02010609060101010101" pitchFamily="49" charset="-122"/>
              </a:rPr>
              <a:t>）各段时间相等</a:t>
            </a:r>
          </a:p>
        </p:txBody>
      </p:sp>
      <p:graphicFrame>
        <p:nvGraphicFramePr>
          <p:cNvPr id="219139" name="Object 3"/>
          <p:cNvGraphicFramePr>
            <a:graphicFrameLocks noChangeAspect="1"/>
          </p:cNvGraphicFramePr>
          <p:nvPr/>
        </p:nvGraphicFramePr>
        <p:xfrm>
          <a:off x="1619250" y="2060575"/>
          <a:ext cx="3097213" cy="1695450"/>
        </p:xfrm>
        <a:graphic>
          <a:graphicData uri="http://schemas.openxmlformats.org/presentationml/2006/ole">
            <mc:AlternateContent xmlns:mc="http://schemas.openxmlformats.org/markup-compatibility/2006">
              <mc:Choice xmlns:v="urn:schemas-microsoft-com:vml" Requires="v">
                <p:oleObj spid="_x0000_s70809" name="公式" r:id="rId3" imgW="1066337" imgH="583947" progId="Equation.3">
                  <p:embed/>
                </p:oleObj>
              </mc:Choice>
              <mc:Fallback>
                <p:oleObj name="公式" r:id="rId3" imgW="1066337" imgH="58394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060575"/>
                        <a:ext cx="3097213"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graphicFrame>
        <p:nvGraphicFramePr>
          <p:cNvPr id="219140" name="Object 4"/>
          <p:cNvGraphicFramePr>
            <a:graphicFrameLocks noChangeAspect="1"/>
          </p:cNvGraphicFramePr>
          <p:nvPr/>
        </p:nvGraphicFramePr>
        <p:xfrm>
          <a:off x="4932363" y="2133600"/>
          <a:ext cx="2087562" cy="1697038"/>
        </p:xfrm>
        <a:graphic>
          <a:graphicData uri="http://schemas.openxmlformats.org/presentationml/2006/ole">
            <mc:AlternateContent xmlns:mc="http://schemas.openxmlformats.org/markup-compatibility/2006">
              <mc:Choice xmlns:v="urn:schemas-microsoft-com:vml" Requires="v">
                <p:oleObj spid="_x0000_s70810" name="公式" r:id="rId5" imgW="736280" imgH="583947" progId="Equation.3">
                  <p:embed/>
                </p:oleObj>
              </mc:Choice>
              <mc:Fallback>
                <p:oleObj name="公式" r:id="rId5" imgW="736280" imgH="583947"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363" y="2133600"/>
                        <a:ext cx="2087562"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1" name="Text Box 5"/>
          <p:cNvSpPr txBox="1">
            <a:spLocks noChangeArrowheads="1"/>
          </p:cNvSpPr>
          <p:nvPr/>
        </p:nvSpPr>
        <p:spPr bwMode="auto">
          <a:xfrm>
            <a:off x="1139825" y="977900"/>
            <a:ext cx="9350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t>TP=</a:t>
            </a:r>
          </a:p>
        </p:txBody>
      </p:sp>
      <p:sp>
        <p:nvSpPr>
          <p:cNvPr id="70662" name="Text Box 6"/>
          <p:cNvSpPr txBox="1">
            <a:spLocks noChangeArrowheads="1"/>
          </p:cNvSpPr>
          <p:nvPr/>
        </p:nvSpPr>
        <p:spPr bwMode="auto">
          <a:xfrm>
            <a:off x="3370263" y="620713"/>
            <a:ext cx="4095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ea typeface="宋体" panose="02010600030101010101" pitchFamily="2" charset="-122"/>
              </a:rPr>
              <a:t>n</a:t>
            </a:r>
          </a:p>
        </p:txBody>
      </p:sp>
      <p:sp>
        <p:nvSpPr>
          <p:cNvPr id="70663" name="Line 7"/>
          <p:cNvSpPr>
            <a:spLocks noChangeShapeType="1"/>
          </p:cNvSpPr>
          <p:nvPr/>
        </p:nvSpPr>
        <p:spPr bwMode="auto">
          <a:xfrm>
            <a:off x="2181225" y="1200150"/>
            <a:ext cx="30241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endParaRPr lang="zh-CN" altLang="en-US"/>
          </a:p>
        </p:txBody>
      </p:sp>
      <p:sp>
        <p:nvSpPr>
          <p:cNvPr id="70664" name="Text Box 8"/>
          <p:cNvSpPr txBox="1">
            <a:spLocks noChangeArrowheads="1"/>
          </p:cNvSpPr>
          <p:nvPr/>
        </p:nvSpPr>
        <p:spPr bwMode="auto">
          <a:xfrm>
            <a:off x="2195513" y="1196975"/>
            <a:ext cx="3384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ea typeface="宋体" panose="02010600030101010101" pitchFamily="2" charset="-122"/>
              </a:rPr>
              <a:t>m△t</a:t>
            </a:r>
            <a:r>
              <a:rPr lang="en-US" altLang="zh-CN" sz="3200" b="1" baseline="-25000">
                <a:ea typeface="宋体" panose="02010600030101010101" pitchFamily="2" charset="-122"/>
              </a:rPr>
              <a:t>0</a:t>
            </a:r>
            <a:r>
              <a:rPr lang="en-US" altLang="zh-CN" sz="3200" b="1">
                <a:ea typeface="宋体" panose="02010600030101010101" pitchFamily="2" charset="-122"/>
              </a:rPr>
              <a:t>+(n-1) △t</a:t>
            </a:r>
            <a:r>
              <a:rPr lang="en-US" altLang="zh-CN" sz="3200" b="1" baseline="-25000">
                <a:ea typeface="宋体" panose="02010600030101010101" pitchFamily="2" charset="-122"/>
              </a:rPr>
              <a:t>0</a:t>
            </a:r>
          </a:p>
        </p:txBody>
      </p:sp>
      <p:sp>
        <p:nvSpPr>
          <p:cNvPr id="219145" name="Text Box 9"/>
          <p:cNvSpPr txBox="1">
            <a:spLocks noChangeArrowheads="1"/>
          </p:cNvSpPr>
          <p:nvPr/>
        </p:nvSpPr>
        <p:spPr bwMode="auto">
          <a:xfrm>
            <a:off x="1187450" y="4149725"/>
            <a:ext cx="5184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t>实际吞吐率总是小于最大吞吐率</a:t>
            </a:r>
          </a:p>
        </p:txBody>
      </p:sp>
      <p:sp>
        <p:nvSpPr>
          <p:cNvPr id="219146" name="Text Box 10"/>
          <p:cNvSpPr txBox="1">
            <a:spLocks noChangeArrowheads="1"/>
          </p:cNvSpPr>
          <p:nvPr/>
        </p:nvSpPr>
        <p:spPr bwMode="auto">
          <a:xfrm>
            <a:off x="1179513" y="4767263"/>
            <a:ext cx="67230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latin typeface="黑体" panose="02010609060101010101" pitchFamily="49" charset="-122"/>
              </a:rPr>
              <a:t>且只有当</a:t>
            </a:r>
            <a:r>
              <a:rPr lang="en-US" altLang="zh-CN" sz="2800" b="1"/>
              <a:t>n&gt;&gt;m</a:t>
            </a:r>
            <a:r>
              <a:rPr lang="zh-CN" altLang="en-US" sz="2800" b="1">
                <a:latin typeface="黑体" panose="02010609060101010101" pitchFamily="49" charset="-122"/>
              </a:rPr>
              <a:t>时，才能使</a:t>
            </a:r>
            <a:r>
              <a:rPr lang="en-US" altLang="zh-CN" sz="2800" b="1"/>
              <a:t>TP</a:t>
            </a:r>
            <a:r>
              <a:rPr lang="zh-CN" altLang="en-US" sz="2800" b="1">
                <a:latin typeface="黑体" panose="02010609060101010101" pitchFamily="49" charset="-122"/>
              </a:rPr>
              <a:t>接近于</a:t>
            </a:r>
            <a:r>
              <a:rPr lang="en-US" altLang="zh-CN" sz="2800" b="1"/>
              <a:t>TP</a:t>
            </a:r>
            <a:r>
              <a:rPr lang="en-US" altLang="zh-CN" sz="2800" b="1" baseline="-25000"/>
              <a:t>max</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19139"/>
                                        </p:tgtEl>
                                        <p:attrNameLst>
                                          <p:attrName>style.visibility</p:attrName>
                                        </p:attrNameLst>
                                      </p:cBhvr>
                                      <p:to>
                                        <p:strVal val="visible"/>
                                      </p:to>
                                    </p:set>
                                    <p:animEffect transition="in" filter="wipe(left)">
                                      <p:cBhvr>
                                        <p:cTn id="7" dur="500"/>
                                        <p:tgtEl>
                                          <p:spTgt spid="21913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19140"/>
                                        </p:tgtEl>
                                        <p:attrNameLst>
                                          <p:attrName>style.visibility</p:attrName>
                                        </p:attrNameLst>
                                      </p:cBhvr>
                                      <p:to>
                                        <p:strVal val="visible"/>
                                      </p:to>
                                    </p:set>
                                    <p:animEffect transition="in" filter="wipe(left)">
                                      <p:cBhvr>
                                        <p:cTn id="11" dur="500"/>
                                        <p:tgtEl>
                                          <p:spTgt spid="21914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19145"/>
                                        </p:tgtEl>
                                        <p:attrNameLst>
                                          <p:attrName>style.visibility</p:attrName>
                                        </p:attrNameLst>
                                      </p:cBhvr>
                                      <p:to>
                                        <p:strVal val="visible"/>
                                      </p:to>
                                    </p:set>
                                    <p:animEffect transition="in" filter="wipe(left)">
                                      <p:cBhvr>
                                        <p:cTn id="16" dur="500"/>
                                        <p:tgtEl>
                                          <p:spTgt spid="219145"/>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19146"/>
                                        </p:tgtEl>
                                        <p:attrNameLst>
                                          <p:attrName>style.visibility</p:attrName>
                                        </p:attrNameLst>
                                      </p:cBhvr>
                                      <p:to>
                                        <p:strVal val="visible"/>
                                      </p:to>
                                    </p:set>
                                    <p:animEffect transition="in" filter="wipe(left)">
                                      <p:cBhvr>
                                        <p:cTn id="20" dur="500"/>
                                        <p:tgtEl>
                                          <p:spTgt spid="219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5" grpId="0"/>
      <p:bldP spid="21914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395288" y="930275"/>
            <a:ext cx="77247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dirty="0">
                <a:solidFill>
                  <a:srgbClr val="FF0000"/>
                </a:solidFill>
                <a:latin typeface="黑体" panose="02010609060101010101" pitchFamily="49" charset="-122"/>
              </a:rPr>
              <a:t>加速比</a:t>
            </a:r>
            <a:r>
              <a:rPr lang="en-US" altLang="zh-CN" sz="2800" b="1" dirty="0" err="1">
                <a:solidFill>
                  <a:srgbClr val="FF0000"/>
                </a:solidFill>
              </a:rPr>
              <a:t>Sp</a:t>
            </a:r>
            <a:r>
              <a:rPr lang="zh-CN" altLang="en-US" sz="2800" b="1" dirty="0">
                <a:latin typeface="黑体" panose="02010609060101010101" pitchFamily="49" charset="-122"/>
              </a:rPr>
              <a:t>：用来表示流水方式相对非流水线串行</a:t>
            </a:r>
          </a:p>
          <a:p>
            <a:pPr algn="l" eaLnBrk="1" hangingPunct="1"/>
            <a:r>
              <a:rPr lang="zh-CN" altLang="en-US" sz="2800" b="1" dirty="0">
                <a:latin typeface="黑体" panose="02010609060101010101" pitchFamily="49" charset="-122"/>
              </a:rPr>
              <a:t>方式速度提高的比值。</a:t>
            </a:r>
          </a:p>
        </p:txBody>
      </p:sp>
      <p:sp>
        <p:nvSpPr>
          <p:cNvPr id="71683" name="Rectangle 3"/>
          <p:cNvSpPr>
            <a:spLocks noChangeArrowheads="1"/>
          </p:cNvSpPr>
          <p:nvPr/>
        </p:nvSpPr>
        <p:spPr bwMode="auto">
          <a:xfrm>
            <a:off x="107950" y="115888"/>
            <a:ext cx="8640763"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solidFill>
                  <a:schemeClr val="tx2"/>
                </a:solidFill>
                <a:latin typeface="黑体" panose="02010609060101010101" pitchFamily="49" charset="-122"/>
              </a:rPr>
              <a:t>（</a:t>
            </a:r>
            <a:r>
              <a:rPr lang="en-US" altLang="zh-CN" sz="2800" b="1">
                <a:solidFill>
                  <a:schemeClr val="tx2"/>
                </a:solidFill>
                <a:latin typeface="黑体" panose="02010609060101010101" pitchFamily="49" charset="-122"/>
              </a:rPr>
              <a:t>3</a:t>
            </a:r>
            <a:r>
              <a:rPr lang="zh-CN" altLang="en-US" sz="2800" b="1">
                <a:solidFill>
                  <a:schemeClr val="tx2"/>
                </a:solidFill>
                <a:latin typeface="黑体" panose="02010609060101010101" pitchFamily="49" charset="-122"/>
              </a:rPr>
              <a:t>）实际吞吐率   </a:t>
            </a:r>
            <a:r>
              <a:rPr lang="en-US" altLang="zh-CN" sz="2800" b="1">
                <a:solidFill>
                  <a:schemeClr val="tx2"/>
                </a:solidFill>
                <a:latin typeface="黑体" panose="02010609060101010101" pitchFamily="49" charset="-122"/>
              </a:rPr>
              <a:t>a</a:t>
            </a:r>
            <a:r>
              <a:rPr lang="zh-CN" altLang="en-US" sz="2800" b="1">
                <a:solidFill>
                  <a:schemeClr val="tx2"/>
                </a:solidFill>
                <a:latin typeface="黑体" panose="02010609060101010101" pitchFamily="49" charset="-122"/>
              </a:rPr>
              <a:t>）各段时间相等</a:t>
            </a:r>
            <a:r>
              <a:rPr lang="en-US" altLang="zh-CN" sz="2800" b="1">
                <a:solidFill>
                  <a:schemeClr val="tx2"/>
                </a:solidFill>
              </a:rPr>
              <a:t>——</a:t>
            </a:r>
            <a:r>
              <a:rPr lang="zh-CN" altLang="en-US" sz="2800" b="1">
                <a:solidFill>
                  <a:schemeClr val="tx2"/>
                </a:solidFill>
                <a:latin typeface="黑体" panose="02010609060101010101" pitchFamily="49" charset="-122"/>
              </a:rPr>
              <a:t>加速比</a:t>
            </a:r>
          </a:p>
        </p:txBody>
      </p:sp>
      <p:grpSp>
        <p:nvGrpSpPr>
          <p:cNvPr id="220164" name="Group 4"/>
          <p:cNvGrpSpPr>
            <a:grpSpLocks/>
          </p:cNvGrpSpPr>
          <p:nvPr/>
        </p:nvGrpSpPr>
        <p:grpSpPr bwMode="auto">
          <a:xfrm>
            <a:off x="468313" y="1879600"/>
            <a:ext cx="8064500" cy="1117600"/>
            <a:chOff x="295" y="1071"/>
            <a:chExt cx="5034" cy="704"/>
          </a:xfrm>
        </p:grpSpPr>
        <p:sp>
          <p:nvSpPr>
            <p:cNvPr id="71685" name="Text Box 5"/>
            <p:cNvSpPr txBox="1">
              <a:spLocks noChangeArrowheads="1"/>
            </p:cNvSpPr>
            <p:nvPr/>
          </p:nvSpPr>
          <p:spPr bwMode="auto">
            <a:xfrm>
              <a:off x="295" y="1207"/>
              <a:ext cx="50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latin typeface="黑体" panose="02010609060101010101" pitchFamily="49" charset="-122"/>
                </a:rPr>
                <a:t>即完成一批任务</a:t>
              </a:r>
            </a:p>
          </p:txBody>
        </p:sp>
        <p:grpSp>
          <p:nvGrpSpPr>
            <p:cNvPr id="71686" name="Group 6"/>
            <p:cNvGrpSpPr>
              <a:grpSpLocks/>
            </p:cNvGrpSpPr>
            <p:nvPr/>
          </p:nvGrpSpPr>
          <p:grpSpPr bwMode="auto">
            <a:xfrm>
              <a:off x="2154" y="1071"/>
              <a:ext cx="1995" cy="704"/>
              <a:chOff x="2154" y="1071"/>
              <a:chExt cx="1995" cy="704"/>
            </a:xfrm>
          </p:grpSpPr>
          <p:sp>
            <p:nvSpPr>
              <p:cNvPr id="71687" name="Text Box 7"/>
              <p:cNvSpPr txBox="1">
                <a:spLocks noChangeArrowheads="1"/>
              </p:cNvSpPr>
              <p:nvPr/>
            </p:nvSpPr>
            <p:spPr bwMode="auto">
              <a:xfrm>
                <a:off x="2154" y="1071"/>
                <a:ext cx="1995" cy="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lnSpc>
                    <a:spcPct val="120000"/>
                  </a:lnSpc>
                </a:pPr>
                <a:r>
                  <a:rPr lang="zh-CN" altLang="en-US" sz="2800" b="1">
                    <a:latin typeface="黑体" panose="02010609060101010101" pitchFamily="49" charset="-122"/>
                  </a:rPr>
                  <a:t>不用流水线时间</a:t>
                </a:r>
              </a:p>
              <a:p>
                <a:pPr algn="l" eaLnBrk="1" hangingPunct="1">
                  <a:lnSpc>
                    <a:spcPct val="120000"/>
                  </a:lnSpc>
                </a:pPr>
                <a:r>
                  <a:rPr lang="zh-CN" altLang="en-US" sz="2800" b="1">
                    <a:latin typeface="黑体" panose="02010609060101010101" pitchFamily="49" charset="-122"/>
                  </a:rPr>
                  <a:t>使用流水线时间               </a:t>
                </a:r>
              </a:p>
            </p:txBody>
          </p:sp>
          <p:sp>
            <p:nvSpPr>
              <p:cNvPr id="71688" name="Line 8"/>
              <p:cNvSpPr>
                <a:spLocks noChangeShapeType="1"/>
              </p:cNvSpPr>
              <p:nvPr/>
            </p:nvSpPr>
            <p:spPr bwMode="auto">
              <a:xfrm>
                <a:off x="2154" y="1434"/>
                <a:ext cx="1769"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endParaRPr lang="zh-CN" altLang="en-US"/>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nodeType="afterEffect">
                                  <p:stCondLst>
                                    <p:cond delay="0"/>
                                  </p:stCondLst>
                                  <p:childTnLst>
                                    <p:set>
                                      <p:cBhvr>
                                        <p:cTn id="6" dur="1" fill="hold">
                                          <p:stCondLst>
                                            <p:cond delay="0"/>
                                          </p:stCondLst>
                                        </p:cTn>
                                        <p:tgtEl>
                                          <p:spTgt spid="220164"/>
                                        </p:tgtEl>
                                        <p:attrNameLst>
                                          <p:attrName>style.visibility</p:attrName>
                                        </p:attrNameLst>
                                      </p:cBhvr>
                                      <p:to>
                                        <p:strVal val="visible"/>
                                      </p:to>
                                    </p:set>
                                    <p:anim calcmode="lin" valueType="num">
                                      <p:cBhvr>
                                        <p:cTn id="7" dur="500" fill="hold"/>
                                        <p:tgtEl>
                                          <p:spTgt spid="220164"/>
                                        </p:tgtEl>
                                        <p:attrNameLst>
                                          <p:attrName>ppt_w</p:attrName>
                                        </p:attrNameLst>
                                      </p:cBhvr>
                                      <p:tavLst>
                                        <p:tav tm="0">
                                          <p:val>
                                            <p:strVal val="#ppt_w*0.70"/>
                                          </p:val>
                                        </p:tav>
                                        <p:tav tm="100000">
                                          <p:val>
                                            <p:strVal val="#ppt_w"/>
                                          </p:val>
                                        </p:tav>
                                      </p:tavLst>
                                    </p:anim>
                                    <p:anim calcmode="lin" valueType="num">
                                      <p:cBhvr>
                                        <p:cTn id="8" dur="500" fill="hold"/>
                                        <p:tgtEl>
                                          <p:spTgt spid="220164"/>
                                        </p:tgtEl>
                                        <p:attrNameLst>
                                          <p:attrName>ppt_h</p:attrName>
                                        </p:attrNameLst>
                                      </p:cBhvr>
                                      <p:tavLst>
                                        <p:tav tm="0">
                                          <p:val>
                                            <p:strVal val="#ppt_h"/>
                                          </p:val>
                                        </p:tav>
                                        <p:tav tm="100000">
                                          <p:val>
                                            <p:strVal val="#ppt_h"/>
                                          </p:val>
                                        </p:tav>
                                      </p:tavLst>
                                    </p:anim>
                                    <p:animEffect transition="in" filter="fade">
                                      <p:cBhvr>
                                        <p:cTn id="9" dur="500"/>
                                        <p:tgtEl>
                                          <p:spTgt spid="220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115888"/>
            <a:ext cx="7772400" cy="731837"/>
          </a:xfrm>
        </p:spPr>
        <p:txBody>
          <a:bodyPr/>
          <a:lstStyle/>
          <a:p>
            <a:pPr eaLnBrk="1" hangingPunct="1"/>
            <a:r>
              <a:rPr lang="en-US" altLang="zh-CN" sz="3200" b="1" smtClean="0">
                <a:latin typeface="黑体" panose="02010609060101010101" pitchFamily="49" charset="-122"/>
                <a:ea typeface="黑体" panose="02010609060101010101" pitchFamily="49" charset="-122"/>
              </a:rPr>
              <a:t>5.1</a:t>
            </a:r>
            <a:r>
              <a:rPr lang="zh-CN" altLang="en-US" sz="3200" b="1" smtClean="0">
                <a:latin typeface="黑体" panose="02010609060101010101" pitchFamily="49" charset="-122"/>
                <a:ea typeface="黑体" panose="02010609060101010101" pitchFamily="49" charset="-122"/>
              </a:rPr>
              <a:t>重叠方式</a:t>
            </a:r>
            <a:r>
              <a:rPr lang="zh-CN" altLang="en-US" sz="3200" smtClean="0">
                <a:latin typeface="黑体" panose="02010609060101010101" pitchFamily="49" charset="-122"/>
                <a:ea typeface="黑体" panose="02010609060101010101" pitchFamily="49" charset="-122"/>
              </a:rPr>
              <a:t> </a:t>
            </a:r>
          </a:p>
        </p:txBody>
      </p:sp>
      <p:sp>
        <p:nvSpPr>
          <p:cNvPr id="8195" name="Rectangle 3"/>
          <p:cNvSpPr>
            <a:spLocks noGrp="1" noChangeArrowheads="1"/>
          </p:cNvSpPr>
          <p:nvPr>
            <p:ph type="body" idx="1"/>
          </p:nvPr>
        </p:nvSpPr>
        <p:spPr>
          <a:xfrm>
            <a:off x="611188" y="1052513"/>
            <a:ext cx="7772400" cy="1081087"/>
          </a:xfrm>
        </p:spPr>
        <p:txBody>
          <a:bodyPr/>
          <a:lstStyle/>
          <a:p>
            <a:pPr marL="0" indent="0" eaLnBrk="1" hangingPunct="1">
              <a:lnSpc>
                <a:spcPct val="90000"/>
              </a:lnSpc>
              <a:buFontTx/>
              <a:buNone/>
            </a:pPr>
            <a:r>
              <a:rPr lang="en-US" altLang="zh-CN" sz="2800" b="1" dirty="0" smtClean="0">
                <a:solidFill>
                  <a:srgbClr val="000000"/>
                </a:solidFill>
                <a:latin typeface="黑体" panose="02010609060101010101" pitchFamily="49" charset="-122"/>
                <a:ea typeface="黑体" panose="02010609060101010101" pitchFamily="49" charset="-122"/>
              </a:rPr>
              <a:t>5.1.1</a:t>
            </a:r>
            <a:r>
              <a:rPr lang="zh-CN" altLang="en-US" sz="2800" b="1" dirty="0" smtClean="0">
                <a:solidFill>
                  <a:srgbClr val="000000"/>
                </a:solidFill>
                <a:latin typeface="黑体" panose="02010609060101010101" pitchFamily="49" charset="-122"/>
                <a:ea typeface="黑体" panose="02010609060101010101" pitchFamily="49" charset="-122"/>
              </a:rPr>
              <a:t>重叠原理和一次重叠</a:t>
            </a:r>
            <a:endParaRPr lang="zh-CN" altLang="en-US" sz="2800" b="1" dirty="0" smtClean="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0" indent="0" algn="just" eaLnBrk="1" hangingPunct="1">
              <a:lnSpc>
                <a:spcPct val="90000"/>
              </a:lnSpc>
              <a:buFontTx/>
              <a:buNone/>
            </a:pPr>
            <a:r>
              <a:rPr lang="en-US" altLang="zh-CN" sz="2800" dirty="0" smtClean="0">
                <a:latin typeface="黑体" panose="02010609060101010101" pitchFamily="49" charset="-122"/>
                <a:ea typeface="黑体" panose="02010609060101010101" pitchFamily="49" charset="-122"/>
              </a:rPr>
              <a:t>1</a:t>
            </a:r>
            <a:r>
              <a:rPr lang="zh-CN" altLang="en-US" sz="2800" dirty="0" smtClean="0">
                <a:latin typeface="黑体" panose="02010609060101010101" pitchFamily="49" charset="-122"/>
                <a:ea typeface="黑体" panose="02010609060101010101" pitchFamily="49" charset="-122"/>
              </a:rPr>
              <a:t>．</a:t>
            </a:r>
            <a:r>
              <a:rPr lang="zh-CN" altLang="en-US" sz="2800" dirty="0" smtClean="0">
                <a:solidFill>
                  <a:srgbClr val="0000FF"/>
                </a:solidFill>
                <a:latin typeface="黑体" panose="02010609060101010101" pitchFamily="49" charset="-122"/>
                <a:ea typeface="黑体" panose="02010609060101010101" pitchFamily="49" charset="-122"/>
              </a:rPr>
              <a:t>指令的顺序解释方式</a:t>
            </a:r>
            <a:r>
              <a:rPr lang="zh-CN" altLang="en-US" sz="2800" dirty="0" smtClean="0">
                <a:latin typeface="黑体" panose="02010609060101010101" pitchFamily="49" charset="-122"/>
                <a:ea typeface="黑体" panose="02010609060101010101" pitchFamily="49" charset="-122"/>
              </a:rPr>
              <a:t>：    </a:t>
            </a:r>
          </a:p>
        </p:txBody>
      </p:sp>
      <p:sp>
        <p:nvSpPr>
          <p:cNvPr id="8196" name="Rectangle 4"/>
          <p:cNvSpPr>
            <a:spLocks noChangeArrowheads="1"/>
          </p:cNvSpPr>
          <p:nvPr/>
        </p:nvSpPr>
        <p:spPr bwMode="auto">
          <a:xfrm>
            <a:off x="685800" y="21336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FontTx/>
              <a:buNone/>
            </a:pPr>
            <a:r>
              <a:rPr lang="zh-CN" altLang="en-US" sz="2800">
                <a:latin typeface="黑体" panose="02010609060101010101" pitchFamily="49" charset="-122"/>
                <a:ea typeface="黑体" panose="02010609060101010101" pitchFamily="49" charset="-122"/>
              </a:rPr>
              <a:t>解释一条机器指令的为操作归并成：取指令、分析、执行。如图</a:t>
            </a:r>
            <a:r>
              <a:rPr lang="en-US" altLang="zh-CN" sz="2800">
                <a:latin typeface="黑体" panose="02010609060101010101" pitchFamily="49" charset="-122"/>
                <a:ea typeface="黑体" panose="02010609060101010101" pitchFamily="49" charset="-122"/>
              </a:rPr>
              <a:t>5-1</a:t>
            </a:r>
            <a:r>
              <a:rPr lang="zh-CN" altLang="en-US" sz="2800">
                <a:latin typeface="黑体" panose="02010609060101010101" pitchFamily="49" charset="-122"/>
                <a:ea typeface="黑体" panose="02010609060101010101" pitchFamily="49" charset="-122"/>
              </a:rPr>
              <a:t>所示。 </a:t>
            </a:r>
          </a:p>
        </p:txBody>
      </p:sp>
      <p:grpSp>
        <p:nvGrpSpPr>
          <p:cNvPr id="8197" name="Group 5"/>
          <p:cNvGrpSpPr>
            <a:grpSpLocks/>
          </p:cNvGrpSpPr>
          <p:nvPr/>
        </p:nvGrpSpPr>
        <p:grpSpPr bwMode="auto">
          <a:xfrm>
            <a:off x="2057400" y="3124200"/>
            <a:ext cx="4572000" cy="1219200"/>
            <a:chOff x="1296" y="912"/>
            <a:chExt cx="2880" cy="768"/>
          </a:xfrm>
        </p:grpSpPr>
        <p:grpSp>
          <p:nvGrpSpPr>
            <p:cNvPr id="8199" name="Group 6"/>
            <p:cNvGrpSpPr>
              <a:grpSpLocks/>
            </p:cNvGrpSpPr>
            <p:nvPr/>
          </p:nvGrpSpPr>
          <p:grpSpPr bwMode="auto">
            <a:xfrm>
              <a:off x="1296" y="912"/>
              <a:ext cx="2880" cy="306"/>
              <a:chOff x="816" y="1632"/>
              <a:chExt cx="2880" cy="306"/>
            </a:xfrm>
          </p:grpSpPr>
          <p:sp>
            <p:nvSpPr>
              <p:cNvPr id="8202" name="Text Box 7"/>
              <p:cNvSpPr txBox="1">
                <a:spLocks noChangeArrowheads="1"/>
              </p:cNvSpPr>
              <p:nvPr/>
            </p:nvSpPr>
            <p:spPr bwMode="auto">
              <a:xfrm>
                <a:off x="816" y="1632"/>
                <a:ext cx="960" cy="306"/>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a:ea typeface="宋体" panose="02010600030101010101" pitchFamily="2" charset="-122"/>
                  </a:rPr>
                  <a:t>取指令</a:t>
                </a:r>
              </a:p>
            </p:txBody>
          </p:sp>
          <p:sp>
            <p:nvSpPr>
              <p:cNvPr id="8203" name="Text Box 8"/>
              <p:cNvSpPr txBox="1">
                <a:spLocks noChangeArrowheads="1"/>
              </p:cNvSpPr>
              <p:nvPr/>
            </p:nvSpPr>
            <p:spPr bwMode="auto">
              <a:xfrm>
                <a:off x="1776" y="1632"/>
                <a:ext cx="960" cy="306"/>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a:ea typeface="宋体" panose="02010600030101010101" pitchFamily="2" charset="-122"/>
                  </a:rPr>
                  <a:t>分析指令</a:t>
                </a:r>
              </a:p>
            </p:txBody>
          </p:sp>
          <p:sp>
            <p:nvSpPr>
              <p:cNvPr id="8204" name="Text Box 9"/>
              <p:cNvSpPr txBox="1">
                <a:spLocks noChangeArrowheads="1"/>
              </p:cNvSpPr>
              <p:nvPr/>
            </p:nvSpPr>
            <p:spPr bwMode="auto">
              <a:xfrm>
                <a:off x="2736" y="1632"/>
                <a:ext cx="960" cy="306"/>
              </a:xfrm>
              <a:prstGeom prst="rect">
                <a:avLst/>
              </a:prstGeom>
              <a:solidFill>
                <a:schemeClr val="accent1"/>
              </a:solidFill>
              <a:ln w="28575">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zh-CN" altLang="en-US">
                    <a:ea typeface="宋体" panose="02010600030101010101" pitchFamily="2" charset="-122"/>
                  </a:rPr>
                  <a:t>执行指令</a:t>
                </a:r>
              </a:p>
            </p:txBody>
          </p:sp>
        </p:grpSp>
        <p:sp>
          <p:nvSpPr>
            <p:cNvPr id="8200" name="Text Box 10"/>
            <p:cNvSpPr txBox="1">
              <a:spLocks noChangeArrowheads="1"/>
            </p:cNvSpPr>
            <p:nvPr/>
          </p:nvSpPr>
          <p:spPr bwMode="auto">
            <a:xfrm>
              <a:off x="1480" y="1392"/>
              <a:ext cx="25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图</a:t>
              </a:r>
              <a:r>
                <a:rPr lang="en-US" altLang="zh-CN">
                  <a:ea typeface="宋体" panose="02010600030101010101" pitchFamily="2" charset="-122"/>
                </a:rPr>
                <a:t>5-1  </a:t>
              </a:r>
              <a:r>
                <a:rPr lang="zh-CN" altLang="en-US">
                  <a:ea typeface="宋体" panose="02010600030101010101" pitchFamily="2" charset="-122"/>
                </a:rPr>
                <a:t>对一条机器指令的解释</a:t>
              </a:r>
            </a:p>
          </p:txBody>
        </p:sp>
        <p:sp>
          <p:nvSpPr>
            <p:cNvPr id="8201" name="Line 11"/>
            <p:cNvSpPr>
              <a:spLocks noChangeShapeType="1"/>
            </p:cNvSpPr>
            <p:nvPr/>
          </p:nvSpPr>
          <p:spPr bwMode="auto">
            <a:xfrm>
              <a:off x="2064" y="1296"/>
              <a:ext cx="206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grpSp>
      <p:sp>
        <p:nvSpPr>
          <p:cNvPr id="8198" name="Rectangle 12"/>
          <p:cNvSpPr>
            <a:spLocks noChangeArrowheads="1"/>
          </p:cNvSpPr>
          <p:nvPr/>
        </p:nvSpPr>
        <p:spPr bwMode="auto">
          <a:xfrm>
            <a:off x="611188" y="4581525"/>
            <a:ext cx="79930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marL="1257300" indent="-12573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1436688"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616075"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95463"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197485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43205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88925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34645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0365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dirty="0">
                <a:solidFill>
                  <a:srgbClr val="FF0000"/>
                </a:solidFill>
                <a:ea typeface="黑体" panose="02010609060101010101" pitchFamily="49" charset="-122"/>
              </a:rPr>
              <a:t>执行指令</a:t>
            </a:r>
            <a:r>
              <a:rPr lang="zh-CN" altLang="en-US" sz="2400" b="1" dirty="0">
                <a:ea typeface="黑体" panose="02010609060101010101" pitchFamily="49" charset="-122"/>
              </a:rPr>
              <a:t>：指对操作数进行运算、处理，或存储运算结果（可能要</a:t>
            </a:r>
            <a:r>
              <a:rPr lang="zh-CN" altLang="en-US" sz="2400" b="1" dirty="0">
                <a:solidFill>
                  <a:srgbClr val="FF0000"/>
                </a:solidFill>
                <a:ea typeface="黑体" panose="02010609060101010101" pitchFamily="49" charset="-122"/>
              </a:rPr>
              <a:t>访主存</a:t>
            </a:r>
            <a:r>
              <a:rPr lang="zh-CN" altLang="en-US" sz="2400" b="1" dirty="0">
                <a:ea typeface="黑体" panose="02010609060101010101" pitchFamily="49" charset="-122"/>
              </a:rPr>
              <a:t>）。</a:t>
            </a:r>
            <a:r>
              <a:rPr lang="zh-CN" altLang="en-US" sz="2400" dirty="0">
                <a:ea typeface="黑体" panose="02010609060101010101" pitchFamily="49" charset="-122"/>
              </a:rPr>
              <a:t> </a:t>
            </a:r>
          </a:p>
        </p:txBody>
      </p:sp>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noChangeArrowheads="1"/>
          </p:cNvPicPr>
          <p:nvPr/>
        </p:nvPicPr>
        <p:blipFill>
          <a:blip r:embed="rId3">
            <a:extLst>
              <a:ext uri="{28A0092B-C50C-407E-A947-70E740481C1C}">
                <a14:useLocalDpi xmlns:a14="http://schemas.microsoft.com/office/drawing/2010/main" val="0"/>
              </a:ext>
            </a:extLst>
          </a:blip>
          <a:srcRect b="15758"/>
          <a:stretch>
            <a:fillRect/>
          </a:stretch>
        </p:blipFill>
        <p:spPr bwMode="auto">
          <a:xfrm>
            <a:off x="539750" y="1916113"/>
            <a:ext cx="7920038"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Rectangle 3"/>
          <p:cNvSpPr>
            <a:spLocks noChangeArrowheads="1"/>
          </p:cNvSpPr>
          <p:nvPr/>
        </p:nvSpPr>
        <p:spPr bwMode="auto">
          <a:xfrm>
            <a:off x="107950" y="115888"/>
            <a:ext cx="8785225"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solidFill>
                  <a:schemeClr val="tx2"/>
                </a:solidFill>
                <a:latin typeface="黑体" panose="02010609060101010101" pitchFamily="49" charset="-122"/>
              </a:rPr>
              <a:t>（</a:t>
            </a:r>
            <a:r>
              <a:rPr lang="en-US" altLang="zh-CN" sz="2800" b="1">
                <a:solidFill>
                  <a:schemeClr val="tx2"/>
                </a:solidFill>
                <a:latin typeface="黑体" panose="02010609060101010101" pitchFamily="49" charset="-122"/>
              </a:rPr>
              <a:t>3</a:t>
            </a:r>
            <a:r>
              <a:rPr lang="zh-CN" altLang="en-US" sz="2800" b="1">
                <a:solidFill>
                  <a:schemeClr val="tx2"/>
                </a:solidFill>
                <a:latin typeface="黑体" panose="02010609060101010101" pitchFamily="49" charset="-122"/>
              </a:rPr>
              <a:t>）实际吞吐率   </a:t>
            </a:r>
            <a:r>
              <a:rPr lang="en-US" altLang="zh-CN" sz="2800" b="1">
                <a:solidFill>
                  <a:schemeClr val="tx2"/>
                </a:solidFill>
                <a:latin typeface="黑体" panose="02010609060101010101" pitchFamily="49" charset="-122"/>
              </a:rPr>
              <a:t>a</a:t>
            </a:r>
            <a:r>
              <a:rPr lang="zh-CN" altLang="en-US" sz="2800" b="1">
                <a:solidFill>
                  <a:schemeClr val="tx2"/>
                </a:solidFill>
                <a:latin typeface="黑体" panose="02010609060101010101" pitchFamily="49" charset="-122"/>
              </a:rPr>
              <a:t>）各段时间相等</a:t>
            </a:r>
            <a:r>
              <a:rPr lang="en-US" altLang="zh-CN" sz="2800" b="1">
                <a:solidFill>
                  <a:schemeClr val="tx2"/>
                </a:solidFill>
              </a:rPr>
              <a:t>——</a:t>
            </a:r>
            <a:r>
              <a:rPr lang="zh-CN" altLang="en-US" sz="2800" b="1">
                <a:solidFill>
                  <a:schemeClr val="tx2"/>
                </a:solidFill>
                <a:latin typeface="黑体" panose="02010609060101010101" pitchFamily="49" charset="-122"/>
              </a:rPr>
              <a:t>加速比</a:t>
            </a:r>
          </a:p>
        </p:txBody>
      </p:sp>
      <p:graphicFrame>
        <p:nvGraphicFramePr>
          <p:cNvPr id="221188" name="Object 4"/>
          <p:cNvGraphicFramePr>
            <a:graphicFrameLocks noChangeAspect="1"/>
          </p:cNvGraphicFramePr>
          <p:nvPr/>
        </p:nvGraphicFramePr>
        <p:xfrm>
          <a:off x="5838825" y="598488"/>
          <a:ext cx="2262188" cy="1893887"/>
        </p:xfrm>
        <a:graphic>
          <a:graphicData uri="http://schemas.openxmlformats.org/presentationml/2006/ole">
            <mc:AlternateContent xmlns:mc="http://schemas.openxmlformats.org/markup-compatibility/2006">
              <mc:Choice xmlns:v="urn:schemas-microsoft-com:vml" Requires="v">
                <p:oleObj spid="_x0000_s72787" name="公式" r:id="rId4" imgW="698197" imgH="583947" progId="Equation.3">
                  <p:embed/>
                </p:oleObj>
              </mc:Choice>
              <mc:Fallback>
                <p:oleObj name="公式" r:id="rId4" imgW="698197" imgH="583947"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8825" y="598488"/>
                        <a:ext cx="2262188"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21189" name="Group 5"/>
          <p:cNvGrpSpPr>
            <a:grpSpLocks/>
          </p:cNvGrpSpPr>
          <p:nvPr/>
        </p:nvGrpSpPr>
        <p:grpSpPr bwMode="auto">
          <a:xfrm>
            <a:off x="2239963" y="977900"/>
            <a:ext cx="3527425" cy="579438"/>
            <a:chOff x="594" y="1614"/>
            <a:chExt cx="2222" cy="365"/>
          </a:xfrm>
        </p:grpSpPr>
        <p:sp>
          <p:nvSpPr>
            <p:cNvPr id="72714" name="Text Box 6"/>
            <p:cNvSpPr txBox="1">
              <a:spLocks noChangeArrowheads="1"/>
            </p:cNvSpPr>
            <p:nvPr/>
          </p:nvSpPr>
          <p:spPr bwMode="auto">
            <a:xfrm>
              <a:off x="594" y="1614"/>
              <a:ext cx="49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ea typeface="宋体" panose="02010600030101010101" pitchFamily="2" charset="-122"/>
                </a:rPr>
                <a:t>S</a:t>
              </a:r>
              <a:r>
                <a:rPr lang="en-US" altLang="zh-CN" sz="3200" b="1" baseline="-20000">
                  <a:ea typeface="宋体" panose="02010600030101010101" pitchFamily="2" charset="-122"/>
                </a:rPr>
                <a:t>p</a:t>
              </a:r>
              <a:r>
                <a:rPr lang="en-US" altLang="zh-CN" sz="3200" b="1">
                  <a:ea typeface="宋体" panose="02010600030101010101" pitchFamily="2" charset="-122"/>
                </a:rPr>
                <a:t>=</a:t>
              </a:r>
            </a:p>
          </p:txBody>
        </p:sp>
        <p:sp>
          <p:nvSpPr>
            <p:cNvPr id="72715" name="Line 7"/>
            <p:cNvSpPr>
              <a:spLocks noChangeShapeType="1"/>
            </p:cNvSpPr>
            <p:nvPr/>
          </p:nvSpPr>
          <p:spPr bwMode="auto">
            <a:xfrm>
              <a:off x="1092" y="1797"/>
              <a:ext cx="172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endParaRPr lang="zh-CN" altLang="en-US"/>
            </a:p>
          </p:txBody>
        </p:sp>
      </p:grpSp>
      <p:sp>
        <p:nvSpPr>
          <p:cNvPr id="221192" name="Text Box 8"/>
          <p:cNvSpPr txBox="1">
            <a:spLocks noChangeArrowheads="1"/>
          </p:cNvSpPr>
          <p:nvPr/>
        </p:nvSpPr>
        <p:spPr bwMode="auto">
          <a:xfrm>
            <a:off x="3873500" y="692150"/>
            <a:ext cx="1562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ea typeface="宋体" panose="02010600030101010101" pitchFamily="2" charset="-122"/>
              </a:rPr>
              <a:t>m·Δt</a:t>
            </a:r>
            <a:r>
              <a:rPr lang="en-US" altLang="zh-CN" sz="3200" b="1" baseline="-25000">
                <a:ea typeface="宋体" panose="02010600030101010101" pitchFamily="2" charset="-122"/>
              </a:rPr>
              <a:t>0</a:t>
            </a:r>
          </a:p>
        </p:txBody>
      </p:sp>
      <p:sp>
        <p:nvSpPr>
          <p:cNvPr id="221193" name="Text Box 9"/>
          <p:cNvSpPr txBox="1">
            <a:spLocks noChangeArrowheads="1"/>
          </p:cNvSpPr>
          <p:nvPr/>
        </p:nvSpPr>
        <p:spPr bwMode="auto">
          <a:xfrm>
            <a:off x="3484563" y="688975"/>
            <a:ext cx="511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ea typeface="宋体" panose="02010600030101010101" pitchFamily="2" charset="-122"/>
              </a:rPr>
              <a:t>n·</a:t>
            </a:r>
          </a:p>
        </p:txBody>
      </p:sp>
      <p:sp>
        <p:nvSpPr>
          <p:cNvPr id="221194" name="Text Box 10"/>
          <p:cNvSpPr txBox="1">
            <a:spLocks noChangeArrowheads="1"/>
          </p:cNvSpPr>
          <p:nvPr/>
        </p:nvSpPr>
        <p:spPr bwMode="auto">
          <a:xfrm>
            <a:off x="3175000" y="1335088"/>
            <a:ext cx="2692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ea typeface="宋体" panose="02010600030101010101" pitchFamily="2" charset="-122"/>
              </a:rPr>
              <a:t>(m+n-1) Δt</a:t>
            </a:r>
            <a:r>
              <a:rPr lang="en-US" altLang="zh-CN" sz="3200" b="1" baseline="-25000">
                <a:ea typeface="宋体" panose="02010600030101010101" pitchFamily="2" charset="-122"/>
              </a:rPr>
              <a:t>0</a:t>
            </a:r>
          </a:p>
        </p:txBody>
      </p:sp>
      <p:sp>
        <p:nvSpPr>
          <p:cNvPr id="72713" name="Text Box 11"/>
          <p:cNvSpPr txBox="1">
            <a:spLocks noChangeArrowheads="1"/>
          </p:cNvSpPr>
          <p:nvPr/>
        </p:nvSpPr>
        <p:spPr bwMode="auto">
          <a:xfrm>
            <a:off x="395288" y="930275"/>
            <a:ext cx="1463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latin typeface="黑体" panose="02010609060101010101" pitchFamily="49" charset="-122"/>
              </a:rPr>
              <a:t>加速比</a:t>
            </a:r>
            <a:r>
              <a:rPr lang="en-US" altLang="zh-CN" sz="2800" b="1"/>
              <a:t>: </a:t>
            </a:r>
            <a:endParaRPr lang="en-US" altLang="zh-CN" sz="2800" b="1">
              <a:latin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1189"/>
                                        </p:tgtEl>
                                        <p:attrNameLst>
                                          <p:attrName>style.visibility</p:attrName>
                                        </p:attrNameLst>
                                      </p:cBhvr>
                                      <p:to>
                                        <p:strVal val="visible"/>
                                      </p:to>
                                    </p:set>
                                    <p:animEffect transition="in" filter="wipe(left)">
                                      <p:cBhvr>
                                        <p:cTn id="7" dur="1000"/>
                                        <p:tgtEl>
                                          <p:spTgt spid="2211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1192"/>
                                        </p:tgtEl>
                                        <p:attrNameLst>
                                          <p:attrName>style.visibility</p:attrName>
                                        </p:attrNameLst>
                                      </p:cBhvr>
                                      <p:to>
                                        <p:strVal val="visible"/>
                                      </p:to>
                                    </p:set>
                                    <p:animEffect transition="in" filter="wipe(left)">
                                      <p:cBhvr>
                                        <p:cTn id="12" dur="1000"/>
                                        <p:tgtEl>
                                          <p:spTgt spid="2211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221193"/>
                                        </p:tgtEl>
                                        <p:attrNameLst>
                                          <p:attrName>style.visibility</p:attrName>
                                        </p:attrNameLst>
                                      </p:cBhvr>
                                      <p:to>
                                        <p:strVal val="visible"/>
                                      </p:to>
                                    </p:set>
                                    <p:anim calcmode="lin" valueType="num">
                                      <p:cBhvr additive="base">
                                        <p:cTn id="17" dur="500" fill="hold"/>
                                        <p:tgtEl>
                                          <p:spTgt spid="221193"/>
                                        </p:tgtEl>
                                        <p:attrNameLst>
                                          <p:attrName>ppt_x</p:attrName>
                                        </p:attrNameLst>
                                      </p:cBhvr>
                                      <p:tavLst>
                                        <p:tav tm="0">
                                          <p:val>
                                            <p:strVal val="#ppt_x"/>
                                          </p:val>
                                        </p:tav>
                                        <p:tav tm="100000">
                                          <p:val>
                                            <p:strVal val="#ppt_x"/>
                                          </p:val>
                                        </p:tav>
                                      </p:tavLst>
                                    </p:anim>
                                    <p:anim calcmode="lin" valueType="num">
                                      <p:cBhvr additive="base">
                                        <p:cTn id="18" dur="500" fill="hold"/>
                                        <p:tgtEl>
                                          <p:spTgt spid="221193"/>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21194"/>
                                        </p:tgtEl>
                                        <p:attrNameLst>
                                          <p:attrName>style.visibility</p:attrName>
                                        </p:attrNameLst>
                                      </p:cBhvr>
                                      <p:to>
                                        <p:strVal val="visible"/>
                                      </p:to>
                                    </p:set>
                                    <p:animEffect transition="in" filter="wipe(left)">
                                      <p:cBhvr>
                                        <p:cTn id="23" dur="500"/>
                                        <p:tgtEl>
                                          <p:spTgt spid="22119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21188"/>
                                        </p:tgtEl>
                                        <p:attrNameLst>
                                          <p:attrName>style.visibility</p:attrName>
                                        </p:attrNameLst>
                                      </p:cBhvr>
                                      <p:to>
                                        <p:strVal val="visible"/>
                                      </p:to>
                                    </p:set>
                                    <p:animEffect transition="in" filter="wipe(left)">
                                      <p:cBhvr>
                                        <p:cTn id="28" dur="500"/>
                                        <p:tgtEl>
                                          <p:spTgt spid="221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2" grpId="0"/>
      <p:bldP spid="221193" grpId="0"/>
      <p:bldP spid="22119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107950" y="115888"/>
            <a:ext cx="8640763"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solidFill>
                  <a:schemeClr val="tx2"/>
                </a:solidFill>
                <a:latin typeface="黑体" panose="02010609060101010101" pitchFamily="49" charset="-122"/>
              </a:rPr>
              <a:t>（</a:t>
            </a:r>
            <a:r>
              <a:rPr lang="en-US" altLang="zh-CN" sz="2800" b="1">
                <a:solidFill>
                  <a:schemeClr val="tx2"/>
                </a:solidFill>
                <a:latin typeface="黑体" panose="02010609060101010101" pitchFamily="49" charset="-122"/>
              </a:rPr>
              <a:t>3</a:t>
            </a:r>
            <a:r>
              <a:rPr lang="zh-CN" altLang="en-US" sz="2800" b="1">
                <a:solidFill>
                  <a:schemeClr val="tx2"/>
                </a:solidFill>
                <a:latin typeface="黑体" panose="02010609060101010101" pitchFamily="49" charset="-122"/>
              </a:rPr>
              <a:t>）实际吞吐率   </a:t>
            </a:r>
            <a:r>
              <a:rPr lang="en-US" altLang="zh-CN" sz="2800" b="1">
                <a:solidFill>
                  <a:schemeClr val="tx2"/>
                </a:solidFill>
                <a:latin typeface="黑体" panose="02010609060101010101" pitchFamily="49" charset="-122"/>
              </a:rPr>
              <a:t>a</a:t>
            </a:r>
            <a:r>
              <a:rPr lang="zh-CN" altLang="en-US" sz="2800" b="1">
                <a:solidFill>
                  <a:schemeClr val="tx2"/>
                </a:solidFill>
                <a:latin typeface="黑体" panose="02010609060101010101" pitchFamily="49" charset="-122"/>
              </a:rPr>
              <a:t>）各段时间相等</a:t>
            </a:r>
            <a:r>
              <a:rPr lang="en-US" altLang="zh-CN" sz="2800" b="1">
                <a:solidFill>
                  <a:schemeClr val="tx2"/>
                </a:solidFill>
              </a:rPr>
              <a:t>——</a:t>
            </a:r>
            <a:r>
              <a:rPr lang="zh-CN" altLang="en-US" sz="2800" b="1">
                <a:solidFill>
                  <a:schemeClr val="tx2"/>
                </a:solidFill>
                <a:latin typeface="黑体" panose="02010609060101010101" pitchFamily="49" charset="-122"/>
              </a:rPr>
              <a:t>加速比</a:t>
            </a:r>
          </a:p>
        </p:txBody>
      </p:sp>
      <p:graphicFrame>
        <p:nvGraphicFramePr>
          <p:cNvPr id="73731" name="Object 3"/>
          <p:cNvGraphicFramePr>
            <a:graphicFrameLocks noChangeAspect="1"/>
          </p:cNvGraphicFramePr>
          <p:nvPr/>
        </p:nvGraphicFramePr>
        <p:xfrm>
          <a:off x="5838825" y="598488"/>
          <a:ext cx="2262188" cy="1893887"/>
        </p:xfrm>
        <a:graphic>
          <a:graphicData uri="http://schemas.openxmlformats.org/presentationml/2006/ole">
            <mc:AlternateContent xmlns:mc="http://schemas.openxmlformats.org/markup-compatibility/2006">
              <mc:Choice xmlns:v="urn:schemas-microsoft-com:vml" Requires="v">
                <p:oleObj spid="_x0000_s73811" name="公式" r:id="rId3" imgW="698197" imgH="583947" progId="Equation.3">
                  <p:embed/>
                </p:oleObj>
              </mc:Choice>
              <mc:Fallback>
                <p:oleObj name="公式" r:id="rId3" imgW="698197" imgH="583947"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8825" y="598488"/>
                        <a:ext cx="2262188" cy="189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3732" name="Group 4"/>
          <p:cNvGrpSpPr>
            <a:grpSpLocks/>
          </p:cNvGrpSpPr>
          <p:nvPr/>
        </p:nvGrpSpPr>
        <p:grpSpPr bwMode="auto">
          <a:xfrm>
            <a:off x="2239963" y="977900"/>
            <a:ext cx="3527425" cy="579438"/>
            <a:chOff x="594" y="1614"/>
            <a:chExt cx="2222" cy="365"/>
          </a:xfrm>
        </p:grpSpPr>
        <p:sp>
          <p:nvSpPr>
            <p:cNvPr id="73738" name="Text Box 5"/>
            <p:cNvSpPr txBox="1">
              <a:spLocks noChangeArrowheads="1"/>
            </p:cNvSpPr>
            <p:nvPr/>
          </p:nvSpPr>
          <p:spPr bwMode="auto">
            <a:xfrm>
              <a:off x="594" y="1614"/>
              <a:ext cx="49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ea typeface="宋体" panose="02010600030101010101" pitchFamily="2" charset="-122"/>
                </a:rPr>
                <a:t>S</a:t>
              </a:r>
              <a:r>
                <a:rPr lang="en-US" altLang="zh-CN" sz="3200" b="1" baseline="-20000">
                  <a:ea typeface="宋体" panose="02010600030101010101" pitchFamily="2" charset="-122"/>
                </a:rPr>
                <a:t>p</a:t>
              </a:r>
              <a:r>
                <a:rPr lang="en-US" altLang="zh-CN" sz="3200" b="1">
                  <a:ea typeface="宋体" panose="02010600030101010101" pitchFamily="2" charset="-122"/>
                </a:rPr>
                <a:t>=</a:t>
              </a:r>
            </a:p>
          </p:txBody>
        </p:sp>
        <p:sp>
          <p:nvSpPr>
            <p:cNvPr id="73739" name="Line 6"/>
            <p:cNvSpPr>
              <a:spLocks noChangeShapeType="1"/>
            </p:cNvSpPr>
            <p:nvPr/>
          </p:nvSpPr>
          <p:spPr bwMode="auto">
            <a:xfrm>
              <a:off x="1092" y="1797"/>
              <a:ext cx="172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endParaRPr lang="zh-CN" altLang="en-US"/>
            </a:p>
          </p:txBody>
        </p:sp>
      </p:grpSp>
      <p:sp>
        <p:nvSpPr>
          <p:cNvPr id="73733" name="Text Box 7"/>
          <p:cNvSpPr txBox="1">
            <a:spLocks noChangeArrowheads="1"/>
          </p:cNvSpPr>
          <p:nvPr/>
        </p:nvSpPr>
        <p:spPr bwMode="auto">
          <a:xfrm>
            <a:off x="3873500" y="692150"/>
            <a:ext cx="1419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ea typeface="宋体" panose="02010600030101010101" pitchFamily="2" charset="-122"/>
              </a:rPr>
              <a:t>m·Δt</a:t>
            </a:r>
            <a:r>
              <a:rPr lang="en-US" altLang="zh-CN" sz="3200" b="1" baseline="-25000">
                <a:ea typeface="宋体" panose="02010600030101010101" pitchFamily="2" charset="-122"/>
              </a:rPr>
              <a:t>0</a:t>
            </a:r>
          </a:p>
        </p:txBody>
      </p:sp>
      <p:sp>
        <p:nvSpPr>
          <p:cNvPr id="73734" name="Text Box 8"/>
          <p:cNvSpPr txBox="1">
            <a:spLocks noChangeArrowheads="1"/>
          </p:cNvSpPr>
          <p:nvPr/>
        </p:nvSpPr>
        <p:spPr bwMode="auto">
          <a:xfrm>
            <a:off x="3484563" y="688975"/>
            <a:ext cx="511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200" b="1">
                <a:ea typeface="宋体" panose="02010600030101010101" pitchFamily="2" charset="-122"/>
              </a:rPr>
              <a:t>n·</a:t>
            </a:r>
          </a:p>
        </p:txBody>
      </p:sp>
      <p:sp>
        <p:nvSpPr>
          <p:cNvPr id="73735" name="Text Box 9"/>
          <p:cNvSpPr txBox="1">
            <a:spLocks noChangeArrowheads="1"/>
          </p:cNvSpPr>
          <p:nvPr/>
        </p:nvSpPr>
        <p:spPr bwMode="auto">
          <a:xfrm>
            <a:off x="3175000" y="1335088"/>
            <a:ext cx="23653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200" b="1">
                <a:ea typeface="宋体" panose="02010600030101010101" pitchFamily="2" charset="-122"/>
              </a:rPr>
              <a:t>(m+n-1) Δt</a:t>
            </a:r>
            <a:r>
              <a:rPr lang="en-US" altLang="zh-CN" sz="3200" b="1" baseline="-25000">
                <a:ea typeface="宋体" panose="02010600030101010101" pitchFamily="2" charset="-122"/>
              </a:rPr>
              <a:t>0</a:t>
            </a:r>
          </a:p>
        </p:txBody>
      </p:sp>
      <p:sp>
        <p:nvSpPr>
          <p:cNvPr id="222218" name="Text Box 10"/>
          <p:cNvSpPr txBox="1">
            <a:spLocks noChangeArrowheads="1"/>
          </p:cNvSpPr>
          <p:nvPr/>
        </p:nvSpPr>
        <p:spPr bwMode="auto">
          <a:xfrm>
            <a:off x="949325" y="2747963"/>
            <a:ext cx="73310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latin typeface="黑体" panose="02010609060101010101" pitchFamily="49" charset="-122"/>
              </a:rPr>
              <a:t>线性流水线且各段时间相同时，仅当</a:t>
            </a:r>
            <a:r>
              <a:rPr lang="en-US" altLang="zh-CN" sz="2800" b="1">
                <a:latin typeface="黑体" panose="02010609060101010101" pitchFamily="49" charset="-122"/>
              </a:rPr>
              <a:t>n&gt;&gt;m</a:t>
            </a:r>
            <a:r>
              <a:rPr lang="zh-CN" altLang="en-US" sz="2800" b="1">
                <a:latin typeface="黑体" panose="02010609060101010101" pitchFamily="49" charset="-122"/>
              </a:rPr>
              <a:t>时，</a:t>
            </a:r>
          </a:p>
          <a:p>
            <a:pPr algn="l" eaLnBrk="1" hangingPunct="1"/>
            <a:r>
              <a:rPr lang="zh-CN" altLang="en-US" sz="2800" b="1">
                <a:latin typeface="黑体" panose="02010609060101010101" pitchFamily="49" charset="-122"/>
              </a:rPr>
              <a:t>加速比才能趋于最大值，为流水线的段数</a:t>
            </a:r>
            <a:r>
              <a:rPr lang="en-US" altLang="zh-CN" sz="2800" b="1">
                <a:latin typeface="黑体" panose="02010609060101010101" pitchFamily="49" charset="-122"/>
              </a:rPr>
              <a:t>m</a:t>
            </a:r>
            <a:r>
              <a:rPr lang="zh-CN" altLang="en-US" sz="2800" b="1">
                <a:latin typeface="黑体" panose="02010609060101010101" pitchFamily="49" charset="-122"/>
              </a:rPr>
              <a:t>。</a:t>
            </a:r>
          </a:p>
        </p:txBody>
      </p:sp>
      <p:sp>
        <p:nvSpPr>
          <p:cNvPr id="73737" name="Text Box 11"/>
          <p:cNvSpPr txBox="1">
            <a:spLocks noChangeArrowheads="1"/>
          </p:cNvSpPr>
          <p:nvPr/>
        </p:nvSpPr>
        <p:spPr bwMode="auto">
          <a:xfrm>
            <a:off x="395288" y="930275"/>
            <a:ext cx="1463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latin typeface="黑体" panose="02010609060101010101" pitchFamily="49" charset="-122"/>
              </a:rPr>
              <a:t>加速比</a:t>
            </a:r>
            <a:r>
              <a:rPr lang="en-US" altLang="zh-CN" sz="2800" b="1"/>
              <a:t>: </a:t>
            </a:r>
            <a:endParaRPr lang="en-US" altLang="zh-CN" sz="2800" b="1">
              <a:latin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22218"/>
                                        </p:tgtEl>
                                        <p:attrNameLst>
                                          <p:attrName>style.visibility</p:attrName>
                                        </p:attrNameLst>
                                      </p:cBhvr>
                                      <p:to>
                                        <p:strVal val="visible"/>
                                      </p:to>
                                    </p:set>
                                    <p:animEffect transition="in" filter="box(in)">
                                      <p:cBhvr>
                                        <p:cTn id="7" dur="500"/>
                                        <p:tgtEl>
                                          <p:spTgt spid="222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205038"/>
            <a:ext cx="77057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5" name="Rectangle 3"/>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aphicFrame>
        <p:nvGraphicFramePr>
          <p:cNvPr id="223236" name="Object 4"/>
          <p:cNvGraphicFramePr>
            <a:graphicFrameLocks noChangeAspect="1"/>
          </p:cNvGraphicFramePr>
          <p:nvPr/>
        </p:nvGraphicFramePr>
        <p:xfrm>
          <a:off x="395288" y="723900"/>
          <a:ext cx="3743325" cy="1054100"/>
        </p:xfrm>
        <a:graphic>
          <a:graphicData uri="http://schemas.openxmlformats.org/presentationml/2006/ole">
            <mc:AlternateContent xmlns:mc="http://schemas.openxmlformats.org/markup-compatibility/2006">
              <mc:Choice xmlns:v="urn:schemas-microsoft-com:vml" Requires="v">
                <p:oleObj spid="_x0000_s74978" name="公式" r:id="rId4" imgW="1524000" imgH="431800" progId="Equation.3">
                  <p:embed/>
                </p:oleObj>
              </mc:Choice>
              <mc:Fallback>
                <p:oleObj name="公式" r:id="rId4" imgW="1524000" imgH="431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723900"/>
                        <a:ext cx="3743325"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3237" name="Object 5"/>
          <p:cNvGraphicFramePr>
            <a:graphicFrameLocks noChangeAspect="1"/>
          </p:cNvGraphicFramePr>
          <p:nvPr/>
        </p:nvGraphicFramePr>
        <p:xfrm>
          <a:off x="1187450" y="1125538"/>
          <a:ext cx="1058863" cy="1120775"/>
        </p:xfrm>
        <a:graphic>
          <a:graphicData uri="http://schemas.openxmlformats.org/presentationml/2006/ole">
            <mc:AlternateContent xmlns:mc="http://schemas.openxmlformats.org/markup-compatibility/2006">
              <mc:Choice xmlns:v="urn:schemas-microsoft-com:vml" Requires="v">
                <p:oleObj spid="_x0000_s74979" name="公式" r:id="rId6" imgW="406224" imgH="431613" progId="Equation.3">
                  <p:embed/>
                </p:oleObj>
              </mc:Choice>
              <mc:Fallback>
                <p:oleObj name="公式" r:id="rId6" imgW="406224" imgH="431613"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1125538"/>
                        <a:ext cx="1058863"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3238" name="Text Box 6"/>
          <p:cNvSpPr txBox="1">
            <a:spLocks noChangeArrowheads="1"/>
          </p:cNvSpPr>
          <p:nvPr/>
        </p:nvSpPr>
        <p:spPr bwMode="auto">
          <a:xfrm>
            <a:off x="2266950" y="620713"/>
            <a:ext cx="41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600">
                <a:ea typeface="宋体" panose="02010600030101010101" pitchFamily="2" charset="-122"/>
              </a:rPr>
              <a:t>n</a:t>
            </a:r>
          </a:p>
        </p:txBody>
      </p:sp>
      <p:sp>
        <p:nvSpPr>
          <p:cNvPr id="74759" name="Rectangle 7"/>
          <p:cNvSpPr>
            <a:spLocks noChangeArrowheads="1"/>
          </p:cNvSpPr>
          <p:nvPr/>
        </p:nvSpPr>
        <p:spPr bwMode="auto">
          <a:xfrm>
            <a:off x="107950" y="115888"/>
            <a:ext cx="7772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solidFill>
                  <a:schemeClr val="tx2"/>
                </a:solidFill>
                <a:latin typeface="黑体" panose="02010609060101010101" pitchFamily="49" charset="-122"/>
              </a:rPr>
              <a:t>（</a:t>
            </a:r>
            <a:r>
              <a:rPr lang="en-US" altLang="zh-CN" sz="2800" b="1">
                <a:solidFill>
                  <a:schemeClr val="tx2"/>
                </a:solidFill>
                <a:latin typeface="黑体" panose="02010609060101010101" pitchFamily="49" charset="-122"/>
              </a:rPr>
              <a:t>3</a:t>
            </a:r>
            <a:r>
              <a:rPr lang="zh-CN" altLang="en-US" sz="2800" b="1">
                <a:solidFill>
                  <a:schemeClr val="tx2"/>
                </a:solidFill>
                <a:latin typeface="黑体" panose="02010609060101010101" pitchFamily="49" charset="-122"/>
              </a:rPr>
              <a:t>）实际吞吐率   </a:t>
            </a:r>
            <a:r>
              <a:rPr lang="en-US" altLang="zh-CN" sz="2800" b="1">
                <a:solidFill>
                  <a:schemeClr val="tx2"/>
                </a:solidFill>
                <a:latin typeface="黑体" panose="02010609060101010101" pitchFamily="49" charset="-122"/>
              </a:rPr>
              <a:t>b</a:t>
            </a:r>
            <a:r>
              <a:rPr lang="zh-CN" altLang="en-US" sz="2800" b="1">
                <a:solidFill>
                  <a:schemeClr val="tx2"/>
                </a:solidFill>
                <a:latin typeface="黑体" panose="02010609060101010101" pitchFamily="49" charset="-122"/>
              </a:rPr>
              <a:t>）各段时间不相等</a:t>
            </a:r>
          </a:p>
        </p:txBody>
      </p:sp>
      <p:sp>
        <p:nvSpPr>
          <p:cNvPr id="223240" name="Line 8"/>
          <p:cNvSpPr>
            <a:spLocks noChangeShapeType="1"/>
          </p:cNvSpPr>
          <p:nvPr/>
        </p:nvSpPr>
        <p:spPr bwMode="auto">
          <a:xfrm>
            <a:off x="1508125" y="6134100"/>
            <a:ext cx="3455988" cy="0"/>
          </a:xfrm>
          <a:prstGeom prst="line">
            <a:avLst/>
          </a:prstGeom>
          <a:noFill/>
          <a:ln w="571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endParaRPr lang="zh-CN" altLang="en-US"/>
          </a:p>
        </p:txBody>
      </p:sp>
      <p:sp>
        <p:nvSpPr>
          <p:cNvPr id="223241" name="Line 9"/>
          <p:cNvSpPr>
            <a:spLocks noChangeShapeType="1"/>
          </p:cNvSpPr>
          <p:nvPr/>
        </p:nvSpPr>
        <p:spPr bwMode="auto">
          <a:xfrm>
            <a:off x="4956175" y="6134100"/>
            <a:ext cx="2376488" cy="0"/>
          </a:xfrm>
          <a:prstGeom prst="line">
            <a:avLst/>
          </a:prstGeom>
          <a:noFill/>
          <a:ln w="571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endParaRPr lang="zh-CN" altLang="en-US"/>
          </a:p>
        </p:txBody>
      </p:sp>
      <p:sp>
        <p:nvSpPr>
          <p:cNvPr id="223242" name="Text Box 10"/>
          <p:cNvSpPr txBox="1">
            <a:spLocks noChangeArrowheads="1"/>
          </p:cNvSpPr>
          <p:nvPr/>
        </p:nvSpPr>
        <p:spPr bwMode="auto">
          <a:xfrm>
            <a:off x="5076825" y="1757363"/>
            <a:ext cx="3600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latin typeface="黑体" panose="02010609060101010101" pitchFamily="49" charset="-122"/>
              </a:rPr>
              <a:t>Δ</a:t>
            </a:r>
            <a:r>
              <a:rPr lang="en-US" altLang="zh-CN" sz="2800" b="1"/>
              <a:t>t</a:t>
            </a:r>
            <a:r>
              <a:rPr lang="en-US" altLang="zh-CN" sz="2800" b="1" baseline="-25000"/>
              <a:t>j</a:t>
            </a:r>
            <a:r>
              <a:rPr lang="zh-CN" altLang="en-US" sz="2800" b="1">
                <a:latin typeface="黑体" panose="02010609060101010101" pitchFamily="49" charset="-122"/>
              </a:rPr>
              <a:t>：瓶颈段时间</a:t>
            </a:r>
          </a:p>
        </p:txBody>
      </p:sp>
      <p:sp>
        <p:nvSpPr>
          <p:cNvPr id="223243" name="Text Box 11"/>
          <p:cNvSpPr txBox="1">
            <a:spLocks noChangeArrowheads="1"/>
          </p:cNvSpPr>
          <p:nvPr/>
        </p:nvSpPr>
        <p:spPr bwMode="auto">
          <a:xfrm>
            <a:off x="5076825" y="836613"/>
            <a:ext cx="388778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latin typeface="黑体" panose="02010609060101010101" pitchFamily="49" charset="-122"/>
              </a:rPr>
              <a:t>Δ</a:t>
            </a:r>
            <a:r>
              <a:rPr lang="en-US" altLang="zh-CN" sz="2800" b="1"/>
              <a:t>t</a:t>
            </a:r>
            <a:r>
              <a:rPr lang="en-US" altLang="zh-CN" sz="2800" b="1" baseline="-25000"/>
              <a:t>i</a:t>
            </a:r>
            <a:r>
              <a:rPr lang="zh-CN" altLang="en-US" sz="2800" b="1">
                <a:latin typeface="黑体" panose="02010609060101010101" pitchFamily="49" charset="-122"/>
              </a:rPr>
              <a:t>：第</a:t>
            </a:r>
            <a:r>
              <a:rPr lang="en-US" altLang="zh-CN" sz="2800" b="1">
                <a:latin typeface="黑体" panose="02010609060101010101" pitchFamily="49" charset="-122"/>
              </a:rPr>
              <a:t>i</a:t>
            </a:r>
            <a:r>
              <a:rPr lang="zh-CN" altLang="en-US" sz="2800" b="1">
                <a:latin typeface="黑体" panose="02010609060101010101" pitchFamily="49" charset="-122"/>
              </a:rPr>
              <a:t>段时间</a:t>
            </a:r>
            <a:r>
              <a:rPr lang="en-US" altLang="zh-CN" sz="2800" b="1">
                <a:latin typeface="黑体" panose="02010609060101010101" pitchFamily="49" charset="-122"/>
              </a:rPr>
              <a:t>,</a:t>
            </a:r>
          </a:p>
          <a:p>
            <a:pPr algn="l" eaLnBrk="1" hangingPunct="1"/>
            <a:r>
              <a:rPr lang="en-US" altLang="zh-CN" sz="2800" b="1">
                <a:latin typeface="黑体" panose="02010609060101010101" pitchFamily="49" charset="-122"/>
              </a:rPr>
              <a:t>     i=1,2,</a:t>
            </a:r>
            <a:r>
              <a:rPr lang="en-US" altLang="zh-CN" sz="2800" b="1"/>
              <a:t>…</a:t>
            </a:r>
            <a:r>
              <a:rPr lang="en-US" altLang="zh-CN" sz="2800" b="1">
                <a:latin typeface="黑体" panose="02010609060101010101" pitchFamily="49" charset="-122"/>
              </a:rPr>
              <a:t>,m</a:t>
            </a:r>
          </a:p>
        </p:txBody>
      </p:sp>
      <p:graphicFrame>
        <p:nvGraphicFramePr>
          <p:cNvPr id="223244" name="Object 12"/>
          <p:cNvGraphicFramePr>
            <a:graphicFrameLocks noChangeAspect="1"/>
          </p:cNvGraphicFramePr>
          <p:nvPr/>
        </p:nvGraphicFramePr>
        <p:xfrm>
          <a:off x="2195513" y="1435100"/>
          <a:ext cx="1854200" cy="625475"/>
        </p:xfrm>
        <a:graphic>
          <a:graphicData uri="http://schemas.openxmlformats.org/presentationml/2006/ole">
            <mc:AlternateContent xmlns:mc="http://schemas.openxmlformats.org/markup-compatibility/2006">
              <mc:Choice xmlns:v="urn:schemas-microsoft-com:vml" Requires="v">
                <p:oleObj spid="_x0000_s74980" name="公式" r:id="rId8" imgW="710891" imgH="241195" progId="Equation.3">
                  <p:embed/>
                </p:oleObj>
              </mc:Choice>
              <mc:Fallback>
                <p:oleObj name="公式" r:id="rId8" imgW="710891" imgH="241195"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5513" y="1435100"/>
                        <a:ext cx="1854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3243"/>
                                        </p:tgtEl>
                                        <p:attrNameLst>
                                          <p:attrName>style.visibility</p:attrName>
                                        </p:attrNameLst>
                                      </p:cBhvr>
                                      <p:to>
                                        <p:strVal val="visible"/>
                                      </p:to>
                                    </p:set>
                                    <p:animEffect transition="in" filter="wipe(left)">
                                      <p:cBhvr>
                                        <p:cTn id="7" dur="500"/>
                                        <p:tgtEl>
                                          <p:spTgt spid="22324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3242"/>
                                        </p:tgtEl>
                                        <p:attrNameLst>
                                          <p:attrName>style.visibility</p:attrName>
                                        </p:attrNameLst>
                                      </p:cBhvr>
                                      <p:to>
                                        <p:strVal val="visible"/>
                                      </p:to>
                                    </p:set>
                                    <p:animEffect transition="in" filter="wipe(left)">
                                      <p:cBhvr>
                                        <p:cTn id="11" dur="500"/>
                                        <p:tgtEl>
                                          <p:spTgt spid="22324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23236"/>
                                        </p:tgtEl>
                                        <p:attrNameLst>
                                          <p:attrName>style.visibility</p:attrName>
                                        </p:attrNameLst>
                                      </p:cBhvr>
                                      <p:to>
                                        <p:strVal val="visible"/>
                                      </p:to>
                                    </p:set>
                                    <p:animEffect transition="in" filter="wipe(left)">
                                      <p:cBhvr>
                                        <p:cTn id="16" dur="500"/>
                                        <p:tgtEl>
                                          <p:spTgt spid="22323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1" fill="hold" grpId="0" nodeType="clickEffect">
                                  <p:stCondLst>
                                    <p:cond delay="0"/>
                                  </p:stCondLst>
                                  <p:childTnLst>
                                    <p:set>
                                      <p:cBhvr>
                                        <p:cTn id="20" dur="1" fill="hold">
                                          <p:stCondLst>
                                            <p:cond delay="0"/>
                                          </p:stCondLst>
                                        </p:cTn>
                                        <p:tgtEl>
                                          <p:spTgt spid="223238"/>
                                        </p:tgtEl>
                                        <p:attrNameLst>
                                          <p:attrName>style.visibility</p:attrName>
                                        </p:attrNameLst>
                                      </p:cBhvr>
                                      <p:to>
                                        <p:strVal val="visible"/>
                                      </p:to>
                                    </p:set>
                                    <p:anim calcmode="lin" valueType="num">
                                      <p:cBhvr additive="base">
                                        <p:cTn id="21" dur="500" fill="hold"/>
                                        <p:tgtEl>
                                          <p:spTgt spid="223238"/>
                                        </p:tgtEl>
                                        <p:attrNameLst>
                                          <p:attrName>ppt_x</p:attrName>
                                        </p:attrNameLst>
                                      </p:cBhvr>
                                      <p:tavLst>
                                        <p:tav tm="0">
                                          <p:val>
                                            <p:strVal val="#ppt_x"/>
                                          </p:val>
                                        </p:tav>
                                        <p:tav tm="100000">
                                          <p:val>
                                            <p:strVal val="#ppt_x"/>
                                          </p:val>
                                        </p:tav>
                                      </p:tavLst>
                                    </p:anim>
                                    <p:anim calcmode="lin" valueType="num">
                                      <p:cBhvr additive="base">
                                        <p:cTn id="22" dur="500" fill="hold"/>
                                        <p:tgtEl>
                                          <p:spTgt spid="223238"/>
                                        </p:tgtEl>
                                        <p:attrNameLst>
                                          <p:attrName>ppt_y</p:attrName>
                                        </p:attrNameLst>
                                      </p:cBhvr>
                                      <p:tavLst>
                                        <p:tav tm="0">
                                          <p:val>
                                            <p:strVal val="0-#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55" presetClass="entr" presetSubtype="0" fill="hold" nodeType="clickEffect">
                                  <p:stCondLst>
                                    <p:cond delay="0"/>
                                  </p:stCondLst>
                                  <p:childTnLst>
                                    <p:set>
                                      <p:cBhvr>
                                        <p:cTn id="26" dur="1" fill="hold">
                                          <p:stCondLst>
                                            <p:cond delay="0"/>
                                          </p:stCondLst>
                                        </p:cTn>
                                        <p:tgtEl>
                                          <p:spTgt spid="223240"/>
                                        </p:tgtEl>
                                        <p:attrNameLst>
                                          <p:attrName>style.visibility</p:attrName>
                                        </p:attrNameLst>
                                      </p:cBhvr>
                                      <p:to>
                                        <p:strVal val="visible"/>
                                      </p:to>
                                    </p:set>
                                    <p:anim calcmode="lin" valueType="num">
                                      <p:cBhvr>
                                        <p:cTn id="27" dur="500" fill="hold"/>
                                        <p:tgtEl>
                                          <p:spTgt spid="223240"/>
                                        </p:tgtEl>
                                        <p:attrNameLst>
                                          <p:attrName>ppt_w</p:attrName>
                                        </p:attrNameLst>
                                      </p:cBhvr>
                                      <p:tavLst>
                                        <p:tav tm="0">
                                          <p:val>
                                            <p:strVal val="#ppt_w*0.70"/>
                                          </p:val>
                                        </p:tav>
                                        <p:tav tm="100000">
                                          <p:val>
                                            <p:strVal val="#ppt_w"/>
                                          </p:val>
                                        </p:tav>
                                      </p:tavLst>
                                    </p:anim>
                                    <p:anim calcmode="lin" valueType="num">
                                      <p:cBhvr>
                                        <p:cTn id="28" dur="500" fill="hold"/>
                                        <p:tgtEl>
                                          <p:spTgt spid="223240"/>
                                        </p:tgtEl>
                                        <p:attrNameLst>
                                          <p:attrName>ppt_h</p:attrName>
                                        </p:attrNameLst>
                                      </p:cBhvr>
                                      <p:tavLst>
                                        <p:tav tm="0">
                                          <p:val>
                                            <p:strVal val="#ppt_h"/>
                                          </p:val>
                                        </p:tav>
                                        <p:tav tm="100000">
                                          <p:val>
                                            <p:strVal val="#ppt_h"/>
                                          </p:val>
                                        </p:tav>
                                      </p:tavLst>
                                    </p:anim>
                                    <p:animEffect transition="in" filter="fade">
                                      <p:cBhvr>
                                        <p:cTn id="29" dur="500"/>
                                        <p:tgtEl>
                                          <p:spTgt spid="223240"/>
                                        </p:tgtEl>
                                      </p:cBhvr>
                                    </p:animEffect>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223237"/>
                                        </p:tgtEl>
                                        <p:attrNameLst>
                                          <p:attrName>style.visibility</p:attrName>
                                        </p:attrNameLst>
                                      </p:cBhvr>
                                      <p:to>
                                        <p:strVal val="visible"/>
                                      </p:to>
                                    </p:set>
                                    <p:animEffect transition="in" filter="wipe(left)">
                                      <p:cBhvr>
                                        <p:cTn id="33" dur="500"/>
                                        <p:tgtEl>
                                          <p:spTgt spid="22323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5" presetClass="entr" presetSubtype="0" fill="hold" nodeType="clickEffect">
                                  <p:stCondLst>
                                    <p:cond delay="0"/>
                                  </p:stCondLst>
                                  <p:childTnLst>
                                    <p:set>
                                      <p:cBhvr>
                                        <p:cTn id="37" dur="1" fill="hold">
                                          <p:stCondLst>
                                            <p:cond delay="0"/>
                                          </p:stCondLst>
                                        </p:cTn>
                                        <p:tgtEl>
                                          <p:spTgt spid="223241"/>
                                        </p:tgtEl>
                                        <p:attrNameLst>
                                          <p:attrName>style.visibility</p:attrName>
                                        </p:attrNameLst>
                                      </p:cBhvr>
                                      <p:to>
                                        <p:strVal val="visible"/>
                                      </p:to>
                                    </p:set>
                                    <p:anim calcmode="lin" valueType="num">
                                      <p:cBhvr>
                                        <p:cTn id="38" dur="500" fill="hold"/>
                                        <p:tgtEl>
                                          <p:spTgt spid="223241"/>
                                        </p:tgtEl>
                                        <p:attrNameLst>
                                          <p:attrName>ppt_w</p:attrName>
                                        </p:attrNameLst>
                                      </p:cBhvr>
                                      <p:tavLst>
                                        <p:tav tm="0">
                                          <p:val>
                                            <p:strVal val="#ppt_w*0.70"/>
                                          </p:val>
                                        </p:tav>
                                        <p:tav tm="100000">
                                          <p:val>
                                            <p:strVal val="#ppt_w"/>
                                          </p:val>
                                        </p:tav>
                                      </p:tavLst>
                                    </p:anim>
                                    <p:anim calcmode="lin" valueType="num">
                                      <p:cBhvr>
                                        <p:cTn id="39" dur="500" fill="hold"/>
                                        <p:tgtEl>
                                          <p:spTgt spid="223241"/>
                                        </p:tgtEl>
                                        <p:attrNameLst>
                                          <p:attrName>ppt_h</p:attrName>
                                        </p:attrNameLst>
                                      </p:cBhvr>
                                      <p:tavLst>
                                        <p:tav tm="0">
                                          <p:val>
                                            <p:strVal val="#ppt_h"/>
                                          </p:val>
                                        </p:tav>
                                        <p:tav tm="100000">
                                          <p:val>
                                            <p:strVal val="#ppt_h"/>
                                          </p:val>
                                        </p:tav>
                                      </p:tavLst>
                                    </p:anim>
                                    <p:animEffect transition="in" filter="fade">
                                      <p:cBhvr>
                                        <p:cTn id="40" dur="500"/>
                                        <p:tgtEl>
                                          <p:spTgt spid="223241"/>
                                        </p:tgtEl>
                                      </p:cBhvr>
                                    </p:animEffect>
                                  </p:childTnLst>
                                </p:cTn>
                              </p:par>
                            </p:childTnLst>
                          </p:cTn>
                        </p:par>
                        <p:par>
                          <p:cTn id="41" fill="hold" nodeType="afterGroup">
                            <p:stCondLst>
                              <p:cond delay="500"/>
                            </p:stCondLst>
                            <p:childTnLst>
                              <p:par>
                                <p:cTn id="42" presetID="22" presetClass="entr" presetSubtype="8" fill="hold" nodeType="afterEffect">
                                  <p:stCondLst>
                                    <p:cond delay="0"/>
                                  </p:stCondLst>
                                  <p:childTnLst>
                                    <p:set>
                                      <p:cBhvr>
                                        <p:cTn id="43" dur="1" fill="hold">
                                          <p:stCondLst>
                                            <p:cond delay="0"/>
                                          </p:stCondLst>
                                        </p:cTn>
                                        <p:tgtEl>
                                          <p:spTgt spid="223244"/>
                                        </p:tgtEl>
                                        <p:attrNameLst>
                                          <p:attrName>style.visibility</p:attrName>
                                        </p:attrNameLst>
                                      </p:cBhvr>
                                      <p:to>
                                        <p:strVal val="visible"/>
                                      </p:to>
                                    </p:set>
                                    <p:animEffect transition="in" filter="wipe(left)">
                                      <p:cBhvr>
                                        <p:cTn id="44" dur="500"/>
                                        <p:tgtEl>
                                          <p:spTgt spid="223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8" grpId="0"/>
      <p:bldP spid="223242" grpId="0"/>
      <p:bldP spid="22324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75779" name="Rectangle 3"/>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aphicFrame>
        <p:nvGraphicFramePr>
          <p:cNvPr id="224260" name="Object 4"/>
          <p:cNvGraphicFramePr>
            <a:graphicFrameLocks noChangeAspect="1"/>
          </p:cNvGraphicFramePr>
          <p:nvPr/>
        </p:nvGraphicFramePr>
        <p:xfrm>
          <a:off x="2095500" y="3155950"/>
          <a:ext cx="4205288" cy="1192213"/>
        </p:xfrm>
        <a:graphic>
          <a:graphicData uri="http://schemas.openxmlformats.org/presentationml/2006/ole">
            <mc:AlternateContent xmlns:mc="http://schemas.openxmlformats.org/markup-compatibility/2006">
              <mc:Choice xmlns:v="urn:schemas-microsoft-com:vml" Requires="v">
                <p:oleObj spid="_x0000_s76001" name="公式" r:id="rId3" imgW="1511300" imgH="431800" progId="Equation.3">
                  <p:embed/>
                </p:oleObj>
              </mc:Choice>
              <mc:Fallback>
                <p:oleObj name="公式" r:id="rId3" imgW="15113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0" y="3155950"/>
                        <a:ext cx="4205288"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4261" name="Object 5"/>
          <p:cNvGraphicFramePr>
            <a:graphicFrameLocks noChangeAspect="1"/>
          </p:cNvGraphicFramePr>
          <p:nvPr/>
        </p:nvGraphicFramePr>
        <p:xfrm>
          <a:off x="2989263" y="3700463"/>
          <a:ext cx="3311525" cy="1241425"/>
        </p:xfrm>
        <a:graphic>
          <a:graphicData uri="http://schemas.openxmlformats.org/presentationml/2006/ole">
            <mc:AlternateContent xmlns:mc="http://schemas.openxmlformats.org/markup-compatibility/2006">
              <mc:Choice xmlns:v="urn:schemas-microsoft-com:vml" Requires="v">
                <p:oleObj spid="_x0000_s76002" name="公式" r:id="rId5" imgW="1143000" imgH="431800" progId="Equation.3">
                  <p:embed/>
                </p:oleObj>
              </mc:Choice>
              <mc:Fallback>
                <p:oleObj name="公式" r:id="rId5" imgW="1143000" imgH="431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9263" y="3700463"/>
                        <a:ext cx="3311525"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4262" name="Object 6"/>
          <p:cNvGraphicFramePr>
            <a:graphicFrameLocks noChangeAspect="1"/>
          </p:cNvGraphicFramePr>
          <p:nvPr/>
        </p:nvGraphicFramePr>
        <p:xfrm>
          <a:off x="4383088" y="2511425"/>
          <a:ext cx="1125537" cy="1189038"/>
        </p:xfrm>
        <a:graphic>
          <a:graphicData uri="http://schemas.openxmlformats.org/presentationml/2006/ole">
            <mc:AlternateContent xmlns:mc="http://schemas.openxmlformats.org/markup-compatibility/2006">
              <mc:Choice xmlns:v="urn:schemas-microsoft-com:vml" Requires="v">
                <p:oleObj spid="_x0000_s76003" name="公式" r:id="rId7" imgW="406224" imgH="431613" progId="Equation.3">
                  <p:embed/>
                </p:oleObj>
              </mc:Choice>
              <mc:Fallback>
                <p:oleObj name="公式" r:id="rId7" imgW="406224" imgH="431613"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83088" y="2511425"/>
                        <a:ext cx="1125537"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4263" name="Text Box 7"/>
          <p:cNvSpPr txBox="1">
            <a:spLocks noChangeArrowheads="1"/>
          </p:cNvSpPr>
          <p:nvPr/>
        </p:nvSpPr>
        <p:spPr bwMode="auto">
          <a:xfrm>
            <a:off x="3900488" y="2771775"/>
            <a:ext cx="527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3600">
                <a:ea typeface="宋体" panose="02010600030101010101" pitchFamily="2" charset="-122"/>
              </a:rPr>
              <a:t>n·</a:t>
            </a:r>
          </a:p>
        </p:txBody>
      </p:sp>
      <p:sp>
        <p:nvSpPr>
          <p:cNvPr id="75784" name="Rectangle 8"/>
          <p:cNvSpPr>
            <a:spLocks noChangeArrowheads="1"/>
          </p:cNvSpPr>
          <p:nvPr/>
        </p:nvSpPr>
        <p:spPr bwMode="auto">
          <a:xfrm>
            <a:off x="107950" y="115888"/>
            <a:ext cx="77724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solidFill>
                  <a:schemeClr val="tx2"/>
                </a:solidFill>
                <a:latin typeface="黑体" panose="02010609060101010101" pitchFamily="49" charset="-122"/>
              </a:rPr>
              <a:t>（</a:t>
            </a:r>
            <a:r>
              <a:rPr lang="en-US" altLang="zh-CN" sz="2800" b="1">
                <a:solidFill>
                  <a:schemeClr val="tx2"/>
                </a:solidFill>
                <a:latin typeface="黑体" panose="02010609060101010101" pitchFamily="49" charset="-122"/>
              </a:rPr>
              <a:t>3</a:t>
            </a:r>
            <a:r>
              <a:rPr lang="zh-CN" altLang="en-US" sz="2800" b="1">
                <a:solidFill>
                  <a:schemeClr val="tx2"/>
                </a:solidFill>
                <a:latin typeface="黑体" panose="02010609060101010101" pitchFamily="49" charset="-122"/>
              </a:rPr>
              <a:t>）实际吞吐率   </a:t>
            </a:r>
            <a:r>
              <a:rPr lang="en-US" altLang="zh-CN" sz="2800" b="1">
                <a:solidFill>
                  <a:schemeClr val="tx2"/>
                </a:solidFill>
                <a:latin typeface="黑体" panose="02010609060101010101" pitchFamily="49" charset="-122"/>
              </a:rPr>
              <a:t>b</a:t>
            </a:r>
            <a:r>
              <a:rPr lang="zh-CN" altLang="en-US" sz="2800" b="1">
                <a:solidFill>
                  <a:schemeClr val="tx2"/>
                </a:solidFill>
                <a:latin typeface="黑体" panose="02010609060101010101" pitchFamily="49" charset="-122"/>
              </a:rPr>
              <a:t>）各段时间不相等</a:t>
            </a:r>
          </a:p>
        </p:txBody>
      </p:sp>
      <p:sp>
        <p:nvSpPr>
          <p:cNvPr id="224265" name="Text Box 9"/>
          <p:cNvSpPr txBox="1">
            <a:spLocks noChangeArrowheads="1"/>
          </p:cNvSpPr>
          <p:nvPr/>
        </p:nvSpPr>
        <p:spPr bwMode="auto">
          <a:xfrm>
            <a:off x="971550" y="1917700"/>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latin typeface="黑体" panose="02010609060101010101" pitchFamily="49" charset="-122"/>
              </a:rPr>
              <a:t>Δ</a:t>
            </a:r>
            <a:r>
              <a:rPr lang="en-US" altLang="zh-CN" sz="2800" b="1"/>
              <a:t>t</a:t>
            </a:r>
            <a:r>
              <a:rPr lang="en-US" altLang="zh-CN" sz="2800" b="1" baseline="-25000"/>
              <a:t>j</a:t>
            </a:r>
            <a:r>
              <a:rPr lang="zh-CN" altLang="en-US" sz="2800" b="1">
                <a:latin typeface="黑体" panose="02010609060101010101" pitchFamily="49" charset="-122"/>
              </a:rPr>
              <a:t>：瓶颈段时间</a:t>
            </a:r>
          </a:p>
        </p:txBody>
      </p:sp>
      <p:sp>
        <p:nvSpPr>
          <p:cNvPr id="224266" name="Text Box 10"/>
          <p:cNvSpPr txBox="1">
            <a:spLocks noChangeArrowheads="1"/>
          </p:cNvSpPr>
          <p:nvPr/>
        </p:nvSpPr>
        <p:spPr bwMode="auto">
          <a:xfrm>
            <a:off x="971550" y="1412875"/>
            <a:ext cx="7921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latin typeface="黑体" panose="02010609060101010101" pitchFamily="49" charset="-122"/>
              </a:rPr>
              <a:t>Δ</a:t>
            </a:r>
            <a:r>
              <a:rPr lang="en-US" altLang="zh-CN" sz="2800" b="1"/>
              <a:t>t</a:t>
            </a:r>
            <a:r>
              <a:rPr lang="en-US" altLang="zh-CN" sz="2800" b="1" baseline="-25000"/>
              <a:t>i</a:t>
            </a:r>
            <a:r>
              <a:rPr lang="zh-CN" altLang="en-US" sz="2800" b="1">
                <a:latin typeface="黑体" panose="02010609060101010101" pitchFamily="49" charset="-122"/>
              </a:rPr>
              <a:t>：第</a:t>
            </a:r>
            <a:r>
              <a:rPr lang="en-US" altLang="zh-CN" sz="2800" b="1">
                <a:latin typeface="黑体" panose="02010609060101010101" pitchFamily="49" charset="-122"/>
              </a:rPr>
              <a:t>i</a:t>
            </a:r>
            <a:r>
              <a:rPr lang="zh-CN" altLang="en-US" sz="2800" b="1">
                <a:latin typeface="黑体" panose="02010609060101010101" pitchFamily="49" charset="-122"/>
              </a:rPr>
              <a:t>段时间</a:t>
            </a:r>
            <a:r>
              <a:rPr lang="en-US" altLang="zh-CN" sz="2800" b="1">
                <a:latin typeface="黑体" panose="02010609060101010101" pitchFamily="49" charset="-122"/>
              </a:rPr>
              <a:t>,i=1,2,</a:t>
            </a:r>
            <a:r>
              <a:rPr lang="en-US" altLang="zh-CN" sz="2800" b="1"/>
              <a:t>…</a:t>
            </a:r>
            <a:r>
              <a:rPr lang="en-US" altLang="zh-CN" sz="2800" b="1">
                <a:latin typeface="黑体" panose="02010609060101010101" pitchFamily="49" charset="-122"/>
              </a:rPr>
              <a:t>,m</a:t>
            </a:r>
          </a:p>
        </p:txBody>
      </p:sp>
      <p:sp>
        <p:nvSpPr>
          <p:cNvPr id="75787" name="Text Box 11"/>
          <p:cNvSpPr txBox="1">
            <a:spLocks noChangeArrowheads="1"/>
          </p:cNvSpPr>
          <p:nvPr/>
        </p:nvSpPr>
        <p:spPr bwMode="auto">
          <a:xfrm>
            <a:off x="395288" y="930275"/>
            <a:ext cx="1463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latin typeface="黑体" panose="02010609060101010101" pitchFamily="49" charset="-122"/>
              </a:rPr>
              <a:t>加速比</a:t>
            </a:r>
            <a:r>
              <a:rPr lang="en-US" altLang="zh-CN" sz="2800" b="1"/>
              <a:t>: </a:t>
            </a:r>
            <a:endParaRPr lang="en-US" altLang="zh-CN" sz="2800" b="1">
              <a:latin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4266"/>
                                        </p:tgtEl>
                                        <p:attrNameLst>
                                          <p:attrName>style.visibility</p:attrName>
                                        </p:attrNameLst>
                                      </p:cBhvr>
                                      <p:to>
                                        <p:strVal val="visible"/>
                                      </p:to>
                                    </p:set>
                                    <p:animEffect transition="in" filter="wipe(left)">
                                      <p:cBhvr>
                                        <p:cTn id="7" dur="500"/>
                                        <p:tgtEl>
                                          <p:spTgt spid="22426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4265"/>
                                        </p:tgtEl>
                                        <p:attrNameLst>
                                          <p:attrName>style.visibility</p:attrName>
                                        </p:attrNameLst>
                                      </p:cBhvr>
                                      <p:to>
                                        <p:strVal val="visible"/>
                                      </p:to>
                                    </p:set>
                                    <p:animEffect transition="in" filter="wipe(left)">
                                      <p:cBhvr>
                                        <p:cTn id="11" dur="500"/>
                                        <p:tgtEl>
                                          <p:spTgt spid="22426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24260"/>
                                        </p:tgtEl>
                                        <p:attrNameLst>
                                          <p:attrName>style.visibility</p:attrName>
                                        </p:attrNameLst>
                                      </p:cBhvr>
                                      <p:to>
                                        <p:strVal val="visible"/>
                                      </p:to>
                                    </p:set>
                                    <p:animEffect transition="in" filter="wipe(left)">
                                      <p:cBhvr>
                                        <p:cTn id="16" dur="500"/>
                                        <p:tgtEl>
                                          <p:spTgt spid="22426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224262"/>
                                        </p:tgtEl>
                                        <p:attrNameLst>
                                          <p:attrName>style.visibility</p:attrName>
                                        </p:attrNameLst>
                                      </p:cBhvr>
                                      <p:to>
                                        <p:strVal val="visible"/>
                                      </p:to>
                                    </p:set>
                                    <p:anim calcmode="lin" valueType="num">
                                      <p:cBhvr>
                                        <p:cTn id="21" dur="1000" fill="hold"/>
                                        <p:tgtEl>
                                          <p:spTgt spid="224262"/>
                                        </p:tgtEl>
                                        <p:attrNameLst>
                                          <p:attrName>ppt_w</p:attrName>
                                        </p:attrNameLst>
                                      </p:cBhvr>
                                      <p:tavLst>
                                        <p:tav tm="0">
                                          <p:val>
                                            <p:strVal val="#ppt_w*0.70"/>
                                          </p:val>
                                        </p:tav>
                                        <p:tav tm="100000">
                                          <p:val>
                                            <p:strVal val="#ppt_w"/>
                                          </p:val>
                                        </p:tav>
                                      </p:tavLst>
                                    </p:anim>
                                    <p:anim calcmode="lin" valueType="num">
                                      <p:cBhvr>
                                        <p:cTn id="22" dur="1000" fill="hold"/>
                                        <p:tgtEl>
                                          <p:spTgt spid="224262"/>
                                        </p:tgtEl>
                                        <p:attrNameLst>
                                          <p:attrName>ppt_h</p:attrName>
                                        </p:attrNameLst>
                                      </p:cBhvr>
                                      <p:tavLst>
                                        <p:tav tm="0">
                                          <p:val>
                                            <p:strVal val="#ppt_h"/>
                                          </p:val>
                                        </p:tav>
                                        <p:tav tm="100000">
                                          <p:val>
                                            <p:strVal val="#ppt_h"/>
                                          </p:val>
                                        </p:tav>
                                      </p:tavLst>
                                    </p:anim>
                                    <p:animEffect transition="in" filter="fade">
                                      <p:cBhvr>
                                        <p:cTn id="23" dur="1000"/>
                                        <p:tgtEl>
                                          <p:spTgt spid="22426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224263"/>
                                        </p:tgtEl>
                                        <p:attrNameLst>
                                          <p:attrName>style.visibility</p:attrName>
                                        </p:attrNameLst>
                                      </p:cBhvr>
                                      <p:to>
                                        <p:strVal val="visible"/>
                                      </p:to>
                                    </p:set>
                                    <p:anim calcmode="lin" valueType="num">
                                      <p:cBhvr additive="base">
                                        <p:cTn id="28" dur="500" fill="hold"/>
                                        <p:tgtEl>
                                          <p:spTgt spid="224263"/>
                                        </p:tgtEl>
                                        <p:attrNameLst>
                                          <p:attrName>ppt_x</p:attrName>
                                        </p:attrNameLst>
                                      </p:cBhvr>
                                      <p:tavLst>
                                        <p:tav tm="0">
                                          <p:val>
                                            <p:strVal val="0-#ppt_w/2"/>
                                          </p:val>
                                        </p:tav>
                                        <p:tav tm="100000">
                                          <p:val>
                                            <p:strVal val="#ppt_x"/>
                                          </p:val>
                                        </p:tav>
                                      </p:tavLst>
                                    </p:anim>
                                    <p:anim calcmode="lin" valueType="num">
                                      <p:cBhvr additive="base">
                                        <p:cTn id="29" dur="500" fill="hold"/>
                                        <p:tgtEl>
                                          <p:spTgt spid="224263"/>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224261"/>
                                        </p:tgtEl>
                                        <p:attrNameLst>
                                          <p:attrName>style.visibility</p:attrName>
                                        </p:attrNameLst>
                                      </p:cBhvr>
                                      <p:to>
                                        <p:strVal val="visible"/>
                                      </p:to>
                                    </p:set>
                                    <p:animEffect transition="in" filter="wipe(down)">
                                      <p:cBhvr>
                                        <p:cTn id="34" dur="500"/>
                                        <p:tgtEl>
                                          <p:spTgt spid="224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3" grpId="0"/>
      <p:bldP spid="224265" grpId="0"/>
      <p:bldP spid="22426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395288" y="115888"/>
            <a:ext cx="7772400" cy="658812"/>
          </a:xfrm>
        </p:spPr>
        <p:txBody>
          <a:bodyPr/>
          <a:lstStyle/>
          <a:p>
            <a:pPr algn="l" eaLnBrk="1" hangingPunct="1"/>
            <a:r>
              <a:rPr lang="en-US" altLang="zh-CN" sz="3600" b="1" smtClean="0">
                <a:latin typeface="黑体" panose="02010609060101010101" pitchFamily="49" charset="-122"/>
                <a:ea typeface="黑体" panose="02010609060101010101" pitchFamily="49" charset="-122"/>
              </a:rPr>
              <a:t>2</a:t>
            </a:r>
            <a:r>
              <a:rPr lang="zh-CN" altLang="en-US" sz="3600" b="1" smtClean="0">
                <a:latin typeface="黑体" panose="02010609060101010101" pitchFamily="49" charset="-122"/>
                <a:ea typeface="黑体" panose="02010609060101010101" pitchFamily="49" charset="-122"/>
              </a:rPr>
              <a:t>．效率</a:t>
            </a:r>
          </a:p>
        </p:txBody>
      </p:sp>
      <p:sp>
        <p:nvSpPr>
          <p:cNvPr id="76803" name="Rectangle 3"/>
          <p:cNvSpPr>
            <a:spLocks noGrp="1" noChangeArrowheads="1"/>
          </p:cNvSpPr>
          <p:nvPr>
            <p:ph type="body" idx="4294967295"/>
          </p:nvPr>
        </p:nvSpPr>
        <p:spPr>
          <a:xfrm>
            <a:off x="900113" y="1196975"/>
            <a:ext cx="7772400" cy="4114800"/>
          </a:xfrm>
        </p:spPr>
        <p:txBody>
          <a:bodyPr/>
          <a:lstStyle/>
          <a:p>
            <a:pPr marL="0" indent="0" eaLnBrk="1" hangingPunct="1">
              <a:buFontTx/>
              <a:buNone/>
            </a:pPr>
            <a:r>
              <a:rPr lang="zh-CN" altLang="en-US" b="1" dirty="0" smtClean="0">
                <a:solidFill>
                  <a:srgbClr val="FF0000"/>
                </a:solidFill>
                <a:latin typeface="黑体" panose="02010609060101010101" pitchFamily="49" charset="-122"/>
                <a:ea typeface="黑体" panose="02010609060101010101" pitchFamily="49" charset="-122"/>
              </a:rPr>
              <a:t>流水线的效率</a:t>
            </a:r>
            <a:r>
              <a:rPr lang="zh-CN" altLang="en-US" b="1" dirty="0" smtClean="0">
                <a:latin typeface="黑体" panose="02010609060101010101" pitchFamily="49" charset="-122"/>
                <a:ea typeface="黑体" panose="02010609060101010101" pitchFamily="49" charset="-122"/>
              </a:rPr>
              <a:t>：</a:t>
            </a:r>
          </a:p>
          <a:p>
            <a:pPr marL="0" indent="0" eaLnBrk="1" hangingPunct="1">
              <a:buFontTx/>
              <a:buNone/>
            </a:pPr>
            <a:r>
              <a:rPr lang="zh-CN" altLang="en-US" b="1" dirty="0" smtClean="0">
                <a:latin typeface="黑体" panose="02010609060101010101" pitchFamily="49" charset="-122"/>
                <a:ea typeface="黑体" panose="02010609060101010101" pitchFamily="49" charset="-122"/>
              </a:rPr>
              <a:t>    指流水线中的设备实际使用时间占整个运行时间之比，也称流水线设备的时间利用率。</a:t>
            </a:r>
          </a:p>
        </p:txBody>
      </p:sp>
    </p:spTree>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333375" y="692150"/>
            <a:ext cx="8486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latin typeface="黑体" panose="02010609060101010101" pitchFamily="49" charset="-122"/>
              </a:rPr>
              <a:t>a</a:t>
            </a:r>
            <a:r>
              <a:rPr lang="zh-CN" altLang="en-US" sz="2800" b="1">
                <a:latin typeface="黑体" panose="02010609060101010101" pitchFamily="49" charset="-122"/>
              </a:rPr>
              <a:t>）线性流水线，且各段经过时间相同</a:t>
            </a:r>
          </a:p>
        </p:txBody>
      </p:sp>
      <p:sp>
        <p:nvSpPr>
          <p:cNvPr id="77827" name="Rectangle 3"/>
          <p:cNvSpPr>
            <a:spLocks noChangeArrowheads="1"/>
          </p:cNvSpPr>
          <p:nvPr/>
        </p:nvSpPr>
        <p:spPr bwMode="auto">
          <a:xfrm>
            <a:off x="395288" y="115888"/>
            <a:ext cx="7772400"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600" b="1">
                <a:solidFill>
                  <a:schemeClr val="tx2"/>
                </a:solidFill>
                <a:latin typeface="黑体" panose="02010609060101010101" pitchFamily="49" charset="-122"/>
              </a:rPr>
              <a:t>2</a:t>
            </a:r>
            <a:r>
              <a:rPr lang="zh-CN" altLang="en-US" sz="3600" b="1">
                <a:solidFill>
                  <a:schemeClr val="tx2"/>
                </a:solidFill>
                <a:latin typeface="黑体" panose="02010609060101010101" pitchFamily="49" charset="-122"/>
              </a:rPr>
              <a:t>．效率</a:t>
            </a:r>
          </a:p>
        </p:txBody>
      </p:sp>
      <p:pic>
        <p:nvPicPr>
          <p:cNvPr id="77828" name="Picture 4"/>
          <p:cNvPicPr>
            <a:picLocks noChangeAspect="1" noChangeArrowheads="1"/>
          </p:cNvPicPr>
          <p:nvPr/>
        </p:nvPicPr>
        <p:blipFill>
          <a:blip r:embed="rId2">
            <a:extLst>
              <a:ext uri="{28A0092B-C50C-407E-A947-70E740481C1C}">
                <a14:useLocalDpi xmlns:a14="http://schemas.microsoft.com/office/drawing/2010/main" val="0"/>
              </a:ext>
            </a:extLst>
          </a:blip>
          <a:srcRect b="3917"/>
          <a:stretch>
            <a:fillRect/>
          </a:stretch>
        </p:blipFill>
        <p:spPr bwMode="auto">
          <a:xfrm>
            <a:off x="539750" y="1268413"/>
            <a:ext cx="7920038"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7330" name="Object 2"/>
          <p:cNvGraphicFramePr>
            <a:graphicFrameLocks noChangeAspect="1"/>
          </p:cNvGraphicFramePr>
          <p:nvPr/>
        </p:nvGraphicFramePr>
        <p:xfrm>
          <a:off x="900113" y="2439988"/>
          <a:ext cx="3743325" cy="1276350"/>
        </p:xfrm>
        <a:graphic>
          <a:graphicData uri="http://schemas.openxmlformats.org/presentationml/2006/ole">
            <mc:AlternateContent xmlns:mc="http://schemas.openxmlformats.org/markup-compatibility/2006">
              <mc:Choice xmlns:v="urn:schemas-microsoft-com:vml" Requires="v">
                <p:oleObj spid="_x0000_s79070" name="公式" r:id="rId3" imgW="1257300" imgH="431800" progId="Equation.3">
                  <p:embed/>
                </p:oleObj>
              </mc:Choice>
              <mc:Fallback>
                <p:oleObj name="公式" r:id="rId3" imgW="1257300" imgH="431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439988"/>
                        <a:ext cx="374332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7331" name="Object 3"/>
          <p:cNvGraphicFramePr>
            <a:graphicFrameLocks noChangeAspect="1"/>
          </p:cNvGraphicFramePr>
          <p:nvPr/>
        </p:nvGraphicFramePr>
        <p:xfrm>
          <a:off x="992188" y="1268413"/>
          <a:ext cx="3657600" cy="1241425"/>
        </p:xfrm>
        <a:graphic>
          <a:graphicData uri="http://schemas.openxmlformats.org/presentationml/2006/ole">
            <mc:AlternateContent xmlns:mc="http://schemas.openxmlformats.org/markup-compatibility/2006">
              <mc:Choice xmlns:v="urn:schemas-microsoft-com:vml" Requires="v">
                <p:oleObj spid="_x0000_s79071" name="公式" r:id="rId5" imgW="1892300" imgH="431800" progId="Equation.3">
                  <p:embed/>
                </p:oleObj>
              </mc:Choice>
              <mc:Fallback>
                <p:oleObj name="公式" r:id="rId5" imgW="1892300" imgH="431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r="32410"/>
                      <a:stretch>
                        <a:fillRect/>
                      </a:stretch>
                    </p:blipFill>
                    <p:spPr bwMode="auto">
                      <a:xfrm>
                        <a:off x="992188" y="1268413"/>
                        <a:ext cx="36576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7332" name="Text Box 4"/>
          <p:cNvSpPr txBox="1">
            <a:spLocks noChangeArrowheads="1"/>
          </p:cNvSpPr>
          <p:nvPr/>
        </p:nvSpPr>
        <p:spPr bwMode="auto">
          <a:xfrm>
            <a:off x="539750" y="3644900"/>
            <a:ext cx="79914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ea typeface="宋体" panose="02010600030101010101" pitchFamily="2" charset="-122"/>
              </a:rPr>
              <a:t>对于</a:t>
            </a:r>
            <a:r>
              <a:rPr lang="zh-CN" altLang="en-US" sz="2800" b="1">
                <a:solidFill>
                  <a:srgbClr val="FF0000"/>
                </a:solidFill>
                <a:ea typeface="宋体" panose="02010600030101010101" pitchFamily="2" charset="-122"/>
              </a:rPr>
              <a:t>线性流水</a:t>
            </a:r>
            <a:r>
              <a:rPr lang="zh-CN" altLang="en-US" sz="2800" b="1">
                <a:ea typeface="宋体" panose="02010600030101010101" pitchFamily="2" charset="-122"/>
              </a:rPr>
              <a:t>且</a:t>
            </a:r>
            <a:r>
              <a:rPr lang="zh-CN" altLang="en-US" sz="2800" b="1">
                <a:solidFill>
                  <a:srgbClr val="FF0000"/>
                </a:solidFill>
                <a:ea typeface="宋体" panose="02010600030101010101" pitchFamily="2" charset="-122"/>
              </a:rPr>
              <a:t>每段经过时间相等</a:t>
            </a:r>
            <a:r>
              <a:rPr lang="zh-CN" altLang="en-US" sz="2800" b="1">
                <a:ea typeface="宋体" panose="02010600030101010101" pitchFamily="2" charset="-122"/>
              </a:rPr>
              <a:t>时，流水线的效率是正比于吞吐率的。</a:t>
            </a:r>
          </a:p>
        </p:txBody>
      </p:sp>
      <p:graphicFrame>
        <p:nvGraphicFramePr>
          <p:cNvPr id="227333" name="Object 5"/>
          <p:cNvGraphicFramePr>
            <a:graphicFrameLocks noChangeAspect="1"/>
          </p:cNvGraphicFramePr>
          <p:nvPr/>
        </p:nvGraphicFramePr>
        <p:xfrm>
          <a:off x="4846638" y="1268413"/>
          <a:ext cx="1754187" cy="1241425"/>
        </p:xfrm>
        <a:graphic>
          <a:graphicData uri="http://schemas.openxmlformats.org/presentationml/2006/ole">
            <mc:AlternateContent xmlns:mc="http://schemas.openxmlformats.org/markup-compatibility/2006">
              <mc:Choice xmlns:v="urn:schemas-microsoft-com:vml" Requires="v">
                <p:oleObj spid="_x0000_s79072" name="公式" r:id="rId7" imgW="1892300" imgH="431800" progId="Equation.3">
                  <p:embed/>
                </p:oleObj>
              </mc:Choice>
              <mc:Fallback>
                <p:oleObj name="公式" r:id="rId7" imgW="1892300" imgH="4318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l="67590"/>
                      <a:stretch>
                        <a:fillRect/>
                      </a:stretch>
                    </p:blipFill>
                    <p:spPr bwMode="auto">
                      <a:xfrm>
                        <a:off x="4846638" y="1268413"/>
                        <a:ext cx="1754187"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7334" name="Text Box 6"/>
          <p:cNvSpPr txBox="1">
            <a:spLocks noChangeArrowheads="1"/>
          </p:cNvSpPr>
          <p:nvPr/>
        </p:nvSpPr>
        <p:spPr bwMode="auto">
          <a:xfrm>
            <a:off x="539750" y="4652963"/>
            <a:ext cx="7991475"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ea typeface="宋体" panose="02010600030101010101" pitchFamily="2" charset="-122"/>
              </a:rPr>
              <a:t>对于非线性流水或线性流水但各段经过的时间不等时，这种正比关系不存在，需要通过画出实际工作时的时空图分别求吞吐率和效率。</a:t>
            </a:r>
          </a:p>
        </p:txBody>
      </p:sp>
      <p:sp>
        <p:nvSpPr>
          <p:cNvPr id="78855" name="Rectangle 7"/>
          <p:cNvSpPr>
            <a:spLocks noChangeArrowheads="1"/>
          </p:cNvSpPr>
          <p:nvPr/>
        </p:nvSpPr>
        <p:spPr bwMode="auto">
          <a:xfrm>
            <a:off x="333375" y="669925"/>
            <a:ext cx="6078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latin typeface="黑体" panose="02010609060101010101" pitchFamily="49" charset="-122"/>
              </a:rPr>
              <a:t>a</a:t>
            </a:r>
            <a:r>
              <a:rPr lang="zh-CN" altLang="en-US" sz="2800" b="1">
                <a:latin typeface="黑体" panose="02010609060101010101" pitchFamily="49" charset="-122"/>
              </a:rPr>
              <a:t>）线性流水线，且各段经过时间相同</a:t>
            </a:r>
          </a:p>
        </p:txBody>
      </p:sp>
      <p:sp>
        <p:nvSpPr>
          <p:cNvPr id="78856" name="Rectangle 8"/>
          <p:cNvSpPr>
            <a:spLocks noChangeArrowheads="1"/>
          </p:cNvSpPr>
          <p:nvPr/>
        </p:nvSpPr>
        <p:spPr bwMode="auto">
          <a:xfrm>
            <a:off x="395288" y="115888"/>
            <a:ext cx="7772400"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600" b="1">
                <a:solidFill>
                  <a:schemeClr val="tx2"/>
                </a:solidFill>
                <a:latin typeface="黑体" panose="02010609060101010101" pitchFamily="49" charset="-122"/>
              </a:rPr>
              <a:t>2</a:t>
            </a:r>
            <a:r>
              <a:rPr lang="zh-CN" altLang="en-US" sz="3600" b="1">
                <a:solidFill>
                  <a:schemeClr val="tx2"/>
                </a:solidFill>
                <a:latin typeface="黑体" panose="02010609060101010101" pitchFamily="49" charset="-122"/>
              </a:rPr>
              <a:t>．效率</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7331"/>
                                        </p:tgtEl>
                                        <p:attrNameLst>
                                          <p:attrName>style.visibility</p:attrName>
                                        </p:attrNameLst>
                                      </p:cBhvr>
                                      <p:to>
                                        <p:strVal val="visible"/>
                                      </p:to>
                                    </p:set>
                                    <p:animEffect transition="in" filter="wipe(left)">
                                      <p:cBhvr>
                                        <p:cTn id="7" dur="500"/>
                                        <p:tgtEl>
                                          <p:spTgt spid="2273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7330"/>
                                        </p:tgtEl>
                                        <p:attrNameLst>
                                          <p:attrName>style.visibility</p:attrName>
                                        </p:attrNameLst>
                                      </p:cBhvr>
                                      <p:to>
                                        <p:strVal val="visible"/>
                                      </p:to>
                                    </p:set>
                                    <p:animEffect transition="in" filter="wipe(left)">
                                      <p:cBhvr>
                                        <p:cTn id="12" dur="500"/>
                                        <p:tgtEl>
                                          <p:spTgt spid="2273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7333"/>
                                        </p:tgtEl>
                                        <p:attrNameLst>
                                          <p:attrName>style.visibility</p:attrName>
                                        </p:attrNameLst>
                                      </p:cBhvr>
                                      <p:to>
                                        <p:strVal val="visible"/>
                                      </p:to>
                                    </p:set>
                                    <p:animEffect transition="in" filter="wipe(left)">
                                      <p:cBhvr>
                                        <p:cTn id="17" dur="500"/>
                                        <p:tgtEl>
                                          <p:spTgt spid="227333"/>
                                        </p:tgtEl>
                                      </p:cBhvr>
                                    </p:animEffect>
                                  </p:childTnLst>
                                </p:cTn>
                              </p:par>
                            </p:childTnLst>
                          </p:cTn>
                        </p:par>
                        <p:par>
                          <p:cTn id="18" fill="hold" nodeType="afterGroup">
                            <p:stCondLst>
                              <p:cond delay="500"/>
                            </p:stCondLst>
                            <p:childTnLst>
                              <p:par>
                                <p:cTn id="19" presetID="5" presetClass="entr" presetSubtype="10" fill="hold" grpId="0" nodeType="afterEffect">
                                  <p:stCondLst>
                                    <p:cond delay="0"/>
                                  </p:stCondLst>
                                  <p:childTnLst>
                                    <p:set>
                                      <p:cBhvr>
                                        <p:cTn id="20" dur="1" fill="hold">
                                          <p:stCondLst>
                                            <p:cond delay="0"/>
                                          </p:stCondLst>
                                        </p:cTn>
                                        <p:tgtEl>
                                          <p:spTgt spid="227332"/>
                                        </p:tgtEl>
                                        <p:attrNameLst>
                                          <p:attrName>style.visibility</p:attrName>
                                        </p:attrNameLst>
                                      </p:cBhvr>
                                      <p:to>
                                        <p:strVal val="visible"/>
                                      </p:to>
                                    </p:set>
                                    <p:animEffect transition="in" filter="checkerboard(across)">
                                      <p:cBhvr>
                                        <p:cTn id="21" dur="500"/>
                                        <p:tgtEl>
                                          <p:spTgt spid="22733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227334"/>
                                        </p:tgtEl>
                                        <p:attrNameLst>
                                          <p:attrName>style.visibility</p:attrName>
                                        </p:attrNameLst>
                                      </p:cBhvr>
                                      <p:to>
                                        <p:strVal val="visible"/>
                                      </p:to>
                                    </p:set>
                                    <p:animEffect transition="in" filter="box(in)">
                                      <p:cBhvr>
                                        <p:cTn id="26" dur="500"/>
                                        <p:tgtEl>
                                          <p:spTgt spid="227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2" grpId="0"/>
      <p:bldP spid="22733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nvGrpSpPr>
          <p:cNvPr id="228361" name="Group 9"/>
          <p:cNvGrpSpPr>
            <a:grpSpLocks/>
          </p:cNvGrpSpPr>
          <p:nvPr/>
        </p:nvGrpSpPr>
        <p:grpSpPr bwMode="auto">
          <a:xfrm>
            <a:off x="815975" y="1412875"/>
            <a:ext cx="5916613" cy="1022350"/>
            <a:chOff x="514" y="890"/>
            <a:chExt cx="3727" cy="644"/>
          </a:xfrm>
        </p:grpSpPr>
        <p:sp>
          <p:nvSpPr>
            <p:cNvPr id="79878" name="Text Box 3"/>
            <p:cNvSpPr txBox="1">
              <a:spLocks noChangeArrowheads="1"/>
            </p:cNvSpPr>
            <p:nvPr/>
          </p:nvSpPr>
          <p:spPr bwMode="auto">
            <a:xfrm>
              <a:off x="514" y="1052"/>
              <a:ext cx="46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ea typeface="宋体" panose="02010600030101010101" pitchFamily="2" charset="-122"/>
                </a:rPr>
                <a:t>η=</a:t>
              </a:r>
            </a:p>
          </p:txBody>
        </p:sp>
        <p:sp>
          <p:nvSpPr>
            <p:cNvPr id="79879" name="Text Box 4"/>
            <p:cNvSpPr txBox="1">
              <a:spLocks noChangeArrowheads="1"/>
            </p:cNvSpPr>
            <p:nvPr/>
          </p:nvSpPr>
          <p:spPr bwMode="auto">
            <a:xfrm>
              <a:off x="1066" y="890"/>
              <a:ext cx="31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latin typeface="黑体" panose="02010609060101010101" pitchFamily="49" charset="-122"/>
                </a:rPr>
                <a:t>n</a:t>
              </a:r>
              <a:r>
                <a:rPr lang="zh-CN" altLang="en-US" sz="2800" b="1">
                  <a:latin typeface="黑体" panose="02010609060101010101" pitchFamily="49" charset="-122"/>
                </a:rPr>
                <a:t>个任务实际占用的时</a:t>
              </a:r>
              <a:r>
                <a:rPr lang="en-US" altLang="zh-CN" sz="2800" b="1"/>
                <a:t>—</a:t>
              </a:r>
              <a:r>
                <a:rPr lang="zh-CN" altLang="en-US" sz="2800" b="1">
                  <a:latin typeface="黑体" panose="02010609060101010101" pitchFamily="49" charset="-122"/>
                </a:rPr>
                <a:t>空区</a:t>
              </a:r>
            </a:p>
          </p:txBody>
        </p:sp>
        <p:sp>
          <p:nvSpPr>
            <p:cNvPr id="79880" name="Line 5"/>
            <p:cNvSpPr>
              <a:spLocks noChangeShapeType="1"/>
            </p:cNvSpPr>
            <p:nvPr/>
          </p:nvSpPr>
          <p:spPr bwMode="auto">
            <a:xfrm>
              <a:off x="975" y="1207"/>
              <a:ext cx="326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endParaRPr lang="zh-CN" altLang="en-US"/>
            </a:p>
          </p:txBody>
        </p:sp>
        <p:sp>
          <p:nvSpPr>
            <p:cNvPr id="79881" name="Text Box 6"/>
            <p:cNvSpPr txBox="1">
              <a:spLocks noChangeArrowheads="1"/>
            </p:cNvSpPr>
            <p:nvPr/>
          </p:nvSpPr>
          <p:spPr bwMode="auto">
            <a:xfrm>
              <a:off x="1474" y="1207"/>
              <a:ext cx="27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latin typeface="黑体" panose="02010609060101010101" pitchFamily="49" charset="-122"/>
                </a:rPr>
                <a:t>m</a:t>
              </a:r>
              <a:r>
                <a:rPr lang="zh-CN" altLang="en-US" sz="2800" b="1">
                  <a:latin typeface="黑体" panose="02010609060101010101" pitchFamily="49" charset="-122"/>
                </a:rPr>
                <a:t>个段总的时</a:t>
              </a:r>
              <a:r>
                <a:rPr lang="en-US" altLang="zh-CN" sz="2800" b="1"/>
                <a:t>—</a:t>
              </a:r>
              <a:r>
                <a:rPr lang="zh-CN" altLang="en-US" sz="2800" b="1">
                  <a:latin typeface="黑体" panose="02010609060101010101" pitchFamily="49" charset="-122"/>
                </a:rPr>
                <a:t>空区</a:t>
              </a:r>
            </a:p>
          </p:txBody>
        </p:sp>
      </p:grpSp>
      <p:sp>
        <p:nvSpPr>
          <p:cNvPr id="228359" name="Rectangle 7"/>
          <p:cNvSpPr>
            <a:spLocks noChangeArrowheads="1"/>
          </p:cNvSpPr>
          <p:nvPr/>
        </p:nvSpPr>
        <p:spPr bwMode="auto">
          <a:xfrm>
            <a:off x="323850" y="669925"/>
            <a:ext cx="7200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latin typeface="黑体" panose="02010609060101010101" pitchFamily="49" charset="-122"/>
              </a:rPr>
              <a:t>b</a:t>
            </a:r>
            <a:r>
              <a:rPr lang="zh-CN" altLang="en-US" sz="2800" b="1">
                <a:latin typeface="黑体" panose="02010609060101010101" pitchFamily="49" charset="-122"/>
              </a:rPr>
              <a:t>）线性流水线，且各段经过时间不相同</a:t>
            </a:r>
          </a:p>
        </p:txBody>
      </p:sp>
      <p:sp>
        <p:nvSpPr>
          <p:cNvPr id="79877" name="Rectangle 8"/>
          <p:cNvSpPr>
            <a:spLocks noChangeArrowheads="1"/>
          </p:cNvSpPr>
          <p:nvPr/>
        </p:nvSpPr>
        <p:spPr bwMode="auto">
          <a:xfrm>
            <a:off x="395288" y="115888"/>
            <a:ext cx="7772400"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600" b="1">
                <a:solidFill>
                  <a:schemeClr val="tx2"/>
                </a:solidFill>
                <a:latin typeface="黑体" panose="02010609060101010101" pitchFamily="49" charset="-122"/>
              </a:rPr>
              <a:t>2</a:t>
            </a:r>
            <a:r>
              <a:rPr lang="zh-CN" altLang="en-US" sz="3600" b="1">
                <a:solidFill>
                  <a:schemeClr val="tx2"/>
                </a:solidFill>
                <a:latin typeface="黑体" panose="02010609060101010101" pitchFamily="49" charset="-122"/>
              </a:rPr>
              <a:t>．效率</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28359"/>
                                        </p:tgtEl>
                                        <p:attrNameLst>
                                          <p:attrName>style.visibility</p:attrName>
                                        </p:attrNameLst>
                                      </p:cBhvr>
                                      <p:to>
                                        <p:strVal val="visible"/>
                                      </p:to>
                                    </p:set>
                                    <p:animEffect transition="in" filter="wipe(down)">
                                      <p:cBhvr>
                                        <p:cTn id="7" dur="500"/>
                                        <p:tgtEl>
                                          <p:spTgt spid="228359"/>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228361"/>
                                        </p:tgtEl>
                                        <p:attrNameLst>
                                          <p:attrName>style.visibility</p:attrName>
                                        </p:attrNameLst>
                                      </p:cBhvr>
                                      <p:to>
                                        <p:strVal val="visible"/>
                                      </p:to>
                                    </p:set>
                                    <p:animEffect transition="in" filter="checkerboard(across)">
                                      <p:cBhvr>
                                        <p:cTn id="11" dur="500"/>
                                        <p:tgtEl>
                                          <p:spTgt spid="228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8"/>
          <p:cNvSpPr>
            <a:spLocks noChangeArrowheads="1"/>
          </p:cNvSpPr>
          <p:nvPr/>
        </p:nvSpPr>
        <p:spPr bwMode="auto">
          <a:xfrm>
            <a:off x="323850" y="692150"/>
            <a:ext cx="8496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latin typeface="黑体" panose="02010609060101010101" pitchFamily="49" charset="-122"/>
              </a:rPr>
              <a:t>b</a:t>
            </a:r>
            <a:r>
              <a:rPr lang="zh-CN" altLang="en-US" sz="2800" b="1">
                <a:latin typeface="黑体" panose="02010609060101010101" pitchFamily="49" charset="-122"/>
              </a:rPr>
              <a:t>）线性流水线，且各段经过时间不相同</a:t>
            </a:r>
          </a:p>
        </p:txBody>
      </p:sp>
      <p:sp>
        <p:nvSpPr>
          <p:cNvPr id="80899" name="Rectangle 9"/>
          <p:cNvSpPr>
            <a:spLocks noChangeArrowheads="1"/>
          </p:cNvSpPr>
          <p:nvPr/>
        </p:nvSpPr>
        <p:spPr bwMode="auto">
          <a:xfrm>
            <a:off x="395288" y="115888"/>
            <a:ext cx="7772400"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600" b="1">
                <a:solidFill>
                  <a:schemeClr val="tx2"/>
                </a:solidFill>
                <a:latin typeface="黑体" panose="02010609060101010101" pitchFamily="49" charset="-122"/>
              </a:rPr>
              <a:t>2</a:t>
            </a:r>
            <a:r>
              <a:rPr lang="zh-CN" altLang="en-US" sz="3600" b="1">
                <a:solidFill>
                  <a:schemeClr val="tx2"/>
                </a:solidFill>
                <a:latin typeface="黑体" panose="02010609060101010101" pitchFamily="49" charset="-122"/>
              </a:rPr>
              <a:t>．效率</a:t>
            </a:r>
          </a:p>
        </p:txBody>
      </p:sp>
      <p:pic>
        <p:nvPicPr>
          <p:cNvPr id="8090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781300"/>
            <a:ext cx="7202487"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0901" name="Object 12"/>
          <p:cNvGraphicFramePr>
            <a:graphicFrameLocks noChangeAspect="1"/>
          </p:cNvGraphicFramePr>
          <p:nvPr/>
        </p:nvGraphicFramePr>
        <p:xfrm>
          <a:off x="395288" y="1196975"/>
          <a:ext cx="3525837" cy="1520825"/>
        </p:xfrm>
        <a:graphic>
          <a:graphicData uri="http://schemas.openxmlformats.org/presentationml/2006/ole">
            <mc:AlternateContent xmlns:mc="http://schemas.openxmlformats.org/markup-compatibility/2006">
              <mc:Choice xmlns:v="urn:schemas-microsoft-com:vml" Requires="v">
                <p:oleObj spid="_x0000_s81047" name="公式" r:id="rId4" imgW="1422400" imgH="622300" progId="Equation.3">
                  <p:embed/>
                </p:oleObj>
              </mc:Choice>
              <mc:Fallback>
                <p:oleObj name="公式" r:id="rId4" imgW="1422400" imgH="62230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196975"/>
                        <a:ext cx="3525837"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2575" name="Object 15"/>
          <p:cNvGraphicFramePr>
            <a:graphicFrameLocks noChangeAspect="1"/>
          </p:cNvGraphicFramePr>
          <p:nvPr/>
        </p:nvGraphicFramePr>
        <p:xfrm>
          <a:off x="4284663" y="1147763"/>
          <a:ext cx="1511300" cy="1489075"/>
        </p:xfrm>
        <a:graphic>
          <a:graphicData uri="http://schemas.openxmlformats.org/presentationml/2006/ole">
            <mc:AlternateContent xmlns:mc="http://schemas.openxmlformats.org/markup-compatibility/2006">
              <mc:Choice xmlns:v="urn:schemas-microsoft-com:vml" Requires="v">
                <p:oleObj spid="_x0000_s81048" name="公式" r:id="rId6" imgW="609600" imgH="609600" progId="Equation.3">
                  <p:embed/>
                </p:oleObj>
              </mc:Choice>
              <mc:Fallback>
                <p:oleObj name="公式" r:id="rId6" imgW="609600" imgH="609600"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4663" y="1147763"/>
                        <a:ext cx="1511300" cy="148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03" name="Text Box 16"/>
          <p:cNvSpPr txBox="1">
            <a:spLocks noChangeArrowheads="1"/>
          </p:cNvSpPr>
          <p:nvPr/>
        </p:nvSpPr>
        <p:spPr bwMode="auto">
          <a:xfrm>
            <a:off x="5897563" y="2189163"/>
            <a:ext cx="2838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a:latin typeface="黑体" panose="02010609060101010101" pitchFamily="49" charset="-122"/>
              </a:rPr>
              <a:t>Δ</a:t>
            </a:r>
            <a:r>
              <a:rPr lang="en-US" altLang="zh-CN" sz="2800"/>
              <a:t>t</a:t>
            </a:r>
            <a:r>
              <a:rPr lang="en-US" altLang="zh-CN" sz="2800" baseline="-25000"/>
              <a:t>j</a:t>
            </a:r>
            <a:r>
              <a:rPr lang="zh-CN" altLang="en-US" sz="2800">
                <a:latin typeface="黑体" panose="02010609060101010101" pitchFamily="49" charset="-122"/>
              </a:rPr>
              <a:t>：瓶颈段时间</a:t>
            </a:r>
          </a:p>
        </p:txBody>
      </p:sp>
      <p:sp>
        <p:nvSpPr>
          <p:cNvPr id="80904" name="Text Box 17"/>
          <p:cNvSpPr txBox="1">
            <a:spLocks noChangeArrowheads="1"/>
          </p:cNvSpPr>
          <p:nvPr/>
        </p:nvSpPr>
        <p:spPr bwMode="auto">
          <a:xfrm>
            <a:off x="5897563" y="1341438"/>
            <a:ext cx="28511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a:latin typeface="黑体" panose="02010609060101010101" pitchFamily="49" charset="-122"/>
              </a:rPr>
              <a:t>Δ</a:t>
            </a:r>
            <a:r>
              <a:rPr lang="en-US" altLang="zh-CN" sz="2800"/>
              <a:t>t</a:t>
            </a:r>
            <a:r>
              <a:rPr lang="en-US" altLang="zh-CN" sz="2800" baseline="-25000"/>
              <a:t>i</a:t>
            </a:r>
            <a:r>
              <a:rPr lang="zh-CN" altLang="en-US" sz="2800">
                <a:latin typeface="黑体" panose="02010609060101010101" pitchFamily="49" charset="-122"/>
              </a:rPr>
              <a:t>：第</a:t>
            </a:r>
            <a:r>
              <a:rPr lang="en-US" altLang="zh-CN" sz="2800">
                <a:latin typeface="黑体" panose="02010609060101010101" pitchFamily="49" charset="-122"/>
              </a:rPr>
              <a:t>i</a:t>
            </a:r>
            <a:r>
              <a:rPr lang="zh-CN" altLang="en-US" sz="2800">
                <a:latin typeface="黑体" panose="02010609060101010101" pitchFamily="49" charset="-122"/>
              </a:rPr>
              <a:t>段时间</a:t>
            </a:r>
            <a:r>
              <a:rPr lang="en-US" altLang="zh-CN" sz="2800">
                <a:latin typeface="黑体" panose="02010609060101010101" pitchFamily="49" charset="-122"/>
              </a:rPr>
              <a:t>,</a:t>
            </a:r>
          </a:p>
          <a:p>
            <a:pPr algn="l" eaLnBrk="1" hangingPunct="1"/>
            <a:r>
              <a:rPr lang="en-US" altLang="zh-CN" sz="2800">
                <a:latin typeface="黑体" panose="02010609060101010101" pitchFamily="49" charset="-122"/>
              </a:rPr>
              <a:t>     i=1,2,</a:t>
            </a:r>
            <a:r>
              <a:rPr lang="en-US" altLang="zh-CN" sz="2800"/>
              <a:t>…</a:t>
            </a:r>
            <a:r>
              <a:rPr lang="en-US" altLang="zh-CN" sz="2800">
                <a:latin typeface="黑体" panose="02010609060101010101" pitchFamily="49" charset="-122"/>
              </a:rPr>
              <a:t>,m</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22575"/>
                                        </p:tgtEl>
                                        <p:attrNameLst>
                                          <p:attrName>style.visibility</p:attrName>
                                        </p:attrNameLst>
                                      </p:cBhvr>
                                      <p:to>
                                        <p:strVal val="visible"/>
                                      </p:to>
                                    </p:set>
                                    <p:animEffect transition="in" filter="slide(fromBottom)">
                                      <p:cBhvr>
                                        <p:cTn id="7" dur="500"/>
                                        <p:tgtEl>
                                          <p:spTgt spid="322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323850" y="692150"/>
            <a:ext cx="8496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latin typeface="黑体" panose="02010609060101010101" pitchFamily="49" charset="-122"/>
              </a:rPr>
              <a:t>b</a:t>
            </a:r>
            <a:r>
              <a:rPr lang="zh-CN" altLang="en-US" sz="2800" b="1">
                <a:latin typeface="黑体" panose="02010609060101010101" pitchFamily="49" charset="-122"/>
              </a:rPr>
              <a:t>）线性流水线，且各段经过时间不相同</a:t>
            </a:r>
          </a:p>
        </p:txBody>
      </p:sp>
      <p:sp>
        <p:nvSpPr>
          <p:cNvPr id="81923" name="Rectangle 3"/>
          <p:cNvSpPr>
            <a:spLocks noChangeArrowheads="1"/>
          </p:cNvSpPr>
          <p:nvPr/>
        </p:nvSpPr>
        <p:spPr bwMode="auto">
          <a:xfrm>
            <a:off x="395288" y="115888"/>
            <a:ext cx="7772400"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600" b="1">
                <a:solidFill>
                  <a:schemeClr val="tx2"/>
                </a:solidFill>
                <a:latin typeface="黑体" panose="02010609060101010101" pitchFamily="49" charset="-122"/>
              </a:rPr>
              <a:t>2</a:t>
            </a:r>
            <a:r>
              <a:rPr lang="zh-CN" altLang="en-US" sz="3600" b="1">
                <a:solidFill>
                  <a:schemeClr val="tx2"/>
                </a:solidFill>
                <a:latin typeface="黑体" panose="02010609060101010101" pitchFamily="49" charset="-122"/>
              </a:rPr>
              <a:t>．效率</a:t>
            </a:r>
          </a:p>
        </p:txBody>
      </p:sp>
      <p:pic>
        <p:nvPicPr>
          <p:cNvPr id="819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781300"/>
            <a:ext cx="7202487"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1925" name="Object 6"/>
          <p:cNvGraphicFramePr>
            <a:graphicFrameLocks noChangeAspect="1"/>
          </p:cNvGraphicFramePr>
          <p:nvPr/>
        </p:nvGraphicFramePr>
        <p:xfrm>
          <a:off x="1312863" y="1077913"/>
          <a:ext cx="3998912" cy="2001837"/>
        </p:xfrm>
        <a:graphic>
          <a:graphicData uri="http://schemas.openxmlformats.org/presentationml/2006/ole">
            <mc:AlternateContent xmlns:mc="http://schemas.openxmlformats.org/markup-compatibility/2006">
              <mc:Choice xmlns:v="urn:schemas-microsoft-com:vml" Requires="v">
                <p:oleObj spid="_x0000_s81999" name="公式" r:id="rId4" imgW="1676400" imgH="850900" progId="Equation.3">
                  <p:embed/>
                </p:oleObj>
              </mc:Choice>
              <mc:Fallback>
                <p:oleObj name="公式" r:id="rId4" imgW="1676400" imgH="8509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2863" y="1077913"/>
                        <a:ext cx="3998912" cy="200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26" name="Text Box 7"/>
          <p:cNvSpPr txBox="1">
            <a:spLocks noChangeArrowheads="1"/>
          </p:cNvSpPr>
          <p:nvPr/>
        </p:nvSpPr>
        <p:spPr bwMode="auto">
          <a:xfrm>
            <a:off x="5897563" y="2189163"/>
            <a:ext cx="2838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a:latin typeface="黑体" panose="02010609060101010101" pitchFamily="49" charset="-122"/>
              </a:rPr>
              <a:t>Δ</a:t>
            </a:r>
            <a:r>
              <a:rPr lang="en-US" altLang="zh-CN" sz="2800"/>
              <a:t>t</a:t>
            </a:r>
            <a:r>
              <a:rPr lang="en-US" altLang="zh-CN" sz="2800" baseline="-25000"/>
              <a:t>j</a:t>
            </a:r>
            <a:r>
              <a:rPr lang="zh-CN" altLang="en-US" sz="2800">
                <a:latin typeface="黑体" panose="02010609060101010101" pitchFamily="49" charset="-122"/>
              </a:rPr>
              <a:t>：瓶颈段时间</a:t>
            </a:r>
          </a:p>
        </p:txBody>
      </p:sp>
      <p:sp>
        <p:nvSpPr>
          <p:cNvPr id="81927" name="Text Box 8"/>
          <p:cNvSpPr txBox="1">
            <a:spLocks noChangeArrowheads="1"/>
          </p:cNvSpPr>
          <p:nvPr/>
        </p:nvSpPr>
        <p:spPr bwMode="auto">
          <a:xfrm>
            <a:off x="5897563" y="1341438"/>
            <a:ext cx="28511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a:latin typeface="黑体" panose="02010609060101010101" pitchFamily="49" charset="-122"/>
              </a:rPr>
              <a:t>Δ</a:t>
            </a:r>
            <a:r>
              <a:rPr lang="en-US" altLang="zh-CN" sz="2800"/>
              <a:t>t</a:t>
            </a:r>
            <a:r>
              <a:rPr lang="en-US" altLang="zh-CN" sz="2800" baseline="-25000"/>
              <a:t>i</a:t>
            </a:r>
            <a:r>
              <a:rPr lang="zh-CN" altLang="en-US" sz="2800">
                <a:latin typeface="黑体" panose="02010609060101010101" pitchFamily="49" charset="-122"/>
              </a:rPr>
              <a:t>：第</a:t>
            </a:r>
            <a:r>
              <a:rPr lang="en-US" altLang="zh-CN" sz="2800">
                <a:latin typeface="黑体" panose="02010609060101010101" pitchFamily="49" charset="-122"/>
              </a:rPr>
              <a:t>i</a:t>
            </a:r>
            <a:r>
              <a:rPr lang="zh-CN" altLang="en-US" sz="2800">
                <a:latin typeface="黑体" panose="02010609060101010101" pitchFamily="49" charset="-122"/>
              </a:rPr>
              <a:t>段时间</a:t>
            </a:r>
            <a:r>
              <a:rPr lang="en-US" altLang="zh-CN" sz="2800">
                <a:latin typeface="黑体" panose="02010609060101010101" pitchFamily="49" charset="-122"/>
              </a:rPr>
              <a:t>,</a:t>
            </a:r>
          </a:p>
          <a:p>
            <a:pPr algn="l" eaLnBrk="1" hangingPunct="1"/>
            <a:r>
              <a:rPr lang="en-US" altLang="zh-CN" sz="2800">
                <a:latin typeface="黑体" panose="02010609060101010101" pitchFamily="49" charset="-122"/>
              </a:rPr>
              <a:t>     i=1,2,</a:t>
            </a:r>
            <a:r>
              <a:rPr lang="en-US" altLang="zh-CN" sz="2800"/>
              <a:t>…</a:t>
            </a:r>
            <a:r>
              <a:rPr lang="en-US" altLang="zh-CN" sz="2800">
                <a:latin typeface="黑体" panose="02010609060101010101" pitchFamily="49" charset="-122"/>
              </a:rPr>
              <a:t>,m</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115888"/>
            <a:ext cx="7772400" cy="731837"/>
          </a:xfrm>
        </p:spPr>
        <p:txBody>
          <a:bodyPr/>
          <a:lstStyle/>
          <a:p>
            <a:pPr eaLnBrk="1" hangingPunct="1"/>
            <a:r>
              <a:rPr lang="en-US" altLang="zh-CN" sz="3200" b="1" smtClean="0">
                <a:latin typeface="黑体" panose="02010609060101010101" pitchFamily="49" charset="-122"/>
                <a:ea typeface="黑体" panose="02010609060101010101" pitchFamily="49" charset="-122"/>
              </a:rPr>
              <a:t>5.1</a:t>
            </a:r>
            <a:r>
              <a:rPr lang="zh-CN" altLang="en-US" sz="3200" b="1" smtClean="0">
                <a:latin typeface="黑体" panose="02010609060101010101" pitchFamily="49" charset="-122"/>
                <a:ea typeface="黑体" panose="02010609060101010101" pitchFamily="49" charset="-122"/>
              </a:rPr>
              <a:t>重叠方式</a:t>
            </a:r>
            <a:r>
              <a:rPr lang="zh-CN" altLang="en-US" sz="3200" smtClean="0">
                <a:latin typeface="黑体" panose="02010609060101010101" pitchFamily="49" charset="-122"/>
                <a:ea typeface="黑体" panose="02010609060101010101" pitchFamily="49" charset="-122"/>
              </a:rPr>
              <a:t> </a:t>
            </a:r>
          </a:p>
        </p:txBody>
      </p:sp>
      <p:sp>
        <p:nvSpPr>
          <p:cNvPr id="9219" name="Rectangle 3"/>
          <p:cNvSpPr>
            <a:spLocks noGrp="1" noChangeArrowheads="1"/>
          </p:cNvSpPr>
          <p:nvPr>
            <p:ph type="body" idx="1"/>
          </p:nvPr>
        </p:nvSpPr>
        <p:spPr>
          <a:xfrm>
            <a:off x="611188" y="1052513"/>
            <a:ext cx="7772400" cy="1081087"/>
          </a:xfrm>
        </p:spPr>
        <p:txBody>
          <a:bodyPr/>
          <a:lstStyle/>
          <a:p>
            <a:pPr marL="0" indent="0" eaLnBrk="1" hangingPunct="1">
              <a:lnSpc>
                <a:spcPct val="90000"/>
              </a:lnSpc>
              <a:buFontTx/>
              <a:buNone/>
            </a:pPr>
            <a:r>
              <a:rPr lang="en-US" altLang="zh-CN" sz="2800" b="1" dirty="0" smtClean="0">
                <a:solidFill>
                  <a:srgbClr val="000000"/>
                </a:solidFill>
                <a:latin typeface="黑体" panose="02010609060101010101" pitchFamily="49" charset="-122"/>
                <a:ea typeface="黑体" panose="02010609060101010101" pitchFamily="49" charset="-122"/>
              </a:rPr>
              <a:t>5.1.1</a:t>
            </a:r>
            <a:r>
              <a:rPr lang="zh-CN" altLang="en-US" sz="2800" b="1" dirty="0" smtClean="0">
                <a:solidFill>
                  <a:srgbClr val="000000"/>
                </a:solidFill>
                <a:latin typeface="黑体" panose="02010609060101010101" pitchFamily="49" charset="-122"/>
                <a:ea typeface="黑体" panose="02010609060101010101" pitchFamily="49" charset="-122"/>
              </a:rPr>
              <a:t>重叠原理和一次重叠</a:t>
            </a:r>
            <a:endParaRPr lang="zh-CN" altLang="en-US" sz="2800" b="1" dirty="0" smtClean="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0" indent="0" algn="just" eaLnBrk="1" hangingPunct="1">
              <a:lnSpc>
                <a:spcPct val="90000"/>
              </a:lnSpc>
              <a:buFontTx/>
              <a:buNone/>
            </a:pPr>
            <a:r>
              <a:rPr lang="en-US" altLang="zh-CN" sz="2800" dirty="0" smtClean="0">
                <a:latin typeface="黑体" panose="02010609060101010101" pitchFamily="49" charset="-122"/>
                <a:ea typeface="黑体" panose="02010609060101010101" pitchFamily="49" charset="-122"/>
              </a:rPr>
              <a:t>1</a:t>
            </a:r>
            <a:r>
              <a:rPr lang="zh-CN" altLang="en-US" sz="2800" dirty="0" smtClean="0">
                <a:latin typeface="黑体" panose="02010609060101010101" pitchFamily="49" charset="-122"/>
                <a:ea typeface="黑体" panose="02010609060101010101" pitchFamily="49" charset="-122"/>
              </a:rPr>
              <a:t>．</a:t>
            </a:r>
            <a:r>
              <a:rPr lang="zh-CN" altLang="en-US" sz="2800" dirty="0" smtClean="0">
                <a:solidFill>
                  <a:srgbClr val="0000FF"/>
                </a:solidFill>
                <a:latin typeface="黑体" panose="02010609060101010101" pitchFamily="49" charset="-122"/>
                <a:ea typeface="黑体" panose="02010609060101010101" pitchFamily="49" charset="-122"/>
              </a:rPr>
              <a:t>指令的顺序解释方式</a:t>
            </a:r>
            <a:r>
              <a:rPr lang="zh-CN" altLang="en-US" sz="2800" dirty="0" smtClean="0">
                <a:latin typeface="黑体" panose="02010609060101010101" pitchFamily="49" charset="-122"/>
                <a:ea typeface="黑体" panose="02010609060101010101" pitchFamily="49" charset="-122"/>
              </a:rPr>
              <a:t>：    </a:t>
            </a:r>
          </a:p>
        </p:txBody>
      </p:sp>
      <p:sp>
        <p:nvSpPr>
          <p:cNvPr id="9220" name="Rectangle 13"/>
          <p:cNvSpPr>
            <a:spLocks noChangeArrowheads="1"/>
          </p:cNvSpPr>
          <p:nvPr/>
        </p:nvSpPr>
        <p:spPr bwMode="auto">
          <a:xfrm>
            <a:off x="611188" y="2060575"/>
            <a:ext cx="83820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Tx/>
              <a:buNone/>
            </a:pPr>
            <a:r>
              <a:rPr lang="zh-CN" altLang="en-US" sz="2800">
                <a:latin typeface="黑体" panose="02010609060101010101" pitchFamily="49" charset="-122"/>
                <a:ea typeface="黑体" panose="02010609060101010101" pitchFamily="49" charset="-122"/>
              </a:rPr>
              <a:t>指令的顺序解释如图</a:t>
            </a:r>
            <a:r>
              <a:rPr lang="en-US" altLang="zh-CN" sz="2800">
                <a:latin typeface="黑体" panose="02010609060101010101" pitchFamily="49" charset="-122"/>
                <a:ea typeface="黑体" panose="02010609060101010101" pitchFamily="49" charset="-122"/>
              </a:rPr>
              <a:t>5.2</a:t>
            </a:r>
            <a:r>
              <a:rPr lang="zh-CN" altLang="en-US" sz="2800">
                <a:latin typeface="黑体" panose="02010609060101010101" pitchFamily="49" charset="-122"/>
                <a:ea typeface="黑体" panose="02010609060101010101" pitchFamily="49" charset="-122"/>
              </a:rPr>
              <a:t>（</a:t>
            </a:r>
            <a:r>
              <a:rPr lang="en-US" altLang="zh-CN" sz="2800">
                <a:latin typeface="黑体" panose="02010609060101010101" pitchFamily="49" charset="-122"/>
                <a:ea typeface="黑体" panose="02010609060101010101" pitchFamily="49" charset="-122"/>
              </a:rPr>
              <a:t>a</a:t>
            </a:r>
            <a:r>
              <a:rPr lang="zh-CN" altLang="en-US" sz="2800">
                <a:latin typeface="黑体" panose="02010609060101010101" pitchFamily="49" charset="-122"/>
                <a:ea typeface="黑体" panose="02010609060101010101" pitchFamily="49" charset="-122"/>
              </a:rPr>
              <a:t>）。</a:t>
            </a:r>
          </a:p>
        </p:txBody>
      </p:sp>
      <p:grpSp>
        <p:nvGrpSpPr>
          <p:cNvPr id="9221" name="Group 14"/>
          <p:cNvGrpSpPr>
            <a:grpSpLocks/>
          </p:cNvGrpSpPr>
          <p:nvPr/>
        </p:nvGrpSpPr>
        <p:grpSpPr bwMode="auto">
          <a:xfrm>
            <a:off x="468313" y="2781300"/>
            <a:ext cx="8229600" cy="990600"/>
            <a:chOff x="336" y="2304"/>
            <a:chExt cx="5184" cy="624"/>
          </a:xfrm>
        </p:grpSpPr>
        <p:grpSp>
          <p:nvGrpSpPr>
            <p:cNvPr id="9224" name="Group 15"/>
            <p:cNvGrpSpPr>
              <a:grpSpLocks/>
            </p:cNvGrpSpPr>
            <p:nvPr/>
          </p:nvGrpSpPr>
          <p:grpSpPr bwMode="auto">
            <a:xfrm>
              <a:off x="336" y="2304"/>
              <a:ext cx="2592" cy="294"/>
              <a:chOff x="528" y="2352"/>
              <a:chExt cx="2592" cy="294"/>
            </a:xfrm>
          </p:grpSpPr>
          <p:sp>
            <p:nvSpPr>
              <p:cNvPr id="9230" name="Text Box 16"/>
              <p:cNvSpPr txBox="1">
                <a:spLocks noChangeArrowheads="1"/>
              </p:cNvSpPr>
              <p:nvPr/>
            </p:nvSpPr>
            <p:spPr bwMode="auto">
              <a:xfrm>
                <a:off x="528"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取指</a:t>
                </a:r>
                <a:r>
                  <a:rPr lang="en-US" altLang="zh-CN">
                    <a:ea typeface="宋体" panose="02010600030101010101" pitchFamily="2" charset="-122"/>
                  </a:rPr>
                  <a:t>k</a:t>
                </a:r>
              </a:p>
            </p:txBody>
          </p:sp>
          <p:sp>
            <p:nvSpPr>
              <p:cNvPr id="9231" name="Text Box 17"/>
              <p:cNvSpPr txBox="1">
                <a:spLocks noChangeArrowheads="1"/>
              </p:cNvSpPr>
              <p:nvPr/>
            </p:nvSpPr>
            <p:spPr bwMode="auto">
              <a:xfrm>
                <a:off x="1392"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a:t>
                </a:r>
              </a:p>
            </p:txBody>
          </p:sp>
          <p:sp>
            <p:nvSpPr>
              <p:cNvPr id="9232" name="Text Box 18"/>
              <p:cNvSpPr txBox="1">
                <a:spLocks noChangeArrowheads="1"/>
              </p:cNvSpPr>
              <p:nvPr/>
            </p:nvSpPr>
            <p:spPr bwMode="auto">
              <a:xfrm>
                <a:off x="2256"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a:t>
                </a:r>
              </a:p>
            </p:txBody>
          </p:sp>
        </p:grpSp>
        <p:grpSp>
          <p:nvGrpSpPr>
            <p:cNvPr id="9225" name="Group 19"/>
            <p:cNvGrpSpPr>
              <a:grpSpLocks/>
            </p:cNvGrpSpPr>
            <p:nvPr/>
          </p:nvGrpSpPr>
          <p:grpSpPr bwMode="auto">
            <a:xfrm>
              <a:off x="2928" y="2304"/>
              <a:ext cx="2592" cy="294"/>
              <a:chOff x="528" y="2352"/>
              <a:chExt cx="2592" cy="294"/>
            </a:xfrm>
          </p:grpSpPr>
          <p:sp>
            <p:nvSpPr>
              <p:cNvPr id="9227" name="Text Box 20"/>
              <p:cNvSpPr txBox="1">
                <a:spLocks noChangeArrowheads="1"/>
              </p:cNvSpPr>
              <p:nvPr/>
            </p:nvSpPr>
            <p:spPr bwMode="auto">
              <a:xfrm>
                <a:off x="528"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取指</a:t>
                </a:r>
                <a:r>
                  <a:rPr lang="en-US" altLang="zh-CN">
                    <a:ea typeface="宋体" panose="02010600030101010101" pitchFamily="2" charset="-122"/>
                  </a:rPr>
                  <a:t>k+1</a:t>
                </a:r>
              </a:p>
            </p:txBody>
          </p:sp>
          <p:sp>
            <p:nvSpPr>
              <p:cNvPr id="9228" name="Text Box 21"/>
              <p:cNvSpPr txBox="1">
                <a:spLocks noChangeArrowheads="1"/>
              </p:cNvSpPr>
              <p:nvPr/>
            </p:nvSpPr>
            <p:spPr bwMode="auto">
              <a:xfrm>
                <a:off x="1392"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分析</a:t>
                </a:r>
                <a:r>
                  <a:rPr lang="en-US" altLang="zh-CN">
                    <a:ea typeface="宋体" panose="02010600030101010101" pitchFamily="2" charset="-122"/>
                  </a:rPr>
                  <a:t>k+1</a:t>
                </a:r>
              </a:p>
            </p:txBody>
          </p:sp>
          <p:sp>
            <p:nvSpPr>
              <p:cNvPr id="9229" name="Text Box 22"/>
              <p:cNvSpPr txBox="1">
                <a:spLocks noChangeArrowheads="1"/>
              </p:cNvSpPr>
              <p:nvPr/>
            </p:nvSpPr>
            <p:spPr bwMode="auto">
              <a:xfrm>
                <a:off x="2256" y="2352"/>
                <a:ext cx="864"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执行</a:t>
                </a:r>
                <a:r>
                  <a:rPr lang="en-US" altLang="zh-CN">
                    <a:ea typeface="宋体" panose="02010600030101010101" pitchFamily="2" charset="-122"/>
                  </a:rPr>
                  <a:t>k+1</a:t>
                </a:r>
              </a:p>
            </p:txBody>
          </p:sp>
        </p:grpSp>
        <p:sp>
          <p:nvSpPr>
            <p:cNvPr id="9226" name="Text Box 23"/>
            <p:cNvSpPr txBox="1">
              <a:spLocks noChangeArrowheads="1"/>
            </p:cNvSpPr>
            <p:nvPr/>
          </p:nvSpPr>
          <p:spPr bwMode="auto">
            <a:xfrm>
              <a:off x="1672" y="2640"/>
              <a:ext cx="237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zh-CN" altLang="en-US">
                  <a:ea typeface="宋体" panose="02010600030101010101" pitchFamily="2" charset="-122"/>
                </a:rPr>
                <a:t>图</a:t>
              </a:r>
              <a:r>
                <a:rPr lang="en-US" altLang="zh-CN">
                  <a:ea typeface="宋体" panose="02010600030101010101" pitchFamily="2" charset="-122"/>
                </a:rPr>
                <a:t>5-2</a:t>
              </a:r>
              <a:r>
                <a:rPr lang="zh-CN" altLang="en-US">
                  <a:ea typeface="宋体" panose="02010600030101010101" pitchFamily="2" charset="-122"/>
                </a:rPr>
                <a:t>（</a:t>
              </a:r>
              <a:r>
                <a:rPr lang="en-US" altLang="zh-CN">
                  <a:ea typeface="宋体" panose="02010600030101010101" pitchFamily="2" charset="-122"/>
                </a:rPr>
                <a:t>a</a:t>
              </a:r>
              <a:r>
                <a:rPr lang="zh-CN" altLang="en-US">
                  <a:ea typeface="宋体" panose="02010600030101010101" pitchFamily="2" charset="-122"/>
                </a:rPr>
                <a:t>）指令的顺序解释</a:t>
              </a:r>
            </a:p>
          </p:txBody>
        </p:sp>
      </p:grpSp>
      <p:sp>
        <p:nvSpPr>
          <p:cNvPr id="173080" name="Rectangle 24"/>
          <p:cNvSpPr>
            <a:spLocks noChangeArrowheads="1"/>
          </p:cNvSpPr>
          <p:nvPr/>
        </p:nvSpPr>
        <p:spPr bwMode="auto">
          <a:xfrm>
            <a:off x="539750" y="3789363"/>
            <a:ext cx="7993063"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Tx/>
              <a:buNone/>
            </a:pPr>
            <a:r>
              <a:rPr lang="zh-CN" altLang="en-US" sz="2800" dirty="0">
                <a:latin typeface="黑体" panose="02010609060101010101" pitchFamily="49" charset="-122"/>
                <a:ea typeface="黑体" panose="02010609060101010101" pitchFamily="49" charset="-122"/>
              </a:rPr>
              <a:t>顺序执行的</a:t>
            </a:r>
            <a:r>
              <a:rPr lang="zh-CN" altLang="en-US" sz="2800" dirty="0">
                <a:solidFill>
                  <a:schemeClr val="accent2"/>
                </a:solidFill>
                <a:latin typeface="黑体" panose="02010609060101010101" pitchFamily="49" charset="-122"/>
                <a:ea typeface="黑体" panose="02010609060101010101" pitchFamily="49" charset="-122"/>
              </a:rPr>
              <a:t>优点</a:t>
            </a:r>
            <a:r>
              <a:rPr lang="zh-CN" altLang="en-US" sz="2800" dirty="0">
                <a:latin typeface="黑体" panose="02010609060101010101" pitchFamily="49" charset="-122"/>
                <a:ea typeface="黑体" panose="02010609060101010101" pitchFamily="49" charset="-122"/>
              </a:rPr>
              <a:t>：控制简单。</a:t>
            </a:r>
          </a:p>
          <a:p>
            <a:pPr algn="just" eaLnBrk="1" hangingPunct="1">
              <a:buFontTx/>
              <a:buNone/>
            </a:pPr>
            <a:r>
              <a:rPr lang="zh-CN" altLang="en-US" sz="2800" dirty="0">
                <a:solidFill>
                  <a:schemeClr val="accent2"/>
                </a:solidFill>
                <a:latin typeface="黑体" panose="02010609060101010101" pitchFamily="49" charset="-122"/>
                <a:ea typeface="黑体" panose="02010609060101010101" pitchFamily="49" charset="-122"/>
              </a:rPr>
              <a:t>缺点</a:t>
            </a:r>
            <a:r>
              <a:rPr lang="zh-CN" altLang="en-US" sz="2800" dirty="0">
                <a:latin typeface="黑体" panose="02010609060101010101" pitchFamily="49" charset="-122"/>
                <a:ea typeface="黑体" panose="02010609060101010101" pitchFamily="49" charset="-122"/>
              </a:rPr>
              <a:t>：速度上不去，机器各部件利用率低。    </a:t>
            </a:r>
          </a:p>
        </p:txBody>
      </p:sp>
      <p:sp>
        <p:nvSpPr>
          <p:cNvPr id="173081" name="Rectangle 25"/>
          <p:cNvSpPr>
            <a:spLocks noChangeArrowheads="1"/>
          </p:cNvSpPr>
          <p:nvPr/>
        </p:nvSpPr>
        <p:spPr bwMode="auto">
          <a:xfrm>
            <a:off x="468313" y="4797425"/>
            <a:ext cx="7993062"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buFontTx/>
              <a:buNone/>
            </a:pPr>
            <a:r>
              <a:rPr lang="en-US" altLang="zh-CN" sz="2800" dirty="0">
                <a:latin typeface="黑体" panose="02010609060101010101" pitchFamily="49" charset="-122"/>
                <a:ea typeface="黑体" panose="02010609060101010101" pitchFamily="49" charset="-122"/>
              </a:rPr>
              <a:t>    </a:t>
            </a:r>
            <a:r>
              <a:rPr lang="zh-CN" altLang="en-US" sz="2800" dirty="0">
                <a:latin typeface="黑体" panose="02010609060101010101" pitchFamily="49" charset="-122"/>
                <a:ea typeface="黑体" panose="02010609060101010101" pitchFamily="49" charset="-122"/>
              </a:rPr>
              <a:t>所以，提出让不同机器指令的解释在时间上能重叠进行的</a:t>
            </a:r>
            <a:r>
              <a:rPr lang="zh-CN" altLang="en-US" sz="2800" dirty="0">
                <a:solidFill>
                  <a:srgbClr val="FF0000"/>
                </a:solidFill>
                <a:latin typeface="黑体" panose="02010609060101010101" pitchFamily="49" charset="-122"/>
                <a:ea typeface="黑体" panose="02010609060101010101" pitchFamily="49" charset="-122"/>
              </a:rPr>
              <a:t>重叠解释方式</a:t>
            </a:r>
            <a:r>
              <a:rPr lang="zh-CN" altLang="en-US" sz="2800" dirty="0">
                <a:latin typeface="黑体" panose="02010609060101010101" pitchFamily="49" charset="-122"/>
                <a:ea typeface="黑体" panose="02010609060101010101" pitchFamily="49" charset="-122"/>
              </a:rPr>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73080"/>
                                        </p:tgtEl>
                                        <p:attrNameLst>
                                          <p:attrName>style.visibility</p:attrName>
                                        </p:attrNameLst>
                                      </p:cBhvr>
                                      <p:to>
                                        <p:strVal val="visible"/>
                                      </p:to>
                                    </p:set>
                                    <p:anim calcmode="lin" valueType="num">
                                      <p:cBhvr>
                                        <p:cTn id="7" dur="1000" fill="hold"/>
                                        <p:tgtEl>
                                          <p:spTgt spid="173080"/>
                                        </p:tgtEl>
                                        <p:attrNameLst>
                                          <p:attrName>ppt_w</p:attrName>
                                        </p:attrNameLst>
                                      </p:cBhvr>
                                      <p:tavLst>
                                        <p:tav tm="0">
                                          <p:val>
                                            <p:strVal val="#ppt_w*0.70"/>
                                          </p:val>
                                        </p:tav>
                                        <p:tav tm="100000">
                                          <p:val>
                                            <p:strVal val="#ppt_w"/>
                                          </p:val>
                                        </p:tav>
                                      </p:tavLst>
                                    </p:anim>
                                    <p:anim calcmode="lin" valueType="num">
                                      <p:cBhvr>
                                        <p:cTn id="8" dur="1000" fill="hold"/>
                                        <p:tgtEl>
                                          <p:spTgt spid="173080"/>
                                        </p:tgtEl>
                                        <p:attrNameLst>
                                          <p:attrName>ppt_h</p:attrName>
                                        </p:attrNameLst>
                                      </p:cBhvr>
                                      <p:tavLst>
                                        <p:tav tm="0">
                                          <p:val>
                                            <p:strVal val="#ppt_h"/>
                                          </p:val>
                                        </p:tav>
                                        <p:tav tm="100000">
                                          <p:val>
                                            <p:strVal val="#ppt_h"/>
                                          </p:val>
                                        </p:tav>
                                      </p:tavLst>
                                    </p:anim>
                                    <p:animEffect transition="in" filter="fade">
                                      <p:cBhvr>
                                        <p:cTn id="9" dur="1000"/>
                                        <p:tgtEl>
                                          <p:spTgt spid="17308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73081"/>
                                        </p:tgtEl>
                                        <p:attrNameLst>
                                          <p:attrName>style.visibility</p:attrName>
                                        </p:attrNameLst>
                                      </p:cBhvr>
                                      <p:to>
                                        <p:strVal val="visible"/>
                                      </p:to>
                                    </p:set>
                                    <p:anim calcmode="lin" valueType="num">
                                      <p:cBhvr>
                                        <p:cTn id="14" dur="1000" fill="hold"/>
                                        <p:tgtEl>
                                          <p:spTgt spid="173081"/>
                                        </p:tgtEl>
                                        <p:attrNameLst>
                                          <p:attrName>ppt_w</p:attrName>
                                        </p:attrNameLst>
                                      </p:cBhvr>
                                      <p:tavLst>
                                        <p:tav tm="0">
                                          <p:val>
                                            <p:strVal val="#ppt_w*0.70"/>
                                          </p:val>
                                        </p:tav>
                                        <p:tav tm="100000">
                                          <p:val>
                                            <p:strVal val="#ppt_w"/>
                                          </p:val>
                                        </p:tav>
                                      </p:tavLst>
                                    </p:anim>
                                    <p:anim calcmode="lin" valueType="num">
                                      <p:cBhvr>
                                        <p:cTn id="15" dur="1000" fill="hold"/>
                                        <p:tgtEl>
                                          <p:spTgt spid="173081"/>
                                        </p:tgtEl>
                                        <p:attrNameLst>
                                          <p:attrName>ppt_h</p:attrName>
                                        </p:attrNameLst>
                                      </p:cBhvr>
                                      <p:tavLst>
                                        <p:tav tm="0">
                                          <p:val>
                                            <p:strVal val="#ppt_h"/>
                                          </p:val>
                                        </p:tav>
                                        <p:tav tm="100000">
                                          <p:val>
                                            <p:strVal val="#ppt_h"/>
                                          </p:val>
                                        </p:tav>
                                      </p:tavLst>
                                    </p:anim>
                                    <p:animEffect transition="in" filter="fade">
                                      <p:cBhvr>
                                        <p:cTn id="16" dur="1000"/>
                                        <p:tgtEl>
                                          <p:spTgt spid="173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80" grpId="0"/>
      <p:bldP spid="17308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36875"/>
            <a:ext cx="6265863" cy="392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7" name="Text Box 8"/>
          <p:cNvSpPr txBox="1">
            <a:spLocks noChangeArrowheads="1"/>
          </p:cNvSpPr>
          <p:nvPr/>
        </p:nvSpPr>
        <p:spPr bwMode="auto">
          <a:xfrm>
            <a:off x="6156325" y="2924175"/>
            <a:ext cx="28384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a:t>Δt</a:t>
            </a:r>
            <a:r>
              <a:rPr lang="en-US" altLang="zh-CN" sz="2800" baseline="-25000"/>
              <a:t>i</a:t>
            </a:r>
            <a:r>
              <a:rPr lang="zh-CN" altLang="en-US" sz="2800"/>
              <a:t>：第</a:t>
            </a:r>
            <a:r>
              <a:rPr lang="en-US" altLang="zh-CN" sz="2800"/>
              <a:t>i</a:t>
            </a:r>
            <a:r>
              <a:rPr lang="zh-CN" altLang="en-US" sz="2800"/>
              <a:t>段时间</a:t>
            </a:r>
            <a:r>
              <a:rPr lang="en-US" altLang="zh-CN" sz="2800"/>
              <a:t>,</a:t>
            </a:r>
          </a:p>
          <a:p>
            <a:pPr algn="l" eaLnBrk="1" hangingPunct="1"/>
            <a:r>
              <a:rPr lang="en-US" altLang="zh-CN" sz="2800"/>
              <a:t> a</a:t>
            </a:r>
            <a:r>
              <a:rPr lang="en-US" altLang="zh-CN" sz="2800" baseline="-25000"/>
              <a:t>i</a:t>
            </a:r>
            <a:r>
              <a:rPr lang="zh-CN" altLang="en-US" sz="2800"/>
              <a:t>： 第</a:t>
            </a:r>
            <a:r>
              <a:rPr lang="en-US" altLang="zh-CN" sz="2800"/>
              <a:t>i</a:t>
            </a:r>
            <a:r>
              <a:rPr lang="zh-CN" altLang="en-US" sz="2800"/>
              <a:t>段权值，</a:t>
            </a:r>
          </a:p>
          <a:p>
            <a:pPr algn="l" eaLnBrk="1" hangingPunct="1"/>
            <a:r>
              <a:rPr lang="zh-CN" altLang="en-US" sz="2800"/>
              <a:t>         </a:t>
            </a:r>
            <a:r>
              <a:rPr lang="en-US" altLang="zh-CN" sz="2800"/>
              <a:t>i=1,2,…,m</a:t>
            </a:r>
          </a:p>
          <a:p>
            <a:pPr algn="l" eaLnBrk="1" hangingPunct="1"/>
            <a:r>
              <a:rPr lang="en-US" altLang="zh-CN" sz="2800"/>
              <a:t>Δt</a:t>
            </a:r>
            <a:r>
              <a:rPr lang="en-US" altLang="zh-CN" sz="2800" baseline="-25000"/>
              <a:t>j</a:t>
            </a:r>
            <a:r>
              <a:rPr lang="zh-CN" altLang="en-US" sz="2800"/>
              <a:t>：瓶颈段时间</a:t>
            </a:r>
          </a:p>
        </p:txBody>
      </p:sp>
      <p:sp>
        <p:nvSpPr>
          <p:cNvPr id="82948" name="Rectangle 9"/>
          <p:cNvSpPr>
            <a:spLocks noChangeArrowheads="1"/>
          </p:cNvSpPr>
          <p:nvPr/>
        </p:nvSpPr>
        <p:spPr bwMode="auto">
          <a:xfrm>
            <a:off x="323850" y="692150"/>
            <a:ext cx="6048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ea typeface="宋体" panose="02010600030101010101" pitchFamily="2" charset="-122"/>
              </a:rPr>
              <a:t>c</a:t>
            </a:r>
            <a:r>
              <a:rPr lang="zh-CN" altLang="en-US" sz="2800" b="1">
                <a:ea typeface="宋体" panose="02010600030101010101" pitchFamily="2" charset="-122"/>
              </a:rPr>
              <a:t>）线性流水线，各段加权</a:t>
            </a:r>
          </a:p>
        </p:txBody>
      </p:sp>
      <p:sp>
        <p:nvSpPr>
          <p:cNvPr id="82949" name="Rectangle 10"/>
          <p:cNvSpPr>
            <a:spLocks noChangeArrowheads="1"/>
          </p:cNvSpPr>
          <p:nvPr/>
        </p:nvSpPr>
        <p:spPr bwMode="auto">
          <a:xfrm>
            <a:off x="395288" y="115888"/>
            <a:ext cx="7772400"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600" b="1">
                <a:solidFill>
                  <a:schemeClr val="tx2"/>
                </a:solidFill>
                <a:latin typeface="黑体" panose="02010609060101010101" pitchFamily="49" charset="-122"/>
              </a:rPr>
              <a:t>2</a:t>
            </a:r>
            <a:r>
              <a:rPr lang="zh-CN" altLang="en-US" sz="3600" b="1">
                <a:solidFill>
                  <a:schemeClr val="tx2"/>
                </a:solidFill>
                <a:latin typeface="黑体" panose="02010609060101010101" pitchFamily="49" charset="-122"/>
              </a:rPr>
              <a:t>．效率</a:t>
            </a:r>
          </a:p>
        </p:txBody>
      </p:sp>
      <p:graphicFrame>
        <p:nvGraphicFramePr>
          <p:cNvPr id="325644" name="Object 12"/>
          <p:cNvGraphicFramePr>
            <a:graphicFrameLocks noChangeAspect="1"/>
          </p:cNvGraphicFramePr>
          <p:nvPr/>
        </p:nvGraphicFramePr>
        <p:xfrm>
          <a:off x="1066800" y="1401763"/>
          <a:ext cx="3217863" cy="1365250"/>
        </p:xfrm>
        <a:graphic>
          <a:graphicData uri="http://schemas.openxmlformats.org/presentationml/2006/ole">
            <mc:AlternateContent xmlns:mc="http://schemas.openxmlformats.org/markup-compatibility/2006">
              <mc:Choice xmlns:v="urn:schemas-microsoft-com:vml" Requires="v">
                <p:oleObj spid="_x0000_s83022" name="公式" r:id="rId4" imgW="1473200" imgH="635000" progId="Equation.3">
                  <p:embed/>
                </p:oleObj>
              </mc:Choice>
              <mc:Fallback>
                <p:oleObj name="公式" r:id="rId4" imgW="1473200" imgH="63500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401763"/>
                        <a:ext cx="3217863"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25644"/>
                                        </p:tgtEl>
                                        <p:attrNameLst>
                                          <p:attrName>style.visibility</p:attrName>
                                        </p:attrNameLst>
                                      </p:cBhvr>
                                      <p:to>
                                        <p:strVal val="visible"/>
                                      </p:to>
                                    </p:set>
                                    <p:animEffect transition="in" filter="checkerboard(across)">
                                      <p:cBhvr>
                                        <p:cTn id="7" dur="500"/>
                                        <p:tgtEl>
                                          <p:spTgt spid="325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36875"/>
            <a:ext cx="6265863" cy="392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1" name="Rectangle 5"/>
          <p:cNvSpPr>
            <a:spLocks noChangeArrowheads="1"/>
          </p:cNvSpPr>
          <p:nvPr/>
        </p:nvSpPr>
        <p:spPr bwMode="auto">
          <a:xfrm>
            <a:off x="323850" y="692150"/>
            <a:ext cx="6048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ea typeface="宋体" panose="02010600030101010101" pitchFamily="2" charset="-122"/>
              </a:rPr>
              <a:t>c</a:t>
            </a:r>
            <a:r>
              <a:rPr lang="zh-CN" altLang="en-US" sz="2800" b="1">
                <a:ea typeface="宋体" panose="02010600030101010101" pitchFamily="2" charset="-122"/>
              </a:rPr>
              <a:t>）线性流水线，各段加权</a:t>
            </a:r>
          </a:p>
        </p:txBody>
      </p:sp>
      <p:sp>
        <p:nvSpPr>
          <p:cNvPr id="83972" name="Rectangle 6"/>
          <p:cNvSpPr>
            <a:spLocks noChangeArrowheads="1"/>
          </p:cNvSpPr>
          <p:nvPr/>
        </p:nvSpPr>
        <p:spPr bwMode="auto">
          <a:xfrm>
            <a:off x="395288" y="115888"/>
            <a:ext cx="7772400"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600" b="1">
                <a:solidFill>
                  <a:schemeClr val="tx2"/>
                </a:solidFill>
                <a:latin typeface="黑体" panose="02010609060101010101" pitchFamily="49" charset="-122"/>
              </a:rPr>
              <a:t>2</a:t>
            </a:r>
            <a:r>
              <a:rPr lang="zh-CN" altLang="en-US" sz="3600" b="1">
                <a:solidFill>
                  <a:schemeClr val="tx2"/>
                </a:solidFill>
                <a:latin typeface="黑体" panose="02010609060101010101" pitchFamily="49" charset="-122"/>
              </a:rPr>
              <a:t>．效率</a:t>
            </a:r>
          </a:p>
        </p:txBody>
      </p:sp>
      <p:graphicFrame>
        <p:nvGraphicFramePr>
          <p:cNvPr id="326663" name="Object 7"/>
          <p:cNvGraphicFramePr>
            <a:graphicFrameLocks noChangeAspect="1"/>
          </p:cNvGraphicFramePr>
          <p:nvPr/>
        </p:nvGraphicFramePr>
        <p:xfrm>
          <a:off x="468313" y="1125538"/>
          <a:ext cx="6572250" cy="1719262"/>
        </p:xfrm>
        <a:graphic>
          <a:graphicData uri="http://schemas.openxmlformats.org/presentationml/2006/ole">
            <mc:AlternateContent xmlns:mc="http://schemas.openxmlformats.org/markup-compatibility/2006">
              <mc:Choice xmlns:v="urn:schemas-microsoft-com:vml" Requires="v">
                <p:oleObj spid="_x0000_s84046" name="公式" r:id="rId4" imgW="3200400" imgH="850680" progId="Equation.3">
                  <p:embed/>
                </p:oleObj>
              </mc:Choice>
              <mc:Fallback>
                <p:oleObj name="公式" r:id="rId4" imgW="3200400" imgH="85068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125538"/>
                        <a:ext cx="6572250"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74" name="Text Box 8"/>
          <p:cNvSpPr txBox="1">
            <a:spLocks noChangeArrowheads="1"/>
          </p:cNvSpPr>
          <p:nvPr/>
        </p:nvSpPr>
        <p:spPr bwMode="auto">
          <a:xfrm>
            <a:off x="6156325" y="2924175"/>
            <a:ext cx="28384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a:t>Δt</a:t>
            </a:r>
            <a:r>
              <a:rPr lang="en-US" altLang="zh-CN" sz="2800" baseline="-25000"/>
              <a:t>i</a:t>
            </a:r>
            <a:r>
              <a:rPr lang="zh-CN" altLang="en-US" sz="2800"/>
              <a:t>：第</a:t>
            </a:r>
            <a:r>
              <a:rPr lang="en-US" altLang="zh-CN" sz="2800"/>
              <a:t>i</a:t>
            </a:r>
            <a:r>
              <a:rPr lang="zh-CN" altLang="en-US" sz="2800"/>
              <a:t>段时间</a:t>
            </a:r>
            <a:r>
              <a:rPr lang="en-US" altLang="zh-CN" sz="2800"/>
              <a:t>,</a:t>
            </a:r>
          </a:p>
          <a:p>
            <a:pPr algn="l" eaLnBrk="1" hangingPunct="1"/>
            <a:r>
              <a:rPr lang="en-US" altLang="zh-CN" sz="2800"/>
              <a:t> a</a:t>
            </a:r>
            <a:r>
              <a:rPr lang="en-US" altLang="zh-CN" sz="2800" baseline="-25000"/>
              <a:t>i</a:t>
            </a:r>
            <a:r>
              <a:rPr lang="zh-CN" altLang="en-US" sz="2800"/>
              <a:t>： 第</a:t>
            </a:r>
            <a:r>
              <a:rPr lang="en-US" altLang="zh-CN" sz="2800"/>
              <a:t>i</a:t>
            </a:r>
            <a:r>
              <a:rPr lang="zh-CN" altLang="en-US" sz="2800"/>
              <a:t>段权值，</a:t>
            </a:r>
          </a:p>
          <a:p>
            <a:pPr algn="l" eaLnBrk="1" hangingPunct="1"/>
            <a:r>
              <a:rPr lang="zh-CN" altLang="en-US" sz="2800"/>
              <a:t>         </a:t>
            </a:r>
            <a:r>
              <a:rPr lang="en-US" altLang="zh-CN" sz="2800"/>
              <a:t>i=1,2,…,m</a:t>
            </a:r>
          </a:p>
          <a:p>
            <a:pPr algn="l" eaLnBrk="1" hangingPunct="1"/>
            <a:r>
              <a:rPr lang="en-US" altLang="zh-CN" sz="2800"/>
              <a:t>Δt</a:t>
            </a:r>
            <a:r>
              <a:rPr lang="en-US" altLang="zh-CN" sz="2800" baseline="-25000"/>
              <a:t>j</a:t>
            </a:r>
            <a:r>
              <a:rPr lang="zh-CN" altLang="en-US" sz="2800"/>
              <a:t>：瓶颈段时间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326663"/>
                                        </p:tgtEl>
                                        <p:attrNameLst>
                                          <p:attrName>style.visibility</p:attrName>
                                        </p:attrNameLst>
                                      </p:cBhvr>
                                      <p:to>
                                        <p:strVal val="visible"/>
                                      </p:to>
                                    </p:set>
                                    <p:animEffect transition="in" filter="checkerboard(across)">
                                      <p:cBhvr>
                                        <p:cTn id="7" dur="500"/>
                                        <p:tgtEl>
                                          <p:spTgt spid="326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827088" y="965200"/>
            <a:ext cx="74469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ea typeface="宋体" panose="02010600030101010101" pitchFamily="2" charset="-122"/>
              </a:rPr>
              <a:t>实际吞吐率和效率要画出时</a:t>
            </a:r>
            <a:r>
              <a:rPr lang="en-US" altLang="zh-CN" sz="2800" b="1">
                <a:ea typeface="宋体" panose="02010600030101010101" pitchFamily="2" charset="-122"/>
              </a:rPr>
              <a:t>-</a:t>
            </a:r>
            <a:r>
              <a:rPr lang="zh-CN" altLang="en-US" sz="2800" b="1">
                <a:ea typeface="宋体" panose="02010600030101010101" pitchFamily="2" charset="-122"/>
              </a:rPr>
              <a:t>空图，用下式求：</a:t>
            </a:r>
          </a:p>
        </p:txBody>
      </p:sp>
      <p:sp>
        <p:nvSpPr>
          <p:cNvPr id="84995" name="Rectangle 3"/>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aphicFrame>
        <p:nvGraphicFramePr>
          <p:cNvPr id="84996" name="Object 4"/>
          <p:cNvGraphicFramePr>
            <a:graphicFrameLocks noChangeAspect="1"/>
          </p:cNvGraphicFramePr>
          <p:nvPr/>
        </p:nvGraphicFramePr>
        <p:xfrm>
          <a:off x="1042988" y="1916113"/>
          <a:ext cx="7345362" cy="1060450"/>
        </p:xfrm>
        <a:graphic>
          <a:graphicData uri="http://schemas.openxmlformats.org/presentationml/2006/ole">
            <mc:AlternateContent xmlns:mc="http://schemas.openxmlformats.org/markup-compatibility/2006">
              <mc:Choice xmlns:v="urn:schemas-microsoft-com:vml" Requires="v">
                <p:oleObj spid="_x0000_s85142" name="公式" r:id="rId3" imgW="2908300" imgH="419100" progId="Equation.3">
                  <p:embed/>
                </p:oleObj>
              </mc:Choice>
              <mc:Fallback>
                <p:oleObj name="公式" r:id="rId3" imgW="2908300" imgH="419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916113"/>
                        <a:ext cx="7345362"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4997" name="Rectangle 5"/>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aphicFrame>
        <p:nvGraphicFramePr>
          <p:cNvPr id="84998" name="Object 6"/>
          <p:cNvGraphicFramePr>
            <a:graphicFrameLocks noChangeAspect="1"/>
          </p:cNvGraphicFramePr>
          <p:nvPr/>
        </p:nvGraphicFramePr>
        <p:xfrm>
          <a:off x="1042988" y="3716338"/>
          <a:ext cx="5553075" cy="1069975"/>
        </p:xfrm>
        <a:graphic>
          <a:graphicData uri="http://schemas.openxmlformats.org/presentationml/2006/ole">
            <mc:AlternateContent xmlns:mc="http://schemas.openxmlformats.org/markup-compatibility/2006">
              <mc:Choice xmlns:v="urn:schemas-microsoft-com:vml" Requires="v">
                <p:oleObj spid="_x0000_s85143" name="公式" r:id="rId5" imgW="2171700" imgH="419100" progId="Equation.3">
                  <p:embed/>
                </p:oleObj>
              </mc:Choice>
              <mc:Fallback>
                <p:oleObj name="公式" r:id="rId5" imgW="2171700" imgH="4191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3716338"/>
                        <a:ext cx="5553075"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4999" name="Rectangle 7"/>
          <p:cNvSpPr>
            <a:spLocks noChangeArrowheads="1"/>
          </p:cNvSpPr>
          <p:nvPr/>
        </p:nvSpPr>
        <p:spPr bwMode="auto">
          <a:xfrm>
            <a:off x="395288" y="115888"/>
            <a:ext cx="7772400"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600" b="1">
                <a:solidFill>
                  <a:schemeClr val="tx2"/>
                </a:solidFill>
                <a:latin typeface="黑体" panose="02010609060101010101" pitchFamily="49" charset="-122"/>
              </a:rPr>
              <a:t>3</a:t>
            </a:r>
            <a:r>
              <a:rPr lang="zh-CN" altLang="en-US" sz="3600" b="1">
                <a:solidFill>
                  <a:schemeClr val="tx2"/>
                </a:solidFill>
                <a:latin typeface="黑体" panose="02010609060101010101" pitchFamily="49" charset="-122"/>
              </a:rPr>
              <a:t>．复杂的非线性流水</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0" y="333375"/>
            <a:ext cx="7772400" cy="658813"/>
          </a:xfrm>
        </p:spPr>
        <p:txBody>
          <a:bodyPr/>
          <a:lstStyle/>
          <a:p>
            <a:pPr algn="l" eaLnBrk="1" hangingPunct="1"/>
            <a:r>
              <a:rPr lang="en-US" altLang="zh-CN" sz="3600" b="1" smtClean="0"/>
              <a:t>4</a:t>
            </a:r>
            <a:r>
              <a:rPr lang="zh-CN" altLang="en-US" sz="3600" b="1" smtClean="0"/>
              <a:t>．标量流水机的性能举例</a:t>
            </a:r>
            <a:r>
              <a:rPr lang="en-US" altLang="zh-CN" sz="3600" b="1" smtClean="0"/>
              <a:t>1</a:t>
            </a:r>
          </a:p>
        </p:txBody>
      </p:sp>
      <p:sp>
        <p:nvSpPr>
          <p:cNvPr id="86019" name="Rectangle 3"/>
          <p:cNvSpPr>
            <a:spLocks noGrp="1" noChangeArrowheads="1"/>
          </p:cNvSpPr>
          <p:nvPr>
            <p:ph type="body" idx="4294967295"/>
          </p:nvPr>
        </p:nvSpPr>
        <p:spPr>
          <a:xfrm>
            <a:off x="611188" y="1628775"/>
            <a:ext cx="8280400" cy="4754563"/>
          </a:xfrm>
        </p:spPr>
        <p:txBody>
          <a:bodyPr/>
          <a:lstStyle/>
          <a:p>
            <a:pPr marL="0" indent="0" eaLnBrk="1" hangingPunct="1">
              <a:lnSpc>
                <a:spcPct val="115000"/>
              </a:lnSpc>
              <a:buFontTx/>
              <a:buNone/>
            </a:pPr>
            <a:r>
              <a:rPr lang="zh-CN" altLang="en-US" sz="2800" b="1" dirty="0" smtClean="0">
                <a:latin typeface="仿宋_GB2312" pitchFamily="49" charset="-122"/>
                <a:ea typeface="仿宋_GB2312" pitchFamily="49" charset="-122"/>
              </a:rPr>
              <a:t>设有两个向量</a:t>
            </a:r>
            <a:r>
              <a:rPr lang="en-US" altLang="zh-CN" sz="2800" b="1" dirty="0" smtClean="0">
                <a:latin typeface="仿宋_GB2312" pitchFamily="49" charset="-122"/>
                <a:ea typeface="仿宋_GB2312" pitchFamily="49" charset="-122"/>
              </a:rPr>
              <a:t>A</a:t>
            </a:r>
            <a:r>
              <a:rPr lang="zh-CN" altLang="en-US" sz="2800" b="1" dirty="0" smtClean="0">
                <a:latin typeface="仿宋_GB2312" pitchFamily="49" charset="-122"/>
                <a:ea typeface="仿宋_GB2312" pitchFamily="49" charset="-122"/>
              </a:rPr>
              <a:t>和</a:t>
            </a:r>
            <a:r>
              <a:rPr lang="en-US" altLang="zh-CN" sz="2800" b="1" dirty="0" smtClean="0">
                <a:latin typeface="仿宋_GB2312" pitchFamily="49" charset="-122"/>
                <a:ea typeface="仿宋_GB2312" pitchFamily="49" charset="-122"/>
              </a:rPr>
              <a:t>B</a:t>
            </a:r>
            <a:r>
              <a:rPr lang="zh-CN" altLang="en-US" sz="2800" b="1" dirty="0" smtClean="0">
                <a:latin typeface="仿宋_GB2312" pitchFamily="49" charset="-122"/>
                <a:ea typeface="仿宋_GB2312" pitchFamily="49" charset="-122"/>
              </a:rPr>
              <a:t>，各有</a:t>
            </a:r>
            <a:r>
              <a:rPr lang="en-US" altLang="zh-CN" sz="2800" b="1" dirty="0" smtClean="0">
                <a:latin typeface="仿宋_GB2312" pitchFamily="49" charset="-122"/>
                <a:ea typeface="仿宋_GB2312" pitchFamily="49" charset="-122"/>
              </a:rPr>
              <a:t>4</a:t>
            </a:r>
            <a:r>
              <a:rPr lang="zh-CN" altLang="en-US" sz="2800" b="1" dirty="0" smtClean="0">
                <a:latin typeface="仿宋_GB2312" pitchFamily="49" charset="-122"/>
                <a:ea typeface="仿宋_GB2312" pitchFamily="49" charset="-122"/>
              </a:rPr>
              <a:t>个元素，要在如图所示的静态双功能流水线上，计算向量点积</a:t>
            </a:r>
            <a:r>
              <a:rPr lang="en-US" altLang="zh-CN" sz="2800" b="1" dirty="0" smtClean="0">
                <a:solidFill>
                  <a:srgbClr val="FF0000"/>
                </a:solidFill>
                <a:latin typeface="仿宋_GB2312" pitchFamily="49" charset="-122"/>
                <a:ea typeface="仿宋_GB2312" pitchFamily="49" charset="-122"/>
              </a:rPr>
              <a:t>A</a:t>
            </a:r>
            <a:r>
              <a:rPr lang="en-US" altLang="zh-CN" sz="2800" b="1" dirty="0" smtClean="0">
                <a:solidFill>
                  <a:srgbClr val="FF0000"/>
                </a:solidFill>
                <a:ea typeface="仿宋_GB2312" pitchFamily="49" charset="-122"/>
              </a:rPr>
              <a:t>·</a:t>
            </a:r>
            <a:r>
              <a:rPr lang="en-US" altLang="zh-CN" sz="2800" b="1" dirty="0" smtClean="0">
                <a:solidFill>
                  <a:srgbClr val="FF0000"/>
                </a:solidFill>
                <a:latin typeface="仿宋_GB2312" pitchFamily="49" charset="-122"/>
                <a:ea typeface="仿宋_GB2312" pitchFamily="49" charset="-122"/>
              </a:rPr>
              <a:t>B=a</a:t>
            </a:r>
            <a:r>
              <a:rPr lang="en-US" altLang="zh-CN" sz="2800" b="1" baseline="-25000" dirty="0" smtClean="0">
                <a:solidFill>
                  <a:srgbClr val="FF0000"/>
                </a:solidFill>
                <a:latin typeface="仿宋_GB2312" pitchFamily="49" charset="-122"/>
                <a:ea typeface="仿宋_GB2312" pitchFamily="49" charset="-122"/>
              </a:rPr>
              <a:t>1</a:t>
            </a:r>
            <a:r>
              <a:rPr lang="en-US" altLang="zh-CN" sz="2800" b="1" dirty="0" smtClean="0">
                <a:solidFill>
                  <a:srgbClr val="FF0000"/>
                </a:solidFill>
                <a:ea typeface="仿宋_GB2312" pitchFamily="49" charset="-122"/>
              </a:rPr>
              <a:t>·</a:t>
            </a:r>
            <a:r>
              <a:rPr lang="en-US" altLang="zh-CN" sz="2800" b="1" dirty="0" smtClean="0">
                <a:solidFill>
                  <a:srgbClr val="FF0000"/>
                </a:solidFill>
                <a:latin typeface="仿宋_GB2312" pitchFamily="49" charset="-122"/>
                <a:ea typeface="仿宋_GB2312" pitchFamily="49" charset="-122"/>
              </a:rPr>
              <a:t>b</a:t>
            </a:r>
            <a:r>
              <a:rPr lang="en-US" altLang="zh-CN" sz="2800" b="1" baseline="-25000" dirty="0" smtClean="0">
                <a:solidFill>
                  <a:srgbClr val="FF0000"/>
                </a:solidFill>
                <a:latin typeface="仿宋_GB2312" pitchFamily="49" charset="-122"/>
                <a:ea typeface="仿宋_GB2312" pitchFamily="49" charset="-122"/>
              </a:rPr>
              <a:t>1</a:t>
            </a:r>
            <a:r>
              <a:rPr lang="en-US" altLang="zh-CN" sz="2800" b="1" dirty="0" smtClean="0">
                <a:solidFill>
                  <a:srgbClr val="FF0000"/>
                </a:solidFill>
                <a:latin typeface="仿宋_GB2312" pitchFamily="49" charset="-122"/>
                <a:ea typeface="仿宋_GB2312" pitchFamily="49" charset="-122"/>
              </a:rPr>
              <a:t>+a</a:t>
            </a:r>
            <a:r>
              <a:rPr lang="en-US" altLang="zh-CN" sz="2800" b="1" baseline="-25000" dirty="0" smtClean="0">
                <a:solidFill>
                  <a:srgbClr val="FF0000"/>
                </a:solidFill>
                <a:latin typeface="仿宋_GB2312" pitchFamily="49" charset="-122"/>
                <a:ea typeface="仿宋_GB2312" pitchFamily="49" charset="-122"/>
              </a:rPr>
              <a:t>2</a:t>
            </a:r>
            <a:r>
              <a:rPr lang="en-US" altLang="zh-CN" sz="2800" b="1" dirty="0" smtClean="0">
                <a:solidFill>
                  <a:srgbClr val="FF0000"/>
                </a:solidFill>
                <a:ea typeface="仿宋_GB2312" pitchFamily="49" charset="-122"/>
              </a:rPr>
              <a:t>·</a:t>
            </a:r>
            <a:r>
              <a:rPr lang="en-US" altLang="zh-CN" sz="2800" b="1" dirty="0" smtClean="0">
                <a:solidFill>
                  <a:srgbClr val="FF0000"/>
                </a:solidFill>
                <a:latin typeface="仿宋_GB2312" pitchFamily="49" charset="-122"/>
                <a:ea typeface="仿宋_GB2312" pitchFamily="49" charset="-122"/>
              </a:rPr>
              <a:t>b</a:t>
            </a:r>
            <a:r>
              <a:rPr lang="en-US" altLang="zh-CN" sz="2800" b="1" baseline="-25000" dirty="0" smtClean="0">
                <a:solidFill>
                  <a:srgbClr val="FF0000"/>
                </a:solidFill>
                <a:latin typeface="仿宋_GB2312" pitchFamily="49" charset="-122"/>
                <a:ea typeface="仿宋_GB2312" pitchFamily="49" charset="-122"/>
              </a:rPr>
              <a:t>2</a:t>
            </a:r>
            <a:r>
              <a:rPr lang="en-US" altLang="zh-CN" sz="2800" b="1" dirty="0" smtClean="0">
                <a:solidFill>
                  <a:srgbClr val="FF0000"/>
                </a:solidFill>
                <a:latin typeface="仿宋_GB2312" pitchFamily="49" charset="-122"/>
                <a:ea typeface="仿宋_GB2312" pitchFamily="49" charset="-122"/>
              </a:rPr>
              <a:t>+a</a:t>
            </a:r>
            <a:r>
              <a:rPr lang="en-US" altLang="zh-CN" sz="2800" b="1" baseline="-25000" dirty="0" smtClean="0">
                <a:solidFill>
                  <a:srgbClr val="FF0000"/>
                </a:solidFill>
                <a:latin typeface="仿宋_GB2312" pitchFamily="49" charset="-122"/>
                <a:ea typeface="仿宋_GB2312" pitchFamily="49" charset="-122"/>
              </a:rPr>
              <a:t>3</a:t>
            </a:r>
            <a:r>
              <a:rPr lang="en-US" altLang="zh-CN" sz="2800" b="1" dirty="0" smtClean="0">
                <a:solidFill>
                  <a:srgbClr val="FF0000"/>
                </a:solidFill>
                <a:ea typeface="仿宋_GB2312" pitchFamily="49" charset="-122"/>
              </a:rPr>
              <a:t>·</a:t>
            </a:r>
            <a:r>
              <a:rPr lang="en-US" altLang="zh-CN" sz="2800" b="1" dirty="0" smtClean="0">
                <a:solidFill>
                  <a:srgbClr val="FF0000"/>
                </a:solidFill>
                <a:latin typeface="仿宋_GB2312" pitchFamily="49" charset="-122"/>
                <a:ea typeface="仿宋_GB2312" pitchFamily="49" charset="-122"/>
              </a:rPr>
              <a:t>b</a:t>
            </a:r>
            <a:r>
              <a:rPr lang="en-US" altLang="zh-CN" sz="2800" b="1" baseline="-25000" dirty="0" smtClean="0">
                <a:solidFill>
                  <a:srgbClr val="FF0000"/>
                </a:solidFill>
                <a:latin typeface="仿宋_GB2312" pitchFamily="49" charset="-122"/>
                <a:ea typeface="仿宋_GB2312" pitchFamily="49" charset="-122"/>
              </a:rPr>
              <a:t>3</a:t>
            </a:r>
            <a:r>
              <a:rPr lang="en-US" altLang="zh-CN" sz="2800" b="1" dirty="0" smtClean="0">
                <a:solidFill>
                  <a:srgbClr val="FF0000"/>
                </a:solidFill>
                <a:latin typeface="仿宋_GB2312" pitchFamily="49" charset="-122"/>
                <a:ea typeface="仿宋_GB2312" pitchFamily="49" charset="-122"/>
              </a:rPr>
              <a:t>+a</a:t>
            </a:r>
            <a:r>
              <a:rPr lang="en-US" altLang="zh-CN" sz="2800" b="1" baseline="-25000" dirty="0" smtClean="0">
                <a:solidFill>
                  <a:srgbClr val="FF0000"/>
                </a:solidFill>
                <a:latin typeface="仿宋_GB2312" pitchFamily="49" charset="-122"/>
                <a:ea typeface="仿宋_GB2312" pitchFamily="49" charset="-122"/>
              </a:rPr>
              <a:t>4</a:t>
            </a:r>
            <a:r>
              <a:rPr lang="en-US" altLang="zh-CN" sz="2800" b="1" dirty="0" smtClean="0">
                <a:solidFill>
                  <a:srgbClr val="FF0000"/>
                </a:solidFill>
                <a:ea typeface="仿宋_GB2312" pitchFamily="49" charset="-122"/>
              </a:rPr>
              <a:t>·</a:t>
            </a:r>
            <a:r>
              <a:rPr lang="en-US" altLang="zh-CN" sz="2800" b="1" dirty="0" smtClean="0">
                <a:solidFill>
                  <a:srgbClr val="FF0000"/>
                </a:solidFill>
                <a:latin typeface="仿宋_GB2312" pitchFamily="49" charset="-122"/>
                <a:ea typeface="仿宋_GB2312" pitchFamily="49" charset="-122"/>
              </a:rPr>
              <a:t>b</a:t>
            </a:r>
            <a:r>
              <a:rPr lang="en-US" altLang="zh-CN" sz="2800" b="1" baseline="-25000" dirty="0" smtClean="0">
                <a:solidFill>
                  <a:srgbClr val="FF0000"/>
                </a:solidFill>
                <a:latin typeface="仿宋_GB2312" pitchFamily="49" charset="-122"/>
                <a:ea typeface="仿宋_GB2312" pitchFamily="49" charset="-122"/>
              </a:rPr>
              <a:t>4</a:t>
            </a:r>
            <a:r>
              <a:rPr lang="zh-CN" altLang="en-US" sz="2800" b="1" dirty="0" smtClean="0">
                <a:latin typeface="仿宋_GB2312" pitchFamily="49" charset="-122"/>
                <a:ea typeface="仿宋_GB2312" pitchFamily="49" charset="-122"/>
              </a:rPr>
              <a:t>。其中，</a:t>
            </a:r>
            <a:r>
              <a:rPr lang="en-US" altLang="zh-CN" sz="2800" b="1" dirty="0" smtClean="0">
                <a:latin typeface="仿宋_GB2312" pitchFamily="49" charset="-122"/>
                <a:ea typeface="仿宋_GB2312" pitchFamily="49" charset="-122"/>
              </a:rPr>
              <a:t>1</a:t>
            </a:r>
            <a:r>
              <a:rPr lang="en-US" altLang="zh-CN" sz="2800" b="1" dirty="0" smtClean="0">
                <a:latin typeface="仿宋_GB2312" pitchFamily="49" charset="-122"/>
                <a:ea typeface="仿宋_GB2312" pitchFamily="49" charset="-122"/>
                <a:sym typeface="Wingdings" panose="05000000000000000000" pitchFamily="2" charset="2"/>
              </a:rPr>
              <a:t></a:t>
            </a:r>
            <a:r>
              <a:rPr lang="en-US" altLang="zh-CN" sz="2800" b="1" dirty="0" smtClean="0">
                <a:latin typeface="仿宋_GB2312" pitchFamily="49" charset="-122"/>
                <a:ea typeface="仿宋_GB2312" pitchFamily="49" charset="-122"/>
              </a:rPr>
              <a:t>2</a:t>
            </a:r>
            <a:r>
              <a:rPr lang="en-US" altLang="zh-CN" sz="2800" b="1" dirty="0" smtClean="0">
                <a:latin typeface="仿宋_GB2312" pitchFamily="49" charset="-122"/>
                <a:ea typeface="仿宋_GB2312" pitchFamily="49" charset="-122"/>
                <a:sym typeface="Wingdings" panose="05000000000000000000" pitchFamily="2" charset="2"/>
              </a:rPr>
              <a:t></a:t>
            </a:r>
            <a:r>
              <a:rPr lang="en-US" altLang="zh-CN" sz="2800" b="1" dirty="0" smtClean="0">
                <a:latin typeface="仿宋_GB2312" pitchFamily="49" charset="-122"/>
                <a:ea typeface="仿宋_GB2312" pitchFamily="49" charset="-122"/>
              </a:rPr>
              <a:t>3</a:t>
            </a:r>
            <a:r>
              <a:rPr lang="en-US" altLang="zh-CN" sz="2800" b="1" dirty="0" smtClean="0">
                <a:latin typeface="仿宋_GB2312" pitchFamily="49" charset="-122"/>
                <a:ea typeface="仿宋_GB2312" pitchFamily="49" charset="-122"/>
                <a:sym typeface="Wingdings" panose="05000000000000000000" pitchFamily="2" charset="2"/>
              </a:rPr>
              <a:t></a:t>
            </a:r>
            <a:r>
              <a:rPr lang="en-US" altLang="zh-CN" sz="2800" b="1" dirty="0" smtClean="0">
                <a:latin typeface="仿宋_GB2312" pitchFamily="49" charset="-122"/>
                <a:ea typeface="仿宋_GB2312" pitchFamily="49" charset="-122"/>
              </a:rPr>
              <a:t>5</a:t>
            </a:r>
            <a:r>
              <a:rPr lang="zh-CN" altLang="en-US" sz="2800" b="1" dirty="0" smtClean="0">
                <a:latin typeface="仿宋_GB2312" pitchFamily="49" charset="-122"/>
                <a:ea typeface="仿宋_GB2312" pitchFamily="49" charset="-122"/>
              </a:rPr>
              <a:t>组成加法流水线，</a:t>
            </a:r>
            <a:r>
              <a:rPr lang="en-US" altLang="zh-CN" sz="2800" b="1" dirty="0" smtClean="0">
                <a:latin typeface="仿宋_GB2312" pitchFamily="49" charset="-122"/>
                <a:ea typeface="仿宋_GB2312" pitchFamily="49" charset="-122"/>
              </a:rPr>
              <a:t>1</a:t>
            </a:r>
            <a:r>
              <a:rPr lang="en-US" altLang="zh-CN" sz="2800" b="1" dirty="0" smtClean="0">
                <a:latin typeface="仿宋_GB2312" pitchFamily="49" charset="-122"/>
                <a:ea typeface="仿宋_GB2312" pitchFamily="49" charset="-122"/>
                <a:sym typeface="Wingdings" panose="05000000000000000000" pitchFamily="2" charset="2"/>
              </a:rPr>
              <a:t></a:t>
            </a:r>
            <a:r>
              <a:rPr lang="en-US" altLang="zh-CN" sz="2800" b="1" dirty="0" smtClean="0">
                <a:latin typeface="仿宋_GB2312" pitchFamily="49" charset="-122"/>
                <a:ea typeface="仿宋_GB2312" pitchFamily="49" charset="-122"/>
              </a:rPr>
              <a:t>4</a:t>
            </a:r>
            <a:r>
              <a:rPr lang="en-US" altLang="zh-CN" sz="2800" b="1" dirty="0" smtClean="0">
                <a:latin typeface="仿宋_GB2312" pitchFamily="49" charset="-122"/>
                <a:ea typeface="仿宋_GB2312" pitchFamily="49" charset="-122"/>
                <a:sym typeface="Wingdings" panose="05000000000000000000" pitchFamily="2" charset="2"/>
              </a:rPr>
              <a:t></a:t>
            </a:r>
            <a:r>
              <a:rPr lang="en-US" altLang="zh-CN" sz="2800" b="1" dirty="0" smtClean="0">
                <a:latin typeface="仿宋_GB2312" pitchFamily="49" charset="-122"/>
                <a:ea typeface="仿宋_GB2312" pitchFamily="49" charset="-122"/>
              </a:rPr>
              <a:t>5</a:t>
            </a:r>
            <a:r>
              <a:rPr lang="zh-CN" altLang="en-US" sz="2800" b="1" dirty="0" smtClean="0">
                <a:latin typeface="仿宋_GB2312" pitchFamily="49" charset="-122"/>
                <a:ea typeface="仿宋_GB2312" pitchFamily="49" charset="-122"/>
              </a:rPr>
              <a:t>组成乘法流水线。设每个流水线所经过的时间均为</a:t>
            </a:r>
            <a:r>
              <a:rPr lang="en-US" altLang="zh-CN" sz="2800" b="1" dirty="0" err="1" smtClean="0">
                <a:latin typeface="仿宋_GB2312" pitchFamily="49" charset="-122"/>
                <a:ea typeface="仿宋_GB2312" pitchFamily="49" charset="-122"/>
              </a:rPr>
              <a:t>Δt</a:t>
            </a:r>
            <a:r>
              <a:rPr lang="zh-CN" altLang="en-US" sz="2800" b="1" dirty="0" smtClean="0">
                <a:latin typeface="仿宋_GB2312" pitchFamily="49" charset="-122"/>
                <a:ea typeface="仿宋_GB2312" pitchFamily="49" charset="-122"/>
              </a:rPr>
              <a:t>，而且流水线的输出结果可以直接返回到输入或暂存于相应的缓冲寄存器中，其延迟时间和功能切换所需的时间都可以忽略不计。请求出流水线从开始流入到结果流出这段时间的实际吞吐率</a:t>
            </a:r>
            <a:r>
              <a:rPr lang="en-US" altLang="zh-CN" sz="2800" b="1" dirty="0" smtClean="0">
                <a:solidFill>
                  <a:srgbClr val="FF0000"/>
                </a:solidFill>
                <a:latin typeface="仿宋_GB2312" pitchFamily="49" charset="-122"/>
                <a:ea typeface="仿宋_GB2312" pitchFamily="49" charset="-122"/>
              </a:rPr>
              <a:t>TP</a:t>
            </a:r>
            <a:r>
              <a:rPr lang="zh-CN" altLang="en-US" sz="2800" b="1" dirty="0" smtClean="0">
                <a:latin typeface="仿宋_GB2312" pitchFamily="49" charset="-122"/>
                <a:ea typeface="仿宋_GB2312" pitchFamily="49" charset="-122"/>
              </a:rPr>
              <a:t>和效率</a:t>
            </a:r>
            <a:r>
              <a:rPr lang="en-US" altLang="zh-CN" sz="2800" b="1" dirty="0" smtClean="0">
                <a:solidFill>
                  <a:srgbClr val="FF0000"/>
                </a:solidFill>
                <a:latin typeface="仿宋_GB2312" pitchFamily="49" charset="-122"/>
                <a:ea typeface="仿宋_GB2312" pitchFamily="49" charset="-122"/>
              </a:rPr>
              <a:t>η</a:t>
            </a:r>
            <a:r>
              <a:rPr lang="zh-CN" altLang="en-US" sz="2800" b="1" dirty="0" smtClean="0">
                <a:latin typeface="仿宋_GB2312" pitchFamily="49" charset="-122"/>
                <a:ea typeface="仿宋_GB2312" pitchFamily="49" charset="-122"/>
              </a:rPr>
              <a:t>。 </a:t>
            </a:r>
          </a:p>
        </p:txBody>
      </p:sp>
      <p:grpSp>
        <p:nvGrpSpPr>
          <p:cNvPr id="232452" name="Group 4"/>
          <p:cNvGrpSpPr>
            <a:grpSpLocks/>
          </p:cNvGrpSpPr>
          <p:nvPr/>
        </p:nvGrpSpPr>
        <p:grpSpPr bwMode="auto">
          <a:xfrm>
            <a:off x="2940050" y="44450"/>
            <a:ext cx="6024563" cy="1584325"/>
            <a:chOff x="1806" y="-63"/>
            <a:chExt cx="3795" cy="998"/>
          </a:xfrm>
        </p:grpSpPr>
        <p:pic>
          <p:nvPicPr>
            <p:cNvPr id="86021" name="Picture 5"/>
            <p:cNvPicPr>
              <a:picLocks noChangeAspect="1" noChangeArrowheads="1"/>
            </p:cNvPicPr>
            <p:nvPr/>
          </p:nvPicPr>
          <p:blipFill>
            <a:blip r:embed="rId2">
              <a:extLst>
                <a:ext uri="{28A0092B-C50C-407E-A947-70E740481C1C}">
                  <a14:useLocalDpi xmlns:a14="http://schemas.microsoft.com/office/drawing/2010/main" val="0"/>
                </a:ext>
              </a:extLst>
            </a:blip>
            <a:srcRect l="11667" t="4541" r="19173" b="71918"/>
            <a:stretch>
              <a:fillRect/>
            </a:stretch>
          </p:blipFill>
          <p:spPr bwMode="auto">
            <a:xfrm>
              <a:off x="1837" y="6"/>
              <a:ext cx="3764" cy="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2" name="Text Box 6"/>
            <p:cNvSpPr txBox="1">
              <a:spLocks noChangeArrowheads="1"/>
            </p:cNvSpPr>
            <p:nvPr/>
          </p:nvSpPr>
          <p:spPr bwMode="auto">
            <a:xfrm>
              <a:off x="1806" y="-63"/>
              <a:ext cx="21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x</a:t>
              </a:r>
            </a:p>
            <a:p>
              <a:pPr eaLnBrk="1" hangingPunct="1"/>
              <a:r>
                <a:rPr lang="en-US" altLang="zh-CN">
                  <a:ea typeface="宋体" panose="02010600030101010101" pitchFamily="2" charset="-122"/>
                </a:rPr>
                <a:t>y</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32452"/>
                                        </p:tgtEl>
                                        <p:attrNameLst>
                                          <p:attrName>style.visibility</p:attrName>
                                        </p:attrNameLst>
                                      </p:cBhvr>
                                      <p:to>
                                        <p:strVal val="visible"/>
                                      </p:to>
                                    </p:set>
                                    <p:animEffect transition="in" filter="wipe(down)">
                                      <p:cBhvr>
                                        <p:cTn id="7" dur="500"/>
                                        <p:tgtEl>
                                          <p:spTgt spid="232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395288" y="260350"/>
            <a:ext cx="8208962"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solidFill>
                  <a:srgbClr val="FF0000"/>
                </a:solidFill>
                <a:ea typeface="宋体" panose="02010600030101010101" pitchFamily="2" charset="-122"/>
              </a:rPr>
              <a:t>静态流水线</a:t>
            </a:r>
            <a:r>
              <a:rPr lang="zh-CN" altLang="en-US" sz="2800" b="1">
                <a:ea typeface="宋体" panose="02010600030101010101" pitchFamily="2" charset="-122"/>
              </a:rPr>
              <a:t>：在某一时间内各段只能按一种功能连接流水，只有等流水线全部流空后才能切换成按另一种功能来连接流水。</a:t>
            </a:r>
          </a:p>
        </p:txBody>
      </p:sp>
      <p:pic>
        <p:nvPicPr>
          <p:cNvPr id="87043" name="Picture 3"/>
          <p:cNvPicPr>
            <a:picLocks noChangeAspect="1" noChangeArrowheads="1"/>
          </p:cNvPicPr>
          <p:nvPr/>
        </p:nvPicPr>
        <p:blipFill>
          <a:blip r:embed="rId2">
            <a:extLst>
              <a:ext uri="{28A0092B-C50C-407E-A947-70E740481C1C}">
                <a14:useLocalDpi xmlns:a14="http://schemas.microsoft.com/office/drawing/2010/main" val="0"/>
              </a:ext>
            </a:extLst>
          </a:blip>
          <a:srcRect l="3641" t="3796" b="48958"/>
          <a:stretch>
            <a:fillRect/>
          </a:stretch>
        </p:blipFill>
        <p:spPr bwMode="auto">
          <a:xfrm>
            <a:off x="395288" y="1700213"/>
            <a:ext cx="8280400"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0" y="333375"/>
            <a:ext cx="7772400" cy="658813"/>
          </a:xfrm>
        </p:spPr>
        <p:txBody>
          <a:bodyPr/>
          <a:lstStyle/>
          <a:p>
            <a:pPr algn="l" eaLnBrk="1" hangingPunct="1"/>
            <a:r>
              <a:rPr lang="en-US" altLang="zh-CN" sz="3600" b="1" smtClean="0"/>
              <a:t>4</a:t>
            </a:r>
            <a:r>
              <a:rPr lang="zh-CN" altLang="en-US" sz="3600" b="1" smtClean="0"/>
              <a:t>．流水线工作举例</a:t>
            </a:r>
            <a:r>
              <a:rPr lang="en-US" altLang="zh-CN" sz="3600" b="1" smtClean="0"/>
              <a:t>1</a:t>
            </a:r>
          </a:p>
        </p:txBody>
      </p:sp>
      <p:sp>
        <p:nvSpPr>
          <p:cNvPr id="88067" name="Rectangle 3"/>
          <p:cNvSpPr>
            <a:spLocks noGrp="1" noChangeArrowheads="1"/>
          </p:cNvSpPr>
          <p:nvPr>
            <p:ph type="body" idx="4294967295"/>
          </p:nvPr>
        </p:nvSpPr>
        <p:spPr>
          <a:xfrm>
            <a:off x="611188" y="1628775"/>
            <a:ext cx="8280400" cy="4754563"/>
          </a:xfrm>
        </p:spPr>
        <p:txBody>
          <a:bodyPr/>
          <a:lstStyle/>
          <a:p>
            <a:pPr marL="0" indent="0" eaLnBrk="1" hangingPunct="1">
              <a:lnSpc>
                <a:spcPct val="115000"/>
              </a:lnSpc>
              <a:buFontTx/>
              <a:buNone/>
            </a:pPr>
            <a:r>
              <a:rPr lang="zh-CN" altLang="en-US" sz="2800" b="1" smtClean="0">
                <a:latin typeface="仿宋_GB2312" pitchFamily="49" charset="-122"/>
                <a:ea typeface="仿宋_GB2312" pitchFamily="49" charset="-122"/>
              </a:rPr>
              <a:t>设有两个向量</a:t>
            </a:r>
            <a:r>
              <a:rPr lang="en-US" altLang="zh-CN" sz="2800" b="1" smtClean="0">
                <a:latin typeface="仿宋_GB2312" pitchFamily="49" charset="-122"/>
                <a:ea typeface="仿宋_GB2312" pitchFamily="49" charset="-122"/>
              </a:rPr>
              <a:t>A</a:t>
            </a:r>
            <a:r>
              <a:rPr lang="zh-CN" altLang="en-US" sz="2800" b="1" smtClean="0">
                <a:latin typeface="仿宋_GB2312" pitchFamily="49" charset="-122"/>
                <a:ea typeface="仿宋_GB2312" pitchFamily="49" charset="-122"/>
              </a:rPr>
              <a:t>和</a:t>
            </a:r>
            <a:r>
              <a:rPr lang="en-US" altLang="zh-CN" sz="2800" b="1" smtClean="0">
                <a:latin typeface="仿宋_GB2312" pitchFamily="49" charset="-122"/>
                <a:ea typeface="仿宋_GB2312" pitchFamily="49" charset="-122"/>
              </a:rPr>
              <a:t>B</a:t>
            </a:r>
            <a:r>
              <a:rPr lang="zh-CN" altLang="en-US" sz="2800" b="1" smtClean="0">
                <a:latin typeface="仿宋_GB2312" pitchFamily="49" charset="-122"/>
                <a:ea typeface="仿宋_GB2312" pitchFamily="49" charset="-122"/>
              </a:rPr>
              <a:t>，各有</a:t>
            </a:r>
            <a:r>
              <a:rPr lang="en-US" altLang="zh-CN" sz="2800" b="1" smtClean="0">
                <a:latin typeface="仿宋_GB2312" pitchFamily="49" charset="-122"/>
                <a:ea typeface="仿宋_GB2312" pitchFamily="49" charset="-122"/>
              </a:rPr>
              <a:t>4</a:t>
            </a:r>
            <a:r>
              <a:rPr lang="zh-CN" altLang="en-US" sz="2800" b="1" smtClean="0">
                <a:latin typeface="仿宋_GB2312" pitchFamily="49" charset="-122"/>
                <a:ea typeface="仿宋_GB2312" pitchFamily="49" charset="-122"/>
              </a:rPr>
              <a:t>个元素，要在如图所示的静态双功能流水线上，计算向量点积</a:t>
            </a:r>
            <a:r>
              <a:rPr lang="en-US" altLang="zh-CN" sz="2800" b="1" smtClean="0">
                <a:solidFill>
                  <a:srgbClr val="FF0000"/>
                </a:solidFill>
                <a:latin typeface="仿宋_GB2312" pitchFamily="49" charset="-122"/>
                <a:ea typeface="仿宋_GB2312" pitchFamily="49" charset="-122"/>
              </a:rPr>
              <a:t>A</a:t>
            </a:r>
            <a:r>
              <a:rPr lang="en-US" altLang="zh-CN" sz="2800" b="1" smtClean="0">
                <a:solidFill>
                  <a:srgbClr val="FF0000"/>
                </a:solidFill>
                <a:ea typeface="仿宋_GB2312" pitchFamily="49" charset="-122"/>
              </a:rPr>
              <a:t>·</a:t>
            </a:r>
            <a:r>
              <a:rPr lang="en-US" altLang="zh-CN" sz="2800" b="1" smtClean="0">
                <a:solidFill>
                  <a:srgbClr val="FF0000"/>
                </a:solidFill>
                <a:latin typeface="仿宋_GB2312" pitchFamily="49" charset="-122"/>
                <a:ea typeface="仿宋_GB2312" pitchFamily="49" charset="-122"/>
              </a:rPr>
              <a:t>B=a</a:t>
            </a:r>
            <a:r>
              <a:rPr lang="en-US" altLang="zh-CN" sz="2800" b="1" baseline="-25000" smtClean="0">
                <a:solidFill>
                  <a:srgbClr val="FF0000"/>
                </a:solidFill>
                <a:latin typeface="仿宋_GB2312" pitchFamily="49" charset="-122"/>
                <a:ea typeface="仿宋_GB2312" pitchFamily="49" charset="-122"/>
              </a:rPr>
              <a:t>1</a:t>
            </a:r>
            <a:r>
              <a:rPr lang="en-US" altLang="zh-CN" sz="2800" b="1" smtClean="0">
                <a:solidFill>
                  <a:srgbClr val="FF0000"/>
                </a:solidFill>
                <a:ea typeface="仿宋_GB2312" pitchFamily="49" charset="-122"/>
              </a:rPr>
              <a:t>·</a:t>
            </a:r>
            <a:r>
              <a:rPr lang="en-US" altLang="zh-CN" sz="2800" b="1" smtClean="0">
                <a:solidFill>
                  <a:srgbClr val="FF0000"/>
                </a:solidFill>
                <a:latin typeface="仿宋_GB2312" pitchFamily="49" charset="-122"/>
                <a:ea typeface="仿宋_GB2312" pitchFamily="49" charset="-122"/>
              </a:rPr>
              <a:t>b</a:t>
            </a:r>
            <a:r>
              <a:rPr lang="en-US" altLang="zh-CN" sz="2800" b="1" baseline="-25000" smtClean="0">
                <a:solidFill>
                  <a:srgbClr val="FF0000"/>
                </a:solidFill>
                <a:latin typeface="仿宋_GB2312" pitchFamily="49" charset="-122"/>
                <a:ea typeface="仿宋_GB2312" pitchFamily="49" charset="-122"/>
              </a:rPr>
              <a:t>1</a:t>
            </a:r>
            <a:r>
              <a:rPr lang="en-US" altLang="zh-CN" sz="2800" b="1" smtClean="0">
                <a:solidFill>
                  <a:srgbClr val="FF0000"/>
                </a:solidFill>
                <a:latin typeface="仿宋_GB2312" pitchFamily="49" charset="-122"/>
                <a:ea typeface="仿宋_GB2312" pitchFamily="49" charset="-122"/>
              </a:rPr>
              <a:t>+a</a:t>
            </a:r>
            <a:r>
              <a:rPr lang="en-US" altLang="zh-CN" sz="2800" b="1" baseline="-25000" smtClean="0">
                <a:solidFill>
                  <a:srgbClr val="FF0000"/>
                </a:solidFill>
                <a:latin typeface="仿宋_GB2312" pitchFamily="49" charset="-122"/>
                <a:ea typeface="仿宋_GB2312" pitchFamily="49" charset="-122"/>
              </a:rPr>
              <a:t>2</a:t>
            </a:r>
            <a:r>
              <a:rPr lang="en-US" altLang="zh-CN" sz="2800" b="1" smtClean="0">
                <a:solidFill>
                  <a:srgbClr val="FF0000"/>
                </a:solidFill>
                <a:ea typeface="仿宋_GB2312" pitchFamily="49" charset="-122"/>
              </a:rPr>
              <a:t>·</a:t>
            </a:r>
            <a:r>
              <a:rPr lang="en-US" altLang="zh-CN" sz="2800" b="1" smtClean="0">
                <a:solidFill>
                  <a:srgbClr val="FF0000"/>
                </a:solidFill>
                <a:latin typeface="仿宋_GB2312" pitchFamily="49" charset="-122"/>
                <a:ea typeface="仿宋_GB2312" pitchFamily="49" charset="-122"/>
              </a:rPr>
              <a:t>b</a:t>
            </a:r>
            <a:r>
              <a:rPr lang="en-US" altLang="zh-CN" sz="2800" b="1" baseline="-25000" smtClean="0">
                <a:solidFill>
                  <a:srgbClr val="FF0000"/>
                </a:solidFill>
                <a:latin typeface="仿宋_GB2312" pitchFamily="49" charset="-122"/>
                <a:ea typeface="仿宋_GB2312" pitchFamily="49" charset="-122"/>
              </a:rPr>
              <a:t>2</a:t>
            </a:r>
            <a:r>
              <a:rPr lang="en-US" altLang="zh-CN" sz="2800" b="1" smtClean="0">
                <a:solidFill>
                  <a:srgbClr val="FF0000"/>
                </a:solidFill>
                <a:latin typeface="仿宋_GB2312" pitchFamily="49" charset="-122"/>
                <a:ea typeface="仿宋_GB2312" pitchFamily="49" charset="-122"/>
              </a:rPr>
              <a:t>+a</a:t>
            </a:r>
            <a:r>
              <a:rPr lang="en-US" altLang="zh-CN" sz="2800" b="1" baseline="-25000" smtClean="0">
                <a:solidFill>
                  <a:srgbClr val="FF0000"/>
                </a:solidFill>
                <a:latin typeface="仿宋_GB2312" pitchFamily="49" charset="-122"/>
                <a:ea typeface="仿宋_GB2312" pitchFamily="49" charset="-122"/>
              </a:rPr>
              <a:t>3</a:t>
            </a:r>
            <a:r>
              <a:rPr lang="en-US" altLang="zh-CN" sz="2800" b="1" smtClean="0">
                <a:solidFill>
                  <a:srgbClr val="FF0000"/>
                </a:solidFill>
                <a:ea typeface="仿宋_GB2312" pitchFamily="49" charset="-122"/>
              </a:rPr>
              <a:t>·</a:t>
            </a:r>
            <a:r>
              <a:rPr lang="en-US" altLang="zh-CN" sz="2800" b="1" smtClean="0">
                <a:solidFill>
                  <a:srgbClr val="FF0000"/>
                </a:solidFill>
                <a:latin typeface="仿宋_GB2312" pitchFamily="49" charset="-122"/>
                <a:ea typeface="仿宋_GB2312" pitchFamily="49" charset="-122"/>
              </a:rPr>
              <a:t>b</a:t>
            </a:r>
            <a:r>
              <a:rPr lang="en-US" altLang="zh-CN" sz="2800" b="1" baseline="-25000" smtClean="0">
                <a:solidFill>
                  <a:srgbClr val="FF0000"/>
                </a:solidFill>
                <a:latin typeface="仿宋_GB2312" pitchFamily="49" charset="-122"/>
                <a:ea typeface="仿宋_GB2312" pitchFamily="49" charset="-122"/>
              </a:rPr>
              <a:t>3</a:t>
            </a:r>
            <a:r>
              <a:rPr lang="en-US" altLang="zh-CN" sz="2800" b="1" smtClean="0">
                <a:solidFill>
                  <a:srgbClr val="FF0000"/>
                </a:solidFill>
                <a:latin typeface="仿宋_GB2312" pitchFamily="49" charset="-122"/>
                <a:ea typeface="仿宋_GB2312" pitchFamily="49" charset="-122"/>
              </a:rPr>
              <a:t>+a</a:t>
            </a:r>
            <a:r>
              <a:rPr lang="en-US" altLang="zh-CN" sz="2800" b="1" baseline="-25000" smtClean="0">
                <a:solidFill>
                  <a:srgbClr val="FF0000"/>
                </a:solidFill>
                <a:latin typeface="仿宋_GB2312" pitchFamily="49" charset="-122"/>
                <a:ea typeface="仿宋_GB2312" pitchFamily="49" charset="-122"/>
              </a:rPr>
              <a:t>4</a:t>
            </a:r>
            <a:r>
              <a:rPr lang="en-US" altLang="zh-CN" sz="2800" b="1" smtClean="0">
                <a:solidFill>
                  <a:srgbClr val="FF0000"/>
                </a:solidFill>
                <a:ea typeface="仿宋_GB2312" pitchFamily="49" charset="-122"/>
              </a:rPr>
              <a:t>·</a:t>
            </a:r>
            <a:r>
              <a:rPr lang="en-US" altLang="zh-CN" sz="2800" b="1" smtClean="0">
                <a:solidFill>
                  <a:srgbClr val="FF0000"/>
                </a:solidFill>
                <a:latin typeface="仿宋_GB2312" pitchFamily="49" charset="-122"/>
                <a:ea typeface="仿宋_GB2312" pitchFamily="49" charset="-122"/>
              </a:rPr>
              <a:t>b</a:t>
            </a:r>
            <a:r>
              <a:rPr lang="en-US" altLang="zh-CN" sz="2800" b="1" baseline="-25000" smtClean="0">
                <a:solidFill>
                  <a:srgbClr val="FF0000"/>
                </a:solidFill>
                <a:latin typeface="仿宋_GB2312" pitchFamily="49" charset="-122"/>
                <a:ea typeface="仿宋_GB2312" pitchFamily="49" charset="-122"/>
              </a:rPr>
              <a:t>4</a:t>
            </a:r>
            <a:r>
              <a:rPr lang="zh-CN" altLang="en-US" sz="2800" b="1" smtClean="0">
                <a:latin typeface="仿宋_GB2312" pitchFamily="49" charset="-122"/>
                <a:ea typeface="仿宋_GB2312" pitchFamily="49" charset="-122"/>
              </a:rPr>
              <a:t>。其中，</a:t>
            </a:r>
            <a:r>
              <a:rPr lang="en-US" altLang="zh-CN" sz="2800" b="1" smtClean="0">
                <a:latin typeface="仿宋_GB2312" pitchFamily="49" charset="-122"/>
                <a:ea typeface="仿宋_GB2312" pitchFamily="49" charset="-122"/>
              </a:rPr>
              <a:t>1</a:t>
            </a:r>
            <a:r>
              <a:rPr lang="en-US" altLang="zh-CN" sz="2800" b="1" smtClean="0">
                <a:latin typeface="仿宋_GB2312" pitchFamily="49" charset="-122"/>
                <a:ea typeface="仿宋_GB2312" pitchFamily="49" charset="-122"/>
                <a:sym typeface="Wingdings" panose="05000000000000000000" pitchFamily="2" charset="2"/>
              </a:rPr>
              <a:t></a:t>
            </a:r>
            <a:r>
              <a:rPr lang="en-US" altLang="zh-CN" sz="2800" b="1" smtClean="0">
                <a:latin typeface="仿宋_GB2312" pitchFamily="49" charset="-122"/>
                <a:ea typeface="仿宋_GB2312" pitchFamily="49" charset="-122"/>
              </a:rPr>
              <a:t>2</a:t>
            </a:r>
            <a:r>
              <a:rPr lang="en-US" altLang="zh-CN" sz="2800" b="1" smtClean="0">
                <a:latin typeface="仿宋_GB2312" pitchFamily="49" charset="-122"/>
                <a:ea typeface="仿宋_GB2312" pitchFamily="49" charset="-122"/>
                <a:sym typeface="Wingdings" panose="05000000000000000000" pitchFamily="2" charset="2"/>
              </a:rPr>
              <a:t></a:t>
            </a:r>
            <a:r>
              <a:rPr lang="en-US" altLang="zh-CN" sz="2800" b="1" smtClean="0">
                <a:latin typeface="仿宋_GB2312" pitchFamily="49" charset="-122"/>
                <a:ea typeface="仿宋_GB2312" pitchFamily="49" charset="-122"/>
              </a:rPr>
              <a:t>3</a:t>
            </a:r>
            <a:r>
              <a:rPr lang="en-US" altLang="zh-CN" sz="2800" b="1" smtClean="0">
                <a:latin typeface="仿宋_GB2312" pitchFamily="49" charset="-122"/>
                <a:ea typeface="仿宋_GB2312" pitchFamily="49" charset="-122"/>
                <a:sym typeface="Wingdings" panose="05000000000000000000" pitchFamily="2" charset="2"/>
              </a:rPr>
              <a:t></a:t>
            </a:r>
            <a:r>
              <a:rPr lang="en-US" altLang="zh-CN" sz="2800" b="1" smtClean="0">
                <a:latin typeface="仿宋_GB2312" pitchFamily="49" charset="-122"/>
                <a:ea typeface="仿宋_GB2312" pitchFamily="49" charset="-122"/>
              </a:rPr>
              <a:t>5</a:t>
            </a:r>
            <a:r>
              <a:rPr lang="zh-CN" altLang="en-US" sz="2800" b="1" smtClean="0">
                <a:latin typeface="仿宋_GB2312" pitchFamily="49" charset="-122"/>
                <a:ea typeface="仿宋_GB2312" pitchFamily="49" charset="-122"/>
              </a:rPr>
              <a:t>组成加法流水线，</a:t>
            </a:r>
            <a:r>
              <a:rPr lang="en-US" altLang="zh-CN" sz="2800" b="1" smtClean="0">
                <a:latin typeface="仿宋_GB2312" pitchFamily="49" charset="-122"/>
                <a:ea typeface="仿宋_GB2312" pitchFamily="49" charset="-122"/>
              </a:rPr>
              <a:t>1</a:t>
            </a:r>
            <a:r>
              <a:rPr lang="en-US" altLang="zh-CN" sz="2800" b="1" smtClean="0">
                <a:latin typeface="仿宋_GB2312" pitchFamily="49" charset="-122"/>
                <a:ea typeface="仿宋_GB2312" pitchFamily="49" charset="-122"/>
                <a:sym typeface="Wingdings" panose="05000000000000000000" pitchFamily="2" charset="2"/>
              </a:rPr>
              <a:t></a:t>
            </a:r>
            <a:r>
              <a:rPr lang="en-US" altLang="zh-CN" sz="2800" b="1" smtClean="0">
                <a:latin typeface="仿宋_GB2312" pitchFamily="49" charset="-122"/>
                <a:ea typeface="仿宋_GB2312" pitchFamily="49" charset="-122"/>
              </a:rPr>
              <a:t>4</a:t>
            </a:r>
            <a:r>
              <a:rPr lang="en-US" altLang="zh-CN" sz="2800" b="1" smtClean="0">
                <a:latin typeface="仿宋_GB2312" pitchFamily="49" charset="-122"/>
                <a:ea typeface="仿宋_GB2312" pitchFamily="49" charset="-122"/>
                <a:sym typeface="Wingdings" panose="05000000000000000000" pitchFamily="2" charset="2"/>
              </a:rPr>
              <a:t></a:t>
            </a:r>
            <a:r>
              <a:rPr lang="en-US" altLang="zh-CN" sz="2800" b="1" smtClean="0">
                <a:latin typeface="仿宋_GB2312" pitchFamily="49" charset="-122"/>
                <a:ea typeface="仿宋_GB2312" pitchFamily="49" charset="-122"/>
              </a:rPr>
              <a:t>5</a:t>
            </a:r>
            <a:r>
              <a:rPr lang="zh-CN" altLang="en-US" sz="2800" b="1" smtClean="0">
                <a:latin typeface="仿宋_GB2312" pitchFamily="49" charset="-122"/>
                <a:ea typeface="仿宋_GB2312" pitchFamily="49" charset="-122"/>
              </a:rPr>
              <a:t>组成乘法流水线。设每个流水线所经过的时间均为</a:t>
            </a:r>
            <a:r>
              <a:rPr lang="en-US" altLang="zh-CN" sz="2800" b="1" smtClean="0">
                <a:latin typeface="仿宋_GB2312" pitchFamily="49" charset="-122"/>
                <a:ea typeface="仿宋_GB2312" pitchFamily="49" charset="-122"/>
              </a:rPr>
              <a:t>Δt</a:t>
            </a:r>
            <a:r>
              <a:rPr lang="zh-CN" altLang="en-US" sz="2800" b="1" smtClean="0">
                <a:latin typeface="仿宋_GB2312" pitchFamily="49" charset="-122"/>
                <a:ea typeface="仿宋_GB2312" pitchFamily="49" charset="-122"/>
              </a:rPr>
              <a:t>，而且流水线的输出结果可以直接返回到输入或暂存于相应的缓冲寄存器中，其延迟时间和功能切换所需的时间都可以忽略不计。请求出流水线从开始流入到结果流出这段时间的实际吞吐率</a:t>
            </a:r>
            <a:r>
              <a:rPr lang="en-US" altLang="zh-CN" sz="2800" b="1" smtClean="0">
                <a:latin typeface="仿宋_GB2312" pitchFamily="49" charset="-122"/>
                <a:ea typeface="仿宋_GB2312" pitchFamily="49" charset="-122"/>
              </a:rPr>
              <a:t>TP</a:t>
            </a:r>
            <a:r>
              <a:rPr lang="zh-CN" altLang="en-US" sz="2800" b="1" smtClean="0">
                <a:latin typeface="仿宋_GB2312" pitchFamily="49" charset="-122"/>
                <a:ea typeface="仿宋_GB2312" pitchFamily="49" charset="-122"/>
              </a:rPr>
              <a:t>和效率</a:t>
            </a:r>
            <a:r>
              <a:rPr lang="en-US" altLang="zh-CN" sz="2800" b="1" smtClean="0">
                <a:latin typeface="仿宋_GB2312" pitchFamily="49" charset="-122"/>
                <a:ea typeface="仿宋_GB2312" pitchFamily="49" charset="-122"/>
              </a:rPr>
              <a:t>η</a:t>
            </a:r>
            <a:r>
              <a:rPr lang="zh-CN" altLang="en-US" sz="2800" b="1" smtClean="0">
                <a:latin typeface="仿宋_GB2312" pitchFamily="49" charset="-122"/>
                <a:ea typeface="仿宋_GB2312" pitchFamily="49" charset="-122"/>
              </a:rPr>
              <a:t>。 </a:t>
            </a:r>
          </a:p>
        </p:txBody>
      </p:sp>
      <p:grpSp>
        <p:nvGrpSpPr>
          <p:cNvPr id="88068" name="Group 4"/>
          <p:cNvGrpSpPr>
            <a:grpSpLocks/>
          </p:cNvGrpSpPr>
          <p:nvPr/>
        </p:nvGrpSpPr>
        <p:grpSpPr bwMode="auto">
          <a:xfrm>
            <a:off x="2940050" y="44450"/>
            <a:ext cx="6024563" cy="1584325"/>
            <a:chOff x="1806" y="-63"/>
            <a:chExt cx="3795" cy="998"/>
          </a:xfrm>
        </p:grpSpPr>
        <p:pic>
          <p:nvPicPr>
            <p:cNvPr id="88069" name="Picture 5"/>
            <p:cNvPicPr>
              <a:picLocks noChangeAspect="1" noChangeArrowheads="1"/>
            </p:cNvPicPr>
            <p:nvPr/>
          </p:nvPicPr>
          <p:blipFill>
            <a:blip r:embed="rId2">
              <a:extLst>
                <a:ext uri="{28A0092B-C50C-407E-A947-70E740481C1C}">
                  <a14:useLocalDpi xmlns:a14="http://schemas.microsoft.com/office/drawing/2010/main" val="0"/>
                </a:ext>
              </a:extLst>
            </a:blip>
            <a:srcRect l="11667" t="4541" r="19173" b="71918"/>
            <a:stretch>
              <a:fillRect/>
            </a:stretch>
          </p:blipFill>
          <p:spPr bwMode="auto">
            <a:xfrm>
              <a:off x="1837" y="6"/>
              <a:ext cx="3764" cy="9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0" name="Text Box 6"/>
            <p:cNvSpPr txBox="1">
              <a:spLocks noChangeArrowheads="1"/>
            </p:cNvSpPr>
            <p:nvPr/>
          </p:nvSpPr>
          <p:spPr bwMode="auto">
            <a:xfrm>
              <a:off x="1806" y="-63"/>
              <a:ext cx="21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a:ea typeface="宋体" panose="02010600030101010101" pitchFamily="2" charset="-122"/>
                </a:rPr>
                <a:t>x</a:t>
              </a:r>
            </a:p>
            <a:p>
              <a:pPr eaLnBrk="1" hangingPunct="1"/>
              <a:r>
                <a:rPr lang="en-US" altLang="zh-CN">
                  <a:ea typeface="宋体" panose="02010600030101010101" pitchFamily="2" charset="-122"/>
                </a:rPr>
                <a:t>y</a:t>
              </a:r>
            </a:p>
          </p:txBody>
        </p:sp>
      </p:gr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type="body" idx="4294967295"/>
          </p:nvPr>
        </p:nvSpPr>
        <p:spPr>
          <a:xfrm>
            <a:off x="611188" y="117475"/>
            <a:ext cx="4968875" cy="792163"/>
          </a:xfrm>
        </p:spPr>
        <p:txBody>
          <a:bodyPr/>
          <a:lstStyle/>
          <a:p>
            <a:pPr marL="0" indent="0" eaLnBrk="1" hangingPunct="1">
              <a:lnSpc>
                <a:spcPct val="115000"/>
              </a:lnSpc>
              <a:buFontTx/>
              <a:buNone/>
            </a:pPr>
            <a:r>
              <a:rPr lang="en-US" altLang="zh-CN" sz="3600" b="1" smtClean="0">
                <a:latin typeface="仿宋_GB2312" pitchFamily="49" charset="-122"/>
                <a:ea typeface="仿宋_GB2312" pitchFamily="49" charset="-122"/>
              </a:rPr>
              <a:t>a</a:t>
            </a:r>
            <a:r>
              <a:rPr lang="en-US" altLang="zh-CN" sz="3600" b="1" baseline="-25000" smtClean="0">
                <a:latin typeface="仿宋_GB2312" pitchFamily="49" charset="-122"/>
                <a:ea typeface="仿宋_GB2312" pitchFamily="49" charset="-122"/>
              </a:rPr>
              <a:t>1</a:t>
            </a:r>
            <a:r>
              <a:rPr lang="en-US" altLang="zh-CN" sz="3600" b="1" smtClean="0">
                <a:ea typeface="仿宋_GB2312" pitchFamily="49" charset="-122"/>
              </a:rPr>
              <a:t>·</a:t>
            </a:r>
            <a:r>
              <a:rPr lang="en-US" altLang="zh-CN" sz="3600" b="1" smtClean="0">
                <a:latin typeface="仿宋_GB2312" pitchFamily="49" charset="-122"/>
                <a:ea typeface="仿宋_GB2312" pitchFamily="49" charset="-122"/>
              </a:rPr>
              <a:t>b</a:t>
            </a:r>
            <a:r>
              <a:rPr lang="en-US" altLang="zh-CN" sz="3600" b="1" baseline="-25000" smtClean="0">
                <a:latin typeface="仿宋_GB2312" pitchFamily="49" charset="-122"/>
                <a:ea typeface="仿宋_GB2312" pitchFamily="49" charset="-122"/>
              </a:rPr>
              <a:t>1</a:t>
            </a:r>
            <a:r>
              <a:rPr lang="en-US" altLang="zh-CN" sz="3600" b="1" smtClean="0">
                <a:latin typeface="仿宋_GB2312" pitchFamily="49" charset="-122"/>
                <a:ea typeface="仿宋_GB2312" pitchFamily="49" charset="-122"/>
              </a:rPr>
              <a:t>+a</a:t>
            </a:r>
            <a:r>
              <a:rPr lang="en-US" altLang="zh-CN" sz="3600" b="1" baseline="-25000" smtClean="0">
                <a:latin typeface="仿宋_GB2312" pitchFamily="49" charset="-122"/>
                <a:ea typeface="仿宋_GB2312" pitchFamily="49" charset="-122"/>
              </a:rPr>
              <a:t>2</a:t>
            </a:r>
            <a:r>
              <a:rPr lang="en-US" altLang="zh-CN" sz="3600" b="1" smtClean="0">
                <a:ea typeface="仿宋_GB2312" pitchFamily="49" charset="-122"/>
              </a:rPr>
              <a:t>·</a:t>
            </a:r>
            <a:r>
              <a:rPr lang="en-US" altLang="zh-CN" sz="3600" b="1" smtClean="0">
                <a:latin typeface="仿宋_GB2312" pitchFamily="49" charset="-122"/>
                <a:ea typeface="仿宋_GB2312" pitchFamily="49" charset="-122"/>
              </a:rPr>
              <a:t>b</a:t>
            </a:r>
            <a:r>
              <a:rPr lang="en-US" altLang="zh-CN" sz="3600" b="1" baseline="-25000" smtClean="0">
                <a:latin typeface="仿宋_GB2312" pitchFamily="49" charset="-122"/>
                <a:ea typeface="仿宋_GB2312" pitchFamily="49" charset="-122"/>
              </a:rPr>
              <a:t>2</a:t>
            </a:r>
            <a:r>
              <a:rPr lang="en-US" altLang="zh-CN" sz="3600" b="1" smtClean="0">
                <a:latin typeface="仿宋_GB2312" pitchFamily="49" charset="-122"/>
                <a:ea typeface="仿宋_GB2312" pitchFamily="49" charset="-122"/>
              </a:rPr>
              <a:t>+a</a:t>
            </a:r>
            <a:r>
              <a:rPr lang="en-US" altLang="zh-CN" sz="3600" b="1" baseline="-25000" smtClean="0">
                <a:latin typeface="仿宋_GB2312" pitchFamily="49" charset="-122"/>
                <a:ea typeface="仿宋_GB2312" pitchFamily="49" charset="-122"/>
              </a:rPr>
              <a:t>3</a:t>
            </a:r>
            <a:r>
              <a:rPr lang="en-US" altLang="zh-CN" sz="3600" b="1" smtClean="0">
                <a:ea typeface="仿宋_GB2312" pitchFamily="49" charset="-122"/>
              </a:rPr>
              <a:t>·</a:t>
            </a:r>
            <a:r>
              <a:rPr lang="en-US" altLang="zh-CN" sz="3600" b="1" smtClean="0">
                <a:latin typeface="仿宋_GB2312" pitchFamily="49" charset="-122"/>
                <a:ea typeface="仿宋_GB2312" pitchFamily="49" charset="-122"/>
              </a:rPr>
              <a:t>b</a:t>
            </a:r>
            <a:r>
              <a:rPr lang="en-US" altLang="zh-CN" sz="3600" b="1" baseline="-25000" smtClean="0">
                <a:latin typeface="仿宋_GB2312" pitchFamily="49" charset="-122"/>
                <a:ea typeface="仿宋_GB2312" pitchFamily="49" charset="-122"/>
              </a:rPr>
              <a:t>3</a:t>
            </a:r>
            <a:r>
              <a:rPr lang="en-US" altLang="zh-CN" sz="3600" b="1" smtClean="0">
                <a:latin typeface="仿宋_GB2312" pitchFamily="49" charset="-122"/>
                <a:ea typeface="仿宋_GB2312" pitchFamily="49" charset="-122"/>
              </a:rPr>
              <a:t>+a</a:t>
            </a:r>
            <a:r>
              <a:rPr lang="en-US" altLang="zh-CN" sz="3600" b="1" baseline="-25000" smtClean="0">
                <a:latin typeface="仿宋_GB2312" pitchFamily="49" charset="-122"/>
                <a:ea typeface="仿宋_GB2312" pitchFamily="49" charset="-122"/>
              </a:rPr>
              <a:t>4</a:t>
            </a:r>
            <a:r>
              <a:rPr lang="en-US" altLang="zh-CN" sz="3600" b="1" smtClean="0">
                <a:ea typeface="仿宋_GB2312" pitchFamily="49" charset="-122"/>
              </a:rPr>
              <a:t>·</a:t>
            </a:r>
            <a:r>
              <a:rPr lang="en-US" altLang="zh-CN" sz="3600" b="1" smtClean="0">
                <a:latin typeface="仿宋_GB2312" pitchFamily="49" charset="-122"/>
                <a:ea typeface="仿宋_GB2312" pitchFamily="49" charset="-122"/>
              </a:rPr>
              <a:t>b</a:t>
            </a:r>
            <a:r>
              <a:rPr lang="en-US" altLang="zh-CN" sz="3600" b="1" baseline="-25000" smtClean="0">
                <a:latin typeface="仿宋_GB2312" pitchFamily="49" charset="-122"/>
                <a:ea typeface="仿宋_GB2312" pitchFamily="49" charset="-122"/>
              </a:rPr>
              <a:t>4</a:t>
            </a:r>
            <a:endParaRPr lang="en-US" altLang="zh-CN" sz="3600" b="1" smtClean="0">
              <a:latin typeface="仿宋_GB2312" pitchFamily="49" charset="-122"/>
              <a:ea typeface="仿宋_GB2312" pitchFamily="49" charset="-122"/>
            </a:endParaRPr>
          </a:p>
        </p:txBody>
      </p:sp>
      <p:grpSp>
        <p:nvGrpSpPr>
          <p:cNvPr id="319624" name="Group 136"/>
          <p:cNvGrpSpPr>
            <a:grpSpLocks/>
          </p:cNvGrpSpPr>
          <p:nvPr/>
        </p:nvGrpSpPr>
        <p:grpSpPr bwMode="auto">
          <a:xfrm>
            <a:off x="755650" y="766763"/>
            <a:ext cx="4103688" cy="519112"/>
            <a:chOff x="476" y="483"/>
            <a:chExt cx="2585" cy="327"/>
          </a:xfrm>
        </p:grpSpPr>
        <p:grpSp>
          <p:nvGrpSpPr>
            <p:cNvPr id="89155" name="Group 15"/>
            <p:cNvGrpSpPr>
              <a:grpSpLocks/>
            </p:cNvGrpSpPr>
            <p:nvPr/>
          </p:nvGrpSpPr>
          <p:grpSpPr bwMode="auto">
            <a:xfrm>
              <a:off x="476" y="483"/>
              <a:ext cx="499" cy="327"/>
              <a:chOff x="567" y="845"/>
              <a:chExt cx="453" cy="327"/>
            </a:xfrm>
          </p:grpSpPr>
          <p:sp>
            <p:nvSpPr>
              <p:cNvPr id="89165" name="Line 7"/>
              <p:cNvSpPr>
                <a:spLocks noChangeShapeType="1"/>
              </p:cNvSpPr>
              <p:nvPr/>
            </p:nvSpPr>
            <p:spPr bwMode="auto">
              <a:xfrm>
                <a:off x="567" y="890"/>
                <a:ext cx="453"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89166" name="Text Box 11"/>
              <p:cNvSpPr txBox="1">
                <a:spLocks noChangeArrowheads="1"/>
              </p:cNvSpPr>
              <p:nvPr/>
            </p:nvSpPr>
            <p:spPr bwMode="auto">
              <a:xfrm>
                <a:off x="664" y="84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a:t>1</a:t>
                </a:r>
              </a:p>
            </p:txBody>
          </p:sp>
        </p:grpSp>
        <p:grpSp>
          <p:nvGrpSpPr>
            <p:cNvPr id="89156" name="Group 16"/>
            <p:cNvGrpSpPr>
              <a:grpSpLocks/>
            </p:cNvGrpSpPr>
            <p:nvPr/>
          </p:nvGrpSpPr>
          <p:grpSpPr bwMode="auto">
            <a:xfrm>
              <a:off x="1156" y="483"/>
              <a:ext cx="544" cy="327"/>
              <a:chOff x="1247" y="845"/>
              <a:chExt cx="453" cy="327"/>
            </a:xfrm>
          </p:grpSpPr>
          <p:sp>
            <p:nvSpPr>
              <p:cNvPr id="89163" name="Line 8"/>
              <p:cNvSpPr>
                <a:spLocks noChangeShapeType="1"/>
              </p:cNvSpPr>
              <p:nvPr/>
            </p:nvSpPr>
            <p:spPr bwMode="auto">
              <a:xfrm>
                <a:off x="1247" y="890"/>
                <a:ext cx="453"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89164" name="Text Box 12"/>
              <p:cNvSpPr txBox="1">
                <a:spLocks noChangeArrowheads="1"/>
              </p:cNvSpPr>
              <p:nvPr/>
            </p:nvSpPr>
            <p:spPr bwMode="auto">
              <a:xfrm>
                <a:off x="1315" y="84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a:t>2</a:t>
                </a:r>
              </a:p>
            </p:txBody>
          </p:sp>
        </p:grpSp>
        <p:grpSp>
          <p:nvGrpSpPr>
            <p:cNvPr id="89157" name="Group 17"/>
            <p:cNvGrpSpPr>
              <a:grpSpLocks/>
            </p:cNvGrpSpPr>
            <p:nvPr/>
          </p:nvGrpSpPr>
          <p:grpSpPr bwMode="auto">
            <a:xfrm>
              <a:off x="1836" y="483"/>
              <a:ext cx="544" cy="327"/>
              <a:chOff x="1973" y="845"/>
              <a:chExt cx="453" cy="327"/>
            </a:xfrm>
          </p:grpSpPr>
          <p:sp>
            <p:nvSpPr>
              <p:cNvPr id="89161" name="Line 9"/>
              <p:cNvSpPr>
                <a:spLocks noChangeShapeType="1"/>
              </p:cNvSpPr>
              <p:nvPr/>
            </p:nvSpPr>
            <p:spPr bwMode="auto">
              <a:xfrm>
                <a:off x="1973" y="890"/>
                <a:ext cx="453"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89162" name="Text Box 13"/>
              <p:cNvSpPr txBox="1">
                <a:spLocks noChangeArrowheads="1"/>
              </p:cNvSpPr>
              <p:nvPr/>
            </p:nvSpPr>
            <p:spPr bwMode="auto">
              <a:xfrm>
                <a:off x="2064" y="84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a:t>3</a:t>
                </a:r>
              </a:p>
            </p:txBody>
          </p:sp>
        </p:grpSp>
        <p:grpSp>
          <p:nvGrpSpPr>
            <p:cNvPr id="89158" name="Group 18"/>
            <p:cNvGrpSpPr>
              <a:grpSpLocks/>
            </p:cNvGrpSpPr>
            <p:nvPr/>
          </p:nvGrpSpPr>
          <p:grpSpPr bwMode="auto">
            <a:xfrm>
              <a:off x="2517" y="483"/>
              <a:ext cx="544" cy="327"/>
              <a:chOff x="2654" y="845"/>
              <a:chExt cx="453" cy="327"/>
            </a:xfrm>
          </p:grpSpPr>
          <p:sp>
            <p:nvSpPr>
              <p:cNvPr id="89159" name="Line 10"/>
              <p:cNvSpPr>
                <a:spLocks noChangeShapeType="1"/>
              </p:cNvSpPr>
              <p:nvPr/>
            </p:nvSpPr>
            <p:spPr bwMode="auto">
              <a:xfrm>
                <a:off x="2654" y="890"/>
                <a:ext cx="453"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89160" name="Text Box 14"/>
              <p:cNvSpPr txBox="1">
                <a:spLocks noChangeArrowheads="1"/>
              </p:cNvSpPr>
              <p:nvPr/>
            </p:nvSpPr>
            <p:spPr bwMode="auto">
              <a:xfrm>
                <a:off x="2743" y="84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a:t>4</a:t>
                </a:r>
              </a:p>
            </p:txBody>
          </p:sp>
        </p:grpSp>
      </p:grpSp>
      <p:grpSp>
        <p:nvGrpSpPr>
          <p:cNvPr id="319625" name="Group 137"/>
          <p:cNvGrpSpPr>
            <a:grpSpLocks/>
          </p:cNvGrpSpPr>
          <p:nvPr/>
        </p:nvGrpSpPr>
        <p:grpSpPr bwMode="auto">
          <a:xfrm>
            <a:off x="908050" y="-103188"/>
            <a:ext cx="3332163" cy="1892301"/>
            <a:chOff x="572" y="-65"/>
            <a:chExt cx="2099" cy="1192"/>
          </a:xfrm>
        </p:grpSpPr>
        <p:grpSp>
          <p:nvGrpSpPr>
            <p:cNvPr id="89149" name="Group 22"/>
            <p:cNvGrpSpPr>
              <a:grpSpLocks/>
            </p:cNvGrpSpPr>
            <p:nvPr/>
          </p:nvGrpSpPr>
          <p:grpSpPr bwMode="auto">
            <a:xfrm>
              <a:off x="572" y="-56"/>
              <a:ext cx="744" cy="1183"/>
              <a:chOff x="663" y="306"/>
              <a:chExt cx="744" cy="1183"/>
            </a:xfrm>
          </p:grpSpPr>
          <p:sp>
            <p:nvSpPr>
              <p:cNvPr id="89153" name="Arc 20"/>
              <p:cNvSpPr>
                <a:spLocks/>
              </p:cNvSpPr>
              <p:nvPr/>
            </p:nvSpPr>
            <p:spPr bwMode="auto">
              <a:xfrm rot="8984351">
                <a:off x="663" y="306"/>
                <a:ext cx="744" cy="1019"/>
              </a:xfrm>
              <a:custGeom>
                <a:avLst/>
                <a:gdLst>
                  <a:gd name="T0" fmla="*/ 145 w 16152"/>
                  <a:gd name="T1" fmla="*/ 0 h 21371"/>
                  <a:gd name="T2" fmla="*/ 744 w 16152"/>
                  <a:gd name="T3" fmla="*/ 335 h 21371"/>
                  <a:gd name="T4" fmla="*/ 0 w 16152"/>
                  <a:gd name="T5" fmla="*/ 1019 h 21371"/>
                  <a:gd name="T6" fmla="*/ 0 60000 65536"/>
                  <a:gd name="T7" fmla="*/ 0 60000 65536"/>
                  <a:gd name="T8" fmla="*/ 0 60000 65536"/>
                </a:gdLst>
                <a:ahLst/>
                <a:cxnLst>
                  <a:cxn ang="T6">
                    <a:pos x="T0" y="T1"/>
                  </a:cxn>
                  <a:cxn ang="T7">
                    <a:pos x="T2" y="T3"/>
                  </a:cxn>
                  <a:cxn ang="T8">
                    <a:pos x="T4" y="T5"/>
                  </a:cxn>
                </a:cxnLst>
                <a:rect l="0" t="0" r="r" b="b"/>
                <a:pathLst>
                  <a:path w="16152" h="21371" fill="none" extrusionOk="0">
                    <a:moveTo>
                      <a:pt x="3139" y="0"/>
                    </a:moveTo>
                    <a:cubicBezTo>
                      <a:pt x="8169" y="739"/>
                      <a:pt x="12777" y="3228"/>
                      <a:pt x="16152" y="7029"/>
                    </a:cubicBezTo>
                  </a:path>
                  <a:path w="16152" h="21371" stroke="0" extrusionOk="0">
                    <a:moveTo>
                      <a:pt x="3139" y="0"/>
                    </a:moveTo>
                    <a:cubicBezTo>
                      <a:pt x="8169" y="739"/>
                      <a:pt x="12777" y="3228"/>
                      <a:pt x="16152" y="7029"/>
                    </a:cubicBezTo>
                    <a:lnTo>
                      <a:pt x="0" y="21371"/>
                    </a:lnTo>
                    <a:lnTo>
                      <a:pt x="3139" y="0"/>
                    </a:lnTo>
                    <a:close/>
                  </a:path>
                </a:pathLst>
              </a:cu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endParaRPr lang="zh-CN" altLang="en-US"/>
              </a:p>
            </p:txBody>
          </p:sp>
          <p:sp>
            <p:nvSpPr>
              <p:cNvPr id="89154" name="Text Box 21"/>
              <p:cNvSpPr txBox="1">
                <a:spLocks noChangeArrowheads="1"/>
              </p:cNvSpPr>
              <p:nvPr/>
            </p:nvSpPr>
            <p:spPr bwMode="auto">
              <a:xfrm>
                <a:off x="997" y="116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a:t>5</a:t>
                </a:r>
              </a:p>
            </p:txBody>
          </p:sp>
        </p:grpSp>
        <p:grpSp>
          <p:nvGrpSpPr>
            <p:cNvPr id="89150" name="Group 23"/>
            <p:cNvGrpSpPr>
              <a:grpSpLocks/>
            </p:cNvGrpSpPr>
            <p:nvPr/>
          </p:nvGrpSpPr>
          <p:grpSpPr bwMode="auto">
            <a:xfrm>
              <a:off x="1927" y="-65"/>
              <a:ext cx="744" cy="1183"/>
              <a:chOff x="663" y="306"/>
              <a:chExt cx="744" cy="1183"/>
            </a:xfrm>
          </p:grpSpPr>
          <p:sp>
            <p:nvSpPr>
              <p:cNvPr id="89151" name="Arc 24"/>
              <p:cNvSpPr>
                <a:spLocks/>
              </p:cNvSpPr>
              <p:nvPr/>
            </p:nvSpPr>
            <p:spPr bwMode="auto">
              <a:xfrm rot="8984351">
                <a:off x="663" y="306"/>
                <a:ext cx="744" cy="1019"/>
              </a:xfrm>
              <a:custGeom>
                <a:avLst/>
                <a:gdLst>
                  <a:gd name="T0" fmla="*/ 145 w 16152"/>
                  <a:gd name="T1" fmla="*/ 0 h 21371"/>
                  <a:gd name="T2" fmla="*/ 744 w 16152"/>
                  <a:gd name="T3" fmla="*/ 335 h 21371"/>
                  <a:gd name="T4" fmla="*/ 0 w 16152"/>
                  <a:gd name="T5" fmla="*/ 1019 h 21371"/>
                  <a:gd name="T6" fmla="*/ 0 60000 65536"/>
                  <a:gd name="T7" fmla="*/ 0 60000 65536"/>
                  <a:gd name="T8" fmla="*/ 0 60000 65536"/>
                </a:gdLst>
                <a:ahLst/>
                <a:cxnLst>
                  <a:cxn ang="T6">
                    <a:pos x="T0" y="T1"/>
                  </a:cxn>
                  <a:cxn ang="T7">
                    <a:pos x="T2" y="T3"/>
                  </a:cxn>
                  <a:cxn ang="T8">
                    <a:pos x="T4" y="T5"/>
                  </a:cxn>
                </a:cxnLst>
                <a:rect l="0" t="0" r="r" b="b"/>
                <a:pathLst>
                  <a:path w="16152" h="21371" fill="none" extrusionOk="0">
                    <a:moveTo>
                      <a:pt x="3139" y="0"/>
                    </a:moveTo>
                    <a:cubicBezTo>
                      <a:pt x="8169" y="739"/>
                      <a:pt x="12777" y="3228"/>
                      <a:pt x="16152" y="7029"/>
                    </a:cubicBezTo>
                  </a:path>
                  <a:path w="16152" h="21371" stroke="0" extrusionOk="0">
                    <a:moveTo>
                      <a:pt x="3139" y="0"/>
                    </a:moveTo>
                    <a:cubicBezTo>
                      <a:pt x="8169" y="739"/>
                      <a:pt x="12777" y="3228"/>
                      <a:pt x="16152" y="7029"/>
                    </a:cubicBezTo>
                    <a:lnTo>
                      <a:pt x="0" y="21371"/>
                    </a:lnTo>
                    <a:lnTo>
                      <a:pt x="3139" y="0"/>
                    </a:lnTo>
                    <a:close/>
                  </a:path>
                </a:pathLst>
              </a:cu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endParaRPr lang="zh-CN" altLang="en-US"/>
              </a:p>
            </p:txBody>
          </p:sp>
          <p:sp>
            <p:nvSpPr>
              <p:cNvPr id="89152" name="Text Box 25"/>
              <p:cNvSpPr txBox="1">
                <a:spLocks noChangeArrowheads="1"/>
              </p:cNvSpPr>
              <p:nvPr/>
            </p:nvSpPr>
            <p:spPr bwMode="auto">
              <a:xfrm>
                <a:off x="997" y="116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a:t>6</a:t>
                </a:r>
              </a:p>
            </p:txBody>
          </p:sp>
        </p:grpSp>
      </p:grpSp>
      <p:grpSp>
        <p:nvGrpSpPr>
          <p:cNvPr id="319517" name="Group 29"/>
          <p:cNvGrpSpPr>
            <a:grpSpLocks/>
          </p:cNvGrpSpPr>
          <p:nvPr/>
        </p:nvGrpSpPr>
        <p:grpSpPr bwMode="auto">
          <a:xfrm>
            <a:off x="1217613" y="-714375"/>
            <a:ext cx="3243262" cy="3063875"/>
            <a:chOff x="858" y="-78"/>
            <a:chExt cx="2043" cy="1930"/>
          </a:xfrm>
        </p:grpSpPr>
        <p:sp>
          <p:nvSpPr>
            <p:cNvPr id="89147" name="Arc 27"/>
            <p:cNvSpPr>
              <a:spLocks/>
            </p:cNvSpPr>
            <p:nvPr/>
          </p:nvSpPr>
          <p:spPr bwMode="auto">
            <a:xfrm rot="8413899">
              <a:off x="858" y="-78"/>
              <a:ext cx="2043" cy="1739"/>
            </a:xfrm>
            <a:custGeom>
              <a:avLst/>
              <a:gdLst>
                <a:gd name="T0" fmla="*/ 989 w 19140"/>
                <a:gd name="T1" fmla="*/ 0 h 19510"/>
                <a:gd name="T2" fmla="*/ 2043 w 19140"/>
                <a:gd name="T3" fmla="*/ 847 h 19510"/>
                <a:gd name="T4" fmla="*/ 0 w 19140"/>
                <a:gd name="T5" fmla="*/ 1739 h 19510"/>
                <a:gd name="T6" fmla="*/ 0 60000 65536"/>
                <a:gd name="T7" fmla="*/ 0 60000 65536"/>
                <a:gd name="T8" fmla="*/ 0 60000 65536"/>
              </a:gdLst>
              <a:ahLst/>
              <a:cxnLst>
                <a:cxn ang="T6">
                  <a:pos x="T0" y="T1"/>
                </a:cxn>
                <a:cxn ang="T7">
                  <a:pos x="T2" y="T3"/>
                </a:cxn>
                <a:cxn ang="T8">
                  <a:pos x="T4" y="T5"/>
                </a:cxn>
              </a:cxnLst>
              <a:rect l="0" t="0" r="r" b="b"/>
              <a:pathLst>
                <a:path w="19140" h="19510" fill="none" extrusionOk="0">
                  <a:moveTo>
                    <a:pt x="9269" y="0"/>
                  </a:moveTo>
                  <a:cubicBezTo>
                    <a:pt x="13503" y="2011"/>
                    <a:pt x="16967" y="5345"/>
                    <a:pt x="19139" y="9498"/>
                  </a:cubicBezTo>
                </a:path>
                <a:path w="19140" h="19510" stroke="0" extrusionOk="0">
                  <a:moveTo>
                    <a:pt x="9269" y="0"/>
                  </a:moveTo>
                  <a:cubicBezTo>
                    <a:pt x="13503" y="2011"/>
                    <a:pt x="16967" y="5345"/>
                    <a:pt x="19139" y="9498"/>
                  </a:cubicBezTo>
                  <a:lnTo>
                    <a:pt x="0" y="19510"/>
                  </a:lnTo>
                  <a:lnTo>
                    <a:pt x="9269" y="0"/>
                  </a:lnTo>
                  <a:close/>
                </a:path>
              </a:pathLst>
            </a:cu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endParaRPr lang="zh-CN" altLang="en-US"/>
            </a:p>
          </p:txBody>
        </p:sp>
        <p:sp>
          <p:nvSpPr>
            <p:cNvPr id="89148" name="Text Box 28"/>
            <p:cNvSpPr txBox="1">
              <a:spLocks noChangeArrowheads="1"/>
            </p:cNvSpPr>
            <p:nvPr/>
          </p:nvSpPr>
          <p:spPr bwMode="auto">
            <a:xfrm>
              <a:off x="1655" y="152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a:t>7</a:t>
              </a:r>
            </a:p>
          </p:txBody>
        </p:sp>
      </p:grpSp>
      <p:sp>
        <p:nvSpPr>
          <p:cNvPr id="89094" name="Rectangle 30"/>
          <p:cNvSpPr>
            <a:spLocks noChangeArrowheads="1"/>
          </p:cNvSpPr>
          <p:nvPr/>
        </p:nvSpPr>
        <p:spPr bwMode="auto">
          <a:xfrm>
            <a:off x="5795963" y="260350"/>
            <a:ext cx="30146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a:ea typeface="宋体" panose="02010600030101010101" pitchFamily="2" charset="-122"/>
              </a:rPr>
              <a:t>加法：</a:t>
            </a:r>
            <a:r>
              <a:rPr lang="en-US" altLang="zh-CN" sz="2800" b="1">
                <a:ea typeface="宋体" panose="02010600030101010101" pitchFamily="2" charset="-122"/>
              </a:rPr>
              <a:t>1</a:t>
            </a:r>
            <a:r>
              <a:rPr lang="en-US" altLang="zh-CN" sz="2800" b="1">
                <a:ea typeface="宋体" panose="02010600030101010101" pitchFamily="2" charset="-122"/>
                <a:sym typeface="Wingdings" panose="05000000000000000000" pitchFamily="2" charset="2"/>
              </a:rPr>
              <a:t></a:t>
            </a:r>
            <a:r>
              <a:rPr lang="en-US" altLang="zh-CN" sz="2800" b="1">
                <a:ea typeface="宋体" panose="02010600030101010101" pitchFamily="2" charset="-122"/>
              </a:rPr>
              <a:t>2</a:t>
            </a:r>
            <a:r>
              <a:rPr lang="en-US" altLang="zh-CN" sz="2800" b="1">
                <a:ea typeface="宋体" panose="02010600030101010101" pitchFamily="2" charset="-122"/>
                <a:sym typeface="Wingdings" panose="05000000000000000000" pitchFamily="2" charset="2"/>
              </a:rPr>
              <a:t></a:t>
            </a:r>
            <a:r>
              <a:rPr lang="en-US" altLang="zh-CN" sz="2800" b="1">
                <a:ea typeface="宋体" panose="02010600030101010101" pitchFamily="2" charset="-122"/>
              </a:rPr>
              <a:t>3</a:t>
            </a:r>
            <a:r>
              <a:rPr lang="en-US" altLang="zh-CN" sz="2800" b="1">
                <a:ea typeface="宋体" panose="02010600030101010101" pitchFamily="2" charset="-122"/>
                <a:sym typeface="Wingdings" panose="05000000000000000000" pitchFamily="2" charset="2"/>
              </a:rPr>
              <a:t></a:t>
            </a:r>
            <a:r>
              <a:rPr lang="en-US" altLang="zh-CN" sz="2800" b="1">
                <a:ea typeface="宋体" panose="02010600030101010101" pitchFamily="2" charset="-122"/>
              </a:rPr>
              <a:t>5</a:t>
            </a:r>
          </a:p>
          <a:p>
            <a:pPr algn="l" eaLnBrk="1" hangingPunct="1"/>
            <a:r>
              <a:rPr lang="zh-CN" altLang="en-US" sz="2800" b="1">
                <a:ea typeface="宋体" panose="02010600030101010101" pitchFamily="2" charset="-122"/>
              </a:rPr>
              <a:t>乘法：</a:t>
            </a:r>
            <a:r>
              <a:rPr lang="en-US" altLang="zh-CN" sz="2800" b="1">
                <a:ea typeface="宋体" panose="02010600030101010101" pitchFamily="2" charset="-122"/>
              </a:rPr>
              <a:t>1</a:t>
            </a:r>
            <a:r>
              <a:rPr lang="en-US" altLang="zh-CN" sz="2800" b="1">
                <a:ea typeface="宋体" panose="02010600030101010101" pitchFamily="2" charset="-122"/>
                <a:sym typeface="Wingdings" panose="05000000000000000000" pitchFamily="2" charset="2"/>
              </a:rPr>
              <a:t></a:t>
            </a:r>
            <a:r>
              <a:rPr lang="en-US" altLang="zh-CN" sz="2800" b="1">
                <a:ea typeface="宋体" panose="02010600030101010101" pitchFamily="2" charset="-122"/>
              </a:rPr>
              <a:t>4</a:t>
            </a:r>
            <a:r>
              <a:rPr lang="en-US" altLang="zh-CN" sz="2800" b="1">
                <a:ea typeface="宋体" panose="02010600030101010101" pitchFamily="2" charset="-122"/>
                <a:sym typeface="Wingdings" panose="05000000000000000000" pitchFamily="2" charset="2"/>
              </a:rPr>
              <a:t></a:t>
            </a:r>
            <a:r>
              <a:rPr lang="en-US" altLang="zh-CN" sz="2800" b="1">
                <a:ea typeface="宋体" panose="02010600030101010101" pitchFamily="2" charset="-122"/>
              </a:rPr>
              <a:t>5</a:t>
            </a:r>
          </a:p>
        </p:txBody>
      </p:sp>
      <p:grpSp>
        <p:nvGrpSpPr>
          <p:cNvPr id="89095" name="Group 84"/>
          <p:cNvGrpSpPr>
            <a:grpSpLocks/>
          </p:cNvGrpSpPr>
          <p:nvPr/>
        </p:nvGrpSpPr>
        <p:grpSpPr bwMode="auto">
          <a:xfrm>
            <a:off x="468313" y="2368550"/>
            <a:ext cx="8496300" cy="4445000"/>
            <a:chOff x="250" y="1434"/>
            <a:chExt cx="5352" cy="2800"/>
          </a:xfrm>
        </p:grpSpPr>
        <p:pic>
          <p:nvPicPr>
            <p:cNvPr id="89130" name="Picture 85" descr="22"/>
            <p:cNvPicPr>
              <a:picLocks noChangeAspect="1" noChangeArrowheads="1"/>
            </p:cNvPicPr>
            <p:nvPr/>
          </p:nvPicPr>
          <p:blipFill>
            <a:blip r:embed="rId2">
              <a:extLst>
                <a:ext uri="{28A0092B-C50C-407E-A947-70E740481C1C}">
                  <a14:useLocalDpi xmlns:a14="http://schemas.microsoft.com/office/drawing/2010/main" val="0"/>
                </a:ext>
              </a:extLst>
            </a:blip>
            <a:srcRect l="5997" t="18773" r="8003" b="4439"/>
            <a:stretch>
              <a:fillRect/>
            </a:stretch>
          </p:blipFill>
          <p:spPr bwMode="auto">
            <a:xfrm>
              <a:off x="250" y="1434"/>
              <a:ext cx="5352" cy="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9131" name="Group 86"/>
            <p:cNvGrpSpPr>
              <a:grpSpLocks/>
            </p:cNvGrpSpPr>
            <p:nvPr/>
          </p:nvGrpSpPr>
          <p:grpSpPr bwMode="auto">
            <a:xfrm>
              <a:off x="703" y="3884"/>
              <a:ext cx="4055" cy="288"/>
              <a:chOff x="703" y="3884"/>
              <a:chExt cx="4055" cy="288"/>
            </a:xfrm>
          </p:grpSpPr>
          <p:sp>
            <p:nvSpPr>
              <p:cNvPr id="89132" name="Text Box 87"/>
              <p:cNvSpPr txBox="1">
                <a:spLocks noChangeArrowheads="1"/>
              </p:cNvSpPr>
              <p:nvPr/>
            </p:nvSpPr>
            <p:spPr bwMode="auto">
              <a:xfrm>
                <a:off x="703" y="388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a:ea typeface="宋体" panose="02010600030101010101" pitchFamily="2" charset="-122"/>
                  </a:rPr>
                  <a:t>1</a:t>
                </a:r>
              </a:p>
            </p:txBody>
          </p:sp>
          <p:sp>
            <p:nvSpPr>
              <p:cNvPr id="89133" name="Text Box 88"/>
              <p:cNvSpPr txBox="1">
                <a:spLocks noChangeArrowheads="1"/>
              </p:cNvSpPr>
              <p:nvPr/>
            </p:nvSpPr>
            <p:spPr bwMode="auto">
              <a:xfrm>
                <a:off x="990" y="388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a:ea typeface="宋体" panose="02010600030101010101" pitchFamily="2" charset="-122"/>
                  </a:rPr>
                  <a:t>2</a:t>
                </a:r>
              </a:p>
            </p:txBody>
          </p:sp>
          <p:sp>
            <p:nvSpPr>
              <p:cNvPr id="89134" name="Text Box 89"/>
              <p:cNvSpPr txBox="1">
                <a:spLocks noChangeArrowheads="1"/>
              </p:cNvSpPr>
              <p:nvPr/>
            </p:nvSpPr>
            <p:spPr bwMode="auto">
              <a:xfrm>
                <a:off x="1262" y="388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a:ea typeface="宋体" panose="02010600030101010101" pitchFamily="2" charset="-122"/>
                  </a:rPr>
                  <a:t>3</a:t>
                </a:r>
              </a:p>
            </p:txBody>
          </p:sp>
          <p:sp>
            <p:nvSpPr>
              <p:cNvPr id="89135" name="Text Box 90"/>
              <p:cNvSpPr txBox="1">
                <a:spLocks noChangeArrowheads="1"/>
              </p:cNvSpPr>
              <p:nvPr/>
            </p:nvSpPr>
            <p:spPr bwMode="auto">
              <a:xfrm>
                <a:off x="2064" y="388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a:ea typeface="宋体" panose="02010600030101010101" pitchFamily="2" charset="-122"/>
                  </a:rPr>
                  <a:t>6</a:t>
                </a:r>
              </a:p>
            </p:txBody>
          </p:sp>
          <p:sp>
            <p:nvSpPr>
              <p:cNvPr id="89136" name="Text Box 91"/>
              <p:cNvSpPr txBox="1">
                <a:spLocks noChangeArrowheads="1"/>
              </p:cNvSpPr>
              <p:nvPr/>
            </p:nvSpPr>
            <p:spPr bwMode="auto">
              <a:xfrm>
                <a:off x="1534" y="388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a:ea typeface="宋体" panose="02010600030101010101" pitchFamily="2" charset="-122"/>
                  </a:rPr>
                  <a:t>4</a:t>
                </a:r>
              </a:p>
            </p:txBody>
          </p:sp>
          <p:sp>
            <p:nvSpPr>
              <p:cNvPr id="89137" name="Text Box 92"/>
              <p:cNvSpPr txBox="1">
                <a:spLocks noChangeArrowheads="1"/>
              </p:cNvSpPr>
              <p:nvPr/>
            </p:nvSpPr>
            <p:spPr bwMode="auto">
              <a:xfrm>
                <a:off x="1791" y="388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a:ea typeface="宋体" panose="02010600030101010101" pitchFamily="2" charset="-122"/>
                  </a:rPr>
                  <a:t>5</a:t>
                </a:r>
              </a:p>
            </p:txBody>
          </p:sp>
          <p:sp>
            <p:nvSpPr>
              <p:cNvPr id="89138" name="Text Box 93"/>
              <p:cNvSpPr txBox="1">
                <a:spLocks noChangeArrowheads="1"/>
              </p:cNvSpPr>
              <p:nvPr/>
            </p:nvSpPr>
            <p:spPr bwMode="auto">
              <a:xfrm>
                <a:off x="2336" y="388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a:ea typeface="宋体" panose="02010600030101010101" pitchFamily="2" charset="-122"/>
                  </a:rPr>
                  <a:t>7</a:t>
                </a:r>
              </a:p>
            </p:txBody>
          </p:sp>
          <p:sp>
            <p:nvSpPr>
              <p:cNvPr id="89139" name="Text Box 94"/>
              <p:cNvSpPr txBox="1">
                <a:spLocks noChangeArrowheads="1"/>
              </p:cNvSpPr>
              <p:nvPr/>
            </p:nvSpPr>
            <p:spPr bwMode="auto">
              <a:xfrm>
                <a:off x="3368" y="388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a:ea typeface="宋体" panose="02010600030101010101" pitchFamily="2" charset="-122"/>
                  </a:rPr>
                  <a:t>11</a:t>
                </a:r>
              </a:p>
            </p:txBody>
          </p:sp>
          <p:sp>
            <p:nvSpPr>
              <p:cNvPr id="89140" name="Text Box 95"/>
              <p:cNvSpPr txBox="1">
                <a:spLocks noChangeArrowheads="1"/>
              </p:cNvSpPr>
              <p:nvPr/>
            </p:nvSpPr>
            <p:spPr bwMode="auto">
              <a:xfrm>
                <a:off x="3633" y="388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a:ea typeface="宋体" panose="02010600030101010101" pitchFamily="2" charset="-122"/>
                  </a:rPr>
                  <a:t>12</a:t>
                </a:r>
              </a:p>
            </p:txBody>
          </p:sp>
          <p:sp>
            <p:nvSpPr>
              <p:cNvPr id="89141" name="Text Box 96"/>
              <p:cNvSpPr txBox="1">
                <a:spLocks noChangeArrowheads="1"/>
              </p:cNvSpPr>
              <p:nvPr/>
            </p:nvSpPr>
            <p:spPr bwMode="auto">
              <a:xfrm>
                <a:off x="3923" y="388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a:ea typeface="宋体" panose="02010600030101010101" pitchFamily="2" charset="-122"/>
                  </a:rPr>
                  <a:t>13</a:t>
                </a:r>
              </a:p>
            </p:txBody>
          </p:sp>
          <p:sp>
            <p:nvSpPr>
              <p:cNvPr id="89142" name="Text Box 97"/>
              <p:cNvSpPr txBox="1">
                <a:spLocks noChangeArrowheads="1"/>
              </p:cNvSpPr>
              <p:nvPr/>
            </p:nvSpPr>
            <p:spPr bwMode="auto">
              <a:xfrm>
                <a:off x="4177" y="388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a:ea typeface="宋体" panose="02010600030101010101" pitchFamily="2" charset="-122"/>
                  </a:rPr>
                  <a:t>14</a:t>
                </a:r>
              </a:p>
            </p:txBody>
          </p:sp>
          <p:sp>
            <p:nvSpPr>
              <p:cNvPr id="89143" name="Text Box 98"/>
              <p:cNvSpPr txBox="1">
                <a:spLocks noChangeArrowheads="1"/>
              </p:cNvSpPr>
              <p:nvPr/>
            </p:nvSpPr>
            <p:spPr bwMode="auto">
              <a:xfrm>
                <a:off x="4450" y="388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a:ea typeface="宋体" panose="02010600030101010101" pitchFamily="2" charset="-122"/>
                  </a:rPr>
                  <a:t>15</a:t>
                </a:r>
              </a:p>
            </p:txBody>
          </p:sp>
          <p:sp>
            <p:nvSpPr>
              <p:cNvPr id="89144" name="Text Box 99"/>
              <p:cNvSpPr txBox="1">
                <a:spLocks noChangeArrowheads="1"/>
              </p:cNvSpPr>
              <p:nvPr/>
            </p:nvSpPr>
            <p:spPr bwMode="auto">
              <a:xfrm>
                <a:off x="2608" y="388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a:ea typeface="宋体" panose="02010600030101010101" pitchFamily="2" charset="-122"/>
                  </a:rPr>
                  <a:t>8</a:t>
                </a:r>
              </a:p>
            </p:txBody>
          </p:sp>
          <p:sp>
            <p:nvSpPr>
              <p:cNvPr id="89145" name="Text Box 100"/>
              <p:cNvSpPr txBox="1">
                <a:spLocks noChangeArrowheads="1"/>
              </p:cNvSpPr>
              <p:nvPr/>
            </p:nvSpPr>
            <p:spPr bwMode="auto">
              <a:xfrm>
                <a:off x="2880" y="388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a:ea typeface="宋体" panose="02010600030101010101" pitchFamily="2" charset="-122"/>
                  </a:rPr>
                  <a:t>9</a:t>
                </a:r>
              </a:p>
            </p:txBody>
          </p:sp>
          <p:sp>
            <p:nvSpPr>
              <p:cNvPr id="89146" name="Text Box 101"/>
              <p:cNvSpPr txBox="1">
                <a:spLocks noChangeArrowheads="1"/>
              </p:cNvSpPr>
              <p:nvPr/>
            </p:nvSpPr>
            <p:spPr bwMode="auto">
              <a:xfrm>
                <a:off x="3107" y="388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a:ea typeface="宋体" panose="02010600030101010101" pitchFamily="2" charset="-122"/>
                  </a:rPr>
                  <a:t>10</a:t>
                </a:r>
              </a:p>
            </p:txBody>
          </p:sp>
        </p:grpSp>
      </p:grpSp>
      <p:grpSp>
        <p:nvGrpSpPr>
          <p:cNvPr id="319590" name="Group 102"/>
          <p:cNvGrpSpPr>
            <a:grpSpLocks/>
          </p:cNvGrpSpPr>
          <p:nvPr/>
        </p:nvGrpSpPr>
        <p:grpSpPr bwMode="auto">
          <a:xfrm>
            <a:off x="1158875" y="3500438"/>
            <a:ext cx="2620963" cy="2811462"/>
            <a:chOff x="730" y="2205"/>
            <a:chExt cx="1651" cy="1771"/>
          </a:xfrm>
        </p:grpSpPr>
        <p:sp>
          <p:nvSpPr>
            <p:cNvPr id="89114" name="Rectangle 103"/>
            <p:cNvSpPr>
              <a:spLocks noChangeArrowheads="1"/>
            </p:cNvSpPr>
            <p:nvPr/>
          </p:nvSpPr>
          <p:spPr bwMode="auto">
            <a:xfrm>
              <a:off x="730" y="3612"/>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nvGrpSpPr>
            <p:cNvPr id="89115" name="Group 104"/>
            <p:cNvGrpSpPr>
              <a:grpSpLocks/>
            </p:cNvGrpSpPr>
            <p:nvPr/>
          </p:nvGrpSpPr>
          <p:grpSpPr bwMode="auto">
            <a:xfrm>
              <a:off x="1010" y="2569"/>
              <a:ext cx="275" cy="1405"/>
              <a:chOff x="1010" y="2569"/>
              <a:chExt cx="275" cy="1405"/>
            </a:xfrm>
          </p:grpSpPr>
          <p:sp>
            <p:nvSpPr>
              <p:cNvPr id="89128" name="Rectangle 105"/>
              <p:cNvSpPr>
                <a:spLocks noChangeArrowheads="1"/>
              </p:cNvSpPr>
              <p:nvPr/>
            </p:nvSpPr>
            <p:spPr bwMode="auto">
              <a:xfrm>
                <a:off x="1010" y="3611"/>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9129" name="Rectangle 106"/>
              <p:cNvSpPr>
                <a:spLocks noChangeArrowheads="1"/>
              </p:cNvSpPr>
              <p:nvPr/>
            </p:nvSpPr>
            <p:spPr bwMode="auto">
              <a:xfrm>
                <a:off x="1012" y="2569"/>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89116" name="Group 107"/>
            <p:cNvGrpSpPr>
              <a:grpSpLocks/>
            </p:cNvGrpSpPr>
            <p:nvPr/>
          </p:nvGrpSpPr>
          <p:grpSpPr bwMode="auto">
            <a:xfrm>
              <a:off x="1555" y="2205"/>
              <a:ext cx="282" cy="1770"/>
              <a:chOff x="1555" y="2205"/>
              <a:chExt cx="282" cy="1770"/>
            </a:xfrm>
          </p:grpSpPr>
          <p:sp>
            <p:nvSpPr>
              <p:cNvPr id="89125" name="Rectangle 108"/>
              <p:cNvSpPr>
                <a:spLocks noChangeArrowheads="1"/>
              </p:cNvSpPr>
              <p:nvPr/>
            </p:nvSpPr>
            <p:spPr bwMode="auto">
              <a:xfrm>
                <a:off x="1564" y="3612"/>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9126" name="Rectangle 109"/>
              <p:cNvSpPr>
                <a:spLocks noChangeArrowheads="1"/>
              </p:cNvSpPr>
              <p:nvPr/>
            </p:nvSpPr>
            <p:spPr bwMode="auto">
              <a:xfrm>
                <a:off x="1556" y="2569"/>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9127" name="Rectangle 110"/>
              <p:cNvSpPr>
                <a:spLocks noChangeArrowheads="1"/>
              </p:cNvSpPr>
              <p:nvPr/>
            </p:nvSpPr>
            <p:spPr bwMode="auto">
              <a:xfrm>
                <a:off x="1555" y="2205"/>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89117" name="Group 111"/>
            <p:cNvGrpSpPr>
              <a:grpSpLocks/>
            </p:cNvGrpSpPr>
            <p:nvPr/>
          </p:nvGrpSpPr>
          <p:grpSpPr bwMode="auto">
            <a:xfrm>
              <a:off x="1275" y="2206"/>
              <a:ext cx="290" cy="1770"/>
              <a:chOff x="1275" y="2206"/>
              <a:chExt cx="290" cy="1770"/>
            </a:xfrm>
          </p:grpSpPr>
          <p:sp>
            <p:nvSpPr>
              <p:cNvPr id="89122" name="Rectangle 112"/>
              <p:cNvSpPr>
                <a:spLocks noChangeArrowheads="1"/>
              </p:cNvSpPr>
              <p:nvPr/>
            </p:nvSpPr>
            <p:spPr bwMode="auto">
              <a:xfrm>
                <a:off x="1284" y="3613"/>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9123" name="Rectangle 113"/>
              <p:cNvSpPr>
                <a:spLocks noChangeArrowheads="1"/>
              </p:cNvSpPr>
              <p:nvPr/>
            </p:nvSpPr>
            <p:spPr bwMode="auto">
              <a:xfrm>
                <a:off x="1292" y="2568"/>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9124" name="Rectangle 114"/>
              <p:cNvSpPr>
                <a:spLocks noChangeArrowheads="1"/>
              </p:cNvSpPr>
              <p:nvPr/>
            </p:nvSpPr>
            <p:spPr bwMode="auto">
              <a:xfrm>
                <a:off x="1275" y="2206"/>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89118" name="Rectangle 115"/>
            <p:cNvSpPr>
              <a:spLocks noChangeArrowheads="1"/>
            </p:cNvSpPr>
            <p:nvPr/>
          </p:nvSpPr>
          <p:spPr bwMode="auto">
            <a:xfrm>
              <a:off x="2108" y="2206"/>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nvGrpSpPr>
            <p:cNvPr id="89119" name="Group 116"/>
            <p:cNvGrpSpPr>
              <a:grpSpLocks/>
            </p:cNvGrpSpPr>
            <p:nvPr/>
          </p:nvGrpSpPr>
          <p:grpSpPr bwMode="auto">
            <a:xfrm>
              <a:off x="1828" y="2207"/>
              <a:ext cx="281" cy="724"/>
              <a:chOff x="1828" y="2207"/>
              <a:chExt cx="281" cy="724"/>
            </a:xfrm>
          </p:grpSpPr>
          <p:sp>
            <p:nvSpPr>
              <p:cNvPr id="89120" name="Rectangle 117"/>
              <p:cNvSpPr>
                <a:spLocks noChangeArrowheads="1"/>
              </p:cNvSpPr>
              <p:nvPr/>
            </p:nvSpPr>
            <p:spPr bwMode="auto">
              <a:xfrm>
                <a:off x="1836" y="2568"/>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9121" name="Rectangle 118"/>
              <p:cNvSpPr>
                <a:spLocks noChangeArrowheads="1"/>
              </p:cNvSpPr>
              <p:nvPr/>
            </p:nvSpPr>
            <p:spPr bwMode="auto">
              <a:xfrm>
                <a:off x="1828" y="2207"/>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grpSp>
        <p:nvGrpSpPr>
          <p:cNvPr id="319607" name="Group 119"/>
          <p:cNvGrpSpPr>
            <a:grpSpLocks/>
          </p:cNvGrpSpPr>
          <p:nvPr/>
        </p:nvGrpSpPr>
        <p:grpSpPr bwMode="auto">
          <a:xfrm>
            <a:off x="3708400" y="3500438"/>
            <a:ext cx="2173288" cy="2811462"/>
            <a:chOff x="2336" y="2205"/>
            <a:chExt cx="1369" cy="1771"/>
          </a:xfrm>
        </p:grpSpPr>
        <p:sp>
          <p:nvSpPr>
            <p:cNvPr id="89103" name="Rectangle 120"/>
            <p:cNvSpPr>
              <a:spLocks noChangeArrowheads="1"/>
            </p:cNvSpPr>
            <p:nvPr/>
          </p:nvSpPr>
          <p:spPr bwMode="auto">
            <a:xfrm>
              <a:off x="2336" y="3613"/>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nvGrpSpPr>
            <p:cNvPr id="89104" name="Group 121"/>
            <p:cNvGrpSpPr>
              <a:grpSpLocks/>
            </p:cNvGrpSpPr>
            <p:nvPr/>
          </p:nvGrpSpPr>
          <p:grpSpPr bwMode="auto">
            <a:xfrm>
              <a:off x="2616" y="3250"/>
              <a:ext cx="275" cy="725"/>
              <a:chOff x="2616" y="3250"/>
              <a:chExt cx="275" cy="725"/>
            </a:xfrm>
          </p:grpSpPr>
          <p:sp>
            <p:nvSpPr>
              <p:cNvPr id="89112" name="Rectangle 122"/>
              <p:cNvSpPr>
                <a:spLocks noChangeArrowheads="1"/>
              </p:cNvSpPr>
              <p:nvPr/>
            </p:nvSpPr>
            <p:spPr bwMode="auto">
              <a:xfrm>
                <a:off x="2616" y="3612"/>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9113" name="Rectangle 123"/>
              <p:cNvSpPr>
                <a:spLocks noChangeArrowheads="1"/>
              </p:cNvSpPr>
              <p:nvPr/>
            </p:nvSpPr>
            <p:spPr bwMode="auto">
              <a:xfrm>
                <a:off x="2618" y="3250"/>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89105" name="Group 124"/>
            <p:cNvGrpSpPr>
              <a:grpSpLocks/>
            </p:cNvGrpSpPr>
            <p:nvPr/>
          </p:nvGrpSpPr>
          <p:grpSpPr bwMode="auto">
            <a:xfrm>
              <a:off x="2889" y="2905"/>
              <a:ext cx="282" cy="707"/>
              <a:chOff x="2889" y="2905"/>
              <a:chExt cx="282" cy="707"/>
            </a:xfrm>
          </p:grpSpPr>
          <p:sp>
            <p:nvSpPr>
              <p:cNvPr id="89110" name="Rectangle 125"/>
              <p:cNvSpPr>
                <a:spLocks noChangeArrowheads="1"/>
              </p:cNvSpPr>
              <p:nvPr/>
            </p:nvSpPr>
            <p:spPr bwMode="auto">
              <a:xfrm>
                <a:off x="2898" y="3249"/>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9111" name="Rectangle 126"/>
              <p:cNvSpPr>
                <a:spLocks noChangeArrowheads="1"/>
              </p:cNvSpPr>
              <p:nvPr/>
            </p:nvSpPr>
            <p:spPr bwMode="auto">
              <a:xfrm>
                <a:off x="2889" y="2905"/>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89106" name="Rectangle 127"/>
            <p:cNvSpPr>
              <a:spLocks noChangeArrowheads="1"/>
            </p:cNvSpPr>
            <p:nvPr/>
          </p:nvSpPr>
          <p:spPr bwMode="auto">
            <a:xfrm>
              <a:off x="3432" y="2205"/>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nvGrpSpPr>
            <p:cNvPr id="89107" name="Group 128"/>
            <p:cNvGrpSpPr>
              <a:grpSpLocks/>
            </p:cNvGrpSpPr>
            <p:nvPr/>
          </p:nvGrpSpPr>
          <p:grpSpPr bwMode="auto">
            <a:xfrm>
              <a:off x="3152" y="2206"/>
              <a:ext cx="290" cy="1061"/>
              <a:chOff x="3152" y="2206"/>
              <a:chExt cx="290" cy="1061"/>
            </a:xfrm>
          </p:grpSpPr>
          <p:sp>
            <p:nvSpPr>
              <p:cNvPr id="89108" name="Rectangle 129"/>
              <p:cNvSpPr>
                <a:spLocks noChangeArrowheads="1"/>
              </p:cNvSpPr>
              <p:nvPr/>
            </p:nvSpPr>
            <p:spPr bwMode="auto">
              <a:xfrm>
                <a:off x="3169" y="2904"/>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9109" name="Rectangle 130"/>
              <p:cNvSpPr>
                <a:spLocks noChangeArrowheads="1"/>
              </p:cNvSpPr>
              <p:nvPr/>
            </p:nvSpPr>
            <p:spPr bwMode="auto">
              <a:xfrm>
                <a:off x="3152" y="2206"/>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grpSp>
        <p:nvGrpSpPr>
          <p:cNvPr id="319619" name="Group 131"/>
          <p:cNvGrpSpPr>
            <a:grpSpLocks/>
          </p:cNvGrpSpPr>
          <p:nvPr/>
        </p:nvGrpSpPr>
        <p:grpSpPr bwMode="auto">
          <a:xfrm>
            <a:off x="5881688" y="3500438"/>
            <a:ext cx="1728787" cy="2809875"/>
            <a:chOff x="3705" y="2205"/>
            <a:chExt cx="1089" cy="1770"/>
          </a:xfrm>
        </p:grpSpPr>
        <p:sp>
          <p:nvSpPr>
            <p:cNvPr id="89099" name="Rectangle 132"/>
            <p:cNvSpPr>
              <a:spLocks noChangeArrowheads="1"/>
            </p:cNvSpPr>
            <p:nvPr/>
          </p:nvSpPr>
          <p:spPr bwMode="auto">
            <a:xfrm>
              <a:off x="3978" y="3249"/>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9100" name="Rectangle 133"/>
            <p:cNvSpPr>
              <a:spLocks noChangeArrowheads="1"/>
            </p:cNvSpPr>
            <p:nvPr/>
          </p:nvSpPr>
          <p:spPr bwMode="auto">
            <a:xfrm>
              <a:off x="3705" y="3612"/>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9101" name="Rectangle 134"/>
            <p:cNvSpPr>
              <a:spLocks noChangeArrowheads="1"/>
            </p:cNvSpPr>
            <p:nvPr/>
          </p:nvSpPr>
          <p:spPr bwMode="auto">
            <a:xfrm>
              <a:off x="4240" y="2904"/>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89102" name="Rectangle 135"/>
            <p:cNvSpPr>
              <a:spLocks noChangeArrowheads="1"/>
            </p:cNvSpPr>
            <p:nvPr/>
          </p:nvSpPr>
          <p:spPr bwMode="auto">
            <a:xfrm>
              <a:off x="4521" y="2205"/>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19624"/>
                                        </p:tgtEl>
                                        <p:attrNameLst>
                                          <p:attrName>style.visibility</p:attrName>
                                        </p:attrNameLst>
                                      </p:cBhvr>
                                      <p:to>
                                        <p:strVal val="visible"/>
                                      </p:to>
                                    </p:set>
                                    <p:anim calcmode="lin" valueType="num">
                                      <p:cBhvr>
                                        <p:cTn id="7" dur="500" fill="hold"/>
                                        <p:tgtEl>
                                          <p:spTgt spid="319624"/>
                                        </p:tgtEl>
                                        <p:attrNameLst>
                                          <p:attrName>ppt_w</p:attrName>
                                        </p:attrNameLst>
                                      </p:cBhvr>
                                      <p:tavLst>
                                        <p:tav tm="0">
                                          <p:val>
                                            <p:strVal val="#ppt_w*0.70"/>
                                          </p:val>
                                        </p:tav>
                                        <p:tav tm="100000">
                                          <p:val>
                                            <p:strVal val="#ppt_w"/>
                                          </p:val>
                                        </p:tav>
                                      </p:tavLst>
                                    </p:anim>
                                    <p:anim calcmode="lin" valueType="num">
                                      <p:cBhvr>
                                        <p:cTn id="8" dur="500" fill="hold"/>
                                        <p:tgtEl>
                                          <p:spTgt spid="319624"/>
                                        </p:tgtEl>
                                        <p:attrNameLst>
                                          <p:attrName>ppt_h</p:attrName>
                                        </p:attrNameLst>
                                      </p:cBhvr>
                                      <p:tavLst>
                                        <p:tav tm="0">
                                          <p:val>
                                            <p:strVal val="#ppt_h"/>
                                          </p:val>
                                        </p:tav>
                                        <p:tav tm="100000">
                                          <p:val>
                                            <p:strVal val="#ppt_h"/>
                                          </p:val>
                                        </p:tav>
                                      </p:tavLst>
                                    </p:anim>
                                    <p:animEffect transition="in" filter="fade">
                                      <p:cBhvr>
                                        <p:cTn id="9" dur="500"/>
                                        <p:tgtEl>
                                          <p:spTgt spid="31962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319590"/>
                                        </p:tgtEl>
                                        <p:attrNameLst>
                                          <p:attrName>style.visibility</p:attrName>
                                        </p:attrNameLst>
                                      </p:cBhvr>
                                      <p:to>
                                        <p:strVal val="visible"/>
                                      </p:to>
                                    </p:set>
                                    <p:animEffect transition="in" filter="wipe(left)">
                                      <p:cBhvr>
                                        <p:cTn id="14" dur="500"/>
                                        <p:tgtEl>
                                          <p:spTgt spid="31959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nodeType="clickEffect">
                                  <p:stCondLst>
                                    <p:cond delay="0"/>
                                  </p:stCondLst>
                                  <p:childTnLst>
                                    <p:set>
                                      <p:cBhvr>
                                        <p:cTn id="18" dur="1" fill="hold">
                                          <p:stCondLst>
                                            <p:cond delay="0"/>
                                          </p:stCondLst>
                                        </p:cTn>
                                        <p:tgtEl>
                                          <p:spTgt spid="319625"/>
                                        </p:tgtEl>
                                        <p:attrNameLst>
                                          <p:attrName>style.visibility</p:attrName>
                                        </p:attrNameLst>
                                      </p:cBhvr>
                                      <p:to>
                                        <p:strVal val="visible"/>
                                      </p:to>
                                    </p:set>
                                    <p:anim calcmode="lin" valueType="num">
                                      <p:cBhvr>
                                        <p:cTn id="19" dur="500" fill="hold"/>
                                        <p:tgtEl>
                                          <p:spTgt spid="319625"/>
                                        </p:tgtEl>
                                        <p:attrNameLst>
                                          <p:attrName>ppt_w</p:attrName>
                                        </p:attrNameLst>
                                      </p:cBhvr>
                                      <p:tavLst>
                                        <p:tav tm="0">
                                          <p:val>
                                            <p:strVal val="#ppt_w*0.70"/>
                                          </p:val>
                                        </p:tav>
                                        <p:tav tm="100000">
                                          <p:val>
                                            <p:strVal val="#ppt_w"/>
                                          </p:val>
                                        </p:tav>
                                      </p:tavLst>
                                    </p:anim>
                                    <p:anim calcmode="lin" valueType="num">
                                      <p:cBhvr>
                                        <p:cTn id="20" dur="500" fill="hold"/>
                                        <p:tgtEl>
                                          <p:spTgt spid="319625"/>
                                        </p:tgtEl>
                                        <p:attrNameLst>
                                          <p:attrName>ppt_h</p:attrName>
                                        </p:attrNameLst>
                                      </p:cBhvr>
                                      <p:tavLst>
                                        <p:tav tm="0">
                                          <p:val>
                                            <p:strVal val="#ppt_h"/>
                                          </p:val>
                                        </p:tav>
                                        <p:tav tm="100000">
                                          <p:val>
                                            <p:strVal val="#ppt_h"/>
                                          </p:val>
                                        </p:tav>
                                      </p:tavLst>
                                    </p:anim>
                                    <p:animEffect transition="in" filter="fade">
                                      <p:cBhvr>
                                        <p:cTn id="21" dur="500"/>
                                        <p:tgtEl>
                                          <p:spTgt spid="31962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19607"/>
                                        </p:tgtEl>
                                        <p:attrNameLst>
                                          <p:attrName>style.visibility</p:attrName>
                                        </p:attrNameLst>
                                      </p:cBhvr>
                                      <p:to>
                                        <p:strVal val="visible"/>
                                      </p:to>
                                    </p:set>
                                    <p:animEffect transition="in" filter="wipe(left)">
                                      <p:cBhvr>
                                        <p:cTn id="26" dur="500"/>
                                        <p:tgtEl>
                                          <p:spTgt spid="31960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5" presetClass="entr" presetSubtype="0" fill="hold" nodeType="clickEffect">
                                  <p:stCondLst>
                                    <p:cond delay="0"/>
                                  </p:stCondLst>
                                  <p:childTnLst>
                                    <p:set>
                                      <p:cBhvr>
                                        <p:cTn id="30" dur="1" fill="hold">
                                          <p:stCondLst>
                                            <p:cond delay="0"/>
                                          </p:stCondLst>
                                        </p:cTn>
                                        <p:tgtEl>
                                          <p:spTgt spid="319517"/>
                                        </p:tgtEl>
                                        <p:attrNameLst>
                                          <p:attrName>style.visibility</p:attrName>
                                        </p:attrNameLst>
                                      </p:cBhvr>
                                      <p:to>
                                        <p:strVal val="visible"/>
                                      </p:to>
                                    </p:set>
                                    <p:anim calcmode="lin" valueType="num">
                                      <p:cBhvr>
                                        <p:cTn id="31" dur="500" fill="hold"/>
                                        <p:tgtEl>
                                          <p:spTgt spid="319517"/>
                                        </p:tgtEl>
                                        <p:attrNameLst>
                                          <p:attrName>ppt_w</p:attrName>
                                        </p:attrNameLst>
                                      </p:cBhvr>
                                      <p:tavLst>
                                        <p:tav tm="0">
                                          <p:val>
                                            <p:strVal val="#ppt_w*0.70"/>
                                          </p:val>
                                        </p:tav>
                                        <p:tav tm="100000">
                                          <p:val>
                                            <p:strVal val="#ppt_w"/>
                                          </p:val>
                                        </p:tav>
                                      </p:tavLst>
                                    </p:anim>
                                    <p:anim calcmode="lin" valueType="num">
                                      <p:cBhvr>
                                        <p:cTn id="32" dur="500" fill="hold"/>
                                        <p:tgtEl>
                                          <p:spTgt spid="319517"/>
                                        </p:tgtEl>
                                        <p:attrNameLst>
                                          <p:attrName>ppt_h</p:attrName>
                                        </p:attrNameLst>
                                      </p:cBhvr>
                                      <p:tavLst>
                                        <p:tav tm="0">
                                          <p:val>
                                            <p:strVal val="#ppt_h"/>
                                          </p:val>
                                        </p:tav>
                                        <p:tav tm="100000">
                                          <p:val>
                                            <p:strVal val="#ppt_h"/>
                                          </p:val>
                                        </p:tav>
                                      </p:tavLst>
                                    </p:anim>
                                    <p:animEffect transition="in" filter="fade">
                                      <p:cBhvr>
                                        <p:cTn id="33" dur="500"/>
                                        <p:tgtEl>
                                          <p:spTgt spid="31951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319619"/>
                                        </p:tgtEl>
                                        <p:attrNameLst>
                                          <p:attrName>style.visibility</p:attrName>
                                        </p:attrNameLst>
                                      </p:cBhvr>
                                      <p:to>
                                        <p:strVal val="visible"/>
                                      </p:to>
                                    </p:set>
                                    <p:animEffect transition="in" filter="wipe(down)">
                                      <p:cBhvr>
                                        <p:cTn id="38" dur="500"/>
                                        <p:tgtEl>
                                          <p:spTgt spid="319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14" name="Group 2"/>
          <p:cNvGrpSpPr>
            <a:grpSpLocks/>
          </p:cNvGrpSpPr>
          <p:nvPr/>
        </p:nvGrpSpPr>
        <p:grpSpPr bwMode="auto">
          <a:xfrm>
            <a:off x="468313" y="2368550"/>
            <a:ext cx="8496300" cy="4445000"/>
            <a:chOff x="250" y="1434"/>
            <a:chExt cx="5352" cy="2800"/>
          </a:xfrm>
        </p:grpSpPr>
        <p:pic>
          <p:nvPicPr>
            <p:cNvPr id="90160" name="Picture 3" descr="22"/>
            <p:cNvPicPr>
              <a:picLocks noChangeAspect="1" noChangeArrowheads="1"/>
            </p:cNvPicPr>
            <p:nvPr/>
          </p:nvPicPr>
          <p:blipFill>
            <a:blip r:embed="rId2">
              <a:extLst>
                <a:ext uri="{28A0092B-C50C-407E-A947-70E740481C1C}">
                  <a14:useLocalDpi xmlns:a14="http://schemas.microsoft.com/office/drawing/2010/main" val="0"/>
                </a:ext>
              </a:extLst>
            </a:blip>
            <a:srcRect l="5997" t="18773" r="8003" b="4439"/>
            <a:stretch>
              <a:fillRect/>
            </a:stretch>
          </p:blipFill>
          <p:spPr bwMode="auto">
            <a:xfrm>
              <a:off x="250" y="1434"/>
              <a:ext cx="5352" cy="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0161" name="Group 4"/>
            <p:cNvGrpSpPr>
              <a:grpSpLocks/>
            </p:cNvGrpSpPr>
            <p:nvPr/>
          </p:nvGrpSpPr>
          <p:grpSpPr bwMode="auto">
            <a:xfrm>
              <a:off x="703" y="3884"/>
              <a:ext cx="4055" cy="288"/>
              <a:chOff x="703" y="3884"/>
              <a:chExt cx="4055" cy="288"/>
            </a:xfrm>
          </p:grpSpPr>
          <p:sp>
            <p:nvSpPr>
              <p:cNvPr id="90162" name="Text Box 5"/>
              <p:cNvSpPr txBox="1">
                <a:spLocks noChangeArrowheads="1"/>
              </p:cNvSpPr>
              <p:nvPr/>
            </p:nvSpPr>
            <p:spPr bwMode="auto">
              <a:xfrm>
                <a:off x="703" y="388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a:ea typeface="宋体" panose="02010600030101010101" pitchFamily="2" charset="-122"/>
                  </a:rPr>
                  <a:t>1</a:t>
                </a:r>
              </a:p>
            </p:txBody>
          </p:sp>
          <p:sp>
            <p:nvSpPr>
              <p:cNvPr id="90163" name="Text Box 6"/>
              <p:cNvSpPr txBox="1">
                <a:spLocks noChangeArrowheads="1"/>
              </p:cNvSpPr>
              <p:nvPr/>
            </p:nvSpPr>
            <p:spPr bwMode="auto">
              <a:xfrm>
                <a:off x="990" y="388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a:ea typeface="宋体" panose="02010600030101010101" pitchFamily="2" charset="-122"/>
                  </a:rPr>
                  <a:t>2</a:t>
                </a:r>
              </a:p>
            </p:txBody>
          </p:sp>
          <p:sp>
            <p:nvSpPr>
              <p:cNvPr id="90164" name="Text Box 7"/>
              <p:cNvSpPr txBox="1">
                <a:spLocks noChangeArrowheads="1"/>
              </p:cNvSpPr>
              <p:nvPr/>
            </p:nvSpPr>
            <p:spPr bwMode="auto">
              <a:xfrm>
                <a:off x="1262" y="388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a:ea typeface="宋体" panose="02010600030101010101" pitchFamily="2" charset="-122"/>
                  </a:rPr>
                  <a:t>3</a:t>
                </a:r>
              </a:p>
            </p:txBody>
          </p:sp>
          <p:sp>
            <p:nvSpPr>
              <p:cNvPr id="90165" name="Text Box 8"/>
              <p:cNvSpPr txBox="1">
                <a:spLocks noChangeArrowheads="1"/>
              </p:cNvSpPr>
              <p:nvPr/>
            </p:nvSpPr>
            <p:spPr bwMode="auto">
              <a:xfrm>
                <a:off x="2064" y="388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a:ea typeface="宋体" panose="02010600030101010101" pitchFamily="2" charset="-122"/>
                  </a:rPr>
                  <a:t>6</a:t>
                </a:r>
              </a:p>
            </p:txBody>
          </p:sp>
          <p:sp>
            <p:nvSpPr>
              <p:cNvPr id="90166" name="Text Box 9"/>
              <p:cNvSpPr txBox="1">
                <a:spLocks noChangeArrowheads="1"/>
              </p:cNvSpPr>
              <p:nvPr/>
            </p:nvSpPr>
            <p:spPr bwMode="auto">
              <a:xfrm>
                <a:off x="1534" y="388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a:ea typeface="宋体" panose="02010600030101010101" pitchFamily="2" charset="-122"/>
                  </a:rPr>
                  <a:t>4</a:t>
                </a:r>
              </a:p>
            </p:txBody>
          </p:sp>
          <p:sp>
            <p:nvSpPr>
              <p:cNvPr id="90167" name="Text Box 10"/>
              <p:cNvSpPr txBox="1">
                <a:spLocks noChangeArrowheads="1"/>
              </p:cNvSpPr>
              <p:nvPr/>
            </p:nvSpPr>
            <p:spPr bwMode="auto">
              <a:xfrm>
                <a:off x="1791" y="388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a:ea typeface="宋体" panose="02010600030101010101" pitchFamily="2" charset="-122"/>
                  </a:rPr>
                  <a:t>5</a:t>
                </a:r>
              </a:p>
            </p:txBody>
          </p:sp>
          <p:sp>
            <p:nvSpPr>
              <p:cNvPr id="90168" name="Text Box 11"/>
              <p:cNvSpPr txBox="1">
                <a:spLocks noChangeArrowheads="1"/>
              </p:cNvSpPr>
              <p:nvPr/>
            </p:nvSpPr>
            <p:spPr bwMode="auto">
              <a:xfrm>
                <a:off x="2336" y="388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a:ea typeface="宋体" panose="02010600030101010101" pitchFamily="2" charset="-122"/>
                  </a:rPr>
                  <a:t>7</a:t>
                </a:r>
              </a:p>
            </p:txBody>
          </p:sp>
          <p:sp>
            <p:nvSpPr>
              <p:cNvPr id="90169" name="Text Box 12"/>
              <p:cNvSpPr txBox="1">
                <a:spLocks noChangeArrowheads="1"/>
              </p:cNvSpPr>
              <p:nvPr/>
            </p:nvSpPr>
            <p:spPr bwMode="auto">
              <a:xfrm>
                <a:off x="3368" y="388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a:ea typeface="宋体" panose="02010600030101010101" pitchFamily="2" charset="-122"/>
                  </a:rPr>
                  <a:t>11</a:t>
                </a:r>
              </a:p>
            </p:txBody>
          </p:sp>
          <p:sp>
            <p:nvSpPr>
              <p:cNvPr id="90170" name="Text Box 13"/>
              <p:cNvSpPr txBox="1">
                <a:spLocks noChangeArrowheads="1"/>
              </p:cNvSpPr>
              <p:nvPr/>
            </p:nvSpPr>
            <p:spPr bwMode="auto">
              <a:xfrm>
                <a:off x="3633" y="388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a:ea typeface="宋体" panose="02010600030101010101" pitchFamily="2" charset="-122"/>
                  </a:rPr>
                  <a:t>12</a:t>
                </a:r>
              </a:p>
            </p:txBody>
          </p:sp>
          <p:sp>
            <p:nvSpPr>
              <p:cNvPr id="90171" name="Text Box 14"/>
              <p:cNvSpPr txBox="1">
                <a:spLocks noChangeArrowheads="1"/>
              </p:cNvSpPr>
              <p:nvPr/>
            </p:nvSpPr>
            <p:spPr bwMode="auto">
              <a:xfrm>
                <a:off x="3923" y="388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a:ea typeface="宋体" panose="02010600030101010101" pitchFamily="2" charset="-122"/>
                  </a:rPr>
                  <a:t>13</a:t>
                </a:r>
              </a:p>
            </p:txBody>
          </p:sp>
          <p:sp>
            <p:nvSpPr>
              <p:cNvPr id="90172" name="Text Box 15"/>
              <p:cNvSpPr txBox="1">
                <a:spLocks noChangeArrowheads="1"/>
              </p:cNvSpPr>
              <p:nvPr/>
            </p:nvSpPr>
            <p:spPr bwMode="auto">
              <a:xfrm>
                <a:off x="4177" y="388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a:ea typeface="宋体" panose="02010600030101010101" pitchFamily="2" charset="-122"/>
                  </a:rPr>
                  <a:t>14</a:t>
                </a:r>
              </a:p>
            </p:txBody>
          </p:sp>
          <p:sp>
            <p:nvSpPr>
              <p:cNvPr id="90173" name="Text Box 16"/>
              <p:cNvSpPr txBox="1">
                <a:spLocks noChangeArrowheads="1"/>
              </p:cNvSpPr>
              <p:nvPr/>
            </p:nvSpPr>
            <p:spPr bwMode="auto">
              <a:xfrm>
                <a:off x="4450" y="388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a:ea typeface="宋体" panose="02010600030101010101" pitchFamily="2" charset="-122"/>
                  </a:rPr>
                  <a:t>15</a:t>
                </a:r>
              </a:p>
            </p:txBody>
          </p:sp>
          <p:sp>
            <p:nvSpPr>
              <p:cNvPr id="90174" name="Text Box 17"/>
              <p:cNvSpPr txBox="1">
                <a:spLocks noChangeArrowheads="1"/>
              </p:cNvSpPr>
              <p:nvPr/>
            </p:nvSpPr>
            <p:spPr bwMode="auto">
              <a:xfrm>
                <a:off x="2608" y="388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a:ea typeface="宋体" panose="02010600030101010101" pitchFamily="2" charset="-122"/>
                  </a:rPr>
                  <a:t>8</a:t>
                </a:r>
              </a:p>
            </p:txBody>
          </p:sp>
          <p:sp>
            <p:nvSpPr>
              <p:cNvPr id="90175" name="Text Box 18"/>
              <p:cNvSpPr txBox="1">
                <a:spLocks noChangeArrowheads="1"/>
              </p:cNvSpPr>
              <p:nvPr/>
            </p:nvSpPr>
            <p:spPr bwMode="auto">
              <a:xfrm>
                <a:off x="2880" y="388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a:ea typeface="宋体" panose="02010600030101010101" pitchFamily="2" charset="-122"/>
                  </a:rPr>
                  <a:t>9</a:t>
                </a:r>
              </a:p>
            </p:txBody>
          </p:sp>
          <p:sp>
            <p:nvSpPr>
              <p:cNvPr id="90176" name="Text Box 19"/>
              <p:cNvSpPr txBox="1">
                <a:spLocks noChangeArrowheads="1"/>
              </p:cNvSpPr>
              <p:nvPr/>
            </p:nvSpPr>
            <p:spPr bwMode="auto">
              <a:xfrm>
                <a:off x="3107" y="388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a:ea typeface="宋体" panose="02010600030101010101" pitchFamily="2" charset="-122"/>
                  </a:rPr>
                  <a:t>10</a:t>
                </a:r>
              </a:p>
            </p:txBody>
          </p:sp>
        </p:grpSp>
      </p:grpSp>
      <p:grpSp>
        <p:nvGrpSpPr>
          <p:cNvPr id="90115" name="Group 20"/>
          <p:cNvGrpSpPr>
            <a:grpSpLocks/>
          </p:cNvGrpSpPr>
          <p:nvPr/>
        </p:nvGrpSpPr>
        <p:grpSpPr bwMode="auto">
          <a:xfrm>
            <a:off x="1158875" y="3500438"/>
            <a:ext cx="2620963" cy="2811462"/>
            <a:chOff x="730" y="2205"/>
            <a:chExt cx="1651" cy="1771"/>
          </a:xfrm>
        </p:grpSpPr>
        <p:sp>
          <p:nvSpPr>
            <p:cNvPr id="90144" name="Rectangle 21"/>
            <p:cNvSpPr>
              <a:spLocks noChangeArrowheads="1"/>
            </p:cNvSpPr>
            <p:nvPr/>
          </p:nvSpPr>
          <p:spPr bwMode="auto">
            <a:xfrm>
              <a:off x="730" y="3612"/>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nvGrpSpPr>
            <p:cNvPr id="90145" name="Group 22"/>
            <p:cNvGrpSpPr>
              <a:grpSpLocks/>
            </p:cNvGrpSpPr>
            <p:nvPr/>
          </p:nvGrpSpPr>
          <p:grpSpPr bwMode="auto">
            <a:xfrm>
              <a:off x="1010" y="2569"/>
              <a:ext cx="275" cy="1405"/>
              <a:chOff x="1010" y="2569"/>
              <a:chExt cx="275" cy="1405"/>
            </a:xfrm>
          </p:grpSpPr>
          <p:sp>
            <p:nvSpPr>
              <p:cNvPr id="90158" name="Rectangle 23"/>
              <p:cNvSpPr>
                <a:spLocks noChangeArrowheads="1"/>
              </p:cNvSpPr>
              <p:nvPr/>
            </p:nvSpPr>
            <p:spPr bwMode="auto">
              <a:xfrm>
                <a:off x="1010" y="3611"/>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0159" name="Rectangle 24"/>
              <p:cNvSpPr>
                <a:spLocks noChangeArrowheads="1"/>
              </p:cNvSpPr>
              <p:nvPr/>
            </p:nvSpPr>
            <p:spPr bwMode="auto">
              <a:xfrm>
                <a:off x="1012" y="2569"/>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0146" name="Group 25"/>
            <p:cNvGrpSpPr>
              <a:grpSpLocks/>
            </p:cNvGrpSpPr>
            <p:nvPr/>
          </p:nvGrpSpPr>
          <p:grpSpPr bwMode="auto">
            <a:xfrm>
              <a:off x="1555" y="2205"/>
              <a:ext cx="282" cy="1770"/>
              <a:chOff x="1555" y="2205"/>
              <a:chExt cx="282" cy="1770"/>
            </a:xfrm>
          </p:grpSpPr>
          <p:sp>
            <p:nvSpPr>
              <p:cNvPr id="90155" name="Rectangle 26"/>
              <p:cNvSpPr>
                <a:spLocks noChangeArrowheads="1"/>
              </p:cNvSpPr>
              <p:nvPr/>
            </p:nvSpPr>
            <p:spPr bwMode="auto">
              <a:xfrm>
                <a:off x="1564" y="3612"/>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0156" name="Rectangle 27"/>
              <p:cNvSpPr>
                <a:spLocks noChangeArrowheads="1"/>
              </p:cNvSpPr>
              <p:nvPr/>
            </p:nvSpPr>
            <p:spPr bwMode="auto">
              <a:xfrm>
                <a:off x="1556" y="2569"/>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0157" name="Rectangle 28"/>
              <p:cNvSpPr>
                <a:spLocks noChangeArrowheads="1"/>
              </p:cNvSpPr>
              <p:nvPr/>
            </p:nvSpPr>
            <p:spPr bwMode="auto">
              <a:xfrm>
                <a:off x="1555" y="2205"/>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0147" name="Group 29"/>
            <p:cNvGrpSpPr>
              <a:grpSpLocks/>
            </p:cNvGrpSpPr>
            <p:nvPr/>
          </p:nvGrpSpPr>
          <p:grpSpPr bwMode="auto">
            <a:xfrm>
              <a:off x="1275" y="2206"/>
              <a:ext cx="290" cy="1770"/>
              <a:chOff x="1275" y="2206"/>
              <a:chExt cx="290" cy="1770"/>
            </a:xfrm>
          </p:grpSpPr>
          <p:sp>
            <p:nvSpPr>
              <p:cNvPr id="90152" name="Rectangle 30"/>
              <p:cNvSpPr>
                <a:spLocks noChangeArrowheads="1"/>
              </p:cNvSpPr>
              <p:nvPr/>
            </p:nvSpPr>
            <p:spPr bwMode="auto">
              <a:xfrm>
                <a:off x="1284" y="3613"/>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0153" name="Rectangle 31"/>
              <p:cNvSpPr>
                <a:spLocks noChangeArrowheads="1"/>
              </p:cNvSpPr>
              <p:nvPr/>
            </p:nvSpPr>
            <p:spPr bwMode="auto">
              <a:xfrm>
                <a:off x="1292" y="2568"/>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0154" name="Rectangle 32"/>
              <p:cNvSpPr>
                <a:spLocks noChangeArrowheads="1"/>
              </p:cNvSpPr>
              <p:nvPr/>
            </p:nvSpPr>
            <p:spPr bwMode="auto">
              <a:xfrm>
                <a:off x="1275" y="2206"/>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90148" name="Rectangle 33"/>
            <p:cNvSpPr>
              <a:spLocks noChangeArrowheads="1"/>
            </p:cNvSpPr>
            <p:nvPr/>
          </p:nvSpPr>
          <p:spPr bwMode="auto">
            <a:xfrm>
              <a:off x="2108" y="2206"/>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nvGrpSpPr>
            <p:cNvPr id="90149" name="Group 34"/>
            <p:cNvGrpSpPr>
              <a:grpSpLocks/>
            </p:cNvGrpSpPr>
            <p:nvPr/>
          </p:nvGrpSpPr>
          <p:grpSpPr bwMode="auto">
            <a:xfrm>
              <a:off x="1828" y="2207"/>
              <a:ext cx="281" cy="724"/>
              <a:chOff x="1828" y="2207"/>
              <a:chExt cx="281" cy="724"/>
            </a:xfrm>
          </p:grpSpPr>
          <p:sp>
            <p:nvSpPr>
              <p:cNvPr id="90150" name="Rectangle 35"/>
              <p:cNvSpPr>
                <a:spLocks noChangeArrowheads="1"/>
              </p:cNvSpPr>
              <p:nvPr/>
            </p:nvSpPr>
            <p:spPr bwMode="auto">
              <a:xfrm>
                <a:off x="1836" y="2568"/>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0151" name="Rectangle 36"/>
              <p:cNvSpPr>
                <a:spLocks noChangeArrowheads="1"/>
              </p:cNvSpPr>
              <p:nvPr/>
            </p:nvSpPr>
            <p:spPr bwMode="auto">
              <a:xfrm>
                <a:off x="1828" y="2207"/>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grpSp>
        <p:nvGrpSpPr>
          <p:cNvPr id="90116" name="Group 37"/>
          <p:cNvGrpSpPr>
            <a:grpSpLocks/>
          </p:cNvGrpSpPr>
          <p:nvPr/>
        </p:nvGrpSpPr>
        <p:grpSpPr bwMode="auto">
          <a:xfrm>
            <a:off x="3708400" y="3500438"/>
            <a:ext cx="2173288" cy="2811462"/>
            <a:chOff x="2336" y="2205"/>
            <a:chExt cx="1369" cy="1771"/>
          </a:xfrm>
        </p:grpSpPr>
        <p:sp>
          <p:nvSpPr>
            <p:cNvPr id="90133" name="Rectangle 38"/>
            <p:cNvSpPr>
              <a:spLocks noChangeArrowheads="1"/>
            </p:cNvSpPr>
            <p:nvPr/>
          </p:nvSpPr>
          <p:spPr bwMode="auto">
            <a:xfrm>
              <a:off x="2336" y="3613"/>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nvGrpSpPr>
            <p:cNvPr id="90134" name="Group 39"/>
            <p:cNvGrpSpPr>
              <a:grpSpLocks/>
            </p:cNvGrpSpPr>
            <p:nvPr/>
          </p:nvGrpSpPr>
          <p:grpSpPr bwMode="auto">
            <a:xfrm>
              <a:off x="2616" y="3250"/>
              <a:ext cx="275" cy="725"/>
              <a:chOff x="2616" y="3250"/>
              <a:chExt cx="275" cy="725"/>
            </a:xfrm>
          </p:grpSpPr>
          <p:sp>
            <p:nvSpPr>
              <p:cNvPr id="90142" name="Rectangle 40"/>
              <p:cNvSpPr>
                <a:spLocks noChangeArrowheads="1"/>
              </p:cNvSpPr>
              <p:nvPr/>
            </p:nvSpPr>
            <p:spPr bwMode="auto">
              <a:xfrm>
                <a:off x="2616" y="3612"/>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0143" name="Rectangle 41"/>
              <p:cNvSpPr>
                <a:spLocks noChangeArrowheads="1"/>
              </p:cNvSpPr>
              <p:nvPr/>
            </p:nvSpPr>
            <p:spPr bwMode="auto">
              <a:xfrm>
                <a:off x="2618" y="3250"/>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0135" name="Group 42"/>
            <p:cNvGrpSpPr>
              <a:grpSpLocks/>
            </p:cNvGrpSpPr>
            <p:nvPr/>
          </p:nvGrpSpPr>
          <p:grpSpPr bwMode="auto">
            <a:xfrm>
              <a:off x="2889" y="2905"/>
              <a:ext cx="282" cy="707"/>
              <a:chOff x="2889" y="2905"/>
              <a:chExt cx="282" cy="707"/>
            </a:xfrm>
          </p:grpSpPr>
          <p:sp>
            <p:nvSpPr>
              <p:cNvPr id="90140" name="Rectangle 43"/>
              <p:cNvSpPr>
                <a:spLocks noChangeArrowheads="1"/>
              </p:cNvSpPr>
              <p:nvPr/>
            </p:nvSpPr>
            <p:spPr bwMode="auto">
              <a:xfrm>
                <a:off x="2898" y="3249"/>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0141" name="Rectangle 44"/>
              <p:cNvSpPr>
                <a:spLocks noChangeArrowheads="1"/>
              </p:cNvSpPr>
              <p:nvPr/>
            </p:nvSpPr>
            <p:spPr bwMode="auto">
              <a:xfrm>
                <a:off x="2889" y="2905"/>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sp>
          <p:nvSpPr>
            <p:cNvPr id="90136" name="Rectangle 45"/>
            <p:cNvSpPr>
              <a:spLocks noChangeArrowheads="1"/>
            </p:cNvSpPr>
            <p:nvPr/>
          </p:nvSpPr>
          <p:spPr bwMode="auto">
            <a:xfrm>
              <a:off x="3432" y="2205"/>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nvGrpSpPr>
            <p:cNvPr id="90137" name="Group 46"/>
            <p:cNvGrpSpPr>
              <a:grpSpLocks/>
            </p:cNvGrpSpPr>
            <p:nvPr/>
          </p:nvGrpSpPr>
          <p:grpSpPr bwMode="auto">
            <a:xfrm>
              <a:off x="3152" y="2206"/>
              <a:ext cx="290" cy="1061"/>
              <a:chOff x="3152" y="2206"/>
              <a:chExt cx="290" cy="1061"/>
            </a:xfrm>
          </p:grpSpPr>
          <p:sp>
            <p:nvSpPr>
              <p:cNvPr id="90138" name="Rectangle 47"/>
              <p:cNvSpPr>
                <a:spLocks noChangeArrowheads="1"/>
              </p:cNvSpPr>
              <p:nvPr/>
            </p:nvSpPr>
            <p:spPr bwMode="auto">
              <a:xfrm>
                <a:off x="3169" y="2904"/>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0139" name="Rectangle 48"/>
              <p:cNvSpPr>
                <a:spLocks noChangeArrowheads="1"/>
              </p:cNvSpPr>
              <p:nvPr/>
            </p:nvSpPr>
            <p:spPr bwMode="auto">
              <a:xfrm>
                <a:off x="3152" y="2206"/>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grpSp>
        <p:nvGrpSpPr>
          <p:cNvPr id="90117" name="Group 49"/>
          <p:cNvGrpSpPr>
            <a:grpSpLocks/>
          </p:cNvGrpSpPr>
          <p:nvPr/>
        </p:nvGrpSpPr>
        <p:grpSpPr bwMode="auto">
          <a:xfrm>
            <a:off x="5881688" y="3500438"/>
            <a:ext cx="1728787" cy="2809875"/>
            <a:chOff x="3705" y="2205"/>
            <a:chExt cx="1089" cy="1770"/>
          </a:xfrm>
        </p:grpSpPr>
        <p:sp>
          <p:nvSpPr>
            <p:cNvPr id="90129" name="Rectangle 50"/>
            <p:cNvSpPr>
              <a:spLocks noChangeArrowheads="1"/>
            </p:cNvSpPr>
            <p:nvPr/>
          </p:nvSpPr>
          <p:spPr bwMode="auto">
            <a:xfrm>
              <a:off x="3978" y="3249"/>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0130" name="Rectangle 51"/>
            <p:cNvSpPr>
              <a:spLocks noChangeArrowheads="1"/>
            </p:cNvSpPr>
            <p:nvPr/>
          </p:nvSpPr>
          <p:spPr bwMode="auto">
            <a:xfrm>
              <a:off x="3705" y="3612"/>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0131" name="Rectangle 52"/>
            <p:cNvSpPr>
              <a:spLocks noChangeArrowheads="1"/>
            </p:cNvSpPr>
            <p:nvPr/>
          </p:nvSpPr>
          <p:spPr bwMode="auto">
            <a:xfrm>
              <a:off x="4240" y="2904"/>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0132" name="Rectangle 53"/>
            <p:cNvSpPr>
              <a:spLocks noChangeArrowheads="1"/>
            </p:cNvSpPr>
            <p:nvPr/>
          </p:nvSpPr>
          <p:spPr bwMode="auto">
            <a:xfrm>
              <a:off x="4521" y="2205"/>
              <a:ext cx="273" cy="363"/>
            </a:xfrm>
            <a:prstGeom prst="rect">
              <a:avLst/>
            </a:prstGeom>
            <a:solidFill>
              <a:schemeClr val="accent1"/>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235574" name="Group 54"/>
          <p:cNvGrpSpPr>
            <a:grpSpLocks/>
          </p:cNvGrpSpPr>
          <p:nvPr/>
        </p:nvGrpSpPr>
        <p:grpSpPr bwMode="auto">
          <a:xfrm>
            <a:off x="584200" y="1196975"/>
            <a:ext cx="1747838" cy="519113"/>
            <a:chOff x="191" y="618"/>
            <a:chExt cx="1101" cy="327"/>
          </a:xfrm>
        </p:grpSpPr>
        <p:sp>
          <p:nvSpPr>
            <p:cNvPr id="90127" name="Text Box 55"/>
            <p:cNvSpPr txBox="1">
              <a:spLocks noChangeArrowheads="1"/>
            </p:cNvSpPr>
            <p:nvPr/>
          </p:nvSpPr>
          <p:spPr bwMode="auto">
            <a:xfrm>
              <a:off x="191" y="618"/>
              <a:ext cx="5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ea typeface="宋体" panose="02010600030101010101" pitchFamily="2" charset="-122"/>
                </a:rPr>
                <a:t>TP=</a:t>
              </a:r>
            </a:p>
          </p:txBody>
        </p:sp>
        <p:sp>
          <p:nvSpPr>
            <p:cNvPr id="90128" name="Line 56"/>
            <p:cNvSpPr>
              <a:spLocks noChangeShapeType="1"/>
            </p:cNvSpPr>
            <p:nvPr/>
          </p:nvSpPr>
          <p:spPr bwMode="auto">
            <a:xfrm>
              <a:off x="703" y="772"/>
              <a:ext cx="589"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endParaRPr lang="zh-CN" altLang="en-US"/>
            </a:p>
          </p:txBody>
        </p:sp>
      </p:grpSp>
      <p:sp>
        <p:nvSpPr>
          <p:cNvPr id="235577" name="Text Box 57"/>
          <p:cNvSpPr txBox="1">
            <a:spLocks noChangeArrowheads="1"/>
          </p:cNvSpPr>
          <p:nvPr/>
        </p:nvSpPr>
        <p:spPr bwMode="auto">
          <a:xfrm>
            <a:off x="1539875" y="908050"/>
            <a:ext cx="655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ea typeface="宋体" panose="02010600030101010101" pitchFamily="2" charset="-122"/>
              </a:rPr>
              <a:t>7</a:t>
            </a:r>
          </a:p>
        </p:txBody>
      </p:sp>
      <p:sp>
        <p:nvSpPr>
          <p:cNvPr id="235578" name="Text Box 58"/>
          <p:cNvSpPr txBox="1">
            <a:spLocks noChangeArrowheads="1"/>
          </p:cNvSpPr>
          <p:nvPr/>
        </p:nvSpPr>
        <p:spPr bwMode="auto">
          <a:xfrm>
            <a:off x="1323975" y="1484313"/>
            <a:ext cx="1376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ea typeface="宋体" panose="02010600030101010101" pitchFamily="2" charset="-122"/>
              </a:rPr>
              <a:t>15Δt</a:t>
            </a:r>
          </a:p>
        </p:txBody>
      </p:sp>
      <p:sp>
        <p:nvSpPr>
          <p:cNvPr id="235580" name="Text Box 60"/>
          <p:cNvSpPr txBox="1">
            <a:spLocks noChangeArrowheads="1"/>
          </p:cNvSpPr>
          <p:nvPr/>
        </p:nvSpPr>
        <p:spPr bwMode="auto">
          <a:xfrm>
            <a:off x="3492500" y="893763"/>
            <a:ext cx="3232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ea typeface="宋体" panose="02010600030101010101" pitchFamily="2" charset="-122"/>
              </a:rPr>
              <a:t>3×4 Δt+4×3 Δt</a:t>
            </a:r>
          </a:p>
        </p:txBody>
      </p:sp>
      <p:sp>
        <p:nvSpPr>
          <p:cNvPr id="235581" name="Text Box 61"/>
          <p:cNvSpPr txBox="1">
            <a:spLocks noChangeArrowheads="1"/>
          </p:cNvSpPr>
          <p:nvPr/>
        </p:nvSpPr>
        <p:spPr bwMode="auto">
          <a:xfrm>
            <a:off x="4067175" y="1470025"/>
            <a:ext cx="2305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ea typeface="宋体" panose="02010600030101010101" pitchFamily="2" charset="-122"/>
              </a:rPr>
              <a:t>5×15 Δt</a:t>
            </a:r>
          </a:p>
        </p:txBody>
      </p:sp>
      <p:grpSp>
        <p:nvGrpSpPr>
          <p:cNvPr id="235582" name="Group 62"/>
          <p:cNvGrpSpPr>
            <a:grpSpLocks/>
          </p:cNvGrpSpPr>
          <p:nvPr/>
        </p:nvGrpSpPr>
        <p:grpSpPr bwMode="auto">
          <a:xfrm>
            <a:off x="2987675" y="1139825"/>
            <a:ext cx="3455988" cy="519113"/>
            <a:chOff x="2336" y="799"/>
            <a:chExt cx="2177" cy="327"/>
          </a:xfrm>
        </p:grpSpPr>
        <p:sp>
          <p:nvSpPr>
            <p:cNvPr id="90125" name="Rectangle 63"/>
            <p:cNvSpPr>
              <a:spLocks noChangeArrowheads="1"/>
            </p:cNvSpPr>
            <p:nvPr/>
          </p:nvSpPr>
          <p:spPr bwMode="auto">
            <a:xfrm>
              <a:off x="2336" y="799"/>
              <a:ext cx="46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20000"/>
                </a:spcBef>
              </a:pPr>
              <a:r>
                <a:rPr lang="en-US" altLang="zh-CN" sz="2800" b="1">
                  <a:ea typeface="宋体" panose="02010600030101010101" pitchFamily="2" charset="-122"/>
                </a:rPr>
                <a:t>η=</a:t>
              </a:r>
            </a:p>
          </p:txBody>
        </p:sp>
        <p:sp>
          <p:nvSpPr>
            <p:cNvPr id="90126" name="Line 64"/>
            <p:cNvSpPr>
              <a:spLocks noChangeShapeType="1"/>
            </p:cNvSpPr>
            <p:nvPr/>
          </p:nvSpPr>
          <p:spPr bwMode="auto">
            <a:xfrm>
              <a:off x="2789" y="981"/>
              <a:ext cx="1724"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endParaRPr lang="zh-CN" altLang="en-US"/>
            </a:p>
          </p:txBody>
        </p:sp>
      </p:grpSp>
      <p:sp>
        <p:nvSpPr>
          <p:cNvPr id="235585" name="Text Box 65"/>
          <p:cNvSpPr txBox="1">
            <a:spLocks noChangeArrowheads="1"/>
          </p:cNvSpPr>
          <p:nvPr/>
        </p:nvSpPr>
        <p:spPr bwMode="auto">
          <a:xfrm>
            <a:off x="6659563" y="1125538"/>
            <a:ext cx="1098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b="1">
                <a:ea typeface="宋体" panose="02010600030101010101" pitchFamily="2" charset="-122"/>
              </a:rPr>
              <a:t>=32%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35574"/>
                                        </p:tgtEl>
                                        <p:attrNameLst>
                                          <p:attrName>style.visibility</p:attrName>
                                        </p:attrNameLst>
                                      </p:cBhvr>
                                      <p:to>
                                        <p:strVal val="visible"/>
                                      </p:to>
                                    </p:set>
                                    <p:animEffect transition="in" filter="wipe(left)">
                                      <p:cBhvr>
                                        <p:cTn id="7" dur="500"/>
                                        <p:tgtEl>
                                          <p:spTgt spid="2355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235577"/>
                                        </p:tgtEl>
                                        <p:attrNameLst>
                                          <p:attrName>style.visibility</p:attrName>
                                        </p:attrNameLst>
                                      </p:cBhvr>
                                      <p:to>
                                        <p:strVal val="visible"/>
                                      </p:to>
                                    </p:set>
                                    <p:anim calcmode="lin" valueType="num">
                                      <p:cBhvr additive="base">
                                        <p:cTn id="12" dur="500" fill="hold"/>
                                        <p:tgtEl>
                                          <p:spTgt spid="235577"/>
                                        </p:tgtEl>
                                        <p:attrNameLst>
                                          <p:attrName>ppt_x</p:attrName>
                                        </p:attrNameLst>
                                      </p:cBhvr>
                                      <p:tavLst>
                                        <p:tav tm="0">
                                          <p:val>
                                            <p:strVal val="#ppt_x"/>
                                          </p:val>
                                        </p:tav>
                                        <p:tav tm="100000">
                                          <p:val>
                                            <p:strVal val="#ppt_x"/>
                                          </p:val>
                                        </p:tav>
                                      </p:tavLst>
                                    </p:anim>
                                    <p:anim calcmode="lin" valueType="num">
                                      <p:cBhvr additive="base">
                                        <p:cTn id="13" dur="500" fill="hold"/>
                                        <p:tgtEl>
                                          <p:spTgt spid="235577"/>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35578"/>
                                        </p:tgtEl>
                                        <p:attrNameLst>
                                          <p:attrName>style.visibility</p:attrName>
                                        </p:attrNameLst>
                                      </p:cBhvr>
                                      <p:to>
                                        <p:strVal val="visible"/>
                                      </p:to>
                                    </p:set>
                                    <p:animEffect transition="in" filter="wipe(left)">
                                      <p:cBhvr>
                                        <p:cTn id="18" dur="500"/>
                                        <p:tgtEl>
                                          <p:spTgt spid="23557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35582"/>
                                        </p:tgtEl>
                                        <p:attrNameLst>
                                          <p:attrName>style.visibility</p:attrName>
                                        </p:attrNameLst>
                                      </p:cBhvr>
                                      <p:to>
                                        <p:strVal val="visible"/>
                                      </p:to>
                                    </p:set>
                                    <p:animEffect transition="in" filter="wipe(left)">
                                      <p:cBhvr>
                                        <p:cTn id="23" dur="500"/>
                                        <p:tgtEl>
                                          <p:spTgt spid="23558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35580"/>
                                        </p:tgtEl>
                                        <p:attrNameLst>
                                          <p:attrName>style.visibility</p:attrName>
                                        </p:attrNameLst>
                                      </p:cBhvr>
                                      <p:to>
                                        <p:strVal val="visible"/>
                                      </p:to>
                                    </p:set>
                                    <p:animEffect transition="in" filter="wipe(left)">
                                      <p:cBhvr>
                                        <p:cTn id="28" dur="500"/>
                                        <p:tgtEl>
                                          <p:spTgt spid="23558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35581"/>
                                        </p:tgtEl>
                                        <p:attrNameLst>
                                          <p:attrName>style.visibility</p:attrName>
                                        </p:attrNameLst>
                                      </p:cBhvr>
                                      <p:to>
                                        <p:strVal val="visible"/>
                                      </p:to>
                                    </p:set>
                                    <p:animEffect transition="in" filter="wipe(left)">
                                      <p:cBhvr>
                                        <p:cTn id="33" dur="500"/>
                                        <p:tgtEl>
                                          <p:spTgt spid="235581"/>
                                        </p:tgtEl>
                                      </p:cBhvr>
                                    </p:animEffect>
                                  </p:childTnLst>
                                </p:cTn>
                              </p:par>
                            </p:childTnLst>
                          </p:cTn>
                        </p:par>
                        <p:par>
                          <p:cTn id="34" fill="hold" nodeType="afterGroup">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35585"/>
                                        </p:tgtEl>
                                        <p:attrNameLst>
                                          <p:attrName>style.visibility</p:attrName>
                                        </p:attrNameLst>
                                      </p:cBhvr>
                                      <p:to>
                                        <p:strVal val="visible"/>
                                      </p:to>
                                    </p:set>
                                    <p:animEffect transition="in" filter="wipe(left)">
                                      <p:cBhvr>
                                        <p:cTn id="37" dur="500"/>
                                        <p:tgtEl>
                                          <p:spTgt spid="235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7" grpId="0"/>
      <p:bldP spid="235578" grpId="0"/>
      <p:bldP spid="235580" grpId="0"/>
      <p:bldP spid="235581" grpId="0"/>
      <p:bldP spid="235585"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323850" y="333375"/>
            <a:ext cx="8496300"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3600" b="1" dirty="0">
                <a:solidFill>
                  <a:schemeClr val="tx2"/>
                </a:solidFill>
                <a:ea typeface="宋体" panose="02010600030101010101" pitchFamily="2" charset="-122"/>
              </a:rPr>
              <a:t>5</a:t>
            </a:r>
            <a:r>
              <a:rPr lang="zh-CN" altLang="en-US" sz="3600" b="1" dirty="0">
                <a:solidFill>
                  <a:schemeClr val="tx2"/>
                </a:solidFill>
                <a:ea typeface="宋体" panose="02010600030101010101" pitchFamily="2" charset="-122"/>
              </a:rPr>
              <a:t>．标量流水机的性能举例</a:t>
            </a:r>
            <a:r>
              <a:rPr lang="en-US" altLang="zh-CN" sz="3600" b="1" dirty="0" smtClean="0">
                <a:solidFill>
                  <a:schemeClr val="tx2"/>
                </a:solidFill>
                <a:ea typeface="宋体" panose="02010600030101010101" pitchFamily="2" charset="-122"/>
              </a:rPr>
              <a:t>2</a:t>
            </a:r>
            <a:r>
              <a:rPr lang="zh-CN" altLang="en-US" sz="3600" b="1" smtClean="0">
                <a:solidFill>
                  <a:srgbClr val="FF0000"/>
                </a:solidFill>
                <a:ea typeface="宋体" panose="02010600030101010101" pitchFamily="2" charset="-122"/>
              </a:rPr>
              <a:t>（习题答案）</a:t>
            </a:r>
            <a:endParaRPr lang="en-US" altLang="zh-CN" sz="3600" b="1" dirty="0">
              <a:solidFill>
                <a:srgbClr val="FF0000"/>
              </a:solidFill>
              <a:ea typeface="宋体" panose="02010600030101010101" pitchFamily="2" charset="-122"/>
            </a:endParaRPr>
          </a:p>
        </p:txBody>
      </p:sp>
      <p:sp>
        <p:nvSpPr>
          <p:cNvPr id="91139" name="Text Box 3"/>
          <p:cNvSpPr txBox="1">
            <a:spLocks noChangeArrowheads="1"/>
          </p:cNvSpPr>
          <p:nvPr/>
        </p:nvSpPr>
        <p:spPr bwMode="auto">
          <a:xfrm>
            <a:off x="539750" y="1125538"/>
            <a:ext cx="8280400" cy="342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lnSpc>
                <a:spcPct val="130000"/>
              </a:lnSpc>
            </a:pPr>
            <a:r>
              <a:rPr lang="zh-CN" altLang="en-US" sz="2800" b="1" dirty="0">
                <a:ea typeface="宋体" panose="02010600030101010101" pitchFamily="2" charset="-122"/>
              </a:rPr>
              <a:t>用一条</a:t>
            </a:r>
            <a:r>
              <a:rPr lang="en-US" altLang="zh-CN" sz="2800" b="1" dirty="0">
                <a:ea typeface="宋体" panose="02010600030101010101" pitchFamily="2" charset="-122"/>
              </a:rPr>
              <a:t>5</a:t>
            </a:r>
            <a:r>
              <a:rPr lang="zh-CN" altLang="en-US" sz="2800" b="1" dirty="0">
                <a:ea typeface="宋体" panose="02010600030101010101" pitchFamily="2" charset="-122"/>
              </a:rPr>
              <a:t>个功能段的浮点加法器流水线计算</a:t>
            </a:r>
          </a:p>
          <a:p>
            <a:pPr algn="l" eaLnBrk="1" hangingPunct="1">
              <a:lnSpc>
                <a:spcPct val="130000"/>
              </a:lnSpc>
            </a:pPr>
            <a:r>
              <a:rPr lang="zh-CN" altLang="en-US" sz="2800" b="1" dirty="0">
                <a:ea typeface="宋体" panose="02010600030101010101" pitchFamily="2" charset="-122"/>
              </a:rPr>
              <a:t>每个功能段的延迟时间均相等设为</a:t>
            </a:r>
            <a:r>
              <a:rPr lang="en-US" altLang="zh-CN" sz="2800" b="1" dirty="0" err="1">
                <a:ea typeface="宋体" panose="02010600030101010101" pitchFamily="2" charset="-122"/>
              </a:rPr>
              <a:t>Δt</a:t>
            </a:r>
            <a:r>
              <a:rPr lang="zh-CN" altLang="en-US" sz="2800" b="1" dirty="0">
                <a:ea typeface="宋体" panose="02010600030101010101" pitchFamily="2" charset="-122"/>
              </a:rPr>
              <a:t>，流水线的输出端与输入端之间有直接数据通路，而且设置有足够的缓冲寄存器。要求用尽可能短的时间完成计算，画出流水线时空图，计算流水线的实际吞吐率和效率。</a:t>
            </a:r>
          </a:p>
        </p:txBody>
      </p:sp>
      <p:graphicFrame>
        <p:nvGraphicFramePr>
          <p:cNvPr id="91140" name="Object 4"/>
          <p:cNvGraphicFramePr>
            <a:graphicFrameLocks noChangeAspect="1"/>
          </p:cNvGraphicFramePr>
          <p:nvPr/>
        </p:nvGraphicFramePr>
        <p:xfrm>
          <a:off x="7235825" y="981075"/>
          <a:ext cx="1368425" cy="912813"/>
        </p:xfrm>
        <a:graphic>
          <a:graphicData uri="http://schemas.openxmlformats.org/presentationml/2006/ole">
            <mc:AlternateContent xmlns:mc="http://schemas.openxmlformats.org/markup-compatibility/2006">
              <mc:Choice xmlns:v="urn:schemas-microsoft-com:vml" Requires="v">
                <p:oleObj spid="_x0000_s91285" name="公式" r:id="rId3" imgW="647700" imgH="431800" progId="Equation.3">
                  <p:embed/>
                </p:oleObj>
              </mc:Choice>
              <mc:Fallback>
                <p:oleObj name="公式" r:id="rId3" imgW="6477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5825" y="981075"/>
                        <a:ext cx="1368425" cy="91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41" name="Text Box 5"/>
          <p:cNvSpPr txBox="1">
            <a:spLocks noChangeArrowheads="1"/>
          </p:cNvSpPr>
          <p:nvPr/>
        </p:nvSpPr>
        <p:spPr bwMode="auto">
          <a:xfrm>
            <a:off x="539750" y="4843463"/>
            <a:ext cx="46085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zh-CN" altLang="en-US" sz="2800" b="1" dirty="0">
                <a:ea typeface="宋体" panose="02010600030101010101" pitchFamily="2" charset="-122"/>
              </a:rPr>
              <a:t>改为                     重新计算</a:t>
            </a:r>
          </a:p>
        </p:txBody>
      </p:sp>
      <p:graphicFrame>
        <p:nvGraphicFramePr>
          <p:cNvPr id="91142" name="Object 6"/>
          <p:cNvGraphicFramePr>
            <a:graphicFrameLocks noChangeAspect="1"/>
          </p:cNvGraphicFramePr>
          <p:nvPr/>
        </p:nvGraphicFramePr>
        <p:xfrm>
          <a:off x="1619250" y="4676775"/>
          <a:ext cx="1368425" cy="912813"/>
        </p:xfrm>
        <a:graphic>
          <a:graphicData uri="http://schemas.openxmlformats.org/presentationml/2006/ole">
            <mc:AlternateContent xmlns:mc="http://schemas.openxmlformats.org/markup-compatibility/2006">
              <mc:Choice xmlns:v="urn:schemas-microsoft-com:vml" Requires="v">
                <p:oleObj spid="_x0000_s91286" name="公式" r:id="rId5" imgW="647700" imgH="431800" progId="Equation.3">
                  <p:embed/>
                </p:oleObj>
              </mc:Choice>
              <mc:Fallback>
                <p:oleObj name="公式" r:id="rId5" imgW="647700" imgH="431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4676775"/>
                        <a:ext cx="1368425" cy="91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2916238" y="476250"/>
            <a:ext cx="4968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ea typeface="宋体" panose="02010600030101010101" pitchFamily="2" charset="-122"/>
              </a:rPr>
              <a:t>A</a:t>
            </a:r>
            <a:r>
              <a:rPr lang="en-US" altLang="zh-CN" sz="2800" b="1" baseline="-25000">
                <a:ea typeface="宋体" panose="02010600030101010101" pitchFamily="2" charset="-122"/>
              </a:rPr>
              <a:t>1</a:t>
            </a:r>
            <a:r>
              <a:rPr lang="en-US" altLang="zh-CN" sz="2800" b="1">
                <a:ea typeface="宋体" panose="02010600030101010101" pitchFamily="2" charset="-122"/>
              </a:rPr>
              <a:t>+A</a:t>
            </a:r>
            <a:r>
              <a:rPr lang="en-US" altLang="zh-CN" sz="2800" b="1" baseline="-25000">
                <a:ea typeface="宋体" panose="02010600030101010101" pitchFamily="2" charset="-122"/>
              </a:rPr>
              <a:t>2</a:t>
            </a:r>
            <a:r>
              <a:rPr lang="en-US" altLang="zh-CN" sz="2800" b="1">
                <a:ea typeface="宋体" panose="02010600030101010101" pitchFamily="2" charset="-122"/>
              </a:rPr>
              <a:t>+A</a:t>
            </a:r>
            <a:r>
              <a:rPr lang="en-US" altLang="zh-CN" sz="2800" b="1" baseline="-25000">
                <a:ea typeface="宋体" panose="02010600030101010101" pitchFamily="2" charset="-122"/>
              </a:rPr>
              <a:t>3</a:t>
            </a:r>
            <a:r>
              <a:rPr lang="en-US" altLang="zh-CN" sz="2800" b="1">
                <a:ea typeface="宋体" panose="02010600030101010101" pitchFamily="2" charset="-122"/>
              </a:rPr>
              <a:t>+A</a:t>
            </a:r>
            <a:r>
              <a:rPr lang="en-US" altLang="zh-CN" sz="2800" b="1" baseline="-25000">
                <a:ea typeface="宋体" panose="02010600030101010101" pitchFamily="2" charset="-122"/>
              </a:rPr>
              <a:t>4</a:t>
            </a:r>
            <a:r>
              <a:rPr lang="en-US" altLang="zh-CN" sz="2800" b="1">
                <a:ea typeface="宋体" panose="02010600030101010101" pitchFamily="2" charset="-122"/>
              </a:rPr>
              <a:t>+A</a:t>
            </a:r>
            <a:r>
              <a:rPr lang="en-US" altLang="zh-CN" sz="2800" b="1" baseline="-25000">
                <a:ea typeface="宋体" panose="02010600030101010101" pitchFamily="2" charset="-122"/>
              </a:rPr>
              <a:t>5</a:t>
            </a:r>
            <a:r>
              <a:rPr lang="en-US" altLang="zh-CN" sz="2800" b="1">
                <a:ea typeface="宋体" panose="02010600030101010101" pitchFamily="2" charset="-122"/>
              </a:rPr>
              <a:t>+A</a:t>
            </a:r>
            <a:r>
              <a:rPr lang="en-US" altLang="zh-CN" sz="2800" b="1" baseline="-25000">
                <a:ea typeface="宋体" panose="02010600030101010101" pitchFamily="2" charset="-122"/>
              </a:rPr>
              <a:t>6</a:t>
            </a:r>
            <a:r>
              <a:rPr lang="en-US" altLang="zh-CN" sz="2800" b="1">
                <a:ea typeface="宋体" panose="02010600030101010101" pitchFamily="2" charset="-122"/>
              </a:rPr>
              <a:t>+A</a:t>
            </a:r>
            <a:r>
              <a:rPr lang="en-US" altLang="zh-CN" sz="2800" b="1" baseline="-25000">
                <a:ea typeface="宋体" panose="02010600030101010101" pitchFamily="2" charset="-122"/>
              </a:rPr>
              <a:t>7</a:t>
            </a:r>
            <a:r>
              <a:rPr lang="en-US" altLang="zh-CN" sz="2800" b="1">
                <a:ea typeface="宋体" panose="02010600030101010101" pitchFamily="2" charset="-122"/>
              </a:rPr>
              <a:t>+A</a:t>
            </a:r>
            <a:r>
              <a:rPr lang="en-US" altLang="zh-CN" sz="2800" b="1" baseline="-25000">
                <a:ea typeface="宋体" panose="02010600030101010101" pitchFamily="2" charset="-122"/>
              </a:rPr>
              <a:t>8</a:t>
            </a:r>
          </a:p>
        </p:txBody>
      </p:sp>
      <p:grpSp>
        <p:nvGrpSpPr>
          <p:cNvPr id="318586" name="Group 122"/>
          <p:cNvGrpSpPr>
            <a:grpSpLocks/>
          </p:cNvGrpSpPr>
          <p:nvPr/>
        </p:nvGrpSpPr>
        <p:grpSpPr bwMode="auto">
          <a:xfrm>
            <a:off x="2709863" y="117475"/>
            <a:ext cx="4743450" cy="1382713"/>
            <a:chOff x="1707" y="74"/>
            <a:chExt cx="2988" cy="871"/>
          </a:xfrm>
        </p:grpSpPr>
        <p:grpSp>
          <p:nvGrpSpPr>
            <p:cNvPr id="92267" name="Group 3"/>
            <p:cNvGrpSpPr>
              <a:grpSpLocks/>
            </p:cNvGrpSpPr>
            <p:nvPr/>
          </p:nvGrpSpPr>
          <p:grpSpPr bwMode="auto">
            <a:xfrm>
              <a:off x="1707" y="74"/>
              <a:ext cx="765" cy="871"/>
              <a:chOff x="356" y="210"/>
              <a:chExt cx="765" cy="871"/>
            </a:xfrm>
          </p:grpSpPr>
          <p:sp>
            <p:nvSpPr>
              <p:cNvPr id="92277" name="Arc 4"/>
              <p:cNvSpPr>
                <a:spLocks/>
              </p:cNvSpPr>
              <p:nvPr/>
            </p:nvSpPr>
            <p:spPr bwMode="auto">
              <a:xfrm rot="7716305">
                <a:off x="423" y="143"/>
                <a:ext cx="631" cy="765"/>
              </a:xfrm>
              <a:custGeom>
                <a:avLst/>
                <a:gdLst>
                  <a:gd name="T0" fmla="*/ 308 w 19551"/>
                  <a:gd name="T1" fmla="*/ 0 h 19382"/>
                  <a:gd name="T2" fmla="*/ 631 w 19551"/>
                  <a:gd name="T3" fmla="*/ 403 h 19382"/>
                  <a:gd name="T4" fmla="*/ 0 w 19551"/>
                  <a:gd name="T5" fmla="*/ 765 h 19382"/>
                  <a:gd name="T6" fmla="*/ 0 60000 65536"/>
                  <a:gd name="T7" fmla="*/ 0 60000 65536"/>
                  <a:gd name="T8" fmla="*/ 0 60000 65536"/>
                </a:gdLst>
                <a:ahLst/>
                <a:cxnLst>
                  <a:cxn ang="T6">
                    <a:pos x="T0" y="T1"/>
                  </a:cxn>
                  <a:cxn ang="T7">
                    <a:pos x="T2" y="T3"/>
                  </a:cxn>
                  <a:cxn ang="T8">
                    <a:pos x="T4" y="T5"/>
                  </a:cxn>
                </a:cxnLst>
                <a:rect l="0" t="0" r="r" b="b"/>
                <a:pathLst>
                  <a:path w="19551" h="19382" fill="none" extrusionOk="0">
                    <a:moveTo>
                      <a:pt x="9534" y="-1"/>
                    </a:moveTo>
                    <a:cubicBezTo>
                      <a:pt x="13933" y="2164"/>
                      <a:pt x="17466" y="5761"/>
                      <a:pt x="19550" y="10199"/>
                    </a:cubicBezTo>
                  </a:path>
                  <a:path w="19551" h="19382" stroke="0" extrusionOk="0">
                    <a:moveTo>
                      <a:pt x="9534" y="-1"/>
                    </a:moveTo>
                    <a:cubicBezTo>
                      <a:pt x="13933" y="2164"/>
                      <a:pt x="17466" y="5761"/>
                      <a:pt x="19550" y="10199"/>
                    </a:cubicBezTo>
                    <a:lnTo>
                      <a:pt x="0" y="19382"/>
                    </a:lnTo>
                    <a:lnTo>
                      <a:pt x="9534" y="-1"/>
                    </a:lnTo>
                    <a:close/>
                  </a:path>
                </a:pathLst>
              </a:cu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endParaRPr lang="zh-CN" altLang="en-US"/>
              </a:p>
            </p:txBody>
          </p:sp>
          <p:sp>
            <p:nvSpPr>
              <p:cNvPr id="92278" name="Text Box 5"/>
              <p:cNvSpPr txBox="1">
                <a:spLocks noChangeArrowheads="1"/>
              </p:cNvSpPr>
              <p:nvPr/>
            </p:nvSpPr>
            <p:spPr bwMode="auto">
              <a:xfrm>
                <a:off x="612" y="754"/>
                <a:ext cx="3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a:latin typeface="黑体" panose="02010609060101010101" pitchFamily="49" charset="-122"/>
                  </a:rPr>
                  <a:t>1</a:t>
                </a:r>
              </a:p>
            </p:txBody>
          </p:sp>
        </p:grpSp>
        <p:grpSp>
          <p:nvGrpSpPr>
            <p:cNvPr id="92268" name="Group 6"/>
            <p:cNvGrpSpPr>
              <a:grpSpLocks/>
            </p:cNvGrpSpPr>
            <p:nvPr/>
          </p:nvGrpSpPr>
          <p:grpSpPr bwMode="auto">
            <a:xfrm>
              <a:off x="2472" y="74"/>
              <a:ext cx="765" cy="861"/>
              <a:chOff x="1117" y="210"/>
              <a:chExt cx="765" cy="861"/>
            </a:xfrm>
          </p:grpSpPr>
          <p:sp>
            <p:nvSpPr>
              <p:cNvPr id="92275" name="Arc 7"/>
              <p:cNvSpPr>
                <a:spLocks/>
              </p:cNvSpPr>
              <p:nvPr/>
            </p:nvSpPr>
            <p:spPr bwMode="auto">
              <a:xfrm rot="7716305">
                <a:off x="1184" y="143"/>
                <a:ext cx="631" cy="765"/>
              </a:xfrm>
              <a:custGeom>
                <a:avLst/>
                <a:gdLst>
                  <a:gd name="T0" fmla="*/ 308 w 19551"/>
                  <a:gd name="T1" fmla="*/ 0 h 19382"/>
                  <a:gd name="T2" fmla="*/ 631 w 19551"/>
                  <a:gd name="T3" fmla="*/ 403 h 19382"/>
                  <a:gd name="T4" fmla="*/ 0 w 19551"/>
                  <a:gd name="T5" fmla="*/ 765 h 19382"/>
                  <a:gd name="T6" fmla="*/ 0 60000 65536"/>
                  <a:gd name="T7" fmla="*/ 0 60000 65536"/>
                  <a:gd name="T8" fmla="*/ 0 60000 65536"/>
                </a:gdLst>
                <a:ahLst/>
                <a:cxnLst>
                  <a:cxn ang="T6">
                    <a:pos x="T0" y="T1"/>
                  </a:cxn>
                  <a:cxn ang="T7">
                    <a:pos x="T2" y="T3"/>
                  </a:cxn>
                  <a:cxn ang="T8">
                    <a:pos x="T4" y="T5"/>
                  </a:cxn>
                </a:cxnLst>
                <a:rect l="0" t="0" r="r" b="b"/>
                <a:pathLst>
                  <a:path w="19551" h="19382" fill="none" extrusionOk="0">
                    <a:moveTo>
                      <a:pt x="9534" y="-1"/>
                    </a:moveTo>
                    <a:cubicBezTo>
                      <a:pt x="13933" y="2164"/>
                      <a:pt x="17466" y="5761"/>
                      <a:pt x="19550" y="10199"/>
                    </a:cubicBezTo>
                  </a:path>
                  <a:path w="19551" h="19382" stroke="0" extrusionOk="0">
                    <a:moveTo>
                      <a:pt x="9534" y="-1"/>
                    </a:moveTo>
                    <a:cubicBezTo>
                      <a:pt x="13933" y="2164"/>
                      <a:pt x="17466" y="5761"/>
                      <a:pt x="19550" y="10199"/>
                    </a:cubicBezTo>
                    <a:lnTo>
                      <a:pt x="0" y="19382"/>
                    </a:lnTo>
                    <a:lnTo>
                      <a:pt x="9534" y="-1"/>
                    </a:lnTo>
                    <a:close/>
                  </a:path>
                </a:pathLst>
              </a:cu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endParaRPr lang="zh-CN" altLang="en-US"/>
              </a:p>
            </p:txBody>
          </p:sp>
          <p:sp>
            <p:nvSpPr>
              <p:cNvPr id="92276" name="Text Box 8"/>
              <p:cNvSpPr txBox="1">
                <a:spLocks noChangeArrowheads="1"/>
              </p:cNvSpPr>
              <p:nvPr/>
            </p:nvSpPr>
            <p:spPr bwMode="auto">
              <a:xfrm>
                <a:off x="1429" y="74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a:latin typeface="黑体" panose="02010609060101010101" pitchFamily="49" charset="-122"/>
                  </a:rPr>
                  <a:t>2</a:t>
                </a:r>
              </a:p>
            </p:txBody>
          </p:sp>
        </p:grpSp>
        <p:grpSp>
          <p:nvGrpSpPr>
            <p:cNvPr id="92269" name="Group 9"/>
            <p:cNvGrpSpPr>
              <a:grpSpLocks/>
            </p:cNvGrpSpPr>
            <p:nvPr/>
          </p:nvGrpSpPr>
          <p:grpSpPr bwMode="auto">
            <a:xfrm>
              <a:off x="3198" y="74"/>
              <a:ext cx="765" cy="861"/>
              <a:chOff x="1843" y="210"/>
              <a:chExt cx="765" cy="861"/>
            </a:xfrm>
          </p:grpSpPr>
          <p:sp>
            <p:nvSpPr>
              <p:cNvPr id="92273" name="Arc 10"/>
              <p:cNvSpPr>
                <a:spLocks/>
              </p:cNvSpPr>
              <p:nvPr/>
            </p:nvSpPr>
            <p:spPr bwMode="auto">
              <a:xfrm rot="7716305">
                <a:off x="1910" y="143"/>
                <a:ext cx="631" cy="765"/>
              </a:xfrm>
              <a:custGeom>
                <a:avLst/>
                <a:gdLst>
                  <a:gd name="T0" fmla="*/ 308 w 19551"/>
                  <a:gd name="T1" fmla="*/ 0 h 19382"/>
                  <a:gd name="T2" fmla="*/ 631 w 19551"/>
                  <a:gd name="T3" fmla="*/ 403 h 19382"/>
                  <a:gd name="T4" fmla="*/ 0 w 19551"/>
                  <a:gd name="T5" fmla="*/ 765 h 19382"/>
                  <a:gd name="T6" fmla="*/ 0 60000 65536"/>
                  <a:gd name="T7" fmla="*/ 0 60000 65536"/>
                  <a:gd name="T8" fmla="*/ 0 60000 65536"/>
                </a:gdLst>
                <a:ahLst/>
                <a:cxnLst>
                  <a:cxn ang="T6">
                    <a:pos x="T0" y="T1"/>
                  </a:cxn>
                  <a:cxn ang="T7">
                    <a:pos x="T2" y="T3"/>
                  </a:cxn>
                  <a:cxn ang="T8">
                    <a:pos x="T4" y="T5"/>
                  </a:cxn>
                </a:cxnLst>
                <a:rect l="0" t="0" r="r" b="b"/>
                <a:pathLst>
                  <a:path w="19551" h="19382" fill="none" extrusionOk="0">
                    <a:moveTo>
                      <a:pt x="9534" y="-1"/>
                    </a:moveTo>
                    <a:cubicBezTo>
                      <a:pt x="13933" y="2164"/>
                      <a:pt x="17466" y="5761"/>
                      <a:pt x="19550" y="10199"/>
                    </a:cubicBezTo>
                  </a:path>
                  <a:path w="19551" h="19382" stroke="0" extrusionOk="0">
                    <a:moveTo>
                      <a:pt x="9534" y="-1"/>
                    </a:moveTo>
                    <a:cubicBezTo>
                      <a:pt x="13933" y="2164"/>
                      <a:pt x="17466" y="5761"/>
                      <a:pt x="19550" y="10199"/>
                    </a:cubicBezTo>
                    <a:lnTo>
                      <a:pt x="0" y="19382"/>
                    </a:lnTo>
                    <a:lnTo>
                      <a:pt x="9534" y="-1"/>
                    </a:lnTo>
                    <a:close/>
                  </a:path>
                </a:pathLst>
              </a:cu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endParaRPr lang="zh-CN" altLang="en-US"/>
              </a:p>
            </p:txBody>
          </p:sp>
          <p:sp>
            <p:nvSpPr>
              <p:cNvPr id="92274" name="Text Box 11"/>
              <p:cNvSpPr txBox="1">
                <a:spLocks noChangeArrowheads="1"/>
              </p:cNvSpPr>
              <p:nvPr/>
            </p:nvSpPr>
            <p:spPr bwMode="auto">
              <a:xfrm>
                <a:off x="2154" y="74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a:latin typeface="黑体" panose="02010609060101010101" pitchFamily="49" charset="-122"/>
                  </a:rPr>
                  <a:t>3</a:t>
                </a:r>
              </a:p>
            </p:txBody>
          </p:sp>
        </p:grpSp>
        <p:grpSp>
          <p:nvGrpSpPr>
            <p:cNvPr id="92270" name="Group 12"/>
            <p:cNvGrpSpPr>
              <a:grpSpLocks/>
            </p:cNvGrpSpPr>
            <p:nvPr/>
          </p:nvGrpSpPr>
          <p:grpSpPr bwMode="auto">
            <a:xfrm>
              <a:off x="3930" y="74"/>
              <a:ext cx="765" cy="861"/>
              <a:chOff x="2562" y="210"/>
              <a:chExt cx="765" cy="861"/>
            </a:xfrm>
          </p:grpSpPr>
          <p:sp>
            <p:nvSpPr>
              <p:cNvPr id="92271" name="Arc 13"/>
              <p:cNvSpPr>
                <a:spLocks/>
              </p:cNvSpPr>
              <p:nvPr/>
            </p:nvSpPr>
            <p:spPr bwMode="auto">
              <a:xfrm rot="7716305">
                <a:off x="2629" y="143"/>
                <a:ext cx="631" cy="765"/>
              </a:xfrm>
              <a:custGeom>
                <a:avLst/>
                <a:gdLst>
                  <a:gd name="T0" fmla="*/ 308 w 19551"/>
                  <a:gd name="T1" fmla="*/ 0 h 19382"/>
                  <a:gd name="T2" fmla="*/ 631 w 19551"/>
                  <a:gd name="T3" fmla="*/ 403 h 19382"/>
                  <a:gd name="T4" fmla="*/ 0 w 19551"/>
                  <a:gd name="T5" fmla="*/ 765 h 19382"/>
                  <a:gd name="T6" fmla="*/ 0 60000 65536"/>
                  <a:gd name="T7" fmla="*/ 0 60000 65536"/>
                  <a:gd name="T8" fmla="*/ 0 60000 65536"/>
                </a:gdLst>
                <a:ahLst/>
                <a:cxnLst>
                  <a:cxn ang="T6">
                    <a:pos x="T0" y="T1"/>
                  </a:cxn>
                  <a:cxn ang="T7">
                    <a:pos x="T2" y="T3"/>
                  </a:cxn>
                  <a:cxn ang="T8">
                    <a:pos x="T4" y="T5"/>
                  </a:cxn>
                </a:cxnLst>
                <a:rect l="0" t="0" r="r" b="b"/>
                <a:pathLst>
                  <a:path w="19551" h="19382" fill="none" extrusionOk="0">
                    <a:moveTo>
                      <a:pt x="9534" y="-1"/>
                    </a:moveTo>
                    <a:cubicBezTo>
                      <a:pt x="13933" y="2164"/>
                      <a:pt x="17466" y="5761"/>
                      <a:pt x="19550" y="10199"/>
                    </a:cubicBezTo>
                  </a:path>
                  <a:path w="19551" h="19382" stroke="0" extrusionOk="0">
                    <a:moveTo>
                      <a:pt x="9534" y="-1"/>
                    </a:moveTo>
                    <a:cubicBezTo>
                      <a:pt x="13933" y="2164"/>
                      <a:pt x="17466" y="5761"/>
                      <a:pt x="19550" y="10199"/>
                    </a:cubicBezTo>
                    <a:lnTo>
                      <a:pt x="0" y="19382"/>
                    </a:lnTo>
                    <a:lnTo>
                      <a:pt x="9534" y="-1"/>
                    </a:lnTo>
                    <a:close/>
                  </a:path>
                </a:pathLst>
              </a:cu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endParaRPr lang="zh-CN" altLang="en-US"/>
              </a:p>
            </p:txBody>
          </p:sp>
          <p:sp>
            <p:nvSpPr>
              <p:cNvPr id="92272" name="Text Box 14"/>
              <p:cNvSpPr txBox="1">
                <a:spLocks noChangeArrowheads="1"/>
              </p:cNvSpPr>
              <p:nvPr/>
            </p:nvSpPr>
            <p:spPr bwMode="auto">
              <a:xfrm>
                <a:off x="2880" y="74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a:latin typeface="黑体" panose="02010609060101010101" pitchFamily="49" charset="-122"/>
                  </a:rPr>
                  <a:t>4</a:t>
                </a:r>
              </a:p>
            </p:txBody>
          </p:sp>
        </p:grpSp>
      </p:grpSp>
      <p:grpSp>
        <p:nvGrpSpPr>
          <p:cNvPr id="318482" name="Group 18"/>
          <p:cNvGrpSpPr>
            <a:grpSpLocks/>
          </p:cNvGrpSpPr>
          <p:nvPr/>
        </p:nvGrpSpPr>
        <p:grpSpPr bwMode="auto">
          <a:xfrm>
            <a:off x="3348038" y="-242888"/>
            <a:ext cx="1236662" cy="2376488"/>
            <a:chOff x="748" y="-17"/>
            <a:chExt cx="779" cy="1497"/>
          </a:xfrm>
        </p:grpSpPr>
        <p:sp>
          <p:nvSpPr>
            <p:cNvPr id="92265" name="Arc 19"/>
            <p:cNvSpPr>
              <a:spLocks/>
            </p:cNvSpPr>
            <p:nvPr/>
          </p:nvSpPr>
          <p:spPr bwMode="auto">
            <a:xfrm rot="10590017">
              <a:off x="748" y="-17"/>
              <a:ext cx="779" cy="1215"/>
            </a:xfrm>
            <a:custGeom>
              <a:avLst/>
              <a:gdLst>
                <a:gd name="T0" fmla="*/ 0 w 21252"/>
                <a:gd name="T1" fmla="*/ 142 h 21600"/>
                <a:gd name="T2" fmla="*/ 779 w 21252"/>
                <a:gd name="T3" fmla="*/ 173 h 21600"/>
                <a:gd name="T4" fmla="*/ 372 w 21252"/>
                <a:gd name="T5" fmla="*/ 1215 h 21600"/>
                <a:gd name="T6" fmla="*/ 0 60000 65536"/>
                <a:gd name="T7" fmla="*/ 0 60000 65536"/>
                <a:gd name="T8" fmla="*/ 0 60000 65536"/>
              </a:gdLst>
              <a:ahLst/>
              <a:cxnLst>
                <a:cxn ang="T6">
                  <a:pos x="T0" y="T1"/>
                </a:cxn>
                <a:cxn ang="T7">
                  <a:pos x="T2" y="T3"/>
                </a:cxn>
                <a:cxn ang="T8">
                  <a:pos x="T4" y="T5"/>
                </a:cxn>
              </a:cxnLst>
              <a:rect l="0" t="0" r="r" b="b"/>
              <a:pathLst>
                <a:path w="21252" h="21600" fill="none" extrusionOk="0">
                  <a:moveTo>
                    <a:pt x="0" y="2529"/>
                  </a:moveTo>
                  <a:cubicBezTo>
                    <a:pt x="3123" y="868"/>
                    <a:pt x="6605" y="0"/>
                    <a:pt x="10143" y="0"/>
                  </a:cubicBezTo>
                  <a:cubicBezTo>
                    <a:pt x="14056" y="0"/>
                    <a:pt x="17896" y="1063"/>
                    <a:pt x="21252" y="3075"/>
                  </a:cubicBezTo>
                </a:path>
                <a:path w="21252" h="21600" stroke="0" extrusionOk="0">
                  <a:moveTo>
                    <a:pt x="0" y="2529"/>
                  </a:moveTo>
                  <a:cubicBezTo>
                    <a:pt x="3123" y="868"/>
                    <a:pt x="6605" y="0"/>
                    <a:pt x="10143" y="0"/>
                  </a:cubicBezTo>
                  <a:cubicBezTo>
                    <a:pt x="14056" y="0"/>
                    <a:pt x="17896" y="1063"/>
                    <a:pt x="21252" y="3075"/>
                  </a:cubicBezTo>
                  <a:lnTo>
                    <a:pt x="10143" y="21600"/>
                  </a:lnTo>
                  <a:lnTo>
                    <a:pt x="0" y="2529"/>
                  </a:lnTo>
                  <a:close/>
                </a:path>
              </a:pathLst>
            </a:cu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endParaRPr lang="zh-CN" altLang="en-US"/>
            </a:p>
          </p:txBody>
        </p:sp>
        <p:sp>
          <p:nvSpPr>
            <p:cNvPr id="92266" name="Text Box 20"/>
            <p:cNvSpPr txBox="1">
              <a:spLocks noChangeArrowheads="1"/>
            </p:cNvSpPr>
            <p:nvPr/>
          </p:nvSpPr>
          <p:spPr bwMode="auto">
            <a:xfrm>
              <a:off x="1020" y="115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a:latin typeface="黑体" panose="02010609060101010101" pitchFamily="49" charset="-122"/>
                </a:rPr>
                <a:t>5</a:t>
              </a:r>
            </a:p>
          </p:txBody>
        </p:sp>
      </p:grpSp>
      <p:grpSp>
        <p:nvGrpSpPr>
          <p:cNvPr id="318485" name="Group 21"/>
          <p:cNvGrpSpPr>
            <a:grpSpLocks/>
          </p:cNvGrpSpPr>
          <p:nvPr/>
        </p:nvGrpSpPr>
        <p:grpSpPr bwMode="auto">
          <a:xfrm>
            <a:off x="5653088" y="-228600"/>
            <a:ext cx="1236662" cy="2362200"/>
            <a:chOff x="2200" y="-8"/>
            <a:chExt cx="779" cy="1488"/>
          </a:xfrm>
        </p:grpSpPr>
        <p:sp>
          <p:nvSpPr>
            <p:cNvPr id="92263" name="Arc 22"/>
            <p:cNvSpPr>
              <a:spLocks/>
            </p:cNvSpPr>
            <p:nvPr/>
          </p:nvSpPr>
          <p:spPr bwMode="auto">
            <a:xfrm rot="10590017">
              <a:off x="2200" y="-8"/>
              <a:ext cx="779" cy="1215"/>
            </a:xfrm>
            <a:custGeom>
              <a:avLst/>
              <a:gdLst>
                <a:gd name="T0" fmla="*/ 0 w 21252"/>
                <a:gd name="T1" fmla="*/ 142 h 21600"/>
                <a:gd name="T2" fmla="*/ 779 w 21252"/>
                <a:gd name="T3" fmla="*/ 173 h 21600"/>
                <a:gd name="T4" fmla="*/ 372 w 21252"/>
                <a:gd name="T5" fmla="*/ 1215 h 21600"/>
                <a:gd name="T6" fmla="*/ 0 60000 65536"/>
                <a:gd name="T7" fmla="*/ 0 60000 65536"/>
                <a:gd name="T8" fmla="*/ 0 60000 65536"/>
              </a:gdLst>
              <a:ahLst/>
              <a:cxnLst>
                <a:cxn ang="T6">
                  <a:pos x="T0" y="T1"/>
                </a:cxn>
                <a:cxn ang="T7">
                  <a:pos x="T2" y="T3"/>
                </a:cxn>
                <a:cxn ang="T8">
                  <a:pos x="T4" y="T5"/>
                </a:cxn>
              </a:cxnLst>
              <a:rect l="0" t="0" r="r" b="b"/>
              <a:pathLst>
                <a:path w="21252" h="21600" fill="none" extrusionOk="0">
                  <a:moveTo>
                    <a:pt x="0" y="2529"/>
                  </a:moveTo>
                  <a:cubicBezTo>
                    <a:pt x="3123" y="868"/>
                    <a:pt x="6605" y="0"/>
                    <a:pt x="10143" y="0"/>
                  </a:cubicBezTo>
                  <a:cubicBezTo>
                    <a:pt x="14056" y="0"/>
                    <a:pt x="17896" y="1063"/>
                    <a:pt x="21252" y="3075"/>
                  </a:cubicBezTo>
                </a:path>
                <a:path w="21252" h="21600" stroke="0" extrusionOk="0">
                  <a:moveTo>
                    <a:pt x="0" y="2529"/>
                  </a:moveTo>
                  <a:cubicBezTo>
                    <a:pt x="3123" y="868"/>
                    <a:pt x="6605" y="0"/>
                    <a:pt x="10143" y="0"/>
                  </a:cubicBezTo>
                  <a:cubicBezTo>
                    <a:pt x="14056" y="0"/>
                    <a:pt x="17896" y="1063"/>
                    <a:pt x="21252" y="3075"/>
                  </a:cubicBezTo>
                  <a:lnTo>
                    <a:pt x="10143" y="21600"/>
                  </a:lnTo>
                  <a:lnTo>
                    <a:pt x="0" y="2529"/>
                  </a:lnTo>
                  <a:close/>
                </a:path>
              </a:pathLst>
            </a:cu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endParaRPr lang="zh-CN" altLang="en-US"/>
            </a:p>
          </p:txBody>
        </p:sp>
        <p:sp>
          <p:nvSpPr>
            <p:cNvPr id="92264" name="Text Box 23"/>
            <p:cNvSpPr txBox="1">
              <a:spLocks noChangeArrowheads="1"/>
            </p:cNvSpPr>
            <p:nvPr/>
          </p:nvSpPr>
          <p:spPr bwMode="auto">
            <a:xfrm>
              <a:off x="2516" y="115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a:latin typeface="黑体" panose="02010609060101010101" pitchFamily="49" charset="-122"/>
                </a:rPr>
                <a:t>6</a:t>
              </a:r>
            </a:p>
          </p:txBody>
        </p:sp>
      </p:grpSp>
      <p:grpSp>
        <p:nvGrpSpPr>
          <p:cNvPr id="318491" name="Group 27"/>
          <p:cNvGrpSpPr>
            <a:grpSpLocks/>
          </p:cNvGrpSpPr>
          <p:nvPr/>
        </p:nvGrpSpPr>
        <p:grpSpPr bwMode="auto">
          <a:xfrm>
            <a:off x="4017963" y="44450"/>
            <a:ext cx="2211387" cy="2878138"/>
            <a:chOff x="1170" y="166"/>
            <a:chExt cx="1393" cy="1813"/>
          </a:xfrm>
        </p:grpSpPr>
        <p:sp>
          <p:nvSpPr>
            <p:cNvPr id="92261" name="Arc 25"/>
            <p:cNvSpPr>
              <a:spLocks/>
            </p:cNvSpPr>
            <p:nvPr/>
          </p:nvSpPr>
          <p:spPr bwMode="auto">
            <a:xfrm rot="-5622815">
              <a:off x="1099" y="237"/>
              <a:ext cx="1535" cy="1393"/>
            </a:xfrm>
            <a:custGeom>
              <a:avLst/>
              <a:gdLst>
                <a:gd name="T0" fmla="*/ 223 w 21600"/>
                <a:gd name="T1" fmla="*/ 1393 h 24325"/>
                <a:gd name="T2" fmla="*/ 315 w 21600"/>
                <a:gd name="T3" fmla="*/ 0 h 24325"/>
                <a:gd name="T4" fmla="*/ 1535 w 21600"/>
                <a:gd name="T5" fmla="*/ 751 h 24325"/>
                <a:gd name="T6" fmla="*/ 0 60000 65536"/>
                <a:gd name="T7" fmla="*/ 0 60000 65536"/>
                <a:gd name="T8" fmla="*/ 0 60000 65536"/>
              </a:gdLst>
              <a:ahLst/>
              <a:cxnLst>
                <a:cxn ang="T6">
                  <a:pos x="T0" y="T1"/>
                </a:cxn>
                <a:cxn ang="T7">
                  <a:pos x="T2" y="T3"/>
                </a:cxn>
                <a:cxn ang="T8">
                  <a:pos x="T4" y="T5"/>
                </a:cxn>
              </a:cxnLst>
              <a:rect l="0" t="0" r="r" b="b"/>
              <a:pathLst>
                <a:path w="21600" h="24325" fill="none" extrusionOk="0">
                  <a:moveTo>
                    <a:pt x="3139" y="24324"/>
                  </a:moveTo>
                  <a:cubicBezTo>
                    <a:pt x="1085" y="20944"/>
                    <a:pt x="0" y="17065"/>
                    <a:pt x="0" y="13111"/>
                  </a:cubicBezTo>
                  <a:cubicBezTo>
                    <a:pt x="0" y="8372"/>
                    <a:pt x="1558" y="3765"/>
                    <a:pt x="4434" y="0"/>
                  </a:cubicBezTo>
                </a:path>
                <a:path w="21600" h="24325" stroke="0" extrusionOk="0">
                  <a:moveTo>
                    <a:pt x="3139" y="24324"/>
                  </a:moveTo>
                  <a:cubicBezTo>
                    <a:pt x="1085" y="20944"/>
                    <a:pt x="0" y="17065"/>
                    <a:pt x="0" y="13111"/>
                  </a:cubicBezTo>
                  <a:cubicBezTo>
                    <a:pt x="0" y="8372"/>
                    <a:pt x="1558" y="3765"/>
                    <a:pt x="4434" y="0"/>
                  </a:cubicBezTo>
                  <a:lnTo>
                    <a:pt x="21600" y="13111"/>
                  </a:lnTo>
                  <a:lnTo>
                    <a:pt x="3139" y="24324"/>
                  </a:lnTo>
                  <a:close/>
                </a:path>
              </a:pathLst>
            </a:cu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endParaRPr lang="zh-CN" altLang="en-US"/>
            </a:p>
          </p:txBody>
        </p:sp>
        <p:sp>
          <p:nvSpPr>
            <p:cNvPr id="92262" name="Text Box 26"/>
            <p:cNvSpPr txBox="1">
              <a:spLocks noChangeArrowheads="1"/>
            </p:cNvSpPr>
            <p:nvPr/>
          </p:nvSpPr>
          <p:spPr bwMode="auto">
            <a:xfrm>
              <a:off x="1789" y="165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a:latin typeface="黑体" panose="02010609060101010101" pitchFamily="49" charset="-122"/>
                </a:rPr>
                <a:t>7</a:t>
              </a:r>
            </a:p>
          </p:txBody>
        </p:sp>
      </p:grpSp>
      <p:pic>
        <p:nvPicPr>
          <p:cNvPr id="318492" name="Picture 28"/>
          <p:cNvPicPr>
            <a:picLocks noChangeAspect="1" noChangeArrowheads="1"/>
          </p:cNvPicPr>
          <p:nvPr/>
        </p:nvPicPr>
        <p:blipFill>
          <a:blip r:embed="rId3">
            <a:extLst>
              <a:ext uri="{28A0092B-C50C-407E-A947-70E740481C1C}">
                <a14:useLocalDpi xmlns:a14="http://schemas.microsoft.com/office/drawing/2010/main" val="0"/>
              </a:ext>
            </a:extLst>
          </a:blip>
          <a:srcRect t="9555" b="4921"/>
          <a:stretch>
            <a:fillRect/>
          </a:stretch>
        </p:blipFill>
        <p:spPr bwMode="auto">
          <a:xfrm>
            <a:off x="47625" y="2924175"/>
            <a:ext cx="903605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8493" name="Group 29"/>
          <p:cNvGrpSpPr>
            <a:grpSpLocks/>
          </p:cNvGrpSpPr>
          <p:nvPr/>
        </p:nvGrpSpPr>
        <p:grpSpPr bwMode="auto">
          <a:xfrm>
            <a:off x="285750" y="3355975"/>
            <a:ext cx="3278188" cy="1860550"/>
            <a:chOff x="180" y="345"/>
            <a:chExt cx="2065" cy="1172"/>
          </a:xfrm>
        </p:grpSpPr>
        <p:grpSp>
          <p:nvGrpSpPr>
            <p:cNvPr id="92209" name="Group 30"/>
            <p:cNvGrpSpPr>
              <a:grpSpLocks/>
            </p:cNvGrpSpPr>
            <p:nvPr/>
          </p:nvGrpSpPr>
          <p:grpSpPr bwMode="auto">
            <a:xfrm>
              <a:off x="431" y="345"/>
              <a:ext cx="1331" cy="1172"/>
              <a:chOff x="855" y="2114"/>
              <a:chExt cx="1331" cy="1172"/>
            </a:xfrm>
          </p:grpSpPr>
          <p:grpSp>
            <p:nvGrpSpPr>
              <p:cNvPr id="92249" name="Group 31"/>
              <p:cNvGrpSpPr>
                <a:grpSpLocks/>
              </p:cNvGrpSpPr>
              <p:nvPr/>
            </p:nvGrpSpPr>
            <p:grpSpPr bwMode="auto">
              <a:xfrm>
                <a:off x="909" y="2180"/>
                <a:ext cx="1217" cy="1060"/>
                <a:chOff x="909" y="2180"/>
                <a:chExt cx="1217" cy="1060"/>
              </a:xfrm>
            </p:grpSpPr>
            <p:sp>
              <p:nvSpPr>
                <p:cNvPr id="92256" name="Rectangle 32"/>
                <p:cNvSpPr>
                  <a:spLocks noChangeArrowheads="1"/>
                </p:cNvSpPr>
                <p:nvPr/>
              </p:nvSpPr>
              <p:spPr bwMode="auto">
                <a:xfrm>
                  <a:off x="909" y="3025"/>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2257" name="Rectangle 33"/>
                <p:cNvSpPr>
                  <a:spLocks noChangeArrowheads="1"/>
                </p:cNvSpPr>
                <p:nvPr/>
              </p:nvSpPr>
              <p:spPr bwMode="auto">
                <a:xfrm>
                  <a:off x="1152" y="2807"/>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2258" name="Rectangle 34"/>
                <p:cNvSpPr>
                  <a:spLocks noChangeArrowheads="1"/>
                </p:cNvSpPr>
                <p:nvPr/>
              </p:nvSpPr>
              <p:spPr bwMode="auto">
                <a:xfrm>
                  <a:off x="1402" y="2602"/>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2259" name="Rectangle 35"/>
                <p:cNvSpPr>
                  <a:spLocks noChangeArrowheads="1"/>
                </p:cNvSpPr>
                <p:nvPr/>
              </p:nvSpPr>
              <p:spPr bwMode="auto">
                <a:xfrm>
                  <a:off x="1642" y="2391"/>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2260" name="Rectangle 36"/>
                <p:cNvSpPr>
                  <a:spLocks noChangeArrowheads="1"/>
                </p:cNvSpPr>
                <p:nvPr/>
              </p:nvSpPr>
              <p:spPr bwMode="auto">
                <a:xfrm>
                  <a:off x="1877" y="2180"/>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2250" name="Group 37"/>
              <p:cNvGrpSpPr>
                <a:grpSpLocks/>
              </p:cNvGrpSpPr>
              <p:nvPr/>
            </p:nvGrpSpPr>
            <p:grpSpPr bwMode="auto">
              <a:xfrm>
                <a:off x="855" y="2114"/>
                <a:ext cx="1331" cy="1172"/>
                <a:chOff x="1912" y="2122"/>
                <a:chExt cx="1331" cy="1172"/>
              </a:xfrm>
            </p:grpSpPr>
            <p:sp>
              <p:nvSpPr>
                <p:cNvPr id="92251" name="Text Box 38"/>
                <p:cNvSpPr txBox="1">
                  <a:spLocks noChangeArrowheads="1"/>
                </p:cNvSpPr>
                <p:nvPr/>
              </p:nvSpPr>
              <p:spPr bwMode="auto">
                <a:xfrm>
                  <a:off x="1912" y="296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2</a:t>
                  </a:r>
                </a:p>
              </p:txBody>
            </p:sp>
            <p:sp>
              <p:nvSpPr>
                <p:cNvPr id="92252" name="Text Box 39"/>
                <p:cNvSpPr txBox="1">
                  <a:spLocks noChangeArrowheads="1"/>
                </p:cNvSpPr>
                <p:nvPr/>
              </p:nvSpPr>
              <p:spPr bwMode="auto">
                <a:xfrm>
                  <a:off x="2155" y="274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2</a:t>
                  </a:r>
                </a:p>
              </p:txBody>
            </p:sp>
            <p:sp>
              <p:nvSpPr>
                <p:cNvPr id="92253" name="Text Box 40"/>
                <p:cNvSpPr txBox="1">
                  <a:spLocks noChangeArrowheads="1"/>
                </p:cNvSpPr>
                <p:nvPr/>
              </p:nvSpPr>
              <p:spPr bwMode="auto">
                <a:xfrm>
                  <a:off x="2405" y="254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2</a:t>
                  </a:r>
                </a:p>
              </p:txBody>
            </p:sp>
            <p:sp>
              <p:nvSpPr>
                <p:cNvPr id="92254" name="Text Box 41"/>
                <p:cNvSpPr txBox="1">
                  <a:spLocks noChangeArrowheads="1"/>
                </p:cNvSpPr>
                <p:nvPr/>
              </p:nvSpPr>
              <p:spPr bwMode="auto">
                <a:xfrm>
                  <a:off x="2645" y="233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2</a:t>
                  </a:r>
                </a:p>
              </p:txBody>
            </p:sp>
            <p:sp>
              <p:nvSpPr>
                <p:cNvPr id="92255" name="Text Box 42"/>
                <p:cNvSpPr txBox="1">
                  <a:spLocks noChangeArrowheads="1"/>
                </p:cNvSpPr>
                <p:nvPr/>
              </p:nvSpPr>
              <p:spPr bwMode="auto">
                <a:xfrm>
                  <a:off x="2880" y="212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2</a:t>
                  </a:r>
                </a:p>
              </p:txBody>
            </p:sp>
          </p:grpSp>
        </p:grpSp>
        <p:grpSp>
          <p:nvGrpSpPr>
            <p:cNvPr id="92210" name="Group 43"/>
            <p:cNvGrpSpPr>
              <a:grpSpLocks/>
            </p:cNvGrpSpPr>
            <p:nvPr/>
          </p:nvGrpSpPr>
          <p:grpSpPr bwMode="auto">
            <a:xfrm>
              <a:off x="679" y="345"/>
              <a:ext cx="1331" cy="1172"/>
              <a:chOff x="855" y="2114"/>
              <a:chExt cx="1331" cy="1172"/>
            </a:xfrm>
          </p:grpSpPr>
          <p:grpSp>
            <p:nvGrpSpPr>
              <p:cNvPr id="92237" name="Group 44"/>
              <p:cNvGrpSpPr>
                <a:grpSpLocks/>
              </p:cNvGrpSpPr>
              <p:nvPr/>
            </p:nvGrpSpPr>
            <p:grpSpPr bwMode="auto">
              <a:xfrm>
                <a:off x="909" y="2180"/>
                <a:ext cx="1217" cy="1060"/>
                <a:chOff x="909" y="2180"/>
                <a:chExt cx="1217" cy="1060"/>
              </a:xfrm>
            </p:grpSpPr>
            <p:sp>
              <p:nvSpPr>
                <p:cNvPr id="92244" name="Rectangle 45"/>
                <p:cNvSpPr>
                  <a:spLocks noChangeArrowheads="1"/>
                </p:cNvSpPr>
                <p:nvPr/>
              </p:nvSpPr>
              <p:spPr bwMode="auto">
                <a:xfrm>
                  <a:off x="909" y="3025"/>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2245" name="Rectangle 46"/>
                <p:cNvSpPr>
                  <a:spLocks noChangeArrowheads="1"/>
                </p:cNvSpPr>
                <p:nvPr/>
              </p:nvSpPr>
              <p:spPr bwMode="auto">
                <a:xfrm>
                  <a:off x="1152" y="2807"/>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2246" name="Rectangle 47"/>
                <p:cNvSpPr>
                  <a:spLocks noChangeArrowheads="1"/>
                </p:cNvSpPr>
                <p:nvPr/>
              </p:nvSpPr>
              <p:spPr bwMode="auto">
                <a:xfrm>
                  <a:off x="1402" y="2602"/>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2247" name="Rectangle 48"/>
                <p:cNvSpPr>
                  <a:spLocks noChangeArrowheads="1"/>
                </p:cNvSpPr>
                <p:nvPr/>
              </p:nvSpPr>
              <p:spPr bwMode="auto">
                <a:xfrm>
                  <a:off x="1642" y="2391"/>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2248" name="Rectangle 49"/>
                <p:cNvSpPr>
                  <a:spLocks noChangeArrowheads="1"/>
                </p:cNvSpPr>
                <p:nvPr/>
              </p:nvSpPr>
              <p:spPr bwMode="auto">
                <a:xfrm>
                  <a:off x="1877" y="2180"/>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2238" name="Group 50"/>
              <p:cNvGrpSpPr>
                <a:grpSpLocks/>
              </p:cNvGrpSpPr>
              <p:nvPr/>
            </p:nvGrpSpPr>
            <p:grpSpPr bwMode="auto">
              <a:xfrm>
                <a:off x="855" y="2114"/>
                <a:ext cx="1331" cy="1172"/>
                <a:chOff x="1912" y="2122"/>
                <a:chExt cx="1331" cy="1172"/>
              </a:xfrm>
            </p:grpSpPr>
            <p:sp>
              <p:nvSpPr>
                <p:cNvPr id="92239" name="Text Box 51"/>
                <p:cNvSpPr txBox="1">
                  <a:spLocks noChangeArrowheads="1"/>
                </p:cNvSpPr>
                <p:nvPr/>
              </p:nvSpPr>
              <p:spPr bwMode="auto">
                <a:xfrm>
                  <a:off x="1912" y="296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3</a:t>
                  </a:r>
                </a:p>
              </p:txBody>
            </p:sp>
            <p:sp>
              <p:nvSpPr>
                <p:cNvPr id="92240" name="Text Box 52"/>
                <p:cNvSpPr txBox="1">
                  <a:spLocks noChangeArrowheads="1"/>
                </p:cNvSpPr>
                <p:nvPr/>
              </p:nvSpPr>
              <p:spPr bwMode="auto">
                <a:xfrm>
                  <a:off x="2155" y="274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3</a:t>
                  </a:r>
                </a:p>
              </p:txBody>
            </p:sp>
            <p:sp>
              <p:nvSpPr>
                <p:cNvPr id="92241" name="Text Box 53"/>
                <p:cNvSpPr txBox="1">
                  <a:spLocks noChangeArrowheads="1"/>
                </p:cNvSpPr>
                <p:nvPr/>
              </p:nvSpPr>
              <p:spPr bwMode="auto">
                <a:xfrm>
                  <a:off x="2405" y="254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3</a:t>
                  </a:r>
                </a:p>
              </p:txBody>
            </p:sp>
            <p:sp>
              <p:nvSpPr>
                <p:cNvPr id="92242" name="Text Box 54"/>
                <p:cNvSpPr txBox="1">
                  <a:spLocks noChangeArrowheads="1"/>
                </p:cNvSpPr>
                <p:nvPr/>
              </p:nvSpPr>
              <p:spPr bwMode="auto">
                <a:xfrm>
                  <a:off x="2645" y="233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3</a:t>
                  </a:r>
                </a:p>
              </p:txBody>
            </p:sp>
            <p:sp>
              <p:nvSpPr>
                <p:cNvPr id="92243" name="Text Box 55"/>
                <p:cNvSpPr txBox="1">
                  <a:spLocks noChangeArrowheads="1"/>
                </p:cNvSpPr>
                <p:nvPr/>
              </p:nvSpPr>
              <p:spPr bwMode="auto">
                <a:xfrm>
                  <a:off x="2880" y="212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3</a:t>
                  </a:r>
                </a:p>
              </p:txBody>
            </p:sp>
          </p:grpSp>
        </p:grpSp>
        <p:grpSp>
          <p:nvGrpSpPr>
            <p:cNvPr id="92211" name="Group 56"/>
            <p:cNvGrpSpPr>
              <a:grpSpLocks/>
            </p:cNvGrpSpPr>
            <p:nvPr/>
          </p:nvGrpSpPr>
          <p:grpSpPr bwMode="auto">
            <a:xfrm>
              <a:off x="180" y="345"/>
              <a:ext cx="1331" cy="1172"/>
              <a:chOff x="855" y="2114"/>
              <a:chExt cx="1331" cy="1172"/>
            </a:xfrm>
          </p:grpSpPr>
          <p:grpSp>
            <p:nvGrpSpPr>
              <p:cNvPr id="92225" name="Group 57"/>
              <p:cNvGrpSpPr>
                <a:grpSpLocks/>
              </p:cNvGrpSpPr>
              <p:nvPr/>
            </p:nvGrpSpPr>
            <p:grpSpPr bwMode="auto">
              <a:xfrm>
                <a:off x="909" y="2180"/>
                <a:ext cx="1217" cy="1060"/>
                <a:chOff x="909" y="2180"/>
                <a:chExt cx="1217" cy="1060"/>
              </a:xfrm>
            </p:grpSpPr>
            <p:sp>
              <p:nvSpPr>
                <p:cNvPr id="92232" name="Rectangle 58"/>
                <p:cNvSpPr>
                  <a:spLocks noChangeArrowheads="1"/>
                </p:cNvSpPr>
                <p:nvPr/>
              </p:nvSpPr>
              <p:spPr bwMode="auto">
                <a:xfrm>
                  <a:off x="909" y="3025"/>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2233" name="Rectangle 59"/>
                <p:cNvSpPr>
                  <a:spLocks noChangeArrowheads="1"/>
                </p:cNvSpPr>
                <p:nvPr/>
              </p:nvSpPr>
              <p:spPr bwMode="auto">
                <a:xfrm>
                  <a:off x="1152" y="2807"/>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2234" name="Rectangle 60"/>
                <p:cNvSpPr>
                  <a:spLocks noChangeArrowheads="1"/>
                </p:cNvSpPr>
                <p:nvPr/>
              </p:nvSpPr>
              <p:spPr bwMode="auto">
                <a:xfrm>
                  <a:off x="1402" y="2602"/>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2235" name="Rectangle 61"/>
                <p:cNvSpPr>
                  <a:spLocks noChangeArrowheads="1"/>
                </p:cNvSpPr>
                <p:nvPr/>
              </p:nvSpPr>
              <p:spPr bwMode="auto">
                <a:xfrm>
                  <a:off x="1642" y="2391"/>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2236" name="Rectangle 62"/>
                <p:cNvSpPr>
                  <a:spLocks noChangeArrowheads="1"/>
                </p:cNvSpPr>
                <p:nvPr/>
              </p:nvSpPr>
              <p:spPr bwMode="auto">
                <a:xfrm>
                  <a:off x="1877" y="2180"/>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2226" name="Group 63"/>
              <p:cNvGrpSpPr>
                <a:grpSpLocks/>
              </p:cNvGrpSpPr>
              <p:nvPr/>
            </p:nvGrpSpPr>
            <p:grpSpPr bwMode="auto">
              <a:xfrm>
                <a:off x="855" y="2114"/>
                <a:ext cx="1331" cy="1172"/>
                <a:chOff x="1912" y="2122"/>
                <a:chExt cx="1331" cy="1172"/>
              </a:xfrm>
            </p:grpSpPr>
            <p:sp>
              <p:nvSpPr>
                <p:cNvPr id="92227" name="Text Box 64"/>
                <p:cNvSpPr txBox="1">
                  <a:spLocks noChangeArrowheads="1"/>
                </p:cNvSpPr>
                <p:nvPr/>
              </p:nvSpPr>
              <p:spPr bwMode="auto">
                <a:xfrm>
                  <a:off x="1912" y="296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1</a:t>
                  </a:r>
                </a:p>
              </p:txBody>
            </p:sp>
            <p:sp>
              <p:nvSpPr>
                <p:cNvPr id="92228" name="Text Box 65"/>
                <p:cNvSpPr txBox="1">
                  <a:spLocks noChangeArrowheads="1"/>
                </p:cNvSpPr>
                <p:nvPr/>
              </p:nvSpPr>
              <p:spPr bwMode="auto">
                <a:xfrm>
                  <a:off x="2155" y="274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1</a:t>
                  </a:r>
                </a:p>
              </p:txBody>
            </p:sp>
            <p:sp>
              <p:nvSpPr>
                <p:cNvPr id="92229" name="Text Box 66"/>
                <p:cNvSpPr txBox="1">
                  <a:spLocks noChangeArrowheads="1"/>
                </p:cNvSpPr>
                <p:nvPr/>
              </p:nvSpPr>
              <p:spPr bwMode="auto">
                <a:xfrm>
                  <a:off x="2405" y="254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1</a:t>
                  </a:r>
                </a:p>
              </p:txBody>
            </p:sp>
            <p:sp>
              <p:nvSpPr>
                <p:cNvPr id="92230" name="Text Box 67"/>
                <p:cNvSpPr txBox="1">
                  <a:spLocks noChangeArrowheads="1"/>
                </p:cNvSpPr>
                <p:nvPr/>
              </p:nvSpPr>
              <p:spPr bwMode="auto">
                <a:xfrm>
                  <a:off x="2645" y="233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1</a:t>
                  </a:r>
                </a:p>
              </p:txBody>
            </p:sp>
            <p:sp>
              <p:nvSpPr>
                <p:cNvPr id="92231" name="Text Box 68"/>
                <p:cNvSpPr txBox="1">
                  <a:spLocks noChangeArrowheads="1"/>
                </p:cNvSpPr>
                <p:nvPr/>
              </p:nvSpPr>
              <p:spPr bwMode="auto">
                <a:xfrm>
                  <a:off x="2880" y="212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1</a:t>
                  </a:r>
                </a:p>
              </p:txBody>
            </p:sp>
          </p:grpSp>
        </p:grpSp>
        <p:grpSp>
          <p:nvGrpSpPr>
            <p:cNvPr id="92212" name="Group 69"/>
            <p:cNvGrpSpPr>
              <a:grpSpLocks/>
            </p:cNvGrpSpPr>
            <p:nvPr/>
          </p:nvGrpSpPr>
          <p:grpSpPr bwMode="auto">
            <a:xfrm>
              <a:off x="914" y="345"/>
              <a:ext cx="1331" cy="1172"/>
              <a:chOff x="855" y="2114"/>
              <a:chExt cx="1331" cy="1172"/>
            </a:xfrm>
          </p:grpSpPr>
          <p:grpSp>
            <p:nvGrpSpPr>
              <p:cNvPr id="92213" name="Group 70"/>
              <p:cNvGrpSpPr>
                <a:grpSpLocks/>
              </p:cNvGrpSpPr>
              <p:nvPr/>
            </p:nvGrpSpPr>
            <p:grpSpPr bwMode="auto">
              <a:xfrm>
                <a:off x="909" y="2180"/>
                <a:ext cx="1217" cy="1060"/>
                <a:chOff x="909" y="2180"/>
                <a:chExt cx="1217" cy="1060"/>
              </a:xfrm>
            </p:grpSpPr>
            <p:sp>
              <p:nvSpPr>
                <p:cNvPr id="92220" name="Rectangle 71"/>
                <p:cNvSpPr>
                  <a:spLocks noChangeArrowheads="1"/>
                </p:cNvSpPr>
                <p:nvPr/>
              </p:nvSpPr>
              <p:spPr bwMode="auto">
                <a:xfrm>
                  <a:off x="909" y="3025"/>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2221" name="Rectangle 72"/>
                <p:cNvSpPr>
                  <a:spLocks noChangeArrowheads="1"/>
                </p:cNvSpPr>
                <p:nvPr/>
              </p:nvSpPr>
              <p:spPr bwMode="auto">
                <a:xfrm>
                  <a:off x="1152" y="2807"/>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2222" name="Rectangle 73"/>
                <p:cNvSpPr>
                  <a:spLocks noChangeArrowheads="1"/>
                </p:cNvSpPr>
                <p:nvPr/>
              </p:nvSpPr>
              <p:spPr bwMode="auto">
                <a:xfrm>
                  <a:off x="1402" y="2602"/>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2223" name="Rectangle 74"/>
                <p:cNvSpPr>
                  <a:spLocks noChangeArrowheads="1"/>
                </p:cNvSpPr>
                <p:nvPr/>
              </p:nvSpPr>
              <p:spPr bwMode="auto">
                <a:xfrm>
                  <a:off x="1642" y="2391"/>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2224" name="Rectangle 75"/>
                <p:cNvSpPr>
                  <a:spLocks noChangeArrowheads="1"/>
                </p:cNvSpPr>
                <p:nvPr/>
              </p:nvSpPr>
              <p:spPr bwMode="auto">
                <a:xfrm>
                  <a:off x="1877" y="2180"/>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2214" name="Group 76"/>
              <p:cNvGrpSpPr>
                <a:grpSpLocks/>
              </p:cNvGrpSpPr>
              <p:nvPr/>
            </p:nvGrpSpPr>
            <p:grpSpPr bwMode="auto">
              <a:xfrm>
                <a:off x="855" y="2114"/>
                <a:ext cx="1331" cy="1172"/>
                <a:chOff x="1912" y="2122"/>
                <a:chExt cx="1331" cy="1172"/>
              </a:xfrm>
            </p:grpSpPr>
            <p:sp>
              <p:nvSpPr>
                <p:cNvPr id="92215" name="Text Box 77"/>
                <p:cNvSpPr txBox="1">
                  <a:spLocks noChangeArrowheads="1"/>
                </p:cNvSpPr>
                <p:nvPr/>
              </p:nvSpPr>
              <p:spPr bwMode="auto">
                <a:xfrm>
                  <a:off x="1912" y="296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4</a:t>
                  </a:r>
                </a:p>
              </p:txBody>
            </p:sp>
            <p:sp>
              <p:nvSpPr>
                <p:cNvPr id="92216" name="Text Box 78"/>
                <p:cNvSpPr txBox="1">
                  <a:spLocks noChangeArrowheads="1"/>
                </p:cNvSpPr>
                <p:nvPr/>
              </p:nvSpPr>
              <p:spPr bwMode="auto">
                <a:xfrm>
                  <a:off x="2155" y="274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4</a:t>
                  </a:r>
                </a:p>
              </p:txBody>
            </p:sp>
            <p:sp>
              <p:nvSpPr>
                <p:cNvPr id="92217" name="Text Box 79"/>
                <p:cNvSpPr txBox="1">
                  <a:spLocks noChangeArrowheads="1"/>
                </p:cNvSpPr>
                <p:nvPr/>
              </p:nvSpPr>
              <p:spPr bwMode="auto">
                <a:xfrm>
                  <a:off x="2405" y="254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4</a:t>
                  </a:r>
                </a:p>
              </p:txBody>
            </p:sp>
            <p:sp>
              <p:nvSpPr>
                <p:cNvPr id="92218" name="Text Box 80"/>
                <p:cNvSpPr txBox="1">
                  <a:spLocks noChangeArrowheads="1"/>
                </p:cNvSpPr>
                <p:nvPr/>
              </p:nvSpPr>
              <p:spPr bwMode="auto">
                <a:xfrm>
                  <a:off x="2645" y="233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4</a:t>
                  </a:r>
                </a:p>
              </p:txBody>
            </p:sp>
            <p:sp>
              <p:nvSpPr>
                <p:cNvPr id="92219" name="Text Box 81"/>
                <p:cNvSpPr txBox="1">
                  <a:spLocks noChangeArrowheads="1"/>
                </p:cNvSpPr>
                <p:nvPr/>
              </p:nvSpPr>
              <p:spPr bwMode="auto">
                <a:xfrm>
                  <a:off x="2880" y="212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4</a:t>
                  </a:r>
                </a:p>
              </p:txBody>
            </p:sp>
          </p:grpSp>
        </p:grpSp>
      </p:grpSp>
      <p:grpSp>
        <p:nvGrpSpPr>
          <p:cNvPr id="318546" name="Group 82"/>
          <p:cNvGrpSpPr>
            <a:grpSpLocks/>
          </p:cNvGrpSpPr>
          <p:nvPr/>
        </p:nvGrpSpPr>
        <p:grpSpPr bwMode="auto">
          <a:xfrm>
            <a:off x="2581275" y="3344863"/>
            <a:ext cx="2112963" cy="1860550"/>
            <a:chOff x="855" y="2114"/>
            <a:chExt cx="1331" cy="1172"/>
          </a:xfrm>
        </p:grpSpPr>
        <p:grpSp>
          <p:nvGrpSpPr>
            <p:cNvPr id="92197" name="Group 83"/>
            <p:cNvGrpSpPr>
              <a:grpSpLocks/>
            </p:cNvGrpSpPr>
            <p:nvPr/>
          </p:nvGrpSpPr>
          <p:grpSpPr bwMode="auto">
            <a:xfrm>
              <a:off x="909" y="2180"/>
              <a:ext cx="1217" cy="1060"/>
              <a:chOff x="909" y="2180"/>
              <a:chExt cx="1217" cy="1060"/>
            </a:xfrm>
          </p:grpSpPr>
          <p:sp>
            <p:nvSpPr>
              <p:cNvPr id="92204" name="Rectangle 84"/>
              <p:cNvSpPr>
                <a:spLocks noChangeArrowheads="1"/>
              </p:cNvSpPr>
              <p:nvPr/>
            </p:nvSpPr>
            <p:spPr bwMode="auto">
              <a:xfrm>
                <a:off x="909" y="3025"/>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2205" name="Rectangle 85"/>
              <p:cNvSpPr>
                <a:spLocks noChangeArrowheads="1"/>
              </p:cNvSpPr>
              <p:nvPr/>
            </p:nvSpPr>
            <p:spPr bwMode="auto">
              <a:xfrm>
                <a:off x="1152" y="2807"/>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2206" name="Rectangle 86"/>
              <p:cNvSpPr>
                <a:spLocks noChangeArrowheads="1"/>
              </p:cNvSpPr>
              <p:nvPr/>
            </p:nvSpPr>
            <p:spPr bwMode="auto">
              <a:xfrm>
                <a:off x="1402" y="2602"/>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2207" name="Rectangle 87"/>
              <p:cNvSpPr>
                <a:spLocks noChangeArrowheads="1"/>
              </p:cNvSpPr>
              <p:nvPr/>
            </p:nvSpPr>
            <p:spPr bwMode="auto">
              <a:xfrm>
                <a:off x="1642" y="2391"/>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2208" name="Rectangle 88"/>
              <p:cNvSpPr>
                <a:spLocks noChangeArrowheads="1"/>
              </p:cNvSpPr>
              <p:nvPr/>
            </p:nvSpPr>
            <p:spPr bwMode="auto">
              <a:xfrm>
                <a:off x="1877" y="2180"/>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2198" name="Group 89"/>
            <p:cNvGrpSpPr>
              <a:grpSpLocks/>
            </p:cNvGrpSpPr>
            <p:nvPr/>
          </p:nvGrpSpPr>
          <p:grpSpPr bwMode="auto">
            <a:xfrm>
              <a:off x="855" y="2114"/>
              <a:ext cx="1331" cy="1172"/>
              <a:chOff x="1912" y="2122"/>
              <a:chExt cx="1331" cy="1172"/>
            </a:xfrm>
          </p:grpSpPr>
          <p:sp>
            <p:nvSpPr>
              <p:cNvPr id="92199" name="Text Box 90"/>
              <p:cNvSpPr txBox="1">
                <a:spLocks noChangeArrowheads="1"/>
              </p:cNvSpPr>
              <p:nvPr/>
            </p:nvSpPr>
            <p:spPr bwMode="auto">
              <a:xfrm>
                <a:off x="1912" y="296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5</a:t>
                </a:r>
              </a:p>
            </p:txBody>
          </p:sp>
          <p:sp>
            <p:nvSpPr>
              <p:cNvPr id="92200" name="Text Box 91"/>
              <p:cNvSpPr txBox="1">
                <a:spLocks noChangeArrowheads="1"/>
              </p:cNvSpPr>
              <p:nvPr/>
            </p:nvSpPr>
            <p:spPr bwMode="auto">
              <a:xfrm>
                <a:off x="2155" y="274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5</a:t>
                </a:r>
              </a:p>
            </p:txBody>
          </p:sp>
          <p:sp>
            <p:nvSpPr>
              <p:cNvPr id="92201" name="Text Box 92"/>
              <p:cNvSpPr txBox="1">
                <a:spLocks noChangeArrowheads="1"/>
              </p:cNvSpPr>
              <p:nvPr/>
            </p:nvSpPr>
            <p:spPr bwMode="auto">
              <a:xfrm>
                <a:off x="2405" y="254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5</a:t>
                </a:r>
              </a:p>
            </p:txBody>
          </p:sp>
          <p:sp>
            <p:nvSpPr>
              <p:cNvPr id="92202" name="Text Box 93"/>
              <p:cNvSpPr txBox="1">
                <a:spLocks noChangeArrowheads="1"/>
              </p:cNvSpPr>
              <p:nvPr/>
            </p:nvSpPr>
            <p:spPr bwMode="auto">
              <a:xfrm>
                <a:off x="2645" y="233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5</a:t>
                </a:r>
              </a:p>
            </p:txBody>
          </p:sp>
          <p:sp>
            <p:nvSpPr>
              <p:cNvPr id="92203" name="Text Box 94"/>
              <p:cNvSpPr txBox="1">
                <a:spLocks noChangeArrowheads="1"/>
              </p:cNvSpPr>
              <p:nvPr/>
            </p:nvSpPr>
            <p:spPr bwMode="auto">
              <a:xfrm>
                <a:off x="2880" y="212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5</a:t>
                </a:r>
              </a:p>
            </p:txBody>
          </p:sp>
        </p:grpSp>
      </p:grpSp>
      <p:grpSp>
        <p:nvGrpSpPr>
          <p:cNvPr id="318559" name="Group 95"/>
          <p:cNvGrpSpPr>
            <a:grpSpLocks/>
          </p:cNvGrpSpPr>
          <p:nvPr/>
        </p:nvGrpSpPr>
        <p:grpSpPr bwMode="auto">
          <a:xfrm>
            <a:off x="3348038" y="3343275"/>
            <a:ext cx="2112962" cy="1860550"/>
            <a:chOff x="855" y="2114"/>
            <a:chExt cx="1331" cy="1172"/>
          </a:xfrm>
        </p:grpSpPr>
        <p:grpSp>
          <p:nvGrpSpPr>
            <p:cNvPr id="92185" name="Group 96"/>
            <p:cNvGrpSpPr>
              <a:grpSpLocks/>
            </p:cNvGrpSpPr>
            <p:nvPr/>
          </p:nvGrpSpPr>
          <p:grpSpPr bwMode="auto">
            <a:xfrm>
              <a:off x="909" y="2180"/>
              <a:ext cx="1217" cy="1060"/>
              <a:chOff x="909" y="2180"/>
              <a:chExt cx="1217" cy="1060"/>
            </a:xfrm>
          </p:grpSpPr>
          <p:sp>
            <p:nvSpPr>
              <p:cNvPr id="92192" name="Rectangle 97"/>
              <p:cNvSpPr>
                <a:spLocks noChangeArrowheads="1"/>
              </p:cNvSpPr>
              <p:nvPr/>
            </p:nvSpPr>
            <p:spPr bwMode="auto">
              <a:xfrm>
                <a:off x="909" y="3025"/>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2193" name="Rectangle 98"/>
              <p:cNvSpPr>
                <a:spLocks noChangeArrowheads="1"/>
              </p:cNvSpPr>
              <p:nvPr/>
            </p:nvSpPr>
            <p:spPr bwMode="auto">
              <a:xfrm>
                <a:off x="1152" y="2807"/>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2194" name="Rectangle 99"/>
              <p:cNvSpPr>
                <a:spLocks noChangeArrowheads="1"/>
              </p:cNvSpPr>
              <p:nvPr/>
            </p:nvSpPr>
            <p:spPr bwMode="auto">
              <a:xfrm>
                <a:off x="1402" y="2602"/>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2195" name="Rectangle 100"/>
              <p:cNvSpPr>
                <a:spLocks noChangeArrowheads="1"/>
              </p:cNvSpPr>
              <p:nvPr/>
            </p:nvSpPr>
            <p:spPr bwMode="auto">
              <a:xfrm>
                <a:off x="1642" y="2391"/>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2196" name="Rectangle 101"/>
              <p:cNvSpPr>
                <a:spLocks noChangeArrowheads="1"/>
              </p:cNvSpPr>
              <p:nvPr/>
            </p:nvSpPr>
            <p:spPr bwMode="auto">
              <a:xfrm>
                <a:off x="1877" y="2180"/>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2186" name="Group 102"/>
            <p:cNvGrpSpPr>
              <a:grpSpLocks/>
            </p:cNvGrpSpPr>
            <p:nvPr/>
          </p:nvGrpSpPr>
          <p:grpSpPr bwMode="auto">
            <a:xfrm>
              <a:off x="855" y="2114"/>
              <a:ext cx="1331" cy="1172"/>
              <a:chOff x="1912" y="2122"/>
              <a:chExt cx="1331" cy="1172"/>
            </a:xfrm>
          </p:grpSpPr>
          <p:sp>
            <p:nvSpPr>
              <p:cNvPr id="92187" name="Text Box 103"/>
              <p:cNvSpPr txBox="1">
                <a:spLocks noChangeArrowheads="1"/>
              </p:cNvSpPr>
              <p:nvPr/>
            </p:nvSpPr>
            <p:spPr bwMode="auto">
              <a:xfrm>
                <a:off x="1912" y="296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6</a:t>
                </a:r>
              </a:p>
            </p:txBody>
          </p:sp>
          <p:sp>
            <p:nvSpPr>
              <p:cNvPr id="92188" name="Text Box 104"/>
              <p:cNvSpPr txBox="1">
                <a:spLocks noChangeArrowheads="1"/>
              </p:cNvSpPr>
              <p:nvPr/>
            </p:nvSpPr>
            <p:spPr bwMode="auto">
              <a:xfrm>
                <a:off x="2155" y="274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6</a:t>
                </a:r>
              </a:p>
            </p:txBody>
          </p:sp>
          <p:sp>
            <p:nvSpPr>
              <p:cNvPr id="92189" name="Text Box 105"/>
              <p:cNvSpPr txBox="1">
                <a:spLocks noChangeArrowheads="1"/>
              </p:cNvSpPr>
              <p:nvPr/>
            </p:nvSpPr>
            <p:spPr bwMode="auto">
              <a:xfrm>
                <a:off x="2405" y="254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6</a:t>
                </a:r>
              </a:p>
            </p:txBody>
          </p:sp>
          <p:sp>
            <p:nvSpPr>
              <p:cNvPr id="92190" name="Text Box 106"/>
              <p:cNvSpPr txBox="1">
                <a:spLocks noChangeArrowheads="1"/>
              </p:cNvSpPr>
              <p:nvPr/>
            </p:nvSpPr>
            <p:spPr bwMode="auto">
              <a:xfrm>
                <a:off x="2645" y="233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6</a:t>
                </a:r>
              </a:p>
            </p:txBody>
          </p:sp>
          <p:sp>
            <p:nvSpPr>
              <p:cNvPr id="92191" name="Text Box 107"/>
              <p:cNvSpPr txBox="1">
                <a:spLocks noChangeArrowheads="1"/>
              </p:cNvSpPr>
              <p:nvPr/>
            </p:nvSpPr>
            <p:spPr bwMode="auto">
              <a:xfrm>
                <a:off x="2880" y="212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6</a:t>
                </a:r>
              </a:p>
            </p:txBody>
          </p:sp>
        </p:grpSp>
      </p:grpSp>
      <p:grpSp>
        <p:nvGrpSpPr>
          <p:cNvPr id="318572" name="Group 108"/>
          <p:cNvGrpSpPr>
            <a:grpSpLocks/>
          </p:cNvGrpSpPr>
          <p:nvPr/>
        </p:nvGrpSpPr>
        <p:grpSpPr bwMode="auto">
          <a:xfrm>
            <a:off x="5280025" y="3343275"/>
            <a:ext cx="2112963" cy="1860550"/>
            <a:chOff x="855" y="2114"/>
            <a:chExt cx="1331" cy="1172"/>
          </a:xfrm>
        </p:grpSpPr>
        <p:grpSp>
          <p:nvGrpSpPr>
            <p:cNvPr id="92173" name="Group 109"/>
            <p:cNvGrpSpPr>
              <a:grpSpLocks/>
            </p:cNvGrpSpPr>
            <p:nvPr/>
          </p:nvGrpSpPr>
          <p:grpSpPr bwMode="auto">
            <a:xfrm>
              <a:off x="909" y="2180"/>
              <a:ext cx="1217" cy="1060"/>
              <a:chOff x="909" y="2180"/>
              <a:chExt cx="1217" cy="1060"/>
            </a:xfrm>
          </p:grpSpPr>
          <p:sp>
            <p:nvSpPr>
              <p:cNvPr id="92180" name="Rectangle 110"/>
              <p:cNvSpPr>
                <a:spLocks noChangeArrowheads="1"/>
              </p:cNvSpPr>
              <p:nvPr/>
            </p:nvSpPr>
            <p:spPr bwMode="auto">
              <a:xfrm>
                <a:off x="909" y="3025"/>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2181" name="Rectangle 111"/>
              <p:cNvSpPr>
                <a:spLocks noChangeArrowheads="1"/>
              </p:cNvSpPr>
              <p:nvPr/>
            </p:nvSpPr>
            <p:spPr bwMode="auto">
              <a:xfrm>
                <a:off x="1152" y="2807"/>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2182" name="Rectangle 112"/>
              <p:cNvSpPr>
                <a:spLocks noChangeArrowheads="1"/>
              </p:cNvSpPr>
              <p:nvPr/>
            </p:nvSpPr>
            <p:spPr bwMode="auto">
              <a:xfrm>
                <a:off x="1402" y="2602"/>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2183" name="Rectangle 113"/>
              <p:cNvSpPr>
                <a:spLocks noChangeArrowheads="1"/>
              </p:cNvSpPr>
              <p:nvPr/>
            </p:nvSpPr>
            <p:spPr bwMode="auto">
              <a:xfrm>
                <a:off x="1642" y="2391"/>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2184" name="Rectangle 114"/>
              <p:cNvSpPr>
                <a:spLocks noChangeArrowheads="1"/>
              </p:cNvSpPr>
              <p:nvPr/>
            </p:nvSpPr>
            <p:spPr bwMode="auto">
              <a:xfrm>
                <a:off x="1877" y="2180"/>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2174" name="Group 115"/>
            <p:cNvGrpSpPr>
              <a:grpSpLocks/>
            </p:cNvGrpSpPr>
            <p:nvPr/>
          </p:nvGrpSpPr>
          <p:grpSpPr bwMode="auto">
            <a:xfrm>
              <a:off x="855" y="2114"/>
              <a:ext cx="1331" cy="1172"/>
              <a:chOff x="1912" y="2122"/>
              <a:chExt cx="1331" cy="1172"/>
            </a:xfrm>
          </p:grpSpPr>
          <p:sp>
            <p:nvSpPr>
              <p:cNvPr id="92175" name="Text Box 116"/>
              <p:cNvSpPr txBox="1">
                <a:spLocks noChangeArrowheads="1"/>
              </p:cNvSpPr>
              <p:nvPr/>
            </p:nvSpPr>
            <p:spPr bwMode="auto">
              <a:xfrm>
                <a:off x="1912" y="296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7</a:t>
                </a:r>
              </a:p>
            </p:txBody>
          </p:sp>
          <p:sp>
            <p:nvSpPr>
              <p:cNvPr id="92176" name="Text Box 117"/>
              <p:cNvSpPr txBox="1">
                <a:spLocks noChangeArrowheads="1"/>
              </p:cNvSpPr>
              <p:nvPr/>
            </p:nvSpPr>
            <p:spPr bwMode="auto">
              <a:xfrm>
                <a:off x="2155" y="274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7</a:t>
                </a:r>
              </a:p>
            </p:txBody>
          </p:sp>
          <p:sp>
            <p:nvSpPr>
              <p:cNvPr id="92177" name="Text Box 118"/>
              <p:cNvSpPr txBox="1">
                <a:spLocks noChangeArrowheads="1"/>
              </p:cNvSpPr>
              <p:nvPr/>
            </p:nvSpPr>
            <p:spPr bwMode="auto">
              <a:xfrm>
                <a:off x="2405" y="254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7</a:t>
                </a:r>
              </a:p>
            </p:txBody>
          </p:sp>
          <p:sp>
            <p:nvSpPr>
              <p:cNvPr id="92178" name="Text Box 119"/>
              <p:cNvSpPr txBox="1">
                <a:spLocks noChangeArrowheads="1"/>
              </p:cNvSpPr>
              <p:nvPr/>
            </p:nvSpPr>
            <p:spPr bwMode="auto">
              <a:xfrm>
                <a:off x="2645" y="233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7</a:t>
                </a:r>
              </a:p>
            </p:txBody>
          </p:sp>
          <p:sp>
            <p:nvSpPr>
              <p:cNvPr id="92179" name="Text Box 120"/>
              <p:cNvSpPr txBox="1">
                <a:spLocks noChangeArrowheads="1"/>
              </p:cNvSpPr>
              <p:nvPr/>
            </p:nvSpPr>
            <p:spPr bwMode="auto">
              <a:xfrm>
                <a:off x="2880" y="212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7</a:t>
                </a:r>
              </a:p>
            </p:txBody>
          </p:sp>
        </p:grpSp>
      </p:grpSp>
      <p:graphicFrame>
        <p:nvGraphicFramePr>
          <p:cNvPr id="92172" name="Object 121"/>
          <p:cNvGraphicFramePr>
            <a:graphicFrameLocks noChangeAspect="1"/>
          </p:cNvGraphicFramePr>
          <p:nvPr/>
        </p:nvGraphicFramePr>
        <p:xfrm>
          <a:off x="395288" y="333375"/>
          <a:ext cx="1441450" cy="962025"/>
        </p:xfrm>
        <a:graphic>
          <a:graphicData uri="http://schemas.openxmlformats.org/presentationml/2006/ole">
            <mc:AlternateContent xmlns:mc="http://schemas.openxmlformats.org/markup-compatibility/2006">
              <mc:Choice xmlns:v="urn:schemas-microsoft-com:vml" Requires="v">
                <p:oleObj spid="_x0000_s92350" name="公式" r:id="rId4" imgW="647700" imgH="431800" progId="Equation.3">
                  <p:embed/>
                </p:oleObj>
              </mc:Choice>
              <mc:Fallback>
                <p:oleObj name="公式" r:id="rId4" imgW="647700" imgH="431800" progId="Equation.3">
                  <p:embed/>
                  <p:pic>
                    <p:nvPicPr>
                      <p:cNvPr id="0" name="Object 1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333375"/>
                        <a:ext cx="1441450"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18492"/>
                                        </p:tgtEl>
                                        <p:attrNameLst>
                                          <p:attrName>style.visibility</p:attrName>
                                        </p:attrNameLst>
                                      </p:cBhvr>
                                      <p:to>
                                        <p:strVal val="visible"/>
                                      </p:to>
                                    </p:set>
                                    <p:animEffect transition="in" filter="dissolve">
                                      <p:cBhvr>
                                        <p:cTn id="7" dur="500"/>
                                        <p:tgtEl>
                                          <p:spTgt spid="3184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318586"/>
                                        </p:tgtEl>
                                        <p:attrNameLst>
                                          <p:attrName>style.visibility</p:attrName>
                                        </p:attrNameLst>
                                      </p:cBhvr>
                                      <p:to>
                                        <p:strVal val="visible"/>
                                      </p:to>
                                    </p:set>
                                    <p:anim calcmode="lin" valueType="num">
                                      <p:cBhvr>
                                        <p:cTn id="12" dur="500" fill="hold"/>
                                        <p:tgtEl>
                                          <p:spTgt spid="318586"/>
                                        </p:tgtEl>
                                        <p:attrNameLst>
                                          <p:attrName>ppt_w</p:attrName>
                                        </p:attrNameLst>
                                      </p:cBhvr>
                                      <p:tavLst>
                                        <p:tav tm="0">
                                          <p:val>
                                            <p:strVal val="#ppt_w*0.70"/>
                                          </p:val>
                                        </p:tav>
                                        <p:tav tm="100000">
                                          <p:val>
                                            <p:strVal val="#ppt_w"/>
                                          </p:val>
                                        </p:tav>
                                      </p:tavLst>
                                    </p:anim>
                                    <p:anim calcmode="lin" valueType="num">
                                      <p:cBhvr>
                                        <p:cTn id="13" dur="500" fill="hold"/>
                                        <p:tgtEl>
                                          <p:spTgt spid="318586"/>
                                        </p:tgtEl>
                                        <p:attrNameLst>
                                          <p:attrName>ppt_h</p:attrName>
                                        </p:attrNameLst>
                                      </p:cBhvr>
                                      <p:tavLst>
                                        <p:tav tm="0">
                                          <p:val>
                                            <p:strVal val="#ppt_h"/>
                                          </p:val>
                                        </p:tav>
                                        <p:tav tm="100000">
                                          <p:val>
                                            <p:strVal val="#ppt_h"/>
                                          </p:val>
                                        </p:tav>
                                      </p:tavLst>
                                    </p:anim>
                                    <p:animEffect transition="in" filter="fade">
                                      <p:cBhvr>
                                        <p:cTn id="14" dur="500"/>
                                        <p:tgtEl>
                                          <p:spTgt spid="318586"/>
                                        </p:tgtEl>
                                      </p:cBhvr>
                                    </p:animEffect>
                                  </p:childTnLst>
                                </p:cTn>
                              </p:par>
                            </p:childTnLst>
                          </p:cTn>
                        </p:par>
                        <p:par>
                          <p:cTn id="15" fill="hold" nodeType="afterGroup">
                            <p:stCondLst>
                              <p:cond delay="500"/>
                            </p:stCondLst>
                            <p:childTnLst>
                              <p:par>
                                <p:cTn id="16" presetID="22" presetClass="entr" presetSubtype="8" fill="hold" nodeType="afterEffect">
                                  <p:stCondLst>
                                    <p:cond delay="0"/>
                                  </p:stCondLst>
                                  <p:childTnLst>
                                    <p:set>
                                      <p:cBhvr>
                                        <p:cTn id="17" dur="1" fill="hold">
                                          <p:stCondLst>
                                            <p:cond delay="0"/>
                                          </p:stCondLst>
                                        </p:cTn>
                                        <p:tgtEl>
                                          <p:spTgt spid="318493"/>
                                        </p:tgtEl>
                                        <p:attrNameLst>
                                          <p:attrName>style.visibility</p:attrName>
                                        </p:attrNameLst>
                                      </p:cBhvr>
                                      <p:to>
                                        <p:strVal val="visible"/>
                                      </p:to>
                                    </p:set>
                                    <p:animEffect transition="in" filter="wipe(left)">
                                      <p:cBhvr>
                                        <p:cTn id="18" dur="500"/>
                                        <p:tgtEl>
                                          <p:spTgt spid="31849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5" presetClass="entr" presetSubtype="0" fill="hold" nodeType="clickEffect">
                                  <p:stCondLst>
                                    <p:cond delay="0"/>
                                  </p:stCondLst>
                                  <p:childTnLst>
                                    <p:set>
                                      <p:cBhvr>
                                        <p:cTn id="22" dur="1" fill="hold">
                                          <p:stCondLst>
                                            <p:cond delay="0"/>
                                          </p:stCondLst>
                                        </p:cTn>
                                        <p:tgtEl>
                                          <p:spTgt spid="318482"/>
                                        </p:tgtEl>
                                        <p:attrNameLst>
                                          <p:attrName>style.visibility</p:attrName>
                                        </p:attrNameLst>
                                      </p:cBhvr>
                                      <p:to>
                                        <p:strVal val="visible"/>
                                      </p:to>
                                    </p:set>
                                    <p:anim calcmode="lin" valueType="num">
                                      <p:cBhvr>
                                        <p:cTn id="23" dur="500" fill="hold"/>
                                        <p:tgtEl>
                                          <p:spTgt spid="318482"/>
                                        </p:tgtEl>
                                        <p:attrNameLst>
                                          <p:attrName>ppt_w</p:attrName>
                                        </p:attrNameLst>
                                      </p:cBhvr>
                                      <p:tavLst>
                                        <p:tav tm="0">
                                          <p:val>
                                            <p:strVal val="#ppt_w*0.70"/>
                                          </p:val>
                                        </p:tav>
                                        <p:tav tm="100000">
                                          <p:val>
                                            <p:strVal val="#ppt_w"/>
                                          </p:val>
                                        </p:tav>
                                      </p:tavLst>
                                    </p:anim>
                                    <p:anim calcmode="lin" valueType="num">
                                      <p:cBhvr>
                                        <p:cTn id="24" dur="500" fill="hold"/>
                                        <p:tgtEl>
                                          <p:spTgt spid="318482"/>
                                        </p:tgtEl>
                                        <p:attrNameLst>
                                          <p:attrName>ppt_h</p:attrName>
                                        </p:attrNameLst>
                                      </p:cBhvr>
                                      <p:tavLst>
                                        <p:tav tm="0">
                                          <p:val>
                                            <p:strVal val="#ppt_h"/>
                                          </p:val>
                                        </p:tav>
                                        <p:tav tm="100000">
                                          <p:val>
                                            <p:strVal val="#ppt_h"/>
                                          </p:val>
                                        </p:tav>
                                      </p:tavLst>
                                    </p:anim>
                                    <p:animEffect transition="in" filter="fade">
                                      <p:cBhvr>
                                        <p:cTn id="25" dur="500"/>
                                        <p:tgtEl>
                                          <p:spTgt spid="318482"/>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318546"/>
                                        </p:tgtEl>
                                        <p:attrNameLst>
                                          <p:attrName>style.visibility</p:attrName>
                                        </p:attrNameLst>
                                      </p:cBhvr>
                                      <p:to>
                                        <p:strVal val="visible"/>
                                      </p:to>
                                    </p:set>
                                    <p:animEffect transition="in" filter="wipe(left)">
                                      <p:cBhvr>
                                        <p:cTn id="29" dur="500"/>
                                        <p:tgtEl>
                                          <p:spTgt spid="31854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5" presetClass="entr" presetSubtype="0" fill="hold" nodeType="clickEffect">
                                  <p:stCondLst>
                                    <p:cond delay="0"/>
                                  </p:stCondLst>
                                  <p:childTnLst>
                                    <p:set>
                                      <p:cBhvr>
                                        <p:cTn id="33" dur="1" fill="hold">
                                          <p:stCondLst>
                                            <p:cond delay="0"/>
                                          </p:stCondLst>
                                        </p:cTn>
                                        <p:tgtEl>
                                          <p:spTgt spid="318485"/>
                                        </p:tgtEl>
                                        <p:attrNameLst>
                                          <p:attrName>style.visibility</p:attrName>
                                        </p:attrNameLst>
                                      </p:cBhvr>
                                      <p:to>
                                        <p:strVal val="visible"/>
                                      </p:to>
                                    </p:set>
                                    <p:anim calcmode="lin" valueType="num">
                                      <p:cBhvr>
                                        <p:cTn id="34" dur="500" fill="hold"/>
                                        <p:tgtEl>
                                          <p:spTgt spid="318485"/>
                                        </p:tgtEl>
                                        <p:attrNameLst>
                                          <p:attrName>ppt_w</p:attrName>
                                        </p:attrNameLst>
                                      </p:cBhvr>
                                      <p:tavLst>
                                        <p:tav tm="0">
                                          <p:val>
                                            <p:strVal val="#ppt_w*0.70"/>
                                          </p:val>
                                        </p:tav>
                                        <p:tav tm="100000">
                                          <p:val>
                                            <p:strVal val="#ppt_w"/>
                                          </p:val>
                                        </p:tav>
                                      </p:tavLst>
                                    </p:anim>
                                    <p:anim calcmode="lin" valueType="num">
                                      <p:cBhvr>
                                        <p:cTn id="35" dur="500" fill="hold"/>
                                        <p:tgtEl>
                                          <p:spTgt spid="318485"/>
                                        </p:tgtEl>
                                        <p:attrNameLst>
                                          <p:attrName>ppt_h</p:attrName>
                                        </p:attrNameLst>
                                      </p:cBhvr>
                                      <p:tavLst>
                                        <p:tav tm="0">
                                          <p:val>
                                            <p:strVal val="#ppt_h"/>
                                          </p:val>
                                        </p:tav>
                                        <p:tav tm="100000">
                                          <p:val>
                                            <p:strVal val="#ppt_h"/>
                                          </p:val>
                                        </p:tav>
                                      </p:tavLst>
                                    </p:anim>
                                    <p:animEffect transition="in" filter="fade">
                                      <p:cBhvr>
                                        <p:cTn id="36" dur="500"/>
                                        <p:tgtEl>
                                          <p:spTgt spid="318485"/>
                                        </p:tgtEl>
                                      </p:cBhvr>
                                    </p:animEffect>
                                  </p:childTnLst>
                                </p:cTn>
                              </p:par>
                            </p:childTnLst>
                          </p:cTn>
                        </p:par>
                        <p:par>
                          <p:cTn id="37" fill="hold" nodeType="afterGroup">
                            <p:stCondLst>
                              <p:cond delay="500"/>
                            </p:stCondLst>
                            <p:childTnLst>
                              <p:par>
                                <p:cTn id="38" presetID="22" presetClass="entr" presetSubtype="8" fill="hold" nodeType="afterEffect">
                                  <p:stCondLst>
                                    <p:cond delay="0"/>
                                  </p:stCondLst>
                                  <p:childTnLst>
                                    <p:set>
                                      <p:cBhvr>
                                        <p:cTn id="39" dur="1" fill="hold">
                                          <p:stCondLst>
                                            <p:cond delay="0"/>
                                          </p:stCondLst>
                                        </p:cTn>
                                        <p:tgtEl>
                                          <p:spTgt spid="318559"/>
                                        </p:tgtEl>
                                        <p:attrNameLst>
                                          <p:attrName>style.visibility</p:attrName>
                                        </p:attrNameLst>
                                      </p:cBhvr>
                                      <p:to>
                                        <p:strVal val="visible"/>
                                      </p:to>
                                    </p:set>
                                    <p:animEffect transition="in" filter="wipe(left)">
                                      <p:cBhvr>
                                        <p:cTn id="40" dur="500"/>
                                        <p:tgtEl>
                                          <p:spTgt spid="31855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5" presetClass="entr" presetSubtype="0" fill="hold" nodeType="clickEffect">
                                  <p:stCondLst>
                                    <p:cond delay="0"/>
                                  </p:stCondLst>
                                  <p:childTnLst>
                                    <p:set>
                                      <p:cBhvr>
                                        <p:cTn id="44" dur="1" fill="hold">
                                          <p:stCondLst>
                                            <p:cond delay="0"/>
                                          </p:stCondLst>
                                        </p:cTn>
                                        <p:tgtEl>
                                          <p:spTgt spid="318491"/>
                                        </p:tgtEl>
                                        <p:attrNameLst>
                                          <p:attrName>style.visibility</p:attrName>
                                        </p:attrNameLst>
                                      </p:cBhvr>
                                      <p:to>
                                        <p:strVal val="visible"/>
                                      </p:to>
                                    </p:set>
                                    <p:anim calcmode="lin" valueType="num">
                                      <p:cBhvr>
                                        <p:cTn id="45" dur="500" fill="hold"/>
                                        <p:tgtEl>
                                          <p:spTgt spid="318491"/>
                                        </p:tgtEl>
                                        <p:attrNameLst>
                                          <p:attrName>ppt_w</p:attrName>
                                        </p:attrNameLst>
                                      </p:cBhvr>
                                      <p:tavLst>
                                        <p:tav tm="0">
                                          <p:val>
                                            <p:strVal val="#ppt_w*0.70"/>
                                          </p:val>
                                        </p:tav>
                                        <p:tav tm="100000">
                                          <p:val>
                                            <p:strVal val="#ppt_w"/>
                                          </p:val>
                                        </p:tav>
                                      </p:tavLst>
                                    </p:anim>
                                    <p:anim calcmode="lin" valueType="num">
                                      <p:cBhvr>
                                        <p:cTn id="46" dur="500" fill="hold"/>
                                        <p:tgtEl>
                                          <p:spTgt spid="318491"/>
                                        </p:tgtEl>
                                        <p:attrNameLst>
                                          <p:attrName>ppt_h</p:attrName>
                                        </p:attrNameLst>
                                      </p:cBhvr>
                                      <p:tavLst>
                                        <p:tav tm="0">
                                          <p:val>
                                            <p:strVal val="#ppt_h"/>
                                          </p:val>
                                        </p:tav>
                                        <p:tav tm="100000">
                                          <p:val>
                                            <p:strVal val="#ppt_h"/>
                                          </p:val>
                                        </p:tav>
                                      </p:tavLst>
                                    </p:anim>
                                    <p:animEffect transition="in" filter="fade">
                                      <p:cBhvr>
                                        <p:cTn id="47" dur="500"/>
                                        <p:tgtEl>
                                          <p:spTgt spid="318491"/>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318572"/>
                                        </p:tgtEl>
                                        <p:attrNameLst>
                                          <p:attrName>style.visibility</p:attrName>
                                        </p:attrNameLst>
                                      </p:cBhvr>
                                      <p:to>
                                        <p:strVal val="visible"/>
                                      </p:to>
                                    </p:set>
                                    <p:animEffect transition="in" filter="wipe(left)">
                                      <p:cBhvr>
                                        <p:cTn id="51" dur="500"/>
                                        <p:tgtEl>
                                          <p:spTgt spid="318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115888"/>
            <a:ext cx="7772400" cy="731837"/>
          </a:xfrm>
        </p:spPr>
        <p:txBody>
          <a:bodyPr/>
          <a:lstStyle/>
          <a:p>
            <a:pPr eaLnBrk="1" hangingPunct="1"/>
            <a:r>
              <a:rPr lang="en-US" altLang="zh-CN" sz="3200" b="1" smtClean="0">
                <a:latin typeface="黑体" panose="02010609060101010101" pitchFamily="49" charset="-122"/>
                <a:ea typeface="黑体" panose="02010609060101010101" pitchFamily="49" charset="-122"/>
              </a:rPr>
              <a:t>5.1</a:t>
            </a:r>
            <a:r>
              <a:rPr lang="zh-CN" altLang="en-US" sz="3200" b="1" smtClean="0">
                <a:latin typeface="黑体" panose="02010609060101010101" pitchFamily="49" charset="-122"/>
                <a:ea typeface="黑体" panose="02010609060101010101" pitchFamily="49" charset="-122"/>
              </a:rPr>
              <a:t>重叠方式</a:t>
            </a:r>
            <a:r>
              <a:rPr lang="zh-CN" altLang="en-US" sz="3200" smtClean="0">
                <a:latin typeface="黑体" panose="02010609060101010101" pitchFamily="49" charset="-122"/>
                <a:ea typeface="黑体" panose="02010609060101010101" pitchFamily="49" charset="-122"/>
              </a:rPr>
              <a:t> </a:t>
            </a:r>
          </a:p>
        </p:txBody>
      </p:sp>
      <p:sp>
        <p:nvSpPr>
          <p:cNvPr id="10243" name="Rectangle 3"/>
          <p:cNvSpPr>
            <a:spLocks noGrp="1" noChangeArrowheads="1"/>
          </p:cNvSpPr>
          <p:nvPr>
            <p:ph type="body" idx="1"/>
          </p:nvPr>
        </p:nvSpPr>
        <p:spPr>
          <a:xfrm>
            <a:off x="611188" y="1052513"/>
            <a:ext cx="7772400" cy="4114800"/>
          </a:xfrm>
        </p:spPr>
        <p:txBody>
          <a:bodyPr/>
          <a:lstStyle/>
          <a:p>
            <a:pPr marL="0" indent="0" eaLnBrk="1" hangingPunct="1">
              <a:lnSpc>
                <a:spcPct val="90000"/>
              </a:lnSpc>
              <a:buFontTx/>
              <a:buNone/>
            </a:pPr>
            <a:r>
              <a:rPr lang="en-US" altLang="zh-CN" sz="2800" b="1" dirty="0" smtClean="0">
                <a:solidFill>
                  <a:srgbClr val="000000"/>
                </a:solidFill>
                <a:latin typeface="黑体" panose="02010609060101010101" pitchFamily="49" charset="-122"/>
                <a:ea typeface="黑体" panose="02010609060101010101" pitchFamily="49" charset="-122"/>
              </a:rPr>
              <a:t>5.1.1</a:t>
            </a:r>
            <a:r>
              <a:rPr lang="zh-CN" altLang="en-US" sz="2800" b="1" dirty="0" smtClean="0">
                <a:solidFill>
                  <a:srgbClr val="000000"/>
                </a:solidFill>
                <a:latin typeface="黑体" panose="02010609060101010101" pitchFamily="49" charset="-122"/>
                <a:ea typeface="黑体" panose="02010609060101010101" pitchFamily="49" charset="-122"/>
              </a:rPr>
              <a:t>重叠原理和一次重叠</a:t>
            </a:r>
            <a:endParaRPr lang="zh-CN" altLang="en-US" sz="2800" b="1" dirty="0" smtClean="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marL="0" indent="0" algn="just" eaLnBrk="1" hangingPunct="1">
              <a:lnSpc>
                <a:spcPct val="90000"/>
              </a:lnSpc>
              <a:buFontTx/>
              <a:buNone/>
            </a:pPr>
            <a:r>
              <a:rPr lang="en-US" altLang="zh-CN" sz="2800" dirty="0" smtClean="0">
                <a:latin typeface="黑体" panose="02010609060101010101" pitchFamily="49" charset="-122"/>
                <a:ea typeface="黑体" panose="02010609060101010101" pitchFamily="49" charset="-122"/>
              </a:rPr>
              <a:t>2</a:t>
            </a:r>
            <a:r>
              <a:rPr lang="zh-CN" altLang="en-US" sz="2800" dirty="0" smtClean="0">
                <a:latin typeface="黑体" panose="02010609060101010101" pitchFamily="49" charset="-122"/>
                <a:ea typeface="黑体" panose="02010609060101010101" pitchFamily="49" charset="-122"/>
              </a:rPr>
              <a:t>．</a:t>
            </a:r>
            <a:r>
              <a:rPr lang="zh-CN" altLang="en-US" sz="2800" dirty="0" smtClean="0">
                <a:solidFill>
                  <a:srgbClr val="0000FF"/>
                </a:solidFill>
                <a:latin typeface="黑体" panose="02010609060101010101" pitchFamily="49" charset="-122"/>
                <a:ea typeface="黑体" panose="02010609060101010101" pitchFamily="49" charset="-122"/>
              </a:rPr>
              <a:t>指令的重叠解释方式</a:t>
            </a:r>
            <a:r>
              <a:rPr lang="zh-CN" altLang="en-US" sz="2800" dirty="0" smtClean="0">
                <a:latin typeface="黑体" panose="02010609060101010101" pitchFamily="49" charset="-122"/>
                <a:ea typeface="黑体" panose="02010609060101010101" pitchFamily="49" charset="-122"/>
              </a:rPr>
              <a:t>：</a:t>
            </a:r>
          </a:p>
          <a:p>
            <a:pPr marL="0" indent="0" algn="just" eaLnBrk="1" hangingPunct="1">
              <a:lnSpc>
                <a:spcPct val="90000"/>
              </a:lnSpc>
              <a:buFontTx/>
              <a:buNone/>
            </a:pPr>
            <a:r>
              <a:rPr lang="zh-CN" altLang="en-US" sz="2800" dirty="0" smtClean="0">
                <a:latin typeface="黑体" panose="02010609060101010101" pitchFamily="49" charset="-122"/>
                <a:ea typeface="黑体" panose="02010609060101010101" pitchFamily="49" charset="-122"/>
              </a:rPr>
              <a:t>    指令的</a:t>
            </a:r>
            <a:r>
              <a:rPr lang="zh-CN" altLang="en-US" sz="2800" dirty="0" smtClean="0">
                <a:solidFill>
                  <a:schemeClr val="accent2"/>
                </a:solidFill>
                <a:latin typeface="黑体" panose="02010609060101010101" pitchFamily="49" charset="-122"/>
                <a:ea typeface="黑体" panose="02010609060101010101" pitchFamily="49" charset="-122"/>
              </a:rPr>
              <a:t>重叠解释方式</a:t>
            </a:r>
            <a:r>
              <a:rPr lang="zh-CN" altLang="en-US" sz="2800" dirty="0" smtClean="0">
                <a:latin typeface="黑体" panose="02010609060101010101" pitchFamily="49" charset="-122"/>
                <a:ea typeface="黑体" panose="02010609060101010101" pitchFamily="49" charset="-122"/>
              </a:rPr>
              <a:t>是中小型计算机及高档微型计算机组成中常用的一种控制方式，它使机器语言程序的</a:t>
            </a:r>
            <a:r>
              <a:rPr lang="zh-CN" altLang="en-US" sz="2800" dirty="0" smtClean="0">
                <a:solidFill>
                  <a:srgbClr val="0000FF"/>
                </a:solidFill>
                <a:latin typeface="黑体" panose="02010609060101010101" pitchFamily="49" charset="-122"/>
                <a:ea typeface="黑体" panose="02010609060101010101" pitchFamily="49" charset="-122"/>
              </a:rPr>
              <a:t>执行速度</a:t>
            </a:r>
            <a:r>
              <a:rPr lang="zh-CN" altLang="en-US" sz="2800" dirty="0" smtClean="0">
                <a:latin typeface="黑体" panose="02010609060101010101" pitchFamily="49" charset="-122"/>
                <a:ea typeface="黑体" panose="02010609060101010101" pitchFamily="49" charset="-122"/>
              </a:rPr>
              <a:t>比采用顺序解释方式的有</a:t>
            </a:r>
            <a:r>
              <a:rPr lang="zh-CN" altLang="en-US" sz="2800" dirty="0" smtClean="0">
                <a:solidFill>
                  <a:srgbClr val="0000FF"/>
                </a:solidFill>
                <a:latin typeface="黑体" panose="02010609060101010101" pitchFamily="49" charset="-122"/>
                <a:ea typeface="黑体" panose="02010609060101010101" pitchFamily="49" charset="-122"/>
              </a:rPr>
              <a:t>较大提高</a:t>
            </a:r>
            <a:r>
              <a:rPr lang="zh-CN" altLang="en-US" sz="2800" dirty="0" smtClean="0">
                <a:latin typeface="黑体" panose="02010609060101010101" pitchFamily="49" charset="-122"/>
                <a:ea typeface="黑体" panose="02010609060101010101" pitchFamily="49" charset="-122"/>
              </a:rPr>
              <a:t>。 </a:t>
            </a:r>
          </a:p>
        </p:txBody>
      </p:sp>
    </p:spTree>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5"/>
          <p:cNvPicPr>
            <a:picLocks noChangeAspect="1" noChangeArrowheads="1"/>
          </p:cNvPicPr>
          <p:nvPr/>
        </p:nvPicPr>
        <p:blipFill>
          <a:blip r:embed="rId3">
            <a:extLst>
              <a:ext uri="{28A0092B-C50C-407E-A947-70E740481C1C}">
                <a14:useLocalDpi xmlns:a14="http://schemas.microsoft.com/office/drawing/2010/main" val="0"/>
              </a:ext>
            </a:extLst>
          </a:blip>
          <a:srcRect t="9555" b="4921"/>
          <a:stretch>
            <a:fillRect/>
          </a:stretch>
        </p:blipFill>
        <p:spPr bwMode="auto">
          <a:xfrm>
            <a:off x="47625" y="2924175"/>
            <a:ext cx="903605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3187" name="Group 26"/>
          <p:cNvGrpSpPr>
            <a:grpSpLocks/>
          </p:cNvGrpSpPr>
          <p:nvPr/>
        </p:nvGrpSpPr>
        <p:grpSpPr bwMode="auto">
          <a:xfrm>
            <a:off x="285750" y="3355975"/>
            <a:ext cx="3278188" cy="1860550"/>
            <a:chOff x="180" y="345"/>
            <a:chExt cx="2065" cy="1172"/>
          </a:xfrm>
        </p:grpSpPr>
        <p:grpSp>
          <p:nvGrpSpPr>
            <p:cNvPr id="93230" name="Group 27"/>
            <p:cNvGrpSpPr>
              <a:grpSpLocks/>
            </p:cNvGrpSpPr>
            <p:nvPr/>
          </p:nvGrpSpPr>
          <p:grpSpPr bwMode="auto">
            <a:xfrm>
              <a:off x="431" y="345"/>
              <a:ext cx="1331" cy="1172"/>
              <a:chOff x="855" y="2114"/>
              <a:chExt cx="1331" cy="1172"/>
            </a:xfrm>
          </p:grpSpPr>
          <p:grpSp>
            <p:nvGrpSpPr>
              <p:cNvPr id="93270" name="Group 28"/>
              <p:cNvGrpSpPr>
                <a:grpSpLocks/>
              </p:cNvGrpSpPr>
              <p:nvPr/>
            </p:nvGrpSpPr>
            <p:grpSpPr bwMode="auto">
              <a:xfrm>
                <a:off x="909" y="2180"/>
                <a:ext cx="1217" cy="1060"/>
                <a:chOff x="909" y="2180"/>
                <a:chExt cx="1217" cy="1060"/>
              </a:xfrm>
            </p:grpSpPr>
            <p:sp>
              <p:nvSpPr>
                <p:cNvPr id="93277" name="Rectangle 29"/>
                <p:cNvSpPr>
                  <a:spLocks noChangeArrowheads="1"/>
                </p:cNvSpPr>
                <p:nvPr/>
              </p:nvSpPr>
              <p:spPr bwMode="auto">
                <a:xfrm>
                  <a:off x="909" y="3025"/>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3278" name="Rectangle 30"/>
                <p:cNvSpPr>
                  <a:spLocks noChangeArrowheads="1"/>
                </p:cNvSpPr>
                <p:nvPr/>
              </p:nvSpPr>
              <p:spPr bwMode="auto">
                <a:xfrm>
                  <a:off x="1152" y="2807"/>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3279" name="Rectangle 31"/>
                <p:cNvSpPr>
                  <a:spLocks noChangeArrowheads="1"/>
                </p:cNvSpPr>
                <p:nvPr/>
              </p:nvSpPr>
              <p:spPr bwMode="auto">
                <a:xfrm>
                  <a:off x="1402" y="2602"/>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3280" name="Rectangle 32"/>
                <p:cNvSpPr>
                  <a:spLocks noChangeArrowheads="1"/>
                </p:cNvSpPr>
                <p:nvPr/>
              </p:nvSpPr>
              <p:spPr bwMode="auto">
                <a:xfrm>
                  <a:off x="1642" y="2391"/>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3281" name="Rectangle 33"/>
                <p:cNvSpPr>
                  <a:spLocks noChangeArrowheads="1"/>
                </p:cNvSpPr>
                <p:nvPr/>
              </p:nvSpPr>
              <p:spPr bwMode="auto">
                <a:xfrm>
                  <a:off x="1877" y="2180"/>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3271" name="Group 34"/>
              <p:cNvGrpSpPr>
                <a:grpSpLocks/>
              </p:cNvGrpSpPr>
              <p:nvPr/>
            </p:nvGrpSpPr>
            <p:grpSpPr bwMode="auto">
              <a:xfrm>
                <a:off x="855" y="2114"/>
                <a:ext cx="1331" cy="1172"/>
                <a:chOff x="1912" y="2122"/>
                <a:chExt cx="1331" cy="1172"/>
              </a:xfrm>
            </p:grpSpPr>
            <p:sp>
              <p:nvSpPr>
                <p:cNvPr id="93272" name="Text Box 35"/>
                <p:cNvSpPr txBox="1">
                  <a:spLocks noChangeArrowheads="1"/>
                </p:cNvSpPr>
                <p:nvPr/>
              </p:nvSpPr>
              <p:spPr bwMode="auto">
                <a:xfrm>
                  <a:off x="1912" y="296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2</a:t>
                  </a:r>
                </a:p>
              </p:txBody>
            </p:sp>
            <p:sp>
              <p:nvSpPr>
                <p:cNvPr id="93273" name="Text Box 36"/>
                <p:cNvSpPr txBox="1">
                  <a:spLocks noChangeArrowheads="1"/>
                </p:cNvSpPr>
                <p:nvPr/>
              </p:nvSpPr>
              <p:spPr bwMode="auto">
                <a:xfrm>
                  <a:off x="2155" y="274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2</a:t>
                  </a:r>
                </a:p>
              </p:txBody>
            </p:sp>
            <p:sp>
              <p:nvSpPr>
                <p:cNvPr id="93274" name="Text Box 37"/>
                <p:cNvSpPr txBox="1">
                  <a:spLocks noChangeArrowheads="1"/>
                </p:cNvSpPr>
                <p:nvPr/>
              </p:nvSpPr>
              <p:spPr bwMode="auto">
                <a:xfrm>
                  <a:off x="2405" y="254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2</a:t>
                  </a:r>
                </a:p>
              </p:txBody>
            </p:sp>
            <p:sp>
              <p:nvSpPr>
                <p:cNvPr id="93275" name="Text Box 38"/>
                <p:cNvSpPr txBox="1">
                  <a:spLocks noChangeArrowheads="1"/>
                </p:cNvSpPr>
                <p:nvPr/>
              </p:nvSpPr>
              <p:spPr bwMode="auto">
                <a:xfrm>
                  <a:off x="2645" y="233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2</a:t>
                  </a:r>
                </a:p>
              </p:txBody>
            </p:sp>
            <p:sp>
              <p:nvSpPr>
                <p:cNvPr id="93276" name="Text Box 39"/>
                <p:cNvSpPr txBox="1">
                  <a:spLocks noChangeArrowheads="1"/>
                </p:cNvSpPr>
                <p:nvPr/>
              </p:nvSpPr>
              <p:spPr bwMode="auto">
                <a:xfrm>
                  <a:off x="2880" y="212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2</a:t>
                  </a:r>
                </a:p>
              </p:txBody>
            </p:sp>
          </p:grpSp>
        </p:grpSp>
        <p:grpSp>
          <p:nvGrpSpPr>
            <p:cNvPr id="93231" name="Group 40"/>
            <p:cNvGrpSpPr>
              <a:grpSpLocks/>
            </p:cNvGrpSpPr>
            <p:nvPr/>
          </p:nvGrpSpPr>
          <p:grpSpPr bwMode="auto">
            <a:xfrm>
              <a:off x="679" y="345"/>
              <a:ext cx="1331" cy="1172"/>
              <a:chOff x="855" y="2114"/>
              <a:chExt cx="1331" cy="1172"/>
            </a:xfrm>
          </p:grpSpPr>
          <p:grpSp>
            <p:nvGrpSpPr>
              <p:cNvPr id="93258" name="Group 41"/>
              <p:cNvGrpSpPr>
                <a:grpSpLocks/>
              </p:cNvGrpSpPr>
              <p:nvPr/>
            </p:nvGrpSpPr>
            <p:grpSpPr bwMode="auto">
              <a:xfrm>
                <a:off x="909" y="2180"/>
                <a:ext cx="1217" cy="1060"/>
                <a:chOff x="909" y="2180"/>
                <a:chExt cx="1217" cy="1060"/>
              </a:xfrm>
            </p:grpSpPr>
            <p:sp>
              <p:nvSpPr>
                <p:cNvPr id="93265" name="Rectangle 42"/>
                <p:cNvSpPr>
                  <a:spLocks noChangeArrowheads="1"/>
                </p:cNvSpPr>
                <p:nvPr/>
              </p:nvSpPr>
              <p:spPr bwMode="auto">
                <a:xfrm>
                  <a:off x="909" y="3025"/>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3266" name="Rectangle 43"/>
                <p:cNvSpPr>
                  <a:spLocks noChangeArrowheads="1"/>
                </p:cNvSpPr>
                <p:nvPr/>
              </p:nvSpPr>
              <p:spPr bwMode="auto">
                <a:xfrm>
                  <a:off x="1152" y="2807"/>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3267" name="Rectangle 44"/>
                <p:cNvSpPr>
                  <a:spLocks noChangeArrowheads="1"/>
                </p:cNvSpPr>
                <p:nvPr/>
              </p:nvSpPr>
              <p:spPr bwMode="auto">
                <a:xfrm>
                  <a:off x="1402" y="2602"/>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3268" name="Rectangle 45"/>
                <p:cNvSpPr>
                  <a:spLocks noChangeArrowheads="1"/>
                </p:cNvSpPr>
                <p:nvPr/>
              </p:nvSpPr>
              <p:spPr bwMode="auto">
                <a:xfrm>
                  <a:off x="1642" y="2391"/>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3269" name="Rectangle 46"/>
                <p:cNvSpPr>
                  <a:spLocks noChangeArrowheads="1"/>
                </p:cNvSpPr>
                <p:nvPr/>
              </p:nvSpPr>
              <p:spPr bwMode="auto">
                <a:xfrm>
                  <a:off x="1877" y="2180"/>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3259" name="Group 47"/>
              <p:cNvGrpSpPr>
                <a:grpSpLocks/>
              </p:cNvGrpSpPr>
              <p:nvPr/>
            </p:nvGrpSpPr>
            <p:grpSpPr bwMode="auto">
              <a:xfrm>
                <a:off x="855" y="2114"/>
                <a:ext cx="1331" cy="1172"/>
                <a:chOff x="1912" y="2122"/>
                <a:chExt cx="1331" cy="1172"/>
              </a:xfrm>
            </p:grpSpPr>
            <p:sp>
              <p:nvSpPr>
                <p:cNvPr id="93260" name="Text Box 48"/>
                <p:cNvSpPr txBox="1">
                  <a:spLocks noChangeArrowheads="1"/>
                </p:cNvSpPr>
                <p:nvPr/>
              </p:nvSpPr>
              <p:spPr bwMode="auto">
                <a:xfrm>
                  <a:off x="1912" y="296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3</a:t>
                  </a:r>
                </a:p>
              </p:txBody>
            </p:sp>
            <p:sp>
              <p:nvSpPr>
                <p:cNvPr id="93261" name="Text Box 49"/>
                <p:cNvSpPr txBox="1">
                  <a:spLocks noChangeArrowheads="1"/>
                </p:cNvSpPr>
                <p:nvPr/>
              </p:nvSpPr>
              <p:spPr bwMode="auto">
                <a:xfrm>
                  <a:off x="2155" y="274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3</a:t>
                  </a:r>
                </a:p>
              </p:txBody>
            </p:sp>
            <p:sp>
              <p:nvSpPr>
                <p:cNvPr id="93262" name="Text Box 50"/>
                <p:cNvSpPr txBox="1">
                  <a:spLocks noChangeArrowheads="1"/>
                </p:cNvSpPr>
                <p:nvPr/>
              </p:nvSpPr>
              <p:spPr bwMode="auto">
                <a:xfrm>
                  <a:off x="2405" y="254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3</a:t>
                  </a:r>
                </a:p>
              </p:txBody>
            </p:sp>
            <p:sp>
              <p:nvSpPr>
                <p:cNvPr id="93263" name="Text Box 51"/>
                <p:cNvSpPr txBox="1">
                  <a:spLocks noChangeArrowheads="1"/>
                </p:cNvSpPr>
                <p:nvPr/>
              </p:nvSpPr>
              <p:spPr bwMode="auto">
                <a:xfrm>
                  <a:off x="2645" y="233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3</a:t>
                  </a:r>
                </a:p>
              </p:txBody>
            </p:sp>
            <p:sp>
              <p:nvSpPr>
                <p:cNvPr id="93264" name="Text Box 52"/>
                <p:cNvSpPr txBox="1">
                  <a:spLocks noChangeArrowheads="1"/>
                </p:cNvSpPr>
                <p:nvPr/>
              </p:nvSpPr>
              <p:spPr bwMode="auto">
                <a:xfrm>
                  <a:off x="2880" y="212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3</a:t>
                  </a:r>
                </a:p>
              </p:txBody>
            </p:sp>
          </p:grpSp>
        </p:grpSp>
        <p:grpSp>
          <p:nvGrpSpPr>
            <p:cNvPr id="93232" name="Group 53"/>
            <p:cNvGrpSpPr>
              <a:grpSpLocks/>
            </p:cNvGrpSpPr>
            <p:nvPr/>
          </p:nvGrpSpPr>
          <p:grpSpPr bwMode="auto">
            <a:xfrm>
              <a:off x="180" y="345"/>
              <a:ext cx="1331" cy="1172"/>
              <a:chOff x="855" y="2114"/>
              <a:chExt cx="1331" cy="1172"/>
            </a:xfrm>
          </p:grpSpPr>
          <p:grpSp>
            <p:nvGrpSpPr>
              <p:cNvPr id="93246" name="Group 54"/>
              <p:cNvGrpSpPr>
                <a:grpSpLocks/>
              </p:cNvGrpSpPr>
              <p:nvPr/>
            </p:nvGrpSpPr>
            <p:grpSpPr bwMode="auto">
              <a:xfrm>
                <a:off x="909" y="2180"/>
                <a:ext cx="1217" cy="1060"/>
                <a:chOff x="909" y="2180"/>
                <a:chExt cx="1217" cy="1060"/>
              </a:xfrm>
            </p:grpSpPr>
            <p:sp>
              <p:nvSpPr>
                <p:cNvPr id="93253" name="Rectangle 55"/>
                <p:cNvSpPr>
                  <a:spLocks noChangeArrowheads="1"/>
                </p:cNvSpPr>
                <p:nvPr/>
              </p:nvSpPr>
              <p:spPr bwMode="auto">
                <a:xfrm>
                  <a:off x="909" y="3025"/>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3254" name="Rectangle 56"/>
                <p:cNvSpPr>
                  <a:spLocks noChangeArrowheads="1"/>
                </p:cNvSpPr>
                <p:nvPr/>
              </p:nvSpPr>
              <p:spPr bwMode="auto">
                <a:xfrm>
                  <a:off x="1152" y="2807"/>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3255" name="Rectangle 57"/>
                <p:cNvSpPr>
                  <a:spLocks noChangeArrowheads="1"/>
                </p:cNvSpPr>
                <p:nvPr/>
              </p:nvSpPr>
              <p:spPr bwMode="auto">
                <a:xfrm>
                  <a:off x="1402" y="2602"/>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3256" name="Rectangle 58"/>
                <p:cNvSpPr>
                  <a:spLocks noChangeArrowheads="1"/>
                </p:cNvSpPr>
                <p:nvPr/>
              </p:nvSpPr>
              <p:spPr bwMode="auto">
                <a:xfrm>
                  <a:off x="1642" y="2391"/>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3257" name="Rectangle 59"/>
                <p:cNvSpPr>
                  <a:spLocks noChangeArrowheads="1"/>
                </p:cNvSpPr>
                <p:nvPr/>
              </p:nvSpPr>
              <p:spPr bwMode="auto">
                <a:xfrm>
                  <a:off x="1877" y="2180"/>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3247" name="Group 60"/>
              <p:cNvGrpSpPr>
                <a:grpSpLocks/>
              </p:cNvGrpSpPr>
              <p:nvPr/>
            </p:nvGrpSpPr>
            <p:grpSpPr bwMode="auto">
              <a:xfrm>
                <a:off x="855" y="2114"/>
                <a:ext cx="1331" cy="1172"/>
                <a:chOff x="1912" y="2122"/>
                <a:chExt cx="1331" cy="1172"/>
              </a:xfrm>
            </p:grpSpPr>
            <p:sp>
              <p:nvSpPr>
                <p:cNvPr id="93248" name="Text Box 61"/>
                <p:cNvSpPr txBox="1">
                  <a:spLocks noChangeArrowheads="1"/>
                </p:cNvSpPr>
                <p:nvPr/>
              </p:nvSpPr>
              <p:spPr bwMode="auto">
                <a:xfrm>
                  <a:off x="1912" y="296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1</a:t>
                  </a:r>
                </a:p>
              </p:txBody>
            </p:sp>
            <p:sp>
              <p:nvSpPr>
                <p:cNvPr id="93249" name="Text Box 62"/>
                <p:cNvSpPr txBox="1">
                  <a:spLocks noChangeArrowheads="1"/>
                </p:cNvSpPr>
                <p:nvPr/>
              </p:nvSpPr>
              <p:spPr bwMode="auto">
                <a:xfrm>
                  <a:off x="2155" y="274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1</a:t>
                  </a:r>
                </a:p>
              </p:txBody>
            </p:sp>
            <p:sp>
              <p:nvSpPr>
                <p:cNvPr id="93250" name="Text Box 63"/>
                <p:cNvSpPr txBox="1">
                  <a:spLocks noChangeArrowheads="1"/>
                </p:cNvSpPr>
                <p:nvPr/>
              </p:nvSpPr>
              <p:spPr bwMode="auto">
                <a:xfrm>
                  <a:off x="2405" y="254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1</a:t>
                  </a:r>
                </a:p>
              </p:txBody>
            </p:sp>
            <p:sp>
              <p:nvSpPr>
                <p:cNvPr id="93251" name="Text Box 64"/>
                <p:cNvSpPr txBox="1">
                  <a:spLocks noChangeArrowheads="1"/>
                </p:cNvSpPr>
                <p:nvPr/>
              </p:nvSpPr>
              <p:spPr bwMode="auto">
                <a:xfrm>
                  <a:off x="2645" y="233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1</a:t>
                  </a:r>
                </a:p>
              </p:txBody>
            </p:sp>
            <p:sp>
              <p:nvSpPr>
                <p:cNvPr id="93252" name="Text Box 65"/>
                <p:cNvSpPr txBox="1">
                  <a:spLocks noChangeArrowheads="1"/>
                </p:cNvSpPr>
                <p:nvPr/>
              </p:nvSpPr>
              <p:spPr bwMode="auto">
                <a:xfrm>
                  <a:off x="2880" y="212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1</a:t>
                  </a:r>
                </a:p>
              </p:txBody>
            </p:sp>
          </p:grpSp>
        </p:grpSp>
        <p:grpSp>
          <p:nvGrpSpPr>
            <p:cNvPr id="93233" name="Group 66"/>
            <p:cNvGrpSpPr>
              <a:grpSpLocks/>
            </p:cNvGrpSpPr>
            <p:nvPr/>
          </p:nvGrpSpPr>
          <p:grpSpPr bwMode="auto">
            <a:xfrm>
              <a:off x="914" y="345"/>
              <a:ext cx="1331" cy="1172"/>
              <a:chOff x="855" y="2114"/>
              <a:chExt cx="1331" cy="1172"/>
            </a:xfrm>
          </p:grpSpPr>
          <p:grpSp>
            <p:nvGrpSpPr>
              <p:cNvPr id="93234" name="Group 67"/>
              <p:cNvGrpSpPr>
                <a:grpSpLocks/>
              </p:cNvGrpSpPr>
              <p:nvPr/>
            </p:nvGrpSpPr>
            <p:grpSpPr bwMode="auto">
              <a:xfrm>
                <a:off x="909" y="2180"/>
                <a:ext cx="1217" cy="1060"/>
                <a:chOff x="909" y="2180"/>
                <a:chExt cx="1217" cy="1060"/>
              </a:xfrm>
            </p:grpSpPr>
            <p:sp>
              <p:nvSpPr>
                <p:cNvPr id="93241" name="Rectangle 68"/>
                <p:cNvSpPr>
                  <a:spLocks noChangeArrowheads="1"/>
                </p:cNvSpPr>
                <p:nvPr/>
              </p:nvSpPr>
              <p:spPr bwMode="auto">
                <a:xfrm>
                  <a:off x="909" y="3025"/>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3242" name="Rectangle 69"/>
                <p:cNvSpPr>
                  <a:spLocks noChangeArrowheads="1"/>
                </p:cNvSpPr>
                <p:nvPr/>
              </p:nvSpPr>
              <p:spPr bwMode="auto">
                <a:xfrm>
                  <a:off x="1152" y="2807"/>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3243" name="Rectangle 70"/>
                <p:cNvSpPr>
                  <a:spLocks noChangeArrowheads="1"/>
                </p:cNvSpPr>
                <p:nvPr/>
              </p:nvSpPr>
              <p:spPr bwMode="auto">
                <a:xfrm>
                  <a:off x="1402" y="2602"/>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3244" name="Rectangle 71"/>
                <p:cNvSpPr>
                  <a:spLocks noChangeArrowheads="1"/>
                </p:cNvSpPr>
                <p:nvPr/>
              </p:nvSpPr>
              <p:spPr bwMode="auto">
                <a:xfrm>
                  <a:off x="1642" y="2391"/>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3245" name="Rectangle 72"/>
                <p:cNvSpPr>
                  <a:spLocks noChangeArrowheads="1"/>
                </p:cNvSpPr>
                <p:nvPr/>
              </p:nvSpPr>
              <p:spPr bwMode="auto">
                <a:xfrm>
                  <a:off x="1877" y="2180"/>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3235" name="Group 73"/>
              <p:cNvGrpSpPr>
                <a:grpSpLocks/>
              </p:cNvGrpSpPr>
              <p:nvPr/>
            </p:nvGrpSpPr>
            <p:grpSpPr bwMode="auto">
              <a:xfrm>
                <a:off x="855" y="2114"/>
                <a:ext cx="1331" cy="1172"/>
                <a:chOff x="1912" y="2122"/>
                <a:chExt cx="1331" cy="1172"/>
              </a:xfrm>
            </p:grpSpPr>
            <p:sp>
              <p:nvSpPr>
                <p:cNvPr id="93236" name="Text Box 74"/>
                <p:cNvSpPr txBox="1">
                  <a:spLocks noChangeArrowheads="1"/>
                </p:cNvSpPr>
                <p:nvPr/>
              </p:nvSpPr>
              <p:spPr bwMode="auto">
                <a:xfrm>
                  <a:off x="1912" y="296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4</a:t>
                  </a:r>
                </a:p>
              </p:txBody>
            </p:sp>
            <p:sp>
              <p:nvSpPr>
                <p:cNvPr id="93237" name="Text Box 75"/>
                <p:cNvSpPr txBox="1">
                  <a:spLocks noChangeArrowheads="1"/>
                </p:cNvSpPr>
                <p:nvPr/>
              </p:nvSpPr>
              <p:spPr bwMode="auto">
                <a:xfrm>
                  <a:off x="2155" y="274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4</a:t>
                  </a:r>
                </a:p>
              </p:txBody>
            </p:sp>
            <p:sp>
              <p:nvSpPr>
                <p:cNvPr id="93238" name="Text Box 76"/>
                <p:cNvSpPr txBox="1">
                  <a:spLocks noChangeArrowheads="1"/>
                </p:cNvSpPr>
                <p:nvPr/>
              </p:nvSpPr>
              <p:spPr bwMode="auto">
                <a:xfrm>
                  <a:off x="2405" y="254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4</a:t>
                  </a:r>
                </a:p>
              </p:txBody>
            </p:sp>
            <p:sp>
              <p:nvSpPr>
                <p:cNvPr id="93239" name="Text Box 77"/>
                <p:cNvSpPr txBox="1">
                  <a:spLocks noChangeArrowheads="1"/>
                </p:cNvSpPr>
                <p:nvPr/>
              </p:nvSpPr>
              <p:spPr bwMode="auto">
                <a:xfrm>
                  <a:off x="2645" y="233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4</a:t>
                  </a:r>
                </a:p>
              </p:txBody>
            </p:sp>
            <p:sp>
              <p:nvSpPr>
                <p:cNvPr id="93240" name="Text Box 78"/>
                <p:cNvSpPr txBox="1">
                  <a:spLocks noChangeArrowheads="1"/>
                </p:cNvSpPr>
                <p:nvPr/>
              </p:nvSpPr>
              <p:spPr bwMode="auto">
                <a:xfrm>
                  <a:off x="2880" y="212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4</a:t>
                  </a:r>
                </a:p>
              </p:txBody>
            </p:sp>
          </p:grpSp>
        </p:grpSp>
      </p:grpSp>
      <p:grpSp>
        <p:nvGrpSpPr>
          <p:cNvPr id="93188" name="Group 79"/>
          <p:cNvGrpSpPr>
            <a:grpSpLocks/>
          </p:cNvGrpSpPr>
          <p:nvPr/>
        </p:nvGrpSpPr>
        <p:grpSpPr bwMode="auto">
          <a:xfrm>
            <a:off x="2581275" y="3344863"/>
            <a:ext cx="2112963" cy="1860550"/>
            <a:chOff x="855" y="2114"/>
            <a:chExt cx="1331" cy="1172"/>
          </a:xfrm>
        </p:grpSpPr>
        <p:grpSp>
          <p:nvGrpSpPr>
            <p:cNvPr id="93218" name="Group 80"/>
            <p:cNvGrpSpPr>
              <a:grpSpLocks/>
            </p:cNvGrpSpPr>
            <p:nvPr/>
          </p:nvGrpSpPr>
          <p:grpSpPr bwMode="auto">
            <a:xfrm>
              <a:off x="909" y="2180"/>
              <a:ext cx="1217" cy="1060"/>
              <a:chOff x="909" y="2180"/>
              <a:chExt cx="1217" cy="1060"/>
            </a:xfrm>
          </p:grpSpPr>
          <p:sp>
            <p:nvSpPr>
              <p:cNvPr id="93225" name="Rectangle 81"/>
              <p:cNvSpPr>
                <a:spLocks noChangeArrowheads="1"/>
              </p:cNvSpPr>
              <p:nvPr/>
            </p:nvSpPr>
            <p:spPr bwMode="auto">
              <a:xfrm>
                <a:off x="909" y="3025"/>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3226" name="Rectangle 82"/>
              <p:cNvSpPr>
                <a:spLocks noChangeArrowheads="1"/>
              </p:cNvSpPr>
              <p:nvPr/>
            </p:nvSpPr>
            <p:spPr bwMode="auto">
              <a:xfrm>
                <a:off x="1152" y="2807"/>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3227" name="Rectangle 83"/>
              <p:cNvSpPr>
                <a:spLocks noChangeArrowheads="1"/>
              </p:cNvSpPr>
              <p:nvPr/>
            </p:nvSpPr>
            <p:spPr bwMode="auto">
              <a:xfrm>
                <a:off x="1402" y="2602"/>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3228" name="Rectangle 84"/>
              <p:cNvSpPr>
                <a:spLocks noChangeArrowheads="1"/>
              </p:cNvSpPr>
              <p:nvPr/>
            </p:nvSpPr>
            <p:spPr bwMode="auto">
              <a:xfrm>
                <a:off x="1642" y="2391"/>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3229" name="Rectangle 85"/>
              <p:cNvSpPr>
                <a:spLocks noChangeArrowheads="1"/>
              </p:cNvSpPr>
              <p:nvPr/>
            </p:nvSpPr>
            <p:spPr bwMode="auto">
              <a:xfrm>
                <a:off x="1877" y="2180"/>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3219" name="Group 86"/>
            <p:cNvGrpSpPr>
              <a:grpSpLocks/>
            </p:cNvGrpSpPr>
            <p:nvPr/>
          </p:nvGrpSpPr>
          <p:grpSpPr bwMode="auto">
            <a:xfrm>
              <a:off x="855" y="2114"/>
              <a:ext cx="1331" cy="1172"/>
              <a:chOff x="1912" y="2122"/>
              <a:chExt cx="1331" cy="1172"/>
            </a:xfrm>
          </p:grpSpPr>
          <p:sp>
            <p:nvSpPr>
              <p:cNvPr id="93220" name="Text Box 87"/>
              <p:cNvSpPr txBox="1">
                <a:spLocks noChangeArrowheads="1"/>
              </p:cNvSpPr>
              <p:nvPr/>
            </p:nvSpPr>
            <p:spPr bwMode="auto">
              <a:xfrm>
                <a:off x="1912" y="296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5</a:t>
                </a:r>
              </a:p>
            </p:txBody>
          </p:sp>
          <p:sp>
            <p:nvSpPr>
              <p:cNvPr id="93221" name="Text Box 88"/>
              <p:cNvSpPr txBox="1">
                <a:spLocks noChangeArrowheads="1"/>
              </p:cNvSpPr>
              <p:nvPr/>
            </p:nvSpPr>
            <p:spPr bwMode="auto">
              <a:xfrm>
                <a:off x="2155" y="274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5</a:t>
                </a:r>
              </a:p>
            </p:txBody>
          </p:sp>
          <p:sp>
            <p:nvSpPr>
              <p:cNvPr id="93222" name="Text Box 89"/>
              <p:cNvSpPr txBox="1">
                <a:spLocks noChangeArrowheads="1"/>
              </p:cNvSpPr>
              <p:nvPr/>
            </p:nvSpPr>
            <p:spPr bwMode="auto">
              <a:xfrm>
                <a:off x="2405" y="254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5</a:t>
                </a:r>
              </a:p>
            </p:txBody>
          </p:sp>
          <p:sp>
            <p:nvSpPr>
              <p:cNvPr id="93223" name="Text Box 90"/>
              <p:cNvSpPr txBox="1">
                <a:spLocks noChangeArrowheads="1"/>
              </p:cNvSpPr>
              <p:nvPr/>
            </p:nvSpPr>
            <p:spPr bwMode="auto">
              <a:xfrm>
                <a:off x="2645" y="233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5</a:t>
                </a:r>
              </a:p>
            </p:txBody>
          </p:sp>
          <p:sp>
            <p:nvSpPr>
              <p:cNvPr id="93224" name="Text Box 91"/>
              <p:cNvSpPr txBox="1">
                <a:spLocks noChangeArrowheads="1"/>
              </p:cNvSpPr>
              <p:nvPr/>
            </p:nvSpPr>
            <p:spPr bwMode="auto">
              <a:xfrm>
                <a:off x="2880" y="212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5</a:t>
                </a:r>
              </a:p>
            </p:txBody>
          </p:sp>
        </p:grpSp>
      </p:grpSp>
      <p:grpSp>
        <p:nvGrpSpPr>
          <p:cNvPr id="93189" name="Group 92"/>
          <p:cNvGrpSpPr>
            <a:grpSpLocks/>
          </p:cNvGrpSpPr>
          <p:nvPr/>
        </p:nvGrpSpPr>
        <p:grpSpPr bwMode="auto">
          <a:xfrm>
            <a:off x="3348038" y="3343275"/>
            <a:ext cx="2112962" cy="1860550"/>
            <a:chOff x="855" y="2114"/>
            <a:chExt cx="1331" cy="1172"/>
          </a:xfrm>
        </p:grpSpPr>
        <p:grpSp>
          <p:nvGrpSpPr>
            <p:cNvPr id="93206" name="Group 93"/>
            <p:cNvGrpSpPr>
              <a:grpSpLocks/>
            </p:cNvGrpSpPr>
            <p:nvPr/>
          </p:nvGrpSpPr>
          <p:grpSpPr bwMode="auto">
            <a:xfrm>
              <a:off x="909" y="2180"/>
              <a:ext cx="1217" cy="1060"/>
              <a:chOff x="909" y="2180"/>
              <a:chExt cx="1217" cy="1060"/>
            </a:xfrm>
          </p:grpSpPr>
          <p:sp>
            <p:nvSpPr>
              <p:cNvPr id="93213" name="Rectangle 94"/>
              <p:cNvSpPr>
                <a:spLocks noChangeArrowheads="1"/>
              </p:cNvSpPr>
              <p:nvPr/>
            </p:nvSpPr>
            <p:spPr bwMode="auto">
              <a:xfrm>
                <a:off x="909" y="3025"/>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3214" name="Rectangle 95"/>
              <p:cNvSpPr>
                <a:spLocks noChangeArrowheads="1"/>
              </p:cNvSpPr>
              <p:nvPr/>
            </p:nvSpPr>
            <p:spPr bwMode="auto">
              <a:xfrm>
                <a:off x="1152" y="2807"/>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3215" name="Rectangle 96"/>
              <p:cNvSpPr>
                <a:spLocks noChangeArrowheads="1"/>
              </p:cNvSpPr>
              <p:nvPr/>
            </p:nvSpPr>
            <p:spPr bwMode="auto">
              <a:xfrm>
                <a:off x="1402" y="2602"/>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3216" name="Rectangle 97"/>
              <p:cNvSpPr>
                <a:spLocks noChangeArrowheads="1"/>
              </p:cNvSpPr>
              <p:nvPr/>
            </p:nvSpPr>
            <p:spPr bwMode="auto">
              <a:xfrm>
                <a:off x="1642" y="2391"/>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3217" name="Rectangle 98"/>
              <p:cNvSpPr>
                <a:spLocks noChangeArrowheads="1"/>
              </p:cNvSpPr>
              <p:nvPr/>
            </p:nvSpPr>
            <p:spPr bwMode="auto">
              <a:xfrm>
                <a:off x="1877" y="2180"/>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3207" name="Group 99"/>
            <p:cNvGrpSpPr>
              <a:grpSpLocks/>
            </p:cNvGrpSpPr>
            <p:nvPr/>
          </p:nvGrpSpPr>
          <p:grpSpPr bwMode="auto">
            <a:xfrm>
              <a:off x="855" y="2114"/>
              <a:ext cx="1331" cy="1172"/>
              <a:chOff x="1912" y="2122"/>
              <a:chExt cx="1331" cy="1172"/>
            </a:xfrm>
          </p:grpSpPr>
          <p:sp>
            <p:nvSpPr>
              <p:cNvPr id="93208" name="Text Box 100"/>
              <p:cNvSpPr txBox="1">
                <a:spLocks noChangeArrowheads="1"/>
              </p:cNvSpPr>
              <p:nvPr/>
            </p:nvSpPr>
            <p:spPr bwMode="auto">
              <a:xfrm>
                <a:off x="1912" y="296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6</a:t>
                </a:r>
              </a:p>
            </p:txBody>
          </p:sp>
          <p:sp>
            <p:nvSpPr>
              <p:cNvPr id="93209" name="Text Box 101"/>
              <p:cNvSpPr txBox="1">
                <a:spLocks noChangeArrowheads="1"/>
              </p:cNvSpPr>
              <p:nvPr/>
            </p:nvSpPr>
            <p:spPr bwMode="auto">
              <a:xfrm>
                <a:off x="2155" y="274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6</a:t>
                </a:r>
              </a:p>
            </p:txBody>
          </p:sp>
          <p:sp>
            <p:nvSpPr>
              <p:cNvPr id="93210" name="Text Box 102"/>
              <p:cNvSpPr txBox="1">
                <a:spLocks noChangeArrowheads="1"/>
              </p:cNvSpPr>
              <p:nvPr/>
            </p:nvSpPr>
            <p:spPr bwMode="auto">
              <a:xfrm>
                <a:off x="2405" y="254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6</a:t>
                </a:r>
              </a:p>
            </p:txBody>
          </p:sp>
          <p:sp>
            <p:nvSpPr>
              <p:cNvPr id="93211" name="Text Box 103"/>
              <p:cNvSpPr txBox="1">
                <a:spLocks noChangeArrowheads="1"/>
              </p:cNvSpPr>
              <p:nvPr/>
            </p:nvSpPr>
            <p:spPr bwMode="auto">
              <a:xfrm>
                <a:off x="2645" y="233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6</a:t>
                </a:r>
              </a:p>
            </p:txBody>
          </p:sp>
          <p:sp>
            <p:nvSpPr>
              <p:cNvPr id="93212" name="Text Box 104"/>
              <p:cNvSpPr txBox="1">
                <a:spLocks noChangeArrowheads="1"/>
              </p:cNvSpPr>
              <p:nvPr/>
            </p:nvSpPr>
            <p:spPr bwMode="auto">
              <a:xfrm>
                <a:off x="2880" y="212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6</a:t>
                </a:r>
              </a:p>
            </p:txBody>
          </p:sp>
        </p:grpSp>
      </p:grpSp>
      <p:grpSp>
        <p:nvGrpSpPr>
          <p:cNvPr id="93190" name="Group 105"/>
          <p:cNvGrpSpPr>
            <a:grpSpLocks/>
          </p:cNvGrpSpPr>
          <p:nvPr/>
        </p:nvGrpSpPr>
        <p:grpSpPr bwMode="auto">
          <a:xfrm>
            <a:off x="5280025" y="3343275"/>
            <a:ext cx="2112963" cy="1860550"/>
            <a:chOff x="855" y="2114"/>
            <a:chExt cx="1331" cy="1172"/>
          </a:xfrm>
        </p:grpSpPr>
        <p:grpSp>
          <p:nvGrpSpPr>
            <p:cNvPr id="93194" name="Group 106"/>
            <p:cNvGrpSpPr>
              <a:grpSpLocks/>
            </p:cNvGrpSpPr>
            <p:nvPr/>
          </p:nvGrpSpPr>
          <p:grpSpPr bwMode="auto">
            <a:xfrm>
              <a:off x="909" y="2180"/>
              <a:ext cx="1217" cy="1060"/>
              <a:chOff x="909" y="2180"/>
              <a:chExt cx="1217" cy="1060"/>
            </a:xfrm>
          </p:grpSpPr>
          <p:sp>
            <p:nvSpPr>
              <p:cNvPr id="93201" name="Rectangle 107"/>
              <p:cNvSpPr>
                <a:spLocks noChangeArrowheads="1"/>
              </p:cNvSpPr>
              <p:nvPr/>
            </p:nvSpPr>
            <p:spPr bwMode="auto">
              <a:xfrm>
                <a:off x="909" y="3025"/>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3202" name="Rectangle 108"/>
              <p:cNvSpPr>
                <a:spLocks noChangeArrowheads="1"/>
              </p:cNvSpPr>
              <p:nvPr/>
            </p:nvSpPr>
            <p:spPr bwMode="auto">
              <a:xfrm>
                <a:off x="1152" y="2807"/>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3203" name="Rectangle 109"/>
              <p:cNvSpPr>
                <a:spLocks noChangeArrowheads="1"/>
              </p:cNvSpPr>
              <p:nvPr/>
            </p:nvSpPr>
            <p:spPr bwMode="auto">
              <a:xfrm>
                <a:off x="1402" y="2602"/>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3204" name="Rectangle 110"/>
              <p:cNvSpPr>
                <a:spLocks noChangeArrowheads="1"/>
              </p:cNvSpPr>
              <p:nvPr/>
            </p:nvSpPr>
            <p:spPr bwMode="auto">
              <a:xfrm>
                <a:off x="1642" y="2391"/>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3205" name="Rectangle 111"/>
              <p:cNvSpPr>
                <a:spLocks noChangeArrowheads="1"/>
              </p:cNvSpPr>
              <p:nvPr/>
            </p:nvSpPr>
            <p:spPr bwMode="auto">
              <a:xfrm>
                <a:off x="1877" y="2180"/>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3195" name="Group 112"/>
            <p:cNvGrpSpPr>
              <a:grpSpLocks/>
            </p:cNvGrpSpPr>
            <p:nvPr/>
          </p:nvGrpSpPr>
          <p:grpSpPr bwMode="auto">
            <a:xfrm>
              <a:off x="855" y="2114"/>
              <a:ext cx="1331" cy="1172"/>
              <a:chOff x="1912" y="2122"/>
              <a:chExt cx="1331" cy="1172"/>
            </a:xfrm>
          </p:grpSpPr>
          <p:sp>
            <p:nvSpPr>
              <p:cNvPr id="93196" name="Text Box 113"/>
              <p:cNvSpPr txBox="1">
                <a:spLocks noChangeArrowheads="1"/>
              </p:cNvSpPr>
              <p:nvPr/>
            </p:nvSpPr>
            <p:spPr bwMode="auto">
              <a:xfrm>
                <a:off x="1912" y="296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7</a:t>
                </a:r>
              </a:p>
            </p:txBody>
          </p:sp>
          <p:sp>
            <p:nvSpPr>
              <p:cNvPr id="93197" name="Text Box 114"/>
              <p:cNvSpPr txBox="1">
                <a:spLocks noChangeArrowheads="1"/>
              </p:cNvSpPr>
              <p:nvPr/>
            </p:nvSpPr>
            <p:spPr bwMode="auto">
              <a:xfrm>
                <a:off x="2155" y="274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7</a:t>
                </a:r>
              </a:p>
            </p:txBody>
          </p:sp>
          <p:sp>
            <p:nvSpPr>
              <p:cNvPr id="93198" name="Text Box 115"/>
              <p:cNvSpPr txBox="1">
                <a:spLocks noChangeArrowheads="1"/>
              </p:cNvSpPr>
              <p:nvPr/>
            </p:nvSpPr>
            <p:spPr bwMode="auto">
              <a:xfrm>
                <a:off x="2405" y="254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7</a:t>
                </a:r>
              </a:p>
            </p:txBody>
          </p:sp>
          <p:sp>
            <p:nvSpPr>
              <p:cNvPr id="93199" name="Text Box 116"/>
              <p:cNvSpPr txBox="1">
                <a:spLocks noChangeArrowheads="1"/>
              </p:cNvSpPr>
              <p:nvPr/>
            </p:nvSpPr>
            <p:spPr bwMode="auto">
              <a:xfrm>
                <a:off x="2645" y="233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7</a:t>
                </a:r>
              </a:p>
            </p:txBody>
          </p:sp>
          <p:sp>
            <p:nvSpPr>
              <p:cNvPr id="93200" name="Text Box 117"/>
              <p:cNvSpPr txBox="1">
                <a:spLocks noChangeArrowheads="1"/>
              </p:cNvSpPr>
              <p:nvPr/>
            </p:nvSpPr>
            <p:spPr bwMode="auto">
              <a:xfrm>
                <a:off x="2880" y="212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7</a:t>
                </a:r>
              </a:p>
            </p:txBody>
          </p:sp>
        </p:grpSp>
      </p:grpSp>
      <p:graphicFrame>
        <p:nvGraphicFramePr>
          <p:cNvPr id="93191" name="Object 118"/>
          <p:cNvGraphicFramePr>
            <a:graphicFrameLocks noChangeAspect="1"/>
          </p:cNvGraphicFramePr>
          <p:nvPr/>
        </p:nvGraphicFramePr>
        <p:xfrm>
          <a:off x="395288" y="333375"/>
          <a:ext cx="1441450" cy="962025"/>
        </p:xfrm>
        <a:graphic>
          <a:graphicData uri="http://schemas.openxmlformats.org/presentationml/2006/ole">
            <mc:AlternateContent xmlns:mc="http://schemas.openxmlformats.org/markup-compatibility/2006">
              <mc:Choice xmlns:v="urn:schemas-microsoft-com:vml" Requires="v">
                <p:oleObj spid="_x0000_s93495" name="公式" r:id="rId4" imgW="647700" imgH="431800" progId="Equation.3">
                  <p:embed/>
                </p:oleObj>
              </mc:Choice>
              <mc:Fallback>
                <p:oleObj name="公式" r:id="rId4" imgW="647700" imgH="431800" progId="Equation.3">
                  <p:embed/>
                  <p:pic>
                    <p:nvPicPr>
                      <p:cNvPr id="0" name="Object 1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333375"/>
                        <a:ext cx="1441450"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0631" name="Object 119"/>
          <p:cNvGraphicFramePr>
            <a:graphicFrameLocks noChangeAspect="1"/>
          </p:cNvGraphicFramePr>
          <p:nvPr/>
        </p:nvGraphicFramePr>
        <p:xfrm>
          <a:off x="2341563" y="1125538"/>
          <a:ext cx="1943100" cy="1090612"/>
        </p:xfrm>
        <a:graphic>
          <a:graphicData uri="http://schemas.openxmlformats.org/presentationml/2006/ole">
            <mc:AlternateContent xmlns:mc="http://schemas.openxmlformats.org/markup-compatibility/2006">
              <mc:Choice xmlns:v="urn:schemas-microsoft-com:vml" Requires="v">
                <p:oleObj spid="_x0000_s93496" name="公式" r:id="rId6" imgW="723586" imgH="406224" progId="Equation.3">
                  <p:embed/>
                </p:oleObj>
              </mc:Choice>
              <mc:Fallback>
                <p:oleObj name="公式" r:id="rId6" imgW="723586" imgH="406224" progId="Equation.3">
                  <p:embed/>
                  <p:pic>
                    <p:nvPicPr>
                      <p:cNvPr id="0" name="Object 1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41563" y="1125538"/>
                        <a:ext cx="1943100" cy="1090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0632" name="Object 120"/>
          <p:cNvGraphicFramePr>
            <a:graphicFrameLocks noChangeAspect="1"/>
          </p:cNvGraphicFramePr>
          <p:nvPr/>
        </p:nvGraphicFramePr>
        <p:xfrm>
          <a:off x="5113338" y="1125538"/>
          <a:ext cx="3059112" cy="1136650"/>
        </p:xfrm>
        <a:graphic>
          <a:graphicData uri="http://schemas.openxmlformats.org/presentationml/2006/ole">
            <mc:AlternateContent xmlns:mc="http://schemas.openxmlformats.org/markup-compatibility/2006">
              <mc:Choice xmlns:v="urn:schemas-microsoft-com:vml" Requires="v">
                <p:oleObj spid="_x0000_s93497" name="公式" r:id="rId8" imgW="1091726" imgH="406224" progId="Equation.3">
                  <p:embed/>
                </p:oleObj>
              </mc:Choice>
              <mc:Fallback>
                <p:oleObj name="公式" r:id="rId8" imgW="1091726" imgH="406224" progId="Equation.3">
                  <p:embed/>
                  <p:pic>
                    <p:nvPicPr>
                      <p:cNvPr id="0" name="Object 12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13338" y="1125538"/>
                        <a:ext cx="3059112" cy="1136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20631"/>
                                        </p:tgtEl>
                                        <p:attrNameLst>
                                          <p:attrName>style.visibility</p:attrName>
                                        </p:attrNameLst>
                                      </p:cBhvr>
                                      <p:to>
                                        <p:strVal val="visible"/>
                                      </p:to>
                                    </p:set>
                                    <p:animEffect transition="in" filter="wipe(left)">
                                      <p:cBhvr>
                                        <p:cTn id="7" dur="500"/>
                                        <p:tgtEl>
                                          <p:spTgt spid="3206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20632"/>
                                        </p:tgtEl>
                                        <p:attrNameLst>
                                          <p:attrName>style.visibility</p:attrName>
                                        </p:attrNameLst>
                                      </p:cBhvr>
                                      <p:to>
                                        <p:strVal val="visible"/>
                                      </p:to>
                                    </p:set>
                                    <p:animEffect transition="in" filter="wipe(left)">
                                      <p:cBhvr>
                                        <p:cTn id="12" dur="500"/>
                                        <p:tgtEl>
                                          <p:spTgt spid="320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4"/>
          <p:cNvSpPr txBox="1">
            <a:spLocks noChangeArrowheads="1"/>
          </p:cNvSpPr>
          <p:nvPr/>
        </p:nvSpPr>
        <p:spPr bwMode="auto">
          <a:xfrm>
            <a:off x="2339975" y="476250"/>
            <a:ext cx="61928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algn="l" eaLnBrk="1" hangingPunct="1"/>
            <a:r>
              <a:rPr lang="en-US" altLang="zh-CN" sz="2800" b="1">
                <a:ea typeface="宋体" panose="02010600030101010101" pitchFamily="2" charset="-122"/>
              </a:rPr>
              <a:t>A</a:t>
            </a:r>
            <a:r>
              <a:rPr lang="en-US" altLang="zh-CN" sz="2800" b="1" baseline="-25000">
                <a:ea typeface="宋体" panose="02010600030101010101" pitchFamily="2" charset="-122"/>
              </a:rPr>
              <a:t>1</a:t>
            </a:r>
            <a:r>
              <a:rPr lang="en-US" altLang="zh-CN" sz="2800" b="1">
                <a:ea typeface="宋体" panose="02010600030101010101" pitchFamily="2" charset="-122"/>
              </a:rPr>
              <a:t>+A</a:t>
            </a:r>
            <a:r>
              <a:rPr lang="en-US" altLang="zh-CN" sz="2800" b="1" baseline="-25000">
                <a:ea typeface="宋体" panose="02010600030101010101" pitchFamily="2" charset="-122"/>
              </a:rPr>
              <a:t>2</a:t>
            </a:r>
            <a:r>
              <a:rPr lang="en-US" altLang="zh-CN" sz="2800" b="1">
                <a:ea typeface="宋体" panose="02010600030101010101" pitchFamily="2" charset="-122"/>
              </a:rPr>
              <a:t>+A</a:t>
            </a:r>
            <a:r>
              <a:rPr lang="en-US" altLang="zh-CN" sz="2800" b="1" baseline="-25000">
                <a:ea typeface="宋体" panose="02010600030101010101" pitchFamily="2" charset="-122"/>
              </a:rPr>
              <a:t>3</a:t>
            </a:r>
            <a:r>
              <a:rPr lang="en-US" altLang="zh-CN" sz="2800" b="1">
                <a:ea typeface="宋体" panose="02010600030101010101" pitchFamily="2" charset="-122"/>
              </a:rPr>
              <a:t>+A</a:t>
            </a:r>
            <a:r>
              <a:rPr lang="en-US" altLang="zh-CN" sz="2800" b="1" baseline="-25000">
                <a:ea typeface="宋体" panose="02010600030101010101" pitchFamily="2" charset="-122"/>
              </a:rPr>
              <a:t>4</a:t>
            </a:r>
            <a:r>
              <a:rPr lang="en-US" altLang="zh-CN" sz="2800" b="1">
                <a:ea typeface="宋体" panose="02010600030101010101" pitchFamily="2" charset="-122"/>
              </a:rPr>
              <a:t>+A</a:t>
            </a:r>
            <a:r>
              <a:rPr lang="en-US" altLang="zh-CN" sz="2800" b="1" baseline="-25000">
                <a:ea typeface="宋体" panose="02010600030101010101" pitchFamily="2" charset="-122"/>
              </a:rPr>
              <a:t>5</a:t>
            </a:r>
            <a:r>
              <a:rPr lang="en-US" altLang="zh-CN" sz="2800" b="1">
                <a:ea typeface="宋体" panose="02010600030101010101" pitchFamily="2" charset="-122"/>
              </a:rPr>
              <a:t>+A</a:t>
            </a:r>
            <a:r>
              <a:rPr lang="en-US" altLang="zh-CN" sz="2800" b="1" baseline="-25000">
                <a:ea typeface="宋体" panose="02010600030101010101" pitchFamily="2" charset="-122"/>
              </a:rPr>
              <a:t>6</a:t>
            </a:r>
            <a:r>
              <a:rPr lang="en-US" altLang="zh-CN" sz="2800" b="1">
                <a:ea typeface="宋体" panose="02010600030101010101" pitchFamily="2" charset="-122"/>
              </a:rPr>
              <a:t>+A</a:t>
            </a:r>
            <a:r>
              <a:rPr lang="en-US" altLang="zh-CN" sz="2800" b="1" baseline="-25000">
                <a:ea typeface="宋体" panose="02010600030101010101" pitchFamily="2" charset="-122"/>
              </a:rPr>
              <a:t>7</a:t>
            </a:r>
            <a:r>
              <a:rPr lang="en-US" altLang="zh-CN" sz="2800" b="1">
                <a:ea typeface="宋体" panose="02010600030101010101" pitchFamily="2" charset="-122"/>
              </a:rPr>
              <a:t>+A</a:t>
            </a:r>
            <a:r>
              <a:rPr lang="en-US" altLang="zh-CN" sz="2800" b="1" baseline="-25000">
                <a:ea typeface="宋体" panose="02010600030101010101" pitchFamily="2" charset="-122"/>
              </a:rPr>
              <a:t>8</a:t>
            </a:r>
            <a:r>
              <a:rPr lang="en-US" altLang="zh-CN" sz="2800" b="1">
                <a:ea typeface="宋体" panose="02010600030101010101" pitchFamily="2" charset="-122"/>
              </a:rPr>
              <a:t>+A</a:t>
            </a:r>
            <a:r>
              <a:rPr lang="en-US" altLang="zh-CN" sz="2800" b="1" baseline="-25000">
                <a:ea typeface="宋体" panose="02010600030101010101" pitchFamily="2" charset="-122"/>
              </a:rPr>
              <a:t>9</a:t>
            </a:r>
            <a:r>
              <a:rPr lang="en-US" altLang="zh-CN" sz="2800" b="1">
                <a:ea typeface="宋体" panose="02010600030101010101" pitchFamily="2" charset="-122"/>
              </a:rPr>
              <a:t>+A</a:t>
            </a:r>
            <a:r>
              <a:rPr lang="en-US" altLang="zh-CN" sz="2800" b="1" baseline="-25000">
                <a:ea typeface="宋体" panose="02010600030101010101" pitchFamily="2" charset="-122"/>
              </a:rPr>
              <a:t>10</a:t>
            </a:r>
          </a:p>
        </p:txBody>
      </p:sp>
      <p:grpSp>
        <p:nvGrpSpPr>
          <p:cNvPr id="317595" name="Group 155"/>
          <p:cNvGrpSpPr>
            <a:grpSpLocks/>
          </p:cNvGrpSpPr>
          <p:nvPr/>
        </p:nvGrpSpPr>
        <p:grpSpPr bwMode="auto">
          <a:xfrm>
            <a:off x="2133600" y="117475"/>
            <a:ext cx="5894388" cy="1382713"/>
            <a:chOff x="1344" y="74"/>
            <a:chExt cx="3713" cy="871"/>
          </a:xfrm>
        </p:grpSpPr>
        <p:grpSp>
          <p:nvGrpSpPr>
            <p:cNvPr id="94345" name="Group 24"/>
            <p:cNvGrpSpPr>
              <a:grpSpLocks/>
            </p:cNvGrpSpPr>
            <p:nvPr/>
          </p:nvGrpSpPr>
          <p:grpSpPr bwMode="auto">
            <a:xfrm>
              <a:off x="1344" y="74"/>
              <a:ext cx="765" cy="871"/>
              <a:chOff x="356" y="210"/>
              <a:chExt cx="765" cy="871"/>
            </a:xfrm>
          </p:grpSpPr>
          <p:sp>
            <p:nvSpPr>
              <p:cNvPr id="94358" name="Arc 7"/>
              <p:cNvSpPr>
                <a:spLocks/>
              </p:cNvSpPr>
              <p:nvPr/>
            </p:nvSpPr>
            <p:spPr bwMode="auto">
              <a:xfrm rot="7716305">
                <a:off x="423" y="143"/>
                <a:ext cx="631" cy="765"/>
              </a:xfrm>
              <a:custGeom>
                <a:avLst/>
                <a:gdLst>
                  <a:gd name="T0" fmla="*/ 308 w 19551"/>
                  <a:gd name="T1" fmla="*/ 0 h 19382"/>
                  <a:gd name="T2" fmla="*/ 631 w 19551"/>
                  <a:gd name="T3" fmla="*/ 403 h 19382"/>
                  <a:gd name="T4" fmla="*/ 0 w 19551"/>
                  <a:gd name="T5" fmla="*/ 765 h 19382"/>
                  <a:gd name="T6" fmla="*/ 0 60000 65536"/>
                  <a:gd name="T7" fmla="*/ 0 60000 65536"/>
                  <a:gd name="T8" fmla="*/ 0 60000 65536"/>
                </a:gdLst>
                <a:ahLst/>
                <a:cxnLst>
                  <a:cxn ang="T6">
                    <a:pos x="T0" y="T1"/>
                  </a:cxn>
                  <a:cxn ang="T7">
                    <a:pos x="T2" y="T3"/>
                  </a:cxn>
                  <a:cxn ang="T8">
                    <a:pos x="T4" y="T5"/>
                  </a:cxn>
                </a:cxnLst>
                <a:rect l="0" t="0" r="r" b="b"/>
                <a:pathLst>
                  <a:path w="19551" h="19382" fill="none" extrusionOk="0">
                    <a:moveTo>
                      <a:pt x="9534" y="-1"/>
                    </a:moveTo>
                    <a:cubicBezTo>
                      <a:pt x="13933" y="2164"/>
                      <a:pt x="17466" y="5761"/>
                      <a:pt x="19550" y="10199"/>
                    </a:cubicBezTo>
                  </a:path>
                  <a:path w="19551" h="19382" stroke="0" extrusionOk="0">
                    <a:moveTo>
                      <a:pt x="9534" y="-1"/>
                    </a:moveTo>
                    <a:cubicBezTo>
                      <a:pt x="13933" y="2164"/>
                      <a:pt x="17466" y="5761"/>
                      <a:pt x="19550" y="10199"/>
                    </a:cubicBezTo>
                    <a:lnTo>
                      <a:pt x="0" y="19382"/>
                    </a:lnTo>
                    <a:lnTo>
                      <a:pt x="9534" y="-1"/>
                    </a:lnTo>
                    <a:close/>
                  </a:path>
                </a:pathLst>
              </a:cu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endParaRPr lang="zh-CN" altLang="en-US"/>
              </a:p>
            </p:txBody>
          </p:sp>
          <p:sp>
            <p:nvSpPr>
              <p:cNvPr id="94359" name="Text Box 14"/>
              <p:cNvSpPr txBox="1">
                <a:spLocks noChangeArrowheads="1"/>
              </p:cNvSpPr>
              <p:nvPr/>
            </p:nvSpPr>
            <p:spPr bwMode="auto">
              <a:xfrm>
                <a:off x="612" y="754"/>
                <a:ext cx="3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a:latin typeface="黑体" panose="02010609060101010101" pitchFamily="49" charset="-122"/>
                  </a:rPr>
                  <a:t>1</a:t>
                </a:r>
              </a:p>
            </p:txBody>
          </p:sp>
        </p:grpSp>
        <p:grpSp>
          <p:nvGrpSpPr>
            <p:cNvPr id="94346" name="Group 25"/>
            <p:cNvGrpSpPr>
              <a:grpSpLocks/>
            </p:cNvGrpSpPr>
            <p:nvPr/>
          </p:nvGrpSpPr>
          <p:grpSpPr bwMode="auto">
            <a:xfrm>
              <a:off x="2109" y="74"/>
              <a:ext cx="765" cy="861"/>
              <a:chOff x="1117" y="210"/>
              <a:chExt cx="765" cy="861"/>
            </a:xfrm>
          </p:grpSpPr>
          <p:sp>
            <p:nvSpPr>
              <p:cNvPr id="94356" name="Arc 8"/>
              <p:cNvSpPr>
                <a:spLocks/>
              </p:cNvSpPr>
              <p:nvPr/>
            </p:nvSpPr>
            <p:spPr bwMode="auto">
              <a:xfrm rot="7716305">
                <a:off x="1184" y="143"/>
                <a:ext cx="631" cy="765"/>
              </a:xfrm>
              <a:custGeom>
                <a:avLst/>
                <a:gdLst>
                  <a:gd name="T0" fmla="*/ 308 w 19551"/>
                  <a:gd name="T1" fmla="*/ 0 h 19382"/>
                  <a:gd name="T2" fmla="*/ 631 w 19551"/>
                  <a:gd name="T3" fmla="*/ 403 h 19382"/>
                  <a:gd name="T4" fmla="*/ 0 w 19551"/>
                  <a:gd name="T5" fmla="*/ 765 h 19382"/>
                  <a:gd name="T6" fmla="*/ 0 60000 65536"/>
                  <a:gd name="T7" fmla="*/ 0 60000 65536"/>
                  <a:gd name="T8" fmla="*/ 0 60000 65536"/>
                </a:gdLst>
                <a:ahLst/>
                <a:cxnLst>
                  <a:cxn ang="T6">
                    <a:pos x="T0" y="T1"/>
                  </a:cxn>
                  <a:cxn ang="T7">
                    <a:pos x="T2" y="T3"/>
                  </a:cxn>
                  <a:cxn ang="T8">
                    <a:pos x="T4" y="T5"/>
                  </a:cxn>
                </a:cxnLst>
                <a:rect l="0" t="0" r="r" b="b"/>
                <a:pathLst>
                  <a:path w="19551" h="19382" fill="none" extrusionOk="0">
                    <a:moveTo>
                      <a:pt x="9534" y="-1"/>
                    </a:moveTo>
                    <a:cubicBezTo>
                      <a:pt x="13933" y="2164"/>
                      <a:pt x="17466" y="5761"/>
                      <a:pt x="19550" y="10199"/>
                    </a:cubicBezTo>
                  </a:path>
                  <a:path w="19551" h="19382" stroke="0" extrusionOk="0">
                    <a:moveTo>
                      <a:pt x="9534" y="-1"/>
                    </a:moveTo>
                    <a:cubicBezTo>
                      <a:pt x="13933" y="2164"/>
                      <a:pt x="17466" y="5761"/>
                      <a:pt x="19550" y="10199"/>
                    </a:cubicBezTo>
                    <a:lnTo>
                      <a:pt x="0" y="19382"/>
                    </a:lnTo>
                    <a:lnTo>
                      <a:pt x="9534" y="-1"/>
                    </a:lnTo>
                    <a:close/>
                  </a:path>
                </a:pathLst>
              </a:cu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endParaRPr lang="zh-CN" altLang="en-US"/>
              </a:p>
            </p:txBody>
          </p:sp>
          <p:sp>
            <p:nvSpPr>
              <p:cNvPr id="94357" name="Text Box 15"/>
              <p:cNvSpPr txBox="1">
                <a:spLocks noChangeArrowheads="1"/>
              </p:cNvSpPr>
              <p:nvPr/>
            </p:nvSpPr>
            <p:spPr bwMode="auto">
              <a:xfrm>
                <a:off x="1429" y="74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a:latin typeface="黑体" panose="02010609060101010101" pitchFamily="49" charset="-122"/>
                  </a:rPr>
                  <a:t>2</a:t>
                </a:r>
              </a:p>
            </p:txBody>
          </p:sp>
        </p:grpSp>
        <p:grpSp>
          <p:nvGrpSpPr>
            <p:cNvPr id="94347" name="Group 26"/>
            <p:cNvGrpSpPr>
              <a:grpSpLocks/>
            </p:cNvGrpSpPr>
            <p:nvPr/>
          </p:nvGrpSpPr>
          <p:grpSpPr bwMode="auto">
            <a:xfrm>
              <a:off x="2835" y="74"/>
              <a:ext cx="765" cy="861"/>
              <a:chOff x="1843" y="210"/>
              <a:chExt cx="765" cy="861"/>
            </a:xfrm>
          </p:grpSpPr>
          <p:sp>
            <p:nvSpPr>
              <p:cNvPr id="94354" name="Arc 9"/>
              <p:cNvSpPr>
                <a:spLocks/>
              </p:cNvSpPr>
              <p:nvPr/>
            </p:nvSpPr>
            <p:spPr bwMode="auto">
              <a:xfrm rot="7716305">
                <a:off x="1910" y="143"/>
                <a:ext cx="631" cy="765"/>
              </a:xfrm>
              <a:custGeom>
                <a:avLst/>
                <a:gdLst>
                  <a:gd name="T0" fmla="*/ 308 w 19551"/>
                  <a:gd name="T1" fmla="*/ 0 h 19382"/>
                  <a:gd name="T2" fmla="*/ 631 w 19551"/>
                  <a:gd name="T3" fmla="*/ 403 h 19382"/>
                  <a:gd name="T4" fmla="*/ 0 w 19551"/>
                  <a:gd name="T5" fmla="*/ 765 h 19382"/>
                  <a:gd name="T6" fmla="*/ 0 60000 65536"/>
                  <a:gd name="T7" fmla="*/ 0 60000 65536"/>
                  <a:gd name="T8" fmla="*/ 0 60000 65536"/>
                </a:gdLst>
                <a:ahLst/>
                <a:cxnLst>
                  <a:cxn ang="T6">
                    <a:pos x="T0" y="T1"/>
                  </a:cxn>
                  <a:cxn ang="T7">
                    <a:pos x="T2" y="T3"/>
                  </a:cxn>
                  <a:cxn ang="T8">
                    <a:pos x="T4" y="T5"/>
                  </a:cxn>
                </a:cxnLst>
                <a:rect l="0" t="0" r="r" b="b"/>
                <a:pathLst>
                  <a:path w="19551" h="19382" fill="none" extrusionOk="0">
                    <a:moveTo>
                      <a:pt x="9534" y="-1"/>
                    </a:moveTo>
                    <a:cubicBezTo>
                      <a:pt x="13933" y="2164"/>
                      <a:pt x="17466" y="5761"/>
                      <a:pt x="19550" y="10199"/>
                    </a:cubicBezTo>
                  </a:path>
                  <a:path w="19551" h="19382" stroke="0" extrusionOk="0">
                    <a:moveTo>
                      <a:pt x="9534" y="-1"/>
                    </a:moveTo>
                    <a:cubicBezTo>
                      <a:pt x="13933" y="2164"/>
                      <a:pt x="17466" y="5761"/>
                      <a:pt x="19550" y="10199"/>
                    </a:cubicBezTo>
                    <a:lnTo>
                      <a:pt x="0" y="19382"/>
                    </a:lnTo>
                    <a:lnTo>
                      <a:pt x="9534" y="-1"/>
                    </a:lnTo>
                    <a:close/>
                  </a:path>
                </a:pathLst>
              </a:cu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endParaRPr lang="zh-CN" altLang="en-US"/>
              </a:p>
            </p:txBody>
          </p:sp>
          <p:sp>
            <p:nvSpPr>
              <p:cNvPr id="94355" name="Text Box 16"/>
              <p:cNvSpPr txBox="1">
                <a:spLocks noChangeArrowheads="1"/>
              </p:cNvSpPr>
              <p:nvPr/>
            </p:nvSpPr>
            <p:spPr bwMode="auto">
              <a:xfrm>
                <a:off x="2154" y="74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a:latin typeface="黑体" panose="02010609060101010101" pitchFamily="49" charset="-122"/>
                  </a:rPr>
                  <a:t>3</a:t>
                </a:r>
              </a:p>
            </p:txBody>
          </p:sp>
        </p:grpSp>
        <p:grpSp>
          <p:nvGrpSpPr>
            <p:cNvPr id="94348" name="Group 27"/>
            <p:cNvGrpSpPr>
              <a:grpSpLocks/>
            </p:cNvGrpSpPr>
            <p:nvPr/>
          </p:nvGrpSpPr>
          <p:grpSpPr bwMode="auto">
            <a:xfrm>
              <a:off x="3567" y="74"/>
              <a:ext cx="765" cy="861"/>
              <a:chOff x="2562" y="210"/>
              <a:chExt cx="765" cy="861"/>
            </a:xfrm>
          </p:grpSpPr>
          <p:sp>
            <p:nvSpPr>
              <p:cNvPr id="94352" name="Arc 10"/>
              <p:cNvSpPr>
                <a:spLocks/>
              </p:cNvSpPr>
              <p:nvPr/>
            </p:nvSpPr>
            <p:spPr bwMode="auto">
              <a:xfrm rot="7716305">
                <a:off x="2629" y="143"/>
                <a:ext cx="631" cy="765"/>
              </a:xfrm>
              <a:custGeom>
                <a:avLst/>
                <a:gdLst>
                  <a:gd name="T0" fmla="*/ 308 w 19551"/>
                  <a:gd name="T1" fmla="*/ 0 h 19382"/>
                  <a:gd name="T2" fmla="*/ 631 w 19551"/>
                  <a:gd name="T3" fmla="*/ 403 h 19382"/>
                  <a:gd name="T4" fmla="*/ 0 w 19551"/>
                  <a:gd name="T5" fmla="*/ 765 h 19382"/>
                  <a:gd name="T6" fmla="*/ 0 60000 65536"/>
                  <a:gd name="T7" fmla="*/ 0 60000 65536"/>
                  <a:gd name="T8" fmla="*/ 0 60000 65536"/>
                </a:gdLst>
                <a:ahLst/>
                <a:cxnLst>
                  <a:cxn ang="T6">
                    <a:pos x="T0" y="T1"/>
                  </a:cxn>
                  <a:cxn ang="T7">
                    <a:pos x="T2" y="T3"/>
                  </a:cxn>
                  <a:cxn ang="T8">
                    <a:pos x="T4" y="T5"/>
                  </a:cxn>
                </a:cxnLst>
                <a:rect l="0" t="0" r="r" b="b"/>
                <a:pathLst>
                  <a:path w="19551" h="19382" fill="none" extrusionOk="0">
                    <a:moveTo>
                      <a:pt x="9534" y="-1"/>
                    </a:moveTo>
                    <a:cubicBezTo>
                      <a:pt x="13933" y="2164"/>
                      <a:pt x="17466" y="5761"/>
                      <a:pt x="19550" y="10199"/>
                    </a:cubicBezTo>
                  </a:path>
                  <a:path w="19551" h="19382" stroke="0" extrusionOk="0">
                    <a:moveTo>
                      <a:pt x="9534" y="-1"/>
                    </a:moveTo>
                    <a:cubicBezTo>
                      <a:pt x="13933" y="2164"/>
                      <a:pt x="17466" y="5761"/>
                      <a:pt x="19550" y="10199"/>
                    </a:cubicBezTo>
                    <a:lnTo>
                      <a:pt x="0" y="19382"/>
                    </a:lnTo>
                    <a:lnTo>
                      <a:pt x="9534" y="-1"/>
                    </a:lnTo>
                    <a:close/>
                  </a:path>
                </a:pathLst>
              </a:cu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endParaRPr lang="zh-CN" altLang="en-US"/>
              </a:p>
            </p:txBody>
          </p:sp>
          <p:sp>
            <p:nvSpPr>
              <p:cNvPr id="94353" name="Text Box 17"/>
              <p:cNvSpPr txBox="1">
                <a:spLocks noChangeArrowheads="1"/>
              </p:cNvSpPr>
              <p:nvPr/>
            </p:nvSpPr>
            <p:spPr bwMode="auto">
              <a:xfrm>
                <a:off x="2880" y="74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a:latin typeface="黑体" panose="02010609060101010101" pitchFamily="49" charset="-122"/>
                  </a:rPr>
                  <a:t>4</a:t>
                </a:r>
              </a:p>
            </p:txBody>
          </p:sp>
        </p:grpSp>
        <p:grpSp>
          <p:nvGrpSpPr>
            <p:cNvPr id="94349" name="Group 28"/>
            <p:cNvGrpSpPr>
              <a:grpSpLocks/>
            </p:cNvGrpSpPr>
            <p:nvPr/>
          </p:nvGrpSpPr>
          <p:grpSpPr bwMode="auto">
            <a:xfrm>
              <a:off x="4292" y="74"/>
              <a:ext cx="765" cy="861"/>
              <a:chOff x="3288" y="210"/>
              <a:chExt cx="765" cy="861"/>
            </a:xfrm>
          </p:grpSpPr>
          <p:sp>
            <p:nvSpPr>
              <p:cNvPr id="94350" name="Arc 11"/>
              <p:cNvSpPr>
                <a:spLocks/>
              </p:cNvSpPr>
              <p:nvPr/>
            </p:nvSpPr>
            <p:spPr bwMode="auto">
              <a:xfrm rot="7716305">
                <a:off x="3355" y="143"/>
                <a:ext cx="631" cy="765"/>
              </a:xfrm>
              <a:custGeom>
                <a:avLst/>
                <a:gdLst>
                  <a:gd name="T0" fmla="*/ 308 w 19551"/>
                  <a:gd name="T1" fmla="*/ 0 h 19382"/>
                  <a:gd name="T2" fmla="*/ 631 w 19551"/>
                  <a:gd name="T3" fmla="*/ 403 h 19382"/>
                  <a:gd name="T4" fmla="*/ 0 w 19551"/>
                  <a:gd name="T5" fmla="*/ 765 h 19382"/>
                  <a:gd name="T6" fmla="*/ 0 60000 65536"/>
                  <a:gd name="T7" fmla="*/ 0 60000 65536"/>
                  <a:gd name="T8" fmla="*/ 0 60000 65536"/>
                </a:gdLst>
                <a:ahLst/>
                <a:cxnLst>
                  <a:cxn ang="T6">
                    <a:pos x="T0" y="T1"/>
                  </a:cxn>
                  <a:cxn ang="T7">
                    <a:pos x="T2" y="T3"/>
                  </a:cxn>
                  <a:cxn ang="T8">
                    <a:pos x="T4" y="T5"/>
                  </a:cxn>
                </a:cxnLst>
                <a:rect l="0" t="0" r="r" b="b"/>
                <a:pathLst>
                  <a:path w="19551" h="19382" fill="none" extrusionOk="0">
                    <a:moveTo>
                      <a:pt x="9534" y="-1"/>
                    </a:moveTo>
                    <a:cubicBezTo>
                      <a:pt x="13933" y="2164"/>
                      <a:pt x="17466" y="5761"/>
                      <a:pt x="19550" y="10199"/>
                    </a:cubicBezTo>
                  </a:path>
                  <a:path w="19551" h="19382" stroke="0" extrusionOk="0">
                    <a:moveTo>
                      <a:pt x="9534" y="-1"/>
                    </a:moveTo>
                    <a:cubicBezTo>
                      <a:pt x="13933" y="2164"/>
                      <a:pt x="17466" y="5761"/>
                      <a:pt x="19550" y="10199"/>
                    </a:cubicBezTo>
                    <a:lnTo>
                      <a:pt x="0" y="19382"/>
                    </a:lnTo>
                    <a:lnTo>
                      <a:pt x="9534" y="-1"/>
                    </a:lnTo>
                    <a:close/>
                  </a:path>
                </a:pathLst>
              </a:cu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endParaRPr lang="zh-CN" altLang="en-US"/>
              </a:p>
            </p:txBody>
          </p:sp>
          <p:sp>
            <p:nvSpPr>
              <p:cNvPr id="94351" name="Text Box 18"/>
              <p:cNvSpPr txBox="1">
                <a:spLocks noChangeArrowheads="1"/>
              </p:cNvSpPr>
              <p:nvPr/>
            </p:nvSpPr>
            <p:spPr bwMode="auto">
              <a:xfrm>
                <a:off x="3606" y="744"/>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a:latin typeface="黑体" panose="02010609060101010101" pitchFamily="49" charset="-122"/>
                  </a:rPr>
                  <a:t>5</a:t>
                </a:r>
              </a:p>
            </p:txBody>
          </p:sp>
        </p:grpSp>
      </p:grpSp>
      <p:grpSp>
        <p:nvGrpSpPr>
          <p:cNvPr id="317469" name="Group 29"/>
          <p:cNvGrpSpPr>
            <a:grpSpLocks/>
          </p:cNvGrpSpPr>
          <p:nvPr/>
        </p:nvGrpSpPr>
        <p:grpSpPr bwMode="auto">
          <a:xfrm>
            <a:off x="2771775" y="-242888"/>
            <a:ext cx="1236663" cy="2376488"/>
            <a:chOff x="748" y="-17"/>
            <a:chExt cx="779" cy="1497"/>
          </a:xfrm>
        </p:grpSpPr>
        <p:sp>
          <p:nvSpPr>
            <p:cNvPr id="94343" name="Arc 12"/>
            <p:cNvSpPr>
              <a:spLocks/>
            </p:cNvSpPr>
            <p:nvPr/>
          </p:nvSpPr>
          <p:spPr bwMode="auto">
            <a:xfrm rot="10590017">
              <a:off x="748" y="-17"/>
              <a:ext cx="779" cy="1215"/>
            </a:xfrm>
            <a:custGeom>
              <a:avLst/>
              <a:gdLst>
                <a:gd name="T0" fmla="*/ 0 w 21252"/>
                <a:gd name="T1" fmla="*/ 142 h 21600"/>
                <a:gd name="T2" fmla="*/ 779 w 21252"/>
                <a:gd name="T3" fmla="*/ 173 h 21600"/>
                <a:gd name="T4" fmla="*/ 372 w 21252"/>
                <a:gd name="T5" fmla="*/ 1215 h 21600"/>
                <a:gd name="T6" fmla="*/ 0 60000 65536"/>
                <a:gd name="T7" fmla="*/ 0 60000 65536"/>
                <a:gd name="T8" fmla="*/ 0 60000 65536"/>
              </a:gdLst>
              <a:ahLst/>
              <a:cxnLst>
                <a:cxn ang="T6">
                  <a:pos x="T0" y="T1"/>
                </a:cxn>
                <a:cxn ang="T7">
                  <a:pos x="T2" y="T3"/>
                </a:cxn>
                <a:cxn ang="T8">
                  <a:pos x="T4" y="T5"/>
                </a:cxn>
              </a:cxnLst>
              <a:rect l="0" t="0" r="r" b="b"/>
              <a:pathLst>
                <a:path w="21252" h="21600" fill="none" extrusionOk="0">
                  <a:moveTo>
                    <a:pt x="0" y="2529"/>
                  </a:moveTo>
                  <a:cubicBezTo>
                    <a:pt x="3123" y="868"/>
                    <a:pt x="6605" y="0"/>
                    <a:pt x="10143" y="0"/>
                  </a:cubicBezTo>
                  <a:cubicBezTo>
                    <a:pt x="14056" y="0"/>
                    <a:pt x="17896" y="1063"/>
                    <a:pt x="21252" y="3075"/>
                  </a:cubicBezTo>
                </a:path>
                <a:path w="21252" h="21600" stroke="0" extrusionOk="0">
                  <a:moveTo>
                    <a:pt x="0" y="2529"/>
                  </a:moveTo>
                  <a:cubicBezTo>
                    <a:pt x="3123" y="868"/>
                    <a:pt x="6605" y="0"/>
                    <a:pt x="10143" y="0"/>
                  </a:cubicBezTo>
                  <a:cubicBezTo>
                    <a:pt x="14056" y="0"/>
                    <a:pt x="17896" y="1063"/>
                    <a:pt x="21252" y="3075"/>
                  </a:cubicBezTo>
                  <a:lnTo>
                    <a:pt x="10143" y="21600"/>
                  </a:lnTo>
                  <a:lnTo>
                    <a:pt x="0" y="2529"/>
                  </a:lnTo>
                  <a:close/>
                </a:path>
              </a:pathLst>
            </a:cu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endParaRPr lang="zh-CN" altLang="en-US"/>
            </a:p>
          </p:txBody>
        </p:sp>
        <p:sp>
          <p:nvSpPr>
            <p:cNvPr id="94344" name="Text Box 21"/>
            <p:cNvSpPr txBox="1">
              <a:spLocks noChangeArrowheads="1"/>
            </p:cNvSpPr>
            <p:nvPr/>
          </p:nvSpPr>
          <p:spPr bwMode="auto">
            <a:xfrm>
              <a:off x="1020" y="115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a:latin typeface="黑体" panose="02010609060101010101" pitchFamily="49" charset="-122"/>
                </a:rPr>
                <a:t>6</a:t>
              </a:r>
            </a:p>
          </p:txBody>
        </p:sp>
      </p:grpSp>
      <p:grpSp>
        <p:nvGrpSpPr>
          <p:cNvPr id="317470" name="Group 30"/>
          <p:cNvGrpSpPr>
            <a:grpSpLocks/>
          </p:cNvGrpSpPr>
          <p:nvPr/>
        </p:nvGrpSpPr>
        <p:grpSpPr bwMode="auto">
          <a:xfrm>
            <a:off x="5076825" y="-228600"/>
            <a:ext cx="1236663" cy="2362200"/>
            <a:chOff x="2200" y="-8"/>
            <a:chExt cx="779" cy="1488"/>
          </a:xfrm>
        </p:grpSpPr>
        <p:sp>
          <p:nvSpPr>
            <p:cNvPr id="94341" name="Arc 19"/>
            <p:cNvSpPr>
              <a:spLocks/>
            </p:cNvSpPr>
            <p:nvPr/>
          </p:nvSpPr>
          <p:spPr bwMode="auto">
            <a:xfrm rot="10590017">
              <a:off x="2200" y="-8"/>
              <a:ext cx="779" cy="1215"/>
            </a:xfrm>
            <a:custGeom>
              <a:avLst/>
              <a:gdLst>
                <a:gd name="T0" fmla="*/ 0 w 21252"/>
                <a:gd name="T1" fmla="*/ 142 h 21600"/>
                <a:gd name="T2" fmla="*/ 779 w 21252"/>
                <a:gd name="T3" fmla="*/ 173 h 21600"/>
                <a:gd name="T4" fmla="*/ 372 w 21252"/>
                <a:gd name="T5" fmla="*/ 1215 h 21600"/>
                <a:gd name="T6" fmla="*/ 0 60000 65536"/>
                <a:gd name="T7" fmla="*/ 0 60000 65536"/>
                <a:gd name="T8" fmla="*/ 0 60000 65536"/>
              </a:gdLst>
              <a:ahLst/>
              <a:cxnLst>
                <a:cxn ang="T6">
                  <a:pos x="T0" y="T1"/>
                </a:cxn>
                <a:cxn ang="T7">
                  <a:pos x="T2" y="T3"/>
                </a:cxn>
                <a:cxn ang="T8">
                  <a:pos x="T4" y="T5"/>
                </a:cxn>
              </a:cxnLst>
              <a:rect l="0" t="0" r="r" b="b"/>
              <a:pathLst>
                <a:path w="21252" h="21600" fill="none" extrusionOk="0">
                  <a:moveTo>
                    <a:pt x="0" y="2529"/>
                  </a:moveTo>
                  <a:cubicBezTo>
                    <a:pt x="3123" y="868"/>
                    <a:pt x="6605" y="0"/>
                    <a:pt x="10143" y="0"/>
                  </a:cubicBezTo>
                  <a:cubicBezTo>
                    <a:pt x="14056" y="0"/>
                    <a:pt x="17896" y="1063"/>
                    <a:pt x="21252" y="3075"/>
                  </a:cubicBezTo>
                </a:path>
                <a:path w="21252" h="21600" stroke="0" extrusionOk="0">
                  <a:moveTo>
                    <a:pt x="0" y="2529"/>
                  </a:moveTo>
                  <a:cubicBezTo>
                    <a:pt x="3123" y="868"/>
                    <a:pt x="6605" y="0"/>
                    <a:pt x="10143" y="0"/>
                  </a:cubicBezTo>
                  <a:cubicBezTo>
                    <a:pt x="14056" y="0"/>
                    <a:pt x="17896" y="1063"/>
                    <a:pt x="21252" y="3075"/>
                  </a:cubicBezTo>
                  <a:lnTo>
                    <a:pt x="10143" y="21600"/>
                  </a:lnTo>
                  <a:lnTo>
                    <a:pt x="0" y="2529"/>
                  </a:lnTo>
                  <a:close/>
                </a:path>
              </a:pathLst>
            </a:cu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endParaRPr lang="zh-CN" altLang="en-US"/>
            </a:p>
          </p:txBody>
        </p:sp>
        <p:sp>
          <p:nvSpPr>
            <p:cNvPr id="94342" name="Text Box 22"/>
            <p:cNvSpPr txBox="1">
              <a:spLocks noChangeArrowheads="1"/>
            </p:cNvSpPr>
            <p:nvPr/>
          </p:nvSpPr>
          <p:spPr bwMode="auto">
            <a:xfrm>
              <a:off x="2516" y="115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a:latin typeface="黑体" panose="02010609060101010101" pitchFamily="49" charset="-122"/>
                </a:rPr>
                <a:t>7</a:t>
              </a:r>
            </a:p>
          </p:txBody>
        </p:sp>
      </p:grpSp>
      <p:grpSp>
        <p:nvGrpSpPr>
          <p:cNvPr id="317472" name="Group 32"/>
          <p:cNvGrpSpPr>
            <a:grpSpLocks/>
          </p:cNvGrpSpPr>
          <p:nvPr/>
        </p:nvGrpSpPr>
        <p:grpSpPr bwMode="auto">
          <a:xfrm>
            <a:off x="3349625" y="288925"/>
            <a:ext cx="4179888" cy="2743200"/>
            <a:chOff x="1112" y="318"/>
            <a:chExt cx="2633" cy="1728"/>
          </a:xfrm>
        </p:grpSpPr>
        <p:sp>
          <p:nvSpPr>
            <p:cNvPr id="94339" name="Arc 20"/>
            <p:cNvSpPr>
              <a:spLocks/>
            </p:cNvSpPr>
            <p:nvPr/>
          </p:nvSpPr>
          <p:spPr bwMode="auto">
            <a:xfrm rot="-5765880">
              <a:off x="1708" y="-278"/>
              <a:ext cx="1441" cy="2633"/>
            </a:xfrm>
            <a:custGeom>
              <a:avLst/>
              <a:gdLst>
                <a:gd name="T0" fmla="*/ 585 w 21600"/>
                <a:gd name="T1" fmla="*/ 2633 h 32911"/>
                <a:gd name="T2" fmla="*/ 440 w 21600"/>
                <a:gd name="T3" fmla="*/ 0 h 32911"/>
                <a:gd name="T4" fmla="*/ 1441 w 21600"/>
                <a:gd name="T5" fmla="*/ 1243 h 32911"/>
                <a:gd name="T6" fmla="*/ 0 60000 65536"/>
                <a:gd name="T7" fmla="*/ 0 60000 65536"/>
                <a:gd name="T8" fmla="*/ 0 60000 65536"/>
              </a:gdLst>
              <a:ahLst/>
              <a:cxnLst>
                <a:cxn ang="T6">
                  <a:pos x="T0" y="T1"/>
                </a:cxn>
                <a:cxn ang="T7">
                  <a:pos x="T2" y="T3"/>
                </a:cxn>
                <a:cxn ang="T8">
                  <a:pos x="T4" y="T5"/>
                </a:cxn>
              </a:cxnLst>
              <a:rect l="0" t="0" r="r" b="b"/>
              <a:pathLst>
                <a:path w="21600" h="32911" fill="none" extrusionOk="0">
                  <a:moveTo>
                    <a:pt x="8768" y="32911"/>
                  </a:moveTo>
                  <a:cubicBezTo>
                    <a:pt x="3254" y="28838"/>
                    <a:pt x="0" y="22390"/>
                    <a:pt x="0" y="15535"/>
                  </a:cubicBezTo>
                  <a:cubicBezTo>
                    <a:pt x="0" y="9676"/>
                    <a:pt x="2379" y="4069"/>
                    <a:pt x="6592" y="-1"/>
                  </a:cubicBezTo>
                </a:path>
                <a:path w="21600" h="32911" stroke="0" extrusionOk="0">
                  <a:moveTo>
                    <a:pt x="8768" y="32911"/>
                  </a:moveTo>
                  <a:cubicBezTo>
                    <a:pt x="3254" y="28838"/>
                    <a:pt x="0" y="22390"/>
                    <a:pt x="0" y="15535"/>
                  </a:cubicBezTo>
                  <a:cubicBezTo>
                    <a:pt x="0" y="9676"/>
                    <a:pt x="2379" y="4069"/>
                    <a:pt x="6592" y="-1"/>
                  </a:cubicBezTo>
                  <a:lnTo>
                    <a:pt x="21600" y="15535"/>
                  </a:lnTo>
                  <a:lnTo>
                    <a:pt x="8768" y="32911"/>
                  </a:lnTo>
                  <a:close/>
                </a:path>
              </a:pathLst>
            </a:cu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nchor="ctr">
              <a:spAutoFit/>
            </a:bodyPr>
            <a:lstStyle/>
            <a:p>
              <a:endParaRPr lang="zh-CN" altLang="en-US"/>
            </a:p>
          </p:txBody>
        </p:sp>
        <p:sp>
          <p:nvSpPr>
            <p:cNvPr id="94340" name="Text Box 31"/>
            <p:cNvSpPr txBox="1">
              <a:spLocks noChangeArrowheads="1"/>
            </p:cNvSpPr>
            <p:nvPr/>
          </p:nvSpPr>
          <p:spPr bwMode="auto">
            <a:xfrm>
              <a:off x="2176" y="1719"/>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a:latin typeface="黑体" panose="02010609060101010101" pitchFamily="49" charset="-122"/>
                </a:rPr>
                <a:t>8</a:t>
              </a:r>
            </a:p>
          </p:txBody>
        </p:sp>
      </p:grpSp>
      <p:graphicFrame>
        <p:nvGraphicFramePr>
          <p:cNvPr id="94215" name="Object 33"/>
          <p:cNvGraphicFramePr>
            <a:graphicFrameLocks noChangeAspect="1"/>
          </p:cNvGraphicFramePr>
          <p:nvPr/>
        </p:nvGraphicFramePr>
        <p:xfrm>
          <a:off x="409575" y="333375"/>
          <a:ext cx="1412875" cy="962025"/>
        </p:xfrm>
        <a:graphic>
          <a:graphicData uri="http://schemas.openxmlformats.org/presentationml/2006/ole">
            <mc:AlternateContent xmlns:mc="http://schemas.openxmlformats.org/markup-compatibility/2006">
              <mc:Choice xmlns:v="urn:schemas-microsoft-com:vml" Requires="v">
                <p:oleObj spid="_x0000_s94431" name="公式" r:id="rId3" imgW="634725" imgH="431613" progId="Equation.3">
                  <p:embed/>
                </p:oleObj>
              </mc:Choice>
              <mc:Fallback>
                <p:oleObj name="公式" r:id="rId3" imgW="634725" imgH="431613" progId="Equation.3">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575" y="333375"/>
                        <a:ext cx="1412875"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17474" name="Picture 34"/>
          <p:cNvPicPr>
            <a:picLocks noChangeAspect="1" noChangeArrowheads="1"/>
          </p:cNvPicPr>
          <p:nvPr/>
        </p:nvPicPr>
        <p:blipFill>
          <a:blip r:embed="rId5">
            <a:extLst>
              <a:ext uri="{28A0092B-C50C-407E-A947-70E740481C1C}">
                <a14:useLocalDpi xmlns:a14="http://schemas.microsoft.com/office/drawing/2010/main" val="0"/>
              </a:ext>
            </a:extLst>
          </a:blip>
          <a:srcRect t="9555" b="4921"/>
          <a:stretch>
            <a:fillRect/>
          </a:stretch>
        </p:blipFill>
        <p:spPr bwMode="auto">
          <a:xfrm>
            <a:off x="47625" y="3068638"/>
            <a:ext cx="903605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7475" name="Group 35"/>
          <p:cNvGrpSpPr>
            <a:grpSpLocks/>
          </p:cNvGrpSpPr>
          <p:nvPr/>
        </p:nvGrpSpPr>
        <p:grpSpPr bwMode="auto">
          <a:xfrm>
            <a:off x="285750" y="3500438"/>
            <a:ext cx="3638550" cy="1860550"/>
            <a:chOff x="180" y="345"/>
            <a:chExt cx="2292" cy="1172"/>
          </a:xfrm>
        </p:grpSpPr>
        <p:grpSp>
          <p:nvGrpSpPr>
            <p:cNvPr id="94273" name="Group 36"/>
            <p:cNvGrpSpPr>
              <a:grpSpLocks/>
            </p:cNvGrpSpPr>
            <p:nvPr/>
          </p:nvGrpSpPr>
          <p:grpSpPr bwMode="auto">
            <a:xfrm>
              <a:off x="431" y="345"/>
              <a:ext cx="1331" cy="1172"/>
              <a:chOff x="855" y="2114"/>
              <a:chExt cx="1331" cy="1172"/>
            </a:xfrm>
          </p:grpSpPr>
          <p:grpSp>
            <p:nvGrpSpPr>
              <p:cNvPr id="94327" name="Group 37"/>
              <p:cNvGrpSpPr>
                <a:grpSpLocks/>
              </p:cNvGrpSpPr>
              <p:nvPr/>
            </p:nvGrpSpPr>
            <p:grpSpPr bwMode="auto">
              <a:xfrm>
                <a:off x="909" y="2180"/>
                <a:ext cx="1217" cy="1060"/>
                <a:chOff x="909" y="2180"/>
                <a:chExt cx="1217" cy="1060"/>
              </a:xfrm>
            </p:grpSpPr>
            <p:sp>
              <p:nvSpPr>
                <p:cNvPr id="94334" name="Rectangle 38"/>
                <p:cNvSpPr>
                  <a:spLocks noChangeArrowheads="1"/>
                </p:cNvSpPr>
                <p:nvPr/>
              </p:nvSpPr>
              <p:spPr bwMode="auto">
                <a:xfrm>
                  <a:off x="909" y="3025"/>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335" name="Rectangle 39"/>
                <p:cNvSpPr>
                  <a:spLocks noChangeArrowheads="1"/>
                </p:cNvSpPr>
                <p:nvPr/>
              </p:nvSpPr>
              <p:spPr bwMode="auto">
                <a:xfrm>
                  <a:off x="1152" y="2807"/>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336" name="Rectangle 40"/>
                <p:cNvSpPr>
                  <a:spLocks noChangeArrowheads="1"/>
                </p:cNvSpPr>
                <p:nvPr/>
              </p:nvSpPr>
              <p:spPr bwMode="auto">
                <a:xfrm>
                  <a:off x="1402" y="2602"/>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337" name="Rectangle 41"/>
                <p:cNvSpPr>
                  <a:spLocks noChangeArrowheads="1"/>
                </p:cNvSpPr>
                <p:nvPr/>
              </p:nvSpPr>
              <p:spPr bwMode="auto">
                <a:xfrm>
                  <a:off x="1642" y="2391"/>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338" name="Rectangle 42"/>
                <p:cNvSpPr>
                  <a:spLocks noChangeArrowheads="1"/>
                </p:cNvSpPr>
                <p:nvPr/>
              </p:nvSpPr>
              <p:spPr bwMode="auto">
                <a:xfrm>
                  <a:off x="1877" y="2180"/>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4328" name="Group 43"/>
              <p:cNvGrpSpPr>
                <a:grpSpLocks/>
              </p:cNvGrpSpPr>
              <p:nvPr/>
            </p:nvGrpSpPr>
            <p:grpSpPr bwMode="auto">
              <a:xfrm>
                <a:off x="855" y="2114"/>
                <a:ext cx="1331" cy="1172"/>
                <a:chOff x="1912" y="2122"/>
                <a:chExt cx="1331" cy="1172"/>
              </a:xfrm>
            </p:grpSpPr>
            <p:sp>
              <p:nvSpPr>
                <p:cNvPr id="94329" name="Text Box 44"/>
                <p:cNvSpPr txBox="1">
                  <a:spLocks noChangeArrowheads="1"/>
                </p:cNvSpPr>
                <p:nvPr/>
              </p:nvSpPr>
              <p:spPr bwMode="auto">
                <a:xfrm>
                  <a:off x="1912" y="296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2</a:t>
                  </a:r>
                </a:p>
              </p:txBody>
            </p:sp>
            <p:sp>
              <p:nvSpPr>
                <p:cNvPr id="94330" name="Text Box 45"/>
                <p:cNvSpPr txBox="1">
                  <a:spLocks noChangeArrowheads="1"/>
                </p:cNvSpPr>
                <p:nvPr/>
              </p:nvSpPr>
              <p:spPr bwMode="auto">
                <a:xfrm>
                  <a:off x="2155" y="274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2</a:t>
                  </a:r>
                </a:p>
              </p:txBody>
            </p:sp>
            <p:sp>
              <p:nvSpPr>
                <p:cNvPr id="94331" name="Text Box 46"/>
                <p:cNvSpPr txBox="1">
                  <a:spLocks noChangeArrowheads="1"/>
                </p:cNvSpPr>
                <p:nvPr/>
              </p:nvSpPr>
              <p:spPr bwMode="auto">
                <a:xfrm>
                  <a:off x="2405" y="254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2</a:t>
                  </a:r>
                </a:p>
              </p:txBody>
            </p:sp>
            <p:sp>
              <p:nvSpPr>
                <p:cNvPr id="94332" name="Text Box 47"/>
                <p:cNvSpPr txBox="1">
                  <a:spLocks noChangeArrowheads="1"/>
                </p:cNvSpPr>
                <p:nvPr/>
              </p:nvSpPr>
              <p:spPr bwMode="auto">
                <a:xfrm>
                  <a:off x="2645" y="233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2</a:t>
                  </a:r>
                </a:p>
              </p:txBody>
            </p:sp>
            <p:sp>
              <p:nvSpPr>
                <p:cNvPr id="94333" name="Text Box 48"/>
                <p:cNvSpPr txBox="1">
                  <a:spLocks noChangeArrowheads="1"/>
                </p:cNvSpPr>
                <p:nvPr/>
              </p:nvSpPr>
              <p:spPr bwMode="auto">
                <a:xfrm>
                  <a:off x="2880" y="212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2</a:t>
                  </a:r>
                </a:p>
              </p:txBody>
            </p:sp>
          </p:grpSp>
        </p:grpSp>
        <p:grpSp>
          <p:nvGrpSpPr>
            <p:cNvPr id="94274" name="Group 49"/>
            <p:cNvGrpSpPr>
              <a:grpSpLocks/>
            </p:cNvGrpSpPr>
            <p:nvPr/>
          </p:nvGrpSpPr>
          <p:grpSpPr bwMode="auto">
            <a:xfrm>
              <a:off x="679" y="345"/>
              <a:ext cx="1331" cy="1172"/>
              <a:chOff x="855" y="2114"/>
              <a:chExt cx="1331" cy="1172"/>
            </a:xfrm>
          </p:grpSpPr>
          <p:grpSp>
            <p:nvGrpSpPr>
              <p:cNvPr id="94315" name="Group 50"/>
              <p:cNvGrpSpPr>
                <a:grpSpLocks/>
              </p:cNvGrpSpPr>
              <p:nvPr/>
            </p:nvGrpSpPr>
            <p:grpSpPr bwMode="auto">
              <a:xfrm>
                <a:off x="909" y="2180"/>
                <a:ext cx="1217" cy="1060"/>
                <a:chOff x="909" y="2180"/>
                <a:chExt cx="1217" cy="1060"/>
              </a:xfrm>
            </p:grpSpPr>
            <p:sp>
              <p:nvSpPr>
                <p:cNvPr id="94322" name="Rectangle 51"/>
                <p:cNvSpPr>
                  <a:spLocks noChangeArrowheads="1"/>
                </p:cNvSpPr>
                <p:nvPr/>
              </p:nvSpPr>
              <p:spPr bwMode="auto">
                <a:xfrm>
                  <a:off x="909" y="3025"/>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323" name="Rectangle 52"/>
                <p:cNvSpPr>
                  <a:spLocks noChangeArrowheads="1"/>
                </p:cNvSpPr>
                <p:nvPr/>
              </p:nvSpPr>
              <p:spPr bwMode="auto">
                <a:xfrm>
                  <a:off x="1152" y="2807"/>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324" name="Rectangle 53"/>
                <p:cNvSpPr>
                  <a:spLocks noChangeArrowheads="1"/>
                </p:cNvSpPr>
                <p:nvPr/>
              </p:nvSpPr>
              <p:spPr bwMode="auto">
                <a:xfrm>
                  <a:off x="1402" y="2602"/>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325" name="Rectangle 54"/>
                <p:cNvSpPr>
                  <a:spLocks noChangeArrowheads="1"/>
                </p:cNvSpPr>
                <p:nvPr/>
              </p:nvSpPr>
              <p:spPr bwMode="auto">
                <a:xfrm>
                  <a:off x="1642" y="2391"/>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326" name="Rectangle 55"/>
                <p:cNvSpPr>
                  <a:spLocks noChangeArrowheads="1"/>
                </p:cNvSpPr>
                <p:nvPr/>
              </p:nvSpPr>
              <p:spPr bwMode="auto">
                <a:xfrm>
                  <a:off x="1877" y="2180"/>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4316" name="Group 56"/>
              <p:cNvGrpSpPr>
                <a:grpSpLocks/>
              </p:cNvGrpSpPr>
              <p:nvPr/>
            </p:nvGrpSpPr>
            <p:grpSpPr bwMode="auto">
              <a:xfrm>
                <a:off x="855" y="2114"/>
                <a:ext cx="1331" cy="1172"/>
                <a:chOff x="1912" y="2122"/>
                <a:chExt cx="1331" cy="1172"/>
              </a:xfrm>
            </p:grpSpPr>
            <p:sp>
              <p:nvSpPr>
                <p:cNvPr id="94317" name="Text Box 57"/>
                <p:cNvSpPr txBox="1">
                  <a:spLocks noChangeArrowheads="1"/>
                </p:cNvSpPr>
                <p:nvPr/>
              </p:nvSpPr>
              <p:spPr bwMode="auto">
                <a:xfrm>
                  <a:off x="1912" y="296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3</a:t>
                  </a:r>
                </a:p>
              </p:txBody>
            </p:sp>
            <p:sp>
              <p:nvSpPr>
                <p:cNvPr id="94318" name="Text Box 58"/>
                <p:cNvSpPr txBox="1">
                  <a:spLocks noChangeArrowheads="1"/>
                </p:cNvSpPr>
                <p:nvPr/>
              </p:nvSpPr>
              <p:spPr bwMode="auto">
                <a:xfrm>
                  <a:off x="2155" y="274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3</a:t>
                  </a:r>
                </a:p>
              </p:txBody>
            </p:sp>
            <p:sp>
              <p:nvSpPr>
                <p:cNvPr id="94319" name="Text Box 59"/>
                <p:cNvSpPr txBox="1">
                  <a:spLocks noChangeArrowheads="1"/>
                </p:cNvSpPr>
                <p:nvPr/>
              </p:nvSpPr>
              <p:spPr bwMode="auto">
                <a:xfrm>
                  <a:off x="2405" y="254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3</a:t>
                  </a:r>
                </a:p>
              </p:txBody>
            </p:sp>
            <p:sp>
              <p:nvSpPr>
                <p:cNvPr id="94320" name="Text Box 60"/>
                <p:cNvSpPr txBox="1">
                  <a:spLocks noChangeArrowheads="1"/>
                </p:cNvSpPr>
                <p:nvPr/>
              </p:nvSpPr>
              <p:spPr bwMode="auto">
                <a:xfrm>
                  <a:off x="2645" y="233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3</a:t>
                  </a:r>
                </a:p>
              </p:txBody>
            </p:sp>
            <p:sp>
              <p:nvSpPr>
                <p:cNvPr id="94321" name="Text Box 61"/>
                <p:cNvSpPr txBox="1">
                  <a:spLocks noChangeArrowheads="1"/>
                </p:cNvSpPr>
                <p:nvPr/>
              </p:nvSpPr>
              <p:spPr bwMode="auto">
                <a:xfrm>
                  <a:off x="2880" y="212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3</a:t>
                  </a:r>
                </a:p>
              </p:txBody>
            </p:sp>
          </p:grpSp>
        </p:grpSp>
        <p:grpSp>
          <p:nvGrpSpPr>
            <p:cNvPr id="94275" name="Group 62"/>
            <p:cNvGrpSpPr>
              <a:grpSpLocks/>
            </p:cNvGrpSpPr>
            <p:nvPr/>
          </p:nvGrpSpPr>
          <p:grpSpPr bwMode="auto">
            <a:xfrm>
              <a:off x="180" y="345"/>
              <a:ext cx="2292" cy="1172"/>
              <a:chOff x="180" y="572"/>
              <a:chExt cx="2292" cy="1172"/>
            </a:xfrm>
          </p:grpSpPr>
          <p:grpSp>
            <p:nvGrpSpPr>
              <p:cNvPr id="94276" name="Group 63"/>
              <p:cNvGrpSpPr>
                <a:grpSpLocks/>
              </p:cNvGrpSpPr>
              <p:nvPr/>
            </p:nvGrpSpPr>
            <p:grpSpPr bwMode="auto">
              <a:xfrm>
                <a:off x="180" y="572"/>
                <a:ext cx="1331" cy="1172"/>
                <a:chOff x="855" y="2114"/>
                <a:chExt cx="1331" cy="1172"/>
              </a:xfrm>
            </p:grpSpPr>
            <p:grpSp>
              <p:nvGrpSpPr>
                <p:cNvPr id="94303" name="Group 64"/>
                <p:cNvGrpSpPr>
                  <a:grpSpLocks/>
                </p:cNvGrpSpPr>
                <p:nvPr/>
              </p:nvGrpSpPr>
              <p:grpSpPr bwMode="auto">
                <a:xfrm>
                  <a:off x="909" y="2180"/>
                  <a:ext cx="1217" cy="1060"/>
                  <a:chOff x="909" y="2180"/>
                  <a:chExt cx="1217" cy="1060"/>
                </a:xfrm>
              </p:grpSpPr>
              <p:sp>
                <p:nvSpPr>
                  <p:cNvPr id="94310" name="Rectangle 65"/>
                  <p:cNvSpPr>
                    <a:spLocks noChangeArrowheads="1"/>
                  </p:cNvSpPr>
                  <p:nvPr/>
                </p:nvSpPr>
                <p:spPr bwMode="auto">
                  <a:xfrm>
                    <a:off x="909" y="3025"/>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311" name="Rectangle 66"/>
                  <p:cNvSpPr>
                    <a:spLocks noChangeArrowheads="1"/>
                  </p:cNvSpPr>
                  <p:nvPr/>
                </p:nvSpPr>
                <p:spPr bwMode="auto">
                  <a:xfrm>
                    <a:off x="1152" y="2807"/>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312" name="Rectangle 67"/>
                  <p:cNvSpPr>
                    <a:spLocks noChangeArrowheads="1"/>
                  </p:cNvSpPr>
                  <p:nvPr/>
                </p:nvSpPr>
                <p:spPr bwMode="auto">
                  <a:xfrm>
                    <a:off x="1402" y="2602"/>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313" name="Rectangle 68"/>
                  <p:cNvSpPr>
                    <a:spLocks noChangeArrowheads="1"/>
                  </p:cNvSpPr>
                  <p:nvPr/>
                </p:nvSpPr>
                <p:spPr bwMode="auto">
                  <a:xfrm>
                    <a:off x="1642" y="2391"/>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314" name="Rectangle 69"/>
                  <p:cNvSpPr>
                    <a:spLocks noChangeArrowheads="1"/>
                  </p:cNvSpPr>
                  <p:nvPr/>
                </p:nvSpPr>
                <p:spPr bwMode="auto">
                  <a:xfrm>
                    <a:off x="1877" y="2180"/>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4304" name="Group 70"/>
                <p:cNvGrpSpPr>
                  <a:grpSpLocks/>
                </p:cNvGrpSpPr>
                <p:nvPr/>
              </p:nvGrpSpPr>
              <p:grpSpPr bwMode="auto">
                <a:xfrm>
                  <a:off x="855" y="2114"/>
                  <a:ext cx="1331" cy="1172"/>
                  <a:chOff x="1912" y="2122"/>
                  <a:chExt cx="1331" cy="1172"/>
                </a:xfrm>
              </p:grpSpPr>
              <p:sp>
                <p:nvSpPr>
                  <p:cNvPr id="94305" name="Text Box 71"/>
                  <p:cNvSpPr txBox="1">
                    <a:spLocks noChangeArrowheads="1"/>
                  </p:cNvSpPr>
                  <p:nvPr/>
                </p:nvSpPr>
                <p:spPr bwMode="auto">
                  <a:xfrm>
                    <a:off x="1912" y="296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1</a:t>
                    </a:r>
                  </a:p>
                </p:txBody>
              </p:sp>
              <p:sp>
                <p:nvSpPr>
                  <p:cNvPr id="94306" name="Text Box 72"/>
                  <p:cNvSpPr txBox="1">
                    <a:spLocks noChangeArrowheads="1"/>
                  </p:cNvSpPr>
                  <p:nvPr/>
                </p:nvSpPr>
                <p:spPr bwMode="auto">
                  <a:xfrm>
                    <a:off x="2155" y="274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1</a:t>
                    </a:r>
                  </a:p>
                </p:txBody>
              </p:sp>
              <p:sp>
                <p:nvSpPr>
                  <p:cNvPr id="94307" name="Text Box 73"/>
                  <p:cNvSpPr txBox="1">
                    <a:spLocks noChangeArrowheads="1"/>
                  </p:cNvSpPr>
                  <p:nvPr/>
                </p:nvSpPr>
                <p:spPr bwMode="auto">
                  <a:xfrm>
                    <a:off x="2405" y="254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1</a:t>
                    </a:r>
                  </a:p>
                </p:txBody>
              </p:sp>
              <p:sp>
                <p:nvSpPr>
                  <p:cNvPr id="94308" name="Text Box 74"/>
                  <p:cNvSpPr txBox="1">
                    <a:spLocks noChangeArrowheads="1"/>
                  </p:cNvSpPr>
                  <p:nvPr/>
                </p:nvSpPr>
                <p:spPr bwMode="auto">
                  <a:xfrm>
                    <a:off x="2645" y="233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1</a:t>
                    </a:r>
                  </a:p>
                </p:txBody>
              </p:sp>
              <p:sp>
                <p:nvSpPr>
                  <p:cNvPr id="94309" name="Text Box 75"/>
                  <p:cNvSpPr txBox="1">
                    <a:spLocks noChangeArrowheads="1"/>
                  </p:cNvSpPr>
                  <p:nvPr/>
                </p:nvSpPr>
                <p:spPr bwMode="auto">
                  <a:xfrm>
                    <a:off x="2880" y="212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1</a:t>
                    </a:r>
                  </a:p>
                </p:txBody>
              </p:sp>
            </p:grpSp>
          </p:grpSp>
          <p:grpSp>
            <p:nvGrpSpPr>
              <p:cNvPr id="94277" name="Group 76"/>
              <p:cNvGrpSpPr>
                <a:grpSpLocks/>
              </p:cNvGrpSpPr>
              <p:nvPr/>
            </p:nvGrpSpPr>
            <p:grpSpPr bwMode="auto">
              <a:xfrm>
                <a:off x="914" y="572"/>
                <a:ext cx="1331" cy="1172"/>
                <a:chOff x="855" y="2114"/>
                <a:chExt cx="1331" cy="1172"/>
              </a:xfrm>
            </p:grpSpPr>
            <p:grpSp>
              <p:nvGrpSpPr>
                <p:cNvPr id="94291" name="Group 77"/>
                <p:cNvGrpSpPr>
                  <a:grpSpLocks/>
                </p:cNvGrpSpPr>
                <p:nvPr/>
              </p:nvGrpSpPr>
              <p:grpSpPr bwMode="auto">
                <a:xfrm>
                  <a:off x="909" y="2180"/>
                  <a:ext cx="1217" cy="1060"/>
                  <a:chOff x="909" y="2180"/>
                  <a:chExt cx="1217" cy="1060"/>
                </a:xfrm>
              </p:grpSpPr>
              <p:sp>
                <p:nvSpPr>
                  <p:cNvPr id="94298" name="Rectangle 78"/>
                  <p:cNvSpPr>
                    <a:spLocks noChangeArrowheads="1"/>
                  </p:cNvSpPr>
                  <p:nvPr/>
                </p:nvSpPr>
                <p:spPr bwMode="auto">
                  <a:xfrm>
                    <a:off x="909" y="3025"/>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299" name="Rectangle 79"/>
                  <p:cNvSpPr>
                    <a:spLocks noChangeArrowheads="1"/>
                  </p:cNvSpPr>
                  <p:nvPr/>
                </p:nvSpPr>
                <p:spPr bwMode="auto">
                  <a:xfrm>
                    <a:off x="1152" y="2807"/>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300" name="Rectangle 80"/>
                  <p:cNvSpPr>
                    <a:spLocks noChangeArrowheads="1"/>
                  </p:cNvSpPr>
                  <p:nvPr/>
                </p:nvSpPr>
                <p:spPr bwMode="auto">
                  <a:xfrm>
                    <a:off x="1402" y="2602"/>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301" name="Rectangle 81"/>
                  <p:cNvSpPr>
                    <a:spLocks noChangeArrowheads="1"/>
                  </p:cNvSpPr>
                  <p:nvPr/>
                </p:nvSpPr>
                <p:spPr bwMode="auto">
                  <a:xfrm>
                    <a:off x="1642" y="2391"/>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302" name="Rectangle 82"/>
                  <p:cNvSpPr>
                    <a:spLocks noChangeArrowheads="1"/>
                  </p:cNvSpPr>
                  <p:nvPr/>
                </p:nvSpPr>
                <p:spPr bwMode="auto">
                  <a:xfrm>
                    <a:off x="1877" y="2180"/>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4292" name="Group 83"/>
                <p:cNvGrpSpPr>
                  <a:grpSpLocks/>
                </p:cNvGrpSpPr>
                <p:nvPr/>
              </p:nvGrpSpPr>
              <p:grpSpPr bwMode="auto">
                <a:xfrm>
                  <a:off x="855" y="2114"/>
                  <a:ext cx="1331" cy="1172"/>
                  <a:chOff x="1912" y="2122"/>
                  <a:chExt cx="1331" cy="1172"/>
                </a:xfrm>
              </p:grpSpPr>
              <p:sp>
                <p:nvSpPr>
                  <p:cNvPr id="94293" name="Text Box 84"/>
                  <p:cNvSpPr txBox="1">
                    <a:spLocks noChangeArrowheads="1"/>
                  </p:cNvSpPr>
                  <p:nvPr/>
                </p:nvSpPr>
                <p:spPr bwMode="auto">
                  <a:xfrm>
                    <a:off x="1912" y="296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4</a:t>
                    </a:r>
                  </a:p>
                </p:txBody>
              </p:sp>
              <p:sp>
                <p:nvSpPr>
                  <p:cNvPr id="94294" name="Text Box 85"/>
                  <p:cNvSpPr txBox="1">
                    <a:spLocks noChangeArrowheads="1"/>
                  </p:cNvSpPr>
                  <p:nvPr/>
                </p:nvSpPr>
                <p:spPr bwMode="auto">
                  <a:xfrm>
                    <a:off x="2155" y="274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4</a:t>
                    </a:r>
                  </a:p>
                </p:txBody>
              </p:sp>
              <p:sp>
                <p:nvSpPr>
                  <p:cNvPr id="94295" name="Text Box 86"/>
                  <p:cNvSpPr txBox="1">
                    <a:spLocks noChangeArrowheads="1"/>
                  </p:cNvSpPr>
                  <p:nvPr/>
                </p:nvSpPr>
                <p:spPr bwMode="auto">
                  <a:xfrm>
                    <a:off x="2405" y="254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4</a:t>
                    </a:r>
                  </a:p>
                </p:txBody>
              </p:sp>
              <p:sp>
                <p:nvSpPr>
                  <p:cNvPr id="94296" name="Text Box 87"/>
                  <p:cNvSpPr txBox="1">
                    <a:spLocks noChangeArrowheads="1"/>
                  </p:cNvSpPr>
                  <p:nvPr/>
                </p:nvSpPr>
                <p:spPr bwMode="auto">
                  <a:xfrm>
                    <a:off x="2645" y="233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4</a:t>
                    </a:r>
                  </a:p>
                </p:txBody>
              </p:sp>
              <p:sp>
                <p:nvSpPr>
                  <p:cNvPr id="94297" name="Text Box 88"/>
                  <p:cNvSpPr txBox="1">
                    <a:spLocks noChangeArrowheads="1"/>
                  </p:cNvSpPr>
                  <p:nvPr/>
                </p:nvSpPr>
                <p:spPr bwMode="auto">
                  <a:xfrm>
                    <a:off x="2880" y="212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4</a:t>
                    </a:r>
                  </a:p>
                </p:txBody>
              </p:sp>
            </p:grpSp>
          </p:grpSp>
          <p:grpSp>
            <p:nvGrpSpPr>
              <p:cNvPr id="94278" name="Group 89"/>
              <p:cNvGrpSpPr>
                <a:grpSpLocks/>
              </p:cNvGrpSpPr>
              <p:nvPr/>
            </p:nvGrpSpPr>
            <p:grpSpPr bwMode="auto">
              <a:xfrm>
                <a:off x="1141" y="572"/>
                <a:ext cx="1331" cy="1172"/>
                <a:chOff x="855" y="2114"/>
                <a:chExt cx="1331" cy="1172"/>
              </a:xfrm>
            </p:grpSpPr>
            <p:grpSp>
              <p:nvGrpSpPr>
                <p:cNvPr id="94279" name="Group 90"/>
                <p:cNvGrpSpPr>
                  <a:grpSpLocks/>
                </p:cNvGrpSpPr>
                <p:nvPr/>
              </p:nvGrpSpPr>
              <p:grpSpPr bwMode="auto">
                <a:xfrm>
                  <a:off x="909" y="2180"/>
                  <a:ext cx="1217" cy="1060"/>
                  <a:chOff x="909" y="2180"/>
                  <a:chExt cx="1217" cy="1060"/>
                </a:xfrm>
              </p:grpSpPr>
              <p:sp>
                <p:nvSpPr>
                  <p:cNvPr id="94286" name="Rectangle 91"/>
                  <p:cNvSpPr>
                    <a:spLocks noChangeArrowheads="1"/>
                  </p:cNvSpPr>
                  <p:nvPr/>
                </p:nvSpPr>
                <p:spPr bwMode="auto">
                  <a:xfrm>
                    <a:off x="909" y="3025"/>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287" name="Rectangle 92"/>
                  <p:cNvSpPr>
                    <a:spLocks noChangeArrowheads="1"/>
                  </p:cNvSpPr>
                  <p:nvPr/>
                </p:nvSpPr>
                <p:spPr bwMode="auto">
                  <a:xfrm>
                    <a:off x="1152" y="2807"/>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288" name="Rectangle 93"/>
                  <p:cNvSpPr>
                    <a:spLocks noChangeArrowheads="1"/>
                  </p:cNvSpPr>
                  <p:nvPr/>
                </p:nvSpPr>
                <p:spPr bwMode="auto">
                  <a:xfrm>
                    <a:off x="1402" y="2602"/>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289" name="Rectangle 94"/>
                  <p:cNvSpPr>
                    <a:spLocks noChangeArrowheads="1"/>
                  </p:cNvSpPr>
                  <p:nvPr/>
                </p:nvSpPr>
                <p:spPr bwMode="auto">
                  <a:xfrm>
                    <a:off x="1642" y="2391"/>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290" name="Rectangle 95"/>
                  <p:cNvSpPr>
                    <a:spLocks noChangeArrowheads="1"/>
                  </p:cNvSpPr>
                  <p:nvPr/>
                </p:nvSpPr>
                <p:spPr bwMode="auto">
                  <a:xfrm>
                    <a:off x="1877" y="2180"/>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4280" name="Group 96"/>
                <p:cNvGrpSpPr>
                  <a:grpSpLocks/>
                </p:cNvGrpSpPr>
                <p:nvPr/>
              </p:nvGrpSpPr>
              <p:grpSpPr bwMode="auto">
                <a:xfrm>
                  <a:off x="855" y="2114"/>
                  <a:ext cx="1331" cy="1172"/>
                  <a:chOff x="1912" y="2122"/>
                  <a:chExt cx="1331" cy="1172"/>
                </a:xfrm>
              </p:grpSpPr>
              <p:sp>
                <p:nvSpPr>
                  <p:cNvPr id="94281" name="Text Box 97"/>
                  <p:cNvSpPr txBox="1">
                    <a:spLocks noChangeArrowheads="1"/>
                  </p:cNvSpPr>
                  <p:nvPr/>
                </p:nvSpPr>
                <p:spPr bwMode="auto">
                  <a:xfrm>
                    <a:off x="1912" y="296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5</a:t>
                    </a:r>
                  </a:p>
                </p:txBody>
              </p:sp>
              <p:sp>
                <p:nvSpPr>
                  <p:cNvPr id="94282" name="Text Box 98"/>
                  <p:cNvSpPr txBox="1">
                    <a:spLocks noChangeArrowheads="1"/>
                  </p:cNvSpPr>
                  <p:nvPr/>
                </p:nvSpPr>
                <p:spPr bwMode="auto">
                  <a:xfrm>
                    <a:off x="2155" y="274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5</a:t>
                    </a:r>
                  </a:p>
                </p:txBody>
              </p:sp>
              <p:sp>
                <p:nvSpPr>
                  <p:cNvPr id="94283" name="Text Box 99"/>
                  <p:cNvSpPr txBox="1">
                    <a:spLocks noChangeArrowheads="1"/>
                  </p:cNvSpPr>
                  <p:nvPr/>
                </p:nvSpPr>
                <p:spPr bwMode="auto">
                  <a:xfrm>
                    <a:off x="2405" y="254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5</a:t>
                    </a:r>
                  </a:p>
                </p:txBody>
              </p:sp>
              <p:sp>
                <p:nvSpPr>
                  <p:cNvPr id="94284" name="Text Box 100"/>
                  <p:cNvSpPr txBox="1">
                    <a:spLocks noChangeArrowheads="1"/>
                  </p:cNvSpPr>
                  <p:nvPr/>
                </p:nvSpPr>
                <p:spPr bwMode="auto">
                  <a:xfrm>
                    <a:off x="2645" y="233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5</a:t>
                    </a:r>
                  </a:p>
                </p:txBody>
              </p:sp>
              <p:sp>
                <p:nvSpPr>
                  <p:cNvPr id="94285" name="Text Box 101"/>
                  <p:cNvSpPr txBox="1">
                    <a:spLocks noChangeArrowheads="1"/>
                  </p:cNvSpPr>
                  <p:nvPr/>
                </p:nvSpPr>
                <p:spPr bwMode="auto">
                  <a:xfrm>
                    <a:off x="2880" y="212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5</a:t>
                    </a:r>
                  </a:p>
                </p:txBody>
              </p:sp>
            </p:grpSp>
          </p:grpSp>
        </p:grpSp>
      </p:grpSp>
      <p:grpSp>
        <p:nvGrpSpPr>
          <p:cNvPr id="317542" name="Group 102"/>
          <p:cNvGrpSpPr>
            <a:grpSpLocks/>
          </p:cNvGrpSpPr>
          <p:nvPr/>
        </p:nvGrpSpPr>
        <p:grpSpPr bwMode="auto">
          <a:xfrm>
            <a:off x="2578100" y="3500438"/>
            <a:ext cx="2112963" cy="1860550"/>
            <a:chOff x="855" y="2114"/>
            <a:chExt cx="1331" cy="1172"/>
          </a:xfrm>
        </p:grpSpPr>
        <p:grpSp>
          <p:nvGrpSpPr>
            <p:cNvPr id="94261" name="Group 103"/>
            <p:cNvGrpSpPr>
              <a:grpSpLocks/>
            </p:cNvGrpSpPr>
            <p:nvPr/>
          </p:nvGrpSpPr>
          <p:grpSpPr bwMode="auto">
            <a:xfrm>
              <a:off x="909" y="2180"/>
              <a:ext cx="1217" cy="1060"/>
              <a:chOff x="909" y="2180"/>
              <a:chExt cx="1217" cy="1060"/>
            </a:xfrm>
          </p:grpSpPr>
          <p:sp>
            <p:nvSpPr>
              <p:cNvPr id="94268" name="Rectangle 104"/>
              <p:cNvSpPr>
                <a:spLocks noChangeArrowheads="1"/>
              </p:cNvSpPr>
              <p:nvPr/>
            </p:nvSpPr>
            <p:spPr bwMode="auto">
              <a:xfrm>
                <a:off x="909" y="3025"/>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269" name="Rectangle 105"/>
              <p:cNvSpPr>
                <a:spLocks noChangeArrowheads="1"/>
              </p:cNvSpPr>
              <p:nvPr/>
            </p:nvSpPr>
            <p:spPr bwMode="auto">
              <a:xfrm>
                <a:off x="1152" y="2807"/>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270" name="Rectangle 106"/>
              <p:cNvSpPr>
                <a:spLocks noChangeArrowheads="1"/>
              </p:cNvSpPr>
              <p:nvPr/>
            </p:nvSpPr>
            <p:spPr bwMode="auto">
              <a:xfrm>
                <a:off x="1402" y="2602"/>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271" name="Rectangle 107"/>
              <p:cNvSpPr>
                <a:spLocks noChangeArrowheads="1"/>
              </p:cNvSpPr>
              <p:nvPr/>
            </p:nvSpPr>
            <p:spPr bwMode="auto">
              <a:xfrm>
                <a:off x="1642" y="2391"/>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272" name="Rectangle 108"/>
              <p:cNvSpPr>
                <a:spLocks noChangeArrowheads="1"/>
              </p:cNvSpPr>
              <p:nvPr/>
            </p:nvSpPr>
            <p:spPr bwMode="auto">
              <a:xfrm>
                <a:off x="1877" y="2180"/>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4262" name="Group 109"/>
            <p:cNvGrpSpPr>
              <a:grpSpLocks/>
            </p:cNvGrpSpPr>
            <p:nvPr/>
          </p:nvGrpSpPr>
          <p:grpSpPr bwMode="auto">
            <a:xfrm>
              <a:off x="855" y="2114"/>
              <a:ext cx="1331" cy="1172"/>
              <a:chOff x="1912" y="2122"/>
              <a:chExt cx="1331" cy="1172"/>
            </a:xfrm>
          </p:grpSpPr>
          <p:sp>
            <p:nvSpPr>
              <p:cNvPr id="94263" name="Text Box 110"/>
              <p:cNvSpPr txBox="1">
                <a:spLocks noChangeArrowheads="1"/>
              </p:cNvSpPr>
              <p:nvPr/>
            </p:nvSpPr>
            <p:spPr bwMode="auto">
              <a:xfrm>
                <a:off x="1912" y="296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6</a:t>
                </a:r>
              </a:p>
            </p:txBody>
          </p:sp>
          <p:sp>
            <p:nvSpPr>
              <p:cNvPr id="94264" name="Text Box 111"/>
              <p:cNvSpPr txBox="1">
                <a:spLocks noChangeArrowheads="1"/>
              </p:cNvSpPr>
              <p:nvPr/>
            </p:nvSpPr>
            <p:spPr bwMode="auto">
              <a:xfrm>
                <a:off x="2155" y="274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6</a:t>
                </a:r>
              </a:p>
            </p:txBody>
          </p:sp>
          <p:sp>
            <p:nvSpPr>
              <p:cNvPr id="94265" name="Text Box 112"/>
              <p:cNvSpPr txBox="1">
                <a:spLocks noChangeArrowheads="1"/>
              </p:cNvSpPr>
              <p:nvPr/>
            </p:nvSpPr>
            <p:spPr bwMode="auto">
              <a:xfrm>
                <a:off x="2405" y="254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6</a:t>
                </a:r>
              </a:p>
            </p:txBody>
          </p:sp>
          <p:sp>
            <p:nvSpPr>
              <p:cNvPr id="94266" name="Text Box 113"/>
              <p:cNvSpPr txBox="1">
                <a:spLocks noChangeArrowheads="1"/>
              </p:cNvSpPr>
              <p:nvPr/>
            </p:nvSpPr>
            <p:spPr bwMode="auto">
              <a:xfrm>
                <a:off x="2645" y="233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6</a:t>
                </a:r>
              </a:p>
            </p:txBody>
          </p:sp>
          <p:sp>
            <p:nvSpPr>
              <p:cNvPr id="94267" name="Text Box 114"/>
              <p:cNvSpPr txBox="1">
                <a:spLocks noChangeArrowheads="1"/>
              </p:cNvSpPr>
              <p:nvPr/>
            </p:nvSpPr>
            <p:spPr bwMode="auto">
              <a:xfrm>
                <a:off x="2880" y="212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6</a:t>
                </a:r>
              </a:p>
            </p:txBody>
          </p:sp>
        </p:grpSp>
      </p:grpSp>
      <p:grpSp>
        <p:nvGrpSpPr>
          <p:cNvPr id="317555" name="Group 115"/>
          <p:cNvGrpSpPr>
            <a:grpSpLocks/>
          </p:cNvGrpSpPr>
          <p:nvPr/>
        </p:nvGrpSpPr>
        <p:grpSpPr bwMode="auto">
          <a:xfrm>
            <a:off x="3348038" y="3500438"/>
            <a:ext cx="2112962" cy="1860550"/>
            <a:chOff x="855" y="2114"/>
            <a:chExt cx="1331" cy="1172"/>
          </a:xfrm>
        </p:grpSpPr>
        <p:grpSp>
          <p:nvGrpSpPr>
            <p:cNvPr id="94249" name="Group 116"/>
            <p:cNvGrpSpPr>
              <a:grpSpLocks/>
            </p:cNvGrpSpPr>
            <p:nvPr/>
          </p:nvGrpSpPr>
          <p:grpSpPr bwMode="auto">
            <a:xfrm>
              <a:off x="909" y="2180"/>
              <a:ext cx="1217" cy="1060"/>
              <a:chOff x="909" y="2180"/>
              <a:chExt cx="1217" cy="1060"/>
            </a:xfrm>
          </p:grpSpPr>
          <p:sp>
            <p:nvSpPr>
              <p:cNvPr id="94256" name="Rectangle 117"/>
              <p:cNvSpPr>
                <a:spLocks noChangeArrowheads="1"/>
              </p:cNvSpPr>
              <p:nvPr/>
            </p:nvSpPr>
            <p:spPr bwMode="auto">
              <a:xfrm>
                <a:off x="909" y="3025"/>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257" name="Rectangle 118"/>
              <p:cNvSpPr>
                <a:spLocks noChangeArrowheads="1"/>
              </p:cNvSpPr>
              <p:nvPr/>
            </p:nvSpPr>
            <p:spPr bwMode="auto">
              <a:xfrm>
                <a:off x="1152" y="2807"/>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258" name="Rectangle 119"/>
              <p:cNvSpPr>
                <a:spLocks noChangeArrowheads="1"/>
              </p:cNvSpPr>
              <p:nvPr/>
            </p:nvSpPr>
            <p:spPr bwMode="auto">
              <a:xfrm>
                <a:off x="1402" y="2602"/>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259" name="Rectangle 120"/>
              <p:cNvSpPr>
                <a:spLocks noChangeArrowheads="1"/>
              </p:cNvSpPr>
              <p:nvPr/>
            </p:nvSpPr>
            <p:spPr bwMode="auto">
              <a:xfrm>
                <a:off x="1642" y="2391"/>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260" name="Rectangle 121"/>
              <p:cNvSpPr>
                <a:spLocks noChangeArrowheads="1"/>
              </p:cNvSpPr>
              <p:nvPr/>
            </p:nvSpPr>
            <p:spPr bwMode="auto">
              <a:xfrm>
                <a:off x="1877" y="2180"/>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4250" name="Group 122"/>
            <p:cNvGrpSpPr>
              <a:grpSpLocks/>
            </p:cNvGrpSpPr>
            <p:nvPr/>
          </p:nvGrpSpPr>
          <p:grpSpPr bwMode="auto">
            <a:xfrm>
              <a:off x="855" y="2114"/>
              <a:ext cx="1331" cy="1172"/>
              <a:chOff x="1912" y="2122"/>
              <a:chExt cx="1331" cy="1172"/>
            </a:xfrm>
          </p:grpSpPr>
          <p:sp>
            <p:nvSpPr>
              <p:cNvPr id="94251" name="Text Box 123"/>
              <p:cNvSpPr txBox="1">
                <a:spLocks noChangeArrowheads="1"/>
              </p:cNvSpPr>
              <p:nvPr/>
            </p:nvSpPr>
            <p:spPr bwMode="auto">
              <a:xfrm>
                <a:off x="1912" y="296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7</a:t>
                </a:r>
              </a:p>
            </p:txBody>
          </p:sp>
          <p:sp>
            <p:nvSpPr>
              <p:cNvPr id="94252" name="Text Box 124"/>
              <p:cNvSpPr txBox="1">
                <a:spLocks noChangeArrowheads="1"/>
              </p:cNvSpPr>
              <p:nvPr/>
            </p:nvSpPr>
            <p:spPr bwMode="auto">
              <a:xfrm>
                <a:off x="2155" y="274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7</a:t>
                </a:r>
              </a:p>
            </p:txBody>
          </p:sp>
          <p:sp>
            <p:nvSpPr>
              <p:cNvPr id="94253" name="Text Box 125"/>
              <p:cNvSpPr txBox="1">
                <a:spLocks noChangeArrowheads="1"/>
              </p:cNvSpPr>
              <p:nvPr/>
            </p:nvSpPr>
            <p:spPr bwMode="auto">
              <a:xfrm>
                <a:off x="2405" y="254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7</a:t>
                </a:r>
              </a:p>
            </p:txBody>
          </p:sp>
          <p:sp>
            <p:nvSpPr>
              <p:cNvPr id="94254" name="Text Box 126"/>
              <p:cNvSpPr txBox="1">
                <a:spLocks noChangeArrowheads="1"/>
              </p:cNvSpPr>
              <p:nvPr/>
            </p:nvSpPr>
            <p:spPr bwMode="auto">
              <a:xfrm>
                <a:off x="2645" y="233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7</a:t>
                </a:r>
              </a:p>
            </p:txBody>
          </p:sp>
          <p:sp>
            <p:nvSpPr>
              <p:cNvPr id="94255" name="Text Box 127"/>
              <p:cNvSpPr txBox="1">
                <a:spLocks noChangeArrowheads="1"/>
              </p:cNvSpPr>
              <p:nvPr/>
            </p:nvSpPr>
            <p:spPr bwMode="auto">
              <a:xfrm>
                <a:off x="2880" y="212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7</a:t>
                </a:r>
              </a:p>
            </p:txBody>
          </p:sp>
        </p:grpSp>
      </p:grpSp>
      <p:grpSp>
        <p:nvGrpSpPr>
          <p:cNvPr id="317568" name="Group 128"/>
          <p:cNvGrpSpPr>
            <a:grpSpLocks/>
          </p:cNvGrpSpPr>
          <p:nvPr/>
        </p:nvGrpSpPr>
        <p:grpSpPr bwMode="auto">
          <a:xfrm>
            <a:off x="4500563" y="3500438"/>
            <a:ext cx="2112962" cy="1860550"/>
            <a:chOff x="855" y="2114"/>
            <a:chExt cx="1331" cy="1172"/>
          </a:xfrm>
        </p:grpSpPr>
        <p:grpSp>
          <p:nvGrpSpPr>
            <p:cNvPr id="94237" name="Group 129"/>
            <p:cNvGrpSpPr>
              <a:grpSpLocks/>
            </p:cNvGrpSpPr>
            <p:nvPr/>
          </p:nvGrpSpPr>
          <p:grpSpPr bwMode="auto">
            <a:xfrm>
              <a:off x="909" y="2180"/>
              <a:ext cx="1217" cy="1060"/>
              <a:chOff x="909" y="2180"/>
              <a:chExt cx="1217" cy="1060"/>
            </a:xfrm>
          </p:grpSpPr>
          <p:sp>
            <p:nvSpPr>
              <p:cNvPr id="94244" name="Rectangle 130"/>
              <p:cNvSpPr>
                <a:spLocks noChangeArrowheads="1"/>
              </p:cNvSpPr>
              <p:nvPr/>
            </p:nvSpPr>
            <p:spPr bwMode="auto">
              <a:xfrm>
                <a:off x="909" y="3025"/>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245" name="Rectangle 131"/>
              <p:cNvSpPr>
                <a:spLocks noChangeArrowheads="1"/>
              </p:cNvSpPr>
              <p:nvPr/>
            </p:nvSpPr>
            <p:spPr bwMode="auto">
              <a:xfrm>
                <a:off x="1152" y="2807"/>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246" name="Rectangle 132"/>
              <p:cNvSpPr>
                <a:spLocks noChangeArrowheads="1"/>
              </p:cNvSpPr>
              <p:nvPr/>
            </p:nvSpPr>
            <p:spPr bwMode="auto">
              <a:xfrm>
                <a:off x="1402" y="2602"/>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247" name="Rectangle 133"/>
              <p:cNvSpPr>
                <a:spLocks noChangeArrowheads="1"/>
              </p:cNvSpPr>
              <p:nvPr/>
            </p:nvSpPr>
            <p:spPr bwMode="auto">
              <a:xfrm>
                <a:off x="1642" y="2391"/>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248" name="Rectangle 134"/>
              <p:cNvSpPr>
                <a:spLocks noChangeArrowheads="1"/>
              </p:cNvSpPr>
              <p:nvPr/>
            </p:nvSpPr>
            <p:spPr bwMode="auto">
              <a:xfrm>
                <a:off x="1877" y="2180"/>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4238" name="Group 135"/>
            <p:cNvGrpSpPr>
              <a:grpSpLocks/>
            </p:cNvGrpSpPr>
            <p:nvPr/>
          </p:nvGrpSpPr>
          <p:grpSpPr bwMode="auto">
            <a:xfrm>
              <a:off x="855" y="2114"/>
              <a:ext cx="1331" cy="1172"/>
              <a:chOff x="1912" y="2122"/>
              <a:chExt cx="1331" cy="1172"/>
            </a:xfrm>
          </p:grpSpPr>
          <p:sp>
            <p:nvSpPr>
              <p:cNvPr id="94239" name="Text Box 136"/>
              <p:cNvSpPr txBox="1">
                <a:spLocks noChangeArrowheads="1"/>
              </p:cNvSpPr>
              <p:nvPr/>
            </p:nvSpPr>
            <p:spPr bwMode="auto">
              <a:xfrm>
                <a:off x="1912" y="296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8</a:t>
                </a:r>
              </a:p>
            </p:txBody>
          </p:sp>
          <p:sp>
            <p:nvSpPr>
              <p:cNvPr id="94240" name="Text Box 137"/>
              <p:cNvSpPr txBox="1">
                <a:spLocks noChangeArrowheads="1"/>
              </p:cNvSpPr>
              <p:nvPr/>
            </p:nvSpPr>
            <p:spPr bwMode="auto">
              <a:xfrm>
                <a:off x="2155" y="274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8</a:t>
                </a:r>
              </a:p>
            </p:txBody>
          </p:sp>
          <p:sp>
            <p:nvSpPr>
              <p:cNvPr id="94241" name="Text Box 138"/>
              <p:cNvSpPr txBox="1">
                <a:spLocks noChangeArrowheads="1"/>
              </p:cNvSpPr>
              <p:nvPr/>
            </p:nvSpPr>
            <p:spPr bwMode="auto">
              <a:xfrm>
                <a:off x="2405" y="254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8</a:t>
                </a:r>
              </a:p>
            </p:txBody>
          </p:sp>
          <p:sp>
            <p:nvSpPr>
              <p:cNvPr id="94242" name="Text Box 139"/>
              <p:cNvSpPr txBox="1">
                <a:spLocks noChangeArrowheads="1"/>
              </p:cNvSpPr>
              <p:nvPr/>
            </p:nvSpPr>
            <p:spPr bwMode="auto">
              <a:xfrm>
                <a:off x="2645" y="233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8</a:t>
                </a:r>
              </a:p>
            </p:txBody>
          </p:sp>
          <p:sp>
            <p:nvSpPr>
              <p:cNvPr id="94243" name="Text Box 140"/>
              <p:cNvSpPr txBox="1">
                <a:spLocks noChangeArrowheads="1"/>
              </p:cNvSpPr>
              <p:nvPr/>
            </p:nvSpPr>
            <p:spPr bwMode="auto">
              <a:xfrm>
                <a:off x="2880" y="212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8</a:t>
                </a:r>
              </a:p>
            </p:txBody>
          </p:sp>
        </p:grpSp>
      </p:grpSp>
      <p:grpSp>
        <p:nvGrpSpPr>
          <p:cNvPr id="317581" name="Group 141"/>
          <p:cNvGrpSpPr>
            <a:grpSpLocks/>
          </p:cNvGrpSpPr>
          <p:nvPr/>
        </p:nvGrpSpPr>
        <p:grpSpPr bwMode="auto">
          <a:xfrm>
            <a:off x="6419850" y="3500438"/>
            <a:ext cx="2112963" cy="1860550"/>
            <a:chOff x="855" y="2114"/>
            <a:chExt cx="1331" cy="1172"/>
          </a:xfrm>
        </p:grpSpPr>
        <p:grpSp>
          <p:nvGrpSpPr>
            <p:cNvPr id="94225" name="Group 142"/>
            <p:cNvGrpSpPr>
              <a:grpSpLocks/>
            </p:cNvGrpSpPr>
            <p:nvPr/>
          </p:nvGrpSpPr>
          <p:grpSpPr bwMode="auto">
            <a:xfrm>
              <a:off x="909" y="2180"/>
              <a:ext cx="1217" cy="1060"/>
              <a:chOff x="909" y="2180"/>
              <a:chExt cx="1217" cy="1060"/>
            </a:xfrm>
          </p:grpSpPr>
          <p:sp>
            <p:nvSpPr>
              <p:cNvPr id="94232" name="Rectangle 143"/>
              <p:cNvSpPr>
                <a:spLocks noChangeArrowheads="1"/>
              </p:cNvSpPr>
              <p:nvPr/>
            </p:nvSpPr>
            <p:spPr bwMode="auto">
              <a:xfrm>
                <a:off x="909" y="3025"/>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233" name="Rectangle 144"/>
              <p:cNvSpPr>
                <a:spLocks noChangeArrowheads="1"/>
              </p:cNvSpPr>
              <p:nvPr/>
            </p:nvSpPr>
            <p:spPr bwMode="auto">
              <a:xfrm>
                <a:off x="1152" y="2807"/>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234" name="Rectangle 145"/>
              <p:cNvSpPr>
                <a:spLocks noChangeArrowheads="1"/>
              </p:cNvSpPr>
              <p:nvPr/>
            </p:nvSpPr>
            <p:spPr bwMode="auto">
              <a:xfrm>
                <a:off x="1402" y="2602"/>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235" name="Rectangle 146"/>
              <p:cNvSpPr>
                <a:spLocks noChangeArrowheads="1"/>
              </p:cNvSpPr>
              <p:nvPr/>
            </p:nvSpPr>
            <p:spPr bwMode="auto">
              <a:xfrm>
                <a:off x="1642" y="2391"/>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4236" name="Rectangle 147"/>
              <p:cNvSpPr>
                <a:spLocks noChangeArrowheads="1"/>
              </p:cNvSpPr>
              <p:nvPr/>
            </p:nvSpPr>
            <p:spPr bwMode="auto">
              <a:xfrm>
                <a:off x="1877" y="2180"/>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4226" name="Group 148"/>
            <p:cNvGrpSpPr>
              <a:grpSpLocks/>
            </p:cNvGrpSpPr>
            <p:nvPr/>
          </p:nvGrpSpPr>
          <p:grpSpPr bwMode="auto">
            <a:xfrm>
              <a:off x="855" y="2114"/>
              <a:ext cx="1331" cy="1172"/>
              <a:chOff x="1912" y="2122"/>
              <a:chExt cx="1331" cy="1172"/>
            </a:xfrm>
          </p:grpSpPr>
          <p:sp>
            <p:nvSpPr>
              <p:cNvPr id="94227" name="Text Box 149"/>
              <p:cNvSpPr txBox="1">
                <a:spLocks noChangeArrowheads="1"/>
              </p:cNvSpPr>
              <p:nvPr/>
            </p:nvSpPr>
            <p:spPr bwMode="auto">
              <a:xfrm>
                <a:off x="1912" y="296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9</a:t>
                </a:r>
              </a:p>
            </p:txBody>
          </p:sp>
          <p:sp>
            <p:nvSpPr>
              <p:cNvPr id="94228" name="Text Box 150"/>
              <p:cNvSpPr txBox="1">
                <a:spLocks noChangeArrowheads="1"/>
              </p:cNvSpPr>
              <p:nvPr/>
            </p:nvSpPr>
            <p:spPr bwMode="auto">
              <a:xfrm>
                <a:off x="2155" y="274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9</a:t>
                </a:r>
              </a:p>
            </p:txBody>
          </p:sp>
          <p:sp>
            <p:nvSpPr>
              <p:cNvPr id="94229" name="Text Box 151"/>
              <p:cNvSpPr txBox="1">
                <a:spLocks noChangeArrowheads="1"/>
              </p:cNvSpPr>
              <p:nvPr/>
            </p:nvSpPr>
            <p:spPr bwMode="auto">
              <a:xfrm>
                <a:off x="2405" y="254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9</a:t>
                </a:r>
              </a:p>
            </p:txBody>
          </p:sp>
          <p:sp>
            <p:nvSpPr>
              <p:cNvPr id="94230" name="Text Box 152"/>
              <p:cNvSpPr txBox="1">
                <a:spLocks noChangeArrowheads="1"/>
              </p:cNvSpPr>
              <p:nvPr/>
            </p:nvSpPr>
            <p:spPr bwMode="auto">
              <a:xfrm>
                <a:off x="2645" y="233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9</a:t>
                </a:r>
              </a:p>
            </p:txBody>
          </p:sp>
          <p:sp>
            <p:nvSpPr>
              <p:cNvPr id="94231" name="Text Box 153"/>
              <p:cNvSpPr txBox="1">
                <a:spLocks noChangeArrowheads="1"/>
              </p:cNvSpPr>
              <p:nvPr/>
            </p:nvSpPr>
            <p:spPr bwMode="auto">
              <a:xfrm>
                <a:off x="2880" y="212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9</a:t>
                </a:r>
              </a:p>
            </p:txBody>
          </p:sp>
        </p:grpSp>
      </p:grpSp>
      <p:grpSp>
        <p:nvGrpSpPr>
          <p:cNvPr id="317600" name="Group 160"/>
          <p:cNvGrpSpPr>
            <a:grpSpLocks/>
          </p:cNvGrpSpPr>
          <p:nvPr/>
        </p:nvGrpSpPr>
        <p:grpSpPr bwMode="auto">
          <a:xfrm>
            <a:off x="5146675" y="1700213"/>
            <a:ext cx="433388" cy="865187"/>
            <a:chOff x="3242" y="1071"/>
            <a:chExt cx="273" cy="545"/>
          </a:xfrm>
        </p:grpSpPr>
        <p:sp>
          <p:nvSpPr>
            <p:cNvPr id="94223" name="Line 157"/>
            <p:cNvSpPr>
              <a:spLocks noChangeShapeType="1"/>
            </p:cNvSpPr>
            <p:nvPr/>
          </p:nvSpPr>
          <p:spPr bwMode="auto">
            <a:xfrm flipH="1">
              <a:off x="3334" y="1071"/>
              <a:ext cx="181" cy="545"/>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endParaRPr lang="zh-CN" altLang="en-US"/>
            </a:p>
          </p:txBody>
        </p:sp>
        <p:sp>
          <p:nvSpPr>
            <p:cNvPr id="94224" name="Text Box 159"/>
            <p:cNvSpPr txBox="1">
              <a:spLocks noChangeArrowheads="1"/>
            </p:cNvSpPr>
            <p:nvPr/>
          </p:nvSpPr>
          <p:spPr bwMode="auto">
            <a:xfrm>
              <a:off x="3242" y="1162"/>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r>
                <a:rPr lang="en-US" altLang="zh-CN" sz="2800">
                  <a:latin typeface="黑体" panose="02010609060101010101" pitchFamily="49" charset="-122"/>
                </a:rPr>
                <a:t>9</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17474"/>
                                        </p:tgtEl>
                                        <p:attrNameLst>
                                          <p:attrName>style.visibility</p:attrName>
                                        </p:attrNameLst>
                                      </p:cBhvr>
                                      <p:to>
                                        <p:strVal val="visible"/>
                                      </p:to>
                                    </p:set>
                                    <p:animEffect transition="in" filter="dissolve">
                                      <p:cBhvr>
                                        <p:cTn id="7" dur="500"/>
                                        <p:tgtEl>
                                          <p:spTgt spid="317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nodeType="clickEffect">
                                  <p:stCondLst>
                                    <p:cond delay="0"/>
                                  </p:stCondLst>
                                  <p:childTnLst>
                                    <p:set>
                                      <p:cBhvr>
                                        <p:cTn id="11" dur="1" fill="hold">
                                          <p:stCondLst>
                                            <p:cond delay="0"/>
                                          </p:stCondLst>
                                        </p:cTn>
                                        <p:tgtEl>
                                          <p:spTgt spid="317595"/>
                                        </p:tgtEl>
                                        <p:attrNameLst>
                                          <p:attrName>style.visibility</p:attrName>
                                        </p:attrNameLst>
                                      </p:cBhvr>
                                      <p:to>
                                        <p:strVal val="visible"/>
                                      </p:to>
                                    </p:set>
                                    <p:anim calcmode="lin" valueType="num">
                                      <p:cBhvr>
                                        <p:cTn id="12" dur="500" fill="hold"/>
                                        <p:tgtEl>
                                          <p:spTgt spid="317595"/>
                                        </p:tgtEl>
                                        <p:attrNameLst>
                                          <p:attrName>ppt_w</p:attrName>
                                        </p:attrNameLst>
                                      </p:cBhvr>
                                      <p:tavLst>
                                        <p:tav tm="0">
                                          <p:val>
                                            <p:strVal val="#ppt_w*0.70"/>
                                          </p:val>
                                        </p:tav>
                                        <p:tav tm="100000">
                                          <p:val>
                                            <p:strVal val="#ppt_w"/>
                                          </p:val>
                                        </p:tav>
                                      </p:tavLst>
                                    </p:anim>
                                    <p:anim calcmode="lin" valueType="num">
                                      <p:cBhvr>
                                        <p:cTn id="13" dur="500" fill="hold"/>
                                        <p:tgtEl>
                                          <p:spTgt spid="317595"/>
                                        </p:tgtEl>
                                        <p:attrNameLst>
                                          <p:attrName>ppt_h</p:attrName>
                                        </p:attrNameLst>
                                      </p:cBhvr>
                                      <p:tavLst>
                                        <p:tav tm="0">
                                          <p:val>
                                            <p:strVal val="#ppt_h"/>
                                          </p:val>
                                        </p:tav>
                                        <p:tav tm="100000">
                                          <p:val>
                                            <p:strVal val="#ppt_h"/>
                                          </p:val>
                                        </p:tav>
                                      </p:tavLst>
                                    </p:anim>
                                    <p:animEffect transition="in" filter="fade">
                                      <p:cBhvr>
                                        <p:cTn id="14" dur="500"/>
                                        <p:tgtEl>
                                          <p:spTgt spid="317595"/>
                                        </p:tgtEl>
                                      </p:cBhvr>
                                    </p:animEffect>
                                  </p:childTnLst>
                                </p:cTn>
                              </p:par>
                            </p:childTnLst>
                          </p:cTn>
                        </p:par>
                        <p:par>
                          <p:cTn id="15" fill="hold" nodeType="afterGroup">
                            <p:stCondLst>
                              <p:cond delay="500"/>
                            </p:stCondLst>
                            <p:childTnLst>
                              <p:par>
                                <p:cTn id="16" presetID="22" presetClass="entr" presetSubtype="8" fill="hold" nodeType="afterEffect">
                                  <p:stCondLst>
                                    <p:cond delay="0"/>
                                  </p:stCondLst>
                                  <p:childTnLst>
                                    <p:set>
                                      <p:cBhvr>
                                        <p:cTn id="17" dur="1" fill="hold">
                                          <p:stCondLst>
                                            <p:cond delay="0"/>
                                          </p:stCondLst>
                                        </p:cTn>
                                        <p:tgtEl>
                                          <p:spTgt spid="317475"/>
                                        </p:tgtEl>
                                        <p:attrNameLst>
                                          <p:attrName>style.visibility</p:attrName>
                                        </p:attrNameLst>
                                      </p:cBhvr>
                                      <p:to>
                                        <p:strVal val="visible"/>
                                      </p:to>
                                    </p:set>
                                    <p:animEffect transition="in" filter="wipe(left)">
                                      <p:cBhvr>
                                        <p:cTn id="18" dur="500"/>
                                        <p:tgtEl>
                                          <p:spTgt spid="31747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5" presetClass="entr" presetSubtype="0" fill="hold" nodeType="clickEffect">
                                  <p:stCondLst>
                                    <p:cond delay="0"/>
                                  </p:stCondLst>
                                  <p:childTnLst>
                                    <p:set>
                                      <p:cBhvr>
                                        <p:cTn id="22" dur="1" fill="hold">
                                          <p:stCondLst>
                                            <p:cond delay="0"/>
                                          </p:stCondLst>
                                        </p:cTn>
                                        <p:tgtEl>
                                          <p:spTgt spid="317469"/>
                                        </p:tgtEl>
                                        <p:attrNameLst>
                                          <p:attrName>style.visibility</p:attrName>
                                        </p:attrNameLst>
                                      </p:cBhvr>
                                      <p:to>
                                        <p:strVal val="visible"/>
                                      </p:to>
                                    </p:set>
                                    <p:anim calcmode="lin" valueType="num">
                                      <p:cBhvr>
                                        <p:cTn id="23" dur="500" fill="hold"/>
                                        <p:tgtEl>
                                          <p:spTgt spid="317469"/>
                                        </p:tgtEl>
                                        <p:attrNameLst>
                                          <p:attrName>ppt_w</p:attrName>
                                        </p:attrNameLst>
                                      </p:cBhvr>
                                      <p:tavLst>
                                        <p:tav tm="0">
                                          <p:val>
                                            <p:strVal val="#ppt_w*0.70"/>
                                          </p:val>
                                        </p:tav>
                                        <p:tav tm="100000">
                                          <p:val>
                                            <p:strVal val="#ppt_w"/>
                                          </p:val>
                                        </p:tav>
                                      </p:tavLst>
                                    </p:anim>
                                    <p:anim calcmode="lin" valueType="num">
                                      <p:cBhvr>
                                        <p:cTn id="24" dur="500" fill="hold"/>
                                        <p:tgtEl>
                                          <p:spTgt spid="317469"/>
                                        </p:tgtEl>
                                        <p:attrNameLst>
                                          <p:attrName>ppt_h</p:attrName>
                                        </p:attrNameLst>
                                      </p:cBhvr>
                                      <p:tavLst>
                                        <p:tav tm="0">
                                          <p:val>
                                            <p:strVal val="#ppt_h"/>
                                          </p:val>
                                        </p:tav>
                                        <p:tav tm="100000">
                                          <p:val>
                                            <p:strVal val="#ppt_h"/>
                                          </p:val>
                                        </p:tav>
                                      </p:tavLst>
                                    </p:anim>
                                    <p:animEffect transition="in" filter="fade">
                                      <p:cBhvr>
                                        <p:cTn id="25" dur="500"/>
                                        <p:tgtEl>
                                          <p:spTgt spid="317469"/>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317542"/>
                                        </p:tgtEl>
                                        <p:attrNameLst>
                                          <p:attrName>style.visibility</p:attrName>
                                        </p:attrNameLst>
                                      </p:cBhvr>
                                      <p:to>
                                        <p:strVal val="visible"/>
                                      </p:to>
                                    </p:set>
                                    <p:animEffect transition="in" filter="wipe(left)">
                                      <p:cBhvr>
                                        <p:cTn id="29" dur="500"/>
                                        <p:tgtEl>
                                          <p:spTgt spid="31754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5" presetClass="entr" presetSubtype="0" fill="hold" nodeType="clickEffect">
                                  <p:stCondLst>
                                    <p:cond delay="0"/>
                                  </p:stCondLst>
                                  <p:childTnLst>
                                    <p:set>
                                      <p:cBhvr>
                                        <p:cTn id="33" dur="1" fill="hold">
                                          <p:stCondLst>
                                            <p:cond delay="0"/>
                                          </p:stCondLst>
                                        </p:cTn>
                                        <p:tgtEl>
                                          <p:spTgt spid="317470"/>
                                        </p:tgtEl>
                                        <p:attrNameLst>
                                          <p:attrName>style.visibility</p:attrName>
                                        </p:attrNameLst>
                                      </p:cBhvr>
                                      <p:to>
                                        <p:strVal val="visible"/>
                                      </p:to>
                                    </p:set>
                                    <p:anim calcmode="lin" valueType="num">
                                      <p:cBhvr>
                                        <p:cTn id="34" dur="500" fill="hold"/>
                                        <p:tgtEl>
                                          <p:spTgt spid="317470"/>
                                        </p:tgtEl>
                                        <p:attrNameLst>
                                          <p:attrName>ppt_w</p:attrName>
                                        </p:attrNameLst>
                                      </p:cBhvr>
                                      <p:tavLst>
                                        <p:tav tm="0">
                                          <p:val>
                                            <p:strVal val="#ppt_w*0.70"/>
                                          </p:val>
                                        </p:tav>
                                        <p:tav tm="100000">
                                          <p:val>
                                            <p:strVal val="#ppt_w"/>
                                          </p:val>
                                        </p:tav>
                                      </p:tavLst>
                                    </p:anim>
                                    <p:anim calcmode="lin" valueType="num">
                                      <p:cBhvr>
                                        <p:cTn id="35" dur="500" fill="hold"/>
                                        <p:tgtEl>
                                          <p:spTgt spid="317470"/>
                                        </p:tgtEl>
                                        <p:attrNameLst>
                                          <p:attrName>ppt_h</p:attrName>
                                        </p:attrNameLst>
                                      </p:cBhvr>
                                      <p:tavLst>
                                        <p:tav tm="0">
                                          <p:val>
                                            <p:strVal val="#ppt_h"/>
                                          </p:val>
                                        </p:tav>
                                        <p:tav tm="100000">
                                          <p:val>
                                            <p:strVal val="#ppt_h"/>
                                          </p:val>
                                        </p:tav>
                                      </p:tavLst>
                                    </p:anim>
                                    <p:animEffect transition="in" filter="fade">
                                      <p:cBhvr>
                                        <p:cTn id="36" dur="500"/>
                                        <p:tgtEl>
                                          <p:spTgt spid="317470"/>
                                        </p:tgtEl>
                                      </p:cBhvr>
                                    </p:animEffect>
                                  </p:childTnLst>
                                </p:cTn>
                              </p:par>
                            </p:childTnLst>
                          </p:cTn>
                        </p:par>
                        <p:par>
                          <p:cTn id="37" fill="hold" nodeType="afterGroup">
                            <p:stCondLst>
                              <p:cond delay="500"/>
                            </p:stCondLst>
                            <p:childTnLst>
                              <p:par>
                                <p:cTn id="38" presetID="22" presetClass="entr" presetSubtype="8" fill="hold" nodeType="afterEffect">
                                  <p:stCondLst>
                                    <p:cond delay="0"/>
                                  </p:stCondLst>
                                  <p:childTnLst>
                                    <p:set>
                                      <p:cBhvr>
                                        <p:cTn id="39" dur="1" fill="hold">
                                          <p:stCondLst>
                                            <p:cond delay="0"/>
                                          </p:stCondLst>
                                        </p:cTn>
                                        <p:tgtEl>
                                          <p:spTgt spid="317555"/>
                                        </p:tgtEl>
                                        <p:attrNameLst>
                                          <p:attrName>style.visibility</p:attrName>
                                        </p:attrNameLst>
                                      </p:cBhvr>
                                      <p:to>
                                        <p:strVal val="visible"/>
                                      </p:to>
                                    </p:set>
                                    <p:animEffect transition="in" filter="wipe(left)">
                                      <p:cBhvr>
                                        <p:cTn id="40" dur="500"/>
                                        <p:tgtEl>
                                          <p:spTgt spid="31755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5" presetClass="entr" presetSubtype="0" fill="hold" nodeType="clickEffect">
                                  <p:stCondLst>
                                    <p:cond delay="0"/>
                                  </p:stCondLst>
                                  <p:childTnLst>
                                    <p:set>
                                      <p:cBhvr>
                                        <p:cTn id="44" dur="1" fill="hold">
                                          <p:stCondLst>
                                            <p:cond delay="0"/>
                                          </p:stCondLst>
                                        </p:cTn>
                                        <p:tgtEl>
                                          <p:spTgt spid="317472"/>
                                        </p:tgtEl>
                                        <p:attrNameLst>
                                          <p:attrName>style.visibility</p:attrName>
                                        </p:attrNameLst>
                                      </p:cBhvr>
                                      <p:to>
                                        <p:strVal val="visible"/>
                                      </p:to>
                                    </p:set>
                                    <p:anim calcmode="lin" valueType="num">
                                      <p:cBhvr>
                                        <p:cTn id="45" dur="500" fill="hold"/>
                                        <p:tgtEl>
                                          <p:spTgt spid="317472"/>
                                        </p:tgtEl>
                                        <p:attrNameLst>
                                          <p:attrName>ppt_w</p:attrName>
                                        </p:attrNameLst>
                                      </p:cBhvr>
                                      <p:tavLst>
                                        <p:tav tm="0">
                                          <p:val>
                                            <p:strVal val="#ppt_w*0.70"/>
                                          </p:val>
                                        </p:tav>
                                        <p:tav tm="100000">
                                          <p:val>
                                            <p:strVal val="#ppt_w"/>
                                          </p:val>
                                        </p:tav>
                                      </p:tavLst>
                                    </p:anim>
                                    <p:anim calcmode="lin" valueType="num">
                                      <p:cBhvr>
                                        <p:cTn id="46" dur="500" fill="hold"/>
                                        <p:tgtEl>
                                          <p:spTgt spid="317472"/>
                                        </p:tgtEl>
                                        <p:attrNameLst>
                                          <p:attrName>ppt_h</p:attrName>
                                        </p:attrNameLst>
                                      </p:cBhvr>
                                      <p:tavLst>
                                        <p:tav tm="0">
                                          <p:val>
                                            <p:strVal val="#ppt_h"/>
                                          </p:val>
                                        </p:tav>
                                        <p:tav tm="100000">
                                          <p:val>
                                            <p:strVal val="#ppt_h"/>
                                          </p:val>
                                        </p:tav>
                                      </p:tavLst>
                                    </p:anim>
                                    <p:animEffect transition="in" filter="fade">
                                      <p:cBhvr>
                                        <p:cTn id="47" dur="500"/>
                                        <p:tgtEl>
                                          <p:spTgt spid="317472"/>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317568"/>
                                        </p:tgtEl>
                                        <p:attrNameLst>
                                          <p:attrName>style.visibility</p:attrName>
                                        </p:attrNameLst>
                                      </p:cBhvr>
                                      <p:to>
                                        <p:strVal val="visible"/>
                                      </p:to>
                                    </p:set>
                                    <p:animEffect transition="in" filter="wipe(left)">
                                      <p:cBhvr>
                                        <p:cTn id="51" dur="500"/>
                                        <p:tgtEl>
                                          <p:spTgt spid="31756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nodeType="clickEffect">
                                  <p:stCondLst>
                                    <p:cond delay="0"/>
                                  </p:stCondLst>
                                  <p:childTnLst>
                                    <p:set>
                                      <p:cBhvr>
                                        <p:cTn id="55" dur="1" fill="hold">
                                          <p:stCondLst>
                                            <p:cond delay="0"/>
                                          </p:stCondLst>
                                        </p:cTn>
                                        <p:tgtEl>
                                          <p:spTgt spid="317600"/>
                                        </p:tgtEl>
                                        <p:attrNameLst>
                                          <p:attrName>style.visibility</p:attrName>
                                        </p:attrNameLst>
                                      </p:cBhvr>
                                      <p:to>
                                        <p:strVal val="visible"/>
                                      </p:to>
                                    </p:set>
                                    <p:animEffect transition="in" filter="wipe(up)">
                                      <p:cBhvr>
                                        <p:cTn id="56" dur="500"/>
                                        <p:tgtEl>
                                          <p:spTgt spid="317600"/>
                                        </p:tgtEl>
                                      </p:cBhvr>
                                    </p:animEffect>
                                  </p:childTnLst>
                                </p:cTn>
                              </p:par>
                            </p:childTnLst>
                          </p:cTn>
                        </p:par>
                        <p:par>
                          <p:cTn id="57" fill="hold" nodeType="afterGroup">
                            <p:stCondLst>
                              <p:cond delay="500"/>
                            </p:stCondLst>
                            <p:childTnLst>
                              <p:par>
                                <p:cTn id="58" presetID="22" presetClass="entr" presetSubtype="8" fill="hold" nodeType="afterEffect">
                                  <p:stCondLst>
                                    <p:cond delay="0"/>
                                  </p:stCondLst>
                                  <p:childTnLst>
                                    <p:set>
                                      <p:cBhvr>
                                        <p:cTn id="59" dur="1" fill="hold">
                                          <p:stCondLst>
                                            <p:cond delay="0"/>
                                          </p:stCondLst>
                                        </p:cTn>
                                        <p:tgtEl>
                                          <p:spTgt spid="317581"/>
                                        </p:tgtEl>
                                        <p:attrNameLst>
                                          <p:attrName>style.visibility</p:attrName>
                                        </p:attrNameLst>
                                      </p:cBhvr>
                                      <p:to>
                                        <p:strVal val="visible"/>
                                      </p:to>
                                    </p:set>
                                    <p:animEffect transition="in" filter="wipe(left)">
                                      <p:cBhvr>
                                        <p:cTn id="60" dur="500"/>
                                        <p:tgtEl>
                                          <p:spTgt spid="317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4" name="Object 28"/>
          <p:cNvGraphicFramePr>
            <a:graphicFrameLocks noChangeAspect="1"/>
          </p:cNvGraphicFramePr>
          <p:nvPr/>
        </p:nvGraphicFramePr>
        <p:xfrm>
          <a:off x="409575" y="333375"/>
          <a:ext cx="1412875" cy="962025"/>
        </p:xfrm>
        <a:graphic>
          <a:graphicData uri="http://schemas.openxmlformats.org/presentationml/2006/ole">
            <mc:AlternateContent xmlns:mc="http://schemas.openxmlformats.org/markup-compatibility/2006">
              <mc:Choice xmlns:v="urn:schemas-microsoft-com:vml" Requires="v">
                <p:oleObj spid="_x0000_s95570" name="公式" r:id="rId3" imgW="634725" imgH="431613" progId="Equation.3">
                  <p:embed/>
                </p:oleObj>
              </mc:Choice>
              <mc:Fallback>
                <p:oleObj name="公式" r:id="rId3" imgW="634725" imgH="431613" progId="Equation.3">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575" y="333375"/>
                        <a:ext cx="1412875"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5235" name="Picture 29"/>
          <p:cNvPicPr>
            <a:picLocks noChangeAspect="1" noChangeArrowheads="1"/>
          </p:cNvPicPr>
          <p:nvPr/>
        </p:nvPicPr>
        <p:blipFill>
          <a:blip r:embed="rId5">
            <a:extLst>
              <a:ext uri="{28A0092B-C50C-407E-A947-70E740481C1C}">
                <a14:useLocalDpi xmlns:a14="http://schemas.microsoft.com/office/drawing/2010/main" val="0"/>
              </a:ext>
            </a:extLst>
          </a:blip>
          <a:srcRect t="9555" b="4921"/>
          <a:stretch>
            <a:fillRect/>
          </a:stretch>
        </p:blipFill>
        <p:spPr bwMode="auto">
          <a:xfrm>
            <a:off x="47625" y="3068638"/>
            <a:ext cx="903605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5236" name="Group 30"/>
          <p:cNvGrpSpPr>
            <a:grpSpLocks/>
          </p:cNvGrpSpPr>
          <p:nvPr/>
        </p:nvGrpSpPr>
        <p:grpSpPr bwMode="auto">
          <a:xfrm>
            <a:off x="285750" y="3500438"/>
            <a:ext cx="3638550" cy="1860550"/>
            <a:chOff x="180" y="345"/>
            <a:chExt cx="2292" cy="1172"/>
          </a:xfrm>
        </p:grpSpPr>
        <p:grpSp>
          <p:nvGrpSpPr>
            <p:cNvPr id="95291" name="Group 31"/>
            <p:cNvGrpSpPr>
              <a:grpSpLocks/>
            </p:cNvGrpSpPr>
            <p:nvPr/>
          </p:nvGrpSpPr>
          <p:grpSpPr bwMode="auto">
            <a:xfrm>
              <a:off x="431" y="345"/>
              <a:ext cx="1331" cy="1172"/>
              <a:chOff x="855" y="2114"/>
              <a:chExt cx="1331" cy="1172"/>
            </a:xfrm>
          </p:grpSpPr>
          <p:grpSp>
            <p:nvGrpSpPr>
              <p:cNvPr id="95345" name="Group 32"/>
              <p:cNvGrpSpPr>
                <a:grpSpLocks/>
              </p:cNvGrpSpPr>
              <p:nvPr/>
            </p:nvGrpSpPr>
            <p:grpSpPr bwMode="auto">
              <a:xfrm>
                <a:off x="909" y="2180"/>
                <a:ext cx="1217" cy="1060"/>
                <a:chOff x="909" y="2180"/>
                <a:chExt cx="1217" cy="1060"/>
              </a:xfrm>
            </p:grpSpPr>
            <p:sp>
              <p:nvSpPr>
                <p:cNvPr id="95352" name="Rectangle 33"/>
                <p:cNvSpPr>
                  <a:spLocks noChangeArrowheads="1"/>
                </p:cNvSpPr>
                <p:nvPr/>
              </p:nvSpPr>
              <p:spPr bwMode="auto">
                <a:xfrm>
                  <a:off x="909" y="3025"/>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353" name="Rectangle 34"/>
                <p:cNvSpPr>
                  <a:spLocks noChangeArrowheads="1"/>
                </p:cNvSpPr>
                <p:nvPr/>
              </p:nvSpPr>
              <p:spPr bwMode="auto">
                <a:xfrm>
                  <a:off x="1152" y="2807"/>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354" name="Rectangle 35"/>
                <p:cNvSpPr>
                  <a:spLocks noChangeArrowheads="1"/>
                </p:cNvSpPr>
                <p:nvPr/>
              </p:nvSpPr>
              <p:spPr bwMode="auto">
                <a:xfrm>
                  <a:off x="1402" y="2602"/>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355" name="Rectangle 36"/>
                <p:cNvSpPr>
                  <a:spLocks noChangeArrowheads="1"/>
                </p:cNvSpPr>
                <p:nvPr/>
              </p:nvSpPr>
              <p:spPr bwMode="auto">
                <a:xfrm>
                  <a:off x="1642" y="2391"/>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356" name="Rectangle 37"/>
                <p:cNvSpPr>
                  <a:spLocks noChangeArrowheads="1"/>
                </p:cNvSpPr>
                <p:nvPr/>
              </p:nvSpPr>
              <p:spPr bwMode="auto">
                <a:xfrm>
                  <a:off x="1877" y="2180"/>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5346" name="Group 38"/>
              <p:cNvGrpSpPr>
                <a:grpSpLocks/>
              </p:cNvGrpSpPr>
              <p:nvPr/>
            </p:nvGrpSpPr>
            <p:grpSpPr bwMode="auto">
              <a:xfrm>
                <a:off x="855" y="2114"/>
                <a:ext cx="1331" cy="1172"/>
                <a:chOff x="1912" y="2122"/>
                <a:chExt cx="1331" cy="1172"/>
              </a:xfrm>
            </p:grpSpPr>
            <p:sp>
              <p:nvSpPr>
                <p:cNvPr id="95347" name="Text Box 39"/>
                <p:cNvSpPr txBox="1">
                  <a:spLocks noChangeArrowheads="1"/>
                </p:cNvSpPr>
                <p:nvPr/>
              </p:nvSpPr>
              <p:spPr bwMode="auto">
                <a:xfrm>
                  <a:off x="1912" y="296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2</a:t>
                  </a:r>
                </a:p>
              </p:txBody>
            </p:sp>
            <p:sp>
              <p:nvSpPr>
                <p:cNvPr id="95348" name="Text Box 40"/>
                <p:cNvSpPr txBox="1">
                  <a:spLocks noChangeArrowheads="1"/>
                </p:cNvSpPr>
                <p:nvPr/>
              </p:nvSpPr>
              <p:spPr bwMode="auto">
                <a:xfrm>
                  <a:off x="2155" y="274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2</a:t>
                  </a:r>
                </a:p>
              </p:txBody>
            </p:sp>
            <p:sp>
              <p:nvSpPr>
                <p:cNvPr id="95349" name="Text Box 41"/>
                <p:cNvSpPr txBox="1">
                  <a:spLocks noChangeArrowheads="1"/>
                </p:cNvSpPr>
                <p:nvPr/>
              </p:nvSpPr>
              <p:spPr bwMode="auto">
                <a:xfrm>
                  <a:off x="2405" y="254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2</a:t>
                  </a:r>
                </a:p>
              </p:txBody>
            </p:sp>
            <p:sp>
              <p:nvSpPr>
                <p:cNvPr id="95350" name="Text Box 42"/>
                <p:cNvSpPr txBox="1">
                  <a:spLocks noChangeArrowheads="1"/>
                </p:cNvSpPr>
                <p:nvPr/>
              </p:nvSpPr>
              <p:spPr bwMode="auto">
                <a:xfrm>
                  <a:off x="2645" y="233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2</a:t>
                  </a:r>
                </a:p>
              </p:txBody>
            </p:sp>
            <p:sp>
              <p:nvSpPr>
                <p:cNvPr id="95351" name="Text Box 43"/>
                <p:cNvSpPr txBox="1">
                  <a:spLocks noChangeArrowheads="1"/>
                </p:cNvSpPr>
                <p:nvPr/>
              </p:nvSpPr>
              <p:spPr bwMode="auto">
                <a:xfrm>
                  <a:off x="2880" y="212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2</a:t>
                  </a:r>
                </a:p>
              </p:txBody>
            </p:sp>
          </p:grpSp>
        </p:grpSp>
        <p:grpSp>
          <p:nvGrpSpPr>
            <p:cNvPr id="95292" name="Group 44"/>
            <p:cNvGrpSpPr>
              <a:grpSpLocks/>
            </p:cNvGrpSpPr>
            <p:nvPr/>
          </p:nvGrpSpPr>
          <p:grpSpPr bwMode="auto">
            <a:xfrm>
              <a:off x="679" y="345"/>
              <a:ext cx="1331" cy="1172"/>
              <a:chOff x="855" y="2114"/>
              <a:chExt cx="1331" cy="1172"/>
            </a:xfrm>
          </p:grpSpPr>
          <p:grpSp>
            <p:nvGrpSpPr>
              <p:cNvPr id="95333" name="Group 45"/>
              <p:cNvGrpSpPr>
                <a:grpSpLocks/>
              </p:cNvGrpSpPr>
              <p:nvPr/>
            </p:nvGrpSpPr>
            <p:grpSpPr bwMode="auto">
              <a:xfrm>
                <a:off x="909" y="2180"/>
                <a:ext cx="1217" cy="1060"/>
                <a:chOff x="909" y="2180"/>
                <a:chExt cx="1217" cy="1060"/>
              </a:xfrm>
            </p:grpSpPr>
            <p:sp>
              <p:nvSpPr>
                <p:cNvPr id="95340" name="Rectangle 46"/>
                <p:cNvSpPr>
                  <a:spLocks noChangeArrowheads="1"/>
                </p:cNvSpPr>
                <p:nvPr/>
              </p:nvSpPr>
              <p:spPr bwMode="auto">
                <a:xfrm>
                  <a:off x="909" y="3025"/>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341" name="Rectangle 47"/>
                <p:cNvSpPr>
                  <a:spLocks noChangeArrowheads="1"/>
                </p:cNvSpPr>
                <p:nvPr/>
              </p:nvSpPr>
              <p:spPr bwMode="auto">
                <a:xfrm>
                  <a:off x="1152" y="2807"/>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342" name="Rectangle 48"/>
                <p:cNvSpPr>
                  <a:spLocks noChangeArrowheads="1"/>
                </p:cNvSpPr>
                <p:nvPr/>
              </p:nvSpPr>
              <p:spPr bwMode="auto">
                <a:xfrm>
                  <a:off x="1402" y="2602"/>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343" name="Rectangle 49"/>
                <p:cNvSpPr>
                  <a:spLocks noChangeArrowheads="1"/>
                </p:cNvSpPr>
                <p:nvPr/>
              </p:nvSpPr>
              <p:spPr bwMode="auto">
                <a:xfrm>
                  <a:off x="1642" y="2391"/>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344" name="Rectangle 50"/>
                <p:cNvSpPr>
                  <a:spLocks noChangeArrowheads="1"/>
                </p:cNvSpPr>
                <p:nvPr/>
              </p:nvSpPr>
              <p:spPr bwMode="auto">
                <a:xfrm>
                  <a:off x="1877" y="2180"/>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5334" name="Group 51"/>
              <p:cNvGrpSpPr>
                <a:grpSpLocks/>
              </p:cNvGrpSpPr>
              <p:nvPr/>
            </p:nvGrpSpPr>
            <p:grpSpPr bwMode="auto">
              <a:xfrm>
                <a:off x="855" y="2114"/>
                <a:ext cx="1331" cy="1172"/>
                <a:chOff x="1912" y="2122"/>
                <a:chExt cx="1331" cy="1172"/>
              </a:xfrm>
            </p:grpSpPr>
            <p:sp>
              <p:nvSpPr>
                <p:cNvPr id="95335" name="Text Box 52"/>
                <p:cNvSpPr txBox="1">
                  <a:spLocks noChangeArrowheads="1"/>
                </p:cNvSpPr>
                <p:nvPr/>
              </p:nvSpPr>
              <p:spPr bwMode="auto">
                <a:xfrm>
                  <a:off x="1912" y="296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3</a:t>
                  </a:r>
                </a:p>
              </p:txBody>
            </p:sp>
            <p:sp>
              <p:nvSpPr>
                <p:cNvPr id="95336" name="Text Box 53"/>
                <p:cNvSpPr txBox="1">
                  <a:spLocks noChangeArrowheads="1"/>
                </p:cNvSpPr>
                <p:nvPr/>
              </p:nvSpPr>
              <p:spPr bwMode="auto">
                <a:xfrm>
                  <a:off x="2155" y="274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3</a:t>
                  </a:r>
                </a:p>
              </p:txBody>
            </p:sp>
            <p:sp>
              <p:nvSpPr>
                <p:cNvPr id="95337" name="Text Box 54"/>
                <p:cNvSpPr txBox="1">
                  <a:spLocks noChangeArrowheads="1"/>
                </p:cNvSpPr>
                <p:nvPr/>
              </p:nvSpPr>
              <p:spPr bwMode="auto">
                <a:xfrm>
                  <a:off x="2405" y="254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3</a:t>
                  </a:r>
                </a:p>
              </p:txBody>
            </p:sp>
            <p:sp>
              <p:nvSpPr>
                <p:cNvPr id="95338" name="Text Box 55"/>
                <p:cNvSpPr txBox="1">
                  <a:spLocks noChangeArrowheads="1"/>
                </p:cNvSpPr>
                <p:nvPr/>
              </p:nvSpPr>
              <p:spPr bwMode="auto">
                <a:xfrm>
                  <a:off x="2645" y="233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3</a:t>
                  </a:r>
                </a:p>
              </p:txBody>
            </p:sp>
            <p:sp>
              <p:nvSpPr>
                <p:cNvPr id="95339" name="Text Box 56"/>
                <p:cNvSpPr txBox="1">
                  <a:spLocks noChangeArrowheads="1"/>
                </p:cNvSpPr>
                <p:nvPr/>
              </p:nvSpPr>
              <p:spPr bwMode="auto">
                <a:xfrm>
                  <a:off x="2880" y="212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3</a:t>
                  </a:r>
                </a:p>
              </p:txBody>
            </p:sp>
          </p:grpSp>
        </p:grpSp>
        <p:grpSp>
          <p:nvGrpSpPr>
            <p:cNvPr id="95293" name="Group 57"/>
            <p:cNvGrpSpPr>
              <a:grpSpLocks/>
            </p:cNvGrpSpPr>
            <p:nvPr/>
          </p:nvGrpSpPr>
          <p:grpSpPr bwMode="auto">
            <a:xfrm>
              <a:off x="180" y="345"/>
              <a:ext cx="2292" cy="1172"/>
              <a:chOff x="180" y="572"/>
              <a:chExt cx="2292" cy="1172"/>
            </a:xfrm>
          </p:grpSpPr>
          <p:grpSp>
            <p:nvGrpSpPr>
              <p:cNvPr id="95294" name="Group 58"/>
              <p:cNvGrpSpPr>
                <a:grpSpLocks/>
              </p:cNvGrpSpPr>
              <p:nvPr/>
            </p:nvGrpSpPr>
            <p:grpSpPr bwMode="auto">
              <a:xfrm>
                <a:off x="180" y="572"/>
                <a:ext cx="1331" cy="1172"/>
                <a:chOff x="855" y="2114"/>
                <a:chExt cx="1331" cy="1172"/>
              </a:xfrm>
            </p:grpSpPr>
            <p:grpSp>
              <p:nvGrpSpPr>
                <p:cNvPr id="95321" name="Group 59"/>
                <p:cNvGrpSpPr>
                  <a:grpSpLocks/>
                </p:cNvGrpSpPr>
                <p:nvPr/>
              </p:nvGrpSpPr>
              <p:grpSpPr bwMode="auto">
                <a:xfrm>
                  <a:off x="909" y="2180"/>
                  <a:ext cx="1217" cy="1060"/>
                  <a:chOff x="909" y="2180"/>
                  <a:chExt cx="1217" cy="1060"/>
                </a:xfrm>
              </p:grpSpPr>
              <p:sp>
                <p:nvSpPr>
                  <p:cNvPr id="95328" name="Rectangle 60"/>
                  <p:cNvSpPr>
                    <a:spLocks noChangeArrowheads="1"/>
                  </p:cNvSpPr>
                  <p:nvPr/>
                </p:nvSpPr>
                <p:spPr bwMode="auto">
                  <a:xfrm>
                    <a:off x="909" y="3025"/>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329" name="Rectangle 61"/>
                  <p:cNvSpPr>
                    <a:spLocks noChangeArrowheads="1"/>
                  </p:cNvSpPr>
                  <p:nvPr/>
                </p:nvSpPr>
                <p:spPr bwMode="auto">
                  <a:xfrm>
                    <a:off x="1152" y="2807"/>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330" name="Rectangle 62"/>
                  <p:cNvSpPr>
                    <a:spLocks noChangeArrowheads="1"/>
                  </p:cNvSpPr>
                  <p:nvPr/>
                </p:nvSpPr>
                <p:spPr bwMode="auto">
                  <a:xfrm>
                    <a:off x="1402" y="2602"/>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331" name="Rectangle 63"/>
                  <p:cNvSpPr>
                    <a:spLocks noChangeArrowheads="1"/>
                  </p:cNvSpPr>
                  <p:nvPr/>
                </p:nvSpPr>
                <p:spPr bwMode="auto">
                  <a:xfrm>
                    <a:off x="1642" y="2391"/>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332" name="Rectangle 64"/>
                  <p:cNvSpPr>
                    <a:spLocks noChangeArrowheads="1"/>
                  </p:cNvSpPr>
                  <p:nvPr/>
                </p:nvSpPr>
                <p:spPr bwMode="auto">
                  <a:xfrm>
                    <a:off x="1877" y="2180"/>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5322" name="Group 65"/>
                <p:cNvGrpSpPr>
                  <a:grpSpLocks/>
                </p:cNvGrpSpPr>
                <p:nvPr/>
              </p:nvGrpSpPr>
              <p:grpSpPr bwMode="auto">
                <a:xfrm>
                  <a:off x="855" y="2114"/>
                  <a:ext cx="1331" cy="1172"/>
                  <a:chOff x="1912" y="2122"/>
                  <a:chExt cx="1331" cy="1172"/>
                </a:xfrm>
              </p:grpSpPr>
              <p:sp>
                <p:nvSpPr>
                  <p:cNvPr id="95323" name="Text Box 66"/>
                  <p:cNvSpPr txBox="1">
                    <a:spLocks noChangeArrowheads="1"/>
                  </p:cNvSpPr>
                  <p:nvPr/>
                </p:nvSpPr>
                <p:spPr bwMode="auto">
                  <a:xfrm>
                    <a:off x="1912" y="296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1</a:t>
                    </a:r>
                  </a:p>
                </p:txBody>
              </p:sp>
              <p:sp>
                <p:nvSpPr>
                  <p:cNvPr id="95324" name="Text Box 67"/>
                  <p:cNvSpPr txBox="1">
                    <a:spLocks noChangeArrowheads="1"/>
                  </p:cNvSpPr>
                  <p:nvPr/>
                </p:nvSpPr>
                <p:spPr bwMode="auto">
                  <a:xfrm>
                    <a:off x="2155" y="274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1</a:t>
                    </a:r>
                  </a:p>
                </p:txBody>
              </p:sp>
              <p:sp>
                <p:nvSpPr>
                  <p:cNvPr id="95325" name="Text Box 68"/>
                  <p:cNvSpPr txBox="1">
                    <a:spLocks noChangeArrowheads="1"/>
                  </p:cNvSpPr>
                  <p:nvPr/>
                </p:nvSpPr>
                <p:spPr bwMode="auto">
                  <a:xfrm>
                    <a:off x="2405" y="254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1</a:t>
                    </a:r>
                  </a:p>
                </p:txBody>
              </p:sp>
              <p:sp>
                <p:nvSpPr>
                  <p:cNvPr id="95326" name="Text Box 69"/>
                  <p:cNvSpPr txBox="1">
                    <a:spLocks noChangeArrowheads="1"/>
                  </p:cNvSpPr>
                  <p:nvPr/>
                </p:nvSpPr>
                <p:spPr bwMode="auto">
                  <a:xfrm>
                    <a:off x="2645" y="233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1</a:t>
                    </a:r>
                  </a:p>
                </p:txBody>
              </p:sp>
              <p:sp>
                <p:nvSpPr>
                  <p:cNvPr id="95327" name="Text Box 70"/>
                  <p:cNvSpPr txBox="1">
                    <a:spLocks noChangeArrowheads="1"/>
                  </p:cNvSpPr>
                  <p:nvPr/>
                </p:nvSpPr>
                <p:spPr bwMode="auto">
                  <a:xfrm>
                    <a:off x="2880" y="212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1</a:t>
                    </a:r>
                  </a:p>
                </p:txBody>
              </p:sp>
            </p:grpSp>
          </p:grpSp>
          <p:grpSp>
            <p:nvGrpSpPr>
              <p:cNvPr id="95295" name="Group 71"/>
              <p:cNvGrpSpPr>
                <a:grpSpLocks/>
              </p:cNvGrpSpPr>
              <p:nvPr/>
            </p:nvGrpSpPr>
            <p:grpSpPr bwMode="auto">
              <a:xfrm>
                <a:off x="914" y="572"/>
                <a:ext cx="1331" cy="1172"/>
                <a:chOff x="855" y="2114"/>
                <a:chExt cx="1331" cy="1172"/>
              </a:xfrm>
            </p:grpSpPr>
            <p:grpSp>
              <p:nvGrpSpPr>
                <p:cNvPr id="95309" name="Group 72"/>
                <p:cNvGrpSpPr>
                  <a:grpSpLocks/>
                </p:cNvGrpSpPr>
                <p:nvPr/>
              </p:nvGrpSpPr>
              <p:grpSpPr bwMode="auto">
                <a:xfrm>
                  <a:off x="909" y="2180"/>
                  <a:ext cx="1217" cy="1060"/>
                  <a:chOff x="909" y="2180"/>
                  <a:chExt cx="1217" cy="1060"/>
                </a:xfrm>
              </p:grpSpPr>
              <p:sp>
                <p:nvSpPr>
                  <p:cNvPr id="95316" name="Rectangle 73"/>
                  <p:cNvSpPr>
                    <a:spLocks noChangeArrowheads="1"/>
                  </p:cNvSpPr>
                  <p:nvPr/>
                </p:nvSpPr>
                <p:spPr bwMode="auto">
                  <a:xfrm>
                    <a:off x="909" y="3025"/>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317" name="Rectangle 74"/>
                  <p:cNvSpPr>
                    <a:spLocks noChangeArrowheads="1"/>
                  </p:cNvSpPr>
                  <p:nvPr/>
                </p:nvSpPr>
                <p:spPr bwMode="auto">
                  <a:xfrm>
                    <a:off x="1152" y="2807"/>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318" name="Rectangle 75"/>
                  <p:cNvSpPr>
                    <a:spLocks noChangeArrowheads="1"/>
                  </p:cNvSpPr>
                  <p:nvPr/>
                </p:nvSpPr>
                <p:spPr bwMode="auto">
                  <a:xfrm>
                    <a:off x="1402" y="2602"/>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319" name="Rectangle 76"/>
                  <p:cNvSpPr>
                    <a:spLocks noChangeArrowheads="1"/>
                  </p:cNvSpPr>
                  <p:nvPr/>
                </p:nvSpPr>
                <p:spPr bwMode="auto">
                  <a:xfrm>
                    <a:off x="1642" y="2391"/>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320" name="Rectangle 77"/>
                  <p:cNvSpPr>
                    <a:spLocks noChangeArrowheads="1"/>
                  </p:cNvSpPr>
                  <p:nvPr/>
                </p:nvSpPr>
                <p:spPr bwMode="auto">
                  <a:xfrm>
                    <a:off x="1877" y="2180"/>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5310" name="Group 78"/>
                <p:cNvGrpSpPr>
                  <a:grpSpLocks/>
                </p:cNvGrpSpPr>
                <p:nvPr/>
              </p:nvGrpSpPr>
              <p:grpSpPr bwMode="auto">
                <a:xfrm>
                  <a:off x="855" y="2114"/>
                  <a:ext cx="1331" cy="1172"/>
                  <a:chOff x="1912" y="2122"/>
                  <a:chExt cx="1331" cy="1172"/>
                </a:xfrm>
              </p:grpSpPr>
              <p:sp>
                <p:nvSpPr>
                  <p:cNvPr id="95311" name="Text Box 79"/>
                  <p:cNvSpPr txBox="1">
                    <a:spLocks noChangeArrowheads="1"/>
                  </p:cNvSpPr>
                  <p:nvPr/>
                </p:nvSpPr>
                <p:spPr bwMode="auto">
                  <a:xfrm>
                    <a:off x="1912" y="296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4</a:t>
                    </a:r>
                  </a:p>
                </p:txBody>
              </p:sp>
              <p:sp>
                <p:nvSpPr>
                  <p:cNvPr id="95312" name="Text Box 80"/>
                  <p:cNvSpPr txBox="1">
                    <a:spLocks noChangeArrowheads="1"/>
                  </p:cNvSpPr>
                  <p:nvPr/>
                </p:nvSpPr>
                <p:spPr bwMode="auto">
                  <a:xfrm>
                    <a:off x="2155" y="274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4</a:t>
                    </a:r>
                  </a:p>
                </p:txBody>
              </p:sp>
              <p:sp>
                <p:nvSpPr>
                  <p:cNvPr id="95313" name="Text Box 81"/>
                  <p:cNvSpPr txBox="1">
                    <a:spLocks noChangeArrowheads="1"/>
                  </p:cNvSpPr>
                  <p:nvPr/>
                </p:nvSpPr>
                <p:spPr bwMode="auto">
                  <a:xfrm>
                    <a:off x="2405" y="254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4</a:t>
                    </a:r>
                  </a:p>
                </p:txBody>
              </p:sp>
              <p:sp>
                <p:nvSpPr>
                  <p:cNvPr id="95314" name="Text Box 82"/>
                  <p:cNvSpPr txBox="1">
                    <a:spLocks noChangeArrowheads="1"/>
                  </p:cNvSpPr>
                  <p:nvPr/>
                </p:nvSpPr>
                <p:spPr bwMode="auto">
                  <a:xfrm>
                    <a:off x="2645" y="233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4</a:t>
                    </a:r>
                  </a:p>
                </p:txBody>
              </p:sp>
              <p:sp>
                <p:nvSpPr>
                  <p:cNvPr id="95315" name="Text Box 83"/>
                  <p:cNvSpPr txBox="1">
                    <a:spLocks noChangeArrowheads="1"/>
                  </p:cNvSpPr>
                  <p:nvPr/>
                </p:nvSpPr>
                <p:spPr bwMode="auto">
                  <a:xfrm>
                    <a:off x="2880" y="212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4</a:t>
                    </a:r>
                  </a:p>
                </p:txBody>
              </p:sp>
            </p:grpSp>
          </p:grpSp>
          <p:grpSp>
            <p:nvGrpSpPr>
              <p:cNvPr id="95296" name="Group 84"/>
              <p:cNvGrpSpPr>
                <a:grpSpLocks/>
              </p:cNvGrpSpPr>
              <p:nvPr/>
            </p:nvGrpSpPr>
            <p:grpSpPr bwMode="auto">
              <a:xfrm>
                <a:off x="1141" y="572"/>
                <a:ext cx="1331" cy="1172"/>
                <a:chOff x="855" y="2114"/>
                <a:chExt cx="1331" cy="1172"/>
              </a:xfrm>
            </p:grpSpPr>
            <p:grpSp>
              <p:nvGrpSpPr>
                <p:cNvPr id="95297" name="Group 85"/>
                <p:cNvGrpSpPr>
                  <a:grpSpLocks/>
                </p:cNvGrpSpPr>
                <p:nvPr/>
              </p:nvGrpSpPr>
              <p:grpSpPr bwMode="auto">
                <a:xfrm>
                  <a:off x="909" y="2180"/>
                  <a:ext cx="1217" cy="1060"/>
                  <a:chOff x="909" y="2180"/>
                  <a:chExt cx="1217" cy="1060"/>
                </a:xfrm>
              </p:grpSpPr>
              <p:sp>
                <p:nvSpPr>
                  <p:cNvPr id="95304" name="Rectangle 86"/>
                  <p:cNvSpPr>
                    <a:spLocks noChangeArrowheads="1"/>
                  </p:cNvSpPr>
                  <p:nvPr/>
                </p:nvSpPr>
                <p:spPr bwMode="auto">
                  <a:xfrm>
                    <a:off x="909" y="3025"/>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305" name="Rectangle 87"/>
                  <p:cNvSpPr>
                    <a:spLocks noChangeArrowheads="1"/>
                  </p:cNvSpPr>
                  <p:nvPr/>
                </p:nvSpPr>
                <p:spPr bwMode="auto">
                  <a:xfrm>
                    <a:off x="1152" y="2807"/>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306" name="Rectangle 88"/>
                  <p:cNvSpPr>
                    <a:spLocks noChangeArrowheads="1"/>
                  </p:cNvSpPr>
                  <p:nvPr/>
                </p:nvSpPr>
                <p:spPr bwMode="auto">
                  <a:xfrm>
                    <a:off x="1402" y="2602"/>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307" name="Rectangle 89"/>
                  <p:cNvSpPr>
                    <a:spLocks noChangeArrowheads="1"/>
                  </p:cNvSpPr>
                  <p:nvPr/>
                </p:nvSpPr>
                <p:spPr bwMode="auto">
                  <a:xfrm>
                    <a:off x="1642" y="2391"/>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308" name="Rectangle 90"/>
                  <p:cNvSpPr>
                    <a:spLocks noChangeArrowheads="1"/>
                  </p:cNvSpPr>
                  <p:nvPr/>
                </p:nvSpPr>
                <p:spPr bwMode="auto">
                  <a:xfrm>
                    <a:off x="1877" y="2180"/>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5298" name="Group 91"/>
                <p:cNvGrpSpPr>
                  <a:grpSpLocks/>
                </p:cNvGrpSpPr>
                <p:nvPr/>
              </p:nvGrpSpPr>
              <p:grpSpPr bwMode="auto">
                <a:xfrm>
                  <a:off x="855" y="2114"/>
                  <a:ext cx="1331" cy="1172"/>
                  <a:chOff x="1912" y="2122"/>
                  <a:chExt cx="1331" cy="1172"/>
                </a:xfrm>
              </p:grpSpPr>
              <p:sp>
                <p:nvSpPr>
                  <p:cNvPr id="95299" name="Text Box 92"/>
                  <p:cNvSpPr txBox="1">
                    <a:spLocks noChangeArrowheads="1"/>
                  </p:cNvSpPr>
                  <p:nvPr/>
                </p:nvSpPr>
                <p:spPr bwMode="auto">
                  <a:xfrm>
                    <a:off x="1912" y="296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5</a:t>
                    </a:r>
                  </a:p>
                </p:txBody>
              </p:sp>
              <p:sp>
                <p:nvSpPr>
                  <p:cNvPr id="95300" name="Text Box 93"/>
                  <p:cNvSpPr txBox="1">
                    <a:spLocks noChangeArrowheads="1"/>
                  </p:cNvSpPr>
                  <p:nvPr/>
                </p:nvSpPr>
                <p:spPr bwMode="auto">
                  <a:xfrm>
                    <a:off x="2155" y="274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5</a:t>
                    </a:r>
                  </a:p>
                </p:txBody>
              </p:sp>
              <p:sp>
                <p:nvSpPr>
                  <p:cNvPr id="95301" name="Text Box 94"/>
                  <p:cNvSpPr txBox="1">
                    <a:spLocks noChangeArrowheads="1"/>
                  </p:cNvSpPr>
                  <p:nvPr/>
                </p:nvSpPr>
                <p:spPr bwMode="auto">
                  <a:xfrm>
                    <a:off x="2405" y="254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5</a:t>
                    </a:r>
                  </a:p>
                </p:txBody>
              </p:sp>
              <p:sp>
                <p:nvSpPr>
                  <p:cNvPr id="95302" name="Text Box 95"/>
                  <p:cNvSpPr txBox="1">
                    <a:spLocks noChangeArrowheads="1"/>
                  </p:cNvSpPr>
                  <p:nvPr/>
                </p:nvSpPr>
                <p:spPr bwMode="auto">
                  <a:xfrm>
                    <a:off x="2645" y="233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5</a:t>
                    </a:r>
                  </a:p>
                </p:txBody>
              </p:sp>
              <p:sp>
                <p:nvSpPr>
                  <p:cNvPr id="95303" name="Text Box 96"/>
                  <p:cNvSpPr txBox="1">
                    <a:spLocks noChangeArrowheads="1"/>
                  </p:cNvSpPr>
                  <p:nvPr/>
                </p:nvSpPr>
                <p:spPr bwMode="auto">
                  <a:xfrm>
                    <a:off x="2880" y="212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5</a:t>
                    </a:r>
                  </a:p>
                </p:txBody>
              </p:sp>
            </p:grpSp>
          </p:grpSp>
        </p:grpSp>
      </p:grpSp>
      <p:grpSp>
        <p:nvGrpSpPr>
          <p:cNvPr id="95237" name="Group 97"/>
          <p:cNvGrpSpPr>
            <a:grpSpLocks/>
          </p:cNvGrpSpPr>
          <p:nvPr/>
        </p:nvGrpSpPr>
        <p:grpSpPr bwMode="auto">
          <a:xfrm>
            <a:off x="2578100" y="3500438"/>
            <a:ext cx="2112963" cy="1860550"/>
            <a:chOff x="855" y="2114"/>
            <a:chExt cx="1331" cy="1172"/>
          </a:xfrm>
        </p:grpSpPr>
        <p:grpSp>
          <p:nvGrpSpPr>
            <p:cNvPr id="95279" name="Group 98"/>
            <p:cNvGrpSpPr>
              <a:grpSpLocks/>
            </p:cNvGrpSpPr>
            <p:nvPr/>
          </p:nvGrpSpPr>
          <p:grpSpPr bwMode="auto">
            <a:xfrm>
              <a:off x="909" y="2180"/>
              <a:ext cx="1217" cy="1060"/>
              <a:chOff x="909" y="2180"/>
              <a:chExt cx="1217" cy="1060"/>
            </a:xfrm>
          </p:grpSpPr>
          <p:sp>
            <p:nvSpPr>
              <p:cNvPr id="95286" name="Rectangle 99"/>
              <p:cNvSpPr>
                <a:spLocks noChangeArrowheads="1"/>
              </p:cNvSpPr>
              <p:nvPr/>
            </p:nvSpPr>
            <p:spPr bwMode="auto">
              <a:xfrm>
                <a:off x="909" y="3025"/>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287" name="Rectangle 100"/>
              <p:cNvSpPr>
                <a:spLocks noChangeArrowheads="1"/>
              </p:cNvSpPr>
              <p:nvPr/>
            </p:nvSpPr>
            <p:spPr bwMode="auto">
              <a:xfrm>
                <a:off x="1152" y="2807"/>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288" name="Rectangle 101"/>
              <p:cNvSpPr>
                <a:spLocks noChangeArrowheads="1"/>
              </p:cNvSpPr>
              <p:nvPr/>
            </p:nvSpPr>
            <p:spPr bwMode="auto">
              <a:xfrm>
                <a:off x="1402" y="2602"/>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289" name="Rectangle 102"/>
              <p:cNvSpPr>
                <a:spLocks noChangeArrowheads="1"/>
              </p:cNvSpPr>
              <p:nvPr/>
            </p:nvSpPr>
            <p:spPr bwMode="auto">
              <a:xfrm>
                <a:off x="1642" y="2391"/>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290" name="Rectangle 103"/>
              <p:cNvSpPr>
                <a:spLocks noChangeArrowheads="1"/>
              </p:cNvSpPr>
              <p:nvPr/>
            </p:nvSpPr>
            <p:spPr bwMode="auto">
              <a:xfrm>
                <a:off x="1877" y="2180"/>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5280" name="Group 104"/>
            <p:cNvGrpSpPr>
              <a:grpSpLocks/>
            </p:cNvGrpSpPr>
            <p:nvPr/>
          </p:nvGrpSpPr>
          <p:grpSpPr bwMode="auto">
            <a:xfrm>
              <a:off x="855" y="2114"/>
              <a:ext cx="1331" cy="1172"/>
              <a:chOff x="1912" y="2122"/>
              <a:chExt cx="1331" cy="1172"/>
            </a:xfrm>
          </p:grpSpPr>
          <p:sp>
            <p:nvSpPr>
              <p:cNvPr id="95281" name="Text Box 105"/>
              <p:cNvSpPr txBox="1">
                <a:spLocks noChangeArrowheads="1"/>
              </p:cNvSpPr>
              <p:nvPr/>
            </p:nvSpPr>
            <p:spPr bwMode="auto">
              <a:xfrm>
                <a:off x="1912" y="296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6</a:t>
                </a:r>
              </a:p>
            </p:txBody>
          </p:sp>
          <p:sp>
            <p:nvSpPr>
              <p:cNvPr id="95282" name="Text Box 106"/>
              <p:cNvSpPr txBox="1">
                <a:spLocks noChangeArrowheads="1"/>
              </p:cNvSpPr>
              <p:nvPr/>
            </p:nvSpPr>
            <p:spPr bwMode="auto">
              <a:xfrm>
                <a:off x="2155" y="274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6</a:t>
                </a:r>
              </a:p>
            </p:txBody>
          </p:sp>
          <p:sp>
            <p:nvSpPr>
              <p:cNvPr id="95283" name="Text Box 107"/>
              <p:cNvSpPr txBox="1">
                <a:spLocks noChangeArrowheads="1"/>
              </p:cNvSpPr>
              <p:nvPr/>
            </p:nvSpPr>
            <p:spPr bwMode="auto">
              <a:xfrm>
                <a:off x="2405" y="254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6</a:t>
                </a:r>
              </a:p>
            </p:txBody>
          </p:sp>
          <p:sp>
            <p:nvSpPr>
              <p:cNvPr id="95284" name="Text Box 108"/>
              <p:cNvSpPr txBox="1">
                <a:spLocks noChangeArrowheads="1"/>
              </p:cNvSpPr>
              <p:nvPr/>
            </p:nvSpPr>
            <p:spPr bwMode="auto">
              <a:xfrm>
                <a:off x="2645" y="233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6</a:t>
                </a:r>
              </a:p>
            </p:txBody>
          </p:sp>
          <p:sp>
            <p:nvSpPr>
              <p:cNvPr id="95285" name="Text Box 109"/>
              <p:cNvSpPr txBox="1">
                <a:spLocks noChangeArrowheads="1"/>
              </p:cNvSpPr>
              <p:nvPr/>
            </p:nvSpPr>
            <p:spPr bwMode="auto">
              <a:xfrm>
                <a:off x="2880" y="212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6</a:t>
                </a:r>
              </a:p>
            </p:txBody>
          </p:sp>
        </p:grpSp>
      </p:grpSp>
      <p:grpSp>
        <p:nvGrpSpPr>
          <p:cNvPr id="95238" name="Group 110"/>
          <p:cNvGrpSpPr>
            <a:grpSpLocks/>
          </p:cNvGrpSpPr>
          <p:nvPr/>
        </p:nvGrpSpPr>
        <p:grpSpPr bwMode="auto">
          <a:xfrm>
            <a:off x="3348038" y="3500438"/>
            <a:ext cx="2112962" cy="1860550"/>
            <a:chOff x="855" y="2114"/>
            <a:chExt cx="1331" cy="1172"/>
          </a:xfrm>
        </p:grpSpPr>
        <p:grpSp>
          <p:nvGrpSpPr>
            <p:cNvPr id="95267" name="Group 111"/>
            <p:cNvGrpSpPr>
              <a:grpSpLocks/>
            </p:cNvGrpSpPr>
            <p:nvPr/>
          </p:nvGrpSpPr>
          <p:grpSpPr bwMode="auto">
            <a:xfrm>
              <a:off x="909" y="2180"/>
              <a:ext cx="1217" cy="1060"/>
              <a:chOff x="909" y="2180"/>
              <a:chExt cx="1217" cy="1060"/>
            </a:xfrm>
          </p:grpSpPr>
          <p:sp>
            <p:nvSpPr>
              <p:cNvPr id="95274" name="Rectangle 112"/>
              <p:cNvSpPr>
                <a:spLocks noChangeArrowheads="1"/>
              </p:cNvSpPr>
              <p:nvPr/>
            </p:nvSpPr>
            <p:spPr bwMode="auto">
              <a:xfrm>
                <a:off x="909" y="3025"/>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275" name="Rectangle 113"/>
              <p:cNvSpPr>
                <a:spLocks noChangeArrowheads="1"/>
              </p:cNvSpPr>
              <p:nvPr/>
            </p:nvSpPr>
            <p:spPr bwMode="auto">
              <a:xfrm>
                <a:off x="1152" y="2807"/>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276" name="Rectangle 114"/>
              <p:cNvSpPr>
                <a:spLocks noChangeArrowheads="1"/>
              </p:cNvSpPr>
              <p:nvPr/>
            </p:nvSpPr>
            <p:spPr bwMode="auto">
              <a:xfrm>
                <a:off x="1402" y="2602"/>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277" name="Rectangle 115"/>
              <p:cNvSpPr>
                <a:spLocks noChangeArrowheads="1"/>
              </p:cNvSpPr>
              <p:nvPr/>
            </p:nvSpPr>
            <p:spPr bwMode="auto">
              <a:xfrm>
                <a:off x="1642" y="2391"/>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278" name="Rectangle 116"/>
              <p:cNvSpPr>
                <a:spLocks noChangeArrowheads="1"/>
              </p:cNvSpPr>
              <p:nvPr/>
            </p:nvSpPr>
            <p:spPr bwMode="auto">
              <a:xfrm>
                <a:off x="1877" y="2180"/>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5268" name="Group 117"/>
            <p:cNvGrpSpPr>
              <a:grpSpLocks/>
            </p:cNvGrpSpPr>
            <p:nvPr/>
          </p:nvGrpSpPr>
          <p:grpSpPr bwMode="auto">
            <a:xfrm>
              <a:off x="855" y="2114"/>
              <a:ext cx="1331" cy="1172"/>
              <a:chOff x="1912" y="2122"/>
              <a:chExt cx="1331" cy="1172"/>
            </a:xfrm>
          </p:grpSpPr>
          <p:sp>
            <p:nvSpPr>
              <p:cNvPr id="95269" name="Text Box 118"/>
              <p:cNvSpPr txBox="1">
                <a:spLocks noChangeArrowheads="1"/>
              </p:cNvSpPr>
              <p:nvPr/>
            </p:nvSpPr>
            <p:spPr bwMode="auto">
              <a:xfrm>
                <a:off x="1912" y="296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7</a:t>
                </a:r>
              </a:p>
            </p:txBody>
          </p:sp>
          <p:sp>
            <p:nvSpPr>
              <p:cNvPr id="95270" name="Text Box 119"/>
              <p:cNvSpPr txBox="1">
                <a:spLocks noChangeArrowheads="1"/>
              </p:cNvSpPr>
              <p:nvPr/>
            </p:nvSpPr>
            <p:spPr bwMode="auto">
              <a:xfrm>
                <a:off x="2155" y="274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7</a:t>
                </a:r>
              </a:p>
            </p:txBody>
          </p:sp>
          <p:sp>
            <p:nvSpPr>
              <p:cNvPr id="95271" name="Text Box 120"/>
              <p:cNvSpPr txBox="1">
                <a:spLocks noChangeArrowheads="1"/>
              </p:cNvSpPr>
              <p:nvPr/>
            </p:nvSpPr>
            <p:spPr bwMode="auto">
              <a:xfrm>
                <a:off x="2405" y="254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7</a:t>
                </a:r>
              </a:p>
            </p:txBody>
          </p:sp>
          <p:sp>
            <p:nvSpPr>
              <p:cNvPr id="95272" name="Text Box 121"/>
              <p:cNvSpPr txBox="1">
                <a:spLocks noChangeArrowheads="1"/>
              </p:cNvSpPr>
              <p:nvPr/>
            </p:nvSpPr>
            <p:spPr bwMode="auto">
              <a:xfrm>
                <a:off x="2645" y="233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7</a:t>
                </a:r>
              </a:p>
            </p:txBody>
          </p:sp>
          <p:sp>
            <p:nvSpPr>
              <p:cNvPr id="95273" name="Text Box 122"/>
              <p:cNvSpPr txBox="1">
                <a:spLocks noChangeArrowheads="1"/>
              </p:cNvSpPr>
              <p:nvPr/>
            </p:nvSpPr>
            <p:spPr bwMode="auto">
              <a:xfrm>
                <a:off x="2880" y="212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7</a:t>
                </a:r>
              </a:p>
            </p:txBody>
          </p:sp>
        </p:grpSp>
      </p:grpSp>
      <p:grpSp>
        <p:nvGrpSpPr>
          <p:cNvPr id="95239" name="Group 123"/>
          <p:cNvGrpSpPr>
            <a:grpSpLocks/>
          </p:cNvGrpSpPr>
          <p:nvPr/>
        </p:nvGrpSpPr>
        <p:grpSpPr bwMode="auto">
          <a:xfrm>
            <a:off x="4500563" y="3500438"/>
            <a:ext cx="2112962" cy="1860550"/>
            <a:chOff x="855" y="2114"/>
            <a:chExt cx="1331" cy="1172"/>
          </a:xfrm>
        </p:grpSpPr>
        <p:grpSp>
          <p:nvGrpSpPr>
            <p:cNvPr id="95255" name="Group 124"/>
            <p:cNvGrpSpPr>
              <a:grpSpLocks/>
            </p:cNvGrpSpPr>
            <p:nvPr/>
          </p:nvGrpSpPr>
          <p:grpSpPr bwMode="auto">
            <a:xfrm>
              <a:off x="909" y="2180"/>
              <a:ext cx="1217" cy="1060"/>
              <a:chOff x="909" y="2180"/>
              <a:chExt cx="1217" cy="1060"/>
            </a:xfrm>
          </p:grpSpPr>
          <p:sp>
            <p:nvSpPr>
              <p:cNvPr id="95262" name="Rectangle 125"/>
              <p:cNvSpPr>
                <a:spLocks noChangeArrowheads="1"/>
              </p:cNvSpPr>
              <p:nvPr/>
            </p:nvSpPr>
            <p:spPr bwMode="auto">
              <a:xfrm>
                <a:off x="909" y="3025"/>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263" name="Rectangle 126"/>
              <p:cNvSpPr>
                <a:spLocks noChangeArrowheads="1"/>
              </p:cNvSpPr>
              <p:nvPr/>
            </p:nvSpPr>
            <p:spPr bwMode="auto">
              <a:xfrm>
                <a:off x="1152" y="2807"/>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264" name="Rectangle 127"/>
              <p:cNvSpPr>
                <a:spLocks noChangeArrowheads="1"/>
              </p:cNvSpPr>
              <p:nvPr/>
            </p:nvSpPr>
            <p:spPr bwMode="auto">
              <a:xfrm>
                <a:off x="1402" y="2602"/>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265" name="Rectangle 128"/>
              <p:cNvSpPr>
                <a:spLocks noChangeArrowheads="1"/>
              </p:cNvSpPr>
              <p:nvPr/>
            </p:nvSpPr>
            <p:spPr bwMode="auto">
              <a:xfrm>
                <a:off x="1642" y="2391"/>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266" name="Rectangle 129"/>
              <p:cNvSpPr>
                <a:spLocks noChangeArrowheads="1"/>
              </p:cNvSpPr>
              <p:nvPr/>
            </p:nvSpPr>
            <p:spPr bwMode="auto">
              <a:xfrm>
                <a:off x="1877" y="2180"/>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5256" name="Group 130"/>
            <p:cNvGrpSpPr>
              <a:grpSpLocks/>
            </p:cNvGrpSpPr>
            <p:nvPr/>
          </p:nvGrpSpPr>
          <p:grpSpPr bwMode="auto">
            <a:xfrm>
              <a:off x="855" y="2114"/>
              <a:ext cx="1331" cy="1172"/>
              <a:chOff x="1912" y="2122"/>
              <a:chExt cx="1331" cy="1172"/>
            </a:xfrm>
          </p:grpSpPr>
          <p:sp>
            <p:nvSpPr>
              <p:cNvPr id="95257" name="Text Box 131"/>
              <p:cNvSpPr txBox="1">
                <a:spLocks noChangeArrowheads="1"/>
              </p:cNvSpPr>
              <p:nvPr/>
            </p:nvSpPr>
            <p:spPr bwMode="auto">
              <a:xfrm>
                <a:off x="1912" y="296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8</a:t>
                </a:r>
              </a:p>
            </p:txBody>
          </p:sp>
          <p:sp>
            <p:nvSpPr>
              <p:cNvPr id="95258" name="Text Box 132"/>
              <p:cNvSpPr txBox="1">
                <a:spLocks noChangeArrowheads="1"/>
              </p:cNvSpPr>
              <p:nvPr/>
            </p:nvSpPr>
            <p:spPr bwMode="auto">
              <a:xfrm>
                <a:off x="2155" y="274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8</a:t>
                </a:r>
              </a:p>
            </p:txBody>
          </p:sp>
          <p:sp>
            <p:nvSpPr>
              <p:cNvPr id="95259" name="Text Box 133"/>
              <p:cNvSpPr txBox="1">
                <a:spLocks noChangeArrowheads="1"/>
              </p:cNvSpPr>
              <p:nvPr/>
            </p:nvSpPr>
            <p:spPr bwMode="auto">
              <a:xfrm>
                <a:off x="2405" y="254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8</a:t>
                </a:r>
              </a:p>
            </p:txBody>
          </p:sp>
          <p:sp>
            <p:nvSpPr>
              <p:cNvPr id="95260" name="Text Box 134"/>
              <p:cNvSpPr txBox="1">
                <a:spLocks noChangeArrowheads="1"/>
              </p:cNvSpPr>
              <p:nvPr/>
            </p:nvSpPr>
            <p:spPr bwMode="auto">
              <a:xfrm>
                <a:off x="2645" y="233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8</a:t>
                </a:r>
              </a:p>
            </p:txBody>
          </p:sp>
          <p:sp>
            <p:nvSpPr>
              <p:cNvPr id="95261" name="Text Box 135"/>
              <p:cNvSpPr txBox="1">
                <a:spLocks noChangeArrowheads="1"/>
              </p:cNvSpPr>
              <p:nvPr/>
            </p:nvSpPr>
            <p:spPr bwMode="auto">
              <a:xfrm>
                <a:off x="2880" y="212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8</a:t>
                </a:r>
              </a:p>
            </p:txBody>
          </p:sp>
        </p:grpSp>
      </p:grpSp>
      <p:grpSp>
        <p:nvGrpSpPr>
          <p:cNvPr id="95240" name="Group 136"/>
          <p:cNvGrpSpPr>
            <a:grpSpLocks/>
          </p:cNvGrpSpPr>
          <p:nvPr/>
        </p:nvGrpSpPr>
        <p:grpSpPr bwMode="auto">
          <a:xfrm>
            <a:off x="6419850" y="3500438"/>
            <a:ext cx="2112963" cy="1860550"/>
            <a:chOff x="855" y="2114"/>
            <a:chExt cx="1331" cy="1172"/>
          </a:xfrm>
        </p:grpSpPr>
        <p:grpSp>
          <p:nvGrpSpPr>
            <p:cNvPr id="95243" name="Group 137"/>
            <p:cNvGrpSpPr>
              <a:grpSpLocks/>
            </p:cNvGrpSpPr>
            <p:nvPr/>
          </p:nvGrpSpPr>
          <p:grpSpPr bwMode="auto">
            <a:xfrm>
              <a:off x="909" y="2180"/>
              <a:ext cx="1217" cy="1060"/>
              <a:chOff x="909" y="2180"/>
              <a:chExt cx="1217" cy="1060"/>
            </a:xfrm>
          </p:grpSpPr>
          <p:sp>
            <p:nvSpPr>
              <p:cNvPr id="95250" name="Rectangle 138"/>
              <p:cNvSpPr>
                <a:spLocks noChangeArrowheads="1"/>
              </p:cNvSpPr>
              <p:nvPr/>
            </p:nvSpPr>
            <p:spPr bwMode="auto">
              <a:xfrm>
                <a:off x="909" y="3025"/>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251" name="Rectangle 139"/>
              <p:cNvSpPr>
                <a:spLocks noChangeArrowheads="1"/>
              </p:cNvSpPr>
              <p:nvPr/>
            </p:nvSpPr>
            <p:spPr bwMode="auto">
              <a:xfrm>
                <a:off x="1152" y="2807"/>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252" name="Rectangle 140"/>
              <p:cNvSpPr>
                <a:spLocks noChangeArrowheads="1"/>
              </p:cNvSpPr>
              <p:nvPr/>
            </p:nvSpPr>
            <p:spPr bwMode="auto">
              <a:xfrm>
                <a:off x="1402" y="2602"/>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253" name="Rectangle 141"/>
              <p:cNvSpPr>
                <a:spLocks noChangeArrowheads="1"/>
              </p:cNvSpPr>
              <p:nvPr/>
            </p:nvSpPr>
            <p:spPr bwMode="auto">
              <a:xfrm>
                <a:off x="1642" y="2391"/>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sp>
            <p:nvSpPr>
              <p:cNvPr id="95254" name="Rectangle 142"/>
              <p:cNvSpPr>
                <a:spLocks noChangeArrowheads="1"/>
              </p:cNvSpPr>
              <p:nvPr/>
            </p:nvSpPr>
            <p:spPr bwMode="auto">
              <a:xfrm>
                <a:off x="1877" y="2180"/>
                <a:ext cx="249" cy="215"/>
              </a:xfrm>
              <a:prstGeom prst="rect">
                <a:avLst/>
              </a:prstGeom>
              <a:solidFill>
                <a:schemeClr val="accent2"/>
              </a:solidFill>
              <a:ln w="222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endParaRPr lang="zh-CN" altLang="en-US"/>
              </a:p>
            </p:txBody>
          </p:sp>
        </p:grpSp>
        <p:grpSp>
          <p:nvGrpSpPr>
            <p:cNvPr id="95244" name="Group 143"/>
            <p:cNvGrpSpPr>
              <a:grpSpLocks/>
            </p:cNvGrpSpPr>
            <p:nvPr/>
          </p:nvGrpSpPr>
          <p:grpSpPr bwMode="auto">
            <a:xfrm>
              <a:off x="855" y="2114"/>
              <a:ext cx="1331" cy="1172"/>
              <a:chOff x="1912" y="2122"/>
              <a:chExt cx="1331" cy="1172"/>
            </a:xfrm>
          </p:grpSpPr>
          <p:sp>
            <p:nvSpPr>
              <p:cNvPr id="95245" name="Text Box 144"/>
              <p:cNvSpPr txBox="1">
                <a:spLocks noChangeArrowheads="1"/>
              </p:cNvSpPr>
              <p:nvPr/>
            </p:nvSpPr>
            <p:spPr bwMode="auto">
              <a:xfrm>
                <a:off x="1912" y="296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9</a:t>
                </a:r>
              </a:p>
            </p:txBody>
          </p:sp>
          <p:sp>
            <p:nvSpPr>
              <p:cNvPr id="95246" name="Text Box 145"/>
              <p:cNvSpPr txBox="1">
                <a:spLocks noChangeArrowheads="1"/>
              </p:cNvSpPr>
              <p:nvPr/>
            </p:nvSpPr>
            <p:spPr bwMode="auto">
              <a:xfrm>
                <a:off x="2155" y="274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9</a:t>
                </a:r>
              </a:p>
            </p:txBody>
          </p:sp>
          <p:sp>
            <p:nvSpPr>
              <p:cNvPr id="95247" name="Text Box 146"/>
              <p:cNvSpPr txBox="1">
                <a:spLocks noChangeArrowheads="1"/>
              </p:cNvSpPr>
              <p:nvPr/>
            </p:nvSpPr>
            <p:spPr bwMode="auto">
              <a:xfrm>
                <a:off x="2405" y="2544"/>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9</a:t>
                </a:r>
              </a:p>
            </p:txBody>
          </p:sp>
          <p:sp>
            <p:nvSpPr>
              <p:cNvPr id="95248" name="Text Box 147"/>
              <p:cNvSpPr txBox="1">
                <a:spLocks noChangeArrowheads="1"/>
              </p:cNvSpPr>
              <p:nvPr/>
            </p:nvSpPr>
            <p:spPr bwMode="auto">
              <a:xfrm>
                <a:off x="2645" y="233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9</a:t>
                </a:r>
              </a:p>
            </p:txBody>
          </p:sp>
          <p:sp>
            <p:nvSpPr>
              <p:cNvPr id="95249" name="Text Box 148"/>
              <p:cNvSpPr txBox="1">
                <a:spLocks noChangeArrowheads="1"/>
              </p:cNvSpPr>
              <p:nvPr/>
            </p:nvSpPr>
            <p:spPr bwMode="auto">
              <a:xfrm>
                <a:off x="2880" y="212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lvl1pPr algn="ctr">
                  <a:defRPr kumimoji="1" sz="2400">
                    <a:solidFill>
                      <a:schemeClr val="tx1"/>
                    </a:solidFill>
                    <a:latin typeface="Times New Roman" panose="02020603050405020304" pitchFamily="18" charset="0"/>
                    <a:ea typeface="黑体" panose="02010609060101010101" pitchFamily="49" charset="-122"/>
                  </a:defRPr>
                </a:lvl1pPr>
                <a:lvl2pPr marL="742950" indent="-285750" algn="ctr">
                  <a:defRPr kumimoji="1" sz="2400">
                    <a:solidFill>
                      <a:schemeClr val="tx1"/>
                    </a:solidFill>
                    <a:latin typeface="Times New Roman" panose="02020603050405020304" pitchFamily="18" charset="0"/>
                    <a:ea typeface="黑体" panose="02010609060101010101" pitchFamily="49" charset="-122"/>
                  </a:defRPr>
                </a:lvl2pPr>
                <a:lvl3pPr marL="1143000" indent="-228600" algn="ctr">
                  <a:defRPr kumimoji="1" sz="2400">
                    <a:solidFill>
                      <a:schemeClr val="tx1"/>
                    </a:solidFill>
                    <a:latin typeface="Times New Roman" panose="02020603050405020304" pitchFamily="18" charset="0"/>
                    <a:ea typeface="黑体" panose="02010609060101010101" pitchFamily="49" charset="-122"/>
                  </a:defRPr>
                </a:lvl3pPr>
                <a:lvl4pPr marL="1600200" indent="-228600" algn="ctr">
                  <a:defRPr kumimoji="1" sz="2400">
                    <a:solidFill>
                      <a:schemeClr val="tx1"/>
                    </a:solidFill>
                    <a:latin typeface="Times New Roman" panose="02020603050405020304" pitchFamily="18" charset="0"/>
                    <a:ea typeface="黑体" panose="02010609060101010101" pitchFamily="49" charset="-122"/>
                  </a:defRPr>
                </a:lvl4pPr>
                <a:lvl5pPr marL="2057400" indent="-228600" algn="ctr">
                  <a:defRPr kumimoji="1" sz="2400">
                    <a:solidFill>
                      <a:schemeClr val="tx1"/>
                    </a:solidFill>
                    <a:latin typeface="Times New Roman" panose="02020603050405020304" pitchFamily="18" charset="0"/>
                    <a:ea typeface="黑体" panose="02010609060101010101"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pPr>
                <a:r>
                  <a:rPr lang="en-US" altLang="zh-CN" sz="2800" b="1">
                    <a:solidFill>
                      <a:srgbClr val="FFFF66"/>
                    </a:solidFill>
                    <a:ea typeface="宋体" panose="02010600030101010101" pitchFamily="2" charset="-122"/>
                  </a:rPr>
                  <a:t>9</a:t>
                </a:r>
              </a:p>
            </p:txBody>
          </p:sp>
        </p:grpSp>
      </p:grpSp>
      <p:graphicFrame>
        <p:nvGraphicFramePr>
          <p:cNvPr id="321688" name="Object 152"/>
          <p:cNvGraphicFramePr>
            <a:graphicFrameLocks noChangeAspect="1"/>
          </p:cNvGraphicFramePr>
          <p:nvPr/>
        </p:nvGraphicFramePr>
        <p:xfrm>
          <a:off x="755650" y="1412875"/>
          <a:ext cx="3067050" cy="1090613"/>
        </p:xfrm>
        <a:graphic>
          <a:graphicData uri="http://schemas.openxmlformats.org/presentationml/2006/ole">
            <mc:AlternateContent xmlns:mc="http://schemas.openxmlformats.org/markup-compatibility/2006">
              <mc:Choice xmlns:v="urn:schemas-microsoft-com:vml" Requires="v">
                <p:oleObj spid="_x0000_s95571" name="公式" r:id="rId6" imgW="1143000" imgH="406080" progId="Equation.3">
                  <p:embed/>
                </p:oleObj>
              </mc:Choice>
              <mc:Fallback>
                <p:oleObj name="公式" r:id="rId6" imgW="1143000" imgH="406080" progId="Equation.3">
                  <p:embed/>
                  <p:pic>
                    <p:nvPicPr>
                      <p:cNvPr id="0" name="Object 15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50" y="1412875"/>
                        <a:ext cx="3067050" cy="1090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1689" name="Object 153"/>
          <p:cNvGraphicFramePr>
            <a:graphicFrameLocks noChangeAspect="1"/>
          </p:cNvGraphicFramePr>
          <p:nvPr/>
        </p:nvGraphicFramePr>
        <p:xfrm>
          <a:off x="5003800" y="1412875"/>
          <a:ext cx="2879725" cy="1136650"/>
        </p:xfrm>
        <a:graphic>
          <a:graphicData uri="http://schemas.openxmlformats.org/presentationml/2006/ole">
            <mc:AlternateContent xmlns:mc="http://schemas.openxmlformats.org/markup-compatibility/2006">
              <mc:Choice xmlns:v="urn:schemas-microsoft-com:vml" Requires="v">
                <p:oleObj spid="_x0000_s95572" name="公式" r:id="rId8" imgW="1028254" imgH="406224" progId="Equation.3">
                  <p:embed/>
                </p:oleObj>
              </mc:Choice>
              <mc:Fallback>
                <p:oleObj name="公式" r:id="rId8" imgW="1028254" imgH="406224" progId="Equation.3">
                  <p:embed/>
                  <p:pic>
                    <p:nvPicPr>
                      <p:cNvPr id="0" name="Object 15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3800" y="1412875"/>
                        <a:ext cx="2879725" cy="1136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321688"/>
                                        </p:tgtEl>
                                        <p:attrNameLst>
                                          <p:attrName>style.visibility</p:attrName>
                                        </p:attrNameLst>
                                      </p:cBhvr>
                                      <p:to>
                                        <p:strVal val="visible"/>
                                      </p:to>
                                    </p:set>
                                    <p:animEffect transition="in" filter="box(in)">
                                      <p:cBhvr>
                                        <p:cTn id="7" dur="500"/>
                                        <p:tgtEl>
                                          <p:spTgt spid="3216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21689"/>
                                        </p:tgtEl>
                                        <p:attrNameLst>
                                          <p:attrName>style.visibility</p:attrName>
                                        </p:attrNameLst>
                                      </p:cBhvr>
                                      <p:to>
                                        <p:strVal val="visible"/>
                                      </p:to>
                                    </p:set>
                                    <p:animEffect transition="in" filter="box(in)">
                                      <p:cBhvr>
                                        <p:cTn id="12" dur="500"/>
                                        <p:tgtEl>
                                          <p:spTgt spid="321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a:noFill/>
        </a:ln>
        <a:effectLst/>
        <a:scene3d>
          <a:camera prst="legacyPerspectiveFront">
            <a:rot lat="19799999" lon="19439998" rev="0"/>
          </a:camera>
          <a:lightRig rig="legacyNormal2" dir="t"/>
        </a:scene3d>
        <a:sp3d extrusionH="354000" prstMaterial="legacyMatte">
          <a:bevelT w="13500" h="13500" prst="angle"/>
          <a:bevelB w="13500" h="13500" prst="angle"/>
          <a:extrusionClr>
            <a:srgbClr val="939676"/>
          </a:extrusionClr>
          <a:contourClr>
            <a:schemeClr val="accent1"/>
          </a:contourClr>
        </a:sp3d>
        <a:extLst>
          <a:ext uri="{91240B29-F687-4F45-9708-019B960494DF}">
            <a14:hiddenLine xmlns:a14="http://schemas.microsoft.com/office/drawing/2010/main" w="9525" cap="flat" cmpd="sng" algn="ctr">
              <a:no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68686"/>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a:noFill/>
        </a:ln>
        <a:effectLst/>
        <a:scene3d>
          <a:camera prst="legacyPerspectiveFront">
            <a:rot lat="19799999" lon="19439998" rev="0"/>
          </a:camera>
          <a:lightRig rig="legacyNormal2" dir="t"/>
        </a:scene3d>
        <a:sp3d extrusionH="354000" prstMaterial="legacyMatte">
          <a:bevelT w="13500" h="13500" prst="angle"/>
          <a:bevelB w="13500" h="13500" prst="angle"/>
          <a:extrusionClr>
            <a:srgbClr val="939676"/>
          </a:extrusionClr>
          <a:contourClr>
            <a:schemeClr val="accent1"/>
          </a:contourClr>
        </a:sp3d>
        <a:extLst>
          <a:ext uri="{91240B29-F687-4F45-9708-019B960494DF}">
            <a14:hiddenLine xmlns:a14="http://schemas.microsoft.com/office/drawing/2010/main" w="9525" cap="flat" cmpd="sng" algn="ctr">
              <a:no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68686"/>
                </a:outerShdw>
              </a:effectLst>
            </a14:hiddenEffects>
          </a:ext>
        </a:ex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4051</TotalTime>
  <Words>4798</Words>
  <Application>Microsoft Office PowerPoint</Application>
  <PresentationFormat>全屏显示(4:3)</PresentationFormat>
  <Paragraphs>738</Paragraphs>
  <Slides>92</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92</vt:i4>
      </vt:variant>
    </vt:vector>
  </HeadingPairs>
  <TitlesOfParts>
    <vt:vector size="103" baseType="lpstr">
      <vt:lpstr>仿宋_GB2312</vt:lpstr>
      <vt:lpstr>黑体</vt:lpstr>
      <vt:lpstr>华文新魏</vt:lpstr>
      <vt:lpstr>楷体_GB2312</vt:lpstr>
      <vt:lpstr>宋体</vt:lpstr>
      <vt:lpstr>Arial</vt:lpstr>
      <vt:lpstr>Times New Roman</vt:lpstr>
      <vt:lpstr>Wingdings</vt:lpstr>
      <vt:lpstr>默认设计模板</vt:lpstr>
      <vt:lpstr>位图图像</vt:lpstr>
      <vt:lpstr>公式</vt:lpstr>
      <vt:lpstr>第5章 流水和指令级高度并行的超级机</vt:lpstr>
      <vt:lpstr>第5章 流水和指令级高度并行的超级机</vt:lpstr>
      <vt:lpstr>第5章 流水和指令级高度并行的超级机</vt:lpstr>
      <vt:lpstr>5.1重叠方式 </vt:lpstr>
      <vt:lpstr>5.1重叠方式 </vt:lpstr>
      <vt:lpstr>5.1重叠方式 </vt:lpstr>
      <vt:lpstr>5.1重叠方式 </vt:lpstr>
      <vt:lpstr>5.1重叠方式 </vt:lpstr>
      <vt:lpstr>5.1重叠方式 </vt:lpstr>
      <vt:lpstr>5.1重叠方式 </vt:lpstr>
      <vt:lpstr>5.1重叠方式 </vt:lpstr>
      <vt:lpstr>5.1重叠方式 </vt:lpstr>
      <vt:lpstr>5.1重叠方式 </vt:lpstr>
      <vt:lpstr>5.1重叠方式 </vt:lpstr>
      <vt:lpstr>5.1重叠方式 </vt:lpstr>
      <vt:lpstr>5.1重叠方式 </vt:lpstr>
      <vt:lpstr>5.1重叠方式 </vt:lpstr>
      <vt:lpstr>5.1重叠方式 </vt:lpstr>
      <vt:lpstr>5.1重叠方式 </vt:lpstr>
      <vt:lpstr>5.1重叠方式 </vt:lpstr>
      <vt:lpstr>5.1重叠方式 </vt:lpstr>
      <vt:lpstr>5.1重叠方式 </vt:lpstr>
      <vt:lpstr>5.1重叠方式 </vt:lpstr>
      <vt:lpstr>5.1重叠方式 </vt:lpstr>
      <vt:lpstr>5.1重叠方式 </vt:lpstr>
      <vt:lpstr>PowerPoint 演示文稿</vt:lpstr>
      <vt:lpstr>PowerPoint 演示文稿</vt:lpstr>
      <vt:lpstr>5.1重叠方式 </vt:lpstr>
      <vt:lpstr>5.1重叠方式 </vt:lpstr>
      <vt:lpstr>IBM370的“执行”指令</vt:lpstr>
      <vt:lpstr>5.1重叠方式 </vt:lpstr>
      <vt:lpstr>5.1重叠方式 </vt:lpstr>
      <vt:lpstr>5.1重叠方式 </vt:lpstr>
      <vt:lpstr>5.1重叠方式 </vt:lpstr>
      <vt:lpstr>5.1重叠方式 </vt:lpstr>
      <vt:lpstr>（1）通用寄存器组数相关的情况和处理办法（如图5.8） </vt:lpstr>
      <vt:lpstr>解决通用寄存器组数相关的办法 </vt:lpstr>
      <vt:lpstr>PowerPoint 演示文稿</vt:lpstr>
      <vt:lpstr>PowerPoint 演示文稿</vt:lpstr>
      <vt:lpstr>3）两种办法比较： </vt:lpstr>
      <vt:lpstr>（2）通用寄存器组基址或变址值相关的情况及处理办法：</vt:lpstr>
      <vt:lpstr>解决通用寄存器组基址值相关的办法：</vt:lpstr>
      <vt:lpstr>PowerPoint 演示文稿</vt:lpstr>
      <vt:lpstr>PowerPoint 演示文稿</vt:lpstr>
      <vt:lpstr>解决通用寄存器组基址值相关的办法：</vt:lpstr>
      <vt:lpstr>5.2  流水方式</vt:lpstr>
      <vt:lpstr>PowerPoint 演示文稿</vt:lpstr>
      <vt:lpstr>PowerPoint 演示文稿</vt:lpstr>
      <vt:lpstr>2．流水的分类</vt:lpstr>
      <vt:lpstr>2．流水的分类</vt:lpstr>
      <vt:lpstr>PowerPoint 演示文稿</vt:lpstr>
      <vt:lpstr>2．流水的分类</vt:lpstr>
      <vt:lpstr>PowerPoint 演示文稿</vt:lpstr>
      <vt:lpstr>2．流水的分类</vt:lpstr>
      <vt:lpstr>2．流水的分类</vt:lpstr>
      <vt:lpstr>PowerPoint 演示文稿</vt:lpstr>
      <vt:lpstr>5.2.2  标量流水线的主要性能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（3）实际吞吐率   a）各段时间相等</vt:lpstr>
      <vt:lpstr>PowerPoint 演示文稿</vt:lpstr>
      <vt:lpstr>PowerPoint 演示文稿</vt:lpstr>
      <vt:lpstr>PowerPoint 演示文稿</vt:lpstr>
      <vt:lpstr>PowerPoint 演示文稿</vt:lpstr>
      <vt:lpstr>PowerPoint 演示文稿</vt:lpstr>
      <vt:lpstr>PowerPoint 演示文稿</vt:lpstr>
      <vt:lpstr>2．效率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4．标量流水机的性能举例1</vt:lpstr>
      <vt:lpstr>PowerPoint 演示文稿</vt:lpstr>
      <vt:lpstr>4．流水线工作举例1</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 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计算机系统结构</dc:title>
  <dc:creator>904-ld</dc:creator>
  <cp:lastModifiedBy>个人用户</cp:lastModifiedBy>
  <cp:revision>521</cp:revision>
  <cp:lastPrinted>2021-02-14T12:39:53Z</cp:lastPrinted>
  <dcterms:created xsi:type="dcterms:W3CDTF">2004-01-05T11:09:17Z</dcterms:created>
  <dcterms:modified xsi:type="dcterms:W3CDTF">2021-02-15T13:36:41Z</dcterms:modified>
</cp:coreProperties>
</file>