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8"/>
  </p:notesMasterIdLst>
  <p:handoutMasterIdLst>
    <p:handoutMasterId r:id="rId79"/>
  </p:handoutMasterIdLst>
  <p:sldIdLst>
    <p:sldId id="581" r:id="rId2"/>
    <p:sldId id="453" r:id="rId3"/>
    <p:sldId id="454" r:id="rId4"/>
    <p:sldId id="455" r:id="rId5"/>
    <p:sldId id="456" r:id="rId6"/>
    <p:sldId id="457" r:id="rId7"/>
    <p:sldId id="458" r:id="rId8"/>
    <p:sldId id="459" r:id="rId9"/>
    <p:sldId id="460" r:id="rId10"/>
    <p:sldId id="461" r:id="rId11"/>
    <p:sldId id="520" r:id="rId12"/>
    <p:sldId id="463" r:id="rId13"/>
    <p:sldId id="464" r:id="rId14"/>
    <p:sldId id="465" r:id="rId15"/>
    <p:sldId id="466" r:id="rId16"/>
    <p:sldId id="467" r:id="rId17"/>
    <p:sldId id="468" r:id="rId18"/>
    <p:sldId id="469" r:id="rId19"/>
    <p:sldId id="470" r:id="rId20"/>
    <p:sldId id="471" r:id="rId21"/>
    <p:sldId id="472" r:id="rId22"/>
    <p:sldId id="473" r:id="rId23"/>
    <p:sldId id="474" r:id="rId24"/>
    <p:sldId id="475" r:id="rId25"/>
    <p:sldId id="476" r:id="rId26"/>
    <p:sldId id="477" r:id="rId27"/>
    <p:sldId id="478" r:id="rId28"/>
    <p:sldId id="479" r:id="rId29"/>
    <p:sldId id="480" r:id="rId30"/>
    <p:sldId id="521" r:id="rId31"/>
    <p:sldId id="481" r:id="rId32"/>
    <p:sldId id="482" r:id="rId33"/>
    <p:sldId id="483" r:id="rId34"/>
    <p:sldId id="484" r:id="rId35"/>
    <p:sldId id="485" r:id="rId36"/>
    <p:sldId id="486" r:id="rId37"/>
    <p:sldId id="487" r:id="rId38"/>
    <p:sldId id="488" r:id="rId39"/>
    <p:sldId id="489" r:id="rId40"/>
    <p:sldId id="522" r:id="rId41"/>
    <p:sldId id="523" r:id="rId42"/>
    <p:sldId id="524" r:id="rId43"/>
    <p:sldId id="525" r:id="rId44"/>
    <p:sldId id="526" r:id="rId45"/>
    <p:sldId id="490" r:id="rId46"/>
    <p:sldId id="491" r:id="rId47"/>
    <p:sldId id="492" r:id="rId48"/>
    <p:sldId id="493" r:id="rId49"/>
    <p:sldId id="494" r:id="rId50"/>
    <p:sldId id="495" r:id="rId51"/>
    <p:sldId id="496" r:id="rId52"/>
    <p:sldId id="531" r:id="rId53"/>
    <p:sldId id="497" r:id="rId54"/>
    <p:sldId id="527" r:id="rId55"/>
    <p:sldId id="528" r:id="rId56"/>
    <p:sldId id="529" r:id="rId57"/>
    <p:sldId id="530" r:id="rId58"/>
    <p:sldId id="498" r:id="rId59"/>
    <p:sldId id="499" r:id="rId60"/>
    <p:sldId id="500" r:id="rId61"/>
    <p:sldId id="501" r:id="rId62"/>
    <p:sldId id="502" r:id="rId63"/>
    <p:sldId id="503" r:id="rId64"/>
    <p:sldId id="504" r:id="rId65"/>
    <p:sldId id="505" r:id="rId66"/>
    <p:sldId id="506" r:id="rId67"/>
    <p:sldId id="532" r:id="rId68"/>
    <p:sldId id="533" r:id="rId69"/>
    <p:sldId id="534" r:id="rId70"/>
    <p:sldId id="535" r:id="rId71"/>
    <p:sldId id="536" r:id="rId72"/>
    <p:sldId id="539" r:id="rId73"/>
    <p:sldId id="540" r:id="rId74"/>
    <p:sldId id="538" r:id="rId75"/>
    <p:sldId id="508" r:id="rId76"/>
    <p:sldId id="509" r:id="rId77"/>
  </p:sldIdLst>
  <p:sldSz cx="9144000" cy="6858000" type="screen4x3"/>
  <p:notesSz cx="9144000" cy="6858000"/>
  <p:defaultTex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黑体" panose="02010609060101010101" pitchFamily="49"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黑体" panose="02010609060101010101" pitchFamily="49"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黑体" panose="02010609060101010101" pitchFamily="49"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黑体" panose="02010609060101010101" pitchFamily="49"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黑体" panose="02010609060101010101" pitchFamily="49"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黑体" panose="02010609060101010101" pitchFamily="49"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黑体" panose="02010609060101010101" pitchFamily="49"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黑体" panose="02010609060101010101" pitchFamily="49"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黑体" panose="02010609060101010101"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66FF"/>
    <a:srgbClr val="00FF00"/>
    <a:srgbClr val="CC99FF"/>
    <a:srgbClr val="FFFF66"/>
    <a:srgbClr val="CC0099"/>
    <a:srgbClr val="FF0000"/>
    <a:srgbClr val="009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581" autoAdjust="0"/>
  </p:normalViewPr>
  <p:slideViewPr>
    <p:cSldViewPr>
      <p:cViewPr varScale="1">
        <p:scale>
          <a:sx n="87" d="100"/>
          <a:sy n="87" d="100"/>
        </p:scale>
        <p:origin x="651"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3F03EFA5-BFFC-41D8-9CAB-6F89AABBB8B7}" type="datetimeFigureOut">
              <a:rPr lang="zh-CN" altLang="en-US" smtClean="0"/>
              <a:t>2023/4/26</a:t>
            </a:fld>
            <a:endParaRPr lang="zh-CN" altLang="en-US"/>
          </a:p>
        </p:txBody>
      </p:sp>
      <p:sp>
        <p:nvSpPr>
          <p:cNvPr id="4" name="页脚占位符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2C2BFD6A-32CA-4BCD-AE1A-FB0CD66F908E}" type="slidenum">
              <a:rPr lang="zh-CN" altLang="en-US" smtClean="0"/>
              <a:t>‹#›</a:t>
            </a:fld>
            <a:endParaRPr lang="zh-CN" altLang="en-US"/>
          </a:p>
        </p:txBody>
      </p:sp>
    </p:spTree>
    <p:extLst>
      <p:ext uri="{BB962C8B-B14F-4D97-AF65-F5344CB8AC3E}">
        <p14:creationId xmlns:p14="http://schemas.microsoft.com/office/powerpoint/2010/main" val="21291131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0" y="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smtClean="0">
                <a:ea typeface="宋体" panose="02010600030101010101" pitchFamily="2" charset="-122"/>
              </a:defRPr>
            </a:lvl1pPr>
          </a:lstStyle>
          <a:p>
            <a:pPr>
              <a:defRPr/>
            </a:pPr>
            <a:endParaRPr lang="en-US" altLang="zh-CN"/>
          </a:p>
        </p:txBody>
      </p:sp>
      <p:sp>
        <p:nvSpPr>
          <p:cNvPr id="28675" name="Rectangle 3"/>
          <p:cNvSpPr>
            <a:spLocks noGrp="1" noChangeArrowheads="1"/>
          </p:cNvSpPr>
          <p:nvPr>
            <p:ph type="dt" idx="1"/>
          </p:nvPr>
        </p:nvSpPr>
        <p:spPr bwMode="auto">
          <a:xfrm>
            <a:off x="5181600" y="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smtClean="0">
                <a:ea typeface="宋体" panose="02010600030101010101" pitchFamily="2" charset="-122"/>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2857500" y="514350"/>
            <a:ext cx="3429000" cy="25717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8677" name="Rectangle 5"/>
          <p:cNvSpPr>
            <a:spLocks noGrp="1" noChangeArrowheads="1"/>
          </p:cNvSpPr>
          <p:nvPr>
            <p:ph type="body" sz="quarter" idx="3"/>
          </p:nvPr>
        </p:nvSpPr>
        <p:spPr bwMode="auto">
          <a:xfrm>
            <a:off x="1219200" y="3257550"/>
            <a:ext cx="6705600"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8678" name="Rectangle 6"/>
          <p:cNvSpPr>
            <a:spLocks noGrp="1" noChangeArrowheads="1"/>
          </p:cNvSpPr>
          <p:nvPr>
            <p:ph type="ftr" sz="quarter" idx="4"/>
          </p:nvPr>
        </p:nvSpPr>
        <p:spPr bwMode="auto">
          <a:xfrm>
            <a:off x="0" y="651510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smtClean="0">
                <a:ea typeface="宋体" panose="02010600030101010101" pitchFamily="2" charset="-122"/>
              </a:defRPr>
            </a:lvl1pPr>
          </a:lstStyle>
          <a:p>
            <a:pPr>
              <a:defRPr/>
            </a:pPr>
            <a:endParaRPr lang="en-US" altLang="zh-CN"/>
          </a:p>
        </p:txBody>
      </p:sp>
      <p:sp>
        <p:nvSpPr>
          <p:cNvPr id="28679" name="Rectangle 7"/>
          <p:cNvSpPr>
            <a:spLocks noGrp="1" noChangeArrowheads="1"/>
          </p:cNvSpPr>
          <p:nvPr>
            <p:ph type="sldNum" sz="quarter" idx="5"/>
          </p:nvPr>
        </p:nvSpPr>
        <p:spPr bwMode="auto">
          <a:xfrm>
            <a:off x="5181600" y="651510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ea typeface="宋体" panose="02010600030101010101" pitchFamily="2" charset="-122"/>
              </a:defRPr>
            </a:lvl1pPr>
          </a:lstStyle>
          <a:p>
            <a:pPr>
              <a:defRPr/>
            </a:pPr>
            <a:fld id="{672EE275-E7D5-4237-95B3-9735D5350321}"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64BC63F-BF05-41CE-8B3C-71E3AA96E20B}" type="slidenum">
              <a:rPr lang="en-US" altLang="zh-CN"/>
              <a:pPr>
                <a:defRPr/>
              </a:pPr>
              <a:t>‹#›</a:t>
            </a:fld>
            <a:endParaRPr lang="en-US" altLang="zh-CN"/>
          </a:p>
        </p:txBody>
      </p:sp>
    </p:spTree>
    <p:extLst>
      <p:ext uri="{BB962C8B-B14F-4D97-AF65-F5344CB8AC3E}">
        <p14:creationId xmlns:p14="http://schemas.microsoft.com/office/powerpoint/2010/main" val="860188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369E465-A991-4E2D-8B8D-276D06530E6E}" type="slidenum">
              <a:rPr lang="en-US" altLang="zh-CN"/>
              <a:pPr>
                <a:defRPr/>
              </a:pPr>
              <a:t>‹#›</a:t>
            </a:fld>
            <a:endParaRPr lang="en-US" altLang="zh-CN"/>
          </a:p>
        </p:txBody>
      </p:sp>
    </p:spTree>
    <p:extLst>
      <p:ext uri="{BB962C8B-B14F-4D97-AF65-F5344CB8AC3E}">
        <p14:creationId xmlns:p14="http://schemas.microsoft.com/office/powerpoint/2010/main" val="1273083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C8BCA2D-F022-4C92-991C-E53A4E6856F2}" type="slidenum">
              <a:rPr lang="en-US" altLang="zh-CN"/>
              <a:pPr>
                <a:defRPr/>
              </a:pPr>
              <a:t>‹#›</a:t>
            </a:fld>
            <a:endParaRPr lang="en-US" altLang="zh-CN"/>
          </a:p>
        </p:txBody>
      </p:sp>
    </p:spTree>
    <p:extLst>
      <p:ext uri="{BB962C8B-B14F-4D97-AF65-F5344CB8AC3E}">
        <p14:creationId xmlns:p14="http://schemas.microsoft.com/office/powerpoint/2010/main" val="1102812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87FE00A-CC57-45D9-917D-55E73C00340C}" type="slidenum">
              <a:rPr lang="en-US" altLang="zh-CN"/>
              <a:pPr>
                <a:defRPr/>
              </a:pPr>
              <a:t>‹#›</a:t>
            </a:fld>
            <a:endParaRPr lang="en-US" altLang="zh-CN"/>
          </a:p>
        </p:txBody>
      </p:sp>
    </p:spTree>
    <p:extLst>
      <p:ext uri="{BB962C8B-B14F-4D97-AF65-F5344CB8AC3E}">
        <p14:creationId xmlns:p14="http://schemas.microsoft.com/office/powerpoint/2010/main" val="3212623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D2908B7-A549-439D-8CCD-A9BB097B895A}" type="slidenum">
              <a:rPr lang="en-US" altLang="zh-CN"/>
              <a:pPr>
                <a:defRPr/>
              </a:pPr>
              <a:t>‹#›</a:t>
            </a:fld>
            <a:endParaRPr lang="en-US" altLang="zh-CN"/>
          </a:p>
        </p:txBody>
      </p:sp>
    </p:spTree>
    <p:extLst>
      <p:ext uri="{BB962C8B-B14F-4D97-AF65-F5344CB8AC3E}">
        <p14:creationId xmlns:p14="http://schemas.microsoft.com/office/powerpoint/2010/main" val="3997088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2C6DFEB0-0B03-4452-BF76-9217109111FA}" type="slidenum">
              <a:rPr lang="en-US" altLang="zh-CN"/>
              <a:pPr>
                <a:defRPr/>
              </a:pPr>
              <a:t>‹#›</a:t>
            </a:fld>
            <a:endParaRPr lang="en-US" altLang="zh-CN"/>
          </a:p>
        </p:txBody>
      </p:sp>
    </p:spTree>
    <p:extLst>
      <p:ext uri="{BB962C8B-B14F-4D97-AF65-F5344CB8AC3E}">
        <p14:creationId xmlns:p14="http://schemas.microsoft.com/office/powerpoint/2010/main" val="1027503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6FC12B1D-69D7-4FAA-B20F-3DB54A3F9B89}" type="slidenum">
              <a:rPr lang="en-US" altLang="zh-CN"/>
              <a:pPr>
                <a:defRPr/>
              </a:pPr>
              <a:t>‹#›</a:t>
            </a:fld>
            <a:endParaRPr lang="en-US" altLang="zh-CN"/>
          </a:p>
        </p:txBody>
      </p:sp>
    </p:spTree>
    <p:extLst>
      <p:ext uri="{BB962C8B-B14F-4D97-AF65-F5344CB8AC3E}">
        <p14:creationId xmlns:p14="http://schemas.microsoft.com/office/powerpoint/2010/main" val="1432770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704E9FED-65E4-4FAD-A5EB-0FE54E970EA1}" type="slidenum">
              <a:rPr lang="en-US" altLang="zh-CN"/>
              <a:pPr>
                <a:defRPr/>
              </a:pPr>
              <a:t>‹#›</a:t>
            </a:fld>
            <a:endParaRPr lang="en-US" altLang="zh-CN"/>
          </a:p>
        </p:txBody>
      </p:sp>
    </p:spTree>
    <p:extLst>
      <p:ext uri="{BB962C8B-B14F-4D97-AF65-F5344CB8AC3E}">
        <p14:creationId xmlns:p14="http://schemas.microsoft.com/office/powerpoint/2010/main" val="228926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B0AF37AC-6BBB-4112-81D9-0F0C6E203BC9}" type="slidenum">
              <a:rPr lang="en-US" altLang="zh-CN"/>
              <a:pPr>
                <a:defRPr/>
              </a:pPr>
              <a:t>‹#›</a:t>
            </a:fld>
            <a:endParaRPr lang="en-US" altLang="zh-CN"/>
          </a:p>
        </p:txBody>
      </p:sp>
    </p:spTree>
    <p:extLst>
      <p:ext uri="{BB962C8B-B14F-4D97-AF65-F5344CB8AC3E}">
        <p14:creationId xmlns:p14="http://schemas.microsoft.com/office/powerpoint/2010/main" val="3258662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280B73CE-208D-42BA-A609-0D6A880D0F74}" type="slidenum">
              <a:rPr lang="en-US" altLang="zh-CN"/>
              <a:pPr>
                <a:defRPr/>
              </a:pPr>
              <a:t>‹#›</a:t>
            </a:fld>
            <a:endParaRPr lang="en-US" altLang="zh-CN"/>
          </a:p>
        </p:txBody>
      </p:sp>
    </p:spTree>
    <p:extLst>
      <p:ext uri="{BB962C8B-B14F-4D97-AF65-F5344CB8AC3E}">
        <p14:creationId xmlns:p14="http://schemas.microsoft.com/office/powerpoint/2010/main" val="3598016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8986185-8ED3-48E9-BA0E-66C990448881}" type="slidenum">
              <a:rPr lang="en-US" altLang="zh-CN"/>
              <a:pPr>
                <a:defRPr/>
              </a:pPr>
              <a:t>‹#›</a:t>
            </a:fld>
            <a:endParaRPr lang="en-US" altLang="zh-CN"/>
          </a:p>
        </p:txBody>
      </p:sp>
    </p:spTree>
    <p:extLst>
      <p:ext uri="{BB962C8B-B14F-4D97-AF65-F5344CB8AC3E}">
        <p14:creationId xmlns:p14="http://schemas.microsoft.com/office/powerpoint/2010/main" val="4097576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400" smtClean="0">
                <a:ea typeface="+mn-ea"/>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smtClean="0">
                <a:ea typeface="+mn-ea"/>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smtClean="0">
                <a:ea typeface="+mn-ea"/>
              </a:defRPr>
            </a:lvl1pPr>
          </a:lstStyle>
          <a:p>
            <a:pPr>
              <a:defRPr/>
            </a:pPr>
            <a:fld id="{2B903250-D002-4115-B4FC-404AD0A0E6EB}"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kumimoji="1" sz="4400" kern="12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85800" y="152400"/>
            <a:ext cx="7772400" cy="1143000"/>
          </a:xfrm>
        </p:spPr>
        <p:txBody>
          <a:bodyPr/>
          <a:lstStyle/>
          <a:p>
            <a:pPr eaLnBrk="1" hangingPunct="1"/>
            <a:r>
              <a:rPr lang="zh-CN" altLang="en-US" sz="3200" b="1" smtClean="0">
                <a:latin typeface="黑体" panose="02010609060101010101" pitchFamily="49" charset="-122"/>
                <a:ea typeface="黑体" panose="02010609060101010101" pitchFamily="49" charset="-122"/>
              </a:rPr>
              <a:t>第</a:t>
            </a:r>
            <a:r>
              <a:rPr lang="en-US" altLang="zh-CN" sz="3200" b="1" smtClean="0">
                <a:latin typeface="黑体" panose="02010609060101010101" pitchFamily="49" charset="-122"/>
                <a:ea typeface="黑体" panose="02010609060101010101" pitchFamily="49" charset="-122"/>
              </a:rPr>
              <a:t>5</a:t>
            </a:r>
            <a:r>
              <a:rPr lang="zh-CN" altLang="en-US" sz="3200" b="1" smtClean="0">
                <a:latin typeface="黑体" panose="02010609060101010101" pitchFamily="49" charset="-122"/>
                <a:ea typeface="黑体" panose="02010609060101010101" pitchFamily="49" charset="-122"/>
              </a:rPr>
              <a:t>章 流水和指令级高度并行的超级机</a:t>
            </a:r>
          </a:p>
        </p:txBody>
      </p:sp>
      <p:sp>
        <p:nvSpPr>
          <p:cNvPr id="4099" name="Rectangle 3"/>
          <p:cNvSpPr>
            <a:spLocks noGrp="1" noChangeArrowheads="1"/>
          </p:cNvSpPr>
          <p:nvPr>
            <p:ph type="body" idx="1"/>
          </p:nvPr>
        </p:nvSpPr>
        <p:spPr>
          <a:xfrm>
            <a:off x="381000" y="1143000"/>
            <a:ext cx="8382000" cy="1277938"/>
          </a:xfrm>
        </p:spPr>
        <p:txBody>
          <a:bodyPr/>
          <a:lstStyle/>
          <a:p>
            <a:pPr algn="just" eaLnBrk="1" hangingPunct="1">
              <a:buFontTx/>
              <a:buNone/>
            </a:pPr>
            <a:r>
              <a:rPr lang="en-US" altLang="zh-CN" sz="2800" dirty="0" smtClean="0">
                <a:solidFill>
                  <a:schemeClr val="tx1">
                    <a:lumMod val="50000"/>
                    <a:lumOff val="50000"/>
                  </a:schemeClr>
                </a:solidFill>
                <a:latin typeface="黑体" panose="02010609060101010101" pitchFamily="49" charset="-122"/>
                <a:ea typeface="黑体" panose="02010609060101010101" pitchFamily="49" charset="-122"/>
              </a:rPr>
              <a:t>5.1 </a:t>
            </a:r>
            <a:r>
              <a:rPr lang="zh-CN" altLang="en-US" sz="2800" dirty="0" smtClean="0">
                <a:solidFill>
                  <a:schemeClr val="tx1">
                    <a:lumMod val="50000"/>
                    <a:lumOff val="50000"/>
                  </a:schemeClr>
                </a:solidFill>
                <a:latin typeface="黑体" panose="02010609060101010101" pitchFamily="49" charset="-122"/>
                <a:ea typeface="黑体" panose="02010609060101010101" pitchFamily="49" charset="-122"/>
              </a:rPr>
              <a:t>重叠方式</a:t>
            </a:r>
            <a:endParaRPr lang="en-US" altLang="zh-CN" sz="2800" dirty="0" smtClean="0">
              <a:solidFill>
                <a:schemeClr val="tx1">
                  <a:lumMod val="50000"/>
                  <a:lumOff val="50000"/>
                </a:schemeClr>
              </a:solidFill>
              <a:latin typeface="黑体" panose="02010609060101010101" pitchFamily="49" charset="-122"/>
              <a:ea typeface="黑体" panose="02010609060101010101" pitchFamily="49" charset="-122"/>
            </a:endParaRPr>
          </a:p>
          <a:p>
            <a:pPr algn="just" eaLnBrk="1" hangingPunct="1">
              <a:buFontTx/>
              <a:buNone/>
            </a:pPr>
            <a:r>
              <a:rPr lang="en-US" altLang="zh-CN" sz="2800" dirty="0" smtClean="0">
                <a:latin typeface="黑体" panose="02010609060101010101" pitchFamily="49" charset="-122"/>
                <a:ea typeface="黑体" panose="02010609060101010101" pitchFamily="49" charset="-122"/>
              </a:rPr>
              <a:t>5.2 </a:t>
            </a:r>
            <a:r>
              <a:rPr lang="zh-CN" altLang="en-US" sz="2800" dirty="0" smtClean="0">
                <a:latin typeface="黑体" panose="02010609060101010101" pitchFamily="49" charset="-122"/>
                <a:ea typeface="黑体" panose="02010609060101010101" pitchFamily="49" charset="-122"/>
              </a:rPr>
              <a:t>流水方式</a:t>
            </a:r>
            <a:endParaRPr lang="en-US" altLang="zh-CN" sz="2800" dirty="0" smtClean="0">
              <a:latin typeface="黑体" panose="02010609060101010101" pitchFamily="49" charset="-122"/>
              <a:ea typeface="黑体" panose="02010609060101010101" pitchFamily="49" charset="-122"/>
            </a:endParaRPr>
          </a:p>
          <a:p>
            <a:pPr algn="just" eaLnBrk="1" hangingPunct="1">
              <a:buFontTx/>
              <a:buNone/>
            </a:pPr>
            <a:r>
              <a:rPr lang="en-US" altLang="zh-CN" sz="2800" dirty="0" smtClean="0">
                <a:latin typeface="黑体" panose="02010609060101010101" pitchFamily="49" charset="-122"/>
                <a:ea typeface="黑体" panose="02010609060101010101" pitchFamily="49" charset="-122"/>
              </a:rPr>
              <a:t>5.3 </a:t>
            </a:r>
            <a:r>
              <a:rPr lang="zh-CN" altLang="en-US" sz="2800" dirty="0" smtClean="0">
                <a:latin typeface="黑体" panose="02010609060101010101" pitchFamily="49" charset="-122"/>
                <a:ea typeface="黑体" panose="02010609060101010101" pitchFamily="49" charset="-122"/>
              </a:rPr>
              <a:t>向量流水处理和向量流水处理机</a:t>
            </a:r>
            <a:endParaRPr lang="en-US" altLang="zh-CN" sz="2800" dirty="0" smtClean="0">
              <a:latin typeface="黑体" panose="02010609060101010101" pitchFamily="49" charset="-122"/>
              <a:ea typeface="黑体" panose="02010609060101010101" pitchFamily="49" charset="-122"/>
            </a:endParaRPr>
          </a:p>
          <a:p>
            <a:pPr algn="just" eaLnBrk="1" hangingPunct="1">
              <a:buFontTx/>
              <a:buNone/>
            </a:pPr>
            <a:r>
              <a:rPr lang="en-US" altLang="zh-CN" sz="2800" dirty="0" smtClean="0">
                <a:latin typeface="黑体" panose="02010609060101010101" pitchFamily="49" charset="-122"/>
                <a:ea typeface="黑体" panose="02010609060101010101" pitchFamily="49" charset="-122"/>
              </a:rPr>
              <a:t>5.4 </a:t>
            </a:r>
            <a:r>
              <a:rPr lang="zh-CN" altLang="en-US" sz="2800" dirty="0" smtClean="0">
                <a:latin typeface="黑体" panose="02010609060101010101" pitchFamily="49" charset="-122"/>
                <a:ea typeface="黑体" panose="02010609060101010101" pitchFamily="49" charset="-122"/>
              </a:rPr>
              <a:t>指令高度并行的超级处理机</a:t>
            </a:r>
          </a:p>
        </p:txBody>
      </p:sp>
    </p:spTree>
    <p:extLst>
      <p:ext uri="{BB962C8B-B14F-4D97-AF65-F5344CB8AC3E}">
        <p14:creationId xmlns:p14="http://schemas.microsoft.com/office/powerpoint/2010/main" val="1370736243"/>
      </p:ext>
    </p:extLst>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450"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150" y="1773238"/>
            <a:ext cx="8523288" cy="504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51" name="Text Box 4"/>
          <p:cNvSpPr txBox="1">
            <a:spLocks noChangeArrowheads="1"/>
          </p:cNvSpPr>
          <p:nvPr/>
        </p:nvSpPr>
        <p:spPr bwMode="auto">
          <a:xfrm>
            <a:off x="4427538" y="1196975"/>
            <a:ext cx="47164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zh-CN" altLang="en-US" sz="2800" b="1" dirty="0"/>
              <a:t>任务在流水线中</a:t>
            </a:r>
            <a:r>
              <a:rPr lang="zh-CN" altLang="en-US" sz="2800" b="1" dirty="0">
                <a:solidFill>
                  <a:srgbClr val="0000FF"/>
                </a:solidFill>
              </a:rPr>
              <a:t>顺序流动</a:t>
            </a:r>
          </a:p>
        </p:txBody>
      </p:sp>
      <p:sp>
        <p:nvSpPr>
          <p:cNvPr id="104452" name="Rectangle 5"/>
          <p:cNvSpPr>
            <a:spLocks noChangeArrowheads="1"/>
          </p:cNvSpPr>
          <p:nvPr/>
        </p:nvSpPr>
        <p:spPr bwMode="auto">
          <a:xfrm>
            <a:off x="611188" y="1196975"/>
            <a:ext cx="4608512"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200" b="1">
                <a:solidFill>
                  <a:schemeClr val="tx2"/>
                </a:solidFill>
                <a:latin typeface="黑体" panose="02010609060101010101" pitchFamily="49" charset="-122"/>
              </a:rPr>
              <a:t>1</a:t>
            </a:r>
            <a:r>
              <a:rPr lang="zh-CN" altLang="en-US" sz="3200" b="1">
                <a:solidFill>
                  <a:schemeClr val="tx2"/>
                </a:solidFill>
                <a:latin typeface="黑体" panose="02010609060101010101" pitchFamily="49" charset="-122"/>
              </a:rPr>
              <a:t>．局部相关的处理</a:t>
            </a:r>
          </a:p>
        </p:txBody>
      </p:sp>
      <p:sp>
        <p:nvSpPr>
          <p:cNvPr id="104453" name="Text Box 6"/>
          <p:cNvSpPr txBox="1">
            <a:spLocks noChangeArrowheads="1"/>
          </p:cNvSpPr>
          <p:nvPr/>
        </p:nvSpPr>
        <p:spPr bwMode="auto">
          <a:xfrm>
            <a:off x="900113" y="2205038"/>
            <a:ext cx="26733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2800" b="1"/>
              <a:t>h</a:t>
            </a:r>
            <a:r>
              <a:rPr lang="zh-CN" altLang="en-US" sz="2800" b="1"/>
              <a:t>与</a:t>
            </a:r>
            <a:r>
              <a:rPr lang="en-US" altLang="zh-CN" sz="2800" b="1"/>
              <a:t>j</a:t>
            </a:r>
            <a:r>
              <a:rPr lang="zh-CN" altLang="en-US" sz="2800" b="1"/>
              <a:t>发生</a:t>
            </a:r>
          </a:p>
          <a:p>
            <a:pPr eaLnBrk="1" hangingPunct="1"/>
            <a:r>
              <a:rPr lang="zh-CN" altLang="en-US" sz="2800" b="1"/>
              <a:t>“先写后读”相关</a:t>
            </a:r>
          </a:p>
        </p:txBody>
      </p:sp>
      <p:sp>
        <p:nvSpPr>
          <p:cNvPr id="104454" name="Rectangle 7"/>
          <p:cNvSpPr>
            <a:spLocks noChangeArrowheads="1"/>
          </p:cNvSpPr>
          <p:nvPr/>
        </p:nvSpPr>
        <p:spPr bwMode="auto">
          <a:xfrm>
            <a:off x="539750" y="260350"/>
            <a:ext cx="8062913"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3200" b="1">
                <a:solidFill>
                  <a:schemeClr val="tx2"/>
                </a:solidFill>
                <a:latin typeface="黑体" panose="02010609060101010101" pitchFamily="49" charset="-122"/>
              </a:rPr>
              <a:t>5.2.3 </a:t>
            </a:r>
            <a:r>
              <a:rPr lang="zh-CN" altLang="en-US" sz="3200" b="1">
                <a:solidFill>
                  <a:schemeClr val="tx2"/>
                </a:solidFill>
                <a:latin typeface="黑体" panose="02010609060101010101" pitchFamily="49" charset="-122"/>
              </a:rPr>
              <a:t>标量流水机的相关处理和控制机构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ChangeArrowheads="1"/>
          </p:cNvSpPr>
          <p:nvPr/>
        </p:nvSpPr>
        <p:spPr bwMode="auto">
          <a:xfrm>
            <a:off x="611188" y="1196975"/>
            <a:ext cx="4608512"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200" b="1">
                <a:solidFill>
                  <a:schemeClr val="tx2"/>
                </a:solidFill>
                <a:latin typeface="黑体" panose="02010609060101010101" pitchFamily="49" charset="-122"/>
              </a:rPr>
              <a:t>1</a:t>
            </a:r>
            <a:r>
              <a:rPr lang="zh-CN" altLang="en-US" sz="3200" b="1">
                <a:solidFill>
                  <a:schemeClr val="tx2"/>
                </a:solidFill>
                <a:latin typeface="黑体" panose="02010609060101010101" pitchFamily="49" charset="-122"/>
              </a:rPr>
              <a:t>．局部相关的处理</a:t>
            </a:r>
          </a:p>
        </p:txBody>
      </p:sp>
      <p:sp>
        <p:nvSpPr>
          <p:cNvPr id="105475" name="Text Box 3"/>
          <p:cNvSpPr txBox="1">
            <a:spLocks noChangeArrowheads="1"/>
          </p:cNvSpPr>
          <p:nvPr/>
        </p:nvSpPr>
        <p:spPr bwMode="auto">
          <a:xfrm>
            <a:off x="755650" y="1916113"/>
            <a:ext cx="47164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zh-CN" altLang="en-US" sz="2800" b="1" dirty="0"/>
              <a:t>任务在流水线中</a:t>
            </a:r>
            <a:r>
              <a:rPr lang="zh-CN" altLang="en-US" sz="2800" b="1" dirty="0">
                <a:solidFill>
                  <a:srgbClr val="0000FF"/>
                </a:solidFill>
              </a:rPr>
              <a:t>异步流动</a:t>
            </a:r>
          </a:p>
        </p:txBody>
      </p:sp>
      <p:sp>
        <p:nvSpPr>
          <p:cNvPr id="105476" name="Rectangle 5"/>
          <p:cNvSpPr>
            <a:spLocks noChangeArrowheads="1"/>
          </p:cNvSpPr>
          <p:nvPr/>
        </p:nvSpPr>
        <p:spPr bwMode="auto">
          <a:xfrm>
            <a:off x="539750" y="260350"/>
            <a:ext cx="8062913"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3200" b="1">
                <a:solidFill>
                  <a:schemeClr val="tx2"/>
                </a:solidFill>
                <a:latin typeface="黑体" panose="02010609060101010101" pitchFamily="49" charset="-122"/>
              </a:rPr>
              <a:t>5.2.3 </a:t>
            </a:r>
            <a:r>
              <a:rPr lang="zh-CN" altLang="en-US" sz="3200" b="1">
                <a:solidFill>
                  <a:schemeClr val="tx2"/>
                </a:solidFill>
                <a:latin typeface="黑体" panose="02010609060101010101" pitchFamily="49" charset="-122"/>
              </a:rPr>
              <a:t>标量流水机的相关处理和控制机构 </a:t>
            </a:r>
          </a:p>
        </p:txBody>
      </p:sp>
      <p:sp>
        <p:nvSpPr>
          <p:cNvPr id="105477" name="Text Box 6"/>
          <p:cNvSpPr txBox="1">
            <a:spLocks noChangeArrowheads="1"/>
          </p:cNvSpPr>
          <p:nvPr/>
        </p:nvSpPr>
        <p:spPr bwMode="auto">
          <a:xfrm>
            <a:off x="782638" y="2708275"/>
            <a:ext cx="7534275"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zh-CN" altLang="en-US" sz="2800" b="1" dirty="0"/>
              <a:t>如果让</a:t>
            </a:r>
            <a:r>
              <a:rPr lang="en-US" altLang="zh-CN" sz="2800" b="1" dirty="0"/>
              <a:t>j</a:t>
            </a:r>
            <a:r>
              <a:rPr lang="zh-CN" altLang="en-US" sz="2800" b="1" dirty="0"/>
              <a:t>之后的指令，只要与</a:t>
            </a:r>
            <a:r>
              <a:rPr lang="en-US" altLang="zh-CN" sz="2800" b="1" dirty="0"/>
              <a:t>j</a:t>
            </a:r>
            <a:r>
              <a:rPr lang="zh-CN" altLang="en-US" sz="2800" b="1" dirty="0">
                <a:solidFill>
                  <a:srgbClr val="0000FF"/>
                </a:solidFill>
              </a:rPr>
              <a:t>没有相关</a:t>
            </a:r>
            <a:r>
              <a:rPr lang="zh-CN" altLang="en-US" sz="2800" b="1" dirty="0"/>
              <a:t>，就</a:t>
            </a:r>
            <a:r>
              <a:rPr lang="zh-CN" altLang="en-US" sz="2800" b="1" dirty="0">
                <a:solidFill>
                  <a:srgbClr val="0000FF"/>
                </a:solidFill>
              </a:rPr>
              <a:t>越过</a:t>
            </a:r>
            <a:r>
              <a:rPr lang="en-US" altLang="zh-CN" sz="2800" b="1" dirty="0">
                <a:solidFill>
                  <a:srgbClr val="0000FF"/>
                </a:solidFill>
              </a:rPr>
              <a:t>j</a:t>
            </a:r>
            <a:r>
              <a:rPr lang="zh-CN" altLang="en-US" sz="2800" b="1" dirty="0">
                <a:solidFill>
                  <a:srgbClr val="0000FF"/>
                </a:solidFill>
              </a:rPr>
              <a:t>继续向前流动</a:t>
            </a:r>
            <a:r>
              <a:rPr lang="zh-CN" altLang="en-US" sz="2800" b="1" dirty="0"/>
              <a:t>，就可以使指令在流水线内部顺序流动。</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ext Box 3"/>
          <p:cNvSpPr txBox="1">
            <a:spLocks noChangeArrowheads="1"/>
          </p:cNvSpPr>
          <p:nvPr/>
        </p:nvSpPr>
        <p:spPr bwMode="auto">
          <a:xfrm>
            <a:off x="611188" y="1916113"/>
            <a:ext cx="76327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zh-CN" altLang="en-US" sz="2800" b="1"/>
              <a:t>任务在流水线中异步流动发生其它相关：</a:t>
            </a:r>
          </a:p>
        </p:txBody>
      </p:sp>
      <p:sp>
        <p:nvSpPr>
          <p:cNvPr id="106499" name="Rectangle 4"/>
          <p:cNvSpPr>
            <a:spLocks noChangeArrowheads="1"/>
          </p:cNvSpPr>
          <p:nvPr/>
        </p:nvSpPr>
        <p:spPr bwMode="auto">
          <a:xfrm>
            <a:off x="611188" y="1196975"/>
            <a:ext cx="4608512"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200" b="1">
                <a:solidFill>
                  <a:schemeClr val="tx2"/>
                </a:solidFill>
                <a:latin typeface="黑体" panose="02010609060101010101" pitchFamily="49" charset="-122"/>
              </a:rPr>
              <a:t>1</a:t>
            </a:r>
            <a:r>
              <a:rPr lang="zh-CN" altLang="en-US" sz="3200" b="1">
                <a:solidFill>
                  <a:schemeClr val="tx2"/>
                </a:solidFill>
                <a:latin typeface="黑体" panose="02010609060101010101" pitchFamily="49" charset="-122"/>
              </a:rPr>
              <a:t>．局部相关的处理</a:t>
            </a:r>
          </a:p>
        </p:txBody>
      </p:sp>
      <p:sp>
        <p:nvSpPr>
          <p:cNvPr id="254981" name="Text Box 5"/>
          <p:cNvSpPr txBox="1">
            <a:spLocks noChangeArrowheads="1"/>
          </p:cNvSpPr>
          <p:nvPr/>
        </p:nvSpPr>
        <p:spPr bwMode="auto">
          <a:xfrm>
            <a:off x="3635375" y="4149725"/>
            <a:ext cx="511175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2601913"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27813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2960688"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3140075"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3597275"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4054475"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4511675"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4968875"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b="1">
                <a:ea typeface="黑体" panose="02010609060101010101" pitchFamily="49" charset="-122"/>
              </a:rPr>
              <a:t>对同一单元，要求在</a:t>
            </a:r>
            <a:r>
              <a:rPr lang="zh-CN" altLang="en-US" sz="2800" b="1">
                <a:solidFill>
                  <a:srgbClr val="FF0000"/>
                </a:solidFill>
                <a:ea typeface="黑体" panose="02010609060101010101" pitchFamily="49" charset="-122"/>
              </a:rPr>
              <a:t>先</a:t>
            </a:r>
            <a:r>
              <a:rPr lang="zh-CN" altLang="en-US" sz="2800" b="1">
                <a:ea typeface="黑体" panose="02010609060101010101" pitchFamily="49" charset="-122"/>
              </a:rPr>
              <a:t>的指令</a:t>
            </a:r>
            <a:r>
              <a:rPr lang="zh-CN" altLang="en-US" sz="2800" b="1">
                <a:solidFill>
                  <a:srgbClr val="FF0000"/>
                </a:solidFill>
                <a:ea typeface="黑体" panose="02010609060101010101" pitchFamily="49" charset="-122"/>
              </a:rPr>
              <a:t>先写入</a:t>
            </a:r>
            <a:r>
              <a:rPr lang="zh-CN" altLang="en-US" sz="2800" b="1">
                <a:ea typeface="黑体" panose="02010609060101010101" pitchFamily="49" charset="-122"/>
              </a:rPr>
              <a:t>，在</a:t>
            </a:r>
            <a:r>
              <a:rPr lang="zh-CN" altLang="en-US" sz="2800" b="1">
                <a:solidFill>
                  <a:srgbClr val="FF0000"/>
                </a:solidFill>
                <a:ea typeface="黑体" panose="02010609060101010101" pitchFamily="49" charset="-122"/>
              </a:rPr>
              <a:t>后</a:t>
            </a:r>
            <a:r>
              <a:rPr lang="zh-CN" altLang="en-US" sz="2800" b="1">
                <a:ea typeface="黑体" panose="02010609060101010101" pitchFamily="49" charset="-122"/>
              </a:rPr>
              <a:t>的指令</a:t>
            </a:r>
            <a:r>
              <a:rPr lang="zh-CN" altLang="en-US" sz="2800" b="1">
                <a:solidFill>
                  <a:srgbClr val="FF0000"/>
                </a:solidFill>
                <a:ea typeface="黑体" panose="02010609060101010101" pitchFamily="49" charset="-122"/>
              </a:rPr>
              <a:t>后写入</a:t>
            </a:r>
            <a:r>
              <a:rPr lang="zh-CN" altLang="en-US" sz="2800" b="1">
                <a:ea typeface="黑体" panose="02010609060101010101" pitchFamily="49" charset="-122"/>
              </a:rPr>
              <a:t>的关联。</a:t>
            </a:r>
          </a:p>
        </p:txBody>
      </p:sp>
      <p:sp>
        <p:nvSpPr>
          <p:cNvPr id="254982" name="Text Box 6"/>
          <p:cNvSpPr txBox="1">
            <a:spLocks noChangeArrowheads="1"/>
          </p:cNvSpPr>
          <p:nvPr/>
        </p:nvSpPr>
        <p:spPr bwMode="auto">
          <a:xfrm>
            <a:off x="3708400" y="2703513"/>
            <a:ext cx="4932363"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2601913"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27813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2960688"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3140075"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3597275"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4054475"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4511675"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4968875"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b="1">
                <a:ea typeface="黑体" panose="02010609060101010101" pitchFamily="49" charset="-122"/>
              </a:rPr>
              <a:t>对同一单元，要求在</a:t>
            </a:r>
            <a:r>
              <a:rPr lang="zh-CN" altLang="en-US" sz="2800" b="1">
                <a:solidFill>
                  <a:srgbClr val="FF0000"/>
                </a:solidFill>
                <a:ea typeface="黑体" panose="02010609060101010101" pitchFamily="49" charset="-122"/>
              </a:rPr>
              <a:t>先</a:t>
            </a:r>
            <a:r>
              <a:rPr lang="zh-CN" altLang="en-US" sz="2800" b="1">
                <a:ea typeface="黑体" panose="02010609060101010101" pitchFamily="49" charset="-122"/>
              </a:rPr>
              <a:t>的指令</a:t>
            </a:r>
            <a:r>
              <a:rPr lang="zh-CN" altLang="en-US" sz="2800" b="1">
                <a:solidFill>
                  <a:srgbClr val="FF0000"/>
                </a:solidFill>
                <a:ea typeface="黑体" panose="02010609060101010101" pitchFamily="49" charset="-122"/>
              </a:rPr>
              <a:t>先读出</a:t>
            </a:r>
            <a:r>
              <a:rPr lang="zh-CN" altLang="en-US" sz="2800" b="1">
                <a:ea typeface="黑体" panose="02010609060101010101" pitchFamily="49" charset="-122"/>
              </a:rPr>
              <a:t>，在</a:t>
            </a:r>
            <a:r>
              <a:rPr lang="zh-CN" altLang="en-US" sz="2800" b="1">
                <a:solidFill>
                  <a:srgbClr val="FF0000"/>
                </a:solidFill>
                <a:ea typeface="黑体" panose="02010609060101010101" pitchFamily="49" charset="-122"/>
              </a:rPr>
              <a:t>后</a:t>
            </a:r>
            <a:r>
              <a:rPr lang="zh-CN" altLang="en-US" sz="2800" b="1">
                <a:ea typeface="黑体" panose="02010609060101010101" pitchFamily="49" charset="-122"/>
              </a:rPr>
              <a:t>的指令才</a:t>
            </a:r>
            <a:r>
              <a:rPr lang="zh-CN" altLang="en-US" sz="2800" b="1">
                <a:solidFill>
                  <a:srgbClr val="FF0000"/>
                </a:solidFill>
                <a:ea typeface="黑体" panose="02010609060101010101" pitchFamily="49" charset="-122"/>
              </a:rPr>
              <a:t>写入</a:t>
            </a:r>
            <a:r>
              <a:rPr lang="zh-CN" altLang="en-US" sz="2800" b="1">
                <a:ea typeface="黑体" panose="02010609060101010101" pitchFamily="49" charset="-122"/>
              </a:rPr>
              <a:t>的关联。</a:t>
            </a:r>
          </a:p>
        </p:txBody>
      </p:sp>
      <p:grpSp>
        <p:nvGrpSpPr>
          <p:cNvPr id="106502" name="Group 7"/>
          <p:cNvGrpSpPr>
            <a:grpSpLocks/>
          </p:cNvGrpSpPr>
          <p:nvPr/>
        </p:nvGrpSpPr>
        <p:grpSpPr bwMode="auto">
          <a:xfrm>
            <a:off x="466725" y="2708275"/>
            <a:ext cx="5184775" cy="1960563"/>
            <a:chOff x="294" y="1706"/>
            <a:chExt cx="3266" cy="1235"/>
          </a:xfrm>
        </p:grpSpPr>
        <p:sp>
          <p:nvSpPr>
            <p:cNvPr id="106504" name="Text Box 8"/>
            <p:cNvSpPr txBox="1">
              <a:spLocks noChangeArrowheads="1"/>
            </p:cNvSpPr>
            <p:nvPr/>
          </p:nvSpPr>
          <p:spPr bwMode="auto">
            <a:xfrm>
              <a:off x="505" y="1706"/>
              <a:ext cx="305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marL="2422525" indent="-2422525">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2601913"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27813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2960688"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3140075"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3597275"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4054475"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4511675"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4968875"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b="1">
                  <a:ea typeface="黑体" panose="02010609060101010101" pitchFamily="49" charset="-122"/>
                </a:rPr>
                <a:t>“</a:t>
              </a:r>
              <a:r>
                <a:rPr lang="zh-CN" altLang="en-US" sz="2800" b="1">
                  <a:ea typeface="黑体" panose="02010609060101010101" pitchFamily="49" charset="-122"/>
                </a:rPr>
                <a:t>先读后写”相关：</a:t>
              </a:r>
            </a:p>
          </p:txBody>
        </p:sp>
        <p:sp>
          <p:nvSpPr>
            <p:cNvPr id="106505" name="Text Box 9"/>
            <p:cNvSpPr txBox="1">
              <a:spLocks noChangeArrowheads="1"/>
            </p:cNvSpPr>
            <p:nvPr/>
          </p:nvSpPr>
          <p:spPr bwMode="auto">
            <a:xfrm>
              <a:off x="513" y="2614"/>
              <a:ext cx="300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marL="2422525" indent="-2422525">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2601913"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27813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2960688"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3140075"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3597275"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4054475"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4511675"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4968875"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b="1">
                  <a:ea typeface="黑体" panose="02010609060101010101" pitchFamily="49" charset="-122"/>
                </a:rPr>
                <a:t>“</a:t>
              </a:r>
              <a:r>
                <a:rPr lang="zh-CN" altLang="en-US" sz="2800" b="1">
                  <a:ea typeface="黑体" panose="02010609060101010101" pitchFamily="49" charset="-122"/>
                </a:rPr>
                <a:t>写</a:t>
              </a:r>
              <a:r>
                <a:rPr lang="en-US" altLang="zh-CN" sz="2800" b="1">
                  <a:ea typeface="黑体" panose="02010609060101010101" pitchFamily="49" charset="-122"/>
                </a:rPr>
                <a:t>—</a:t>
              </a:r>
              <a:r>
                <a:rPr lang="zh-CN" altLang="en-US" sz="2800" b="1">
                  <a:ea typeface="黑体" panose="02010609060101010101" pitchFamily="49" charset="-122"/>
                </a:rPr>
                <a:t>写”相关：</a:t>
              </a:r>
            </a:p>
          </p:txBody>
        </p:sp>
        <p:sp>
          <p:nvSpPr>
            <p:cNvPr id="106506" name="AutoShape 10"/>
            <p:cNvSpPr>
              <a:spLocks/>
            </p:cNvSpPr>
            <p:nvPr/>
          </p:nvSpPr>
          <p:spPr bwMode="auto">
            <a:xfrm>
              <a:off x="294" y="1842"/>
              <a:ext cx="264" cy="998"/>
            </a:xfrm>
            <a:prstGeom prst="leftBrace">
              <a:avLst>
                <a:gd name="adj1" fmla="val 31503"/>
                <a:gd name="adj2" fmla="val 50000"/>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sp>
        <p:nvSpPr>
          <p:cNvPr id="106503" name="Rectangle 11"/>
          <p:cNvSpPr>
            <a:spLocks noChangeArrowheads="1"/>
          </p:cNvSpPr>
          <p:nvPr/>
        </p:nvSpPr>
        <p:spPr bwMode="auto">
          <a:xfrm>
            <a:off x="539750" y="260350"/>
            <a:ext cx="8062913"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3200" b="1">
                <a:solidFill>
                  <a:schemeClr val="tx2"/>
                </a:solidFill>
                <a:latin typeface="黑体" panose="02010609060101010101" pitchFamily="49" charset="-122"/>
              </a:rPr>
              <a:t>5.2.3 </a:t>
            </a:r>
            <a:r>
              <a:rPr lang="zh-CN" altLang="en-US" sz="3200" b="1">
                <a:solidFill>
                  <a:schemeClr val="tx2"/>
                </a:solidFill>
                <a:latin typeface="黑体" panose="02010609060101010101" pitchFamily="49" charset="-122"/>
              </a:rPr>
              <a:t>标量流水机的相关处理和控制机构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4982"/>
                                        </p:tgtEl>
                                        <p:attrNameLst>
                                          <p:attrName>style.visibility</p:attrName>
                                        </p:attrNameLst>
                                      </p:cBhvr>
                                      <p:to>
                                        <p:strVal val="visible"/>
                                      </p:to>
                                    </p:set>
                                    <p:animEffect transition="in" filter="wipe(left)">
                                      <p:cBhvr>
                                        <p:cTn id="7" dur="500"/>
                                        <p:tgtEl>
                                          <p:spTgt spid="2549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4981"/>
                                        </p:tgtEl>
                                        <p:attrNameLst>
                                          <p:attrName>style.visibility</p:attrName>
                                        </p:attrNameLst>
                                      </p:cBhvr>
                                      <p:to>
                                        <p:strVal val="visible"/>
                                      </p:to>
                                    </p:set>
                                    <p:animEffect transition="in" filter="wipe(left)">
                                      <p:cBhvr>
                                        <p:cTn id="12" dur="500"/>
                                        <p:tgtEl>
                                          <p:spTgt spid="2549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81" grpId="0"/>
      <p:bldP spid="25498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ext Box 3"/>
          <p:cNvSpPr txBox="1">
            <a:spLocks noChangeArrowheads="1"/>
          </p:cNvSpPr>
          <p:nvPr/>
        </p:nvSpPr>
        <p:spPr bwMode="auto">
          <a:xfrm>
            <a:off x="827088" y="2636838"/>
            <a:ext cx="4465637" cy="301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200" b="1" dirty="0"/>
              <a:t>h:	</a:t>
            </a:r>
            <a:r>
              <a:rPr lang="en-US" altLang="zh-CN" sz="3200" b="1" dirty="0">
                <a:solidFill>
                  <a:srgbClr val="FF0000"/>
                </a:solidFill>
              </a:rPr>
              <a:t>R0</a:t>
            </a:r>
            <a:r>
              <a:rPr lang="en-US" altLang="zh-CN" sz="3200" b="1" dirty="0"/>
              <a:t>=R1×R4</a:t>
            </a:r>
          </a:p>
          <a:p>
            <a:pPr algn="l" eaLnBrk="1" hangingPunct="1"/>
            <a:r>
              <a:rPr lang="en-US" altLang="zh-CN" sz="3200" b="1" dirty="0" err="1"/>
              <a:t>i</a:t>
            </a:r>
            <a:r>
              <a:rPr lang="zh-CN" altLang="en-US" sz="3200" b="1" dirty="0"/>
              <a:t>：	</a:t>
            </a:r>
            <a:r>
              <a:rPr lang="en-US" altLang="zh-CN" sz="3200" b="1" dirty="0"/>
              <a:t>R6=R5+1</a:t>
            </a:r>
          </a:p>
          <a:p>
            <a:pPr algn="l" eaLnBrk="1" hangingPunct="1"/>
            <a:r>
              <a:rPr lang="en-US" altLang="zh-CN" sz="3200" b="1" dirty="0"/>
              <a:t>j:	</a:t>
            </a:r>
            <a:r>
              <a:rPr lang="en-US" altLang="zh-CN" sz="3200" b="1" dirty="0">
                <a:solidFill>
                  <a:srgbClr val="0000FF"/>
                </a:solidFill>
              </a:rPr>
              <a:t>R2</a:t>
            </a:r>
            <a:r>
              <a:rPr lang="en-US" altLang="zh-CN" sz="3200" b="1" dirty="0"/>
              <a:t>=</a:t>
            </a:r>
            <a:r>
              <a:rPr lang="en-US" altLang="zh-CN" sz="3200" b="1" dirty="0">
                <a:solidFill>
                  <a:srgbClr val="FF0000"/>
                </a:solidFill>
              </a:rPr>
              <a:t>R0</a:t>
            </a:r>
            <a:r>
              <a:rPr lang="en-US" altLang="zh-CN" sz="3200" b="1" dirty="0"/>
              <a:t>×</a:t>
            </a:r>
            <a:r>
              <a:rPr lang="en-US" altLang="zh-CN" sz="3200" b="1" dirty="0">
                <a:solidFill>
                  <a:srgbClr val="008000"/>
                </a:solidFill>
              </a:rPr>
              <a:t>R3</a:t>
            </a:r>
          </a:p>
          <a:p>
            <a:pPr algn="l" eaLnBrk="1" hangingPunct="1"/>
            <a:r>
              <a:rPr lang="en-US" altLang="zh-CN" sz="3200" b="1" dirty="0"/>
              <a:t>k:	</a:t>
            </a:r>
            <a:r>
              <a:rPr lang="en-US" altLang="zh-CN" sz="3200" b="1" dirty="0">
                <a:solidFill>
                  <a:srgbClr val="008000"/>
                </a:solidFill>
              </a:rPr>
              <a:t>R3</a:t>
            </a:r>
            <a:r>
              <a:rPr lang="en-US" altLang="zh-CN" sz="3200" b="1" dirty="0"/>
              <a:t>=R4-1</a:t>
            </a:r>
          </a:p>
          <a:p>
            <a:pPr algn="l" eaLnBrk="1" hangingPunct="1"/>
            <a:r>
              <a:rPr lang="en-US" altLang="zh-CN" sz="3200" b="1" dirty="0"/>
              <a:t>l:	</a:t>
            </a:r>
            <a:r>
              <a:rPr lang="en-US" altLang="zh-CN" sz="3200" b="1" dirty="0">
                <a:solidFill>
                  <a:srgbClr val="0000FF"/>
                </a:solidFill>
              </a:rPr>
              <a:t>R2</a:t>
            </a:r>
            <a:r>
              <a:rPr lang="en-US" altLang="zh-CN" sz="3200" b="1" dirty="0"/>
              <a:t>=R5</a:t>
            </a:r>
          </a:p>
          <a:p>
            <a:pPr algn="l" eaLnBrk="1" hangingPunct="1"/>
            <a:r>
              <a:rPr lang="en-US" altLang="zh-CN" sz="3200" b="1" dirty="0"/>
              <a:t>m:	…</a:t>
            </a:r>
          </a:p>
        </p:txBody>
      </p:sp>
      <p:sp>
        <p:nvSpPr>
          <p:cNvPr id="107523" name="Rectangle 4"/>
          <p:cNvSpPr>
            <a:spLocks noChangeArrowheads="1"/>
          </p:cNvSpPr>
          <p:nvPr/>
        </p:nvSpPr>
        <p:spPr bwMode="auto">
          <a:xfrm>
            <a:off x="611188" y="1196975"/>
            <a:ext cx="4608512"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200" b="1">
                <a:solidFill>
                  <a:schemeClr val="tx2"/>
                </a:solidFill>
                <a:latin typeface="黑体" panose="02010609060101010101" pitchFamily="49" charset="-122"/>
              </a:rPr>
              <a:t>1</a:t>
            </a:r>
            <a:r>
              <a:rPr lang="zh-CN" altLang="en-US" sz="3200" b="1">
                <a:solidFill>
                  <a:schemeClr val="tx2"/>
                </a:solidFill>
                <a:latin typeface="黑体" panose="02010609060101010101" pitchFamily="49" charset="-122"/>
              </a:rPr>
              <a:t>．局部相关的处理</a:t>
            </a:r>
          </a:p>
        </p:txBody>
      </p:sp>
      <p:sp>
        <p:nvSpPr>
          <p:cNvPr id="107524" name="Text Box 5"/>
          <p:cNvSpPr txBox="1">
            <a:spLocks noChangeArrowheads="1"/>
          </p:cNvSpPr>
          <p:nvPr/>
        </p:nvSpPr>
        <p:spPr bwMode="auto">
          <a:xfrm>
            <a:off x="611188" y="1916113"/>
            <a:ext cx="76327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zh-CN" altLang="en-US" sz="2800" b="1"/>
              <a:t>任务在流水线中异步流动发生其它相关：</a:t>
            </a:r>
          </a:p>
        </p:txBody>
      </p:sp>
      <p:sp>
        <p:nvSpPr>
          <p:cNvPr id="107525" name="Text Box 6"/>
          <p:cNvSpPr txBox="1">
            <a:spLocks noChangeArrowheads="1"/>
          </p:cNvSpPr>
          <p:nvPr/>
        </p:nvSpPr>
        <p:spPr bwMode="auto">
          <a:xfrm>
            <a:off x="4438650" y="2606675"/>
            <a:ext cx="3733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2800" b="1"/>
              <a:t>h</a:t>
            </a:r>
            <a:r>
              <a:rPr lang="zh-CN" altLang="en-US" sz="2800" b="1"/>
              <a:t>与</a:t>
            </a:r>
            <a:r>
              <a:rPr lang="en-US" altLang="zh-CN" sz="2800" b="1"/>
              <a:t>j</a:t>
            </a:r>
            <a:r>
              <a:rPr lang="zh-CN" altLang="en-US" sz="2800" b="1"/>
              <a:t>：先写后读相关</a:t>
            </a:r>
          </a:p>
        </p:txBody>
      </p:sp>
      <p:sp>
        <p:nvSpPr>
          <p:cNvPr id="107526" name="Text Box 7"/>
          <p:cNvSpPr txBox="1">
            <a:spLocks noChangeArrowheads="1"/>
          </p:cNvSpPr>
          <p:nvPr/>
        </p:nvSpPr>
        <p:spPr bwMode="auto">
          <a:xfrm>
            <a:off x="4514850" y="3630613"/>
            <a:ext cx="38735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2800" b="1"/>
              <a:t>j</a:t>
            </a:r>
            <a:r>
              <a:rPr lang="zh-CN" altLang="en-US" sz="2800" b="1"/>
              <a:t>与</a:t>
            </a:r>
            <a:r>
              <a:rPr lang="en-US" altLang="zh-CN" sz="2800" b="1"/>
              <a:t>k</a:t>
            </a:r>
            <a:r>
              <a:rPr lang="zh-CN" altLang="en-US" sz="2800" b="1"/>
              <a:t>：先读后写相关</a:t>
            </a:r>
          </a:p>
        </p:txBody>
      </p:sp>
      <p:sp>
        <p:nvSpPr>
          <p:cNvPr id="107527" name="Text Box 8"/>
          <p:cNvSpPr txBox="1">
            <a:spLocks noChangeArrowheads="1"/>
          </p:cNvSpPr>
          <p:nvPr/>
        </p:nvSpPr>
        <p:spPr bwMode="auto">
          <a:xfrm>
            <a:off x="4500563" y="4149725"/>
            <a:ext cx="38877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2800" b="1"/>
              <a:t>j</a:t>
            </a:r>
            <a:r>
              <a:rPr lang="zh-CN" altLang="en-US" sz="2800" b="1"/>
              <a:t>与</a:t>
            </a:r>
            <a:r>
              <a:rPr lang="en-US" altLang="zh-CN" sz="2800" b="1"/>
              <a:t>l</a:t>
            </a:r>
            <a:r>
              <a:rPr lang="zh-CN" altLang="en-US" sz="2800" b="1"/>
              <a:t>：写</a:t>
            </a:r>
            <a:r>
              <a:rPr lang="en-US" altLang="zh-CN" sz="2800" b="1"/>
              <a:t>—</a:t>
            </a:r>
            <a:r>
              <a:rPr lang="zh-CN" altLang="en-US" sz="2800" b="1"/>
              <a:t>写相关</a:t>
            </a:r>
          </a:p>
        </p:txBody>
      </p:sp>
      <p:sp>
        <p:nvSpPr>
          <p:cNvPr id="107528" name="Rectangle 10"/>
          <p:cNvSpPr>
            <a:spLocks noGrp="1" noChangeArrowheads="1"/>
          </p:cNvSpPr>
          <p:nvPr>
            <p:ph type="title"/>
          </p:nvPr>
        </p:nvSpPr>
        <p:spPr>
          <a:xfrm>
            <a:off x="539750" y="260350"/>
            <a:ext cx="8062913" cy="803275"/>
          </a:xfrm>
          <a:noFill/>
        </p:spPr>
        <p:txBody>
          <a:bodyPr/>
          <a:lstStyle/>
          <a:p>
            <a:pPr eaLnBrk="1" hangingPunct="1"/>
            <a:r>
              <a:rPr lang="en-US" altLang="zh-CN" sz="3200" b="1" smtClean="0"/>
              <a:t>5.2.3 </a:t>
            </a:r>
            <a:r>
              <a:rPr lang="zh-CN" altLang="en-US" sz="3200" b="1" smtClean="0"/>
              <a:t>标量流水机的相关处理和控制机构</a:t>
            </a:r>
            <a:r>
              <a:rPr lang="zh-CN" altLang="en-US" sz="3200" smtClean="0"/>
              <a:t>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3"/>
          <p:cNvSpPr>
            <a:spLocks noChangeArrowheads="1"/>
          </p:cNvSpPr>
          <p:nvPr/>
        </p:nvSpPr>
        <p:spPr bwMode="auto">
          <a:xfrm>
            <a:off x="611188" y="1196975"/>
            <a:ext cx="4608512"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200" b="1">
                <a:solidFill>
                  <a:schemeClr val="tx2"/>
                </a:solidFill>
                <a:latin typeface="黑体" panose="02010609060101010101" pitchFamily="49" charset="-122"/>
              </a:rPr>
              <a:t>1</a:t>
            </a:r>
            <a:r>
              <a:rPr lang="zh-CN" altLang="en-US" sz="3200" b="1">
                <a:solidFill>
                  <a:schemeClr val="tx2"/>
                </a:solidFill>
                <a:latin typeface="黑体" panose="02010609060101010101" pitchFamily="49" charset="-122"/>
              </a:rPr>
              <a:t>．局部相关的处理</a:t>
            </a:r>
          </a:p>
        </p:txBody>
      </p:sp>
      <p:sp>
        <p:nvSpPr>
          <p:cNvPr id="108547" name="Text Box 4"/>
          <p:cNvSpPr txBox="1">
            <a:spLocks noChangeArrowheads="1"/>
          </p:cNvSpPr>
          <p:nvPr/>
        </p:nvSpPr>
        <p:spPr bwMode="auto">
          <a:xfrm>
            <a:off x="755650" y="2636838"/>
            <a:ext cx="7561263"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zh-CN" altLang="en-US" sz="2800" b="1" dirty="0">
                <a:ea typeface="楷体_GB2312" pitchFamily="49" charset="-122"/>
              </a:rPr>
              <a:t>在流水线的</a:t>
            </a:r>
            <a:r>
              <a:rPr lang="zh-CN" altLang="en-US" sz="2800" b="1" dirty="0">
                <a:solidFill>
                  <a:srgbClr val="0000FF"/>
                </a:solidFill>
                <a:ea typeface="楷体_GB2312" pitchFamily="49" charset="-122"/>
              </a:rPr>
              <a:t>读操作数段</a:t>
            </a:r>
            <a:r>
              <a:rPr lang="zh-CN" altLang="en-US" sz="2800" b="1" dirty="0">
                <a:ea typeface="楷体_GB2312" pitchFamily="49" charset="-122"/>
              </a:rPr>
              <a:t>设置一个</a:t>
            </a:r>
            <a:r>
              <a:rPr lang="zh-CN" altLang="en-US" sz="2800" b="1" dirty="0">
                <a:solidFill>
                  <a:srgbClr val="FF0000"/>
                </a:solidFill>
                <a:ea typeface="楷体_GB2312" pitchFamily="49" charset="-122"/>
              </a:rPr>
              <a:t>相联比较器</a:t>
            </a:r>
            <a:r>
              <a:rPr lang="zh-CN" altLang="en-US" sz="2800" b="1" dirty="0">
                <a:ea typeface="楷体_GB2312" pitchFamily="49" charset="-122"/>
              </a:rPr>
              <a:t>，在指令读操作数之前，把</a:t>
            </a:r>
            <a:r>
              <a:rPr lang="zh-CN" altLang="en-US" sz="2800" b="1" dirty="0">
                <a:solidFill>
                  <a:srgbClr val="0000FF"/>
                </a:solidFill>
                <a:ea typeface="楷体_GB2312" pitchFamily="49" charset="-122"/>
              </a:rPr>
              <a:t>源操作数地址</a:t>
            </a:r>
            <a:r>
              <a:rPr lang="zh-CN" altLang="en-US" sz="2800" b="1" dirty="0">
                <a:ea typeface="楷体_GB2312" pitchFamily="49" charset="-122"/>
              </a:rPr>
              <a:t>与已经在流水线中的、从读操作数功能段到写结果功能段之间的所有指令的</a:t>
            </a:r>
            <a:r>
              <a:rPr lang="zh-CN" altLang="en-US" sz="2800" b="1" dirty="0">
                <a:solidFill>
                  <a:srgbClr val="0000FF"/>
                </a:solidFill>
                <a:ea typeface="楷体_GB2312" pitchFamily="49" charset="-122"/>
              </a:rPr>
              <a:t>目标地址</a:t>
            </a:r>
            <a:r>
              <a:rPr lang="zh-CN" altLang="en-US" sz="2800" b="1" dirty="0">
                <a:ea typeface="楷体_GB2312" pitchFamily="49" charset="-122"/>
              </a:rPr>
              <a:t>进行比较，若发现有一个地址是相等的，则表明发生“先写后读”相关。</a:t>
            </a:r>
          </a:p>
        </p:txBody>
      </p:sp>
      <p:sp>
        <p:nvSpPr>
          <p:cNvPr id="108548" name="Text Box 5"/>
          <p:cNvSpPr txBox="1">
            <a:spLocks noChangeArrowheads="1"/>
          </p:cNvSpPr>
          <p:nvPr/>
        </p:nvSpPr>
        <p:spPr bwMode="auto">
          <a:xfrm>
            <a:off x="611188" y="1844675"/>
            <a:ext cx="76327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zh-CN" altLang="en-US" sz="2800" b="1"/>
              <a:t>数据相关的测试</a:t>
            </a:r>
            <a:r>
              <a:rPr lang="en-US" altLang="zh-CN" sz="2800" b="1"/>
              <a:t>—— “</a:t>
            </a:r>
            <a:r>
              <a:rPr lang="zh-CN" altLang="en-US" sz="2800" b="1"/>
              <a:t>先写后读”相关：</a:t>
            </a:r>
          </a:p>
        </p:txBody>
      </p:sp>
      <p:sp>
        <p:nvSpPr>
          <p:cNvPr id="108549" name="Rectangle 7"/>
          <p:cNvSpPr>
            <a:spLocks noGrp="1" noChangeArrowheads="1"/>
          </p:cNvSpPr>
          <p:nvPr>
            <p:ph type="title"/>
          </p:nvPr>
        </p:nvSpPr>
        <p:spPr>
          <a:xfrm>
            <a:off x="539750" y="260350"/>
            <a:ext cx="8062913" cy="803275"/>
          </a:xfrm>
          <a:noFill/>
        </p:spPr>
        <p:txBody>
          <a:bodyPr/>
          <a:lstStyle/>
          <a:p>
            <a:pPr eaLnBrk="1" hangingPunct="1"/>
            <a:r>
              <a:rPr lang="en-US" altLang="zh-CN" sz="3200" b="1" smtClean="0">
                <a:latin typeface="黑体" panose="02010609060101010101" pitchFamily="49" charset="-122"/>
                <a:ea typeface="黑体" panose="02010609060101010101" pitchFamily="49" charset="-122"/>
              </a:rPr>
              <a:t>5.2.3 </a:t>
            </a:r>
            <a:r>
              <a:rPr lang="zh-CN" altLang="en-US" sz="3200" b="1" smtClean="0">
                <a:latin typeface="黑体" panose="02010609060101010101" pitchFamily="49" charset="-122"/>
                <a:ea typeface="黑体" panose="02010609060101010101" pitchFamily="49" charset="-122"/>
              </a:rPr>
              <a:t>标量流水机的相关处理和控制机构</a:t>
            </a:r>
            <a:r>
              <a:rPr lang="zh-CN" altLang="en-US" sz="3200" smtClean="0">
                <a:latin typeface="黑体" panose="02010609060101010101" pitchFamily="49" charset="-122"/>
                <a:ea typeface="黑体" panose="02010609060101010101" pitchFamily="49" charset="-122"/>
              </a:rPr>
              <a:t>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ChangeArrowheads="1"/>
          </p:cNvSpPr>
          <p:nvPr/>
        </p:nvSpPr>
        <p:spPr bwMode="auto">
          <a:xfrm>
            <a:off x="539750" y="260350"/>
            <a:ext cx="8062913"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sz="3600" b="1">
                <a:solidFill>
                  <a:schemeClr val="tx2"/>
                </a:solidFill>
                <a:latin typeface="黑体" panose="02010609060101010101" pitchFamily="49" charset="-122"/>
              </a:rPr>
              <a:t>先写后读相关测试 </a:t>
            </a:r>
          </a:p>
        </p:txBody>
      </p:sp>
      <p:sp>
        <p:nvSpPr>
          <p:cNvPr id="109571" name="Line 3"/>
          <p:cNvSpPr>
            <a:spLocks noChangeShapeType="1"/>
          </p:cNvSpPr>
          <p:nvPr/>
        </p:nvSpPr>
        <p:spPr bwMode="auto">
          <a:xfrm>
            <a:off x="784225" y="5589588"/>
            <a:ext cx="7891463"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09572" name="Line 4"/>
          <p:cNvSpPr>
            <a:spLocks noChangeShapeType="1"/>
          </p:cNvSpPr>
          <p:nvPr/>
        </p:nvSpPr>
        <p:spPr bwMode="auto">
          <a:xfrm flipV="1">
            <a:off x="784225" y="981075"/>
            <a:ext cx="0" cy="4608513"/>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09573" name="Text Box 5"/>
          <p:cNvSpPr txBox="1">
            <a:spLocks noChangeArrowheads="1"/>
          </p:cNvSpPr>
          <p:nvPr/>
        </p:nvSpPr>
        <p:spPr bwMode="auto">
          <a:xfrm>
            <a:off x="896938" y="965200"/>
            <a:ext cx="9223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sz="2800" b="1"/>
              <a:t>空间</a:t>
            </a:r>
          </a:p>
        </p:txBody>
      </p:sp>
      <p:sp>
        <p:nvSpPr>
          <p:cNvPr id="109574" name="Text Box 6"/>
          <p:cNvSpPr txBox="1">
            <a:spLocks noChangeArrowheads="1"/>
          </p:cNvSpPr>
          <p:nvPr/>
        </p:nvSpPr>
        <p:spPr bwMode="auto">
          <a:xfrm>
            <a:off x="7812088" y="5516563"/>
            <a:ext cx="10810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sz="2800" b="1"/>
              <a:t>时间</a:t>
            </a:r>
          </a:p>
        </p:txBody>
      </p:sp>
      <p:graphicFrame>
        <p:nvGraphicFramePr>
          <p:cNvPr id="258055" name="Group 7"/>
          <p:cNvGraphicFramePr>
            <a:graphicFrameLocks noGrp="1"/>
          </p:cNvGraphicFramePr>
          <p:nvPr/>
        </p:nvGraphicFramePr>
        <p:xfrm>
          <a:off x="250825" y="1449388"/>
          <a:ext cx="5351463" cy="4145216"/>
        </p:xfrm>
        <a:graphic>
          <a:graphicData uri="http://schemas.openxmlformats.org/drawingml/2006/table">
            <a:tbl>
              <a:tblPr/>
              <a:tblGrid>
                <a:gridCol w="533400">
                  <a:extLst>
                    <a:ext uri="{9D8B030D-6E8A-4147-A177-3AD203B41FA5}">
                      <a16:colId xmlns:a16="http://schemas.microsoft.com/office/drawing/2014/main" val="3992706789"/>
                    </a:ext>
                  </a:extLst>
                </a:gridCol>
                <a:gridCol w="538163">
                  <a:extLst>
                    <a:ext uri="{9D8B030D-6E8A-4147-A177-3AD203B41FA5}">
                      <a16:colId xmlns:a16="http://schemas.microsoft.com/office/drawing/2014/main" val="3046216821"/>
                    </a:ext>
                  </a:extLst>
                </a:gridCol>
                <a:gridCol w="538162">
                  <a:extLst>
                    <a:ext uri="{9D8B030D-6E8A-4147-A177-3AD203B41FA5}">
                      <a16:colId xmlns:a16="http://schemas.microsoft.com/office/drawing/2014/main" val="3286438302"/>
                    </a:ext>
                  </a:extLst>
                </a:gridCol>
                <a:gridCol w="584200">
                  <a:extLst>
                    <a:ext uri="{9D8B030D-6E8A-4147-A177-3AD203B41FA5}">
                      <a16:colId xmlns:a16="http://schemas.microsoft.com/office/drawing/2014/main" val="1793635178"/>
                    </a:ext>
                  </a:extLst>
                </a:gridCol>
                <a:gridCol w="482600">
                  <a:extLst>
                    <a:ext uri="{9D8B030D-6E8A-4147-A177-3AD203B41FA5}">
                      <a16:colId xmlns:a16="http://schemas.microsoft.com/office/drawing/2014/main" val="2707877665"/>
                    </a:ext>
                  </a:extLst>
                </a:gridCol>
                <a:gridCol w="534988">
                  <a:extLst>
                    <a:ext uri="{9D8B030D-6E8A-4147-A177-3AD203B41FA5}">
                      <a16:colId xmlns:a16="http://schemas.microsoft.com/office/drawing/2014/main" val="132122252"/>
                    </a:ext>
                  </a:extLst>
                </a:gridCol>
                <a:gridCol w="536575">
                  <a:extLst>
                    <a:ext uri="{9D8B030D-6E8A-4147-A177-3AD203B41FA5}">
                      <a16:colId xmlns:a16="http://schemas.microsoft.com/office/drawing/2014/main" val="1421268259"/>
                    </a:ext>
                  </a:extLst>
                </a:gridCol>
                <a:gridCol w="534987">
                  <a:extLst>
                    <a:ext uri="{9D8B030D-6E8A-4147-A177-3AD203B41FA5}">
                      <a16:colId xmlns:a16="http://schemas.microsoft.com/office/drawing/2014/main" val="2709556400"/>
                    </a:ext>
                  </a:extLst>
                </a:gridCol>
                <a:gridCol w="533400">
                  <a:extLst>
                    <a:ext uri="{9D8B030D-6E8A-4147-A177-3AD203B41FA5}">
                      <a16:colId xmlns:a16="http://schemas.microsoft.com/office/drawing/2014/main" val="3244079936"/>
                    </a:ext>
                  </a:extLst>
                </a:gridCol>
                <a:gridCol w="534988">
                  <a:extLst>
                    <a:ext uri="{9D8B030D-6E8A-4147-A177-3AD203B41FA5}">
                      <a16:colId xmlns:a16="http://schemas.microsoft.com/office/drawing/2014/main" val="1204267940"/>
                    </a:ext>
                  </a:extLst>
                </a:gridCol>
              </a:tblGrid>
              <a:tr h="518120">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8</a:t>
                      </a:r>
                    </a:p>
                  </a:txBody>
                  <a:tcPr marT="45716" marB="45716" horzOverflow="overflow">
                    <a:lnL cap="flat">
                      <a:noFill/>
                    </a:lnL>
                    <a:lnR>
                      <a:noFill/>
                    </a:lnR>
                    <a:lnT cap="flat">
                      <a:noFill/>
                    </a:lnT>
                    <a:lnB>
                      <a:noFill/>
                    </a:lnB>
                    <a:lnTlToBr>
                      <a:noFill/>
                    </a:lnTlToBr>
                    <a:lnBlToTr>
                      <a:noFill/>
                    </a:lnBlToTr>
                    <a:no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6" marB="45716" horzOverflow="overflow">
                    <a:lnL>
                      <a:noFill/>
                    </a:lnL>
                    <a:lnR>
                      <a:noFill/>
                    </a:lnR>
                    <a:lnT cap="flat">
                      <a:noFill/>
                    </a:lnT>
                    <a:lnB>
                      <a:noFill/>
                    </a:lnB>
                    <a:lnTlToBr>
                      <a:noFill/>
                    </a:lnTlToBr>
                    <a:lnBlToTr>
                      <a:noFill/>
                    </a:lnBlToTr>
                    <a:no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6" marB="45716" horzOverflow="overflow">
                    <a:lnL>
                      <a:noFill/>
                    </a:lnL>
                    <a:lnR>
                      <a:noFill/>
                    </a:lnR>
                    <a:lnT cap="flat">
                      <a:noFill/>
                    </a:lnT>
                    <a:lnB>
                      <a:noFill/>
                    </a:lnB>
                    <a:lnTlToBr>
                      <a:noFill/>
                    </a:lnTlToBr>
                    <a:lnBlToTr>
                      <a:noFill/>
                    </a:lnBlToTr>
                    <a:no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6" marB="45716" horzOverflow="overflow">
                    <a:lnL>
                      <a:noFill/>
                    </a:lnL>
                    <a:lnR>
                      <a:noFill/>
                    </a:lnR>
                    <a:lnT cap="flat">
                      <a:noFill/>
                    </a:lnT>
                    <a:lnB>
                      <a:noFill/>
                    </a:lnB>
                    <a:lnTlToBr>
                      <a:noFill/>
                    </a:lnTlToBr>
                    <a:lnBlToTr>
                      <a:noFill/>
                    </a:lnBlToTr>
                    <a:no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6" marB="45716" horzOverflow="overflow">
                    <a:lnL>
                      <a:noFill/>
                    </a:lnL>
                    <a:lnR>
                      <a:noFill/>
                    </a:lnR>
                    <a:lnT cap="flat">
                      <a:noFill/>
                    </a:lnT>
                    <a:lnB>
                      <a:noFill/>
                    </a:lnB>
                    <a:lnTlToBr>
                      <a:noFill/>
                    </a:lnTlToBr>
                    <a:lnBlToTr>
                      <a:noFill/>
                    </a:lnBlToTr>
                    <a:no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6" marB="45716" horzOverflow="overflow">
                    <a:lnL>
                      <a:noFill/>
                    </a:lnL>
                    <a:lnR>
                      <a:noFill/>
                    </a:lnR>
                    <a:lnT cap="flat">
                      <a:noFill/>
                    </a:lnT>
                    <a:lnB>
                      <a:noFill/>
                    </a:lnB>
                    <a:lnTlToBr>
                      <a:noFill/>
                    </a:lnTlToBr>
                    <a:lnBlToTr>
                      <a:noFill/>
                    </a:lnBlToTr>
                    <a:no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6" marB="45716" horzOverflow="overflow">
                    <a:lnL>
                      <a:noFill/>
                    </a:lnL>
                    <a:lnR>
                      <a:noFill/>
                    </a:lnR>
                    <a:lnT cap="flat">
                      <a:noFill/>
                    </a:lnT>
                    <a:lnB>
                      <a:noFill/>
                    </a:lnB>
                    <a:lnTlToBr>
                      <a:noFill/>
                    </a:lnTlToBr>
                    <a:lnBlToTr>
                      <a:noFill/>
                    </a:lnBlToTr>
                    <a:no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6" marB="45716" horzOverflow="overflow">
                    <a:lnL>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d</a:t>
                      </a:r>
                    </a:p>
                  </a:txBody>
                  <a:tcPr marT="45716" marB="45716" horzOverflow="overflow">
                    <a:lnL w="12700"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8">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6" marB="45716" horzOverflow="overflow">
                    <a:lnL w="9525"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477963678"/>
                  </a:ext>
                </a:extLst>
              </a:tr>
              <a:tr h="518120">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CC0099"/>
                          </a:solidFill>
                          <a:effectLst/>
                          <a:latin typeface="Times New Roman" panose="02020603050405020304" pitchFamily="18" charset="0"/>
                          <a:ea typeface="宋体" panose="02010600030101010101" pitchFamily="2" charset="-122"/>
                        </a:rPr>
                        <a:t>7</a:t>
                      </a:r>
                    </a:p>
                  </a:txBody>
                  <a:tcPr marT="45716" marB="45716" horzOverflow="overflow">
                    <a:lnL cap="flat">
                      <a:noFill/>
                    </a:lnL>
                    <a:lnR>
                      <a:noFill/>
                    </a:lnR>
                    <a:lnT>
                      <a:noFill/>
                    </a:lnT>
                    <a:lnB>
                      <a:noFill/>
                    </a:lnB>
                    <a:lnTlToBr>
                      <a:noFill/>
                    </a:lnTlToBr>
                    <a:lnBlToTr>
                      <a:noFill/>
                    </a:lnBlToTr>
                    <a:no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6" marB="45716" horzOverflow="overflow">
                    <a:lnL>
                      <a:noFill/>
                    </a:lnL>
                    <a:lnR>
                      <a:noFill/>
                    </a:lnR>
                    <a:lnT>
                      <a:noFill/>
                    </a:lnT>
                    <a:lnB>
                      <a:noFill/>
                    </a:lnB>
                    <a:lnTlToBr>
                      <a:noFill/>
                    </a:lnTlToBr>
                    <a:lnBlToTr>
                      <a:noFill/>
                    </a:lnBlToTr>
                    <a:no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6" marB="45716" horzOverflow="overflow">
                    <a:lnL>
                      <a:noFill/>
                    </a:lnL>
                    <a:lnR>
                      <a:noFill/>
                    </a:lnR>
                    <a:lnT>
                      <a:noFill/>
                    </a:lnT>
                    <a:lnB>
                      <a:noFill/>
                    </a:lnB>
                    <a:lnTlToBr>
                      <a:noFill/>
                    </a:lnTlToBr>
                    <a:lnBlToTr>
                      <a:noFill/>
                    </a:lnBlToTr>
                    <a:no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6" marB="45716" horzOverflow="overflow">
                    <a:lnL>
                      <a:noFill/>
                    </a:lnL>
                    <a:lnR>
                      <a:noFill/>
                    </a:lnR>
                    <a:lnT>
                      <a:noFill/>
                    </a:lnT>
                    <a:lnB>
                      <a:noFill/>
                    </a:lnB>
                    <a:lnTlToBr>
                      <a:noFill/>
                    </a:lnTlToBr>
                    <a:lnBlToTr>
                      <a:noFill/>
                    </a:lnBlToTr>
                    <a:no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6" marB="45716" horzOverflow="overflow">
                    <a:lnL>
                      <a:noFill/>
                    </a:lnL>
                    <a:lnR>
                      <a:noFill/>
                    </a:lnR>
                    <a:lnT>
                      <a:noFill/>
                    </a:lnT>
                    <a:lnB>
                      <a:noFill/>
                    </a:lnB>
                    <a:lnTlToBr>
                      <a:noFill/>
                    </a:lnTlToBr>
                    <a:lnBlToTr>
                      <a:noFill/>
                    </a:lnBlToTr>
                    <a:no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6" marB="45716" horzOverflow="overflow">
                    <a:lnL>
                      <a:noFill/>
                    </a:lnL>
                    <a:lnR>
                      <a:noFill/>
                    </a:lnR>
                    <a:lnT>
                      <a:noFill/>
                    </a:lnT>
                    <a:lnB>
                      <a:noFill/>
                    </a:lnB>
                    <a:lnTlToBr>
                      <a:noFill/>
                    </a:lnTlToBr>
                    <a:lnBlToTr>
                      <a:noFill/>
                    </a:lnBlToTr>
                    <a:no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6" marB="45716"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d</a:t>
                      </a:r>
                    </a:p>
                  </a:txBody>
                  <a:tcPr marT="45716" marB="45716" horzOverflow="overflow">
                    <a:lnL w="12700"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e</a:t>
                      </a:r>
                    </a:p>
                  </a:txBody>
                  <a:tcPr marT="45716" marB="45716"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3595113880"/>
                  </a:ext>
                </a:extLst>
              </a:tr>
              <a:tr h="518120">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a:t>
                      </a:r>
                    </a:p>
                  </a:txBody>
                  <a:tcPr marT="45716" marB="45716" horzOverflow="overflow">
                    <a:lnL cap="flat">
                      <a:noFill/>
                    </a:lnL>
                    <a:lnR>
                      <a:noFill/>
                    </a:lnR>
                    <a:lnT>
                      <a:noFill/>
                    </a:lnT>
                    <a:lnB>
                      <a:noFill/>
                    </a:lnB>
                    <a:lnTlToBr>
                      <a:noFill/>
                    </a:lnTlToBr>
                    <a:lnBlToTr>
                      <a:noFill/>
                    </a:lnBlToTr>
                    <a:no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6" marB="45716" horzOverflow="overflow">
                    <a:lnL>
                      <a:noFill/>
                    </a:lnL>
                    <a:lnR>
                      <a:noFill/>
                    </a:lnR>
                    <a:lnT>
                      <a:noFill/>
                    </a:lnT>
                    <a:lnB>
                      <a:noFill/>
                    </a:lnB>
                    <a:lnTlToBr>
                      <a:noFill/>
                    </a:lnTlToBr>
                    <a:lnBlToTr>
                      <a:noFill/>
                    </a:lnBlToTr>
                    <a:no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6" marB="45716" horzOverflow="overflow">
                    <a:lnL>
                      <a:noFill/>
                    </a:lnL>
                    <a:lnR>
                      <a:noFill/>
                    </a:lnR>
                    <a:lnT>
                      <a:noFill/>
                    </a:lnT>
                    <a:lnB>
                      <a:noFill/>
                    </a:lnB>
                    <a:lnTlToBr>
                      <a:noFill/>
                    </a:lnTlToBr>
                    <a:lnBlToTr>
                      <a:noFill/>
                    </a:lnBlToTr>
                    <a:no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6" marB="45716" horzOverflow="overflow">
                    <a:lnL>
                      <a:noFill/>
                    </a:lnL>
                    <a:lnR>
                      <a:noFill/>
                    </a:lnR>
                    <a:lnT>
                      <a:noFill/>
                    </a:lnT>
                    <a:lnB>
                      <a:noFill/>
                    </a:lnB>
                    <a:lnTlToBr>
                      <a:noFill/>
                    </a:lnTlToBr>
                    <a:lnBlToTr>
                      <a:noFill/>
                    </a:lnBlToTr>
                    <a:no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6" marB="45716" horzOverflow="overflow">
                    <a:lnL>
                      <a:noFill/>
                    </a:lnL>
                    <a:lnR>
                      <a:noFill/>
                    </a:lnR>
                    <a:lnT>
                      <a:noFill/>
                    </a:lnT>
                    <a:lnB>
                      <a:noFill/>
                    </a:lnB>
                    <a:lnTlToBr>
                      <a:noFill/>
                    </a:lnTlToBr>
                    <a:lnBlToTr>
                      <a:noFill/>
                    </a:lnBlToTr>
                    <a:no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6" marB="45716"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d</a:t>
                      </a:r>
                    </a:p>
                  </a:txBody>
                  <a:tcPr marT="45716" marB="45716" horzOverflow="overflow">
                    <a:lnL w="12700"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e</a:t>
                      </a:r>
                    </a:p>
                  </a:txBody>
                  <a:tcPr marT="45716" marB="45716"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f</a:t>
                      </a:r>
                    </a:p>
                  </a:txBody>
                  <a:tcPr marT="45716" marB="45716"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274887724"/>
                  </a:ext>
                </a:extLst>
              </a:tr>
              <a:tr h="518120">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a:t>
                      </a:r>
                    </a:p>
                  </a:txBody>
                  <a:tcPr marT="45716" marB="45716" horzOverflow="overflow">
                    <a:lnL cap="flat">
                      <a:noFill/>
                    </a:lnL>
                    <a:lnR>
                      <a:noFill/>
                    </a:lnR>
                    <a:lnT>
                      <a:noFill/>
                    </a:lnT>
                    <a:lnB>
                      <a:noFill/>
                    </a:lnB>
                    <a:lnTlToBr>
                      <a:noFill/>
                    </a:lnTlToBr>
                    <a:lnBlToTr>
                      <a:noFill/>
                    </a:lnBlToTr>
                    <a:no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6" marB="45716" horzOverflow="overflow">
                    <a:lnL>
                      <a:noFill/>
                    </a:lnL>
                    <a:lnR>
                      <a:noFill/>
                    </a:lnR>
                    <a:lnT>
                      <a:noFill/>
                    </a:lnT>
                    <a:lnB>
                      <a:noFill/>
                    </a:lnB>
                    <a:lnTlToBr>
                      <a:noFill/>
                    </a:lnTlToBr>
                    <a:lnBlToTr>
                      <a:noFill/>
                    </a:lnBlToTr>
                    <a:no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6" marB="45716" horzOverflow="overflow">
                    <a:lnL>
                      <a:noFill/>
                    </a:lnL>
                    <a:lnR>
                      <a:noFill/>
                    </a:lnR>
                    <a:lnT>
                      <a:noFill/>
                    </a:lnT>
                    <a:lnB>
                      <a:noFill/>
                    </a:lnB>
                    <a:lnTlToBr>
                      <a:noFill/>
                    </a:lnTlToBr>
                    <a:lnBlToTr>
                      <a:noFill/>
                    </a:lnBlToTr>
                    <a:no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6" marB="45716" horzOverflow="overflow">
                    <a:lnL>
                      <a:noFill/>
                    </a:lnL>
                    <a:lnR>
                      <a:noFill/>
                    </a:lnR>
                    <a:lnT>
                      <a:noFill/>
                    </a:lnT>
                    <a:lnB>
                      <a:noFill/>
                    </a:lnB>
                    <a:lnTlToBr>
                      <a:noFill/>
                    </a:lnTlToBr>
                    <a:lnBlToTr>
                      <a:noFill/>
                    </a:lnBlToTr>
                    <a:no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6" marB="45716"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d</a:t>
                      </a:r>
                    </a:p>
                  </a:txBody>
                  <a:tcPr marT="45716" marB="45716" horzOverflow="overflow">
                    <a:lnL w="12700"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e</a:t>
                      </a:r>
                    </a:p>
                  </a:txBody>
                  <a:tcPr marT="45716" marB="45716"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f</a:t>
                      </a:r>
                    </a:p>
                  </a:txBody>
                  <a:tcPr marT="45716" marB="45716"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g</a:t>
                      </a:r>
                    </a:p>
                  </a:txBody>
                  <a:tcPr marT="45716" marB="45716"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2242972010"/>
                  </a:ext>
                </a:extLst>
              </a:tr>
              <a:tr h="518120">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a:t>
                      </a:r>
                    </a:p>
                  </a:txBody>
                  <a:tcPr marT="45716" marB="45716" horzOverflow="overflow">
                    <a:lnL cap="flat">
                      <a:noFill/>
                    </a:lnL>
                    <a:lnR>
                      <a:noFill/>
                    </a:lnR>
                    <a:lnT>
                      <a:noFill/>
                    </a:lnT>
                    <a:lnB>
                      <a:noFill/>
                    </a:lnB>
                    <a:lnTlToBr>
                      <a:noFill/>
                    </a:lnTlToBr>
                    <a:lnBlToTr>
                      <a:noFill/>
                    </a:lnBlToTr>
                    <a:no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6" marB="45716" horzOverflow="overflow">
                    <a:lnL>
                      <a:noFill/>
                    </a:lnL>
                    <a:lnR>
                      <a:noFill/>
                    </a:lnR>
                    <a:lnT>
                      <a:noFill/>
                    </a:lnT>
                    <a:lnB>
                      <a:noFill/>
                    </a:lnB>
                    <a:lnTlToBr>
                      <a:noFill/>
                    </a:lnTlToBr>
                    <a:lnBlToTr>
                      <a:noFill/>
                    </a:lnBlToTr>
                    <a:no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6" marB="45716" horzOverflow="overflow">
                    <a:lnL>
                      <a:noFill/>
                    </a:lnL>
                    <a:lnR>
                      <a:noFill/>
                    </a:lnR>
                    <a:lnT>
                      <a:noFill/>
                    </a:lnT>
                    <a:lnB>
                      <a:noFill/>
                    </a:lnB>
                    <a:lnTlToBr>
                      <a:noFill/>
                    </a:lnTlToBr>
                    <a:lnBlToTr>
                      <a:noFill/>
                    </a:lnBlToTr>
                    <a:no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6" marB="45716"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d</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e</a:t>
                      </a:r>
                    </a:p>
                  </a:txBody>
                  <a:tcPr marT="45716" marB="45716" horzOverflow="overflow">
                    <a:lnL w="12700"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f</a:t>
                      </a:r>
                    </a:p>
                  </a:txBody>
                  <a:tcPr marT="45716" marB="45716"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g</a:t>
                      </a:r>
                    </a:p>
                  </a:txBody>
                  <a:tcPr marT="45716" marB="45716"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h</a:t>
                      </a:r>
                    </a:p>
                  </a:txBody>
                  <a:tcPr marT="45716" marB="45716"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3696663299"/>
                  </a:ext>
                </a:extLst>
              </a:tr>
              <a:tr h="518120">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p>
                  </a:txBody>
                  <a:tcPr marT="45716" marB="45716" horzOverflow="overflow">
                    <a:lnL cap="flat">
                      <a:noFill/>
                    </a:lnL>
                    <a:lnR>
                      <a:noFill/>
                    </a:lnR>
                    <a:lnT>
                      <a:noFill/>
                    </a:lnT>
                    <a:lnB>
                      <a:noFill/>
                    </a:lnB>
                    <a:lnTlToBr>
                      <a:noFill/>
                    </a:lnTlToBr>
                    <a:lnBlToTr>
                      <a:noFill/>
                    </a:lnBlToTr>
                    <a:noFill/>
                  </a:tcPr>
                </a:tc>
                <a:tc rowSpan="2">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6" marB="45716" horzOverflow="overflow">
                    <a:lnL>
                      <a:noFill/>
                    </a:lnL>
                    <a:lnR>
                      <a:noFill/>
                    </a:lnR>
                    <a:lnT>
                      <a:noFill/>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6" marB="45716"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d</a:t>
                      </a:r>
                    </a:p>
                  </a:txBody>
                  <a:tcPr marT="45716" marB="45716" horzOverflow="overflow">
                    <a:lnL w="12700"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e</a:t>
                      </a:r>
                    </a:p>
                  </a:txBody>
                  <a:tcPr marT="45716" marB="45716"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f</a:t>
                      </a:r>
                    </a:p>
                  </a:txBody>
                  <a:tcPr marT="45716" marB="45716"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g</a:t>
                      </a:r>
                    </a:p>
                  </a:txBody>
                  <a:tcPr marT="45716" marB="45716"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h</a:t>
                      </a:r>
                    </a:p>
                  </a:txBody>
                  <a:tcPr marT="45716" marB="45716"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i</a:t>
                      </a:r>
                    </a:p>
                  </a:txBody>
                  <a:tcPr marT="45716" marB="45716"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3554799799"/>
                  </a:ext>
                </a:extLst>
              </a:tr>
              <a:tr h="518120">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CC0099"/>
                          </a:solidFill>
                          <a:effectLst/>
                          <a:latin typeface="Times New Roman" panose="02020603050405020304" pitchFamily="18" charset="0"/>
                          <a:ea typeface="宋体" panose="02010600030101010101" pitchFamily="2" charset="-122"/>
                        </a:rPr>
                        <a:t>2</a:t>
                      </a:r>
                    </a:p>
                  </a:txBody>
                  <a:tcPr marT="45716" marB="45716" horzOverflow="overflow">
                    <a:lnL cap="flat">
                      <a:noFill/>
                    </a:lnL>
                    <a:lnR w="9525" cap="flat" cmpd="sng" algn="ctr">
                      <a:solidFill>
                        <a:schemeClr val="tx1"/>
                      </a:solidFill>
                      <a:prstDash val="solid"/>
                      <a:round/>
                      <a:headEnd type="none" w="med" len="med"/>
                      <a:tailEnd type="none" w="med" len="med"/>
                    </a:lnR>
                    <a:lnT>
                      <a:noFill/>
                    </a:lnT>
                    <a:lnB>
                      <a:noFill/>
                    </a:lnB>
                    <a:lnTlToBr>
                      <a:noFill/>
                    </a:lnTlToBr>
                    <a:lnBlToTr>
                      <a:noFill/>
                    </a:lnBlToTr>
                    <a:noFill/>
                  </a:tcPr>
                </a:tc>
                <a:tc vMerge="1">
                  <a:txBody>
                    <a:bodyPr/>
                    <a:lstStyle/>
                    <a:p>
                      <a:endParaRPr lang="zh-CN" altLang="en-US"/>
                    </a:p>
                  </a:txBody>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d</a:t>
                      </a:r>
                    </a:p>
                  </a:txBody>
                  <a:tcPr marT="45716" marB="45716"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e</a:t>
                      </a:r>
                    </a:p>
                  </a:txBody>
                  <a:tcPr marT="45716" marB="45716"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f</a:t>
                      </a:r>
                    </a:p>
                  </a:txBody>
                  <a:tcPr marT="45716" marB="45716"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g</a:t>
                      </a:r>
                    </a:p>
                  </a:txBody>
                  <a:tcPr marT="45716" marB="45716"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h</a:t>
                      </a:r>
                    </a:p>
                  </a:txBody>
                  <a:tcPr marT="45716" marB="45716"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i</a:t>
                      </a:r>
                    </a:p>
                  </a:txBody>
                  <a:tcPr marT="45716" marB="45716"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j</a:t>
                      </a:r>
                    </a:p>
                  </a:txBody>
                  <a:tcPr marT="45716" marB="45716"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664100770"/>
                  </a:ext>
                </a:extLst>
              </a:tr>
              <a:tr h="518120">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marT="45716" marB="45716" horzOverflow="overflow">
                    <a:lnL cap="flat">
                      <a:noFill/>
                    </a:lnL>
                    <a:lnR w="952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d</a:t>
                      </a:r>
                    </a:p>
                  </a:txBody>
                  <a:tcPr marT="45716" marB="45716"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e</a:t>
                      </a:r>
                    </a:p>
                  </a:txBody>
                  <a:tcPr marT="45716" marB="45716"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f</a:t>
                      </a:r>
                    </a:p>
                  </a:txBody>
                  <a:tcPr marT="45716" marB="45716"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g</a:t>
                      </a:r>
                    </a:p>
                  </a:txBody>
                  <a:tcPr marT="45716" marB="45716"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h</a:t>
                      </a:r>
                    </a:p>
                  </a:txBody>
                  <a:tcPr marT="45716" marB="45716"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i</a:t>
                      </a:r>
                    </a:p>
                  </a:txBody>
                  <a:tcPr marT="45716" marB="45716"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j</a:t>
                      </a:r>
                    </a:p>
                  </a:txBody>
                  <a:tcPr marT="45716" marB="45716"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k</a:t>
                      </a:r>
                    </a:p>
                  </a:txBody>
                  <a:tcPr marT="45716" marB="45716"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3619782991"/>
                  </a:ext>
                </a:extLst>
              </a:tr>
            </a:tbl>
          </a:graphicData>
        </a:graphic>
      </p:graphicFrame>
      <p:sp>
        <p:nvSpPr>
          <p:cNvPr id="258176" name="AutoShape 128"/>
          <p:cNvSpPr>
            <a:spLocks noChangeArrowheads="1"/>
          </p:cNvSpPr>
          <p:nvPr/>
        </p:nvSpPr>
        <p:spPr bwMode="auto">
          <a:xfrm>
            <a:off x="5292725" y="4868863"/>
            <a:ext cx="3529013" cy="936625"/>
          </a:xfrm>
          <a:prstGeom prst="wedgeEllipseCallout">
            <a:avLst>
              <a:gd name="adj1" fmla="val -63810"/>
              <a:gd name="adj2" fmla="val -51019"/>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2800" b="1"/>
              <a:t>j</a:t>
            </a:r>
            <a:r>
              <a:rPr lang="zh-CN" altLang="en-US" sz="2800" b="1"/>
              <a:t>源操作数地址</a:t>
            </a:r>
          </a:p>
        </p:txBody>
      </p:sp>
      <p:sp>
        <p:nvSpPr>
          <p:cNvPr id="258177" name="Text Box 129"/>
          <p:cNvSpPr txBox="1">
            <a:spLocks noChangeArrowheads="1"/>
          </p:cNvSpPr>
          <p:nvPr/>
        </p:nvSpPr>
        <p:spPr bwMode="auto">
          <a:xfrm>
            <a:off x="971550" y="5661025"/>
            <a:ext cx="3398838" cy="519113"/>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zh-CN" altLang="en-US" sz="2800" b="1">
                <a:solidFill>
                  <a:srgbClr val="FF0000"/>
                </a:solidFill>
              </a:rPr>
              <a:t>读段设置相联比较器</a:t>
            </a:r>
          </a:p>
        </p:txBody>
      </p:sp>
      <p:grpSp>
        <p:nvGrpSpPr>
          <p:cNvPr id="258178" name="Group 130"/>
          <p:cNvGrpSpPr>
            <a:grpSpLocks/>
          </p:cNvGrpSpPr>
          <p:nvPr/>
        </p:nvGrpSpPr>
        <p:grpSpPr bwMode="auto">
          <a:xfrm>
            <a:off x="5075238" y="981075"/>
            <a:ext cx="3673475" cy="3382963"/>
            <a:chOff x="3197" y="663"/>
            <a:chExt cx="2314" cy="2087"/>
          </a:xfrm>
        </p:grpSpPr>
        <p:sp>
          <p:nvSpPr>
            <p:cNvPr id="109687" name="AutoShape 131"/>
            <p:cNvSpPr>
              <a:spLocks/>
            </p:cNvSpPr>
            <p:nvPr/>
          </p:nvSpPr>
          <p:spPr bwMode="auto">
            <a:xfrm>
              <a:off x="3197" y="1389"/>
              <a:ext cx="227" cy="1361"/>
            </a:xfrm>
            <a:prstGeom prst="rightBrace">
              <a:avLst>
                <a:gd name="adj1" fmla="val 49963"/>
                <a:gd name="adj2" fmla="val 50000"/>
              </a:avLst>
            </a:prstGeom>
            <a:noFill/>
            <a:ln w="571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09688" name="AutoShape 132"/>
            <p:cNvSpPr>
              <a:spLocks noChangeArrowheads="1"/>
            </p:cNvSpPr>
            <p:nvPr/>
          </p:nvSpPr>
          <p:spPr bwMode="auto">
            <a:xfrm>
              <a:off x="3243" y="663"/>
              <a:ext cx="2268" cy="455"/>
            </a:xfrm>
            <a:prstGeom prst="wedgeEllipseCallout">
              <a:avLst>
                <a:gd name="adj1" fmla="val -42903"/>
                <a:gd name="adj2" fmla="val 258569"/>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sz="2800" b="1"/>
                <a:t>目标地址</a:t>
              </a:r>
            </a:p>
          </p:txBody>
        </p:sp>
      </p:grpSp>
      <p:sp>
        <p:nvSpPr>
          <p:cNvPr id="258181" name="Text Box 133"/>
          <p:cNvSpPr txBox="1">
            <a:spLocks noChangeArrowheads="1"/>
          </p:cNvSpPr>
          <p:nvPr/>
        </p:nvSpPr>
        <p:spPr bwMode="auto">
          <a:xfrm>
            <a:off x="5911850" y="2924175"/>
            <a:ext cx="1612900" cy="519113"/>
          </a:xfrm>
          <a:prstGeom prst="rect">
            <a:avLst/>
          </a:prstGeom>
          <a:solidFill>
            <a:srgbClr val="FFFF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sz="2800" b="1"/>
              <a:t>相联比较</a:t>
            </a:r>
          </a:p>
        </p:txBody>
      </p:sp>
      <p:grpSp>
        <p:nvGrpSpPr>
          <p:cNvPr id="258182" name="Group 134"/>
          <p:cNvGrpSpPr>
            <a:grpSpLocks/>
          </p:cNvGrpSpPr>
          <p:nvPr/>
        </p:nvGrpSpPr>
        <p:grpSpPr bwMode="auto">
          <a:xfrm>
            <a:off x="6300788" y="1628775"/>
            <a:ext cx="935037" cy="3313113"/>
            <a:chOff x="3742" y="1071"/>
            <a:chExt cx="589" cy="2042"/>
          </a:xfrm>
        </p:grpSpPr>
        <p:sp>
          <p:nvSpPr>
            <p:cNvPr id="109685" name="AutoShape 135"/>
            <p:cNvSpPr>
              <a:spLocks noChangeArrowheads="1"/>
            </p:cNvSpPr>
            <p:nvPr/>
          </p:nvSpPr>
          <p:spPr bwMode="auto">
            <a:xfrm>
              <a:off x="3742" y="2205"/>
              <a:ext cx="589" cy="908"/>
            </a:xfrm>
            <a:prstGeom prst="upArrow">
              <a:avLst>
                <a:gd name="adj1" fmla="val 50000"/>
                <a:gd name="adj2" fmla="val 3854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09686" name="AutoShape 136"/>
            <p:cNvSpPr>
              <a:spLocks noChangeArrowheads="1"/>
            </p:cNvSpPr>
            <p:nvPr/>
          </p:nvSpPr>
          <p:spPr bwMode="auto">
            <a:xfrm>
              <a:off x="3787" y="1071"/>
              <a:ext cx="409" cy="817"/>
            </a:xfrm>
            <a:prstGeom prst="downArrow">
              <a:avLst>
                <a:gd name="adj1" fmla="val 50000"/>
                <a:gd name="adj2" fmla="val 4993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grpSp>
        <p:nvGrpSpPr>
          <p:cNvPr id="258185" name="Group 137"/>
          <p:cNvGrpSpPr>
            <a:grpSpLocks/>
          </p:cNvGrpSpPr>
          <p:nvPr/>
        </p:nvGrpSpPr>
        <p:grpSpPr bwMode="auto">
          <a:xfrm>
            <a:off x="7423150" y="3068638"/>
            <a:ext cx="1612900" cy="1695450"/>
            <a:chOff x="4631" y="1979"/>
            <a:chExt cx="1016" cy="1114"/>
          </a:xfrm>
        </p:grpSpPr>
        <p:sp>
          <p:nvSpPr>
            <p:cNvPr id="109683" name="Text Box 138"/>
            <p:cNvSpPr txBox="1">
              <a:spLocks noChangeArrowheads="1"/>
            </p:cNvSpPr>
            <p:nvPr/>
          </p:nvSpPr>
          <p:spPr bwMode="auto">
            <a:xfrm>
              <a:off x="4631" y="2471"/>
              <a:ext cx="1016" cy="622"/>
            </a:xfrm>
            <a:prstGeom prst="rect">
              <a:avLst/>
            </a:prstGeom>
            <a:solidFill>
              <a:srgbClr val="FFFF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sz="2800" b="1"/>
                <a:t>有相等</a:t>
              </a:r>
            </a:p>
            <a:p>
              <a:pPr eaLnBrk="1" hangingPunct="1"/>
              <a:r>
                <a:rPr lang="zh-CN" altLang="en-US" sz="2800" b="1"/>
                <a:t>则有相关</a:t>
              </a:r>
            </a:p>
          </p:txBody>
        </p:sp>
        <p:sp>
          <p:nvSpPr>
            <p:cNvPr id="109684" name="AutoShape 139"/>
            <p:cNvSpPr>
              <a:spLocks noChangeArrowheads="1"/>
            </p:cNvSpPr>
            <p:nvPr/>
          </p:nvSpPr>
          <p:spPr bwMode="auto">
            <a:xfrm flipV="1">
              <a:off x="4694" y="1979"/>
              <a:ext cx="726" cy="545"/>
            </a:xfrm>
            <a:custGeom>
              <a:avLst/>
              <a:gdLst>
                <a:gd name="T0" fmla="*/ 519 w 21600"/>
                <a:gd name="T1" fmla="*/ 0 h 21600"/>
                <a:gd name="T2" fmla="*/ 311 w 21600"/>
                <a:gd name="T3" fmla="*/ 182 h 21600"/>
                <a:gd name="T4" fmla="*/ 0 w 21600"/>
                <a:gd name="T5" fmla="*/ 454 h 21600"/>
                <a:gd name="T6" fmla="*/ 311 w 21600"/>
                <a:gd name="T7" fmla="*/ 545 h 21600"/>
                <a:gd name="T8" fmla="*/ 622 w 21600"/>
                <a:gd name="T9" fmla="*/ 378 h 21600"/>
                <a:gd name="T10" fmla="*/ 726 w 21600"/>
                <a:gd name="T11" fmla="*/ 182 h 21600"/>
                <a:gd name="T12" fmla="*/ 17694720 60000 65536"/>
                <a:gd name="T13" fmla="*/ 11796480 60000 65536"/>
                <a:gd name="T14" fmla="*/ 11796480 60000 65536"/>
                <a:gd name="T15" fmla="*/ 5898240 60000 65536"/>
                <a:gd name="T16" fmla="*/ 0 60000 65536"/>
                <a:gd name="T17" fmla="*/ 0 60000 65536"/>
                <a:gd name="T18" fmla="*/ 0 w 21600"/>
                <a:gd name="T19" fmla="*/ 14387 h 21600"/>
                <a:gd name="T20" fmla="*/ 18506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lnTo>
                    <a:pt x="15429" y="0"/>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8177"/>
                                        </p:tgtEl>
                                        <p:attrNameLst>
                                          <p:attrName>style.visibility</p:attrName>
                                        </p:attrNameLst>
                                      </p:cBhvr>
                                      <p:to>
                                        <p:strVal val="visible"/>
                                      </p:to>
                                    </p:set>
                                    <p:anim calcmode="lin" valueType="num">
                                      <p:cBhvr additive="base">
                                        <p:cTn id="7" dur="500" fill="hold"/>
                                        <p:tgtEl>
                                          <p:spTgt spid="258177"/>
                                        </p:tgtEl>
                                        <p:attrNameLst>
                                          <p:attrName>ppt_x</p:attrName>
                                        </p:attrNameLst>
                                      </p:cBhvr>
                                      <p:tavLst>
                                        <p:tav tm="0">
                                          <p:val>
                                            <p:strVal val="0-#ppt_w/2"/>
                                          </p:val>
                                        </p:tav>
                                        <p:tav tm="100000">
                                          <p:val>
                                            <p:strVal val="#ppt_x"/>
                                          </p:val>
                                        </p:tav>
                                      </p:tavLst>
                                    </p:anim>
                                    <p:anim calcmode="lin" valueType="num">
                                      <p:cBhvr additive="base">
                                        <p:cTn id="8" dur="500" fill="hold"/>
                                        <p:tgtEl>
                                          <p:spTgt spid="25817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258176"/>
                                        </p:tgtEl>
                                        <p:attrNameLst>
                                          <p:attrName>style.visibility</p:attrName>
                                        </p:attrNameLst>
                                      </p:cBhvr>
                                      <p:to>
                                        <p:strVal val="visible"/>
                                      </p:to>
                                    </p:set>
                                    <p:animEffect transition="in" filter="dissolve">
                                      <p:cBhvr>
                                        <p:cTn id="13" dur="500"/>
                                        <p:tgtEl>
                                          <p:spTgt spid="258176"/>
                                        </p:tgtEl>
                                      </p:cBhvr>
                                    </p:animEffect>
                                  </p:childTnLst>
                                </p:cTn>
                              </p:par>
                            </p:childTnLst>
                          </p:cTn>
                        </p:par>
                        <p:par>
                          <p:cTn id="14" fill="hold" nodeType="afterGroup">
                            <p:stCondLst>
                              <p:cond delay="500"/>
                            </p:stCondLst>
                            <p:childTnLst>
                              <p:par>
                                <p:cTn id="15" presetID="9" presetClass="entr" presetSubtype="0" fill="hold" nodeType="afterEffect">
                                  <p:stCondLst>
                                    <p:cond delay="0"/>
                                  </p:stCondLst>
                                  <p:childTnLst>
                                    <p:set>
                                      <p:cBhvr>
                                        <p:cTn id="16" dur="1" fill="hold">
                                          <p:stCondLst>
                                            <p:cond delay="0"/>
                                          </p:stCondLst>
                                        </p:cTn>
                                        <p:tgtEl>
                                          <p:spTgt spid="258178"/>
                                        </p:tgtEl>
                                        <p:attrNameLst>
                                          <p:attrName>style.visibility</p:attrName>
                                        </p:attrNameLst>
                                      </p:cBhvr>
                                      <p:to>
                                        <p:strVal val="visible"/>
                                      </p:to>
                                    </p:set>
                                    <p:animEffect transition="in" filter="dissolve">
                                      <p:cBhvr>
                                        <p:cTn id="17" dur="500"/>
                                        <p:tgtEl>
                                          <p:spTgt spid="258178"/>
                                        </p:tgtEl>
                                      </p:cBhvr>
                                    </p:animEffect>
                                  </p:childTnLst>
                                </p:cTn>
                              </p:par>
                            </p:childTnLst>
                          </p:cTn>
                        </p:par>
                        <p:par>
                          <p:cTn id="18" fill="hold" nodeType="afterGroup">
                            <p:stCondLst>
                              <p:cond delay="1000"/>
                            </p:stCondLst>
                            <p:childTnLst>
                              <p:par>
                                <p:cTn id="19" presetID="55" presetClass="entr" presetSubtype="0" fill="hold" nodeType="afterEffect">
                                  <p:stCondLst>
                                    <p:cond delay="0"/>
                                  </p:stCondLst>
                                  <p:childTnLst>
                                    <p:set>
                                      <p:cBhvr>
                                        <p:cTn id="20" dur="1" fill="hold">
                                          <p:stCondLst>
                                            <p:cond delay="0"/>
                                          </p:stCondLst>
                                        </p:cTn>
                                        <p:tgtEl>
                                          <p:spTgt spid="258182"/>
                                        </p:tgtEl>
                                        <p:attrNameLst>
                                          <p:attrName>style.visibility</p:attrName>
                                        </p:attrNameLst>
                                      </p:cBhvr>
                                      <p:to>
                                        <p:strVal val="visible"/>
                                      </p:to>
                                    </p:set>
                                    <p:anim calcmode="lin" valueType="num">
                                      <p:cBhvr>
                                        <p:cTn id="21" dur="1000" fill="hold"/>
                                        <p:tgtEl>
                                          <p:spTgt spid="258182"/>
                                        </p:tgtEl>
                                        <p:attrNameLst>
                                          <p:attrName>ppt_w</p:attrName>
                                        </p:attrNameLst>
                                      </p:cBhvr>
                                      <p:tavLst>
                                        <p:tav tm="0">
                                          <p:val>
                                            <p:strVal val="#ppt_w*0.70"/>
                                          </p:val>
                                        </p:tav>
                                        <p:tav tm="100000">
                                          <p:val>
                                            <p:strVal val="#ppt_w"/>
                                          </p:val>
                                        </p:tav>
                                      </p:tavLst>
                                    </p:anim>
                                    <p:anim calcmode="lin" valueType="num">
                                      <p:cBhvr>
                                        <p:cTn id="22" dur="1000" fill="hold"/>
                                        <p:tgtEl>
                                          <p:spTgt spid="258182"/>
                                        </p:tgtEl>
                                        <p:attrNameLst>
                                          <p:attrName>ppt_h</p:attrName>
                                        </p:attrNameLst>
                                      </p:cBhvr>
                                      <p:tavLst>
                                        <p:tav tm="0">
                                          <p:val>
                                            <p:strVal val="#ppt_h"/>
                                          </p:val>
                                        </p:tav>
                                        <p:tav tm="100000">
                                          <p:val>
                                            <p:strVal val="#ppt_h"/>
                                          </p:val>
                                        </p:tav>
                                      </p:tavLst>
                                    </p:anim>
                                    <p:animEffect transition="in" filter="fade">
                                      <p:cBhvr>
                                        <p:cTn id="23" dur="1000"/>
                                        <p:tgtEl>
                                          <p:spTgt spid="258182"/>
                                        </p:tgtEl>
                                      </p:cBhvr>
                                    </p:animEffect>
                                  </p:childTnLst>
                                </p:cTn>
                              </p:par>
                            </p:childTnLst>
                          </p:cTn>
                        </p:par>
                        <p:par>
                          <p:cTn id="24" fill="hold" nodeType="afterGroup">
                            <p:stCondLst>
                              <p:cond delay="2000"/>
                            </p:stCondLst>
                            <p:childTnLst>
                              <p:par>
                                <p:cTn id="25" presetID="9" presetClass="entr" presetSubtype="0" fill="hold" grpId="0" nodeType="afterEffect">
                                  <p:stCondLst>
                                    <p:cond delay="0"/>
                                  </p:stCondLst>
                                  <p:childTnLst>
                                    <p:set>
                                      <p:cBhvr>
                                        <p:cTn id="26" dur="1" fill="hold">
                                          <p:stCondLst>
                                            <p:cond delay="0"/>
                                          </p:stCondLst>
                                        </p:cTn>
                                        <p:tgtEl>
                                          <p:spTgt spid="258181"/>
                                        </p:tgtEl>
                                        <p:attrNameLst>
                                          <p:attrName>style.visibility</p:attrName>
                                        </p:attrNameLst>
                                      </p:cBhvr>
                                      <p:to>
                                        <p:strVal val="visible"/>
                                      </p:to>
                                    </p:set>
                                    <p:animEffect transition="in" filter="dissolve">
                                      <p:cBhvr>
                                        <p:cTn id="27" dur="500"/>
                                        <p:tgtEl>
                                          <p:spTgt spid="25818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258185"/>
                                        </p:tgtEl>
                                        <p:attrNameLst>
                                          <p:attrName>style.visibility</p:attrName>
                                        </p:attrNameLst>
                                      </p:cBhvr>
                                      <p:to>
                                        <p:strVal val="visible"/>
                                      </p:to>
                                    </p:set>
                                    <p:animEffect transition="in" filter="wipe(up)">
                                      <p:cBhvr>
                                        <p:cTn id="32" dur="500"/>
                                        <p:tgtEl>
                                          <p:spTgt spid="2581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176" grpId="0" animBg="1"/>
      <p:bldP spid="258177" grpId="0"/>
      <p:bldP spid="25818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ext Box 2"/>
          <p:cNvSpPr txBox="1">
            <a:spLocks noChangeArrowheads="1"/>
          </p:cNvSpPr>
          <p:nvPr/>
        </p:nvSpPr>
        <p:spPr bwMode="auto">
          <a:xfrm>
            <a:off x="611188" y="1844675"/>
            <a:ext cx="85328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zh-CN" altLang="en-US" sz="2800" b="1"/>
              <a:t>数据相关的测试</a:t>
            </a:r>
            <a:r>
              <a:rPr lang="en-US" altLang="zh-CN" sz="2800" b="1"/>
              <a:t>—— “</a:t>
            </a:r>
            <a:r>
              <a:rPr lang="zh-CN" altLang="en-US" sz="2800" b="1"/>
              <a:t>先读后写”“写</a:t>
            </a:r>
            <a:r>
              <a:rPr lang="en-US" altLang="zh-CN" sz="2800" b="1"/>
              <a:t>—</a:t>
            </a:r>
            <a:r>
              <a:rPr lang="zh-CN" altLang="en-US" sz="2800" b="1"/>
              <a:t>写”相关：</a:t>
            </a:r>
          </a:p>
        </p:txBody>
      </p:sp>
      <p:sp>
        <p:nvSpPr>
          <p:cNvPr id="110595" name="Rectangle 4"/>
          <p:cNvSpPr>
            <a:spLocks noChangeArrowheads="1"/>
          </p:cNvSpPr>
          <p:nvPr/>
        </p:nvSpPr>
        <p:spPr bwMode="auto">
          <a:xfrm>
            <a:off x="611188" y="1196975"/>
            <a:ext cx="4608512"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200" b="1">
                <a:solidFill>
                  <a:schemeClr val="tx2"/>
                </a:solidFill>
                <a:latin typeface="黑体" panose="02010609060101010101" pitchFamily="49" charset="-122"/>
              </a:rPr>
              <a:t>1</a:t>
            </a:r>
            <a:r>
              <a:rPr lang="zh-CN" altLang="en-US" sz="3200" b="1">
                <a:solidFill>
                  <a:schemeClr val="tx2"/>
                </a:solidFill>
                <a:latin typeface="黑体" panose="02010609060101010101" pitchFamily="49" charset="-122"/>
              </a:rPr>
              <a:t>．局部相关的处理</a:t>
            </a:r>
          </a:p>
        </p:txBody>
      </p:sp>
      <p:sp>
        <p:nvSpPr>
          <p:cNvPr id="110596" name="Text Box 5"/>
          <p:cNvSpPr txBox="1">
            <a:spLocks noChangeArrowheads="1"/>
          </p:cNvSpPr>
          <p:nvPr/>
        </p:nvSpPr>
        <p:spPr bwMode="auto">
          <a:xfrm>
            <a:off x="755650" y="2636838"/>
            <a:ext cx="7561263" cy="3081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zh-CN" altLang="en-US" sz="2800" b="1">
                <a:ea typeface="楷体_GB2312" pitchFamily="49" charset="-122"/>
              </a:rPr>
              <a:t>在流水线的</a:t>
            </a:r>
            <a:r>
              <a:rPr lang="zh-CN" altLang="en-US" sz="2800" b="1">
                <a:solidFill>
                  <a:srgbClr val="0000FF"/>
                </a:solidFill>
                <a:ea typeface="楷体_GB2312" pitchFamily="49" charset="-122"/>
              </a:rPr>
              <a:t>写功能段</a:t>
            </a:r>
            <a:r>
              <a:rPr lang="zh-CN" altLang="en-US" sz="2800" b="1">
                <a:ea typeface="楷体_GB2312" pitchFamily="49" charset="-122"/>
              </a:rPr>
              <a:t>设置一个相联比较器，把自己的</a:t>
            </a:r>
            <a:r>
              <a:rPr lang="zh-CN" altLang="en-US" sz="2800" b="1">
                <a:solidFill>
                  <a:srgbClr val="0000FF"/>
                </a:solidFill>
                <a:ea typeface="楷体_GB2312" pitchFamily="49" charset="-122"/>
              </a:rPr>
              <a:t>目标操作数地址</a:t>
            </a:r>
            <a:r>
              <a:rPr lang="zh-CN" altLang="en-US" sz="2800" b="1">
                <a:ea typeface="楷体_GB2312" pitchFamily="49" charset="-122"/>
              </a:rPr>
              <a:t>分别与已经进入流水线的、</a:t>
            </a:r>
            <a:r>
              <a:rPr lang="zh-CN" altLang="en-US" sz="2800" b="1">
                <a:solidFill>
                  <a:srgbClr val="FF0000"/>
                </a:solidFill>
                <a:ea typeface="楷体_GB2312" pitchFamily="49" charset="-122"/>
              </a:rPr>
              <a:t>指令序号比自己小</a:t>
            </a:r>
            <a:r>
              <a:rPr lang="zh-CN" altLang="en-US" sz="2800" b="1">
                <a:ea typeface="楷体_GB2312" pitchFamily="49" charset="-122"/>
              </a:rPr>
              <a:t>的源操作数地址和目标操作数地址比较，若发现与某一条指令的</a:t>
            </a:r>
            <a:r>
              <a:rPr lang="zh-CN" altLang="en-US" sz="2800" b="1">
                <a:solidFill>
                  <a:srgbClr val="0000FF"/>
                </a:solidFill>
                <a:ea typeface="楷体_GB2312" pitchFamily="49" charset="-122"/>
              </a:rPr>
              <a:t>源操作数</a:t>
            </a:r>
            <a:r>
              <a:rPr lang="zh-CN" altLang="en-US" sz="2800" b="1">
                <a:ea typeface="楷体_GB2312" pitchFamily="49" charset="-122"/>
              </a:rPr>
              <a:t>地址相等，说明发生了“</a:t>
            </a:r>
            <a:r>
              <a:rPr lang="zh-CN" altLang="en-US" sz="2800" b="1">
                <a:solidFill>
                  <a:srgbClr val="0000FF"/>
                </a:solidFill>
                <a:ea typeface="楷体_GB2312" pitchFamily="49" charset="-122"/>
              </a:rPr>
              <a:t>先读后写</a:t>
            </a:r>
            <a:r>
              <a:rPr lang="zh-CN" altLang="en-US" sz="2800" b="1">
                <a:ea typeface="楷体_GB2312" pitchFamily="49" charset="-122"/>
              </a:rPr>
              <a:t>”相关，若发现与某一条指令的</a:t>
            </a:r>
            <a:r>
              <a:rPr lang="zh-CN" altLang="en-US" sz="2800" b="1">
                <a:solidFill>
                  <a:srgbClr val="0000FF"/>
                </a:solidFill>
                <a:ea typeface="楷体_GB2312" pitchFamily="49" charset="-122"/>
              </a:rPr>
              <a:t>目标地址</a:t>
            </a:r>
            <a:r>
              <a:rPr lang="zh-CN" altLang="en-US" sz="2800" b="1">
                <a:ea typeface="楷体_GB2312" pitchFamily="49" charset="-122"/>
              </a:rPr>
              <a:t>相等，则说明发生了“</a:t>
            </a:r>
            <a:r>
              <a:rPr lang="zh-CN" altLang="en-US" sz="2800" b="1">
                <a:solidFill>
                  <a:srgbClr val="0000FF"/>
                </a:solidFill>
                <a:ea typeface="楷体_GB2312" pitchFamily="49" charset="-122"/>
              </a:rPr>
              <a:t>写</a:t>
            </a:r>
            <a:r>
              <a:rPr lang="en-US" altLang="zh-CN" sz="2800" b="1">
                <a:solidFill>
                  <a:srgbClr val="0000FF"/>
                </a:solidFill>
                <a:ea typeface="楷体_GB2312" pitchFamily="49" charset="-122"/>
              </a:rPr>
              <a:t>—</a:t>
            </a:r>
            <a:r>
              <a:rPr lang="zh-CN" altLang="en-US" sz="2800" b="1">
                <a:solidFill>
                  <a:srgbClr val="0000FF"/>
                </a:solidFill>
                <a:ea typeface="楷体_GB2312" pitchFamily="49" charset="-122"/>
              </a:rPr>
              <a:t>写</a:t>
            </a:r>
            <a:r>
              <a:rPr lang="zh-CN" altLang="en-US" sz="2800" b="1">
                <a:ea typeface="楷体_GB2312" pitchFamily="49" charset="-122"/>
              </a:rPr>
              <a:t>”相关。</a:t>
            </a:r>
          </a:p>
        </p:txBody>
      </p:sp>
      <p:sp>
        <p:nvSpPr>
          <p:cNvPr id="110597" name="Rectangle 7"/>
          <p:cNvSpPr>
            <a:spLocks noGrp="1" noChangeArrowheads="1"/>
          </p:cNvSpPr>
          <p:nvPr>
            <p:ph type="title"/>
          </p:nvPr>
        </p:nvSpPr>
        <p:spPr>
          <a:xfrm>
            <a:off x="539750" y="260350"/>
            <a:ext cx="8062913" cy="803275"/>
          </a:xfrm>
          <a:noFill/>
        </p:spPr>
        <p:txBody>
          <a:bodyPr/>
          <a:lstStyle/>
          <a:p>
            <a:pPr eaLnBrk="1" hangingPunct="1"/>
            <a:r>
              <a:rPr lang="en-US" altLang="zh-CN" sz="3200" b="1" smtClean="0">
                <a:latin typeface="黑体" panose="02010609060101010101" pitchFamily="49" charset="-122"/>
                <a:ea typeface="黑体" panose="02010609060101010101" pitchFamily="49" charset="-122"/>
              </a:rPr>
              <a:t>5.2.3 </a:t>
            </a:r>
            <a:r>
              <a:rPr lang="zh-CN" altLang="en-US" sz="3200" b="1" smtClean="0">
                <a:latin typeface="黑体" panose="02010609060101010101" pitchFamily="49" charset="-122"/>
                <a:ea typeface="黑体" panose="02010609060101010101" pitchFamily="49" charset="-122"/>
              </a:rPr>
              <a:t>标量流水机的相关处理和控制机构</a:t>
            </a:r>
            <a:r>
              <a:rPr lang="zh-CN" altLang="en-US" sz="3200" smtClean="0">
                <a:latin typeface="黑体" panose="02010609060101010101" pitchFamily="49" charset="-122"/>
                <a:ea typeface="黑体" panose="02010609060101010101" pitchFamily="49" charset="-122"/>
              </a:rPr>
              <a:t>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3"/>
          <p:cNvSpPr>
            <a:spLocks noChangeArrowheads="1"/>
          </p:cNvSpPr>
          <p:nvPr/>
        </p:nvSpPr>
        <p:spPr bwMode="auto">
          <a:xfrm>
            <a:off x="611188" y="1196975"/>
            <a:ext cx="4608512"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200" b="1">
                <a:solidFill>
                  <a:schemeClr val="tx2"/>
                </a:solidFill>
                <a:latin typeface="黑体" panose="02010609060101010101" pitchFamily="49" charset="-122"/>
              </a:rPr>
              <a:t>1</a:t>
            </a:r>
            <a:r>
              <a:rPr lang="zh-CN" altLang="en-US" sz="3200" b="1">
                <a:solidFill>
                  <a:schemeClr val="tx2"/>
                </a:solidFill>
                <a:latin typeface="黑体" panose="02010609060101010101" pitchFamily="49" charset="-122"/>
              </a:rPr>
              <a:t>．局部相关的处理</a:t>
            </a:r>
          </a:p>
        </p:txBody>
      </p:sp>
      <p:sp>
        <p:nvSpPr>
          <p:cNvPr id="111619" name="Text Box 4"/>
          <p:cNvSpPr txBox="1">
            <a:spLocks noChangeArrowheads="1"/>
          </p:cNvSpPr>
          <p:nvPr/>
        </p:nvSpPr>
        <p:spPr bwMode="auto">
          <a:xfrm>
            <a:off x="611188" y="1916113"/>
            <a:ext cx="76327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zh-CN" altLang="en-US" sz="2800" b="1" dirty="0"/>
              <a:t>采用异步流动方式，控制机构应能同时处理好三种相关：</a:t>
            </a:r>
          </a:p>
        </p:txBody>
      </p:sp>
      <p:grpSp>
        <p:nvGrpSpPr>
          <p:cNvPr id="111620" name="Group 5"/>
          <p:cNvGrpSpPr>
            <a:grpSpLocks/>
          </p:cNvGrpSpPr>
          <p:nvPr/>
        </p:nvGrpSpPr>
        <p:grpSpPr bwMode="auto">
          <a:xfrm>
            <a:off x="803275" y="3141663"/>
            <a:ext cx="2616200" cy="1795462"/>
            <a:chOff x="2925" y="1628"/>
            <a:chExt cx="1648" cy="1131"/>
          </a:xfrm>
        </p:grpSpPr>
        <p:sp>
          <p:nvSpPr>
            <p:cNvPr id="111624" name="Text Box 6"/>
            <p:cNvSpPr txBox="1">
              <a:spLocks noChangeArrowheads="1"/>
            </p:cNvSpPr>
            <p:nvPr/>
          </p:nvSpPr>
          <p:spPr bwMode="auto">
            <a:xfrm>
              <a:off x="3113" y="1628"/>
              <a:ext cx="146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zh-CN" altLang="en-US" sz="2800" b="1" dirty="0"/>
                <a:t>先写后读相关</a:t>
              </a:r>
            </a:p>
          </p:txBody>
        </p:sp>
        <p:sp>
          <p:nvSpPr>
            <p:cNvPr id="111625" name="Text Box 7"/>
            <p:cNvSpPr txBox="1">
              <a:spLocks noChangeArrowheads="1"/>
            </p:cNvSpPr>
            <p:nvPr/>
          </p:nvSpPr>
          <p:spPr bwMode="auto">
            <a:xfrm>
              <a:off x="3107" y="2024"/>
              <a:ext cx="146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zh-CN" altLang="en-US" sz="2800" b="1" dirty="0"/>
                <a:t>先读后写相关</a:t>
              </a:r>
            </a:p>
          </p:txBody>
        </p:sp>
        <p:sp>
          <p:nvSpPr>
            <p:cNvPr id="111626" name="Text Box 8"/>
            <p:cNvSpPr txBox="1">
              <a:spLocks noChangeArrowheads="1"/>
            </p:cNvSpPr>
            <p:nvPr/>
          </p:nvSpPr>
          <p:spPr bwMode="auto">
            <a:xfrm>
              <a:off x="3107" y="2432"/>
              <a:ext cx="12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sz="2800" b="1" dirty="0"/>
                <a:t>写</a:t>
              </a:r>
              <a:r>
                <a:rPr lang="en-US" altLang="zh-CN" sz="2800" b="1" dirty="0"/>
                <a:t>—</a:t>
              </a:r>
              <a:r>
                <a:rPr lang="zh-CN" altLang="en-US" sz="2800" b="1" dirty="0"/>
                <a:t>写相关</a:t>
              </a:r>
            </a:p>
          </p:txBody>
        </p:sp>
        <p:sp>
          <p:nvSpPr>
            <p:cNvPr id="111627" name="AutoShape 9"/>
            <p:cNvSpPr>
              <a:spLocks/>
            </p:cNvSpPr>
            <p:nvPr/>
          </p:nvSpPr>
          <p:spPr bwMode="auto">
            <a:xfrm>
              <a:off x="2925" y="1752"/>
              <a:ext cx="227" cy="862"/>
            </a:xfrm>
            <a:prstGeom prst="leftBrace">
              <a:avLst>
                <a:gd name="adj1" fmla="val 31645"/>
                <a:gd name="adj2" fmla="val 50000"/>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sp>
        <p:nvSpPr>
          <p:cNvPr id="111621" name="Text Box 10"/>
          <p:cNvSpPr txBox="1">
            <a:spLocks noChangeArrowheads="1"/>
          </p:cNvSpPr>
          <p:nvPr/>
        </p:nvSpPr>
        <p:spPr bwMode="auto">
          <a:xfrm>
            <a:off x="4140200" y="3284538"/>
            <a:ext cx="3673475"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zh-CN" altLang="en-US" sz="2800" b="1" dirty="0"/>
              <a:t>主要采用“</a:t>
            </a:r>
            <a:r>
              <a:rPr lang="zh-CN" altLang="en-US" sz="2800" b="1" dirty="0">
                <a:solidFill>
                  <a:srgbClr val="0000FF"/>
                </a:solidFill>
              </a:rPr>
              <a:t>推后执行</a:t>
            </a:r>
            <a:r>
              <a:rPr lang="zh-CN" altLang="en-US" sz="2800" b="1" dirty="0"/>
              <a:t>”和设置“</a:t>
            </a:r>
            <a:r>
              <a:rPr lang="zh-CN" altLang="en-US" sz="2800" b="1" dirty="0">
                <a:solidFill>
                  <a:srgbClr val="0000FF"/>
                </a:solidFill>
              </a:rPr>
              <a:t>相关直接通路</a:t>
            </a:r>
            <a:r>
              <a:rPr lang="zh-CN" altLang="en-US" sz="2800" b="1" dirty="0"/>
              <a:t>”两种基本方法。</a:t>
            </a:r>
          </a:p>
        </p:txBody>
      </p:sp>
      <p:sp>
        <p:nvSpPr>
          <p:cNvPr id="111622" name="Text Box 11"/>
          <p:cNvSpPr txBox="1">
            <a:spLocks noChangeArrowheads="1"/>
          </p:cNvSpPr>
          <p:nvPr/>
        </p:nvSpPr>
        <p:spPr bwMode="auto">
          <a:xfrm>
            <a:off x="827088" y="5300663"/>
            <a:ext cx="784383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zh-CN" altLang="en-US" b="1">
                <a:ea typeface="楷体_GB2312" pitchFamily="49" charset="-122"/>
              </a:rPr>
              <a:t>参考：</a:t>
            </a:r>
          </a:p>
          <a:p>
            <a:pPr algn="l" eaLnBrk="1" hangingPunct="1"/>
            <a:r>
              <a:rPr lang="zh-CN" altLang="en-US" b="1">
                <a:ea typeface="楷体_GB2312" pitchFamily="49" charset="-122"/>
              </a:rPr>
              <a:t>郑伟民，汤志忠，</a:t>
            </a:r>
            <a:r>
              <a:rPr lang="en-US" altLang="zh-CN" b="1">
                <a:ea typeface="楷体_GB2312" pitchFamily="49" charset="-122"/>
              </a:rPr>
              <a:t>《</a:t>
            </a:r>
            <a:r>
              <a:rPr lang="zh-CN" altLang="en-US" b="1">
                <a:ea typeface="楷体_GB2312" pitchFamily="49" charset="-122"/>
              </a:rPr>
              <a:t>计算机系统结构</a:t>
            </a:r>
            <a:r>
              <a:rPr lang="en-US" altLang="zh-CN" b="1">
                <a:ea typeface="楷体_GB2312" pitchFamily="49" charset="-122"/>
              </a:rPr>
              <a:t>》</a:t>
            </a:r>
            <a:r>
              <a:rPr lang="zh-CN" altLang="en-US" b="1">
                <a:ea typeface="楷体_GB2312" pitchFamily="49" charset="-122"/>
              </a:rPr>
              <a:t>，清华大学出版社</a:t>
            </a:r>
          </a:p>
        </p:txBody>
      </p:sp>
      <p:sp>
        <p:nvSpPr>
          <p:cNvPr id="111623" name="Rectangle 13"/>
          <p:cNvSpPr>
            <a:spLocks noGrp="1" noChangeArrowheads="1"/>
          </p:cNvSpPr>
          <p:nvPr>
            <p:ph type="title"/>
          </p:nvPr>
        </p:nvSpPr>
        <p:spPr>
          <a:xfrm>
            <a:off x="539750" y="260350"/>
            <a:ext cx="8062913" cy="803275"/>
          </a:xfrm>
          <a:noFill/>
        </p:spPr>
        <p:txBody>
          <a:bodyPr/>
          <a:lstStyle/>
          <a:p>
            <a:pPr eaLnBrk="1" hangingPunct="1"/>
            <a:r>
              <a:rPr lang="en-US" altLang="zh-CN" sz="3200" b="1" smtClean="0">
                <a:latin typeface="黑体" panose="02010609060101010101" pitchFamily="49" charset="-122"/>
                <a:ea typeface="黑体" panose="02010609060101010101" pitchFamily="49" charset="-122"/>
              </a:rPr>
              <a:t>5.2.3 </a:t>
            </a:r>
            <a:r>
              <a:rPr lang="zh-CN" altLang="en-US" sz="3200" b="1" smtClean="0">
                <a:latin typeface="黑体" panose="02010609060101010101" pitchFamily="49" charset="-122"/>
                <a:ea typeface="黑体" panose="02010609060101010101" pitchFamily="49" charset="-122"/>
              </a:rPr>
              <a:t>标量流水机的相关处理和控制机构</a:t>
            </a:r>
            <a:r>
              <a:rPr lang="zh-CN" altLang="en-US" sz="3200" smtClean="0">
                <a:latin typeface="黑体" panose="02010609060101010101" pitchFamily="49" charset="-122"/>
                <a:ea typeface="黑体" panose="02010609060101010101" pitchFamily="49" charset="-122"/>
              </a:rPr>
              <a:t>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ext Box 3"/>
          <p:cNvSpPr txBox="1">
            <a:spLocks noChangeArrowheads="1"/>
          </p:cNvSpPr>
          <p:nvPr/>
        </p:nvSpPr>
        <p:spPr bwMode="auto">
          <a:xfrm>
            <a:off x="611188" y="1916113"/>
            <a:ext cx="76327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zh-CN" altLang="en-US" sz="2800" b="1"/>
              <a:t>指已进入流水线的转移指令（尤其是条件转移指令）和其后续指令之间的相关。</a:t>
            </a:r>
          </a:p>
        </p:txBody>
      </p:sp>
      <p:sp>
        <p:nvSpPr>
          <p:cNvPr id="112643" name="Rectangle 4"/>
          <p:cNvSpPr>
            <a:spLocks noChangeArrowheads="1"/>
          </p:cNvSpPr>
          <p:nvPr/>
        </p:nvSpPr>
        <p:spPr bwMode="auto">
          <a:xfrm>
            <a:off x="611188" y="1196975"/>
            <a:ext cx="4608512"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200" b="1">
                <a:solidFill>
                  <a:schemeClr val="tx2"/>
                </a:solidFill>
                <a:latin typeface="黑体" panose="02010609060101010101" pitchFamily="49" charset="-122"/>
              </a:rPr>
              <a:t>2</a:t>
            </a:r>
            <a:r>
              <a:rPr lang="zh-CN" altLang="en-US" sz="3200" b="1">
                <a:solidFill>
                  <a:schemeClr val="tx2"/>
                </a:solidFill>
                <a:latin typeface="黑体" panose="02010609060101010101" pitchFamily="49" charset="-122"/>
              </a:rPr>
              <a:t>．全局相关的处理</a:t>
            </a:r>
          </a:p>
        </p:txBody>
      </p:sp>
      <p:sp>
        <p:nvSpPr>
          <p:cNvPr id="112644" name="Rectangle 5"/>
          <p:cNvSpPr>
            <a:spLocks noChangeArrowheads="1"/>
          </p:cNvSpPr>
          <p:nvPr/>
        </p:nvSpPr>
        <p:spPr bwMode="auto">
          <a:xfrm>
            <a:off x="539750" y="260350"/>
            <a:ext cx="8062913"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3200" b="1">
                <a:solidFill>
                  <a:schemeClr val="tx2"/>
                </a:solidFill>
                <a:latin typeface="黑体" panose="02010609060101010101" pitchFamily="49" charset="-122"/>
              </a:rPr>
              <a:t>5.2.3 </a:t>
            </a:r>
            <a:r>
              <a:rPr lang="zh-CN" altLang="en-US" sz="3200" b="1">
                <a:solidFill>
                  <a:schemeClr val="tx2"/>
                </a:solidFill>
                <a:latin typeface="黑体" panose="02010609060101010101" pitchFamily="49" charset="-122"/>
              </a:rPr>
              <a:t>标量流水机的相关处理和控制机构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ext Box 3"/>
          <p:cNvSpPr txBox="1">
            <a:spLocks noChangeArrowheads="1"/>
          </p:cNvSpPr>
          <p:nvPr/>
        </p:nvSpPr>
        <p:spPr bwMode="auto">
          <a:xfrm>
            <a:off x="611188" y="1844675"/>
            <a:ext cx="76327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zh-CN" altLang="en-US" sz="2800" b="1" dirty="0"/>
              <a:t>处理方法</a:t>
            </a:r>
            <a:r>
              <a:rPr lang="en-US" altLang="zh-CN" sz="2800" b="1" dirty="0"/>
              <a:t>1</a:t>
            </a:r>
            <a:r>
              <a:rPr lang="zh-CN" altLang="en-US" sz="2800" b="1" dirty="0"/>
              <a:t>：</a:t>
            </a:r>
            <a:r>
              <a:rPr lang="zh-CN" altLang="en-US" sz="2800" b="1" dirty="0">
                <a:solidFill>
                  <a:srgbClr val="0000FF"/>
                </a:solidFill>
              </a:rPr>
              <a:t>猜测法</a:t>
            </a:r>
          </a:p>
        </p:txBody>
      </p:sp>
      <p:sp>
        <p:nvSpPr>
          <p:cNvPr id="113667" name="Rectangle 4"/>
          <p:cNvSpPr>
            <a:spLocks noChangeArrowheads="1"/>
          </p:cNvSpPr>
          <p:nvPr/>
        </p:nvSpPr>
        <p:spPr bwMode="auto">
          <a:xfrm>
            <a:off x="611188" y="1196975"/>
            <a:ext cx="4608512"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200" b="1">
                <a:solidFill>
                  <a:schemeClr val="tx2"/>
                </a:solidFill>
                <a:latin typeface="黑体" panose="02010609060101010101" pitchFamily="49" charset="-122"/>
              </a:rPr>
              <a:t>2</a:t>
            </a:r>
            <a:r>
              <a:rPr lang="zh-CN" altLang="en-US" sz="3200" b="1">
                <a:solidFill>
                  <a:schemeClr val="tx2"/>
                </a:solidFill>
                <a:latin typeface="黑体" panose="02010609060101010101" pitchFamily="49" charset="-122"/>
              </a:rPr>
              <a:t>．全局相关的处理</a:t>
            </a:r>
          </a:p>
        </p:txBody>
      </p:sp>
      <p:grpSp>
        <p:nvGrpSpPr>
          <p:cNvPr id="113668" name="Group 5"/>
          <p:cNvGrpSpPr>
            <a:grpSpLocks/>
          </p:cNvGrpSpPr>
          <p:nvPr/>
        </p:nvGrpSpPr>
        <p:grpSpPr bwMode="auto">
          <a:xfrm>
            <a:off x="669925" y="2894013"/>
            <a:ext cx="5795963" cy="1373187"/>
            <a:chOff x="422" y="1823"/>
            <a:chExt cx="3651" cy="865"/>
          </a:xfrm>
        </p:grpSpPr>
        <p:sp>
          <p:nvSpPr>
            <p:cNvPr id="113670" name="Text Box 6"/>
            <p:cNvSpPr txBox="1">
              <a:spLocks noChangeArrowheads="1"/>
            </p:cNvSpPr>
            <p:nvPr/>
          </p:nvSpPr>
          <p:spPr bwMode="auto">
            <a:xfrm>
              <a:off x="422" y="1823"/>
              <a:ext cx="3651" cy="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2800" b="1"/>
                <a:t>                                   </a:t>
              </a:r>
              <a:r>
                <a:rPr lang="zh-CN" altLang="en-US" sz="2800" b="1"/>
                <a:t>转移不成功分支</a:t>
              </a:r>
            </a:p>
            <a:p>
              <a:pPr algn="l" eaLnBrk="1" hangingPunct="1"/>
              <a:r>
                <a:rPr lang="zh-CN" altLang="en-US" sz="2800" b="1"/>
                <a:t>转移指令两个分支</a:t>
              </a:r>
            </a:p>
            <a:p>
              <a:pPr algn="l" eaLnBrk="1" hangingPunct="1"/>
              <a:r>
                <a:rPr lang="zh-CN" altLang="en-US" sz="2800" b="1"/>
                <a:t>                                    转移成功分支</a:t>
              </a:r>
            </a:p>
          </p:txBody>
        </p:sp>
        <p:sp>
          <p:nvSpPr>
            <p:cNvPr id="113671" name="AutoShape 7"/>
            <p:cNvSpPr>
              <a:spLocks/>
            </p:cNvSpPr>
            <p:nvPr/>
          </p:nvSpPr>
          <p:spPr bwMode="auto">
            <a:xfrm>
              <a:off x="2290" y="1979"/>
              <a:ext cx="136" cy="544"/>
            </a:xfrm>
            <a:prstGeom prst="leftBrace">
              <a:avLst>
                <a:gd name="adj1" fmla="val 33333"/>
                <a:gd name="adj2" fmla="val 50000"/>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sp>
        <p:nvSpPr>
          <p:cNvPr id="113669" name="Rectangle 8"/>
          <p:cNvSpPr>
            <a:spLocks noChangeArrowheads="1"/>
          </p:cNvSpPr>
          <p:nvPr/>
        </p:nvSpPr>
        <p:spPr bwMode="auto">
          <a:xfrm>
            <a:off x="539750" y="260350"/>
            <a:ext cx="8062913"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3200" b="1">
                <a:solidFill>
                  <a:schemeClr val="tx2"/>
                </a:solidFill>
                <a:latin typeface="黑体" panose="02010609060101010101" pitchFamily="49" charset="-122"/>
              </a:rPr>
              <a:t>5.2.3 </a:t>
            </a:r>
            <a:r>
              <a:rPr lang="zh-CN" altLang="en-US" sz="3200" b="1">
                <a:solidFill>
                  <a:schemeClr val="tx2"/>
                </a:solidFill>
                <a:latin typeface="黑体" panose="02010609060101010101" pitchFamily="49" charset="-122"/>
              </a:rPr>
              <a:t>标量流水机的相关处理和控制机构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539750" y="260350"/>
            <a:ext cx="8062913" cy="803275"/>
          </a:xfrm>
        </p:spPr>
        <p:txBody>
          <a:bodyPr/>
          <a:lstStyle/>
          <a:p>
            <a:pPr eaLnBrk="1" hangingPunct="1"/>
            <a:r>
              <a:rPr lang="en-US" altLang="zh-CN" sz="3200" b="1" smtClean="0">
                <a:latin typeface="黑体" panose="02010609060101010101" pitchFamily="49" charset="-122"/>
                <a:ea typeface="黑体" panose="02010609060101010101" pitchFamily="49" charset="-122"/>
              </a:rPr>
              <a:t>5.2.3 </a:t>
            </a:r>
            <a:r>
              <a:rPr lang="zh-CN" altLang="en-US" sz="3200" b="1" smtClean="0">
                <a:latin typeface="黑体" panose="02010609060101010101" pitchFamily="49" charset="-122"/>
                <a:ea typeface="黑体" panose="02010609060101010101" pitchFamily="49" charset="-122"/>
              </a:rPr>
              <a:t>标量流水机的相关处理和控制机构 </a:t>
            </a:r>
          </a:p>
        </p:txBody>
      </p:sp>
      <p:sp>
        <p:nvSpPr>
          <p:cNvPr id="96259" name="Rectangle 3"/>
          <p:cNvSpPr>
            <a:spLocks noGrp="1" noChangeArrowheads="1"/>
          </p:cNvSpPr>
          <p:nvPr>
            <p:ph type="body" idx="1"/>
          </p:nvPr>
        </p:nvSpPr>
        <p:spPr>
          <a:xfrm>
            <a:off x="755650" y="1268413"/>
            <a:ext cx="7772400" cy="1081087"/>
          </a:xfrm>
        </p:spPr>
        <p:txBody>
          <a:bodyPr/>
          <a:lstStyle/>
          <a:p>
            <a:pPr marL="0" indent="0" eaLnBrk="1" hangingPunct="1">
              <a:buFontTx/>
              <a:buNone/>
            </a:pPr>
            <a:r>
              <a:rPr lang="zh-CN" altLang="en-US" b="1" dirty="0" smtClean="0">
                <a:ea typeface="黑体" panose="02010609060101010101" pitchFamily="49" charset="-122"/>
              </a:rPr>
              <a:t>流水线只有</a:t>
            </a:r>
            <a:r>
              <a:rPr lang="zh-CN" altLang="en-US" b="1" dirty="0" smtClean="0">
                <a:solidFill>
                  <a:srgbClr val="0000FF"/>
                </a:solidFill>
                <a:ea typeface="黑体" panose="02010609060101010101" pitchFamily="49" charset="-122"/>
              </a:rPr>
              <a:t>不断流动</a:t>
            </a:r>
            <a:r>
              <a:rPr lang="zh-CN" altLang="en-US" b="1" dirty="0" smtClean="0">
                <a:ea typeface="黑体" panose="02010609060101010101" pitchFamily="49" charset="-122"/>
              </a:rPr>
              <a:t>，不出现断流，才能获得</a:t>
            </a:r>
            <a:r>
              <a:rPr lang="zh-CN" altLang="en-US" b="1" dirty="0" smtClean="0">
                <a:solidFill>
                  <a:srgbClr val="0000FF"/>
                </a:solidFill>
                <a:ea typeface="黑体" panose="02010609060101010101" pitchFamily="49" charset="-122"/>
              </a:rPr>
              <a:t>高效率</a:t>
            </a:r>
            <a:r>
              <a:rPr lang="zh-CN" altLang="en-US" b="1" dirty="0" smtClean="0">
                <a:ea typeface="黑体" panose="02010609060101010101" pitchFamily="49" charset="-122"/>
              </a:rPr>
              <a:t>。</a:t>
            </a:r>
          </a:p>
        </p:txBody>
      </p:sp>
      <p:sp>
        <p:nvSpPr>
          <p:cNvPr id="244740" name="Text Box 4"/>
          <p:cNvSpPr txBox="1">
            <a:spLocks noChangeArrowheads="1"/>
          </p:cNvSpPr>
          <p:nvPr/>
        </p:nvSpPr>
        <p:spPr bwMode="auto">
          <a:xfrm>
            <a:off x="755650" y="2565400"/>
            <a:ext cx="3816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zh-CN" altLang="en-US" sz="2800" b="1"/>
              <a:t>断流原因：</a:t>
            </a:r>
          </a:p>
        </p:txBody>
      </p:sp>
      <p:sp>
        <p:nvSpPr>
          <p:cNvPr id="244741" name="Text Box 5"/>
          <p:cNvSpPr txBox="1">
            <a:spLocks noChangeArrowheads="1"/>
          </p:cNvSpPr>
          <p:nvPr/>
        </p:nvSpPr>
        <p:spPr bwMode="auto">
          <a:xfrm>
            <a:off x="755650" y="2997200"/>
            <a:ext cx="838835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marL="457200" indent="-457200" algn="l" eaLnBrk="1" hangingPunct="1">
              <a:buFont typeface="Arial" panose="020B0604020202020204" pitchFamily="34" charset="0"/>
              <a:buChar char="•"/>
            </a:pPr>
            <a:r>
              <a:rPr kumimoji="0" lang="zh-CN" altLang="en-US" sz="2800" b="1" dirty="0" smtClean="0"/>
              <a:t>编译形成的目标程序</a:t>
            </a:r>
            <a:r>
              <a:rPr kumimoji="0" lang="zh-CN" altLang="en-US" sz="2800" b="1" dirty="0"/>
              <a:t>不能发挥流水结构的作用</a:t>
            </a:r>
          </a:p>
          <a:p>
            <a:pPr marL="457200" indent="-457200" algn="l" eaLnBrk="1" hangingPunct="1">
              <a:buFont typeface="Arial" panose="020B0604020202020204" pitchFamily="34" charset="0"/>
              <a:buChar char="•"/>
            </a:pPr>
            <a:r>
              <a:rPr kumimoji="0" lang="zh-CN" altLang="en-US" sz="2800" b="1" dirty="0"/>
              <a:t>存储系统供不上为连续流动所需的指令和</a:t>
            </a:r>
            <a:r>
              <a:rPr kumimoji="0" lang="zh-CN" altLang="en-US" sz="2800" b="1" dirty="0" smtClean="0"/>
              <a:t>操作数</a:t>
            </a:r>
            <a:r>
              <a:rPr kumimoji="0" lang="en-US" altLang="zh-CN" sz="2800" b="1" dirty="0" smtClean="0"/>
              <a:t>,</a:t>
            </a:r>
            <a:r>
              <a:rPr kumimoji="0" lang="zh-CN" altLang="en-US" sz="2800" b="1" dirty="0" smtClean="0"/>
              <a:t>出现</a:t>
            </a:r>
            <a:r>
              <a:rPr kumimoji="0" lang="zh-CN" altLang="en-US" sz="2800" b="1" dirty="0"/>
              <a:t>了相关和中断</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44740"/>
                                        </p:tgtEl>
                                        <p:attrNameLst>
                                          <p:attrName>style.visibility</p:attrName>
                                        </p:attrNameLst>
                                      </p:cBhvr>
                                      <p:to>
                                        <p:strVal val="visible"/>
                                      </p:to>
                                    </p:set>
                                    <p:animEffect transition="in" filter="wipe(left)">
                                      <p:cBhvr>
                                        <p:cTn id="7" dur="500"/>
                                        <p:tgtEl>
                                          <p:spTgt spid="244740"/>
                                        </p:tgtEl>
                                      </p:cBhvr>
                                    </p:animEffect>
                                  </p:childTnLst>
                                </p:cTn>
                              </p:par>
                            </p:childTnLst>
                          </p:cTn>
                        </p:par>
                        <p:par>
                          <p:cTn id="8" fill="hold" nodeType="afterGroup">
                            <p:stCondLst>
                              <p:cond delay="500"/>
                            </p:stCondLst>
                            <p:childTnLst>
                              <p:par>
                                <p:cTn id="9" presetID="4" presetClass="entr" presetSubtype="16" fill="hold" nodeType="afterEffect">
                                  <p:stCondLst>
                                    <p:cond delay="0"/>
                                  </p:stCondLst>
                                  <p:childTnLst>
                                    <p:set>
                                      <p:cBhvr>
                                        <p:cTn id="10" dur="1" fill="hold">
                                          <p:stCondLst>
                                            <p:cond delay="0"/>
                                          </p:stCondLst>
                                        </p:cTn>
                                        <p:tgtEl>
                                          <p:spTgt spid="244741">
                                            <p:txEl>
                                              <p:pRg st="0" end="0"/>
                                            </p:txEl>
                                          </p:spTgt>
                                        </p:tgtEl>
                                        <p:attrNameLst>
                                          <p:attrName>style.visibility</p:attrName>
                                        </p:attrNameLst>
                                      </p:cBhvr>
                                      <p:to>
                                        <p:strVal val="visible"/>
                                      </p:to>
                                    </p:set>
                                    <p:animEffect transition="in" filter="box(in)">
                                      <p:cBhvr>
                                        <p:cTn id="11" dur="500"/>
                                        <p:tgtEl>
                                          <p:spTgt spid="244741">
                                            <p:txEl>
                                              <p:pRg st="0" end="0"/>
                                            </p:txEl>
                                          </p:spTgt>
                                        </p:tgtEl>
                                      </p:cBhvr>
                                    </p:animEffect>
                                  </p:childTnLst>
                                </p:cTn>
                              </p:par>
                            </p:childTnLst>
                          </p:cTn>
                        </p:par>
                        <p:par>
                          <p:cTn id="12" fill="hold" nodeType="afterGroup">
                            <p:stCondLst>
                              <p:cond delay="1000"/>
                            </p:stCondLst>
                            <p:childTnLst>
                              <p:par>
                                <p:cTn id="13" presetID="4" presetClass="entr" presetSubtype="16" fill="hold" nodeType="afterEffect">
                                  <p:stCondLst>
                                    <p:cond delay="0"/>
                                  </p:stCondLst>
                                  <p:childTnLst>
                                    <p:set>
                                      <p:cBhvr>
                                        <p:cTn id="14" dur="1" fill="hold">
                                          <p:stCondLst>
                                            <p:cond delay="0"/>
                                          </p:stCondLst>
                                        </p:cTn>
                                        <p:tgtEl>
                                          <p:spTgt spid="244741">
                                            <p:txEl>
                                              <p:pRg st="1" end="1"/>
                                            </p:txEl>
                                          </p:spTgt>
                                        </p:tgtEl>
                                        <p:attrNameLst>
                                          <p:attrName>style.visibility</p:attrName>
                                        </p:attrNameLst>
                                      </p:cBhvr>
                                      <p:to>
                                        <p:strVal val="visible"/>
                                      </p:to>
                                    </p:set>
                                    <p:animEffect transition="in" filter="box(in)">
                                      <p:cBhvr>
                                        <p:cTn id="15" dur="500"/>
                                        <p:tgtEl>
                                          <p:spTgt spid="24474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4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 Box 3"/>
          <p:cNvSpPr txBox="1">
            <a:spLocks noChangeArrowheads="1"/>
          </p:cNvSpPr>
          <p:nvPr/>
        </p:nvSpPr>
        <p:spPr bwMode="auto">
          <a:xfrm>
            <a:off x="611188" y="1844675"/>
            <a:ext cx="76327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zh-CN" altLang="en-US" sz="2800" b="1"/>
              <a:t>处理方法</a:t>
            </a:r>
            <a:r>
              <a:rPr lang="en-US" altLang="zh-CN" sz="2800" b="1"/>
              <a:t>1</a:t>
            </a:r>
            <a:r>
              <a:rPr lang="zh-CN" altLang="en-US" sz="2800" b="1"/>
              <a:t>：猜测法</a:t>
            </a:r>
          </a:p>
        </p:txBody>
      </p:sp>
      <p:sp>
        <p:nvSpPr>
          <p:cNvPr id="114691" name="Rectangle 4"/>
          <p:cNvSpPr>
            <a:spLocks noChangeArrowheads="1"/>
          </p:cNvSpPr>
          <p:nvPr/>
        </p:nvSpPr>
        <p:spPr bwMode="auto">
          <a:xfrm>
            <a:off x="611188" y="1196975"/>
            <a:ext cx="4608512"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200" b="1">
                <a:solidFill>
                  <a:schemeClr val="tx2"/>
                </a:solidFill>
                <a:latin typeface="黑体" panose="02010609060101010101" pitchFamily="49" charset="-122"/>
              </a:rPr>
              <a:t>2</a:t>
            </a:r>
            <a:r>
              <a:rPr lang="zh-CN" altLang="en-US" sz="3200" b="1">
                <a:solidFill>
                  <a:schemeClr val="tx2"/>
                </a:solidFill>
                <a:latin typeface="黑体" panose="02010609060101010101" pitchFamily="49" charset="-122"/>
              </a:rPr>
              <a:t>．全局相关的处理</a:t>
            </a:r>
          </a:p>
        </p:txBody>
      </p:sp>
      <p:pic>
        <p:nvPicPr>
          <p:cNvPr id="114692" name="Picture 5"/>
          <p:cNvPicPr>
            <a:picLocks noChangeAspect="1" noChangeArrowheads="1"/>
          </p:cNvPicPr>
          <p:nvPr/>
        </p:nvPicPr>
        <p:blipFill>
          <a:blip r:embed="rId2">
            <a:extLst>
              <a:ext uri="{28A0092B-C50C-407E-A947-70E740481C1C}">
                <a14:useLocalDpi xmlns:a14="http://schemas.microsoft.com/office/drawing/2010/main" val="0"/>
              </a:ext>
            </a:extLst>
          </a:blip>
          <a:srcRect b="22606"/>
          <a:stretch>
            <a:fillRect/>
          </a:stretch>
        </p:blipFill>
        <p:spPr bwMode="auto">
          <a:xfrm>
            <a:off x="179388" y="2460625"/>
            <a:ext cx="8809037" cy="384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4693" name="Rectangle 6"/>
          <p:cNvSpPr>
            <a:spLocks noChangeArrowheads="1"/>
          </p:cNvSpPr>
          <p:nvPr/>
        </p:nvSpPr>
        <p:spPr bwMode="auto">
          <a:xfrm>
            <a:off x="539750" y="260350"/>
            <a:ext cx="8062913"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3200" b="1">
                <a:solidFill>
                  <a:schemeClr val="tx2"/>
                </a:solidFill>
                <a:latin typeface="黑体" panose="02010609060101010101" pitchFamily="49" charset="-122"/>
              </a:rPr>
              <a:t>5.2.3 </a:t>
            </a:r>
            <a:r>
              <a:rPr lang="zh-CN" altLang="en-US" sz="3200" b="1">
                <a:solidFill>
                  <a:schemeClr val="tx2"/>
                </a:solidFill>
                <a:latin typeface="黑体" panose="02010609060101010101" pitchFamily="49" charset="-122"/>
              </a:rPr>
              <a:t>标量流水机的相关处理和控制机构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3"/>
          <p:cNvSpPr>
            <a:spLocks noChangeArrowheads="1"/>
          </p:cNvSpPr>
          <p:nvPr/>
        </p:nvSpPr>
        <p:spPr bwMode="auto">
          <a:xfrm>
            <a:off x="611188" y="1196975"/>
            <a:ext cx="4608512"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200" b="1">
                <a:solidFill>
                  <a:schemeClr val="tx2"/>
                </a:solidFill>
                <a:latin typeface="黑体" panose="02010609060101010101" pitchFamily="49" charset="-122"/>
              </a:rPr>
              <a:t>2</a:t>
            </a:r>
            <a:r>
              <a:rPr lang="zh-CN" altLang="en-US" sz="3200" b="1">
                <a:solidFill>
                  <a:schemeClr val="tx2"/>
                </a:solidFill>
                <a:latin typeface="黑体" panose="02010609060101010101" pitchFamily="49" charset="-122"/>
              </a:rPr>
              <a:t>．全局相关的处理</a:t>
            </a:r>
          </a:p>
        </p:txBody>
      </p:sp>
      <p:pic>
        <p:nvPicPr>
          <p:cNvPr id="115715" name="Picture 4"/>
          <p:cNvPicPr>
            <a:picLocks noChangeAspect="1" noChangeArrowheads="1"/>
          </p:cNvPicPr>
          <p:nvPr/>
        </p:nvPicPr>
        <p:blipFill>
          <a:blip r:embed="rId2">
            <a:extLst>
              <a:ext uri="{28A0092B-C50C-407E-A947-70E740481C1C}">
                <a14:useLocalDpi xmlns:a14="http://schemas.microsoft.com/office/drawing/2010/main" val="0"/>
              </a:ext>
            </a:extLst>
          </a:blip>
          <a:srcRect b="22606"/>
          <a:stretch>
            <a:fillRect/>
          </a:stretch>
        </p:blipFill>
        <p:spPr bwMode="auto">
          <a:xfrm>
            <a:off x="179388" y="3005138"/>
            <a:ext cx="8809037" cy="384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716" name="Text Box 5"/>
          <p:cNvSpPr txBox="1">
            <a:spLocks noChangeArrowheads="1"/>
          </p:cNvSpPr>
          <p:nvPr/>
        </p:nvSpPr>
        <p:spPr bwMode="auto">
          <a:xfrm>
            <a:off x="582613" y="2405063"/>
            <a:ext cx="26939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zh-CN" altLang="en-US" sz="2800" b="1"/>
              <a:t>分支选择：</a:t>
            </a:r>
          </a:p>
        </p:txBody>
      </p:sp>
      <p:sp>
        <p:nvSpPr>
          <p:cNvPr id="115717" name="Text Box 6"/>
          <p:cNvSpPr txBox="1">
            <a:spLocks noChangeArrowheads="1"/>
          </p:cNvSpPr>
          <p:nvPr/>
        </p:nvSpPr>
        <p:spPr bwMode="auto">
          <a:xfrm>
            <a:off x="611188" y="1844675"/>
            <a:ext cx="76327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zh-CN" altLang="en-US" sz="2800" b="1"/>
              <a:t>处理方法</a:t>
            </a:r>
            <a:r>
              <a:rPr lang="en-US" altLang="zh-CN" sz="2800" b="1"/>
              <a:t>1</a:t>
            </a:r>
            <a:r>
              <a:rPr lang="zh-CN" altLang="en-US" sz="2800" b="1"/>
              <a:t>：猜测法</a:t>
            </a:r>
          </a:p>
        </p:txBody>
      </p:sp>
      <p:sp>
        <p:nvSpPr>
          <p:cNvPr id="115718" name="Text Box 7"/>
          <p:cNvSpPr txBox="1">
            <a:spLocks noChangeArrowheads="1"/>
          </p:cNvSpPr>
          <p:nvPr/>
        </p:nvSpPr>
        <p:spPr bwMode="auto">
          <a:xfrm>
            <a:off x="2419350" y="2405063"/>
            <a:ext cx="67246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zh-CN" altLang="en-US" sz="2800" b="1" dirty="0">
                <a:ea typeface="楷体_GB2312" pitchFamily="49" charset="-122"/>
              </a:rPr>
              <a:t>两个分支概率相近时，宜选不成功分支</a:t>
            </a:r>
          </a:p>
        </p:txBody>
      </p:sp>
      <p:sp>
        <p:nvSpPr>
          <p:cNvPr id="115719" name="Rectangle 8"/>
          <p:cNvSpPr>
            <a:spLocks noChangeArrowheads="1"/>
          </p:cNvSpPr>
          <p:nvPr/>
        </p:nvSpPr>
        <p:spPr bwMode="auto">
          <a:xfrm>
            <a:off x="539750" y="260350"/>
            <a:ext cx="8062913"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3200" b="1">
                <a:solidFill>
                  <a:schemeClr val="tx2"/>
                </a:solidFill>
                <a:latin typeface="黑体" panose="02010609060101010101" pitchFamily="49" charset="-122"/>
              </a:rPr>
              <a:t>5.2.3 </a:t>
            </a:r>
            <a:r>
              <a:rPr lang="zh-CN" altLang="en-US" sz="3200" b="1">
                <a:solidFill>
                  <a:schemeClr val="tx2"/>
                </a:solidFill>
                <a:latin typeface="黑体" panose="02010609060101010101" pitchFamily="49" charset="-122"/>
              </a:rPr>
              <a:t>标量流水机的相关处理和控制机构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3"/>
          <p:cNvSpPr>
            <a:spLocks noChangeArrowheads="1"/>
          </p:cNvSpPr>
          <p:nvPr/>
        </p:nvSpPr>
        <p:spPr bwMode="auto">
          <a:xfrm>
            <a:off x="611188" y="1196975"/>
            <a:ext cx="4608512"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200" b="1">
                <a:solidFill>
                  <a:schemeClr val="tx2"/>
                </a:solidFill>
                <a:latin typeface="黑体" panose="02010609060101010101" pitchFamily="49" charset="-122"/>
              </a:rPr>
              <a:t>2</a:t>
            </a:r>
            <a:r>
              <a:rPr lang="zh-CN" altLang="en-US" sz="3200" b="1">
                <a:solidFill>
                  <a:schemeClr val="tx2"/>
                </a:solidFill>
                <a:latin typeface="黑体" panose="02010609060101010101" pitchFamily="49" charset="-122"/>
              </a:rPr>
              <a:t>．全局相关的处理</a:t>
            </a:r>
          </a:p>
        </p:txBody>
      </p:sp>
      <p:sp>
        <p:nvSpPr>
          <p:cNvPr id="116739" name="Text Box 4"/>
          <p:cNvSpPr txBox="1">
            <a:spLocks noChangeArrowheads="1"/>
          </p:cNvSpPr>
          <p:nvPr/>
        </p:nvSpPr>
        <p:spPr bwMode="auto">
          <a:xfrm>
            <a:off x="582613" y="2405063"/>
            <a:ext cx="24765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zh-CN" altLang="en-US" sz="2800" b="1"/>
              <a:t>分支选择：</a:t>
            </a:r>
          </a:p>
        </p:txBody>
      </p:sp>
      <p:sp>
        <p:nvSpPr>
          <p:cNvPr id="116740" name="Text Box 5"/>
          <p:cNvSpPr txBox="1">
            <a:spLocks noChangeArrowheads="1"/>
          </p:cNvSpPr>
          <p:nvPr/>
        </p:nvSpPr>
        <p:spPr bwMode="auto">
          <a:xfrm>
            <a:off x="611188" y="1844675"/>
            <a:ext cx="76327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zh-CN" altLang="en-US" sz="2800" b="1"/>
              <a:t>处理方法</a:t>
            </a:r>
            <a:r>
              <a:rPr lang="en-US" altLang="zh-CN" sz="2800" b="1"/>
              <a:t>1</a:t>
            </a:r>
            <a:r>
              <a:rPr lang="zh-CN" altLang="en-US" sz="2800" b="1"/>
              <a:t>：猜测法</a:t>
            </a:r>
          </a:p>
        </p:txBody>
      </p:sp>
      <p:sp>
        <p:nvSpPr>
          <p:cNvPr id="116741" name="Text Box 6"/>
          <p:cNvSpPr txBox="1">
            <a:spLocks noChangeArrowheads="1"/>
          </p:cNvSpPr>
          <p:nvPr/>
        </p:nvSpPr>
        <p:spPr bwMode="auto">
          <a:xfrm>
            <a:off x="2419350" y="2405063"/>
            <a:ext cx="65452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zh-CN" altLang="en-US" sz="2800" b="1">
                <a:ea typeface="楷体_GB2312" pitchFamily="49" charset="-122"/>
              </a:rPr>
              <a:t>两个分支概率相近时，宜选不成功分支</a:t>
            </a:r>
          </a:p>
        </p:txBody>
      </p:sp>
      <p:sp>
        <p:nvSpPr>
          <p:cNvPr id="116742" name="Text Box 7"/>
          <p:cNvSpPr txBox="1">
            <a:spLocks noChangeArrowheads="1"/>
          </p:cNvSpPr>
          <p:nvPr/>
        </p:nvSpPr>
        <p:spPr bwMode="auto">
          <a:xfrm>
            <a:off x="2419350" y="2924175"/>
            <a:ext cx="65452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zh-CN" altLang="en-US" sz="2800" b="1" dirty="0">
                <a:ea typeface="楷体_GB2312" pitchFamily="49" charset="-122"/>
              </a:rPr>
              <a:t>两分支概率不均等时，宜选高概率分支</a:t>
            </a:r>
          </a:p>
        </p:txBody>
      </p:sp>
      <p:sp>
        <p:nvSpPr>
          <p:cNvPr id="265224" name="Text Box 8"/>
          <p:cNvSpPr txBox="1">
            <a:spLocks noChangeArrowheads="1"/>
          </p:cNvSpPr>
          <p:nvPr/>
        </p:nvSpPr>
        <p:spPr bwMode="auto">
          <a:xfrm>
            <a:off x="539750" y="3644900"/>
            <a:ext cx="80137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zh-CN" altLang="en-US" sz="2800" b="1"/>
              <a:t>转移概率统计：静态根据转移指令类型预测（需事先统计）、或根据执行期间转移的历史状况预测（准确度可达</a:t>
            </a:r>
            <a:r>
              <a:rPr lang="en-US" altLang="zh-CN" sz="2800" b="1"/>
              <a:t>90%</a:t>
            </a:r>
            <a:r>
              <a:rPr lang="zh-CN" altLang="en-US" sz="2800" b="1"/>
              <a:t>）。</a:t>
            </a:r>
          </a:p>
        </p:txBody>
      </p:sp>
      <p:sp>
        <p:nvSpPr>
          <p:cNvPr id="116744" name="Rectangle 9"/>
          <p:cNvSpPr>
            <a:spLocks noChangeArrowheads="1"/>
          </p:cNvSpPr>
          <p:nvPr/>
        </p:nvSpPr>
        <p:spPr bwMode="auto">
          <a:xfrm>
            <a:off x="539750" y="260350"/>
            <a:ext cx="8062913"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3200" b="1">
                <a:solidFill>
                  <a:schemeClr val="tx2"/>
                </a:solidFill>
                <a:latin typeface="黑体" panose="02010609060101010101" pitchFamily="49" charset="-122"/>
              </a:rPr>
              <a:t>5.2.3 </a:t>
            </a:r>
            <a:r>
              <a:rPr lang="zh-CN" altLang="en-US" sz="3200" b="1">
                <a:solidFill>
                  <a:schemeClr val="tx2"/>
                </a:solidFill>
                <a:latin typeface="黑体" panose="02010609060101010101" pitchFamily="49" charset="-122"/>
              </a:rPr>
              <a:t>标量流水机的相关处理和控制机构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65224"/>
                                        </p:tgtEl>
                                        <p:attrNameLst>
                                          <p:attrName>style.visibility</p:attrName>
                                        </p:attrNameLst>
                                      </p:cBhvr>
                                      <p:to>
                                        <p:strVal val="visible"/>
                                      </p:to>
                                    </p:set>
                                    <p:animEffect transition="in" filter="dissolve">
                                      <p:cBhvr>
                                        <p:cTn id="7" dur="500"/>
                                        <p:tgtEl>
                                          <p:spTgt spid="2652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2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3"/>
          <p:cNvSpPr>
            <a:spLocks noChangeArrowheads="1"/>
          </p:cNvSpPr>
          <p:nvPr/>
        </p:nvSpPr>
        <p:spPr bwMode="auto">
          <a:xfrm>
            <a:off x="611188" y="1196975"/>
            <a:ext cx="4608512"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200" b="1">
                <a:solidFill>
                  <a:schemeClr val="tx2"/>
                </a:solidFill>
                <a:latin typeface="黑体" panose="02010609060101010101" pitchFamily="49" charset="-122"/>
              </a:rPr>
              <a:t>2</a:t>
            </a:r>
            <a:r>
              <a:rPr lang="zh-CN" altLang="en-US" sz="3200" b="1">
                <a:solidFill>
                  <a:schemeClr val="tx2"/>
                </a:solidFill>
                <a:latin typeface="黑体" panose="02010609060101010101" pitchFamily="49" charset="-122"/>
              </a:rPr>
              <a:t>．全局相关的处理</a:t>
            </a:r>
          </a:p>
        </p:txBody>
      </p:sp>
      <p:sp>
        <p:nvSpPr>
          <p:cNvPr id="117763" name="Text Box 4"/>
          <p:cNvSpPr txBox="1">
            <a:spLocks noChangeArrowheads="1"/>
          </p:cNvSpPr>
          <p:nvPr/>
        </p:nvSpPr>
        <p:spPr bwMode="auto">
          <a:xfrm>
            <a:off x="582613" y="2405063"/>
            <a:ext cx="58610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zh-CN" altLang="en-US" sz="2800" b="1"/>
              <a:t>猜错时分支点现场的恢复：</a:t>
            </a:r>
          </a:p>
        </p:txBody>
      </p:sp>
      <p:sp>
        <p:nvSpPr>
          <p:cNvPr id="117764" name="Text Box 5"/>
          <p:cNvSpPr txBox="1">
            <a:spLocks noChangeArrowheads="1"/>
          </p:cNvSpPr>
          <p:nvPr/>
        </p:nvSpPr>
        <p:spPr bwMode="auto">
          <a:xfrm>
            <a:off x="611188" y="1844675"/>
            <a:ext cx="76327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zh-CN" altLang="en-US" sz="2800" b="1"/>
              <a:t>处理方法</a:t>
            </a:r>
            <a:r>
              <a:rPr lang="en-US" altLang="zh-CN" sz="2800" b="1"/>
              <a:t>1</a:t>
            </a:r>
            <a:r>
              <a:rPr lang="zh-CN" altLang="en-US" sz="2800" b="1"/>
              <a:t>：猜测法</a:t>
            </a:r>
          </a:p>
        </p:txBody>
      </p:sp>
      <p:sp>
        <p:nvSpPr>
          <p:cNvPr id="266246" name="Rectangle 6"/>
          <p:cNvSpPr>
            <a:spLocks noChangeArrowheads="1"/>
          </p:cNvSpPr>
          <p:nvPr/>
        </p:nvSpPr>
        <p:spPr bwMode="auto">
          <a:xfrm>
            <a:off x="1547813" y="2997200"/>
            <a:ext cx="69850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marL="1249363" indent="-1249363">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1611313"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7907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970088"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149475"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606675"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3063875"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521075"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978275"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b="1">
                <a:solidFill>
                  <a:srgbClr val="FF0000"/>
                </a:solidFill>
                <a:ea typeface="楷体_GB2312" pitchFamily="49" charset="-122"/>
              </a:rPr>
              <a:t>办法</a:t>
            </a:r>
            <a:r>
              <a:rPr lang="en-US" altLang="zh-CN" sz="2800" b="1">
                <a:solidFill>
                  <a:srgbClr val="FF0000"/>
                </a:solidFill>
                <a:ea typeface="楷体_GB2312" pitchFamily="49" charset="-122"/>
              </a:rPr>
              <a:t>1</a:t>
            </a:r>
            <a:r>
              <a:rPr lang="zh-CN" altLang="en-US" sz="2800" b="1">
                <a:ea typeface="楷体_GB2312" pitchFamily="49" charset="-122"/>
              </a:rPr>
              <a:t>：对指令只译码和准备好操作数，在转移条件码出现之前不进行运算。</a:t>
            </a:r>
          </a:p>
        </p:txBody>
      </p:sp>
      <p:grpSp>
        <p:nvGrpSpPr>
          <p:cNvPr id="266247" name="Group 7"/>
          <p:cNvGrpSpPr>
            <a:grpSpLocks/>
          </p:cNvGrpSpPr>
          <p:nvPr/>
        </p:nvGrpSpPr>
        <p:grpSpPr bwMode="auto">
          <a:xfrm>
            <a:off x="0" y="3284538"/>
            <a:ext cx="1620838" cy="1368425"/>
            <a:chOff x="249" y="2069"/>
            <a:chExt cx="772" cy="862"/>
          </a:xfrm>
        </p:grpSpPr>
        <p:sp>
          <p:nvSpPr>
            <p:cNvPr id="117770" name="AutoShape 8"/>
            <p:cNvSpPr>
              <a:spLocks/>
            </p:cNvSpPr>
            <p:nvPr/>
          </p:nvSpPr>
          <p:spPr bwMode="auto">
            <a:xfrm>
              <a:off x="794" y="2069"/>
              <a:ext cx="227" cy="862"/>
            </a:xfrm>
            <a:prstGeom prst="leftBrace">
              <a:avLst>
                <a:gd name="adj1" fmla="val 31645"/>
                <a:gd name="adj2" fmla="val 50000"/>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17771" name="Text Box 9"/>
            <p:cNvSpPr txBox="1">
              <a:spLocks noChangeArrowheads="1"/>
            </p:cNvSpPr>
            <p:nvPr/>
          </p:nvSpPr>
          <p:spPr bwMode="auto">
            <a:xfrm>
              <a:off x="249" y="2341"/>
              <a:ext cx="56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sz="2800" b="1"/>
                <a:t>早期</a:t>
              </a:r>
            </a:p>
          </p:txBody>
        </p:sp>
      </p:grpSp>
      <p:sp>
        <p:nvSpPr>
          <p:cNvPr id="266250" name="Text Box 10"/>
          <p:cNvSpPr txBox="1">
            <a:spLocks noChangeArrowheads="1"/>
          </p:cNvSpPr>
          <p:nvPr/>
        </p:nvSpPr>
        <p:spPr bwMode="auto">
          <a:xfrm>
            <a:off x="1331913" y="4941888"/>
            <a:ext cx="30956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sz="2800" b="1"/>
              <a:t>（不方便）</a:t>
            </a:r>
          </a:p>
        </p:txBody>
      </p:sp>
      <p:sp>
        <p:nvSpPr>
          <p:cNvPr id="266251" name="Rectangle 11"/>
          <p:cNvSpPr>
            <a:spLocks noChangeArrowheads="1"/>
          </p:cNvSpPr>
          <p:nvPr/>
        </p:nvSpPr>
        <p:spPr bwMode="auto">
          <a:xfrm>
            <a:off x="1547813" y="4278313"/>
            <a:ext cx="6985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marL="1249363" indent="-1249363">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1611313"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7907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970088"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149475"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606675"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3063875"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521075"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978275"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b="1">
                <a:solidFill>
                  <a:srgbClr val="FF0000"/>
                </a:solidFill>
                <a:ea typeface="楷体_GB2312" pitchFamily="49" charset="-122"/>
              </a:rPr>
              <a:t>办法</a:t>
            </a:r>
            <a:r>
              <a:rPr lang="en-US" altLang="zh-CN" sz="2800" b="1">
                <a:solidFill>
                  <a:srgbClr val="FF0000"/>
                </a:solidFill>
                <a:ea typeface="楷体_GB2312" pitchFamily="49" charset="-122"/>
              </a:rPr>
              <a:t>2</a:t>
            </a:r>
            <a:r>
              <a:rPr lang="zh-CN" altLang="en-US" sz="2800" b="1">
                <a:ea typeface="楷体_GB2312" pitchFamily="49" charset="-122"/>
              </a:rPr>
              <a:t>：运算完，但不送回运算结果。</a:t>
            </a:r>
          </a:p>
        </p:txBody>
      </p:sp>
      <p:sp>
        <p:nvSpPr>
          <p:cNvPr id="117769" name="Rectangle 12"/>
          <p:cNvSpPr>
            <a:spLocks noChangeArrowheads="1"/>
          </p:cNvSpPr>
          <p:nvPr/>
        </p:nvSpPr>
        <p:spPr bwMode="auto">
          <a:xfrm>
            <a:off x="539750" y="260350"/>
            <a:ext cx="8062913"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3200" b="1">
                <a:solidFill>
                  <a:schemeClr val="tx2"/>
                </a:solidFill>
                <a:latin typeface="黑体" panose="02010609060101010101" pitchFamily="49" charset="-122"/>
              </a:rPr>
              <a:t>5.2.3 </a:t>
            </a:r>
            <a:r>
              <a:rPr lang="zh-CN" altLang="en-US" sz="3200" b="1">
                <a:solidFill>
                  <a:schemeClr val="tx2"/>
                </a:solidFill>
                <a:latin typeface="黑体" panose="02010609060101010101" pitchFamily="49" charset="-122"/>
              </a:rPr>
              <a:t>标量流水机的相关处理和控制机构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66246"/>
                                        </p:tgtEl>
                                        <p:attrNameLst>
                                          <p:attrName>style.visibility</p:attrName>
                                        </p:attrNameLst>
                                      </p:cBhvr>
                                      <p:to>
                                        <p:strVal val="visible"/>
                                      </p:to>
                                    </p:set>
                                    <p:animEffect transition="in" filter="wipe(left)">
                                      <p:cBhvr>
                                        <p:cTn id="7" dur="500"/>
                                        <p:tgtEl>
                                          <p:spTgt spid="2662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6251"/>
                                        </p:tgtEl>
                                        <p:attrNameLst>
                                          <p:attrName>style.visibility</p:attrName>
                                        </p:attrNameLst>
                                      </p:cBhvr>
                                      <p:to>
                                        <p:strVal val="visible"/>
                                      </p:to>
                                    </p:set>
                                    <p:animEffect transition="in" filter="wipe(left)">
                                      <p:cBhvr>
                                        <p:cTn id="12" dur="500"/>
                                        <p:tgtEl>
                                          <p:spTgt spid="26625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266247"/>
                                        </p:tgtEl>
                                        <p:attrNameLst>
                                          <p:attrName>style.visibility</p:attrName>
                                        </p:attrNameLst>
                                      </p:cBhvr>
                                      <p:to>
                                        <p:strVal val="visible"/>
                                      </p:to>
                                    </p:set>
                                    <p:animEffect transition="in" filter="wipe(up)">
                                      <p:cBhvr>
                                        <p:cTn id="17" dur="500"/>
                                        <p:tgtEl>
                                          <p:spTgt spid="266247"/>
                                        </p:tgtEl>
                                      </p:cBhvr>
                                    </p:animEffect>
                                  </p:childTnLst>
                                </p:cTn>
                              </p:par>
                            </p:childTnLst>
                          </p:cTn>
                        </p:par>
                        <p:par>
                          <p:cTn id="18" fill="hold" nodeType="afterGroup">
                            <p:stCondLst>
                              <p:cond delay="500"/>
                            </p:stCondLst>
                            <p:childTnLst>
                              <p:par>
                                <p:cTn id="19" presetID="12" presetClass="entr" presetSubtype="4" fill="hold" grpId="0" nodeType="afterEffect">
                                  <p:stCondLst>
                                    <p:cond delay="0"/>
                                  </p:stCondLst>
                                  <p:childTnLst>
                                    <p:set>
                                      <p:cBhvr>
                                        <p:cTn id="20" dur="1" fill="hold">
                                          <p:stCondLst>
                                            <p:cond delay="0"/>
                                          </p:stCondLst>
                                        </p:cTn>
                                        <p:tgtEl>
                                          <p:spTgt spid="266250"/>
                                        </p:tgtEl>
                                        <p:attrNameLst>
                                          <p:attrName>style.visibility</p:attrName>
                                        </p:attrNameLst>
                                      </p:cBhvr>
                                      <p:to>
                                        <p:strVal val="visible"/>
                                      </p:to>
                                    </p:set>
                                    <p:animEffect transition="in" filter="slide(fromBottom)">
                                      <p:cBhvr>
                                        <p:cTn id="21" dur="500"/>
                                        <p:tgtEl>
                                          <p:spTgt spid="2662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6" grpId="0"/>
      <p:bldP spid="266250" grpId="0"/>
      <p:bldP spid="26625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3"/>
          <p:cNvSpPr>
            <a:spLocks noChangeArrowheads="1"/>
          </p:cNvSpPr>
          <p:nvPr/>
        </p:nvSpPr>
        <p:spPr bwMode="auto">
          <a:xfrm>
            <a:off x="611188" y="1196975"/>
            <a:ext cx="4608512"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200" b="1">
                <a:solidFill>
                  <a:schemeClr val="tx2"/>
                </a:solidFill>
                <a:latin typeface="黑体" panose="02010609060101010101" pitchFamily="49" charset="-122"/>
              </a:rPr>
              <a:t>2</a:t>
            </a:r>
            <a:r>
              <a:rPr lang="zh-CN" altLang="en-US" sz="3200" b="1">
                <a:solidFill>
                  <a:schemeClr val="tx2"/>
                </a:solidFill>
                <a:latin typeface="黑体" panose="02010609060101010101" pitchFamily="49" charset="-122"/>
              </a:rPr>
              <a:t>．全局相关的处理</a:t>
            </a:r>
          </a:p>
        </p:txBody>
      </p:sp>
      <p:sp>
        <p:nvSpPr>
          <p:cNvPr id="118787" name="Text Box 4"/>
          <p:cNvSpPr txBox="1">
            <a:spLocks noChangeArrowheads="1"/>
          </p:cNvSpPr>
          <p:nvPr/>
        </p:nvSpPr>
        <p:spPr bwMode="auto">
          <a:xfrm>
            <a:off x="582613" y="2405063"/>
            <a:ext cx="70135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zh-CN" altLang="en-US" sz="2800" b="1"/>
              <a:t>猜错时分支点现场的恢复：</a:t>
            </a:r>
          </a:p>
        </p:txBody>
      </p:sp>
      <p:sp>
        <p:nvSpPr>
          <p:cNvPr id="118788" name="Text Box 5"/>
          <p:cNvSpPr txBox="1">
            <a:spLocks noChangeArrowheads="1"/>
          </p:cNvSpPr>
          <p:nvPr/>
        </p:nvSpPr>
        <p:spPr bwMode="auto">
          <a:xfrm>
            <a:off x="611188" y="1844675"/>
            <a:ext cx="76327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zh-CN" altLang="en-US" sz="2800" b="1"/>
              <a:t>处理方法</a:t>
            </a:r>
            <a:r>
              <a:rPr lang="en-US" altLang="zh-CN" sz="2800" b="1"/>
              <a:t>1</a:t>
            </a:r>
            <a:r>
              <a:rPr lang="zh-CN" altLang="en-US" sz="2800" b="1"/>
              <a:t>：猜测法</a:t>
            </a:r>
          </a:p>
        </p:txBody>
      </p:sp>
      <p:sp>
        <p:nvSpPr>
          <p:cNvPr id="267270" name="Rectangle 6"/>
          <p:cNvSpPr>
            <a:spLocks noChangeArrowheads="1"/>
          </p:cNvSpPr>
          <p:nvPr/>
        </p:nvSpPr>
        <p:spPr bwMode="auto">
          <a:xfrm>
            <a:off x="611188" y="2997200"/>
            <a:ext cx="741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marL="1341438" indent="-1341438">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1520825"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700213"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8796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8988"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6188"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3388"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30588"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7788"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b="1">
                <a:solidFill>
                  <a:srgbClr val="FF0000"/>
                </a:solidFill>
                <a:ea typeface="楷体_GB2312" pitchFamily="49" charset="-122"/>
              </a:rPr>
              <a:t>办法</a:t>
            </a:r>
            <a:r>
              <a:rPr lang="en-US" altLang="zh-CN" sz="2800" b="1">
                <a:solidFill>
                  <a:srgbClr val="FF0000"/>
                </a:solidFill>
                <a:ea typeface="楷体_GB2312" pitchFamily="49" charset="-122"/>
              </a:rPr>
              <a:t>3</a:t>
            </a:r>
            <a:r>
              <a:rPr lang="zh-CN" altLang="en-US" sz="2800" b="1">
                <a:ea typeface="楷体_GB2312" pitchFamily="49" charset="-122"/>
              </a:rPr>
              <a:t>：后援寄存器法。</a:t>
            </a:r>
          </a:p>
        </p:txBody>
      </p:sp>
      <p:sp>
        <p:nvSpPr>
          <p:cNvPr id="267271" name="Rectangle 7"/>
          <p:cNvSpPr>
            <a:spLocks noChangeArrowheads="1"/>
          </p:cNvSpPr>
          <p:nvPr/>
        </p:nvSpPr>
        <p:spPr bwMode="auto">
          <a:xfrm>
            <a:off x="1763713" y="3500438"/>
            <a:ext cx="6408737"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1520825"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700213"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8796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8988"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6188"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3388"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30588"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7788"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b="1">
                <a:ea typeface="楷体_GB2312" pitchFamily="49" charset="-122"/>
              </a:rPr>
              <a:t>与正常情况一样，不加区别地全部解释完，把可能被破坏的原始状态都用后援寄存器保存起来，一旦猜错就取出后援寄存器的内容来恢复分支点的现场。</a:t>
            </a:r>
          </a:p>
        </p:txBody>
      </p:sp>
      <p:sp>
        <p:nvSpPr>
          <p:cNvPr id="267272" name="Text Box 8"/>
          <p:cNvSpPr txBox="1">
            <a:spLocks noChangeArrowheads="1"/>
          </p:cNvSpPr>
          <p:nvPr/>
        </p:nvSpPr>
        <p:spPr bwMode="auto">
          <a:xfrm>
            <a:off x="611188" y="5373688"/>
            <a:ext cx="34559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sz="2800" b="1"/>
              <a:t>（效率高）</a:t>
            </a:r>
          </a:p>
        </p:txBody>
      </p:sp>
      <p:sp>
        <p:nvSpPr>
          <p:cNvPr id="118792" name="Rectangle 9"/>
          <p:cNvSpPr>
            <a:spLocks noChangeArrowheads="1"/>
          </p:cNvSpPr>
          <p:nvPr/>
        </p:nvSpPr>
        <p:spPr bwMode="auto">
          <a:xfrm>
            <a:off x="539750" y="260350"/>
            <a:ext cx="8062913"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3200" b="1">
                <a:solidFill>
                  <a:schemeClr val="tx2"/>
                </a:solidFill>
                <a:latin typeface="黑体" panose="02010609060101010101" pitchFamily="49" charset="-122"/>
              </a:rPr>
              <a:t>5.2.3 </a:t>
            </a:r>
            <a:r>
              <a:rPr lang="zh-CN" altLang="en-US" sz="3200" b="1">
                <a:solidFill>
                  <a:schemeClr val="tx2"/>
                </a:solidFill>
                <a:latin typeface="黑体" panose="02010609060101010101" pitchFamily="49" charset="-122"/>
              </a:rPr>
              <a:t>标量流水机的相关处理和控制机构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67270"/>
                                        </p:tgtEl>
                                        <p:attrNameLst>
                                          <p:attrName>style.visibility</p:attrName>
                                        </p:attrNameLst>
                                      </p:cBhvr>
                                      <p:to>
                                        <p:strVal val="visible"/>
                                      </p:to>
                                    </p:set>
                                    <p:animEffect transition="in" filter="wipe(left)">
                                      <p:cBhvr>
                                        <p:cTn id="7" dur="500"/>
                                        <p:tgtEl>
                                          <p:spTgt spid="2672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67271"/>
                                        </p:tgtEl>
                                        <p:attrNameLst>
                                          <p:attrName>style.visibility</p:attrName>
                                        </p:attrNameLst>
                                      </p:cBhvr>
                                      <p:to>
                                        <p:strVal val="visible"/>
                                      </p:to>
                                    </p:set>
                                    <p:animEffect transition="in" filter="dissolve">
                                      <p:cBhvr>
                                        <p:cTn id="12" dur="500"/>
                                        <p:tgtEl>
                                          <p:spTgt spid="267271"/>
                                        </p:tgtEl>
                                      </p:cBhvr>
                                    </p:animEffect>
                                  </p:childTnLst>
                                </p:cTn>
                              </p:par>
                            </p:childTnLst>
                          </p:cTn>
                        </p:par>
                        <p:par>
                          <p:cTn id="13" fill="hold" nodeType="afterGroup">
                            <p:stCondLst>
                              <p:cond delay="500"/>
                            </p:stCondLst>
                            <p:childTnLst>
                              <p:par>
                                <p:cTn id="14" presetID="12" presetClass="entr" presetSubtype="4" fill="hold" grpId="0" nodeType="afterEffect">
                                  <p:stCondLst>
                                    <p:cond delay="0"/>
                                  </p:stCondLst>
                                  <p:childTnLst>
                                    <p:set>
                                      <p:cBhvr>
                                        <p:cTn id="15" dur="1" fill="hold">
                                          <p:stCondLst>
                                            <p:cond delay="0"/>
                                          </p:stCondLst>
                                        </p:cTn>
                                        <p:tgtEl>
                                          <p:spTgt spid="267272"/>
                                        </p:tgtEl>
                                        <p:attrNameLst>
                                          <p:attrName>style.visibility</p:attrName>
                                        </p:attrNameLst>
                                      </p:cBhvr>
                                      <p:to>
                                        <p:strVal val="visible"/>
                                      </p:to>
                                    </p:set>
                                    <p:animEffect transition="in" filter="slide(fromBottom)">
                                      <p:cBhvr>
                                        <p:cTn id="16" dur="500"/>
                                        <p:tgtEl>
                                          <p:spTgt spid="2672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70" grpId="0"/>
      <p:bldP spid="267271" grpId="0"/>
      <p:bldP spid="26727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3"/>
          <p:cNvSpPr>
            <a:spLocks noChangeArrowheads="1"/>
          </p:cNvSpPr>
          <p:nvPr/>
        </p:nvSpPr>
        <p:spPr bwMode="auto">
          <a:xfrm>
            <a:off x="611188" y="1196975"/>
            <a:ext cx="4608512"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200" b="1">
                <a:solidFill>
                  <a:schemeClr val="tx2"/>
                </a:solidFill>
                <a:latin typeface="黑体" panose="02010609060101010101" pitchFamily="49" charset="-122"/>
              </a:rPr>
              <a:t>2</a:t>
            </a:r>
            <a:r>
              <a:rPr lang="zh-CN" altLang="en-US" sz="3200" b="1">
                <a:solidFill>
                  <a:schemeClr val="tx2"/>
                </a:solidFill>
                <a:latin typeface="黑体" panose="02010609060101010101" pitchFamily="49" charset="-122"/>
              </a:rPr>
              <a:t>．全局相关的处理</a:t>
            </a:r>
          </a:p>
        </p:txBody>
      </p:sp>
      <p:sp>
        <p:nvSpPr>
          <p:cNvPr id="119811" name="Text Box 4"/>
          <p:cNvSpPr txBox="1">
            <a:spLocks noChangeArrowheads="1"/>
          </p:cNvSpPr>
          <p:nvPr/>
        </p:nvSpPr>
        <p:spPr bwMode="auto">
          <a:xfrm>
            <a:off x="582613" y="2405063"/>
            <a:ext cx="33845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zh-CN" altLang="en-US" sz="2800" b="1"/>
              <a:t>猜错时分支的转移：</a:t>
            </a:r>
          </a:p>
        </p:txBody>
      </p:sp>
      <p:sp>
        <p:nvSpPr>
          <p:cNvPr id="119812" name="Text Box 5"/>
          <p:cNvSpPr txBox="1">
            <a:spLocks noChangeArrowheads="1"/>
          </p:cNvSpPr>
          <p:nvPr/>
        </p:nvSpPr>
        <p:spPr bwMode="auto">
          <a:xfrm>
            <a:off x="611188" y="1844675"/>
            <a:ext cx="76327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zh-CN" altLang="en-US" sz="2800" b="1"/>
              <a:t>处理方法</a:t>
            </a:r>
            <a:r>
              <a:rPr lang="en-US" altLang="zh-CN" sz="2800" b="1"/>
              <a:t>1</a:t>
            </a:r>
            <a:r>
              <a:rPr lang="zh-CN" altLang="en-US" sz="2800" b="1"/>
              <a:t>：猜测法</a:t>
            </a:r>
          </a:p>
        </p:txBody>
      </p:sp>
      <p:sp>
        <p:nvSpPr>
          <p:cNvPr id="268294" name="Rectangle 6"/>
          <p:cNvSpPr>
            <a:spLocks noChangeArrowheads="1"/>
          </p:cNvSpPr>
          <p:nvPr/>
        </p:nvSpPr>
        <p:spPr bwMode="auto">
          <a:xfrm>
            <a:off x="611188" y="2997200"/>
            <a:ext cx="80645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1520825"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700213"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8796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8988"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6188"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3388"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30588"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7788"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b="1">
                <a:ea typeface="楷体_GB2312" pitchFamily="49" charset="-122"/>
              </a:rPr>
              <a:t>为猜错时尽快回复到原分支点，转入另一分支：</a:t>
            </a:r>
          </a:p>
          <a:p>
            <a:pPr eaLnBrk="1" hangingPunct="1">
              <a:spcBef>
                <a:spcPct val="0"/>
              </a:spcBef>
              <a:buFontTx/>
              <a:buNone/>
            </a:pPr>
            <a:r>
              <a:rPr lang="zh-CN" altLang="en-US" sz="2800" b="1">
                <a:ea typeface="楷体_GB2312" pitchFamily="49" charset="-122"/>
              </a:rPr>
              <a:t>         在沿猜测（转移不成功）路径向前流动的同时，预取转移成功分支指令放入转移目标指缓中。</a:t>
            </a:r>
          </a:p>
        </p:txBody>
      </p:sp>
      <p:sp>
        <p:nvSpPr>
          <p:cNvPr id="268295" name="Rectangle 7"/>
          <p:cNvSpPr>
            <a:spLocks noChangeArrowheads="1"/>
          </p:cNvSpPr>
          <p:nvPr/>
        </p:nvSpPr>
        <p:spPr bwMode="auto">
          <a:xfrm>
            <a:off x="611188" y="4581525"/>
            <a:ext cx="77057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1520825"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700213"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8796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8988"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6188"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3388"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30588"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7788"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b="1">
                <a:ea typeface="楷体_GB2312" pitchFamily="49" charset="-122"/>
              </a:rPr>
              <a:t>猜错时，不必访存取</a:t>
            </a:r>
            <a:r>
              <a:rPr lang="en-US" altLang="zh-CN" sz="2800" b="1">
                <a:ea typeface="楷体_GB2312" pitchFamily="49" charset="-122"/>
              </a:rPr>
              <a:t>p</a:t>
            </a:r>
            <a:r>
              <a:rPr lang="zh-CN" altLang="en-US" sz="2800" b="1">
                <a:ea typeface="楷体_GB2312" pitchFamily="49" charset="-122"/>
              </a:rPr>
              <a:t>，减少流水线等待时间。</a:t>
            </a:r>
          </a:p>
        </p:txBody>
      </p:sp>
      <p:sp>
        <p:nvSpPr>
          <p:cNvPr id="119815" name="Rectangle 8"/>
          <p:cNvSpPr>
            <a:spLocks noChangeArrowheads="1"/>
          </p:cNvSpPr>
          <p:nvPr/>
        </p:nvSpPr>
        <p:spPr bwMode="auto">
          <a:xfrm>
            <a:off x="539750" y="260350"/>
            <a:ext cx="8062913"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3200" b="1">
                <a:solidFill>
                  <a:schemeClr val="tx2"/>
                </a:solidFill>
                <a:latin typeface="黑体" panose="02010609060101010101" pitchFamily="49" charset="-122"/>
              </a:rPr>
              <a:t>5.2.3 </a:t>
            </a:r>
            <a:r>
              <a:rPr lang="zh-CN" altLang="en-US" sz="3200" b="1">
                <a:solidFill>
                  <a:schemeClr val="tx2"/>
                </a:solidFill>
                <a:latin typeface="黑体" panose="02010609060101010101" pitchFamily="49" charset="-122"/>
              </a:rPr>
              <a:t>标量流水机的相关处理和控制机构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68294"/>
                                        </p:tgtEl>
                                        <p:attrNameLst>
                                          <p:attrName>style.visibility</p:attrName>
                                        </p:attrNameLst>
                                      </p:cBhvr>
                                      <p:to>
                                        <p:strVal val="visible"/>
                                      </p:to>
                                    </p:set>
                                    <p:animEffect transition="in" filter="wipe(left)">
                                      <p:cBhvr>
                                        <p:cTn id="7" dur="500"/>
                                        <p:tgtEl>
                                          <p:spTgt spid="268294"/>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68295"/>
                                        </p:tgtEl>
                                        <p:attrNameLst>
                                          <p:attrName>style.visibility</p:attrName>
                                        </p:attrNameLst>
                                      </p:cBhvr>
                                      <p:to>
                                        <p:strVal val="visible"/>
                                      </p:to>
                                    </p:set>
                                    <p:animEffect transition="in" filter="wipe(left)">
                                      <p:cBhvr>
                                        <p:cTn id="11" dur="500"/>
                                        <p:tgtEl>
                                          <p:spTgt spid="2682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294" grpId="0"/>
      <p:bldP spid="26829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3"/>
          <p:cNvSpPr>
            <a:spLocks noChangeArrowheads="1"/>
          </p:cNvSpPr>
          <p:nvPr/>
        </p:nvSpPr>
        <p:spPr bwMode="auto">
          <a:xfrm>
            <a:off x="611188" y="1196975"/>
            <a:ext cx="4608512"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200" b="1">
                <a:solidFill>
                  <a:schemeClr val="tx2"/>
                </a:solidFill>
                <a:latin typeface="黑体" panose="02010609060101010101" pitchFamily="49" charset="-122"/>
              </a:rPr>
              <a:t>2</a:t>
            </a:r>
            <a:r>
              <a:rPr lang="zh-CN" altLang="en-US" sz="3200" b="1">
                <a:solidFill>
                  <a:schemeClr val="tx2"/>
                </a:solidFill>
                <a:latin typeface="黑体" panose="02010609060101010101" pitchFamily="49" charset="-122"/>
              </a:rPr>
              <a:t>．全局相关的处理</a:t>
            </a:r>
          </a:p>
        </p:txBody>
      </p:sp>
      <p:sp>
        <p:nvSpPr>
          <p:cNvPr id="120835" name="Text Box 4"/>
          <p:cNvSpPr txBox="1">
            <a:spLocks noChangeArrowheads="1"/>
          </p:cNvSpPr>
          <p:nvPr/>
        </p:nvSpPr>
        <p:spPr bwMode="auto">
          <a:xfrm>
            <a:off x="611188" y="1844675"/>
            <a:ext cx="76327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zh-CN" altLang="en-US" sz="2800" b="1"/>
              <a:t>处理方法</a:t>
            </a:r>
            <a:r>
              <a:rPr lang="en-US" altLang="zh-CN" sz="2800" b="1"/>
              <a:t>2</a:t>
            </a:r>
            <a:r>
              <a:rPr lang="zh-CN" altLang="en-US" sz="2800" b="1"/>
              <a:t>：加快和提前形成条件码</a:t>
            </a:r>
          </a:p>
        </p:txBody>
      </p:sp>
      <p:sp>
        <p:nvSpPr>
          <p:cNvPr id="269317" name="Text Box 5"/>
          <p:cNvSpPr txBox="1">
            <a:spLocks noChangeArrowheads="1"/>
          </p:cNvSpPr>
          <p:nvPr/>
        </p:nvSpPr>
        <p:spPr bwMode="auto">
          <a:xfrm>
            <a:off x="611188" y="2492375"/>
            <a:ext cx="76327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marL="1249363" indent="-1249363">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14287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608138"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787525"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1966913"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424113"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881313"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338513"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795713"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b="1" dirty="0">
                <a:solidFill>
                  <a:srgbClr val="FF0000"/>
                </a:solidFill>
                <a:latin typeface="楷体_GB2312" pitchFamily="49" charset="-122"/>
                <a:ea typeface="楷体_GB2312" pitchFamily="49" charset="-122"/>
              </a:rPr>
              <a:t>措施</a:t>
            </a:r>
            <a:r>
              <a:rPr lang="en-US" altLang="zh-CN" sz="2800" b="1" dirty="0">
                <a:solidFill>
                  <a:srgbClr val="FF0000"/>
                </a:solidFill>
                <a:latin typeface="楷体_GB2312" pitchFamily="49" charset="-122"/>
                <a:ea typeface="楷体_GB2312" pitchFamily="49" charset="-122"/>
              </a:rPr>
              <a:t>1</a:t>
            </a:r>
            <a:r>
              <a:rPr lang="zh-CN" altLang="en-US" sz="2800" b="1" dirty="0" smtClean="0">
                <a:latin typeface="楷体_GB2312" pitchFamily="49" charset="-122"/>
                <a:ea typeface="楷体_GB2312" pitchFamily="49" charset="-122"/>
              </a:rPr>
              <a:t>：加快</a:t>
            </a:r>
            <a:r>
              <a:rPr lang="zh-CN" altLang="en-US" sz="2800" b="1" dirty="0">
                <a:latin typeface="楷体_GB2312" pitchFamily="49" charset="-122"/>
                <a:ea typeface="楷体_GB2312" pitchFamily="49" charset="-122"/>
              </a:rPr>
              <a:t>单条指令内部条件码的形成。不等指令执行完，就提前形成反映运算结果的条件码。</a:t>
            </a:r>
          </a:p>
        </p:txBody>
      </p:sp>
      <p:sp>
        <p:nvSpPr>
          <p:cNvPr id="269318" name="Text Box 6"/>
          <p:cNvSpPr txBox="1">
            <a:spLocks noChangeArrowheads="1"/>
          </p:cNvSpPr>
          <p:nvPr/>
        </p:nvSpPr>
        <p:spPr bwMode="auto">
          <a:xfrm>
            <a:off x="611188" y="3927475"/>
            <a:ext cx="76327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marL="1249363" indent="-1249363">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14287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608138"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787525"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1966913"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424113"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881313"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338513"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795713"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b="1">
                <a:solidFill>
                  <a:srgbClr val="FF0000"/>
                </a:solidFill>
                <a:latin typeface="楷体_GB2312" pitchFamily="49" charset="-122"/>
                <a:ea typeface="楷体_GB2312" pitchFamily="49" charset="-122"/>
              </a:rPr>
              <a:t>措施</a:t>
            </a:r>
            <a:r>
              <a:rPr lang="en-US" altLang="zh-CN" sz="2800" b="1">
                <a:solidFill>
                  <a:srgbClr val="FF0000"/>
                </a:solidFill>
                <a:latin typeface="楷体_GB2312" pitchFamily="49" charset="-122"/>
                <a:ea typeface="楷体_GB2312" pitchFamily="49" charset="-122"/>
              </a:rPr>
              <a:t>2</a:t>
            </a:r>
            <a:r>
              <a:rPr lang="zh-CN" altLang="en-US" sz="2800" b="1">
                <a:latin typeface="楷体_GB2312" pitchFamily="49" charset="-122"/>
                <a:ea typeface="楷体_GB2312" pitchFamily="49" charset="-122"/>
              </a:rPr>
              <a:t>：在一段程序内提前形成条件码。     适合于循环型程序在判断是否继续时的转移情况。 </a:t>
            </a:r>
          </a:p>
        </p:txBody>
      </p:sp>
      <p:sp>
        <p:nvSpPr>
          <p:cNvPr id="120838" name="Rectangle 7"/>
          <p:cNvSpPr>
            <a:spLocks noChangeArrowheads="1"/>
          </p:cNvSpPr>
          <p:nvPr/>
        </p:nvSpPr>
        <p:spPr bwMode="auto">
          <a:xfrm>
            <a:off x="539750" y="260350"/>
            <a:ext cx="8062913"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3200" b="1">
                <a:solidFill>
                  <a:schemeClr val="tx2"/>
                </a:solidFill>
                <a:latin typeface="黑体" panose="02010609060101010101" pitchFamily="49" charset="-122"/>
              </a:rPr>
              <a:t>5.2.3 </a:t>
            </a:r>
            <a:r>
              <a:rPr lang="zh-CN" altLang="en-US" sz="3200" b="1">
                <a:solidFill>
                  <a:schemeClr val="tx2"/>
                </a:solidFill>
                <a:latin typeface="黑体" panose="02010609060101010101" pitchFamily="49" charset="-122"/>
              </a:rPr>
              <a:t>标量流水机的相关处理和控制机构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9317"/>
                                        </p:tgtEl>
                                        <p:attrNameLst>
                                          <p:attrName>style.visibility</p:attrName>
                                        </p:attrNameLst>
                                      </p:cBhvr>
                                      <p:to>
                                        <p:strVal val="visible"/>
                                      </p:to>
                                    </p:set>
                                    <p:animEffect transition="in" filter="wipe(left)">
                                      <p:cBhvr>
                                        <p:cTn id="7" dur="500"/>
                                        <p:tgtEl>
                                          <p:spTgt spid="2693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9318"/>
                                        </p:tgtEl>
                                        <p:attrNameLst>
                                          <p:attrName>style.visibility</p:attrName>
                                        </p:attrNameLst>
                                      </p:cBhvr>
                                      <p:to>
                                        <p:strVal val="visible"/>
                                      </p:to>
                                    </p:set>
                                    <p:animEffect transition="in" filter="wipe(left)">
                                      <p:cBhvr>
                                        <p:cTn id="12" dur="500"/>
                                        <p:tgtEl>
                                          <p:spTgt spid="2693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17" grpId="0"/>
      <p:bldP spid="26931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3"/>
          <p:cNvSpPr>
            <a:spLocks noChangeArrowheads="1"/>
          </p:cNvSpPr>
          <p:nvPr/>
        </p:nvSpPr>
        <p:spPr bwMode="auto">
          <a:xfrm>
            <a:off x="611188" y="1196975"/>
            <a:ext cx="4608512"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200" b="1">
                <a:solidFill>
                  <a:schemeClr val="tx2"/>
                </a:solidFill>
                <a:latin typeface="黑体" panose="02010609060101010101" pitchFamily="49" charset="-122"/>
              </a:rPr>
              <a:t>2</a:t>
            </a:r>
            <a:r>
              <a:rPr lang="zh-CN" altLang="en-US" sz="3200" b="1">
                <a:solidFill>
                  <a:schemeClr val="tx2"/>
                </a:solidFill>
                <a:latin typeface="黑体" panose="02010609060101010101" pitchFamily="49" charset="-122"/>
              </a:rPr>
              <a:t>．全局相关的处理</a:t>
            </a:r>
          </a:p>
        </p:txBody>
      </p:sp>
      <p:sp>
        <p:nvSpPr>
          <p:cNvPr id="121859" name="Text Box 4"/>
          <p:cNvSpPr txBox="1">
            <a:spLocks noChangeArrowheads="1"/>
          </p:cNvSpPr>
          <p:nvPr/>
        </p:nvSpPr>
        <p:spPr bwMode="auto">
          <a:xfrm>
            <a:off x="611188" y="1844675"/>
            <a:ext cx="76327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zh-CN" altLang="en-US" sz="2800" b="1"/>
              <a:t>处理方法</a:t>
            </a:r>
            <a:r>
              <a:rPr lang="en-US" altLang="zh-CN" sz="2800" b="1"/>
              <a:t>3</a:t>
            </a:r>
            <a:r>
              <a:rPr lang="zh-CN" altLang="en-US" sz="2800" b="1"/>
              <a:t>：采取延迟转移</a:t>
            </a:r>
          </a:p>
        </p:txBody>
      </p:sp>
      <p:sp>
        <p:nvSpPr>
          <p:cNvPr id="270341" name="Text Box 5"/>
          <p:cNvSpPr txBox="1">
            <a:spLocks noChangeArrowheads="1"/>
          </p:cNvSpPr>
          <p:nvPr/>
        </p:nvSpPr>
        <p:spPr bwMode="auto">
          <a:xfrm>
            <a:off x="611188" y="2492375"/>
            <a:ext cx="7632700" cy="86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14287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608138"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787525"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1966913"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424113"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881313"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338513"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795713"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buFontTx/>
              <a:buNone/>
            </a:pPr>
            <a:r>
              <a:rPr lang="zh-CN" altLang="en-US" sz="2800" b="1">
                <a:ea typeface="楷体_GB2312" pitchFamily="49" charset="-122"/>
              </a:rPr>
              <a:t>在编译生成目标指令程序时，将转移指令与其前面不相关的一条或几条指令交换位置。</a:t>
            </a:r>
          </a:p>
        </p:txBody>
      </p:sp>
      <p:sp>
        <p:nvSpPr>
          <p:cNvPr id="121861" name="Rectangle 6"/>
          <p:cNvSpPr>
            <a:spLocks noChangeArrowheads="1"/>
          </p:cNvSpPr>
          <p:nvPr/>
        </p:nvSpPr>
        <p:spPr bwMode="auto">
          <a:xfrm>
            <a:off x="539750" y="260350"/>
            <a:ext cx="8062913"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3200" b="1">
                <a:solidFill>
                  <a:schemeClr val="tx2"/>
                </a:solidFill>
                <a:latin typeface="黑体" panose="02010609060101010101" pitchFamily="49" charset="-122"/>
              </a:rPr>
              <a:t>5.2.3 </a:t>
            </a:r>
            <a:r>
              <a:rPr lang="zh-CN" altLang="en-US" sz="3200" b="1">
                <a:solidFill>
                  <a:schemeClr val="tx2"/>
                </a:solidFill>
                <a:latin typeface="黑体" panose="02010609060101010101" pitchFamily="49" charset="-122"/>
              </a:rPr>
              <a:t>标量流水机的相关处理和控制机构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70341"/>
                                        </p:tgtEl>
                                        <p:attrNameLst>
                                          <p:attrName>style.visibility</p:attrName>
                                        </p:attrNameLst>
                                      </p:cBhvr>
                                      <p:to>
                                        <p:strVal val="visible"/>
                                      </p:to>
                                    </p:set>
                                    <p:animEffect transition="in" filter="wipe(left)">
                                      <p:cBhvr>
                                        <p:cTn id="7" dur="500"/>
                                        <p:tgtEl>
                                          <p:spTgt spid="2703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4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3"/>
          <p:cNvSpPr>
            <a:spLocks noChangeArrowheads="1"/>
          </p:cNvSpPr>
          <p:nvPr/>
        </p:nvSpPr>
        <p:spPr bwMode="auto">
          <a:xfrm>
            <a:off x="611188" y="1196975"/>
            <a:ext cx="4608512"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200" b="1">
                <a:solidFill>
                  <a:schemeClr val="tx2"/>
                </a:solidFill>
                <a:latin typeface="黑体" panose="02010609060101010101" pitchFamily="49" charset="-122"/>
              </a:rPr>
              <a:t>2</a:t>
            </a:r>
            <a:r>
              <a:rPr lang="zh-CN" altLang="en-US" sz="3200" b="1">
                <a:solidFill>
                  <a:schemeClr val="tx2"/>
                </a:solidFill>
                <a:latin typeface="黑体" panose="02010609060101010101" pitchFamily="49" charset="-122"/>
              </a:rPr>
              <a:t>．全局相关的处理</a:t>
            </a:r>
          </a:p>
        </p:txBody>
      </p:sp>
      <p:sp>
        <p:nvSpPr>
          <p:cNvPr id="122883" name="Text Box 4"/>
          <p:cNvSpPr txBox="1">
            <a:spLocks noChangeArrowheads="1"/>
          </p:cNvSpPr>
          <p:nvPr/>
        </p:nvSpPr>
        <p:spPr bwMode="auto">
          <a:xfrm>
            <a:off x="611188" y="1844675"/>
            <a:ext cx="76327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zh-CN" altLang="en-US" sz="2800" b="1"/>
              <a:t>处理方法</a:t>
            </a:r>
            <a:r>
              <a:rPr lang="en-US" altLang="zh-CN" sz="2800" b="1"/>
              <a:t>4</a:t>
            </a:r>
            <a:r>
              <a:rPr lang="zh-CN" altLang="en-US" sz="2800" b="1"/>
              <a:t>：加快短循环程序的处理</a:t>
            </a:r>
          </a:p>
        </p:txBody>
      </p:sp>
      <p:sp>
        <p:nvSpPr>
          <p:cNvPr id="271365" name="Text Box 5"/>
          <p:cNvSpPr txBox="1">
            <a:spLocks noChangeArrowheads="1"/>
          </p:cNvSpPr>
          <p:nvPr/>
        </p:nvSpPr>
        <p:spPr bwMode="auto">
          <a:xfrm>
            <a:off x="611188" y="2492375"/>
            <a:ext cx="76327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14287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608138"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787525"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1966913"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424113"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881313"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338513"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795713"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b="1">
                <a:solidFill>
                  <a:srgbClr val="FF0000"/>
                </a:solidFill>
                <a:latin typeface="楷体_GB2312" pitchFamily="49" charset="-122"/>
                <a:ea typeface="楷体_GB2312" pitchFamily="49" charset="-122"/>
              </a:rPr>
              <a:t>1</a:t>
            </a:r>
            <a:r>
              <a:rPr lang="zh-CN" altLang="en-US" sz="2800" b="1">
                <a:solidFill>
                  <a:srgbClr val="FF0000"/>
                </a:solidFill>
                <a:latin typeface="楷体_GB2312" pitchFamily="49" charset="-122"/>
                <a:ea typeface="楷体_GB2312" pitchFamily="49" charset="-122"/>
              </a:rPr>
              <a:t>：</a:t>
            </a:r>
            <a:r>
              <a:rPr lang="zh-CN" altLang="en-US" sz="2800" b="1">
                <a:latin typeface="楷体_GB2312" pitchFamily="49" charset="-122"/>
                <a:ea typeface="楷体_GB2312" pitchFamily="49" charset="-122"/>
              </a:rPr>
              <a:t>可将长度小于指令缓冲器容量的短循环程序整个一次性放入指缓，并暂停预取指令，减少访主存重复取指次数。  </a:t>
            </a:r>
          </a:p>
        </p:txBody>
      </p:sp>
      <p:sp>
        <p:nvSpPr>
          <p:cNvPr id="271366" name="Text Box 6"/>
          <p:cNvSpPr txBox="1">
            <a:spLocks noChangeArrowheads="1"/>
          </p:cNvSpPr>
          <p:nvPr/>
        </p:nvSpPr>
        <p:spPr bwMode="auto">
          <a:xfrm>
            <a:off x="611188" y="4005263"/>
            <a:ext cx="7632700"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14287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608138"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787525"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1966913"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424113"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881313"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338513"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795713"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b="1">
                <a:solidFill>
                  <a:srgbClr val="FF0000"/>
                </a:solidFill>
                <a:latin typeface="楷体_GB2312" pitchFamily="49" charset="-122"/>
                <a:ea typeface="楷体_GB2312" pitchFamily="49" charset="-122"/>
              </a:rPr>
              <a:t>2</a:t>
            </a:r>
            <a:r>
              <a:rPr lang="zh-CN" altLang="en-US" sz="2800" b="1">
                <a:solidFill>
                  <a:srgbClr val="FF0000"/>
                </a:solidFill>
                <a:latin typeface="楷体_GB2312" pitchFamily="49" charset="-122"/>
                <a:ea typeface="楷体_GB2312" pitchFamily="49" charset="-122"/>
              </a:rPr>
              <a:t>：</a:t>
            </a:r>
            <a:r>
              <a:rPr lang="zh-CN" altLang="en-US" sz="2800" b="1">
                <a:latin typeface="楷体_GB2312" pitchFamily="49" charset="-122"/>
                <a:ea typeface="楷体_GB2312" pitchFamily="49" charset="-122"/>
              </a:rPr>
              <a:t>由于循环分支概率高，因此让循环出口端的条件转移指令恒猜循环分支，减少因条件分支流水断流的机会。</a:t>
            </a:r>
          </a:p>
        </p:txBody>
      </p:sp>
      <p:sp>
        <p:nvSpPr>
          <p:cNvPr id="122886" name="Rectangle 7"/>
          <p:cNvSpPr>
            <a:spLocks noChangeArrowheads="1"/>
          </p:cNvSpPr>
          <p:nvPr/>
        </p:nvSpPr>
        <p:spPr bwMode="auto">
          <a:xfrm>
            <a:off x="539750" y="260350"/>
            <a:ext cx="8062913"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3200" b="1">
                <a:solidFill>
                  <a:schemeClr val="tx2"/>
                </a:solidFill>
                <a:latin typeface="黑体" panose="02010609060101010101" pitchFamily="49" charset="-122"/>
              </a:rPr>
              <a:t>5.2.3 </a:t>
            </a:r>
            <a:r>
              <a:rPr lang="zh-CN" altLang="en-US" sz="3200" b="1">
                <a:solidFill>
                  <a:schemeClr val="tx2"/>
                </a:solidFill>
                <a:latin typeface="黑体" panose="02010609060101010101" pitchFamily="49" charset="-122"/>
              </a:rPr>
              <a:t>标量流水机的相关处理和控制机构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71365"/>
                                        </p:tgtEl>
                                        <p:attrNameLst>
                                          <p:attrName>style.visibility</p:attrName>
                                        </p:attrNameLst>
                                      </p:cBhvr>
                                      <p:to>
                                        <p:strVal val="visible"/>
                                      </p:to>
                                    </p:set>
                                    <p:animEffect transition="in" filter="wipe(left)">
                                      <p:cBhvr>
                                        <p:cTn id="7" dur="500"/>
                                        <p:tgtEl>
                                          <p:spTgt spid="27136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1366"/>
                                        </p:tgtEl>
                                        <p:attrNameLst>
                                          <p:attrName>style.visibility</p:attrName>
                                        </p:attrNameLst>
                                      </p:cBhvr>
                                      <p:to>
                                        <p:strVal val="visible"/>
                                      </p:to>
                                    </p:set>
                                    <p:animEffect transition="in" filter="wipe(left)">
                                      <p:cBhvr>
                                        <p:cTn id="12" dur="500"/>
                                        <p:tgtEl>
                                          <p:spTgt spid="2713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65" grpId="0"/>
      <p:bldP spid="27136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3"/>
          <p:cNvSpPr>
            <a:spLocks noChangeArrowheads="1"/>
          </p:cNvSpPr>
          <p:nvPr/>
        </p:nvSpPr>
        <p:spPr bwMode="auto">
          <a:xfrm>
            <a:off x="611188" y="1196975"/>
            <a:ext cx="4608512"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200" b="1">
                <a:solidFill>
                  <a:schemeClr val="tx2"/>
                </a:solidFill>
                <a:latin typeface="黑体" panose="02010609060101010101" pitchFamily="49" charset="-122"/>
              </a:rPr>
              <a:t>3</a:t>
            </a:r>
            <a:r>
              <a:rPr lang="zh-CN" altLang="en-US" sz="3200" b="1">
                <a:solidFill>
                  <a:schemeClr val="tx2"/>
                </a:solidFill>
                <a:latin typeface="黑体" panose="02010609060101010101" pitchFamily="49" charset="-122"/>
              </a:rPr>
              <a:t>．流水机器的中断处理</a:t>
            </a:r>
          </a:p>
        </p:txBody>
      </p:sp>
      <p:sp>
        <p:nvSpPr>
          <p:cNvPr id="272388" name="Text Box 4"/>
          <p:cNvSpPr txBox="1">
            <a:spLocks noChangeArrowheads="1"/>
          </p:cNvSpPr>
          <p:nvPr/>
        </p:nvSpPr>
        <p:spPr bwMode="auto">
          <a:xfrm>
            <a:off x="1042988" y="1989138"/>
            <a:ext cx="7129462"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zh-CN" altLang="en-US" sz="2800" b="1">
                <a:ea typeface="楷体_GB2312" pitchFamily="49" charset="-122"/>
              </a:rPr>
              <a:t>中断会引起流水线断流，但概率比条件转移低得多，且随机发生。</a:t>
            </a:r>
          </a:p>
        </p:txBody>
      </p:sp>
      <p:sp>
        <p:nvSpPr>
          <p:cNvPr id="272389" name="Text Box 5"/>
          <p:cNvSpPr txBox="1">
            <a:spLocks noChangeArrowheads="1"/>
          </p:cNvSpPr>
          <p:nvPr/>
        </p:nvSpPr>
        <p:spPr bwMode="auto">
          <a:xfrm>
            <a:off x="1042988" y="3213100"/>
            <a:ext cx="72009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zh-CN" altLang="en-US" sz="2800" b="1" dirty="0"/>
              <a:t>流水机器处理中断</a:t>
            </a:r>
          </a:p>
          <a:p>
            <a:pPr algn="l" eaLnBrk="1" hangingPunct="1"/>
            <a:r>
              <a:rPr lang="zh-CN" altLang="en-US" sz="2800" b="1" dirty="0"/>
              <a:t>主要</a:t>
            </a:r>
            <a:r>
              <a:rPr lang="zh-CN" altLang="en-US" sz="2800" b="1" dirty="0">
                <a:solidFill>
                  <a:srgbClr val="FF0000"/>
                </a:solidFill>
              </a:rPr>
              <a:t>是</a:t>
            </a:r>
            <a:r>
              <a:rPr lang="zh-CN" altLang="en-US" sz="2800" b="1" dirty="0"/>
              <a:t>如何处理好</a:t>
            </a:r>
            <a:r>
              <a:rPr lang="zh-CN" altLang="en-US" sz="2800" b="1" dirty="0">
                <a:solidFill>
                  <a:srgbClr val="FF0000"/>
                </a:solidFill>
              </a:rPr>
              <a:t>断点现场的保存和恢复</a:t>
            </a:r>
            <a:r>
              <a:rPr lang="zh-CN" altLang="en-US" sz="2800" b="1" dirty="0"/>
              <a:t>，而不是如何缩短流水线的断流时间。</a:t>
            </a:r>
          </a:p>
        </p:txBody>
      </p:sp>
      <p:sp>
        <p:nvSpPr>
          <p:cNvPr id="123909" name="Rectangle 6"/>
          <p:cNvSpPr>
            <a:spLocks noChangeArrowheads="1"/>
          </p:cNvSpPr>
          <p:nvPr/>
        </p:nvSpPr>
        <p:spPr bwMode="auto">
          <a:xfrm>
            <a:off x="539750" y="260350"/>
            <a:ext cx="8062913"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3200" b="1">
                <a:solidFill>
                  <a:schemeClr val="tx2"/>
                </a:solidFill>
                <a:latin typeface="黑体" panose="02010609060101010101" pitchFamily="49" charset="-122"/>
              </a:rPr>
              <a:t>5.2.3 </a:t>
            </a:r>
            <a:r>
              <a:rPr lang="zh-CN" altLang="en-US" sz="3200" b="1">
                <a:solidFill>
                  <a:schemeClr val="tx2"/>
                </a:solidFill>
                <a:latin typeface="黑体" panose="02010609060101010101" pitchFamily="49" charset="-122"/>
              </a:rPr>
              <a:t>标量流水机的相关处理和控制机构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72388"/>
                                        </p:tgtEl>
                                        <p:attrNameLst>
                                          <p:attrName>style.visibility</p:attrName>
                                        </p:attrNameLst>
                                      </p:cBhvr>
                                      <p:to>
                                        <p:strVal val="visible"/>
                                      </p:to>
                                    </p:set>
                                    <p:animEffect transition="in" filter="wipe(left)">
                                      <p:cBhvr>
                                        <p:cTn id="7" dur="500"/>
                                        <p:tgtEl>
                                          <p:spTgt spid="272388"/>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2389"/>
                                        </p:tgtEl>
                                        <p:attrNameLst>
                                          <p:attrName>style.visibility</p:attrName>
                                        </p:attrNameLst>
                                      </p:cBhvr>
                                      <p:to>
                                        <p:strVal val="visible"/>
                                      </p:to>
                                    </p:set>
                                    <p:animEffect transition="in" filter="wipe(left)">
                                      <p:cBhvr>
                                        <p:cTn id="11" dur="500"/>
                                        <p:tgtEl>
                                          <p:spTgt spid="2723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88" grpId="0"/>
      <p:bldP spid="27238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5763" name="Group 3"/>
          <p:cNvGrpSpPr>
            <a:grpSpLocks/>
          </p:cNvGrpSpPr>
          <p:nvPr/>
        </p:nvGrpSpPr>
        <p:grpSpPr bwMode="auto">
          <a:xfrm>
            <a:off x="581025" y="1268413"/>
            <a:ext cx="6654800" cy="1554162"/>
            <a:chOff x="611" y="981"/>
            <a:chExt cx="3001" cy="979"/>
          </a:xfrm>
        </p:grpSpPr>
        <p:sp>
          <p:nvSpPr>
            <p:cNvPr id="97290" name="Text Box 4"/>
            <p:cNvSpPr txBox="1">
              <a:spLocks noChangeArrowheads="1"/>
            </p:cNvSpPr>
            <p:nvPr/>
          </p:nvSpPr>
          <p:spPr bwMode="auto">
            <a:xfrm>
              <a:off x="2472" y="981"/>
              <a:ext cx="1140" cy="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zh-CN" altLang="en-US" sz="3200" b="1"/>
                <a:t>局部相关</a:t>
              </a:r>
            </a:p>
            <a:p>
              <a:pPr algn="l" eaLnBrk="1" hangingPunct="1"/>
              <a:endParaRPr lang="zh-CN" altLang="en-US" sz="3200" b="1"/>
            </a:p>
            <a:p>
              <a:pPr algn="l" eaLnBrk="1" hangingPunct="1"/>
              <a:r>
                <a:rPr lang="zh-CN" altLang="en-US" sz="3200" b="1"/>
                <a:t>全局相关</a:t>
              </a:r>
            </a:p>
          </p:txBody>
        </p:sp>
        <p:sp>
          <p:nvSpPr>
            <p:cNvPr id="97291" name="AutoShape 5"/>
            <p:cNvSpPr>
              <a:spLocks/>
            </p:cNvSpPr>
            <p:nvPr/>
          </p:nvSpPr>
          <p:spPr bwMode="auto">
            <a:xfrm>
              <a:off x="2200" y="1162"/>
              <a:ext cx="226" cy="680"/>
            </a:xfrm>
            <a:prstGeom prst="leftBrace">
              <a:avLst>
                <a:gd name="adj1" fmla="val 25074"/>
                <a:gd name="adj2" fmla="val 50000"/>
              </a:avLst>
            </a:prstGeom>
            <a:noFill/>
            <a:ln w="381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7292" name="Text Box 6"/>
            <p:cNvSpPr txBox="1">
              <a:spLocks noChangeArrowheads="1"/>
            </p:cNvSpPr>
            <p:nvPr/>
          </p:nvSpPr>
          <p:spPr bwMode="auto">
            <a:xfrm>
              <a:off x="611" y="1298"/>
              <a:ext cx="138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sz="3200" b="1"/>
                <a:t>流水机器相关</a:t>
              </a:r>
            </a:p>
          </p:txBody>
        </p:sp>
      </p:grpSp>
      <p:grpSp>
        <p:nvGrpSpPr>
          <p:cNvPr id="245767" name="Group 7"/>
          <p:cNvGrpSpPr>
            <a:grpSpLocks/>
          </p:cNvGrpSpPr>
          <p:nvPr/>
        </p:nvGrpSpPr>
        <p:grpSpPr bwMode="auto">
          <a:xfrm>
            <a:off x="611188" y="2924175"/>
            <a:ext cx="7218362" cy="1800225"/>
            <a:chOff x="249" y="1888"/>
            <a:chExt cx="4245" cy="1134"/>
          </a:xfrm>
        </p:grpSpPr>
        <p:grpSp>
          <p:nvGrpSpPr>
            <p:cNvPr id="97286" name="Group 8"/>
            <p:cNvGrpSpPr>
              <a:grpSpLocks/>
            </p:cNvGrpSpPr>
            <p:nvPr/>
          </p:nvGrpSpPr>
          <p:grpSpPr bwMode="auto">
            <a:xfrm>
              <a:off x="249" y="1979"/>
              <a:ext cx="1724" cy="952"/>
              <a:chOff x="249" y="1979"/>
              <a:chExt cx="1724" cy="952"/>
            </a:xfrm>
          </p:grpSpPr>
          <p:sp>
            <p:nvSpPr>
              <p:cNvPr id="97288" name="Rectangle 9"/>
              <p:cNvSpPr>
                <a:spLocks noChangeArrowheads="1"/>
              </p:cNvSpPr>
              <p:nvPr/>
            </p:nvSpPr>
            <p:spPr bwMode="auto">
              <a:xfrm>
                <a:off x="249" y="2297"/>
                <a:ext cx="1724"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822325"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230313"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383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buFontTx/>
                  <a:buNone/>
                </a:pPr>
                <a:r>
                  <a:rPr lang="zh-CN" altLang="en-US" sz="2800" b="1" dirty="0">
                    <a:solidFill>
                      <a:srgbClr val="0000FF"/>
                    </a:solidFill>
                    <a:latin typeface="黑体" panose="02010609060101010101" pitchFamily="49" charset="-122"/>
                    <a:ea typeface="黑体" panose="02010609060101010101" pitchFamily="49" charset="-122"/>
                  </a:rPr>
                  <a:t>局部相关</a:t>
                </a:r>
                <a:r>
                  <a:rPr lang="zh-CN" altLang="en-US" sz="2800" b="1" dirty="0">
                    <a:latin typeface="黑体" panose="02010609060101010101" pitchFamily="49" charset="-122"/>
                    <a:ea typeface="黑体" panose="02010609060101010101" pitchFamily="49" charset="-122"/>
                  </a:rPr>
                  <a:t>：    </a:t>
                </a:r>
              </a:p>
            </p:txBody>
          </p:sp>
          <p:sp>
            <p:nvSpPr>
              <p:cNvPr id="97289" name="AutoShape 10"/>
              <p:cNvSpPr>
                <a:spLocks/>
              </p:cNvSpPr>
              <p:nvPr/>
            </p:nvSpPr>
            <p:spPr bwMode="auto">
              <a:xfrm>
                <a:off x="1382" y="1979"/>
                <a:ext cx="273" cy="952"/>
              </a:xfrm>
              <a:prstGeom prst="leftBrace">
                <a:avLst>
                  <a:gd name="adj1" fmla="val 29060"/>
                  <a:gd name="adj2" fmla="val 50000"/>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sp>
          <p:nvSpPr>
            <p:cNvPr id="97287" name="Text Box 11"/>
            <p:cNvSpPr txBox="1">
              <a:spLocks noChangeArrowheads="1"/>
            </p:cNvSpPr>
            <p:nvPr/>
          </p:nvSpPr>
          <p:spPr bwMode="auto">
            <a:xfrm>
              <a:off x="1655" y="1888"/>
              <a:ext cx="2839" cy="1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zh-CN" altLang="en-US" sz="2800" b="1"/>
                <a:t>指令相关、</a:t>
              </a:r>
            </a:p>
            <a:p>
              <a:pPr algn="l" eaLnBrk="1" hangingPunct="1"/>
              <a:r>
                <a:rPr lang="zh-CN" altLang="en-US" sz="2800" b="1"/>
                <a:t>主存操作数相关、</a:t>
              </a:r>
            </a:p>
            <a:p>
              <a:pPr algn="l" eaLnBrk="1" hangingPunct="1"/>
              <a:r>
                <a:rPr lang="zh-CN" altLang="en-US" sz="2800" b="1"/>
                <a:t>通用寄存器组的操作数相关、</a:t>
              </a:r>
            </a:p>
            <a:p>
              <a:pPr algn="l" eaLnBrk="1" hangingPunct="1"/>
              <a:r>
                <a:rPr lang="zh-CN" altLang="en-US" sz="2800" b="1"/>
                <a:t>基址值变址值相关</a:t>
              </a:r>
            </a:p>
          </p:txBody>
        </p:sp>
      </p:grpSp>
      <p:sp>
        <p:nvSpPr>
          <p:cNvPr id="245772" name="Text Box 12"/>
          <p:cNvSpPr txBox="1">
            <a:spLocks noChangeArrowheads="1"/>
          </p:cNvSpPr>
          <p:nvPr/>
        </p:nvSpPr>
        <p:spPr bwMode="auto">
          <a:xfrm>
            <a:off x="633413" y="4868863"/>
            <a:ext cx="85105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zh-CN" altLang="en-US" sz="2800" b="1" dirty="0">
                <a:solidFill>
                  <a:srgbClr val="0000FF"/>
                </a:solidFill>
              </a:rPr>
              <a:t>全局相关</a:t>
            </a:r>
            <a:r>
              <a:rPr lang="zh-CN" altLang="en-US" sz="2800" b="1" dirty="0"/>
              <a:t>：转移指令和其后的指令之间存在关联。</a:t>
            </a:r>
          </a:p>
        </p:txBody>
      </p:sp>
      <p:sp>
        <p:nvSpPr>
          <p:cNvPr id="97285" name="Rectangle 14"/>
          <p:cNvSpPr>
            <a:spLocks noGrp="1" noChangeArrowheads="1"/>
          </p:cNvSpPr>
          <p:nvPr>
            <p:ph type="title"/>
          </p:nvPr>
        </p:nvSpPr>
        <p:spPr>
          <a:xfrm>
            <a:off x="539750" y="260350"/>
            <a:ext cx="8062913" cy="803275"/>
          </a:xfrm>
          <a:noFill/>
        </p:spPr>
        <p:txBody>
          <a:bodyPr/>
          <a:lstStyle/>
          <a:p>
            <a:pPr eaLnBrk="1" hangingPunct="1"/>
            <a:r>
              <a:rPr lang="en-US" altLang="zh-CN" sz="3200" b="1" smtClean="0"/>
              <a:t>5.2.3 </a:t>
            </a:r>
            <a:r>
              <a:rPr lang="zh-CN" altLang="en-US" sz="3200" b="1" smtClean="0"/>
              <a:t>标量流水机的相关处理和控制机构</a:t>
            </a:r>
            <a:r>
              <a:rPr lang="zh-CN" altLang="en-US" sz="3200" smtClean="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45763"/>
                                        </p:tgtEl>
                                        <p:attrNameLst>
                                          <p:attrName>style.visibility</p:attrName>
                                        </p:attrNameLst>
                                      </p:cBhvr>
                                      <p:to>
                                        <p:strVal val="visible"/>
                                      </p:to>
                                    </p:set>
                                    <p:animEffect transition="in" filter="wipe(left)">
                                      <p:cBhvr>
                                        <p:cTn id="7" dur="500"/>
                                        <p:tgtEl>
                                          <p:spTgt spid="245763"/>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45767"/>
                                        </p:tgtEl>
                                        <p:attrNameLst>
                                          <p:attrName>style.visibility</p:attrName>
                                        </p:attrNameLst>
                                      </p:cBhvr>
                                      <p:to>
                                        <p:strVal val="visible"/>
                                      </p:to>
                                    </p:set>
                                    <p:animEffect transition="in" filter="wipe(left)">
                                      <p:cBhvr>
                                        <p:cTn id="11" dur="500"/>
                                        <p:tgtEl>
                                          <p:spTgt spid="245767"/>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45772"/>
                                        </p:tgtEl>
                                        <p:attrNameLst>
                                          <p:attrName>style.visibility</p:attrName>
                                        </p:attrNameLst>
                                      </p:cBhvr>
                                      <p:to>
                                        <p:strVal val="visible"/>
                                      </p:to>
                                    </p:set>
                                    <p:animEffect transition="in" filter="wipe(left)">
                                      <p:cBhvr>
                                        <p:cTn id="15" dur="500"/>
                                        <p:tgtEl>
                                          <p:spTgt spid="2457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7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3"/>
          <p:cNvSpPr>
            <a:spLocks noChangeArrowheads="1"/>
          </p:cNvSpPr>
          <p:nvPr/>
        </p:nvSpPr>
        <p:spPr bwMode="auto">
          <a:xfrm>
            <a:off x="611188" y="1196975"/>
            <a:ext cx="4608512"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200" b="1">
                <a:solidFill>
                  <a:schemeClr val="tx2"/>
                </a:solidFill>
                <a:latin typeface="黑体" panose="02010609060101010101" pitchFamily="49" charset="-122"/>
              </a:rPr>
              <a:t>3</a:t>
            </a:r>
            <a:r>
              <a:rPr lang="zh-CN" altLang="en-US" sz="3200" b="1">
                <a:solidFill>
                  <a:schemeClr val="tx2"/>
                </a:solidFill>
                <a:latin typeface="黑体" panose="02010609060101010101" pitchFamily="49" charset="-122"/>
              </a:rPr>
              <a:t>．流水机器的中断处理</a:t>
            </a:r>
          </a:p>
        </p:txBody>
      </p:sp>
      <p:sp>
        <p:nvSpPr>
          <p:cNvPr id="124931" name="Text Box 4"/>
          <p:cNvSpPr txBox="1">
            <a:spLocks noChangeArrowheads="1"/>
          </p:cNvSpPr>
          <p:nvPr/>
        </p:nvSpPr>
        <p:spPr bwMode="auto">
          <a:xfrm>
            <a:off x="611188" y="1773238"/>
            <a:ext cx="71294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zh-CN" altLang="en-US" sz="2800" b="1">
                <a:ea typeface="楷体_GB2312" pitchFamily="49" charset="-122"/>
              </a:rPr>
              <a:t>顺序解释方式断点特点：</a:t>
            </a:r>
          </a:p>
        </p:txBody>
      </p:sp>
      <p:graphicFrame>
        <p:nvGraphicFramePr>
          <p:cNvPr id="329734" name="Group 6"/>
          <p:cNvGraphicFramePr>
            <a:graphicFrameLocks noGrp="1"/>
          </p:cNvGraphicFramePr>
          <p:nvPr/>
        </p:nvGraphicFramePr>
        <p:xfrm>
          <a:off x="1331913" y="2708275"/>
          <a:ext cx="2447925" cy="518048"/>
        </p:xfrm>
        <a:graphic>
          <a:graphicData uri="http://schemas.openxmlformats.org/drawingml/2006/table">
            <a:tbl>
              <a:tblPr/>
              <a:tblGrid>
                <a:gridCol w="1223962">
                  <a:extLst>
                    <a:ext uri="{9D8B030D-6E8A-4147-A177-3AD203B41FA5}">
                      <a16:colId xmlns:a16="http://schemas.microsoft.com/office/drawing/2014/main" val="4185216822"/>
                    </a:ext>
                  </a:extLst>
                </a:gridCol>
                <a:gridCol w="1223963">
                  <a:extLst>
                    <a:ext uri="{9D8B030D-6E8A-4147-A177-3AD203B41FA5}">
                      <a16:colId xmlns:a16="http://schemas.microsoft.com/office/drawing/2014/main" val="1979879844"/>
                    </a:ext>
                  </a:extLst>
                </a:gridCol>
              </a:tblGrid>
              <a:tr h="517525">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i</a:t>
                      </a:r>
                    </a:p>
                  </a:txBody>
                  <a:tcPr marT="45664" marB="45664" horzOverflow="overflow">
                    <a:lnL w="28575" cap="flat" cmpd="sng" algn="ctr">
                      <a:solidFill>
                        <a:schemeClr val="tx1"/>
                      </a:solidFill>
                      <a:prstDash val="solid"/>
                      <a:round/>
                      <a:headEnd type="none" w="med" len="med"/>
                      <a:tailEnd type="none" w="med" len="med"/>
                    </a:lnL>
                    <a:lnR w="5715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i+1</a:t>
                      </a:r>
                    </a:p>
                  </a:txBody>
                  <a:tcPr marT="45664" marB="45664" horzOverflow="overflow">
                    <a:lnL w="57150" cap="flat" cmpd="sng" algn="ctr">
                      <a:solidFill>
                        <a:srgbClr val="FF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69251192"/>
                  </a:ext>
                </a:extLst>
              </a:tr>
            </a:tbl>
          </a:graphicData>
        </a:graphic>
      </p:graphicFrame>
      <p:sp>
        <p:nvSpPr>
          <p:cNvPr id="124940" name="Text Box 16"/>
          <p:cNvSpPr txBox="1">
            <a:spLocks noChangeArrowheads="1"/>
          </p:cNvSpPr>
          <p:nvPr/>
        </p:nvSpPr>
        <p:spPr bwMode="auto">
          <a:xfrm>
            <a:off x="6659563" y="2420938"/>
            <a:ext cx="180022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zh-CN" altLang="en-US" sz="2800" b="1">
                <a:latin typeface="楷体_GB2312" pitchFamily="49" charset="-122"/>
                <a:ea typeface="楷体_GB2312" pitchFamily="49" charset="-122"/>
              </a:rPr>
              <a:t>执行指令</a:t>
            </a:r>
          </a:p>
          <a:p>
            <a:pPr algn="l" eaLnBrk="1" hangingPunct="1"/>
            <a:r>
              <a:rPr lang="en-US" altLang="zh-CN" sz="2800" b="1">
                <a:latin typeface="楷体_GB2312" pitchFamily="49" charset="-122"/>
                <a:ea typeface="楷体_GB2312" pitchFamily="49" charset="-122"/>
              </a:rPr>
              <a:t>i</a:t>
            </a:r>
            <a:r>
              <a:rPr lang="zh-CN" altLang="en-US" sz="2800" b="1">
                <a:latin typeface="楷体_GB2312" pitchFamily="49" charset="-122"/>
                <a:ea typeface="楷体_GB2312" pitchFamily="49" charset="-122"/>
              </a:rPr>
              <a:t>时有中断</a:t>
            </a:r>
          </a:p>
        </p:txBody>
      </p:sp>
      <p:sp>
        <p:nvSpPr>
          <p:cNvPr id="124941" name="Text Box 17"/>
          <p:cNvSpPr txBox="1">
            <a:spLocks noChangeArrowheads="1"/>
          </p:cNvSpPr>
          <p:nvPr/>
        </p:nvSpPr>
        <p:spPr bwMode="auto">
          <a:xfrm>
            <a:off x="3995738" y="2636838"/>
            <a:ext cx="23272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sz="2800" b="1"/>
              <a:t>顺序解释方式</a:t>
            </a:r>
          </a:p>
        </p:txBody>
      </p:sp>
      <p:sp>
        <p:nvSpPr>
          <p:cNvPr id="124942" name="Rectangle 18"/>
          <p:cNvSpPr>
            <a:spLocks noChangeArrowheads="1"/>
          </p:cNvSpPr>
          <p:nvPr/>
        </p:nvSpPr>
        <p:spPr bwMode="auto">
          <a:xfrm>
            <a:off x="539750" y="260350"/>
            <a:ext cx="8062913"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3200" b="1">
                <a:solidFill>
                  <a:schemeClr val="tx2"/>
                </a:solidFill>
                <a:latin typeface="黑体" panose="02010609060101010101" pitchFamily="49" charset="-122"/>
              </a:rPr>
              <a:t>5.2.3 </a:t>
            </a:r>
            <a:r>
              <a:rPr lang="zh-CN" altLang="en-US" sz="3200" b="1">
                <a:solidFill>
                  <a:schemeClr val="tx2"/>
                </a:solidFill>
                <a:latin typeface="黑体" panose="02010609060101010101" pitchFamily="49" charset="-122"/>
              </a:rPr>
              <a:t>标量流水机的相关处理和控制机构 </a:t>
            </a:r>
          </a:p>
        </p:txBody>
      </p:sp>
      <p:sp>
        <p:nvSpPr>
          <p:cNvPr id="124943" name="Text Box 19"/>
          <p:cNvSpPr txBox="1">
            <a:spLocks noChangeArrowheads="1"/>
          </p:cNvSpPr>
          <p:nvPr/>
        </p:nvSpPr>
        <p:spPr bwMode="auto">
          <a:xfrm>
            <a:off x="2144713" y="3448050"/>
            <a:ext cx="895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sz="2800"/>
              <a:t>断点</a:t>
            </a:r>
          </a:p>
        </p:txBody>
      </p:sp>
      <p:sp>
        <p:nvSpPr>
          <p:cNvPr id="124944" name="Line 20"/>
          <p:cNvSpPr>
            <a:spLocks noChangeShapeType="1"/>
          </p:cNvSpPr>
          <p:nvPr/>
        </p:nvSpPr>
        <p:spPr bwMode="auto">
          <a:xfrm flipV="1">
            <a:off x="2555875" y="3238500"/>
            <a:ext cx="0" cy="287338"/>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5954" name="Picture 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2852738"/>
            <a:ext cx="8516937"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955" name="Rectangle 4"/>
          <p:cNvSpPr>
            <a:spLocks noChangeArrowheads="1"/>
          </p:cNvSpPr>
          <p:nvPr/>
        </p:nvSpPr>
        <p:spPr bwMode="auto">
          <a:xfrm>
            <a:off x="611188" y="1196975"/>
            <a:ext cx="4608512"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200" b="1">
                <a:solidFill>
                  <a:schemeClr val="tx2"/>
                </a:solidFill>
                <a:latin typeface="黑体" panose="02010609060101010101" pitchFamily="49" charset="-122"/>
              </a:rPr>
              <a:t>3</a:t>
            </a:r>
            <a:r>
              <a:rPr lang="zh-CN" altLang="en-US" sz="3200" b="1">
                <a:solidFill>
                  <a:schemeClr val="tx2"/>
                </a:solidFill>
                <a:latin typeface="黑体" panose="02010609060101010101" pitchFamily="49" charset="-122"/>
              </a:rPr>
              <a:t>．流水机器的中断处理</a:t>
            </a:r>
          </a:p>
        </p:txBody>
      </p:sp>
      <p:sp>
        <p:nvSpPr>
          <p:cNvPr id="125956" name="Text Box 5"/>
          <p:cNvSpPr txBox="1">
            <a:spLocks noChangeArrowheads="1"/>
          </p:cNvSpPr>
          <p:nvPr/>
        </p:nvSpPr>
        <p:spPr bwMode="auto">
          <a:xfrm>
            <a:off x="611188" y="1773238"/>
            <a:ext cx="71294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zh-CN" altLang="en-US" sz="2800" b="1">
                <a:ea typeface="楷体_GB2312" pitchFamily="49" charset="-122"/>
              </a:rPr>
              <a:t>流水机器断点特点：</a:t>
            </a:r>
          </a:p>
        </p:txBody>
      </p:sp>
      <p:sp>
        <p:nvSpPr>
          <p:cNvPr id="125957" name="Text Box 6"/>
          <p:cNvSpPr txBox="1">
            <a:spLocks noChangeArrowheads="1"/>
          </p:cNvSpPr>
          <p:nvPr/>
        </p:nvSpPr>
        <p:spPr bwMode="auto">
          <a:xfrm>
            <a:off x="2684463" y="5934075"/>
            <a:ext cx="2673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sz="2800" b="1"/>
              <a:t>流水线解释方式</a:t>
            </a:r>
          </a:p>
        </p:txBody>
      </p:sp>
      <p:sp>
        <p:nvSpPr>
          <p:cNvPr id="125958" name="Rectangle 19"/>
          <p:cNvSpPr>
            <a:spLocks noChangeArrowheads="1"/>
          </p:cNvSpPr>
          <p:nvPr/>
        </p:nvSpPr>
        <p:spPr bwMode="auto">
          <a:xfrm>
            <a:off x="539750" y="260350"/>
            <a:ext cx="8062913"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3200" b="1">
                <a:solidFill>
                  <a:schemeClr val="tx2"/>
                </a:solidFill>
                <a:latin typeface="黑体" panose="02010609060101010101" pitchFamily="49" charset="-122"/>
              </a:rPr>
              <a:t>5.2.3 </a:t>
            </a:r>
            <a:r>
              <a:rPr lang="zh-CN" altLang="en-US" sz="3200" b="1">
                <a:solidFill>
                  <a:schemeClr val="tx2"/>
                </a:solidFill>
                <a:latin typeface="黑体" panose="02010609060101010101" pitchFamily="49" charset="-122"/>
              </a:rPr>
              <a:t>标量流水机的相关处理和控制机构 </a:t>
            </a:r>
          </a:p>
        </p:txBody>
      </p:sp>
      <p:sp>
        <p:nvSpPr>
          <p:cNvPr id="125959" name="Line 22"/>
          <p:cNvSpPr>
            <a:spLocks noChangeShapeType="1"/>
          </p:cNvSpPr>
          <p:nvPr/>
        </p:nvSpPr>
        <p:spPr bwMode="auto">
          <a:xfrm>
            <a:off x="4140200" y="3357563"/>
            <a:ext cx="0" cy="2087562"/>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6978" name="Picture 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2852738"/>
            <a:ext cx="8516937"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6979" name="Rectangle 4"/>
          <p:cNvSpPr>
            <a:spLocks noChangeArrowheads="1"/>
          </p:cNvSpPr>
          <p:nvPr/>
        </p:nvSpPr>
        <p:spPr bwMode="auto">
          <a:xfrm>
            <a:off x="611188" y="1196975"/>
            <a:ext cx="4608512"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200" b="1">
                <a:solidFill>
                  <a:schemeClr val="tx2"/>
                </a:solidFill>
                <a:latin typeface="黑体" panose="02010609060101010101" pitchFamily="49" charset="-122"/>
              </a:rPr>
              <a:t>3</a:t>
            </a:r>
            <a:r>
              <a:rPr lang="zh-CN" altLang="en-US" sz="3200" b="1">
                <a:solidFill>
                  <a:schemeClr val="tx2"/>
                </a:solidFill>
                <a:latin typeface="黑体" panose="02010609060101010101" pitchFamily="49" charset="-122"/>
              </a:rPr>
              <a:t>．流水机器的中断处理</a:t>
            </a:r>
          </a:p>
        </p:txBody>
      </p:sp>
      <p:sp>
        <p:nvSpPr>
          <p:cNvPr id="126980" name="Text Box 5"/>
          <p:cNvSpPr txBox="1">
            <a:spLocks noChangeArrowheads="1"/>
          </p:cNvSpPr>
          <p:nvPr/>
        </p:nvSpPr>
        <p:spPr bwMode="auto">
          <a:xfrm>
            <a:off x="611188" y="1773238"/>
            <a:ext cx="71294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zh-CN" altLang="en-US" sz="2800" b="1">
                <a:ea typeface="楷体_GB2312" pitchFamily="49" charset="-122"/>
              </a:rPr>
              <a:t>流水机器断点处理方法：</a:t>
            </a:r>
          </a:p>
        </p:txBody>
      </p:sp>
      <p:sp>
        <p:nvSpPr>
          <p:cNvPr id="126981" name="Rectangle 6"/>
          <p:cNvSpPr>
            <a:spLocks noChangeArrowheads="1"/>
          </p:cNvSpPr>
          <p:nvPr/>
        </p:nvSpPr>
        <p:spPr bwMode="auto">
          <a:xfrm>
            <a:off x="539750" y="2276475"/>
            <a:ext cx="7772400"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kumimoji="0" lang="zh-CN" altLang="en-US" sz="2800" b="1"/>
              <a:t>早期</a:t>
            </a:r>
            <a:r>
              <a:rPr kumimoji="0" lang="zh-CN" altLang="en-US" sz="2800" b="1">
                <a:solidFill>
                  <a:srgbClr val="FF0000"/>
                </a:solidFill>
              </a:rPr>
              <a:t>不</a:t>
            </a:r>
            <a:r>
              <a:rPr lang="zh-CN" altLang="en-US" sz="2800" b="1">
                <a:solidFill>
                  <a:srgbClr val="FF0000"/>
                </a:solidFill>
              </a:rPr>
              <a:t>精确断点法</a:t>
            </a:r>
            <a:r>
              <a:rPr lang="zh-CN" altLang="en-US" sz="2800" b="1"/>
              <a:t>：</a:t>
            </a:r>
            <a:endParaRPr lang="zh-CN" altLang="en-US" sz="2800" b="1">
              <a:latin typeface="楷体_GB2312" pitchFamily="49" charset="-122"/>
              <a:ea typeface="楷体_GB2312" pitchFamily="49" charset="-122"/>
            </a:endParaRPr>
          </a:p>
        </p:txBody>
      </p:sp>
      <p:sp>
        <p:nvSpPr>
          <p:cNvPr id="274439" name="Text Box 7"/>
          <p:cNvSpPr txBox="1">
            <a:spLocks noChangeArrowheads="1"/>
          </p:cNvSpPr>
          <p:nvPr/>
        </p:nvSpPr>
        <p:spPr bwMode="auto">
          <a:xfrm>
            <a:off x="3924300" y="2276475"/>
            <a:ext cx="41132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zh-CN" altLang="en-US" sz="2800" b="1">
                <a:ea typeface="楷体_GB2312" pitchFamily="49" charset="-122"/>
              </a:rPr>
              <a:t>不利于编程和程序排错。</a:t>
            </a:r>
          </a:p>
        </p:txBody>
      </p:sp>
      <p:sp>
        <p:nvSpPr>
          <p:cNvPr id="274440" name="Text Box 8"/>
          <p:cNvSpPr txBox="1">
            <a:spLocks noChangeArrowheads="1"/>
          </p:cNvSpPr>
          <p:nvPr/>
        </p:nvSpPr>
        <p:spPr bwMode="auto">
          <a:xfrm>
            <a:off x="4067175" y="4926013"/>
            <a:ext cx="4470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zh-CN" altLang="en-US" sz="2800" b="1">
                <a:solidFill>
                  <a:srgbClr val="FF0000"/>
                </a:solidFill>
                <a:ea typeface="楷体_GB2312" pitchFamily="49" charset="-122"/>
              </a:rPr>
              <a:t>禁止未进入流水的指令进入</a:t>
            </a:r>
          </a:p>
        </p:txBody>
      </p:sp>
      <p:grpSp>
        <p:nvGrpSpPr>
          <p:cNvPr id="274441" name="Group 9"/>
          <p:cNvGrpSpPr>
            <a:grpSpLocks/>
          </p:cNvGrpSpPr>
          <p:nvPr/>
        </p:nvGrpSpPr>
        <p:grpSpPr bwMode="auto">
          <a:xfrm>
            <a:off x="4260850" y="3419475"/>
            <a:ext cx="2247900" cy="1527175"/>
            <a:chOff x="2684" y="2154"/>
            <a:chExt cx="1416" cy="962"/>
          </a:xfrm>
        </p:grpSpPr>
        <p:sp>
          <p:nvSpPr>
            <p:cNvPr id="126990" name="Text Box 10"/>
            <p:cNvSpPr txBox="1">
              <a:spLocks noChangeArrowheads="1"/>
            </p:cNvSpPr>
            <p:nvPr/>
          </p:nvSpPr>
          <p:spPr bwMode="auto">
            <a:xfrm>
              <a:off x="2684" y="2789"/>
              <a:ext cx="4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2800" b="1"/>
                <a:t>i+3</a:t>
              </a:r>
            </a:p>
          </p:txBody>
        </p:sp>
        <p:sp>
          <p:nvSpPr>
            <p:cNvPr id="126991" name="Text Box 11"/>
            <p:cNvSpPr txBox="1">
              <a:spLocks noChangeArrowheads="1"/>
            </p:cNvSpPr>
            <p:nvPr/>
          </p:nvSpPr>
          <p:spPr bwMode="auto">
            <a:xfrm>
              <a:off x="3183" y="2472"/>
              <a:ext cx="4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2800" b="1"/>
                <a:t>i+3</a:t>
              </a:r>
            </a:p>
          </p:txBody>
        </p:sp>
        <p:sp>
          <p:nvSpPr>
            <p:cNvPr id="126992" name="Text Box 12"/>
            <p:cNvSpPr txBox="1">
              <a:spLocks noChangeArrowheads="1"/>
            </p:cNvSpPr>
            <p:nvPr/>
          </p:nvSpPr>
          <p:spPr bwMode="auto">
            <a:xfrm>
              <a:off x="3682" y="2154"/>
              <a:ext cx="4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2800" b="1"/>
                <a:t>i+3</a:t>
              </a:r>
            </a:p>
          </p:txBody>
        </p:sp>
        <p:sp>
          <p:nvSpPr>
            <p:cNvPr id="126993" name="Text Box 13"/>
            <p:cNvSpPr txBox="1">
              <a:spLocks noChangeArrowheads="1"/>
            </p:cNvSpPr>
            <p:nvPr/>
          </p:nvSpPr>
          <p:spPr bwMode="auto">
            <a:xfrm>
              <a:off x="2684" y="2154"/>
              <a:ext cx="4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2800" b="1"/>
                <a:t>i+1</a:t>
              </a:r>
            </a:p>
          </p:txBody>
        </p:sp>
        <p:sp>
          <p:nvSpPr>
            <p:cNvPr id="126994" name="Text Box 14"/>
            <p:cNvSpPr txBox="1">
              <a:spLocks noChangeArrowheads="1"/>
            </p:cNvSpPr>
            <p:nvPr/>
          </p:nvSpPr>
          <p:spPr bwMode="auto">
            <a:xfrm>
              <a:off x="2684" y="2472"/>
              <a:ext cx="4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2800" b="1"/>
                <a:t>i+2</a:t>
              </a:r>
            </a:p>
          </p:txBody>
        </p:sp>
        <p:sp>
          <p:nvSpPr>
            <p:cNvPr id="126995" name="Text Box 15"/>
            <p:cNvSpPr txBox="1">
              <a:spLocks noChangeArrowheads="1"/>
            </p:cNvSpPr>
            <p:nvPr/>
          </p:nvSpPr>
          <p:spPr bwMode="auto">
            <a:xfrm>
              <a:off x="3183" y="2154"/>
              <a:ext cx="4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2800" b="1"/>
                <a:t>i+2</a:t>
              </a:r>
            </a:p>
          </p:txBody>
        </p:sp>
      </p:grpSp>
      <p:sp>
        <p:nvSpPr>
          <p:cNvPr id="274448" name="Line 16"/>
          <p:cNvSpPr>
            <a:spLocks noChangeShapeType="1"/>
          </p:cNvSpPr>
          <p:nvPr/>
        </p:nvSpPr>
        <p:spPr bwMode="auto">
          <a:xfrm flipV="1">
            <a:off x="6516688" y="3203575"/>
            <a:ext cx="0" cy="360363"/>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274449" name="Text Box 17"/>
          <p:cNvSpPr txBox="1">
            <a:spLocks noChangeArrowheads="1"/>
          </p:cNvSpPr>
          <p:nvPr/>
        </p:nvSpPr>
        <p:spPr bwMode="auto">
          <a:xfrm>
            <a:off x="5130800" y="2755900"/>
            <a:ext cx="30416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zh-CN" altLang="en-US" sz="2800" b="1" dirty="0">
                <a:solidFill>
                  <a:srgbClr val="FF0000"/>
                </a:solidFill>
                <a:ea typeface="楷体_GB2312" pitchFamily="49" charset="-122"/>
              </a:rPr>
              <a:t>转入中断处理程序</a:t>
            </a:r>
          </a:p>
        </p:txBody>
      </p:sp>
      <p:sp>
        <p:nvSpPr>
          <p:cNvPr id="274450" name="Text Box 18"/>
          <p:cNvSpPr txBox="1">
            <a:spLocks noChangeArrowheads="1"/>
          </p:cNvSpPr>
          <p:nvPr/>
        </p:nvSpPr>
        <p:spPr bwMode="auto">
          <a:xfrm>
            <a:off x="701675" y="5718175"/>
            <a:ext cx="7686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zh-CN" altLang="en-US" sz="2800" b="1">
                <a:latin typeface="楷体_GB2312" pitchFamily="49" charset="-122"/>
                <a:ea typeface="楷体_GB2312" pitchFamily="49" charset="-122"/>
              </a:rPr>
              <a:t>仅当指令</a:t>
            </a:r>
            <a:r>
              <a:rPr lang="en-US" altLang="zh-CN" sz="2800" b="1">
                <a:latin typeface="楷体_GB2312" pitchFamily="49" charset="-122"/>
                <a:ea typeface="楷体_GB2312" pitchFamily="49" charset="-122"/>
              </a:rPr>
              <a:t>i</a:t>
            </a:r>
            <a:r>
              <a:rPr lang="zh-CN" altLang="en-US" sz="2800" b="1">
                <a:latin typeface="楷体_GB2312" pitchFamily="49" charset="-122"/>
                <a:ea typeface="楷体_GB2312" pitchFamily="49" charset="-122"/>
              </a:rPr>
              <a:t>在第</a:t>
            </a:r>
            <a:r>
              <a:rPr lang="en-US" altLang="zh-CN" sz="2800" b="1">
                <a:latin typeface="楷体_GB2312" pitchFamily="49" charset="-122"/>
                <a:ea typeface="楷体_GB2312" pitchFamily="49" charset="-122"/>
              </a:rPr>
              <a:t>1</a:t>
            </a:r>
            <a:r>
              <a:rPr lang="zh-CN" altLang="en-US" sz="2800" b="1">
                <a:latin typeface="楷体_GB2312" pitchFamily="49" charset="-122"/>
                <a:ea typeface="楷体_GB2312" pitchFamily="49" charset="-122"/>
              </a:rPr>
              <a:t>段响应中断时，断点是精确的。</a:t>
            </a:r>
          </a:p>
        </p:txBody>
      </p:sp>
      <p:sp>
        <p:nvSpPr>
          <p:cNvPr id="274451" name="Text Box 19"/>
          <p:cNvSpPr txBox="1">
            <a:spLocks noChangeArrowheads="1"/>
          </p:cNvSpPr>
          <p:nvPr/>
        </p:nvSpPr>
        <p:spPr bwMode="auto">
          <a:xfrm>
            <a:off x="1116013" y="3213100"/>
            <a:ext cx="1800225"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zh-CN" altLang="en-US" b="1">
                <a:solidFill>
                  <a:srgbClr val="FF0000"/>
                </a:solidFill>
                <a:ea typeface="楷体_GB2312" pitchFamily="49" charset="-122"/>
              </a:rPr>
              <a:t>无论</a:t>
            </a:r>
            <a:r>
              <a:rPr lang="en-US" altLang="zh-CN" b="1">
                <a:solidFill>
                  <a:srgbClr val="FF0000"/>
                </a:solidFill>
                <a:ea typeface="楷体_GB2312" pitchFamily="49" charset="-122"/>
              </a:rPr>
              <a:t>i</a:t>
            </a:r>
            <a:r>
              <a:rPr lang="zh-CN" altLang="en-US" b="1">
                <a:solidFill>
                  <a:srgbClr val="FF0000"/>
                </a:solidFill>
                <a:ea typeface="楷体_GB2312" pitchFamily="49" charset="-122"/>
              </a:rPr>
              <a:t>在流水</a:t>
            </a:r>
          </a:p>
          <a:p>
            <a:pPr algn="l" eaLnBrk="1" hangingPunct="1"/>
            <a:r>
              <a:rPr lang="zh-CN" altLang="en-US" b="1">
                <a:solidFill>
                  <a:srgbClr val="FF0000"/>
                </a:solidFill>
                <a:ea typeface="楷体_GB2312" pitchFamily="49" charset="-122"/>
              </a:rPr>
              <a:t>线哪一段</a:t>
            </a:r>
          </a:p>
          <a:p>
            <a:pPr algn="l" eaLnBrk="1" hangingPunct="1"/>
            <a:r>
              <a:rPr lang="zh-CN" altLang="en-US" b="1">
                <a:solidFill>
                  <a:srgbClr val="FF0000"/>
                </a:solidFill>
                <a:ea typeface="楷体_GB2312" pitchFamily="49" charset="-122"/>
              </a:rPr>
              <a:t>发生中</a:t>
            </a:r>
          </a:p>
          <a:p>
            <a:pPr algn="l" eaLnBrk="1" hangingPunct="1"/>
            <a:r>
              <a:rPr lang="zh-CN" altLang="en-US" b="1">
                <a:solidFill>
                  <a:srgbClr val="FF0000"/>
                </a:solidFill>
                <a:ea typeface="楷体_GB2312" pitchFamily="49" charset="-122"/>
              </a:rPr>
              <a:t>断</a:t>
            </a:r>
          </a:p>
        </p:txBody>
      </p:sp>
      <p:sp>
        <p:nvSpPr>
          <p:cNvPr id="126989" name="Rectangle 20"/>
          <p:cNvSpPr>
            <a:spLocks noChangeArrowheads="1"/>
          </p:cNvSpPr>
          <p:nvPr/>
        </p:nvSpPr>
        <p:spPr bwMode="auto">
          <a:xfrm>
            <a:off x="539750" y="260350"/>
            <a:ext cx="8062913"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3200" b="1">
                <a:solidFill>
                  <a:schemeClr val="tx2"/>
                </a:solidFill>
                <a:latin typeface="黑体" panose="02010609060101010101" pitchFamily="49" charset="-122"/>
              </a:rPr>
              <a:t>5.2.3 </a:t>
            </a:r>
            <a:r>
              <a:rPr lang="zh-CN" altLang="en-US" sz="3200" b="1">
                <a:solidFill>
                  <a:schemeClr val="tx2"/>
                </a:solidFill>
                <a:latin typeface="黑体" panose="02010609060101010101" pitchFamily="49" charset="-122"/>
              </a:rPr>
              <a:t>标量流水机的相关处理和控制机构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4451"/>
                                        </p:tgtEl>
                                        <p:attrNameLst>
                                          <p:attrName>style.visibility</p:attrName>
                                        </p:attrNameLst>
                                      </p:cBhvr>
                                      <p:to>
                                        <p:strVal val="visible"/>
                                      </p:to>
                                    </p:set>
                                    <p:animEffect transition="in" filter="dissolve">
                                      <p:cBhvr>
                                        <p:cTn id="7" dur="500"/>
                                        <p:tgtEl>
                                          <p:spTgt spid="2744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274440"/>
                                        </p:tgtEl>
                                        <p:attrNameLst>
                                          <p:attrName>style.visibility</p:attrName>
                                        </p:attrNameLst>
                                      </p:cBhvr>
                                      <p:to>
                                        <p:strVal val="visible"/>
                                      </p:to>
                                    </p:set>
                                    <p:animEffect transition="in" filter="slide(fromLeft)">
                                      <p:cBhvr>
                                        <p:cTn id="12" dur="500"/>
                                        <p:tgtEl>
                                          <p:spTgt spid="27444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74441"/>
                                        </p:tgtEl>
                                        <p:attrNameLst>
                                          <p:attrName>style.visibility</p:attrName>
                                        </p:attrNameLst>
                                      </p:cBhvr>
                                      <p:to>
                                        <p:strVal val="visible"/>
                                      </p:to>
                                    </p:set>
                                    <p:animEffect transition="in" filter="wipe(left)">
                                      <p:cBhvr>
                                        <p:cTn id="17" dur="500"/>
                                        <p:tgtEl>
                                          <p:spTgt spid="27444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274448"/>
                                        </p:tgtEl>
                                        <p:attrNameLst>
                                          <p:attrName>style.visibility</p:attrName>
                                        </p:attrNameLst>
                                      </p:cBhvr>
                                      <p:to>
                                        <p:strVal val="visible"/>
                                      </p:to>
                                    </p:set>
                                  </p:childTnLst>
                                </p:cTn>
                              </p:par>
                            </p:childTnLst>
                          </p:cTn>
                        </p:par>
                        <p:par>
                          <p:cTn id="22" fill="hold" nodeType="afterGroup">
                            <p:stCondLst>
                              <p:cond delay="0"/>
                            </p:stCondLst>
                            <p:childTnLst>
                              <p:par>
                                <p:cTn id="23" presetID="22" presetClass="entr" presetSubtype="4" fill="hold" grpId="0" nodeType="afterEffect">
                                  <p:stCondLst>
                                    <p:cond delay="0"/>
                                  </p:stCondLst>
                                  <p:childTnLst>
                                    <p:set>
                                      <p:cBhvr>
                                        <p:cTn id="24" dur="1" fill="hold">
                                          <p:stCondLst>
                                            <p:cond delay="0"/>
                                          </p:stCondLst>
                                        </p:cTn>
                                        <p:tgtEl>
                                          <p:spTgt spid="274449"/>
                                        </p:tgtEl>
                                        <p:attrNameLst>
                                          <p:attrName>style.visibility</p:attrName>
                                        </p:attrNameLst>
                                      </p:cBhvr>
                                      <p:to>
                                        <p:strVal val="visible"/>
                                      </p:to>
                                    </p:set>
                                    <p:animEffect transition="in" filter="wipe(down)">
                                      <p:cBhvr>
                                        <p:cTn id="25" dur="500"/>
                                        <p:tgtEl>
                                          <p:spTgt spid="274449"/>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74450"/>
                                        </p:tgtEl>
                                        <p:attrNameLst>
                                          <p:attrName>style.visibility</p:attrName>
                                        </p:attrNameLst>
                                      </p:cBhvr>
                                      <p:to>
                                        <p:strVal val="visible"/>
                                      </p:to>
                                    </p:set>
                                    <p:animEffect transition="in" filter="wipe(left)">
                                      <p:cBhvr>
                                        <p:cTn id="30" dur="500"/>
                                        <p:tgtEl>
                                          <p:spTgt spid="274450"/>
                                        </p:tgtEl>
                                      </p:cBhvr>
                                    </p:animEffect>
                                  </p:childTnLst>
                                </p:cTn>
                              </p:par>
                            </p:childTnLst>
                          </p:cTn>
                        </p:par>
                        <p:par>
                          <p:cTn id="31" fill="hold" nodeType="afterGroup">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274439"/>
                                        </p:tgtEl>
                                        <p:attrNameLst>
                                          <p:attrName>style.visibility</p:attrName>
                                        </p:attrNameLst>
                                      </p:cBhvr>
                                      <p:to>
                                        <p:strVal val="visible"/>
                                      </p:to>
                                    </p:set>
                                    <p:animEffect transition="in" filter="wipe(left)">
                                      <p:cBhvr>
                                        <p:cTn id="34" dur="500"/>
                                        <p:tgtEl>
                                          <p:spTgt spid="2744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39" grpId="0"/>
      <p:bldP spid="274440" grpId="0"/>
      <p:bldP spid="274449" grpId="0"/>
      <p:bldP spid="274450" grpId="0"/>
      <p:bldP spid="27445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3"/>
          <p:cNvSpPr>
            <a:spLocks noChangeArrowheads="1"/>
          </p:cNvSpPr>
          <p:nvPr/>
        </p:nvSpPr>
        <p:spPr bwMode="auto">
          <a:xfrm>
            <a:off x="611188" y="1196975"/>
            <a:ext cx="4608512"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200" b="1">
                <a:solidFill>
                  <a:schemeClr val="tx2"/>
                </a:solidFill>
                <a:latin typeface="黑体" panose="02010609060101010101" pitchFamily="49" charset="-122"/>
              </a:rPr>
              <a:t>3</a:t>
            </a:r>
            <a:r>
              <a:rPr lang="zh-CN" altLang="en-US" sz="3200" b="1">
                <a:solidFill>
                  <a:schemeClr val="tx2"/>
                </a:solidFill>
                <a:latin typeface="黑体" panose="02010609060101010101" pitchFamily="49" charset="-122"/>
              </a:rPr>
              <a:t>．流水机器的中断处理</a:t>
            </a:r>
          </a:p>
        </p:txBody>
      </p:sp>
      <p:sp>
        <p:nvSpPr>
          <p:cNvPr id="128003" name="Text Box 4"/>
          <p:cNvSpPr txBox="1">
            <a:spLocks noChangeArrowheads="1"/>
          </p:cNvSpPr>
          <p:nvPr/>
        </p:nvSpPr>
        <p:spPr bwMode="auto">
          <a:xfrm>
            <a:off x="611188" y="1773238"/>
            <a:ext cx="71294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zh-CN" altLang="en-US" sz="2800" b="1">
                <a:ea typeface="楷体_GB2312" pitchFamily="49" charset="-122"/>
              </a:rPr>
              <a:t>流水机器断点处理方法：</a:t>
            </a:r>
          </a:p>
        </p:txBody>
      </p:sp>
      <p:sp>
        <p:nvSpPr>
          <p:cNvPr id="128004" name="Rectangle 5"/>
          <p:cNvSpPr>
            <a:spLocks noChangeArrowheads="1"/>
          </p:cNvSpPr>
          <p:nvPr/>
        </p:nvSpPr>
        <p:spPr bwMode="auto">
          <a:xfrm>
            <a:off x="539750" y="2276475"/>
            <a:ext cx="7772400"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kumimoji="0" lang="zh-CN" altLang="en-US" sz="2800" b="1">
                <a:ea typeface="黑体" panose="02010609060101010101" pitchFamily="49" charset="-122"/>
              </a:rPr>
              <a:t>后来</a:t>
            </a:r>
            <a:r>
              <a:rPr lang="zh-CN" altLang="en-US" sz="2800" b="1">
                <a:solidFill>
                  <a:srgbClr val="FF0000"/>
                </a:solidFill>
                <a:ea typeface="黑体" panose="02010609060101010101" pitchFamily="49" charset="-122"/>
              </a:rPr>
              <a:t>精确断点法</a:t>
            </a:r>
            <a:r>
              <a:rPr lang="zh-CN" altLang="en-US" sz="2800" b="1">
                <a:ea typeface="黑体" panose="02010609060101010101" pitchFamily="49" charset="-122"/>
              </a:rPr>
              <a:t>：</a:t>
            </a:r>
            <a:endParaRPr lang="zh-CN" altLang="en-US" sz="2800" b="1">
              <a:latin typeface="楷体_GB2312" pitchFamily="49" charset="-122"/>
              <a:ea typeface="黑体" panose="02010609060101010101" pitchFamily="49" charset="-122"/>
            </a:endParaRPr>
          </a:p>
        </p:txBody>
      </p:sp>
      <p:sp>
        <p:nvSpPr>
          <p:cNvPr id="128005" name="Text Box 6"/>
          <p:cNvSpPr txBox="1">
            <a:spLocks noChangeArrowheads="1"/>
          </p:cNvSpPr>
          <p:nvPr/>
        </p:nvSpPr>
        <p:spPr bwMode="auto">
          <a:xfrm>
            <a:off x="468313" y="2349500"/>
            <a:ext cx="8351837"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spcBef>
                <a:spcPct val="20000"/>
              </a:spcBef>
            </a:pPr>
            <a:r>
              <a:rPr lang="en-US" altLang="zh-CN" sz="2800" b="1">
                <a:latin typeface="楷体_GB2312" pitchFamily="49" charset="-122"/>
                <a:ea typeface="楷体_GB2312" pitchFamily="49" charset="-122"/>
              </a:rPr>
              <a:t>                </a:t>
            </a:r>
            <a:r>
              <a:rPr lang="zh-CN" altLang="en-US" sz="2800" b="1">
                <a:latin typeface="楷体_GB2312" pitchFamily="49" charset="-122"/>
                <a:ea typeface="楷体_GB2312" pitchFamily="49" charset="-122"/>
              </a:rPr>
              <a:t>不论指令</a:t>
            </a:r>
            <a:r>
              <a:rPr lang="en-US" altLang="zh-CN" sz="2800" b="1">
                <a:latin typeface="楷体_GB2312" pitchFamily="49" charset="-122"/>
                <a:ea typeface="楷体_GB2312" pitchFamily="49" charset="-122"/>
              </a:rPr>
              <a:t>i</a:t>
            </a:r>
            <a:r>
              <a:rPr lang="zh-CN" altLang="en-US" sz="2800" b="1">
                <a:latin typeface="楷体_GB2312" pitchFamily="49" charset="-122"/>
                <a:ea typeface="楷体_GB2312" pitchFamily="49" charset="-122"/>
              </a:rPr>
              <a:t>是在流水线的哪一段响应中断，给中断处理程序的现场都是对应</a:t>
            </a:r>
            <a:r>
              <a:rPr lang="en-US" altLang="zh-CN" sz="2800" b="1">
                <a:latin typeface="楷体_GB2312" pitchFamily="49" charset="-122"/>
                <a:ea typeface="楷体_GB2312" pitchFamily="49" charset="-122"/>
              </a:rPr>
              <a:t>i</a:t>
            </a:r>
            <a:r>
              <a:rPr lang="zh-CN" altLang="en-US" sz="2800" b="1">
                <a:latin typeface="楷体_GB2312" pitchFamily="49" charset="-122"/>
                <a:ea typeface="楷体_GB2312" pitchFamily="49" charset="-122"/>
              </a:rPr>
              <a:t>的，</a:t>
            </a:r>
            <a:r>
              <a:rPr lang="en-US" altLang="zh-CN" sz="2800" b="1">
                <a:latin typeface="楷体_GB2312" pitchFamily="49" charset="-122"/>
                <a:ea typeface="楷体_GB2312" pitchFamily="49" charset="-122"/>
              </a:rPr>
              <a:t>i</a:t>
            </a:r>
            <a:r>
              <a:rPr lang="zh-CN" altLang="en-US" sz="2800" b="1">
                <a:latin typeface="楷体_GB2312" pitchFamily="49" charset="-122"/>
                <a:ea typeface="楷体_GB2312" pitchFamily="49" charset="-122"/>
              </a:rPr>
              <a:t>之后流入流水线的指令的原有现场都能保存和恢复（</a:t>
            </a:r>
            <a:r>
              <a:rPr lang="zh-CN" altLang="en-US" sz="2800" b="1">
                <a:ea typeface="楷体_GB2312" pitchFamily="49" charset="-122"/>
              </a:rPr>
              <a:t>需要设置很多后援寄存器来保证）</a:t>
            </a:r>
            <a:r>
              <a:rPr lang="zh-CN" altLang="en-US" sz="2800" b="1">
                <a:latin typeface="楷体_GB2312" pitchFamily="49" charset="-122"/>
                <a:ea typeface="楷体_GB2312" pitchFamily="49" charset="-122"/>
              </a:rPr>
              <a:t>。</a:t>
            </a:r>
          </a:p>
        </p:txBody>
      </p:sp>
      <p:pic>
        <p:nvPicPr>
          <p:cNvPr id="128006" name="Picture 7"/>
          <p:cNvPicPr>
            <a:picLocks noChangeAspect="1" noChangeArrowheads="1"/>
          </p:cNvPicPr>
          <p:nvPr/>
        </p:nvPicPr>
        <p:blipFill>
          <a:blip r:embed="rId2">
            <a:extLst>
              <a:ext uri="{28A0092B-C50C-407E-A947-70E740481C1C}">
                <a14:useLocalDpi xmlns:a14="http://schemas.microsoft.com/office/drawing/2010/main" val="0"/>
              </a:ext>
            </a:extLst>
          </a:blip>
          <a:srcRect t="4013" b="23236"/>
          <a:stretch>
            <a:fillRect/>
          </a:stretch>
        </p:blipFill>
        <p:spPr bwMode="auto">
          <a:xfrm>
            <a:off x="250825" y="4194175"/>
            <a:ext cx="8516938" cy="261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8007" name="Line 8"/>
          <p:cNvSpPr>
            <a:spLocks noChangeShapeType="1"/>
          </p:cNvSpPr>
          <p:nvPr/>
        </p:nvSpPr>
        <p:spPr bwMode="auto">
          <a:xfrm>
            <a:off x="3995738" y="4581525"/>
            <a:ext cx="0" cy="503238"/>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28008" name="Line 9"/>
          <p:cNvSpPr>
            <a:spLocks noChangeShapeType="1"/>
          </p:cNvSpPr>
          <p:nvPr/>
        </p:nvSpPr>
        <p:spPr bwMode="auto">
          <a:xfrm>
            <a:off x="3995738" y="5157788"/>
            <a:ext cx="0" cy="1511300"/>
          </a:xfrm>
          <a:prstGeom prst="line">
            <a:avLst/>
          </a:prstGeom>
          <a:noFill/>
          <a:ln w="571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28009" name="Text Box 10"/>
          <p:cNvSpPr txBox="1">
            <a:spLocks noChangeArrowheads="1"/>
          </p:cNvSpPr>
          <p:nvPr/>
        </p:nvSpPr>
        <p:spPr bwMode="auto">
          <a:xfrm>
            <a:off x="3851275" y="4076700"/>
            <a:ext cx="1606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zh-CN" altLang="en-US" sz="2800" b="1">
                <a:solidFill>
                  <a:srgbClr val="FF0000"/>
                </a:solidFill>
              </a:rPr>
              <a:t>中断现场</a:t>
            </a:r>
          </a:p>
        </p:txBody>
      </p:sp>
      <p:sp>
        <p:nvSpPr>
          <p:cNvPr id="128010" name="Text Box 11"/>
          <p:cNvSpPr txBox="1">
            <a:spLocks noChangeArrowheads="1"/>
          </p:cNvSpPr>
          <p:nvPr/>
        </p:nvSpPr>
        <p:spPr bwMode="auto">
          <a:xfrm>
            <a:off x="3986213" y="6078538"/>
            <a:ext cx="2673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sz="2800" b="1">
                <a:solidFill>
                  <a:srgbClr val="0000FF"/>
                </a:solidFill>
              </a:rPr>
              <a:t>存入后援寄存器</a:t>
            </a:r>
          </a:p>
        </p:txBody>
      </p:sp>
      <p:sp>
        <p:nvSpPr>
          <p:cNvPr id="128011" name="Rectangle 12"/>
          <p:cNvSpPr>
            <a:spLocks noChangeArrowheads="1"/>
          </p:cNvSpPr>
          <p:nvPr/>
        </p:nvSpPr>
        <p:spPr bwMode="auto">
          <a:xfrm>
            <a:off x="539750" y="260350"/>
            <a:ext cx="8062913"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3200" b="1">
                <a:solidFill>
                  <a:schemeClr val="tx2"/>
                </a:solidFill>
                <a:latin typeface="黑体" panose="02010609060101010101" pitchFamily="49" charset="-122"/>
              </a:rPr>
              <a:t>5.2.3 </a:t>
            </a:r>
            <a:r>
              <a:rPr lang="zh-CN" altLang="en-US" sz="3200" b="1">
                <a:solidFill>
                  <a:schemeClr val="tx2"/>
                </a:solidFill>
                <a:latin typeface="黑体" panose="02010609060101010101" pitchFamily="49" charset="-122"/>
              </a:rPr>
              <a:t>标量流水机的相关处理和控制机构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3"/>
          <p:cNvSpPr>
            <a:spLocks noChangeArrowheads="1"/>
          </p:cNvSpPr>
          <p:nvPr/>
        </p:nvSpPr>
        <p:spPr bwMode="auto">
          <a:xfrm>
            <a:off x="611188" y="1196975"/>
            <a:ext cx="4608512"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200" b="1">
                <a:solidFill>
                  <a:schemeClr val="tx2"/>
                </a:solidFill>
                <a:latin typeface="黑体" panose="02010609060101010101" pitchFamily="49" charset="-122"/>
              </a:rPr>
              <a:t>4</a:t>
            </a:r>
            <a:r>
              <a:rPr lang="zh-CN" altLang="en-US" sz="3200" b="1">
                <a:solidFill>
                  <a:schemeClr val="tx2"/>
                </a:solidFill>
                <a:latin typeface="黑体" panose="02010609060101010101" pitchFamily="49" charset="-122"/>
              </a:rPr>
              <a:t>．流水线调度</a:t>
            </a:r>
          </a:p>
        </p:txBody>
      </p:sp>
      <p:sp>
        <p:nvSpPr>
          <p:cNvPr id="276484" name="Text Box 4"/>
          <p:cNvSpPr txBox="1">
            <a:spLocks noChangeArrowheads="1"/>
          </p:cNvSpPr>
          <p:nvPr/>
        </p:nvSpPr>
        <p:spPr bwMode="auto">
          <a:xfrm>
            <a:off x="611188" y="1773238"/>
            <a:ext cx="7416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zh-CN" altLang="en-US" sz="2800" b="1"/>
              <a:t>非线性流水线需要调度，线性流水线不需要。</a:t>
            </a:r>
          </a:p>
        </p:txBody>
      </p:sp>
      <p:sp>
        <p:nvSpPr>
          <p:cNvPr id="276485" name="Text Box 5"/>
          <p:cNvSpPr txBox="1">
            <a:spLocks noChangeArrowheads="1"/>
          </p:cNvSpPr>
          <p:nvPr/>
        </p:nvSpPr>
        <p:spPr bwMode="auto">
          <a:xfrm>
            <a:off x="611188" y="2349500"/>
            <a:ext cx="81359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2800" b="1">
                <a:solidFill>
                  <a:srgbClr val="FF3300"/>
                </a:solidFill>
              </a:rPr>
              <a:t>(1)</a:t>
            </a:r>
            <a:r>
              <a:rPr lang="zh-CN" altLang="en-US" sz="2800" b="1">
                <a:solidFill>
                  <a:srgbClr val="FF3300"/>
                </a:solidFill>
              </a:rPr>
              <a:t>单功能流水线调度</a:t>
            </a:r>
          </a:p>
        </p:txBody>
      </p:sp>
      <p:sp>
        <p:nvSpPr>
          <p:cNvPr id="276486" name="Text Box 6"/>
          <p:cNvSpPr txBox="1">
            <a:spLocks noChangeArrowheads="1"/>
          </p:cNvSpPr>
          <p:nvPr/>
        </p:nvSpPr>
        <p:spPr bwMode="auto">
          <a:xfrm>
            <a:off x="611188" y="2854325"/>
            <a:ext cx="81375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zh-CN" altLang="en-US" sz="2800" b="1" dirty="0">
                <a:solidFill>
                  <a:srgbClr val="0000FF"/>
                </a:solidFill>
              </a:rPr>
              <a:t>预约表</a:t>
            </a:r>
            <a:r>
              <a:rPr lang="zh-CN" altLang="en-US" sz="2800" b="1" dirty="0"/>
              <a:t>表示任务使用流水线各段的时间关系。</a:t>
            </a:r>
          </a:p>
        </p:txBody>
      </p:sp>
      <p:sp>
        <p:nvSpPr>
          <p:cNvPr id="276487" name="Text Box 7"/>
          <p:cNvSpPr txBox="1">
            <a:spLocks noChangeArrowheads="1"/>
          </p:cNvSpPr>
          <p:nvPr/>
        </p:nvSpPr>
        <p:spPr bwMode="auto">
          <a:xfrm>
            <a:off x="611188" y="3357563"/>
            <a:ext cx="813752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kumimoji="0" lang="zh-CN" altLang="en-US" sz="2800" b="1">
                <a:solidFill>
                  <a:srgbClr val="0000FF"/>
                </a:solidFill>
              </a:rPr>
              <a:t>延</a:t>
            </a:r>
            <a:r>
              <a:rPr lang="zh-CN" altLang="en-US" sz="2800" b="1">
                <a:solidFill>
                  <a:srgbClr val="0000FF"/>
                </a:solidFill>
              </a:rPr>
              <a:t>迟禁止表</a:t>
            </a:r>
            <a:r>
              <a:rPr lang="zh-CN" altLang="en-US" sz="2800" b="1"/>
              <a:t>表示相邻两个任务进入流水线禁止的间隔拍数。</a:t>
            </a:r>
          </a:p>
        </p:txBody>
      </p:sp>
      <p:sp>
        <p:nvSpPr>
          <p:cNvPr id="276488" name="Text Box 8"/>
          <p:cNvSpPr txBox="1">
            <a:spLocks noChangeArrowheads="1"/>
          </p:cNvSpPr>
          <p:nvPr/>
        </p:nvSpPr>
        <p:spPr bwMode="auto">
          <a:xfrm>
            <a:off x="611188" y="4294188"/>
            <a:ext cx="3028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zh-CN" altLang="en-US" sz="2800" b="1" dirty="0"/>
              <a:t>形成初始</a:t>
            </a:r>
            <a:r>
              <a:rPr lang="zh-CN" altLang="en-US" sz="2800" b="1" dirty="0">
                <a:solidFill>
                  <a:srgbClr val="0000FF"/>
                </a:solidFill>
              </a:rPr>
              <a:t>冲突向量</a:t>
            </a:r>
          </a:p>
        </p:txBody>
      </p:sp>
      <p:sp>
        <p:nvSpPr>
          <p:cNvPr id="276489" name="Text Box 9"/>
          <p:cNvSpPr txBox="1">
            <a:spLocks noChangeArrowheads="1"/>
          </p:cNvSpPr>
          <p:nvPr/>
        </p:nvSpPr>
        <p:spPr bwMode="auto">
          <a:xfrm>
            <a:off x="611188" y="4797425"/>
            <a:ext cx="3028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zh-CN" altLang="en-US" sz="2800" b="1" dirty="0"/>
              <a:t>构成流水线</a:t>
            </a:r>
            <a:r>
              <a:rPr lang="zh-CN" altLang="en-US" sz="2800" b="1" dirty="0">
                <a:solidFill>
                  <a:srgbClr val="0000FF"/>
                </a:solidFill>
              </a:rPr>
              <a:t>状态图</a:t>
            </a:r>
          </a:p>
        </p:txBody>
      </p:sp>
      <p:sp>
        <p:nvSpPr>
          <p:cNvPr id="276490" name="Text Box 10"/>
          <p:cNvSpPr txBox="1">
            <a:spLocks noChangeArrowheads="1"/>
          </p:cNvSpPr>
          <p:nvPr/>
        </p:nvSpPr>
        <p:spPr bwMode="auto">
          <a:xfrm>
            <a:off x="588963" y="5300663"/>
            <a:ext cx="33845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zh-CN" altLang="en-US" sz="2800" b="1" dirty="0"/>
              <a:t>得到流水线</a:t>
            </a:r>
            <a:r>
              <a:rPr lang="zh-CN" altLang="en-US" sz="2800" b="1" dirty="0">
                <a:solidFill>
                  <a:srgbClr val="0000FF"/>
                </a:solidFill>
              </a:rPr>
              <a:t>调度方案</a:t>
            </a:r>
          </a:p>
        </p:txBody>
      </p:sp>
      <p:sp>
        <p:nvSpPr>
          <p:cNvPr id="129034" name="Rectangle 11"/>
          <p:cNvSpPr>
            <a:spLocks noChangeArrowheads="1"/>
          </p:cNvSpPr>
          <p:nvPr/>
        </p:nvSpPr>
        <p:spPr bwMode="auto">
          <a:xfrm>
            <a:off x="539750" y="260350"/>
            <a:ext cx="8062913"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3200" b="1">
                <a:solidFill>
                  <a:schemeClr val="tx2"/>
                </a:solidFill>
                <a:latin typeface="黑体" panose="02010609060101010101" pitchFamily="49" charset="-122"/>
              </a:rPr>
              <a:t>5.2.3 </a:t>
            </a:r>
            <a:r>
              <a:rPr lang="zh-CN" altLang="en-US" sz="3200" b="1">
                <a:solidFill>
                  <a:schemeClr val="tx2"/>
                </a:solidFill>
                <a:latin typeface="黑体" panose="02010609060101010101" pitchFamily="49" charset="-122"/>
              </a:rPr>
              <a:t>标量流水机的相关处理和控制机构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76484"/>
                                        </p:tgtEl>
                                        <p:attrNameLst>
                                          <p:attrName>style.visibility</p:attrName>
                                        </p:attrNameLst>
                                      </p:cBhvr>
                                      <p:to>
                                        <p:strVal val="visible"/>
                                      </p:to>
                                    </p:set>
                                    <p:animEffect transition="in" filter="wipe(left)">
                                      <p:cBhvr>
                                        <p:cTn id="7" dur="500"/>
                                        <p:tgtEl>
                                          <p:spTgt spid="276484"/>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6485"/>
                                        </p:tgtEl>
                                        <p:attrNameLst>
                                          <p:attrName>style.visibility</p:attrName>
                                        </p:attrNameLst>
                                      </p:cBhvr>
                                      <p:to>
                                        <p:strVal val="visible"/>
                                      </p:to>
                                    </p:set>
                                    <p:animEffect transition="in" filter="wipe(left)">
                                      <p:cBhvr>
                                        <p:cTn id="11" dur="500"/>
                                        <p:tgtEl>
                                          <p:spTgt spid="27648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76486"/>
                                        </p:tgtEl>
                                        <p:attrNameLst>
                                          <p:attrName>style.visibility</p:attrName>
                                        </p:attrNameLst>
                                      </p:cBhvr>
                                      <p:to>
                                        <p:strVal val="visible"/>
                                      </p:to>
                                    </p:set>
                                    <p:animEffect transition="in" filter="wipe(left)">
                                      <p:cBhvr>
                                        <p:cTn id="16" dur="500"/>
                                        <p:tgtEl>
                                          <p:spTgt spid="27648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76487"/>
                                        </p:tgtEl>
                                        <p:attrNameLst>
                                          <p:attrName>style.visibility</p:attrName>
                                        </p:attrNameLst>
                                      </p:cBhvr>
                                      <p:to>
                                        <p:strVal val="visible"/>
                                      </p:to>
                                    </p:set>
                                    <p:animEffect transition="in" filter="wipe(left)">
                                      <p:cBhvr>
                                        <p:cTn id="21" dur="500"/>
                                        <p:tgtEl>
                                          <p:spTgt spid="27648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76488"/>
                                        </p:tgtEl>
                                        <p:attrNameLst>
                                          <p:attrName>style.visibility</p:attrName>
                                        </p:attrNameLst>
                                      </p:cBhvr>
                                      <p:to>
                                        <p:strVal val="visible"/>
                                      </p:to>
                                    </p:set>
                                    <p:animEffect transition="in" filter="wipe(left)">
                                      <p:cBhvr>
                                        <p:cTn id="26" dur="500"/>
                                        <p:tgtEl>
                                          <p:spTgt spid="276488"/>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76489"/>
                                        </p:tgtEl>
                                        <p:attrNameLst>
                                          <p:attrName>style.visibility</p:attrName>
                                        </p:attrNameLst>
                                      </p:cBhvr>
                                      <p:to>
                                        <p:strVal val="visible"/>
                                      </p:to>
                                    </p:set>
                                    <p:animEffect transition="in" filter="wipe(left)">
                                      <p:cBhvr>
                                        <p:cTn id="31" dur="500"/>
                                        <p:tgtEl>
                                          <p:spTgt spid="276489"/>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76490"/>
                                        </p:tgtEl>
                                        <p:attrNameLst>
                                          <p:attrName>style.visibility</p:attrName>
                                        </p:attrNameLst>
                                      </p:cBhvr>
                                      <p:to>
                                        <p:strVal val="visible"/>
                                      </p:to>
                                    </p:set>
                                    <p:animEffect transition="in" filter="wipe(left)">
                                      <p:cBhvr>
                                        <p:cTn id="36" dur="500"/>
                                        <p:tgtEl>
                                          <p:spTgt spid="2764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84" grpId="0"/>
      <p:bldP spid="276485" grpId="0"/>
      <p:bldP spid="276486" grpId="0"/>
      <p:bldP spid="276487" grpId="0"/>
      <p:bldP spid="276488" grpId="0"/>
      <p:bldP spid="276489" grpId="0"/>
      <p:bldP spid="27649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3"/>
          <p:cNvSpPr>
            <a:spLocks noChangeArrowheads="1"/>
          </p:cNvSpPr>
          <p:nvPr/>
        </p:nvSpPr>
        <p:spPr bwMode="auto">
          <a:xfrm>
            <a:off x="611188" y="1196975"/>
            <a:ext cx="4608512"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200" b="1">
                <a:solidFill>
                  <a:schemeClr val="tx2"/>
                </a:solidFill>
                <a:latin typeface="黑体" panose="02010609060101010101" pitchFamily="49" charset="-122"/>
              </a:rPr>
              <a:t>4</a:t>
            </a:r>
            <a:r>
              <a:rPr lang="zh-CN" altLang="en-US" sz="3200" b="1">
                <a:solidFill>
                  <a:schemeClr val="tx2"/>
                </a:solidFill>
                <a:latin typeface="黑体" panose="02010609060101010101" pitchFamily="49" charset="-122"/>
              </a:rPr>
              <a:t>．流水线调度</a:t>
            </a:r>
          </a:p>
        </p:txBody>
      </p:sp>
      <p:sp>
        <p:nvSpPr>
          <p:cNvPr id="130051" name="Text Box 4"/>
          <p:cNvSpPr txBox="1">
            <a:spLocks noChangeArrowheads="1"/>
          </p:cNvSpPr>
          <p:nvPr/>
        </p:nvSpPr>
        <p:spPr bwMode="auto">
          <a:xfrm>
            <a:off x="611188" y="1844675"/>
            <a:ext cx="6985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2800" b="1">
                <a:solidFill>
                  <a:srgbClr val="FF3300"/>
                </a:solidFill>
              </a:rPr>
              <a:t>(1)</a:t>
            </a:r>
            <a:r>
              <a:rPr lang="zh-CN" altLang="en-US" sz="2800" b="1">
                <a:solidFill>
                  <a:srgbClr val="FF3300"/>
                </a:solidFill>
              </a:rPr>
              <a:t>单功能流水线调度</a:t>
            </a:r>
            <a:r>
              <a:rPr lang="en-US" altLang="zh-CN" sz="2800" b="1">
                <a:solidFill>
                  <a:srgbClr val="FF3300"/>
                </a:solidFill>
              </a:rPr>
              <a:t>——</a:t>
            </a:r>
            <a:r>
              <a:rPr lang="zh-CN" altLang="en-US" sz="2800" b="1">
                <a:solidFill>
                  <a:srgbClr val="FF3300"/>
                </a:solidFill>
              </a:rPr>
              <a:t>预约表</a:t>
            </a:r>
          </a:p>
        </p:txBody>
      </p:sp>
      <p:sp>
        <p:nvSpPr>
          <p:cNvPr id="277509" name="Text Box 5"/>
          <p:cNvSpPr txBox="1">
            <a:spLocks noChangeArrowheads="1"/>
          </p:cNvSpPr>
          <p:nvPr/>
        </p:nvSpPr>
        <p:spPr bwMode="auto">
          <a:xfrm>
            <a:off x="642938" y="2405063"/>
            <a:ext cx="8105775" cy="519112"/>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spcBef>
                <a:spcPct val="50000"/>
              </a:spcBef>
            </a:pPr>
            <a:r>
              <a:rPr lang="zh-CN" altLang="en-US" sz="2800" b="1">
                <a:latin typeface="楷体_GB2312" pitchFamily="49" charset="-122"/>
                <a:ea typeface="楷体_GB2312" pitchFamily="49" charset="-122"/>
              </a:rPr>
              <a:t>设流水线由</a:t>
            </a:r>
            <a:r>
              <a:rPr lang="en-US" altLang="zh-CN" sz="2800" b="1">
                <a:latin typeface="楷体_GB2312" pitchFamily="49" charset="-122"/>
                <a:ea typeface="楷体_GB2312" pitchFamily="49" charset="-122"/>
              </a:rPr>
              <a:t>K</a:t>
            </a:r>
            <a:r>
              <a:rPr lang="zh-CN" altLang="en-US" sz="2800" b="1">
                <a:latin typeface="楷体_GB2312" pitchFamily="49" charset="-122"/>
                <a:ea typeface="楷体_GB2312" pitchFamily="49" charset="-122"/>
              </a:rPr>
              <a:t>段组成，任务经流水线共需要</a:t>
            </a:r>
            <a:r>
              <a:rPr lang="en-US" altLang="zh-CN" sz="2800" b="1">
                <a:latin typeface="楷体_GB2312" pitchFamily="49" charset="-122"/>
                <a:ea typeface="楷体_GB2312" pitchFamily="49" charset="-122"/>
              </a:rPr>
              <a:t>N</a:t>
            </a:r>
            <a:r>
              <a:rPr lang="zh-CN" altLang="en-US" sz="2800" b="1">
                <a:latin typeface="楷体_GB2312" pitchFamily="49" charset="-122"/>
                <a:ea typeface="楷体_GB2312" pitchFamily="49" charset="-122"/>
              </a:rPr>
              <a:t>拍。</a:t>
            </a:r>
          </a:p>
        </p:txBody>
      </p:sp>
      <p:pic>
        <p:nvPicPr>
          <p:cNvPr id="27751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2941638"/>
            <a:ext cx="8208962" cy="380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0054" name="Rectangle 7"/>
          <p:cNvSpPr>
            <a:spLocks noChangeArrowheads="1"/>
          </p:cNvSpPr>
          <p:nvPr/>
        </p:nvSpPr>
        <p:spPr bwMode="auto">
          <a:xfrm>
            <a:off x="539750" y="260350"/>
            <a:ext cx="8062913"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3200" b="1">
                <a:solidFill>
                  <a:schemeClr val="tx2"/>
                </a:solidFill>
                <a:latin typeface="黑体" panose="02010609060101010101" pitchFamily="49" charset="-122"/>
              </a:rPr>
              <a:t>5.2.3 </a:t>
            </a:r>
            <a:r>
              <a:rPr lang="zh-CN" altLang="en-US" sz="3200" b="1">
                <a:solidFill>
                  <a:schemeClr val="tx2"/>
                </a:solidFill>
                <a:latin typeface="黑体" panose="02010609060101010101" pitchFamily="49" charset="-122"/>
              </a:rPr>
              <a:t>标量流水机的相关处理和控制机构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277509"/>
                                        </p:tgtEl>
                                        <p:attrNameLst>
                                          <p:attrName>style.visibility</p:attrName>
                                        </p:attrNameLst>
                                      </p:cBhvr>
                                      <p:to>
                                        <p:strVal val="visible"/>
                                      </p:to>
                                    </p:set>
                                    <p:animEffect transition="in" filter="slide(fromTop)">
                                      <p:cBhvr>
                                        <p:cTn id="7" dur="500"/>
                                        <p:tgtEl>
                                          <p:spTgt spid="277509"/>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277510"/>
                                        </p:tgtEl>
                                        <p:attrNameLst>
                                          <p:attrName>style.visibility</p:attrName>
                                        </p:attrNameLst>
                                      </p:cBhvr>
                                      <p:to>
                                        <p:strVal val="visible"/>
                                      </p:to>
                                    </p:set>
                                    <p:animEffect transition="in" filter="dissolve">
                                      <p:cBhvr>
                                        <p:cTn id="11" dur="500"/>
                                        <p:tgtEl>
                                          <p:spTgt spid="2775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09"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64"/>
          <p:cNvSpPr>
            <a:spLocks noChangeArrowheads="1"/>
          </p:cNvSpPr>
          <p:nvPr/>
        </p:nvSpPr>
        <p:spPr bwMode="auto">
          <a:xfrm>
            <a:off x="539750" y="260350"/>
            <a:ext cx="8062913"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3200" b="1">
                <a:solidFill>
                  <a:schemeClr val="tx2"/>
                </a:solidFill>
                <a:latin typeface="黑体" panose="02010609060101010101" pitchFamily="49" charset="-122"/>
              </a:rPr>
              <a:t>5.2.3 </a:t>
            </a:r>
            <a:r>
              <a:rPr lang="zh-CN" altLang="en-US" sz="3200" b="1">
                <a:solidFill>
                  <a:schemeClr val="tx2"/>
                </a:solidFill>
                <a:latin typeface="黑体" panose="02010609060101010101" pitchFamily="49" charset="-122"/>
              </a:rPr>
              <a:t>标量流水机的相关处理和控制机构 </a:t>
            </a:r>
          </a:p>
        </p:txBody>
      </p:sp>
      <p:sp>
        <p:nvSpPr>
          <p:cNvPr id="131075" name="Rectangle 3"/>
          <p:cNvSpPr>
            <a:spLocks noChangeArrowheads="1"/>
          </p:cNvSpPr>
          <p:nvPr/>
        </p:nvSpPr>
        <p:spPr bwMode="auto">
          <a:xfrm>
            <a:off x="611188" y="1196975"/>
            <a:ext cx="4608512"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200" b="1">
                <a:solidFill>
                  <a:schemeClr val="tx2"/>
                </a:solidFill>
                <a:latin typeface="黑体" panose="02010609060101010101" pitchFamily="49" charset="-122"/>
              </a:rPr>
              <a:t>4</a:t>
            </a:r>
            <a:r>
              <a:rPr lang="zh-CN" altLang="en-US" sz="3200" b="1">
                <a:solidFill>
                  <a:schemeClr val="tx2"/>
                </a:solidFill>
                <a:latin typeface="黑体" panose="02010609060101010101" pitchFamily="49" charset="-122"/>
              </a:rPr>
              <a:t>．流水线调度</a:t>
            </a:r>
          </a:p>
        </p:txBody>
      </p:sp>
      <p:sp>
        <p:nvSpPr>
          <p:cNvPr id="131076" name="Text Box 4"/>
          <p:cNvSpPr txBox="1">
            <a:spLocks noChangeArrowheads="1"/>
          </p:cNvSpPr>
          <p:nvPr/>
        </p:nvSpPr>
        <p:spPr bwMode="auto">
          <a:xfrm>
            <a:off x="611188" y="1844675"/>
            <a:ext cx="540067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2800" b="1">
                <a:solidFill>
                  <a:srgbClr val="FF3300"/>
                </a:solidFill>
              </a:rPr>
              <a:t>(1)</a:t>
            </a:r>
            <a:r>
              <a:rPr lang="zh-CN" altLang="en-US" sz="2800" b="1">
                <a:solidFill>
                  <a:srgbClr val="FF3300"/>
                </a:solidFill>
              </a:rPr>
              <a:t>单功能流水线调度</a:t>
            </a:r>
          </a:p>
          <a:p>
            <a:pPr algn="l" eaLnBrk="1" hangingPunct="1"/>
            <a:r>
              <a:rPr lang="en-US" altLang="zh-CN" sz="2800" b="1">
                <a:solidFill>
                  <a:srgbClr val="FF3300"/>
                </a:solidFill>
              </a:rPr>
              <a:t>——</a:t>
            </a:r>
            <a:r>
              <a:rPr lang="zh-CN" altLang="en-US" sz="2800" b="1">
                <a:solidFill>
                  <a:srgbClr val="FF3300"/>
                </a:solidFill>
              </a:rPr>
              <a:t>延迟禁止表（</a:t>
            </a:r>
            <a:r>
              <a:rPr lang="en-US" altLang="zh-CN" sz="2800" b="1">
                <a:solidFill>
                  <a:srgbClr val="FF3300"/>
                </a:solidFill>
              </a:rPr>
              <a:t>F</a:t>
            </a:r>
            <a:r>
              <a:rPr lang="zh-CN" altLang="en-US" sz="2800" b="1">
                <a:solidFill>
                  <a:srgbClr val="FF3300"/>
                </a:solidFill>
              </a:rPr>
              <a:t>）</a:t>
            </a:r>
          </a:p>
        </p:txBody>
      </p:sp>
      <p:grpSp>
        <p:nvGrpSpPr>
          <p:cNvPr id="278533" name="Group 5"/>
          <p:cNvGrpSpPr>
            <a:grpSpLocks/>
          </p:cNvGrpSpPr>
          <p:nvPr/>
        </p:nvGrpSpPr>
        <p:grpSpPr bwMode="auto">
          <a:xfrm>
            <a:off x="468313" y="2924175"/>
            <a:ext cx="5289550" cy="2876550"/>
            <a:chOff x="177" y="2081"/>
            <a:chExt cx="2737" cy="1370"/>
          </a:xfrm>
        </p:grpSpPr>
        <p:grpSp>
          <p:nvGrpSpPr>
            <p:cNvPr id="131096" name="Group 6"/>
            <p:cNvGrpSpPr>
              <a:grpSpLocks/>
            </p:cNvGrpSpPr>
            <p:nvPr/>
          </p:nvGrpSpPr>
          <p:grpSpPr bwMode="auto">
            <a:xfrm>
              <a:off x="177" y="2081"/>
              <a:ext cx="2737" cy="1357"/>
              <a:chOff x="177" y="2081"/>
              <a:chExt cx="2737" cy="1357"/>
            </a:xfrm>
          </p:grpSpPr>
          <p:grpSp>
            <p:nvGrpSpPr>
              <p:cNvPr id="131107" name="Group 7"/>
              <p:cNvGrpSpPr>
                <a:grpSpLocks/>
              </p:cNvGrpSpPr>
              <p:nvPr/>
            </p:nvGrpSpPr>
            <p:grpSpPr bwMode="auto">
              <a:xfrm>
                <a:off x="350" y="2081"/>
                <a:ext cx="2564" cy="1357"/>
                <a:chOff x="350" y="2081"/>
                <a:chExt cx="2564" cy="1357"/>
              </a:xfrm>
            </p:grpSpPr>
            <p:grpSp>
              <p:nvGrpSpPr>
                <p:cNvPr id="131114" name="Group 8"/>
                <p:cNvGrpSpPr>
                  <a:grpSpLocks/>
                </p:cNvGrpSpPr>
                <p:nvPr/>
              </p:nvGrpSpPr>
              <p:grpSpPr bwMode="auto">
                <a:xfrm>
                  <a:off x="350" y="2081"/>
                  <a:ext cx="397" cy="1200"/>
                  <a:chOff x="864" y="2736"/>
                  <a:chExt cx="397" cy="1200"/>
                </a:xfrm>
              </p:grpSpPr>
              <p:grpSp>
                <p:nvGrpSpPr>
                  <p:cNvPr id="131128" name="Group 9"/>
                  <p:cNvGrpSpPr>
                    <a:grpSpLocks/>
                  </p:cNvGrpSpPr>
                  <p:nvPr/>
                </p:nvGrpSpPr>
                <p:grpSpPr bwMode="auto">
                  <a:xfrm>
                    <a:off x="864" y="2784"/>
                    <a:ext cx="96" cy="1152"/>
                    <a:chOff x="864" y="2784"/>
                    <a:chExt cx="96" cy="1152"/>
                  </a:xfrm>
                </p:grpSpPr>
                <p:sp>
                  <p:nvSpPr>
                    <p:cNvPr id="131130" name="Line 10"/>
                    <p:cNvSpPr>
                      <a:spLocks noChangeShapeType="1"/>
                    </p:cNvSpPr>
                    <p:nvPr/>
                  </p:nvSpPr>
                  <p:spPr bwMode="auto">
                    <a:xfrm flipV="1">
                      <a:off x="864" y="2784"/>
                      <a:ext cx="0" cy="115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31131" name="Line 11"/>
                    <p:cNvSpPr>
                      <a:spLocks noChangeShapeType="1"/>
                    </p:cNvSpPr>
                    <p:nvPr/>
                  </p:nvSpPr>
                  <p:spPr bwMode="auto">
                    <a:xfrm>
                      <a:off x="864" y="3744"/>
                      <a:ext cx="96"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31132" name="Line 12"/>
                    <p:cNvSpPr>
                      <a:spLocks noChangeShapeType="1"/>
                    </p:cNvSpPr>
                    <p:nvPr/>
                  </p:nvSpPr>
                  <p:spPr bwMode="auto">
                    <a:xfrm>
                      <a:off x="864" y="3552"/>
                      <a:ext cx="96"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31133" name="Line 13"/>
                    <p:cNvSpPr>
                      <a:spLocks noChangeShapeType="1"/>
                    </p:cNvSpPr>
                    <p:nvPr/>
                  </p:nvSpPr>
                  <p:spPr bwMode="auto">
                    <a:xfrm>
                      <a:off x="864" y="3360"/>
                      <a:ext cx="96"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31134" name="Line 14"/>
                    <p:cNvSpPr>
                      <a:spLocks noChangeShapeType="1"/>
                    </p:cNvSpPr>
                    <p:nvPr/>
                  </p:nvSpPr>
                  <p:spPr bwMode="auto">
                    <a:xfrm>
                      <a:off x="864" y="3168"/>
                      <a:ext cx="96"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31135" name="Line 15"/>
                    <p:cNvSpPr>
                      <a:spLocks noChangeShapeType="1"/>
                    </p:cNvSpPr>
                    <p:nvPr/>
                  </p:nvSpPr>
                  <p:spPr bwMode="auto">
                    <a:xfrm>
                      <a:off x="864" y="2976"/>
                      <a:ext cx="96"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grpSp>
              <p:sp>
                <p:nvSpPr>
                  <p:cNvPr id="131129" name="Text Box 16"/>
                  <p:cNvSpPr txBox="1">
                    <a:spLocks noChangeArrowheads="1"/>
                  </p:cNvSpPr>
                  <p:nvPr/>
                </p:nvSpPr>
                <p:spPr bwMode="auto">
                  <a:xfrm>
                    <a:off x="902" y="2736"/>
                    <a:ext cx="359"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sz="2000" b="1">
                        <a:ea typeface="宋体" panose="02010600030101010101" pitchFamily="2" charset="-122"/>
                      </a:rPr>
                      <a:t>空间</a:t>
                    </a:r>
                  </a:p>
                </p:txBody>
              </p:sp>
            </p:grpSp>
            <p:grpSp>
              <p:nvGrpSpPr>
                <p:cNvPr id="131115" name="Group 17"/>
                <p:cNvGrpSpPr>
                  <a:grpSpLocks/>
                </p:cNvGrpSpPr>
                <p:nvPr/>
              </p:nvGrpSpPr>
              <p:grpSpPr bwMode="auto">
                <a:xfrm>
                  <a:off x="350" y="3185"/>
                  <a:ext cx="2564" cy="253"/>
                  <a:chOff x="350" y="3185"/>
                  <a:chExt cx="2564" cy="253"/>
                </a:xfrm>
              </p:grpSpPr>
              <p:sp>
                <p:nvSpPr>
                  <p:cNvPr id="131116" name="Line 18"/>
                  <p:cNvSpPr>
                    <a:spLocks noChangeShapeType="1"/>
                  </p:cNvSpPr>
                  <p:nvPr/>
                </p:nvSpPr>
                <p:spPr bwMode="auto">
                  <a:xfrm>
                    <a:off x="350" y="3281"/>
                    <a:ext cx="2494" cy="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31117" name="Line 19"/>
                  <p:cNvSpPr>
                    <a:spLocks noChangeShapeType="1"/>
                  </p:cNvSpPr>
                  <p:nvPr/>
                </p:nvSpPr>
                <p:spPr bwMode="auto">
                  <a:xfrm flipV="1">
                    <a:off x="590" y="3185"/>
                    <a:ext cx="0" cy="96"/>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31118" name="Line 20"/>
                  <p:cNvSpPr>
                    <a:spLocks noChangeShapeType="1"/>
                  </p:cNvSpPr>
                  <p:nvPr/>
                </p:nvSpPr>
                <p:spPr bwMode="auto">
                  <a:xfrm flipV="1">
                    <a:off x="830" y="3185"/>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31119" name="Line 21"/>
                  <p:cNvSpPr>
                    <a:spLocks noChangeShapeType="1"/>
                  </p:cNvSpPr>
                  <p:nvPr/>
                </p:nvSpPr>
                <p:spPr bwMode="auto">
                  <a:xfrm flipV="1">
                    <a:off x="1070" y="3185"/>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31120" name="Line 22"/>
                  <p:cNvSpPr>
                    <a:spLocks noChangeShapeType="1"/>
                  </p:cNvSpPr>
                  <p:nvPr/>
                </p:nvSpPr>
                <p:spPr bwMode="auto">
                  <a:xfrm flipV="1">
                    <a:off x="1310" y="3185"/>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31121" name="Line 23"/>
                  <p:cNvSpPr>
                    <a:spLocks noChangeShapeType="1"/>
                  </p:cNvSpPr>
                  <p:nvPr/>
                </p:nvSpPr>
                <p:spPr bwMode="auto">
                  <a:xfrm flipV="1">
                    <a:off x="1550" y="3185"/>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31122" name="Line 24"/>
                  <p:cNvSpPr>
                    <a:spLocks noChangeShapeType="1"/>
                  </p:cNvSpPr>
                  <p:nvPr/>
                </p:nvSpPr>
                <p:spPr bwMode="auto">
                  <a:xfrm flipV="1">
                    <a:off x="1790" y="3185"/>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31123" name="Line 25"/>
                  <p:cNvSpPr>
                    <a:spLocks noChangeShapeType="1"/>
                  </p:cNvSpPr>
                  <p:nvPr/>
                </p:nvSpPr>
                <p:spPr bwMode="auto">
                  <a:xfrm flipV="1">
                    <a:off x="2030" y="3185"/>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31124" name="Line 26"/>
                  <p:cNvSpPr>
                    <a:spLocks noChangeShapeType="1"/>
                  </p:cNvSpPr>
                  <p:nvPr/>
                </p:nvSpPr>
                <p:spPr bwMode="auto">
                  <a:xfrm flipV="1">
                    <a:off x="2270" y="3185"/>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31125" name="Line 27"/>
                  <p:cNvSpPr>
                    <a:spLocks noChangeShapeType="1"/>
                  </p:cNvSpPr>
                  <p:nvPr/>
                </p:nvSpPr>
                <p:spPr bwMode="auto">
                  <a:xfrm flipV="1">
                    <a:off x="2510" y="3185"/>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31126" name="Line 28"/>
                  <p:cNvSpPr>
                    <a:spLocks noChangeShapeType="1"/>
                  </p:cNvSpPr>
                  <p:nvPr/>
                </p:nvSpPr>
                <p:spPr bwMode="auto">
                  <a:xfrm flipV="1">
                    <a:off x="2750" y="3185"/>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31127" name="Text Box 29"/>
                  <p:cNvSpPr txBox="1">
                    <a:spLocks noChangeArrowheads="1"/>
                  </p:cNvSpPr>
                  <p:nvPr/>
                </p:nvSpPr>
                <p:spPr bwMode="auto">
                  <a:xfrm>
                    <a:off x="2554" y="3249"/>
                    <a:ext cx="360"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sz="2000" b="1">
                        <a:ea typeface="宋体" panose="02010600030101010101" pitchFamily="2" charset="-122"/>
                      </a:rPr>
                      <a:t>时间</a:t>
                    </a:r>
                  </a:p>
                </p:txBody>
              </p:sp>
            </p:grpSp>
          </p:grpSp>
          <p:grpSp>
            <p:nvGrpSpPr>
              <p:cNvPr id="131108" name="Group 30"/>
              <p:cNvGrpSpPr>
                <a:grpSpLocks/>
              </p:cNvGrpSpPr>
              <p:nvPr/>
            </p:nvGrpSpPr>
            <p:grpSpPr bwMode="auto">
              <a:xfrm>
                <a:off x="177" y="2273"/>
                <a:ext cx="174" cy="986"/>
                <a:chOff x="691" y="2928"/>
                <a:chExt cx="174" cy="986"/>
              </a:xfrm>
            </p:grpSpPr>
            <p:sp>
              <p:nvSpPr>
                <p:cNvPr id="131109" name="Text Box 31"/>
                <p:cNvSpPr txBox="1">
                  <a:spLocks noChangeArrowheads="1"/>
                </p:cNvSpPr>
                <p:nvPr/>
              </p:nvSpPr>
              <p:spPr bwMode="auto">
                <a:xfrm>
                  <a:off x="691" y="3696"/>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1</a:t>
                  </a:r>
                </a:p>
              </p:txBody>
            </p:sp>
            <p:sp>
              <p:nvSpPr>
                <p:cNvPr id="131110" name="Text Box 32"/>
                <p:cNvSpPr txBox="1">
                  <a:spLocks noChangeArrowheads="1"/>
                </p:cNvSpPr>
                <p:nvPr/>
              </p:nvSpPr>
              <p:spPr bwMode="auto">
                <a:xfrm>
                  <a:off x="691" y="3504"/>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2</a:t>
                  </a:r>
                </a:p>
              </p:txBody>
            </p:sp>
            <p:sp>
              <p:nvSpPr>
                <p:cNvPr id="131111" name="Text Box 33"/>
                <p:cNvSpPr txBox="1">
                  <a:spLocks noChangeArrowheads="1"/>
                </p:cNvSpPr>
                <p:nvPr/>
              </p:nvSpPr>
              <p:spPr bwMode="auto">
                <a:xfrm>
                  <a:off x="691" y="3312"/>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3</a:t>
                  </a:r>
                </a:p>
              </p:txBody>
            </p:sp>
            <p:sp>
              <p:nvSpPr>
                <p:cNvPr id="131112" name="Text Box 34"/>
                <p:cNvSpPr txBox="1">
                  <a:spLocks noChangeArrowheads="1"/>
                </p:cNvSpPr>
                <p:nvPr/>
              </p:nvSpPr>
              <p:spPr bwMode="auto">
                <a:xfrm>
                  <a:off x="691" y="3120"/>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4</a:t>
                  </a:r>
                </a:p>
              </p:txBody>
            </p:sp>
            <p:sp>
              <p:nvSpPr>
                <p:cNvPr id="131113" name="Text Box 35"/>
                <p:cNvSpPr txBox="1">
                  <a:spLocks noChangeArrowheads="1"/>
                </p:cNvSpPr>
                <p:nvPr/>
              </p:nvSpPr>
              <p:spPr bwMode="auto">
                <a:xfrm>
                  <a:off x="691" y="2928"/>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5</a:t>
                  </a:r>
                </a:p>
              </p:txBody>
            </p:sp>
          </p:grpSp>
        </p:grpSp>
        <p:grpSp>
          <p:nvGrpSpPr>
            <p:cNvPr id="131097" name="Group 36"/>
            <p:cNvGrpSpPr>
              <a:grpSpLocks/>
            </p:cNvGrpSpPr>
            <p:nvPr/>
          </p:nvGrpSpPr>
          <p:grpSpPr bwMode="auto">
            <a:xfrm>
              <a:off x="508" y="3233"/>
              <a:ext cx="2079" cy="218"/>
              <a:chOff x="508" y="3233"/>
              <a:chExt cx="2079" cy="218"/>
            </a:xfrm>
          </p:grpSpPr>
          <p:sp>
            <p:nvSpPr>
              <p:cNvPr id="131098" name="Text Box 37"/>
              <p:cNvSpPr txBox="1">
                <a:spLocks noChangeArrowheads="1"/>
              </p:cNvSpPr>
              <p:nvPr/>
            </p:nvSpPr>
            <p:spPr bwMode="auto">
              <a:xfrm>
                <a:off x="508" y="3233"/>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1</a:t>
                </a:r>
              </a:p>
            </p:txBody>
          </p:sp>
          <p:sp>
            <p:nvSpPr>
              <p:cNvPr id="131099" name="Text Box 38"/>
              <p:cNvSpPr txBox="1">
                <a:spLocks noChangeArrowheads="1"/>
              </p:cNvSpPr>
              <p:nvPr/>
            </p:nvSpPr>
            <p:spPr bwMode="auto">
              <a:xfrm>
                <a:off x="780" y="3233"/>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2</a:t>
                </a:r>
              </a:p>
            </p:txBody>
          </p:sp>
          <p:sp>
            <p:nvSpPr>
              <p:cNvPr id="131100" name="Text Box 39"/>
              <p:cNvSpPr txBox="1">
                <a:spLocks noChangeArrowheads="1"/>
              </p:cNvSpPr>
              <p:nvPr/>
            </p:nvSpPr>
            <p:spPr bwMode="auto">
              <a:xfrm>
                <a:off x="1007" y="3233"/>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3</a:t>
                </a:r>
              </a:p>
            </p:txBody>
          </p:sp>
          <p:sp>
            <p:nvSpPr>
              <p:cNvPr id="131101" name="Text Box 40"/>
              <p:cNvSpPr txBox="1">
                <a:spLocks noChangeArrowheads="1"/>
              </p:cNvSpPr>
              <p:nvPr/>
            </p:nvSpPr>
            <p:spPr bwMode="auto">
              <a:xfrm>
                <a:off x="1234" y="3233"/>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4</a:t>
                </a:r>
              </a:p>
            </p:txBody>
          </p:sp>
          <p:sp>
            <p:nvSpPr>
              <p:cNvPr id="131102" name="Text Box 41"/>
              <p:cNvSpPr txBox="1">
                <a:spLocks noChangeArrowheads="1"/>
              </p:cNvSpPr>
              <p:nvPr/>
            </p:nvSpPr>
            <p:spPr bwMode="auto">
              <a:xfrm>
                <a:off x="1460" y="3233"/>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5</a:t>
                </a:r>
              </a:p>
            </p:txBody>
          </p:sp>
          <p:sp>
            <p:nvSpPr>
              <p:cNvPr id="131103" name="Text Box 42"/>
              <p:cNvSpPr txBox="1">
                <a:spLocks noChangeArrowheads="1"/>
              </p:cNvSpPr>
              <p:nvPr/>
            </p:nvSpPr>
            <p:spPr bwMode="auto">
              <a:xfrm>
                <a:off x="1687" y="3233"/>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6</a:t>
                </a:r>
              </a:p>
            </p:txBody>
          </p:sp>
          <p:sp>
            <p:nvSpPr>
              <p:cNvPr id="131104" name="Text Box 43"/>
              <p:cNvSpPr txBox="1">
                <a:spLocks noChangeArrowheads="1"/>
              </p:cNvSpPr>
              <p:nvPr/>
            </p:nvSpPr>
            <p:spPr bwMode="auto">
              <a:xfrm>
                <a:off x="1959" y="3233"/>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7</a:t>
                </a:r>
              </a:p>
            </p:txBody>
          </p:sp>
          <p:sp>
            <p:nvSpPr>
              <p:cNvPr id="131105" name="Text Box 44"/>
              <p:cNvSpPr txBox="1">
                <a:spLocks noChangeArrowheads="1"/>
              </p:cNvSpPr>
              <p:nvPr/>
            </p:nvSpPr>
            <p:spPr bwMode="auto">
              <a:xfrm>
                <a:off x="2186" y="3233"/>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8</a:t>
                </a:r>
              </a:p>
            </p:txBody>
          </p:sp>
          <p:sp>
            <p:nvSpPr>
              <p:cNvPr id="131106" name="Text Box 45"/>
              <p:cNvSpPr txBox="1">
                <a:spLocks noChangeArrowheads="1"/>
              </p:cNvSpPr>
              <p:nvPr/>
            </p:nvSpPr>
            <p:spPr bwMode="auto">
              <a:xfrm>
                <a:off x="2413" y="3233"/>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9</a:t>
                </a:r>
              </a:p>
            </p:txBody>
          </p:sp>
        </p:grpSp>
      </p:grpSp>
      <p:grpSp>
        <p:nvGrpSpPr>
          <p:cNvPr id="278574" name="Group 46"/>
          <p:cNvGrpSpPr>
            <a:grpSpLocks/>
          </p:cNvGrpSpPr>
          <p:nvPr/>
        </p:nvGrpSpPr>
        <p:grpSpPr bwMode="auto">
          <a:xfrm>
            <a:off x="820738" y="3441700"/>
            <a:ext cx="4173537" cy="2016125"/>
            <a:chOff x="864" y="2976"/>
            <a:chExt cx="2160" cy="960"/>
          </a:xfrm>
        </p:grpSpPr>
        <p:sp>
          <p:nvSpPr>
            <p:cNvPr id="131086" name="Rectangle 47"/>
            <p:cNvSpPr>
              <a:spLocks noChangeArrowheads="1"/>
            </p:cNvSpPr>
            <p:nvPr/>
          </p:nvSpPr>
          <p:spPr bwMode="auto">
            <a:xfrm>
              <a:off x="864" y="3744"/>
              <a:ext cx="240" cy="192"/>
            </a:xfrm>
            <a:prstGeom prst="rect">
              <a:avLst/>
            </a:prstGeom>
            <a:solidFill>
              <a:schemeClr val="accent1"/>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31087" name="Rectangle 48"/>
            <p:cNvSpPr>
              <a:spLocks noChangeArrowheads="1"/>
            </p:cNvSpPr>
            <p:nvPr/>
          </p:nvSpPr>
          <p:spPr bwMode="auto">
            <a:xfrm>
              <a:off x="1104" y="3552"/>
              <a:ext cx="240" cy="192"/>
            </a:xfrm>
            <a:prstGeom prst="rect">
              <a:avLst/>
            </a:prstGeom>
            <a:solidFill>
              <a:srgbClr val="0000FF"/>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31088" name="Rectangle 49"/>
            <p:cNvSpPr>
              <a:spLocks noChangeArrowheads="1"/>
            </p:cNvSpPr>
            <p:nvPr/>
          </p:nvSpPr>
          <p:spPr bwMode="auto">
            <a:xfrm>
              <a:off x="1344" y="3552"/>
              <a:ext cx="240" cy="192"/>
            </a:xfrm>
            <a:prstGeom prst="rect">
              <a:avLst/>
            </a:prstGeom>
            <a:solidFill>
              <a:srgbClr val="0000FF"/>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31089" name="Rectangle 50"/>
            <p:cNvSpPr>
              <a:spLocks noChangeArrowheads="1"/>
            </p:cNvSpPr>
            <p:nvPr/>
          </p:nvSpPr>
          <p:spPr bwMode="auto">
            <a:xfrm>
              <a:off x="1584" y="3360"/>
              <a:ext cx="240" cy="192"/>
            </a:xfrm>
            <a:prstGeom prst="rect">
              <a:avLst/>
            </a:prstGeom>
            <a:solidFill>
              <a:schemeClr val="accent1"/>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31090" name="Rectangle 51"/>
            <p:cNvSpPr>
              <a:spLocks noChangeArrowheads="1"/>
            </p:cNvSpPr>
            <p:nvPr/>
          </p:nvSpPr>
          <p:spPr bwMode="auto">
            <a:xfrm>
              <a:off x="1824" y="3168"/>
              <a:ext cx="240" cy="192"/>
            </a:xfrm>
            <a:prstGeom prst="rect">
              <a:avLst/>
            </a:prstGeom>
            <a:solidFill>
              <a:schemeClr val="accent1"/>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31091" name="Rectangle 52"/>
            <p:cNvSpPr>
              <a:spLocks noChangeArrowheads="1"/>
            </p:cNvSpPr>
            <p:nvPr/>
          </p:nvSpPr>
          <p:spPr bwMode="auto">
            <a:xfrm>
              <a:off x="2064" y="3168"/>
              <a:ext cx="240" cy="192"/>
            </a:xfrm>
            <a:prstGeom prst="rect">
              <a:avLst/>
            </a:prstGeom>
            <a:solidFill>
              <a:schemeClr val="accent1"/>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31092" name="Rectangle 53"/>
            <p:cNvSpPr>
              <a:spLocks noChangeArrowheads="1"/>
            </p:cNvSpPr>
            <p:nvPr/>
          </p:nvSpPr>
          <p:spPr bwMode="auto">
            <a:xfrm>
              <a:off x="2304" y="2976"/>
              <a:ext cx="240" cy="192"/>
            </a:xfrm>
            <a:prstGeom prst="rect">
              <a:avLst/>
            </a:prstGeom>
            <a:solidFill>
              <a:schemeClr val="accent1"/>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31093" name="Rectangle 54"/>
            <p:cNvSpPr>
              <a:spLocks noChangeArrowheads="1"/>
            </p:cNvSpPr>
            <p:nvPr/>
          </p:nvSpPr>
          <p:spPr bwMode="auto">
            <a:xfrm>
              <a:off x="2544" y="2976"/>
              <a:ext cx="240" cy="192"/>
            </a:xfrm>
            <a:prstGeom prst="rect">
              <a:avLst/>
            </a:prstGeom>
            <a:solidFill>
              <a:schemeClr val="accent1"/>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31094" name="Rectangle 55"/>
            <p:cNvSpPr>
              <a:spLocks noChangeArrowheads="1"/>
            </p:cNvSpPr>
            <p:nvPr/>
          </p:nvSpPr>
          <p:spPr bwMode="auto">
            <a:xfrm>
              <a:off x="2544" y="3552"/>
              <a:ext cx="240" cy="192"/>
            </a:xfrm>
            <a:prstGeom prst="rect">
              <a:avLst/>
            </a:prstGeom>
            <a:solidFill>
              <a:srgbClr val="0000FF"/>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31095" name="Rectangle 56"/>
            <p:cNvSpPr>
              <a:spLocks noChangeArrowheads="1"/>
            </p:cNvSpPr>
            <p:nvPr/>
          </p:nvSpPr>
          <p:spPr bwMode="auto">
            <a:xfrm>
              <a:off x="2784" y="3744"/>
              <a:ext cx="240" cy="192"/>
            </a:xfrm>
            <a:prstGeom prst="rect">
              <a:avLst/>
            </a:prstGeom>
            <a:solidFill>
              <a:schemeClr val="accent1"/>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sp>
        <p:nvSpPr>
          <p:cNvPr id="278585" name="Rectangle 57"/>
          <p:cNvSpPr>
            <a:spLocks noChangeArrowheads="1"/>
          </p:cNvSpPr>
          <p:nvPr/>
        </p:nvSpPr>
        <p:spPr bwMode="auto">
          <a:xfrm>
            <a:off x="1222375" y="5041900"/>
            <a:ext cx="503238" cy="403225"/>
          </a:xfrm>
          <a:prstGeom prst="rect">
            <a:avLst/>
          </a:prstGeom>
          <a:solidFill>
            <a:srgbClr val="FF0000"/>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278586" name="Text Box 58"/>
          <p:cNvSpPr txBox="1">
            <a:spLocks noChangeArrowheads="1"/>
          </p:cNvSpPr>
          <p:nvPr/>
        </p:nvSpPr>
        <p:spPr bwMode="auto">
          <a:xfrm>
            <a:off x="1260475" y="5876925"/>
            <a:ext cx="39338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zh-CN" altLang="en-US" sz="2800" b="1"/>
              <a:t>以第二段为例：间隔</a:t>
            </a:r>
            <a:r>
              <a:rPr lang="en-US" altLang="zh-CN" sz="2800" b="1"/>
              <a:t>1</a:t>
            </a:r>
            <a:r>
              <a:rPr lang="zh-CN" altLang="en-US" sz="2800" b="1"/>
              <a:t>拍</a:t>
            </a:r>
          </a:p>
        </p:txBody>
      </p:sp>
      <p:pic>
        <p:nvPicPr>
          <p:cNvPr id="278587" name="Picture 59"/>
          <p:cNvPicPr>
            <a:picLocks noChangeAspect="1" noChangeArrowheads="1"/>
          </p:cNvPicPr>
          <p:nvPr/>
        </p:nvPicPr>
        <p:blipFill>
          <a:blip r:embed="rId2">
            <a:extLst>
              <a:ext uri="{28A0092B-C50C-407E-A947-70E740481C1C}">
                <a14:useLocalDpi xmlns:a14="http://schemas.microsoft.com/office/drawing/2010/main" val="0"/>
              </a:ext>
            </a:extLst>
          </a:blip>
          <a:srcRect l="7890" r="14909"/>
          <a:stretch>
            <a:fillRect/>
          </a:stretch>
        </p:blipFill>
        <p:spPr bwMode="auto">
          <a:xfrm>
            <a:off x="3995738" y="0"/>
            <a:ext cx="5148262" cy="308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8588" name="Rectangle 60"/>
          <p:cNvSpPr>
            <a:spLocks noChangeArrowheads="1"/>
          </p:cNvSpPr>
          <p:nvPr/>
        </p:nvSpPr>
        <p:spPr bwMode="auto">
          <a:xfrm>
            <a:off x="4989513" y="1225550"/>
            <a:ext cx="3903662" cy="43180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278589" name="Rectangle 61"/>
          <p:cNvSpPr>
            <a:spLocks noChangeArrowheads="1"/>
          </p:cNvSpPr>
          <p:nvPr/>
        </p:nvSpPr>
        <p:spPr bwMode="auto">
          <a:xfrm>
            <a:off x="1749425" y="4652963"/>
            <a:ext cx="503238" cy="403225"/>
          </a:xfrm>
          <a:prstGeom prst="rect">
            <a:avLst/>
          </a:prstGeom>
          <a:solidFill>
            <a:srgbClr val="FF0000"/>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31084" name="Text Box 62"/>
          <p:cNvSpPr txBox="1">
            <a:spLocks noChangeArrowheads="1"/>
          </p:cNvSpPr>
          <p:nvPr/>
        </p:nvSpPr>
        <p:spPr bwMode="auto">
          <a:xfrm>
            <a:off x="5710238" y="3495675"/>
            <a:ext cx="31178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200" b="1"/>
              <a:t>F={                     }</a:t>
            </a:r>
          </a:p>
        </p:txBody>
      </p:sp>
      <p:sp>
        <p:nvSpPr>
          <p:cNvPr id="278591" name="Text Box 63"/>
          <p:cNvSpPr txBox="1">
            <a:spLocks noChangeArrowheads="1"/>
          </p:cNvSpPr>
          <p:nvPr/>
        </p:nvSpPr>
        <p:spPr bwMode="auto">
          <a:xfrm>
            <a:off x="6440488" y="3514725"/>
            <a:ext cx="86836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200" b="1"/>
              <a:t>1</a:t>
            </a:r>
            <a:r>
              <a:rPr lang="zh-CN" altLang="en-US" sz="3200" b="1"/>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278587"/>
                                        </p:tgtEl>
                                        <p:attrNameLst>
                                          <p:attrName>style.visibility</p:attrName>
                                        </p:attrNameLst>
                                      </p:cBhvr>
                                      <p:to>
                                        <p:strVal val="visible"/>
                                      </p:to>
                                    </p:set>
                                    <p:animEffect transition="in" filter="dissolve">
                                      <p:cBhvr>
                                        <p:cTn id="7" dur="500"/>
                                        <p:tgtEl>
                                          <p:spTgt spid="278587"/>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78533"/>
                                        </p:tgtEl>
                                        <p:attrNameLst>
                                          <p:attrName>style.visibility</p:attrName>
                                        </p:attrNameLst>
                                      </p:cBhvr>
                                      <p:to>
                                        <p:strVal val="visible"/>
                                      </p:to>
                                    </p:set>
                                    <p:animEffect transition="in" filter="wipe(left)">
                                      <p:cBhvr>
                                        <p:cTn id="11" dur="500"/>
                                        <p:tgtEl>
                                          <p:spTgt spid="278533"/>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278574"/>
                                        </p:tgtEl>
                                        <p:attrNameLst>
                                          <p:attrName>style.visibility</p:attrName>
                                        </p:attrNameLst>
                                      </p:cBhvr>
                                      <p:to>
                                        <p:strVal val="visible"/>
                                      </p:to>
                                    </p:set>
                                    <p:animEffect transition="in" filter="wipe(left)">
                                      <p:cBhvr>
                                        <p:cTn id="15" dur="500"/>
                                        <p:tgtEl>
                                          <p:spTgt spid="27857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278586"/>
                                        </p:tgtEl>
                                        <p:attrNameLst>
                                          <p:attrName>style.visibility</p:attrName>
                                        </p:attrNameLst>
                                      </p:cBhvr>
                                      <p:to>
                                        <p:strVal val="visible"/>
                                      </p:to>
                                    </p:set>
                                    <p:animEffect transition="in" filter="slide(fromBottom)">
                                      <p:cBhvr>
                                        <p:cTn id="20" dur="500"/>
                                        <p:tgtEl>
                                          <p:spTgt spid="278586"/>
                                        </p:tgtEl>
                                      </p:cBhvr>
                                    </p:animEffect>
                                  </p:childTnLst>
                                </p:cTn>
                              </p:par>
                            </p:childTnLst>
                          </p:cTn>
                        </p:par>
                        <p:par>
                          <p:cTn id="21" fill="hold" nodeType="afterGroup">
                            <p:stCondLst>
                              <p:cond delay="500"/>
                            </p:stCondLst>
                            <p:childTnLst>
                              <p:par>
                                <p:cTn id="22" presetID="12" presetClass="entr" presetSubtype="4" fill="hold" nodeType="afterEffect">
                                  <p:stCondLst>
                                    <p:cond delay="0"/>
                                  </p:stCondLst>
                                  <p:childTnLst>
                                    <p:set>
                                      <p:cBhvr>
                                        <p:cTn id="23" dur="1" fill="hold">
                                          <p:stCondLst>
                                            <p:cond delay="0"/>
                                          </p:stCondLst>
                                        </p:cTn>
                                        <p:tgtEl>
                                          <p:spTgt spid="278588"/>
                                        </p:tgtEl>
                                        <p:attrNameLst>
                                          <p:attrName>style.visibility</p:attrName>
                                        </p:attrNameLst>
                                      </p:cBhvr>
                                      <p:to>
                                        <p:strVal val="visible"/>
                                      </p:to>
                                    </p:set>
                                    <p:animEffect transition="in" filter="slide(fromBottom)">
                                      <p:cBhvr>
                                        <p:cTn id="24" dur="500"/>
                                        <p:tgtEl>
                                          <p:spTgt spid="278588"/>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2" presetClass="entr" presetSubtype="4" fill="hold" nodeType="clickEffect">
                                  <p:stCondLst>
                                    <p:cond delay="0"/>
                                  </p:stCondLst>
                                  <p:childTnLst>
                                    <p:set>
                                      <p:cBhvr>
                                        <p:cTn id="28" dur="1" fill="hold">
                                          <p:stCondLst>
                                            <p:cond delay="0"/>
                                          </p:stCondLst>
                                        </p:cTn>
                                        <p:tgtEl>
                                          <p:spTgt spid="278585"/>
                                        </p:tgtEl>
                                        <p:attrNameLst>
                                          <p:attrName>style.visibility</p:attrName>
                                        </p:attrNameLst>
                                      </p:cBhvr>
                                      <p:to>
                                        <p:strVal val="visible"/>
                                      </p:to>
                                    </p:set>
                                    <p:animEffect transition="in" filter="slide(fromBottom)">
                                      <p:cBhvr>
                                        <p:cTn id="29" dur="500"/>
                                        <p:tgtEl>
                                          <p:spTgt spid="278585"/>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2" presetClass="entr" presetSubtype="4" fill="hold" nodeType="clickEffect">
                                  <p:stCondLst>
                                    <p:cond delay="0"/>
                                  </p:stCondLst>
                                  <p:childTnLst>
                                    <p:set>
                                      <p:cBhvr>
                                        <p:cTn id="33" dur="1" fill="hold">
                                          <p:stCondLst>
                                            <p:cond delay="0"/>
                                          </p:stCondLst>
                                        </p:cTn>
                                        <p:tgtEl>
                                          <p:spTgt spid="278589"/>
                                        </p:tgtEl>
                                        <p:attrNameLst>
                                          <p:attrName>style.visibility</p:attrName>
                                        </p:attrNameLst>
                                      </p:cBhvr>
                                      <p:to>
                                        <p:strVal val="visible"/>
                                      </p:to>
                                    </p:set>
                                    <p:animEffect transition="in" filter="slide(fromBottom)">
                                      <p:cBhvr>
                                        <p:cTn id="34" dur="500"/>
                                        <p:tgtEl>
                                          <p:spTgt spid="278589"/>
                                        </p:tgtEl>
                                      </p:cBhvr>
                                    </p:animEffect>
                                  </p:childTnLst>
                                </p:cTn>
                              </p:par>
                            </p:childTnLst>
                          </p:cTn>
                        </p:par>
                        <p:par>
                          <p:cTn id="35" fill="hold" nodeType="afterGroup">
                            <p:stCondLst>
                              <p:cond delay="500"/>
                            </p:stCondLst>
                            <p:childTnLst>
                              <p:par>
                                <p:cTn id="36" presetID="8" presetClass="emph" presetSubtype="0" fill="hold" nodeType="afterEffect">
                                  <p:stCondLst>
                                    <p:cond delay="0"/>
                                  </p:stCondLst>
                                  <p:childTnLst>
                                    <p:animRot by="21600000">
                                      <p:cBhvr>
                                        <p:cTn id="37" dur="2000" fill="hold"/>
                                        <p:tgtEl>
                                          <p:spTgt spid="278589"/>
                                        </p:tgtEl>
                                        <p:attrNameLst>
                                          <p:attrName>r</p:attrName>
                                        </p:attrNameLst>
                                      </p:cBhvr>
                                    </p:animRot>
                                  </p:childTnLst>
                                </p:cTn>
                              </p:par>
                            </p:childTnLst>
                          </p:cTn>
                        </p:par>
                        <p:par>
                          <p:cTn id="38" fill="hold" nodeType="afterGroup">
                            <p:stCondLst>
                              <p:cond delay="2500"/>
                            </p:stCondLst>
                            <p:childTnLst>
                              <p:par>
                                <p:cTn id="39" presetID="24" presetClass="emph" presetSubtype="0" fill="hold" nodeType="afterEffect">
                                  <p:stCondLst>
                                    <p:cond delay="0"/>
                                  </p:stCondLst>
                                  <p:childTnLst>
                                    <p:animClr clrSpc="hsl" dir="cw">
                                      <p:cBhvr override="childStyle">
                                        <p:cTn id="40" dur="500" fill="hold"/>
                                        <p:tgtEl>
                                          <p:spTgt spid="278589"/>
                                        </p:tgtEl>
                                        <p:attrNameLst>
                                          <p:attrName>style.color</p:attrName>
                                        </p:attrNameLst>
                                      </p:cBhvr>
                                      <p:by>
                                        <p:hsl h="0" s="-12549" l="-25098"/>
                                      </p:by>
                                    </p:animClr>
                                    <p:animClr clrSpc="hsl" dir="cw">
                                      <p:cBhvr>
                                        <p:cTn id="41" dur="500" fill="hold"/>
                                        <p:tgtEl>
                                          <p:spTgt spid="278589"/>
                                        </p:tgtEl>
                                        <p:attrNameLst>
                                          <p:attrName>fillcolor</p:attrName>
                                        </p:attrNameLst>
                                      </p:cBhvr>
                                      <p:by>
                                        <p:hsl h="0" s="-12549" l="-25098"/>
                                      </p:by>
                                    </p:animClr>
                                    <p:animClr clrSpc="hsl" dir="cw">
                                      <p:cBhvr>
                                        <p:cTn id="42" dur="500" fill="hold"/>
                                        <p:tgtEl>
                                          <p:spTgt spid="278589"/>
                                        </p:tgtEl>
                                        <p:attrNameLst>
                                          <p:attrName>stroke.color</p:attrName>
                                        </p:attrNameLst>
                                      </p:cBhvr>
                                      <p:by>
                                        <p:hsl h="0" s="-12549" l="-25098"/>
                                      </p:by>
                                    </p:animClr>
                                    <p:set>
                                      <p:cBhvr>
                                        <p:cTn id="43" dur="500" fill="hold"/>
                                        <p:tgtEl>
                                          <p:spTgt spid="278589"/>
                                        </p:tgtEl>
                                        <p:attrNameLst>
                                          <p:attrName>fill.type</p:attrName>
                                        </p:attrNameLst>
                                      </p:cBhvr>
                                      <p:to>
                                        <p:strVal val="solid"/>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12" presetClass="entr" presetSubtype="2" fill="hold" grpId="0" nodeType="clickEffect">
                                  <p:stCondLst>
                                    <p:cond delay="0"/>
                                  </p:stCondLst>
                                  <p:childTnLst>
                                    <p:set>
                                      <p:cBhvr>
                                        <p:cTn id="47" dur="1" fill="hold">
                                          <p:stCondLst>
                                            <p:cond delay="0"/>
                                          </p:stCondLst>
                                        </p:cTn>
                                        <p:tgtEl>
                                          <p:spTgt spid="278591"/>
                                        </p:tgtEl>
                                        <p:attrNameLst>
                                          <p:attrName>style.visibility</p:attrName>
                                        </p:attrNameLst>
                                      </p:cBhvr>
                                      <p:to>
                                        <p:strVal val="visible"/>
                                      </p:to>
                                    </p:set>
                                    <p:animEffect transition="in" filter="slide(fromRight)">
                                      <p:cBhvr>
                                        <p:cTn id="48" dur="500"/>
                                        <p:tgtEl>
                                          <p:spTgt spid="2785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86" grpId="0"/>
      <p:bldP spid="27859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68"/>
          <p:cNvSpPr>
            <a:spLocks noChangeArrowheads="1"/>
          </p:cNvSpPr>
          <p:nvPr/>
        </p:nvSpPr>
        <p:spPr bwMode="auto">
          <a:xfrm>
            <a:off x="539750" y="260350"/>
            <a:ext cx="8062913"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3200" b="1">
                <a:solidFill>
                  <a:schemeClr val="tx2"/>
                </a:solidFill>
                <a:latin typeface="黑体" panose="02010609060101010101" pitchFamily="49" charset="-122"/>
              </a:rPr>
              <a:t>5.2.3 </a:t>
            </a:r>
            <a:r>
              <a:rPr lang="zh-CN" altLang="en-US" sz="3200" b="1">
                <a:solidFill>
                  <a:schemeClr val="tx2"/>
                </a:solidFill>
                <a:latin typeface="黑体" panose="02010609060101010101" pitchFamily="49" charset="-122"/>
              </a:rPr>
              <a:t>标量流水机的相关处理和控制机构 </a:t>
            </a:r>
          </a:p>
        </p:txBody>
      </p:sp>
      <p:sp>
        <p:nvSpPr>
          <p:cNvPr id="132099" name="Rectangle 3"/>
          <p:cNvSpPr>
            <a:spLocks noChangeArrowheads="1"/>
          </p:cNvSpPr>
          <p:nvPr/>
        </p:nvSpPr>
        <p:spPr bwMode="auto">
          <a:xfrm>
            <a:off x="611188" y="1196975"/>
            <a:ext cx="4608512"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200" b="1">
                <a:solidFill>
                  <a:schemeClr val="tx2"/>
                </a:solidFill>
                <a:latin typeface="黑体" panose="02010609060101010101" pitchFamily="49" charset="-122"/>
              </a:rPr>
              <a:t>4</a:t>
            </a:r>
            <a:r>
              <a:rPr lang="zh-CN" altLang="en-US" sz="3200" b="1">
                <a:solidFill>
                  <a:schemeClr val="tx2"/>
                </a:solidFill>
                <a:latin typeface="黑体" panose="02010609060101010101" pitchFamily="49" charset="-122"/>
              </a:rPr>
              <a:t>．流水线调度</a:t>
            </a:r>
          </a:p>
        </p:txBody>
      </p:sp>
      <p:sp>
        <p:nvSpPr>
          <p:cNvPr id="132100" name="Text Box 4"/>
          <p:cNvSpPr txBox="1">
            <a:spLocks noChangeArrowheads="1"/>
          </p:cNvSpPr>
          <p:nvPr/>
        </p:nvSpPr>
        <p:spPr bwMode="auto">
          <a:xfrm>
            <a:off x="611188" y="1844675"/>
            <a:ext cx="540067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2800" b="1">
                <a:solidFill>
                  <a:srgbClr val="FF3300"/>
                </a:solidFill>
              </a:rPr>
              <a:t>(1)</a:t>
            </a:r>
            <a:r>
              <a:rPr lang="zh-CN" altLang="en-US" sz="2800" b="1">
                <a:solidFill>
                  <a:srgbClr val="FF3300"/>
                </a:solidFill>
              </a:rPr>
              <a:t>单功能流水线调度</a:t>
            </a:r>
          </a:p>
          <a:p>
            <a:pPr algn="l" eaLnBrk="1" hangingPunct="1"/>
            <a:r>
              <a:rPr lang="en-US" altLang="zh-CN" sz="2800" b="1">
                <a:solidFill>
                  <a:srgbClr val="FF3300"/>
                </a:solidFill>
              </a:rPr>
              <a:t>——</a:t>
            </a:r>
            <a:r>
              <a:rPr lang="zh-CN" altLang="en-US" sz="2800" b="1">
                <a:solidFill>
                  <a:srgbClr val="FF3300"/>
                </a:solidFill>
              </a:rPr>
              <a:t>延迟禁止表（</a:t>
            </a:r>
            <a:r>
              <a:rPr lang="en-US" altLang="zh-CN" sz="2800" b="1">
                <a:solidFill>
                  <a:srgbClr val="FF3300"/>
                </a:solidFill>
              </a:rPr>
              <a:t>F</a:t>
            </a:r>
            <a:r>
              <a:rPr lang="zh-CN" altLang="en-US" sz="2800" b="1">
                <a:solidFill>
                  <a:srgbClr val="FF3300"/>
                </a:solidFill>
              </a:rPr>
              <a:t>）</a:t>
            </a:r>
          </a:p>
        </p:txBody>
      </p:sp>
      <p:grpSp>
        <p:nvGrpSpPr>
          <p:cNvPr id="132101" name="Group 5"/>
          <p:cNvGrpSpPr>
            <a:grpSpLocks/>
          </p:cNvGrpSpPr>
          <p:nvPr/>
        </p:nvGrpSpPr>
        <p:grpSpPr bwMode="auto">
          <a:xfrm>
            <a:off x="468313" y="2909888"/>
            <a:ext cx="5289550" cy="2876550"/>
            <a:chOff x="1202" y="1933"/>
            <a:chExt cx="3332" cy="1812"/>
          </a:xfrm>
        </p:grpSpPr>
        <p:grpSp>
          <p:nvGrpSpPr>
            <p:cNvPr id="132112" name="Group 6"/>
            <p:cNvGrpSpPr>
              <a:grpSpLocks/>
            </p:cNvGrpSpPr>
            <p:nvPr/>
          </p:nvGrpSpPr>
          <p:grpSpPr bwMode="auto">
            <a:xfrm>
              <a:off x="1202" y="1933"/>
              <a:ext cx="3332" cy="1812"/>
              <a:chOff x="177" y="2081"/>
              <a:chExt cx="2737" cy="1370"/>
            </a:xfrm>
          </p:grpSpPr>
          <p:grpSp>
            <p:nvGrpSpPr>
              <p:cNvPr id="132124" name="Group 7"/>
              <p:cNvGrpSpPr>
                <a:grpSpLocks/>
              </p:cNvGrpSpPr>
              <p:nvPr/>
            </p:nvGrpSpPr>
            <p:grpSpPr bwMode="auto">
              <a:xfrm>
                <a:off x="177" y="2081"/>
                <a:ext cx="2737" cy="1357"/>
                <a:chOff x="177" y="2081"/>
                <a:chExt cx="2737" cy="1357"/>
              </a:xfrm>
            </p:grpSpPr>
            <p:grpSp>
              <p:nvGrpSpPr>
                <p:cNvPr id="132135" name="Group 8"/>
                <p:cNvGrpSpPr>
                  <a:grpSpLocks/>
                </p:cNvGrpSpPr>
                <p:nvPr/>
              </p:nvGrpSpPr>
              <p:grpSpPr bwMode="auto">
                <a:xfrm>
                  <a:off x="350" y="2081"/>
                  <a:ext cx="2564" cy="1357"/>
                  <a:chOff x="350" y="2081"/>
                  <a:chExt cx="2564" cy="1357"/>
                </a:xfrm>
              </p:grpSpPr>
              <p:grpSp>
                <p:nvGrpSpPr>
                  <p:cNvPr id="132142" name="Group 9"/>
                  <p:cNvGrpSpPr>
                    <a:grpSpLocks/>
                  </p:cNvGrpSpPr>
                  <p:nvPr/>
                </p:nvGrpSpPr>
                <p:grpSpPr bwMode="auto">
                  <a:xfrm>
                    <a:off x="350" y="2081"/>
                    <a:ext cx="397" cy="1200"/>
                    <a:chOff x="864" y="2736"/>
                    <a:chExt cx="397" cy="1200"/>
                  </a:xfrm>
                </p:grpSpPr>
                <p:grpSp>
                  <p:nvGrpSpPr>
                    <p:cNvPr id="132156" name="Group 10"/>
                    <p:cNvGrpSpPr>
                      <a:grpSpLocks/>
                    </p:cNvGrpSpPr>
                    <p:nvPr/>
                  </p:nvGrpSpPr>
                  <p:grpSpPr bwMode="auto">
                    <a:xfrm>
                      <a:off x="864" y="2784"/>
                      <a:ext cx="96" cy="1152"/>
                      <a:chOff x="864" y="2784"/>
                      <a:chExt cx="96" cy="1152"/>
                    </a:xfrm>
                  </p:grpSpPr>
                  <p:sp>
                    <p:nvSpPr>
                      <p:cNvPr id="132158" name="Line 11"/>
                      <p:cNvSpPr>
                        <a:spLocks noChangeShapeType="1"/>
                      </p:cNvSpPr>
                      <p:nvPr/>
                    </p:nvSpPr>
                    <p:spPr bwMode="auto">
                      <a:xfrm flipV="1">
                        <a:off x="864" y="2784"/>
                        <a:ext cx="0" cy="115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32159" name="Line 12"/>
                      <p:cNvSpPr>
                        <a:spLocks noChangeShapeType="1"/>
                      </p:cNvSpPr>
                      <p:nvPr/>
                    </p:nvSpPr>
                    <p:spPr bwMode="auto">
                      <a:xfrm>
                        <a:off x="864" y="3744"/>
                        <a:ext cx="96"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32160" name="Line 13"/>
                      <p:cNvSpPr>
                        <a:spLocks noChangeShapeType="1"/>
                      </p:cNvSpPr>
                      <p:nvPr/>
                    </p:nvSpPr>
                    <p:spPr bwMode="auto">
                      <a:xfrm>
                        <a:off x="864" y="3552"/>
                        <a:ext cx="96"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32161" name="Line 14"/>
                      <p:cNvSpPr>
                        <a:spLocks noChangeShapeType="1"/>
                      </p:cNvSpPr>
                      <p:nvPr/>
                    </p:nvSpPr>
                    <p:spPr bwMode="auto">
                      <a:xfrm>
                        <a:off x="864" y="3360"/>
                        <a:ext cx="96"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32162" name="Line 15"/>
                      <p:cNvSpPr>
                        <a:spLocks noChangeShapeType="1"/>
                      </p:cNvSpPr>
                      <p:nvPr/>
                    </p:nvSpPr>
                    <p:spPr bwMode="auto">
                      <a:xfrm>
                        <a:off x="864" y="3168"/>
                        <a:ext cx="96"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32163" name="Line 16"/>
                      <p:cNvSpPr>
                        <a:spLocks noChangeShapeType="1"/>
                      </p:cNvSpPr>
                      <p:nvPr/>
                    </p:nvSpPr>
                    <p:spPr bwMode="auto">
                      <a:xfrm>
                        <a:off x="864" y="2976"/>
                        <a:ext cx="96"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grpSp>
                <p:sp>
                  <p:nvSpPr>
                    <p:cNvPr id="132157" name="Text Box 17"/>
                    <p:cNvSpPr txBox="1">
                      <a:spLocks noChangeArrowheads="1"/>
                    </p:cNvSpPr>
                    <p:nvPr/>
                  </p:nvSpPr>
                  <p:spPr bwMode="auto">
                    <a:xfrm>
                      <a:off x="902" y="2736"/>
                      <a:ext cx="359"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sz="2000" b="1">
                          <a:ea typeface="宋体" panose="02010600030101010101" pitchFamily="2" charset="-122"/>
                        </a:rPr>
                        <a:t>空间</a:t>
                      </a:r>
                    </a:p>
                  </p:txBody>
                </p:sp>
              </p:grpSp>
              <p:grpSp>
                <p:nvGrpSpPr>
                  <p:cNvPr id="132143" name="Group 18"/>
                  <p:cNvGrpSpPr>
                    <a:grpSpLocks/>
                  </p:cNvGrpSpPr>
                  <p:nvPr/>
                </p:nvGrpSpPr>
                <p:grpSpPr bwMode="auto">
                  <a:xfrm>
                    <a:off x="350" y="3185"/>
                    <a:ext cx="2564" cy="253"/>
                    <a:chOff x="350" y="3185"/>
                    <a:chExt cx="2564" cy="253"/>
                  </a:xfrm>
                </p:grpSpPr>
                <p:sp>
                  <p:nvSpPr>
                    <p:cNvPr id="132144" name="Line 19"/>
                    <p:cNvSpPr>
                      <a:spLocks noChangeShapeType="1"/>
                    </p:cNvSpPr>
                    <p:nvPr/>
                  </p:nvSpPr>
                  <p:spPr bwMode="auto">
                    <a:xfrm>
                      <a:off x="350" y="3281"/>
                      <a:ext cx="2494" cy="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32145" name="Line 20"/>
                    <p:cNvSpPr>
                      <a:spLocks noChangeShapeType="1"/>
                    </p:cNvSpPr>
                    <p:nvPr/>
                  </p:nvSpPr>
                  <p:spPr bwMode="auto">
                    <a:xfrm flipV="1">
                      <a:off x="590" y="3185"/>
                      <a:ext cx="0" cy="96"/>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32146" name="Line 21"/>
                    <p:cNvSpPr>
                      <a:spLocks noChangeShapeType="1"/>
                    </p:cNvSpPr>
                    <p:nvPr/>
                  </p:nvSpPr>
                  <p:spPr bwMode="auto">
                    <a:xfrm flipV="1">
                      <a:off x="830" y="3185"/>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32147" name="Line 22"/>
                    <p:cNvSpPr>
                      <a:spLocks noChangeShapeType="1"/>
                    </p:cNvSpPr>
                    <p:nvPr/>
                  </p:nvSpPr>
                  <p:spPr bwMode="auto">
                    <a:xfrm flipV="1">
                      <a:off x="1070" y="3185"/>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32148" name="Line 23"/>
                    <p:cNvSpPr>
                      <a:spLocks noChangeShapeType="1"/>
                    </p:cNvSpPr>
                    <p:nvPr/>
                  </p:nvSpPr>
                  <p:spPr bwMode="auto">
                    <a:xfrm flipV="1">
                      <a:off x="1310" y="3185"/>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32149" name="Line 24"/>
                    <p:cNvSpPr>
                      <a:spLocks noChangeShapeType="1"/>
                    </p:cNvSpPr>
                    <p:nvPr/>
                  </p:nvSpPr>
                  <p:spPr bwMode="auto">
                    <a:xfrm flipV="1">
                      <a:off x="1550" y="3185"/>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32150" name="Line 25"/>
                    <p:cNvSpPr>
                      <a:spLocks noChangeShapeType="1"/>
                    </p:cNvSpPr>
                    <p:nvPr/>
                  </p:nvSpPr>
                  <p:spPr bwMode="auto">
                    <a:xfrm flipV="1">
                      <a:off x="1790" y="3185"/>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32151" name="Line 26"/>
                    <p:cNvSpPr>
                      <a:spLocks noChangeShapeType="1"/>
                    </p:cNvSpPr>
                    <p:nvPr/>
                  </p:nvSpPr>
                  <p:spPr bwMode="auto">
                    <a:xfrm flipV="1">
                      <a:off x="2030" y="3185"/>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32152" name="Line 27"/>
                    <p:cNvSpPr>
                      <a:spLocks noChangeShapeType="1"/>
                    </p:cNvSpPr>
                    <p:nvPr/>
                  </p:nvSpPr>
                  <p:spPr bwMode="auto">
                    <a:xfrm flipV="1">
                      <a:off x="2270" y="3185"/>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32153" name="Line 28"/>
                    <p:cNvSpPr>
                      <a:spLocks noChangeShapeType="1"/>
                    </p:cNvSpPr>
                    <p:nvPr/>
                  </p:nvSpPr>
                  <p:spPr bwMode="auto">
                    <a:xfrm flipV="1">
                      <a:off x="2510" y="3185"/>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32154" name="Line 29"/>
                    <p:cNvSpPr>
                      <a:spLocks noChangeShapeType="1"/>
                    </p:cNvSpPr>
                    <p:nvPr/>
                  </p:nvSpPr>
                  <p:spPr bwMode="auto">
                    <a:xfrm flipV="1">
                      <a:off x="2750" y="3185"/>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32155" name="Text Box 30"/>
                    <p:cNvSpPr txBox="1">
                      <a:spLocks noChangeArrowheads="1"/>
                    </p:cNvSpPr>
                    <p:nvPr/>
                  </p:nvSpPr>
                  <p:spPr bwMode="auto">
                    <a:xfrm>
                      <a:off x="2554" y="3249"/>
                      <a:ext cx="360"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sz="2000" b="1">
                          <a:ea typeface="宋体" panose="02010600030101010101" pitchFamily="2" charset="-122"/>
                        </a:rPr>
                        <a:t>时间</a:t>
                      </a:r>
                    </a:p>
                  </p:txBody>
                </p:sp>
              </p:grpSp>
            </p:grpSp>
            <p:grpSp>
              <p:nvGrpSpPr>
                <p:cNvPr id="132136" name="Group 31"/>
                <p:cNvGrpSpPr>
                  <a:grpSpLocks/>
                </p:cNvGrpSpPr>
                <p:nvPr/>
              </p:nvGrpSpPr>
              <p:grpSpPr bwMode="auto">
                <a:xfrm>
                  <a:off x="177" y="2273"/>
                  <a:ext cx="174" cy="986"/>
                  <a:chOff x="691" y="2928"/>
                  <a:chExt cx="174" cy="986"/>
                </a:xfrm>
              </p:grpSpPr>
              <p:sp>
                <p:nvSpPr>
                  <p:cNvPr id="132137" name="Text Box 32"/>
                  <p:cNvSpPr txBox="1">
                    <a:spLocks noChangeArrowheads="1"/>
                  </p:cNvSpPr>
                  <p:nvPr/>
                </p:nvSpPr>
                <p:spPr bwMode="auto">
                  <a:xfrm>
                    <a:off x="691" y="3696"/>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1</a:t>
                    </a:r>
                  </a:p>
                </p:txBody>
              </p:sp>
              <p:sp>
                <p:nvSpPr>
                  <p:cNvPr id="132138" name="Text Box 33"/>
                  <p:cNvSpPr txBox="1">
                    <a:spLocks noChangeArrowheads="1"/>
                  </p:cNvSpPr>
                  <p:nvPr/>
                </p:nvSpPr>
                <p:spPr bwMode="auto">
                  <a:xfrm>
                    <a:off x="691" y="3504"/>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2</a:t>
                    </a:r>
                  </a:p>
                </p:txBody>
              </p:sp>
              <p:sp>
                <p:nvSpPr>
                  <p:cNvPr id="132139" name="Text Box 34"/>
                  <p:cNvSpPr txBox="1">
                    <a:spLocks noChangeArrowheads="1"/>
                  </p:cNvSpPr>
                  <p:nvPr/>
                </p:nvSpPr>
                <p:spPr bwMode="auto">
                  <a:xfrm>
                    <a:off x="691" y="3312"/>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3</a:t>
                    </a:r>
                  </a:p>
                </p:txBody>
              </p:sp>
              <p:sp>
                <p:nvSpPr>
                  <p:cNvPr id="132140" name="Text Box 35"/>
                  <p:cNvSpPr txBox="1">
                    <a:spLocks noChangeArrowheads="1"/>
                  </p:cNvSpPr>
                  <p:nvPr/>
                </p:nvSpPr>
                <p:spPr bwMode="auto">
                  <a:xfrm>
                    <a:off x="691" y="3120"/>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4</a:t>
                    </a:r>
                  </a:p>
                </p:txBody>
              </p:sp>
              <p:sp>
                <p:nvSpPr>
                  <p:cNvPr id="132141" name="Text Box 36"/>
                  <p:cNvSpPr txBox="1">
                    <a:spLocks noChangeArrowheads="1"/>
                  </p:cNvSpPr>
                  <p:nvPr/>
                </p:nvSpPr>
                <p:spPr bwMode="auto">
                  <a:xfrm>
                    <a:off x="691" y="2928"/>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5</a:t>
                    </a:r>
                  </a:p>
                </p:txBody>
              </p:sp>
            </p:grpSp>
          </p:grpSp>
          <p:grpSp>
            <p:nvGrpSpPr>
              <p:cNvPr id="132125" name="Group 37"/>
              <p:cNvGrpSpPr>
                <a:grpSpLocks/>
              </p:cNvGrpSpPr>
              <p:nvPr/>
            </p:nvGrpSpPr>
            <p:grpSpPr bwMode="auto">
              <a:xfrm>
                <a:off x="508" y="3233"/>
                <a:ext cx="2079" cy="218"/>
                <a:chOff x="508" y="3233"/>
                <a:chExt cx="2079" cy="218"/>
              </a:xfrm>
            </p:grpSpPr>
            <p:sp>
              <p:nvSpPr>
                <p:cNvPr id="132126" name="Text Box 38"/>
                <p:cNvSpPr txBox="1">
                  <a:spLocks noChangeArrowheads="1"/>
                </p:cNvSpPr>
                <p:nvPr/>
              </p:nvSpPr>
              <p:spPr bwMode="auto">
                <a:xfrm>
                  <a:off x="508" y="3233"/>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1</a:t>
                  </a:r>
                </a:p>
              </p:txBody>
            </p:sp>
            <p:sp>
              <p:nvSpPr>
                <p:cNvPr id="132127" name="Text Box 39"/>
                <p:cNvSpPr txBox="1">
                  <a:spLocks noChangeArrowheads="1"/>
                </p:cNvSpPr>
                <p:nvPr/>
              </p:nvSpPr>
              <p:spPr bwMode="auto">
                <a:xfrm>
                  <a:off x="780" y="3233"/>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2</a:t>
                  </a:r>
                </a:p>
              </p:txBody>
            </p:sp>
            <p:sp>
              <p:nvSpPr>
                <p:cNvPr id="132128" name="Text Box 40"/>
                <p:cNvSpPr txBox="1">
                  <a:spLocks noChangeArrowheads="1"/>
                </p:cNvSpPr>
                <p:nvPr/>
              </p:nvSpPr>
              <p:spPr bwMode="auto">
                <a:xfrm>
                  <a:off x="1007" y="3233"/>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3</a:t>
                  </a:r>
                </a:p>
              </p:txBody>
            </p:sp>
            <p:sp>
              <p:nvSpPr>
                <p:cNvPr id="132129" name="Text Box 41"/>
                <p:cNvSpPr txBox="1">
                  <a:spLocks noChangeArrowheads="1"/>
                </p:cNvSpPr>
                <p:nvPr/>
              </p:nvSpPr>
              <p:spPr bwMode="auto">
                <a:xfrm>
                  <a:off x="1234" y="3233"/>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4</a:t>
                  </a:r>
                </a:p>
              </p:txBody>
            </p:sp>
            <p:sp>
              <p:nvSpPr>
                <p:cNvPr id="132130" name="Text Box 42"/>
                <p:cNvSpPr txBox="1">
                  <a:spLocks noChangeArrowheads="1"/>
                </p:cNvSpPr>
                <p:nvPr/>
              </p:nvSpPr>
              <p:spPr bwMode="auto">
                <a:xfrm>
                  <a:off x="1460" y="3233"/>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5</a:t>
                  </a:r>
                </a:p>
              </p:txBody>
            </p:sp>
            <p:sp>
              <p:nvSpPr>
                <p:cNvPr id="132131" name="Text Box 43"/>
                <p:cNvSpPr txBox="1">
                  <a:spLocks noChangeArrowheads="1"/>
                </p:cNvSpPr>
                <p:nvPr/>
              </p:nvSpPr>
              <p:spPr bwMode="auto">
                <a:xfrm>
                  <a:off x="1687" y="3233"/>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6</a:t>
                  </a:r>
                </a:p>
              </p:txBody>
            </p:sp>
            <p:sp>
              <p:nvSpPr>
                <p:cNvPr id="132132" name="Text Box 44"/>
                <p:cNvSpPr txBox="1">
                  <a:spLocks noChangeArrowheads="1"/>
                </p:cNvSpPr>
                <p:nvPr/>
              </p:nvSpPr>
              <p:spPr bwMode="auto">
                <a:xfrm>
                  <a:off x="1959" y="3233"/>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7</a:t>
                  </a:r>
                </a:p>
              </p:txBody>
            </p:sp>
            <p:sp>
              <p:nvSpPr>
                <p:cNvPr id="132133" name="Text Box 45"/>
                <p:cNvSpPr txBox="1">
                  <a:spLocks noChangeArrowheads="1"/>
                </p:cNvSpPr>
                <p:nvPr/>
              </p:nvSpPr>
              <p:spPr bwMode="auto">
                <a:xfrm>
                  <a:off x="2186" y="3233"/>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8</a:t>
                  </a:r>
                </a:p>
              </p:txBody>
            </p:sp>
            <p:sp>
              <p:nvSpPr>
                <p:cNvPr id="132134" name="Text Box 46"/>
                <p:cNvSpPr txBox="1">
                  <a:spLocks noChangeArrowheads="1"/>
                </p:cNvSpPr>
                <p:nvPr/>
              </p:nvSpPr>
              <p:spPr bwMode="auto">
                <a:xfrm>
                  <a:off x="2413" y="3233"/>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9</a:t>
                  </a:r>
                </a:p>
              </p:txBody>
            </p:sp>
          </p:grpSp>
        </p:grpSp>
        <p:grpSp>
          <p:nvGrpSpPr>
            <p:cNvPr id="132113" name="Group 47"/>
            <p:cNvGrpSpPr>
              <a:grpSpLocks/>
            </p:cNvGrpSpPr>
            <p:nvPr/>
          </p:nvGrpSpPr>
          <p:grpSpPr bwMode="auto">
            <a:xfrm>
              <a:off x="1424" y="2259"/>
              <a:ext cx="2629" cy="1270"/>
              <a:chOff x="864" y="2976"/>
              <a:chExt cx="2160" cy="960"/>
            </a:xfrm>
          </p:grpSpPr>
          <p:sp>
            <p:nvSpPr>
              <p:cNvPr id="132114" name="Rectangle 48"/>
              <p:cNvSpPr>
                <a:spLocks noChangeArrowheads="1"/>
              </p:cNvSpPr>
              <p:nvPr/>
            </p:nvSpPr>
            <p:spPr bwMode="auto">
              <a:xfrm>
                <a:off x="864" y="3744"/>
                <a:ext cx="240" cy="192"/>
              </a:xfrm>
              <a:prstGeom prst="rect">
                <a:avLst/>
              </a:prstGeom>
              <a:solidFill>
                <a:schemeClr val="accent1"/>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32115" name="Rectangle 49"/>
              <p:cNvSpPr>
                <a:spLocks noChangeArrowheads="1"/>
              </p:cNvSpPr>
              <p:nvPr/>
            </p:nvSpPr>
            <p:spPr bwMode="auto">
              <a:xfrm>
                <a:off x="1104" y="3552"/>
                <a:ext cx="240" cy="192"/>
              </a:xfrm>
              <a:prstGeom prst="rect">
                <a:avLst/>
              </a:prstGeom>
              <a:solidFill>
                <a:srgbClr val="0000FF"/>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32116" name="Rectangle 50"/>
              <p:cNvSpPr>
                <a:spLocks noChangeArrowheads="1"/>
              </p:cNvSpPr>
              <p:nvPr/>
            </p:nvSpPr>
            <p:spPr bwMode="auto">
              <a:xfrm>
                <a:off x="1344" y="3552"/>
                <a:ext cx="240" cy="192"/>
              </a:xfrm>
              <a:prstGeom prst="rect">
                <a:avLst/>
              </a:prstGeom>
              <a:solidFill>
                <a:srgbClr val="0000FF"/>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32117" name="Rectangle 51"/>
              <p:cNvSpPr>
                <a:spLocks noChangeArrowheads="1"/>
              </p:cNvSpPr>
              <p:nvPr/>
            </p:nvSpPr>
            <p:spPr bwMode="auto">
              <a:xfrm>
                <a:off x="1584" y="3360"/>
                <a:ext cx="240" cy="192"/>
              </a:xfrm>
              <a:prstGeom prst="rect">
                <a:avLst/>
              </a:prstGeom>
              <a:solidFill>
                <a:schemeClr val="accent1"/>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32118" name="Rectangle 52"/>
              <p:cNvSpPr>
                <a:spLocks noChangeArrowheads="1"/>
              </p:cNvSpPr>
              <p:nvPr/>
            </p:nvSpPr>
            <p:spPr bwMode="auto">
              <a:xfrm>
                <a:off x="1824" y="3168"/>
                <a:ext cx="240" cy="192"/>
              </a:xfrm>
              <a:prstGeom prst="rect">
                <a:avLst/>
              </a:prstGeom>
              <a:solidFill>
                <a:schemeClr val="accent1"/>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32119" name="Rectangle 53"/>
              <p:cNvSpPr>
                <a:spLocks noChangeArrowheads="1"/>
              </p:cNvSpPr>
              <p:nvPr/>
            </p:nvSpPr>
            <p:spPr bwMode="auto">
              <a:xfrm>
                <a:off x="2064" y="3168"/>
                <a:ext cx="240" cy="192"/>
              </a:xfrm>
              <a:prstGeom prst="rect">
                <a:avLst/>
              </a:prstGeom>
              <a:solidFill>
                <a:schemeClr val="accent1"/>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32120" name="Rectangle 54"/>
              <p:cNvSpPr>
                <a:spLocks noChangeArrowheads="1"/>
              </p:cNvSpPr>
              <p:nvPr/>
            </p:nvSpPr>
            <p:spPr bwMode="auto">
              <a:xfrm>
                <a:off x="2304" y="2976"/>
                <a:ext cx="240" cy="192"/>
              </a:xfrm>
              <a:prstGeom prst="rect">
                <a:avLst/>
              </a:prstGeom>
              <a:solidFill>
                <a:schemeClr val="accent1"/>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32121" name="Rectangle 55"/>
              <p:cNvSpPr>
                <a:spLocks noChangeArrowheads="1"/>
              </p:cNvSpPr>
              <p:nvPr/>
            </p:nvSpPr>
            <p:spPr bwMode="auto">
              <a:xfrm>
                <a:off x="2544" y="2976"/>
                <a:ext cx="240" cy="192"/>
              </a:xfrm>
              <a:prstGeom prst="rect">
                <a:avLst/>
              </a:prstGeom>
              <a:solidFill>
                <a:schemeClr val="accent1"/>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32122" name="Rectangle 56"/>
              <p:cNvSpPr>
                <a:spLocks noChangeArrowheads="1"/>
              </p:cNvSpPr>
              <p:nvPr/>
            </p:nvSpPr>
            <p:spPr bwMode="auto">
              <a:xfrm>
                <a:off x="2544" y="3552"/>
                <a:ext cx="240" cy="192"/>
              </a:xfrm>
              <a:prstGeom prst="rect">
                <a:avLst/>
              </a:prstGeom>
              <a:solidFill>
                <a:srgbClr val="0000FF"/>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32123" name="Rectangle 57"/>
              <p:cNvSpPr>
                <a:spLocks noChangeArrowheads="1"/>
              </p:cNvSpPr>
              <p:nvPr/>
            </p:nvSpPr>
            <p:spPr bwMode="auto">
              <a:xfrm>
                <a:off x="2784" y="3744"/>
                <a:ext cx="240" cy="192"/>
              </a:xfrm>
              <a:prstGeom prst="rect">
                <a:avLst/>
              </a:prstGeom>
              <a:solidFill>
                <a:schemeClr val="accent1"/>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grpSp>
      <p:sp>
        <p:nvSpPr>
          <p:cNvPr id="279610" name="Rectangle 58"/>
          <p:cNvSpPr>
            <a:spLocks noChangeArrowheads="1"/>
          </p:cNvSpPr>
          <p:nvPr/>
        </p:nvSpPr>
        <p:spPr bwMode="auto">
          <a:xfrm>
            <a:off x="3062288" y="5027613"/>
            <a:ext cx="503237" cy="403225"/>
          </a:xfrm>
          <a:prstGeom prst="rect">
            <a:avLst/>
          </a:prstGeom>
          <a:solidFill>
            <a:srgbClr val="FF0000"/>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279611" name="Text Box 59"/>
          <p:cNvSpPr txBox="1">
            <a:spLocks noChangeArrowheads="1"/>
          </p:cNvSpPr>
          <p:nvPr/>
        </p:nvSpPr>
        <p:spPr bwMode="auto">
          <a:xfrm>
            <a:off x="1268413" y="5862638"/>
            <a:ext cx="39338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zh-CN" altLang="en-US" sz="2800" b="1"/>
              <a:t>以第二段为例：间隔</a:t>
            </a:r>
            <a:r>
              <a:rPr lang="en-US" altLang="zh-CN" sz="2800" b="1"/>
              <a:t>5</a:t>
            </a:r>
            <a:r>
              <a:rPr lang="zh-CN" altLang="en-US" sz="2800" b="1"/>
              <a:t>拍</a:t>
            </a:r>
          </a:p>
        </p:txBody>
      </p:sp>
      <p:grpSp>
        <p:nvGrpSpPr>
          <p:cNvPr id="132104" name="Group 60"/>
          <p:cNvGrpSpPr>
            <a:grpSpLocks/>
          </p:cNvGrpSpPr>
          <p:nvPr/>
        </p:nvGrpSpPr>
        <p:grpSpPr bwMode="auto">
          <a:xfrm>
            <a:off x="3995738" y="0"/>
            <a:ext cx="5148262" cy="3087688"/>
            <a:chOff x="2517" y="0"/>
            <a:chExt cx="3243" cy="1945"/>
          </a:xfrm>
        </p:grpSpPr>
        <p:pic>
          <p:nvPicPr>
            <p:cNvPr id="132110" name="Picture 61"/>
            <p:cNvPicPr>
              <a:picLocks noChangeAspect="1" noChangeArrowheads="1"/>
            </p:cNvPicPr>
            <p:nvPr/>
          </p:nvPicPr>
          <p:blipFill>
            <a:blip r:embed="rId2">
              <a:extLst>
                <a:ext uri="{28A0092B-C50C-407E-A947-70E740481C1C}">
                  <a14:useLocalDpi xmlns:a14="http://schemas.microsoft.com/office/drawing/2010/main" val="0"/>
                </a:ext>
              </a:extLst>
            </a:blip>
            <a:srcRect l="7890" r="14909"/>
            <a:stretch>
              <a:fillRect/>
            </a:stretch>
          </p:blipFill>
          <p:spPr bwMode="auto">
            <a:xfrm>
              <a:off x="2517" y="0"/>
              <a:ext cx="3243" cy="1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2111" name="Rectangle 62"/>
            <p:cNvSpPr>
              <a:spLocks noChangeArrowheads="1"/>
            </p:cNvSpPr>
            <p:nvPr/>
          </p:nvSpPr>
          <p:spPr bwMode="auto">
            <a:xfrm>
              <a:off x="3143" y="772"/>
              <a:ext cx="2459" cy="272"/>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sp>
        <p:nvSpPr>
          <p:cNvPr id="279615" name="Rectangle 63"/>
          <p:cNvSpPr>
            <a:spLocks noChangeArrowheads="1"/>
          </p:cNvSpPr>
          <p:nvPr/>
        </p:nvSpPr>
        <p:spPr bwMode="auto">
          <a:xfrm>
            <a:off x="3565525" y="4638675"/>
            <a:ext cx="503238" cy="403225"/>
          </a:xfrm>
          <a:prstGeom prst="rect">
            <a:avLst/>
          </a:prstGeom>
          <a:solidFill>
            <a:srgbClr val="FF0000"/>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279616" name="Rectangle 64"/>
          <p:cNvSpPr>
            <a:spLocks noChangeArrowheads="1"/>
          </p:cNvSpPr>
          <p:nvPr/>
        </p:nvSpPr>
        <p:spPr bwMode="auto">
          <a:xfrm>
            <a:off x="4068763" y="4638675"/>
            <a:ext cx="503237" cy="403225"/>
          </a:xfrm>
          <a:prstGeom prst="rect">
            <a:avLst/>
          </a:prstGeom>
          <a:solidFill>
            <a:srgbClr val="FF0000"/>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32107" name="Text Box 65"/>
          <p:cNvSpPr txBox="1">
            <a:spLocks noChangeArrowheads="1"/>
          </p:cNvSpPr>
          <p:nvPr/>
        </p:nvSpPr>
        <p:spPr bwMode="auto">
          <a:xfrm>
            <a:off x="5710238" y="3495675"/>
            <a:ext cx="31178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200" b="1"/>
              <a:t>F={                     }</a:t>
            </a:r>
          </a:p>
        </p:txBody>
      </p:sp>
      <p:sp>
        <p:nvSpPr>
          <p:cNvPr id="132108" name="Text Box 66"/>
          <p:cNvSpPr txBox="1">
            <a:spLocks noChangeArrowheads="1"/>
          </p:cNvSpPr>
          <p:nvPr/>
        </p:nvSpPr>
        <p:spPr bwMode="auto">
          <a:xfrm>
            <a:off x="6440488" y="3514725"/>
            <a:ext cx="86836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200" b="1"/>
              <a:t>1</a:t>
            </a:r>
            <a:r>
              <a:rPr lang="zh-CN" altLang="en-US" sz="3200" b="1"/>
              <a:t>，</a:t>
            </a:r>
          </a:p>
        </p:txBody>
      </p:sp>
      <p:sp>
        <p:nvSpPr>
          <p:cNvPr id="279619" name="Text Box 67"/>
          <p:cNvSpPr txBox="1">
            <a:spLocks noChangeArrowheads="1"/>
          </p:cNvSpPr>
          <p:nvPr/>
        </p:nvSpPr>
        <p:spPr bwMode="auto">
          <a:xfrm>
            <a:off x="7005638" y="3527425"/>
            <a:ext cx="8794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200" b="1"/>
              <a:t>5</a:t>
            </a:r>
            <a:r>
              <a:rPr lang="zh-CN" altLang="en-US" sz="3200" b="1"/>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79611"/>
                                        </p:tgtEl>
                                        <p:attrNameLst>
                                          <p:attrName>style.visibility</p:attrName>
                                        </p:attrNameLst>
                                      </p:cBhvr>
                                      <p:to>
                                        <p:strVal val="visible"/>
                                      </p:to>
                                    </p:set>
                                    <p:animEffect transition="in" filter="slide(fromBottom)">
                                      <p:cBhvr>
                                        <p:cTn id="7" dur="500"/>
                                        <p:tgtEl>
                                          <p:spTgt spid="2796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279610"/>
                                        </p:tgtEl>
                                        <p:attrNameLst>
                                          <p:attrName>style.visibility</p:attrName>
                                        </p:attrNameLst>
                                      </p:cBhvr>
                                      <p:to>
                                        <p:strVal val="visible"/>
                                      </p:to>
                                    </p:set>
                                    <p:animEffect transition="in" filter="slide(fromBottom)">
                                      <p:cBhvr>
                                        <p:cTn id="12" dur="500"/>
                                        <p:tgtEl>
                                          <p:spTgt spid="2796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279615"/>
                                        </p:tgtEl>
                                        <p:attrNameLst>
                                          <p:attrName>style.visibility</p:attrName>
                                        </p:attrNameLst>
                                      </p:cBhvr>
                                      <p:to>
                                        <p:strVal val="visible"/>
                                      </p:to>
                                    </p:set>
                                    <p:animEffect transition="in" filter="slide(fromBottom)">
                                      <p:cBhvr>
                                        <p:cTn id="17" dur="500"/>
                                        <p:tgtEl>
                                          <p:spTgt spid="27961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279616"/>
                                        </p:tgtEl>
                                        <p:attrNameLst>
                                          <p:attrName>style.visibility</p:attrName>
                                        </p:attrNameLst>
                                      </p:cBhvr>
                                      <p:to>
                                        <p:strVal val="visible"/>
                                      </p:to>
                                    </p:set>
                                    <p:animEffect transition="in" filter="slide(fromBottom)">
                                      <p:cBhvr>
                                        <p:cTn id="22" dur="500"/>
                                        <p:tgtEl>
                                          <p:spTgt spid="279616"/>
                                        </p:tgtEl>
                                      </p:cBhvr>
                                    </p:animEffect>
                                  </p:childTnLst>
                                </p:cTn>
                              </p:par>
                            </p:childTnLst>
                          </p:cTn>
                        </p:par>
                        <p:par>
                          <p:cTn id="23" fill="hold" nodeType="afterGroup">
                            <p:stCondLst>
                              <p:cond delay="500"/>
                            </p:stCondLst>
                            <p:childTnLst>
                              <p:par>
                                <p:cTn id="24" presetID="8" presetClass="emph" presetSubtype="0" fill="hold" nodeType="afterEffect">
                                  <p:stCondLst>
                                    <p:cond delay="0"/>
                                  </p:stCondLst>
                                  <p:childTnLst>
                                    <p:animRot by="21600000">
                                      <p:cBhvr>
                                        <p:cTn id="25" dur="2000" fill="hold"/>
                                        <p:tgtEl>
                                          <p:spTgt spid="279616"/>
                                        </p:tgtEl>
                                        <p:attrNameLst>
                                          <p:attrName>r</p:attrName>
                                        </p:attrNameLst>
                                      </p:cBhvr>
                                    </p:animRot>
                                  </p:childTnLst>
                                </p:cTn>
                              </p:par>
                            </p:childTnLst>
                          </p:cTn>
                        </p:par>
                        <p:par>
                          <p:cTn id="26" fill="hold" nodeType="afterGroup">
                            <p:stCondLst>
                              <p:cond delay="2500"/>
                            </p:stCondLst>
                            <p:childTnLst>
                              <p:par>
                                <p:cTn id="27" presetID="24" presetClass="emph" presetSubtype="0" fill="hold" nodeType="afterEffect">
                                  <p:stCondLst>
                                    <p:cond delay="0"/>
                                  </p:stCondLst>
                                  <p:childTnLst>
                                    <p:animClr clrSpc="hsl" dir="cw">
                                      <p:cBhvr override="childStyle">
                                        <p:cTn id="28" dur="500" fill="hold"/>
                                        <p:tgtEl>
                                          <p:spTgt spid="279616"/>
                                        </p:tgtEl>
                                        <p:attrNameLst>
                                          <p:attrName>style.color</p:attrName>
                                        </p:attrNameLst>
                                      </p:cBhvr>
                                      <p:by>
                                        <p:hsl h="0" s="-12549" l="-25098"/>
                                      </p:by>
                                    </p:animClr>
                                    <p:animClr clrSpc="hsl" dir="cw">
                                      <p:cBhvr>
                                        <p:cTn id="29" dur="500" fill="hold"/>
                                        <p:tgtEl>
                                          <p:spTgt spid="279616"/>
                                        </p:tgtEl>
                                        <p:attrNameLst>
                                          <p:attrName>fillcolor</p:attrName>
                                        </p:attrNameLst>
                                      </p:cBhvr>
                                      <p:by>
                                        <p:hsl h="0" s="-12549" l="-25098"/>
                                      </p:by>
                                    </p:animClr>
                                    <p:animClr clrSpc="hsl" dir="cw">
                                      <p:cBhvr>
                                        <p:cTn id="30" dur="500" fill="hold"/>
                                        <p:tgtEl>
                                          <p:spTgt spid="279616"/>
                                        </p:tgtEl>
                                        <p:attrNameLst>
                                          <p:attrName>stroke.color</p:attrName>
                                        </p:attrNameLst>
                                      </p:cBhvr>
                                      <p:by>
                                        <p:hsl h="0" s="-12549" l="-25098"/>
                                      </p:by>
                                    </p:animClr>
                                    <p:set>
                                      <p:cBhvr>
                                        <p:cTn id="31" dur="500" fill="hold"/>
                                        <p:tgtEl>
                                          <p:spTgt spid="279616"/>
                                        </p:tgtEl>
                                        <p:attrNameLst>
                                          <p:attrName>fill.type</p:attrName>
                                        </p:attrNameLst>
                                      </p:cBhvr>
                                      <p:to>
                                        <p:strVal val="solid"/>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2" presetClass="entr" presetSubtype="2" fill="hold" grpId="0" nodeType="clickEffect">
                                  <p:stCondLst>
                                    <p:cond delay="0"/>
                                  </p:stCondLst>
                                  <p:childTnLst>
                                    <p:set>
                                      <p:cBhvr>
                                        <p:cTn id="35" dur="1" fill="hold">
                                          <p:stCondLst>
                                            <p:cond delay="0"/>
                                          </p:stCondLst>
                                        </p:cTn>
                                        <p:tgtEl>
                                          <p:spTgt spid="279619"/>
                                        </p:tgtEl>
                                        <p:attrNameLst>
                                          <p:attrName>style.visibility</p:attrName>
                                        </p:attrNameLst>
                                      </p:cBhvr>
                                      <p:to>
                                        <p:strVal val="visible"/>
                                      </p:to>
                                    </p:set>
                                    <p:animEffect transition="in" filter="slide(fromRight)">
                                      <p:cBhvr>
                                        <p:cTn id="36" dur="500"/>
                                        <p:tgtEl>
                                          <p:spTgt spid="2796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611" grpId="0"/>
      <p:bldP spid="27961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68"/>
          <p:cNvSpPr>
            <a:spLocks noChangeArrowheads="1"/>
          </p:cNvSpPr>
          <p:nvPr/>
        </p:nvSpPr>
        <p:spPr bwMode="auto">
          <a:xfrm>
            <a:off x="539750" y="260350"/>
            <a:ext cx="8062913"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3200" b="1">
                <a:solidFill>
                  <a:schemeClr val="tx2"/>
                </a:solidFill>
                <a:latin typeface="黑体" panose="02010609060101010101" pitchFamily="49" charset="-122"/>
              </a:rPr>
              <a:t>5.2.3 </a:t>
            </a:r>
            <a:r>
              <a:rPr lang="zh-CN" altLang="en-US" sz="3200" b="1">
                <a:solidFill>
                  <a:schemeClr val="tx2"/>
                </a:solidFill>
                <a:latin typeface="黑体" panose="02010609060101010101" pitchFamily="49" charset="-122"/>
              </a:rPr>
              <a:t>标量流水机的相关处理和控制机构 </a:t>
            </a:r>
          </a:p>
        </p:txBody>
      </p:sp>
      <p:sp>
        <p:nvSpPr>
          <p:cNvPr id="133123" name="Rectangle 3"/>
          <p:cNvSpPr>
            <a:spLocks noChangeArrowheads="1"/>
          </p:cNvSpPr>
          <p:nvPr/>
        </p:nvSpPr>
        <p:spPr bwMode="auto">
          <a:xfrm>
            <a:off x="611188" y="1196975"/>
            <a:ext cx="4608512"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200" b="1">
                <a:solidFill>
                  <a:schemeClr val="tx2"/>
                </a:solidFill>
                <a:latin typeface="黑体" panose="02010609060101010101" pitchFamily="49" charset="-122"/>
              </a:rPr>
              <a:t>4</a:t>
            </a:r>
            <a:r>
              <a:rPr lang="zh-CN" altLang="en-US" sz="3200" b="1">
                <a:solidFill>
                  <a:schemeClr val="tx2"/>
                </a:solidFill>
                <a:latin typeface="黑体" panose="02010609060101010101" pitchFamily="49" charset="-122"/>
              </a:rPr>
              <a:t>．流水线调度</a:t>
            </a:r>
          </a:p>
        </p:txBody>
      </p:sp>
      <p:sp>
        <p:nvSpPr>
          <p:cNvPr id="133124" name="Text Box 4"/>
          <p:cNvSpPr txBox="1">
            <a:spLocks noChangeArrowheads="1"/>
          </p:cNvSpPr>
          <p:nvPr/>
        </p:nvSpPr>
        <p:spPr bwMode="auto">
          <a:xfrm>
            <a:off x="611188" y="1844675"/>
            <a:ext cx="540067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2800" b="1">
                <a:solidFill>
                  <a:srgbClr val="FF3300"/>
                </a:solidFill>
              </a:rPr>
              <a:t>(1)</a:t>
            </a:r>
            <a:r>
              <a:rPr lang="zh-CN" altLang="en-US" sz="2800" b="1">
                <a:solidFill>
                  <a:srgbClr val="FF3300"/>
                </a:solidFill>
              </a:rPr>
              <a:t>单功能流水线调度</a:t>
            </a:r>
          </a:p>
          <a:p>
            <a:pPr algn="l" eaLnBrk="1" hangingPunct="1"/>
            <a:r>
              <a:rPr lang="en-US" altLang="zh-CN" sz="2800" b="1">
                <a:solidFill>
                  <a:srgbClr val="FF3300"/>
                </a:solidFill>
              </a:rPr>
              <a:t>——</a:t>
            </a:r>
            <a:r>
              <a:rPr lang="zh-CN" altLang="en-US" sz="2800" b="1">
                <a:solidFill>
                  <a:srgbClr val="FF3300"/>
                </a:solidFill>
              </a:rPr>
              <a:t>延迟禁止表（</a:t>
            </a:r>
            <a:r>
              <a:rPr lang="en-US" altLang="zh-CN" sz="2800" b="1">
                <a:solidFill>
                  <a:srgbClr val="FF3300"/>
                </a:solidFill>
              </a:rPr>
              <a:t>F</a:t>
            </a:r>
            <a:r>
              <a:rPr lang="zh-CN" altLang="en-US" sz="2800" b="1">
                <a:solidFill>
                  <a:srgbClr val="FF3300"/>
                </a:solidFill>
              </a:rPr>
              <a:t>）</a:t>
            </a:r>
          </a:p>
        </p:txBody>
      </p:sp>
      <p:grpSp>
        <p:nvGrpSpPr>
          <p:cNvPr id="133125" name="Group 5"/>
          <p:cNvGrpSpPr>
            <a:grpSpLocks/>
          </p:cNvGrpSpPr>
          <p:nvPr/>
        </p:nvGrpSpPr>
        <p:grpSpPr bwMode="auto">
          <a:xfrm>
            <a:off x="468313" y="2909888"/>
            <a:ext cx="5289550" cy="2876550"/>
            <a:chOff x="1202" y="1933"/>
            <a:chExt cx="3332" cy="1812"/>
          </a:xfrm>
        </p:grpSpPr>
        <p:grpSp>
          <p:nvGrpSpPr>
            <p:cNvPr id="133136" name="Group 6"/>
            <p:cNvGrpSpPr>
              <a:grpSpLocks/>
            </p:cNvGrpSpPr>
            <p:nvPr/>
          </p:nvGrpSpPr>
          <p:grpSpPr bwMode="auto">
            <a:xfrm>
              <a:off x="1202" y="1933"/>
              <a:ext cx="3332" cy="1812"/>
              <a:chOff x="177" y="2081"/>
              <a:chExt cx="2737" cy="1370"/>
            </a:xfrm>
          </p:grpSpPr>
          <p:grpSp>
            <p:nvGrpSpPr>
              <p:cNvPr id="133148" name="Group 7"/>
              <p:cNvGrpSpPr>
                <a:grpSpLocks/>
              </p:cNvGrpSpPr>
              <p:nvPr/>
            </p:nvGrpSpPr>
            <p:grpSpPr bwMode="auto">
              <a:xfrm>
                <a:off x="177" y="2081"/>
                <a:ext cx="2737" cy="1357"/>
                <a:chOff x="177" y="2081"/>
                <a:chExt cx="2737" cy="1357"/>
              </a:xfrm>
            </p:grpSpPr>
            <p:grpSp>
              <p:nvGrpSpPr>
                <p:cNvPr id="133159" name="Group 8"/>
                <p:cNvGrpSpPr>
                  <a:grpSpLocks/>
                </p:cNvGrpSpPr>
                <p:nvPr/>
              </p:nvGrpSpPr>
              <p:grpSpPr bwMode="auto">
                <a:xfrm>
                  <a:off x="350" y="2081"/>
                  <a:ext cx="2564" cy="1357"/>
                  <a:chOff x="350" y="2081"/>
                  <a:chExt cx="2564" cy="1357"/>
                </a:xfrm>
              </p:grpSpPr>
              <p:grpSp>
                <p:nvGrpSpPr>
                  <p:cNvPr id="133166" name="Group 9"/>
                  <p:cNvGrpSpPr>
                    <a:grpSpLocks/>
                  </p:cNvGrpSpPr>
                  <p:nvPr/>
                </p:nvGrpSpPr>
                <p:grpSpPr bwMode="auto">
                  <a:xfrm>
                    <a:off x="350" y="2081"/>
                    <a:ext cx="397" cy="1200"/>
                    <a:chOff x="864" y="2736"/>
                    <a:chExt cx="397" cy="1200"/>
                  </a:xfrm>
                </p:grpSpPr>
                <p:grpSp>
                  <p:nvGrpSpPr>
                    <p:cNvPr id="133180" name="Group 10"/>
                    <p:cNvGrpSpPr>
                      <a:grpSpLocks/>
                    </p:cNvGrpSpPr>
                    <p:nvPr/>
                  </p:nvGrpSpPr>
                  <p:grpSpPr bwMode="auto">
                    <a:xfrm>
                      <a:off x="864" y="2784"/>
                      <a:ext cx="96" cy="1152"/>
                      <a:chOff x="864" y="2784"/>
                      <a:chExt cx="96" cy="1152"/>
                    </a:xfrm>
                  </p:grpSpPr>
                  <p:sp>
                    <p:nvSpPr>
                      <p:cNvPr id="133182" name="Line 11"/>
                      <p:cNvSpPr>
                        <a:spLocks noChangeShapeType="1"/>
                      </p:cNvSpPr>
                      <p:nvPr/>
                    </p:nvSpPr>
                    <p:spPr bwMode="auto">
                      <a:xfrm flipV="1">
                        <a:off x="864" y="2784"/>
                        <a:ext cx="0" cy="115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33183" name="Line 12"/>
                      <p:cNvSpPr>
                        <a:spLocks noChangeShapeType="1"/>
                      </p:cNvSpPr>
                      <p:nvPr/>
                    </p:nvSpPr>
                    <p:spPr bwMode="auto">
                      <a:xfrm>
                        <a:off x="864" y="3744"/>
                        <a:ext cx="96"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33184" name="Line 13"/>
                      <p:cNvSpPr>
                        <a:spLocks noChangeShapeType="1"/>
                      </p:cNvSpPr>
                      <p:nvPr/>
                    </p:nvSpPr>
                    <p:spPr bwMode="auto">
                      <a:xfrm>
                        <a:off x="864" y="3552"/>
                        <a:ext cx="96"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33185" name="Line 14"/>
                      <p:cNvSpPr>
                        <a:spLocks noChangeShapeType="1"/>
                      </p:cNvSpPr>
                      <p:nvPr/>
                    </p:nvSpPr>
                    <p:spPr bwMode="auto">
                      <a:xfrm>
                        <a:off x="864" y="3360"/>
                        <a:ext cx="96"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33186" name="Line 15"/>
                      <p:cNvSpPr>
                        <a:spLocks noChangeShapeType="1"/>
                      </p:cNvSpPr>
                      <p:nvPr/>
                    </p:nvSpPr>
                    <p:spPr bwMode="auto">
                      <a:xfrm>
                        <a:off x="864" y="3168"/>
                        <a:ext cx="96"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33187" name="Line 16"/>
                      <p:cNvSpPr>
                        <a:spLocks noChangeShapeType="1"/>
                      </p:cNvSpPr>
                      <p:nvPr/>
                    </p:nvSpPr>
                    <p:spPr bwMode="auto">
                      <a:xfrm>
                        <a:off x="864" y="2976"/>
                        <a:ext cx="96"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grpSp>
                <p:sp>
                  <p:nvSpPr>
                    <p:cNvPr id="133181" name="Text Box 17"/>
                    <p:cNvSpPr txBox="1">
                      <a:spLocks noChangeArrowheads="1"/>
                    </p:cNvSpPr>
                    <p:nvPr/>
                  </p:nvSpPr>
                  <p:spPr bwMode="auto">
                    <a:xfrm>
                      <a:off x="902" y="2736"/>
                      <a:ext cx="359"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sz="2000" b="1">
                          <a:ea typeface="宋体" panose="02010600030101010101" pitchFamily="2" charset="-122"/>
                        </a:rPr>
                        <a:t>空间</a:t>
                      </a:r>
                    </a:p>
                  </p:txBody>
                </p:sp>
              </p:grpSp>
              <p:grpSp>
                <p:nvGrpSpPr>
                  <p:cNvPr id="133167" name="Group 18"/>
                  <p:cNvGrpSpPr>
                    <a:grpSpLocks/>
                  </p:cNvGrpSpPr>
                  <p:nvPr/>
                </p:nvGrpSpPr>
                <p:grpSpPr bwMode="auto">
                  <a:xfrm>
                    <a:off x="350" y="3185"/>
                    <a:ext cx="2564" cy="253"/>
                    <a:chOff x="350" y="3185"/>
                    <a:chExt cx="2564" cy="253"/>
                  </a:xfrm>
                </p:grpSpPr>
                <p:sp>
                  <p:nvSpPr>
                    <p:cNvPr id="133168" name="Line 19"/>
                    <p:cNvSpPr>
                      <a:spLocks noChangeShapeType="1"/>
                    </p:cNvSpPr>
                    <p:nvPr/>
                  </p:nvSpPr>
                  <p:spPr bwMode="auto">
                    <a:xfrm>
                      <a:off x="350" y="3281"/>
                      <a:ext cx="2494" cy="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33169" name="Line 20"/>
                    <p:cNvSpPr>
                      <a:spLocks noChangeShapeType="1"/>
                    </p:cNvSpPr>
                    <p:nvPr/>
                  </p:nvSpPr>
                  <p:spPr bwMode="auto">
                    <a:xfrm flipV="1">
                      <a:off x="590" y="3185"/>
                      <a:ext cx="0" cy="96"/>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33170" name="Line 21"/>
                    <p:cNvSpPr>
                      <a:spLocks noChangeShapeType="1"/>
                    </p:cNvSpPr>
                    <p:nvPr/>
                  </p:nvSpPr>
                  <p:spPr bwMode="auto">
                    <a:xfrm flipV="1">
                      <a:off x="830" y="3185"/>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33171" name="Line 22"/>
                    <p:cNvSpPr>
                      <a:spLocks noChangeShapeType="1"/>
                    </p:cNvSpPr>
                    <p:nvPr/>
                  </p:nvSpPr>
                  <p:spPr bwMode="auto">
                    <a:xfrm flipV="1">
                      <a:off x="1070" y="3185"/>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33172" name="Line 23"/>
                    <p:cNvSpPr>
                      <a:spLocks noChangeShapeType="1"/>
                    </p:cNvSpPr>
                    <p:nvPr/>
                  </p:nvSpPr>
                  <p:spPr bwMode="auto">
                    <a:xfrm flipV="1">
                      <a:off x="1310" y="3185"/>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33173" name="Line 24"/>
                    <p:cNvSpPr>
                      <a:spLocks noChangeShapeType="1"/>
                    </p:cNvSpPr>
                    <p:nvPr/>
                  </p:nvSpPr>
                  <p:spPr bwMode="auto">
                    <a:xfrm flipV="1">
                      <a:off x="1550" y="3185"/>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33174" name="Line 25"/>
                    <p:cNvSpPr>
                      <a:spLocks noChangeShapeType="1"/>
                    </p:cNvSpPr>
                    <p:nvPr/>
                  </p:nvSpPr>
                  <p:spPr bwMode="auto">
                    <a:xfrm flipV="1">
                      <a:off x="1790" y="3185"/>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33175" name="Line 26"/>
                    <p:cNvSpPr>
                      <a:spLocks noChangeShapeType="1"/>
                    </p:cNvSpPr>
                    <p:nvPr/>
                  </p:nvSpPr>
                  <p:spPr bwMode="auto">
                    <a:xfrm flipV="1">
                      <a:off x="2030" y="3185"/>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33176" name="Line 27"/>
                    <p:cNvSpPr>
                      <a:spLocks noChangeShapeType="1"/>
                    </p:cNvSpPr>
                    <p:nvPr/>
                  </p:nvSpPr>
                  <p:spPr bwMode="auto">
                    <a:xfrm flipV="1">
                      <a:off x="2270" y="3185"/>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33177" name="Line 28"/>
                    <p:cNvSpPr>
                      <a:spLocks noChangeShapeType="1"/>
                    </p:cNvSpPr>
                    <p:nvPr/>
                  </p:nvSpPr>
                  <p:spPr bwMode="auto">
                    <a:xfrm flipV="1">
                      <a:off x="2510" y="3185"/>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33178" name="Line 29"/>
                    <p:cNvSpPr>
                      <a:spLocks noChangeShapeType="1"/>
                    </p:cNvSpPr>
                    <p:nvPr/>
                  </p:nvSpPr>
                  <p:spPr bwMode="auto">
                    <a:xfrm flipV="1">
                      <a:off x="2750" y="3185"/>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33179" name="Text Box 30"/>
                    <p:cNvSpPr txBox="1">
                      <a:spLocks noChangeArrowheads="1"/>
                    </p:cNvSpPr>
                    <p:nvPr/>
                  </p:nvSpPr>
                  <p:spPr bwMode="auto">
                    <a:xfrm>
                      <a:off x="2554" y="3249"/>
                      <a:ext cx="360"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sz="2000" b="1">
                          <a:ea typeface="宋体" panose="02010600030101010101" pitchFamily="2" charset="-122"/>
                        </a:rPr>
                        <a:t>时间</a:t>
                      </a:r>
                    </a:p>
                  </p:txBody>
                </p:sp>
              </p:grpSp>
            </p:grpSp>
            <p:grpSp>
              <p:nvGrpSpPr>
                <p:cNvPr id="133160" name="Group 31"/>
                <p:cNvGrpSpPr>
                  <a:grpSpLocks/>
                </p:cNvGrpSpPr>
                <p:nvPr/>
              </p:nvGrpSpPr>
              <p:grpSpPr bwMode="auto">
                <a:xfrm>
                  <a:off x="177" y="2273"/>
                  <a:ext cx="174" cy="986"/>
                  <a:chOff x="691" y="2928"/>
                  <a:chExt cx="174" cy="986"/>
                </a:xfrm>
              </p:grpSpPr>
              <p:sp>
                <p:nvSpPr>
                  <p:cNvPr id="133161" name="Text Box 32"/>
                  <p:cNvSpPr txBox="1">
                    <a:spLocks noChangeArrowheads="1"/>
                  </p:cNvSpPr>
                  <p:nvPr/>
                </p:nvSpPr>
                <p:spPr bwMode="auto">
                  <a:xfrm>
                    <a:off x="691" y="3696"/>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1</a:t>
                    </a:r>
                  </a:p>
                </p:txBody>
              </p:sp>
              <p:sp>
                <p:nvSpPr>
                  <p:cNvPr id="133162" name="Text Box 33"/>
                  <p:cNvSpPr txBox="1">
                    <a:spLocks noChangeArrowheads="1"/>
                  </p:cNvSpPr>
                  <p:nvPr/>
                </p:nvSpPr>
                <p:spPr bwMode="auto">
                  <a:xfrm>
                    <a:off x="691" y="3504"/>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2</a:t>
                    </a:r>
                  </a:p>
                </p:txBody>
              </p:sp>
              <p:sp>
                <p:nvSpPr>
                  <p:cNvPr id="133163" name="Text Box 34"/>
                  <p:cNvSpPr txBox="1">
                    <a:spLocks noChangeArrowheads="1"/>
                  </p:cNvSpPr>
                  <p:nvPr/>
                </p:nvSpPr>
                <p:spPr bwMode="auto">
                  <a:xfrm>
                    <a:off x="691" y="3312"/>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3</a:t>
                    </a:r>
                  </a:p>
                </p:txBody>
              </p:sp>
              <p:sp>
                <p:nvSpPr>
                  <p:cNvPr id="133164" name="Text Box 35"/>
                  <p:cNvSpPr txBox="1">
                    <a:spLocks noChangeArrowheads="1"/>
                  </p:cNvSpPr>
                  <p:nvPr/>
                </p:nvSpPr>
                <p:spPr bwMode="auto">
                  <a:xfrm>
                    <a:off x="691" y="3120"/>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4</a:t>
                    </a:r>
                  </a:p>
                </p:txBody>
              </p:sp>
              <p:sp>
                <p:nvSpPr>
                  <p:cNvPr id="133165" name="Text Box 36"/>
                  <p:cNvSpPr txBox="1">
                    <a:spLocks noChangeArrowheads="1"/>
                  </p:cNvSpPr>
                  <p:nvPr/>
                </p:nvSpPr>
                <p:spPr bwMode="auto">
                  <a:xfrm>
                    <a:off x="691" y="2928"/>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5</a:t>
                    </a:r>
                  </a:p>
                </p:txBody>
              </p:sp>
            </p:grpSp>
          </p:grpSp>
          <p:grpSp>
            <p:nvGrpSpPr>
              <p:cNvPr id="133149" name="Group 37"/>
              <p:cNvGrpSpPr>
                <a:grpSpLocks/>
              </p:cNvGrpSpPr>
              <p:nvPr/>
            </p:nvGrpSpPr>
            <p:grpSpPr bwMode="auto">
              <a:xfrm>
                <a:off x="508" y="3233"/>
                <a:ext cx="2079" cy="218"/>
                <a:chOff x="508" y="3233"/>
                <a:chExt cx="2079" cy="218"/>
              </a:xfrm>
            </p:grpSpPr>
            <p:sp>
              <p:nvSpPr>
                <p:cNvPr id="133150" name="Text Box 38"/>
                <p:cNvSpPr txBox="1">
                  <a:spLocks noChangeArrowheads="1"/>
                </p:cNvSpPr>
                <p:nvPr/>
              </p:nvSpPr>
              <p:spPr bwMode="auto">
                <a:xfrm>
                  <a:off x="508" y="3233"/>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1</a:t>
                  </a:r>
                </a:p>
              </p:txBody>
            </p:sp>
            <p:sp>
              <p:nvSpPr>
                <p:cNvPr id="133151" name="Text Box 39"/>
                <p:cNvSpPr txBox="1">
                  <a:spLocks noChangeArrowheads="1"/>
                </p:cNvSpPr>
                <p:nvPr/>
              </p:nvSpPr>
              <p:spPr bwMode="auto">
                <a:xfrm>
                  <a:off x="780" y="3233"/>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2</a:t>
                  </a:r>
                </a:p>
              </p:txBody>
            </p:sp>
            <p:sp>
              <p:nvSpPr>
                <p:cNvPr id="133152" name="Text Box 40"/>
                <p:cNvSpPr txBox="1">
                  <a:spLocks noChangeArrowheads="1"/>
                </p:cNvSpPr>
                <p:nvPr/>
              </p:nvSpPr>
              <p:spPr bwMode="auto">
                <a:xfrm>
                  <a:off x="1007" y="3233"/>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3</a:t>
                  </a:r>
                </a:p>
              </p:txBody>
            </p:sp>
            <p:sp>
              <p:nvSpPr>
                <p:cNvPr id="133153" name="Text Box 41"/>
                <p:cNvSpPr txBox="1">
                  <a:spLocks noChangeArrowheads="1"/>
                </p:cNvSpPr>
                <p:nvPr/>
              </p:nvSpPr>
              <p:spPr bwMode="auto">
                <a:xfrm>
                  <a:off x="1234" y="3233"/>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4</a:t>
                  </a:r>
                </a:p>
              </p:txBody>
            </p:sp>
            <p:sp>
              <p:nvSpPr>
                <p:cNvPr id="133154" name="Text Box 42"/>
                <p:cNvSpPr txBox="1">
                  <a:spLocks noChangeArrowheads="1"/>
                </p:cNvSpPr>
                <p:nvPr/>
              </p:nvSpPr>
              <p:spPr bwMode="auto">
                <a:xfrm>
                  <a:off x="1460" y="3233"/>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5</a:t>
                  </a:r>
                </a:p>
              </p:txBody>
            </p:sp>
            <p:sp>
              <p:nvSpPr>
                <p:cNvPr id="133155" name="Text Box 43"/>
                <p:cNvSpPr txBox="1">
                  <a:spLocks noChangeArrowheads="1"/>
                </p:cNvSpPr>
                <p:nvPr/>
              </p:nvSpPr>
              <p:spPr bwMode="auto">
                <a:xfrm>
                  <a:off x="1687" y="3233"/>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6</a:t>
                  </a:r>
                </a:p>
              </p:txBody>
            </p:sp>
            <p:sp>
              <p:nvSpPr>
                <p:cNvPr id="133156" name="Text Box 44"/>
                <p:cNvSpPr txBox="1">
                  <a:spLocks noChangeArrowheads="1"/>
                </p:cNvSpPr>
                <p:nvPr/>
              </p:nvSpPr>
              <p:spPr bwMode="auto">
                <a:xfrm>
                  <a:off x="1959" y="3233"/>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7</a:t>
                  </a:r>
                </a:p>
              </p:txBody>
            </p:sp>
            <p:sp>
              <p:nvSpPr>
                <p:cNvPr id="133157" name="Text Box 45"/>
                <p:cNvSpPr txBox="1">
                  <a:spLocks noChangeArrowheads="1"/>
                </p:cNvSpPr>
                <p:nvPr/>
              </p:nvSpPr>
              <p:spPr bwMode="auto">
                <a:xfrm>
                  <a:off x="2186" y="3233"/>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8</a:t>
                  </a:r>
                </a:p>
              </p:txBody>
            </p:sp>
            <p:sp>
              <p:nvSpPr>
                <p:cNvPr id="133158" name="Text Box 46"/>
                <p:cNvSpPr txBox="1">
                  <a:spLocks noChangeArrowheads="1"/>
                </p:cNvSpPr>
                <p:nvPr/>
              </p:nvSpPr>
              <p:spPr bwMode="auto">
                <a:xfrm>
                  <a:off x="2413" y="3233"/>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9</a:t>
                  </a:r>
                </a:p>
              </p:txBody>
            </p:sp>
          </p:grpSp>
        </p:grpSp>
        <p:grpSp>
          <p:nvGrpSpPr>
            <p:cNvPr id="133137" name="Group 47"/>
            <p:cNvGrpSpPr>
              <a:grpSpLocks/>
            </p:cNvGrpSpPr>
            <p:nvPr/>
          </p:nvGrpSpPr>
          <p:grpSpPr bwMode="auto">
            <a:xfrm>
              <a:off x="1424" y="2259"/>
              <a:ext cx="2629" cy="1270"/>
              <a:chOff x="864" y="2976"/>
              <a:chExt cx="2160" cy="960"/>
            </a:xfrm>
          </p:grpSpPr>
          <p:sp>
            <p:nvSpPr>
              <p:cNvPr id="133138" name="Rectangle 48"/>
              <p:cNvSpPr>
                <a:spLocks noChangeArrowheads="1"/>
              </p:cNvSpPr>
              <p:nvPr/>
            </p:nvSpPr>
            <p:spPr bwMode="auto">
              <a:xfrm>
                <a:off x="864" y="3744"/>
                <a:ext cx="240" cy="192"/>
              </a:xfrm>
              <a:prstGeom prst="rect">
                <a:avLst/>
              </a:prstGeom>
              <a:solidFill>
                <a:schemeClr val="accent1"/>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33139" name="Rectangle 49"/>
              <p:cNvSpPr>
                <a:spLocks noChangeArrowheads="1"/>
              </p:cNvSpPr>
              <p:nvPr/>
            </p:nvSpPr>
            <p:spPr bwMode="auto">
              <a:xfrm>
                <a:off x="1104" y="3552"/>
                <a:ext cx="240" cy="192"/>
              </a:xfrm>
              <a:prstGeom prst="rect">
                <a:avLst/>
              </a:prstGeom>
              <a:solidFill>
                <a:srgbClr val="0000FF"/>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33140" name="Rectangle 50"/>
              <p:cNvSpPr>
                <a:spLocks noChangeArrowheads="1"/>
              </p:cNvSpPr>
              <p:nvPr/>
            </p:nvSpPr>
            <p:spPr bwMode="auto">
              <a:xfrm>
                <a:off x="1344" y="3552"/>
                <a:ext cx="240" cy="192"/>
              </a:xfrm>
              <a:prstGeom prst="rect">
                <a:avLst/>
              </a:prstGeom>
              <a:solidFill>
                <a:srgbClr val="0000FF"/>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33141" name="Rectangle 51"/>
              <p:cNvSpPr>
                <a:spLocks noChangeArrowheads="1"/>
              </p:cNvSpPr>
              <p:nvPr/>
            </p:nvSpPr>
            <p:spPr bwMode="auto">
              <a:xfrm>
                <a:off x="1584" y="3360"/>
                <a:ext cx="240" cy="192"/>
              </a:xfrm>
              <a:prstGeom prst="rect">
                <a:avLst/>
              </a:prstGeom>
              <a:solidFill>
                <a:schemeClr val="accent1"/>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33142" name="Rectangle 52"/>
              <p:cNvSpPr>
                <a:spLocks noChangeArrowheads="1"/>
              </p:cNvSpPr>
              <p:nvPr/>
            </p:nvSpPr>
            <p:spPr bwMode="auto">
              <a:xfrm>
                <a:off x="1824" y="3168"/>
                <a:ext cx="240" cy="192"/>
              </a:xfrm>
              <a:prstGeom prst="rect">
                <a:avLst/>
              </a:prstGeom>
              <a:solidFill>
                <a:schemeClr val="accent1"/>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33143" name="Rectangle 53"/>
              <p:cNvSpPr>
                <a:spLocks noChangeArrowheads="1"/>
              </p:cNvSpPr>
              <p:nvPr/>
            </p:nvSpPr>
            <p:spPr bwMode="auto">
              <a:xfrm>
                <a:off x="2064" y="3168"/>
                <a:ext cx="240" cy="192"/>
              </a:xfrm>
              <a:prstGeom prst="rect">
                <a:avLst/>
              </a:prstGeom>
              <a:solidFill>
                <a:schemeClr val="accent1"/>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33144" name="Rectangle 54"/>
              <p:cNvSpPr>
                <a:spLocks noChangeArrowheads="1"/>
              </p:cNvSpPr>
              <p:nvPr/>
            </p:nvSpPr>
            <p:spPr bwMode="auto">
              <a:xfrm>
                <a:off x="2304" y="2976"/>
                <a:ext cx="240" cy="192"/>
              </a:xfrm>
              <a:prstGeom prst="rect">
                <a:avLst/>
              </a:prstGeom>
              <a:solidFill>
                <a:schemeClr val="accent1"/>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33145" name="Rectangle 55"/>
              <p:cNvSpPr>
                <a:spLocks noChangeArrowheads="1"/>
              </p:cNvSpPr>
              <p:nvPr/>
            </p:nvSpPr>
            <p:spPr bwMode="auto">
              <a:xfrm>
                <a:off x="2544" y="2976"/>
                <a:ext cx="240" cy="192"/>
              </a:xfrm>
              <a:prstGeom prst="rect">
                <a:avLst/>
              </a:prstGeom>
              <a:solidFill>
                <a:schemeClr val="accent1"/>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33146" name="Rectangle 56"/>
              <p:cNvSpPr>
                <a:spLocks noChangeArrowheads="1"/>
              </p:cNvSpPr>
              <p:nvPr/>
            </p:nvSpPr>
            <p:spPr bwMode="auto">
              <a:xfrm>
                <a:off x="2544" y="3552"/>
                <a:ext cx="240" cy="192"/>
              </a:xfrm>
              <a:prstGeom prst="rect">
                <a:avLst/>
              </a:prstGeom>
              <a:solidFill>
                <a:srgbClr val="0000FF"/>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33147" name="Rectangle 57"/>
              <p:cNvSpPr>
                <a:spLocks noChangeArrowheads="1"/>
              </p:cNvSpPr>
              <p:nvPr/>
            </p:nvSpPr>
            <p:spPr bwMode="auto">
              <a:xfrm>
                <a:off x="2784" y="3744"/>
                <a:ext cx="240" cy="192"/>
              </a:xfrm>
              <a:prstGeom prst="rect">
                <a:avLst/>
              </a:prstGeom>
              <a:solidFill>
                <a:schemeClr val="accent1"/>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grpSp>
      <p:sp>
        <p:nvSpPr>
          <p:cNvPr id="280634" name="Rectangle 58"/>
          <p:cNvSpPr>
            <a:spLocks noChangeArrowheads="1"/>
          </p:cNvSpPr>
          <p:nvPr/>
        </p:nvSpPr>
        <p:spPr bwMode="auto">
          <a:xfrm>
            <a:off x="3565525" y="5027613"/>
            <a:ext cx="503238" cy="403225"/>
          </a:xfrm>
          <a:prstGeom prst="rect">
            <a:avLst/>
          </a:prstGeom>
          <a:solidFill>
            <a:srgbClr val="FF0000"/>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280635" name="Text Box 59"/>
          <p:cNvSpPr txBox="1">
            <a:spLocks noChangeArrowheads="1"/>
          </p:cNvSpPr>
          <p:nvPr/>
        </p:nvSpPr>
        <p:spPr bwMode="auto">
          <a:xfrm>
            <a:off x="1268413" y="5862638"/>
            <a:ext cx="39338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zh-CN" altLang="en-US" sz="2800" b="1"/>
              <a:t>以第二段为例：间隔</a:t>
            </a:r>
            <a:r>
              <a:rPr lang="en-US" altLang="zh-CN" sz="2800" b="1"/>
              <a:t>6</a:t>
            </a:r>
            <a:r>
              <a:rPr lang="zh-CN" altLang="en-US" sz="2800" b="1"/>
              <a:t>拍</a:t>
            </a:r>
          </a:p>
        </p:txBody>
      </p:sp>
      <p:grpSp>
        <p:nvGrpSpPr>
          <p:cNvPr id="133128" name="Group 60"/>
          <p:cNvGrpSpPr>
            <a:grpSpLocks/>
          </p:cNvGrpSpPr>
          <p:nvPr/>
        </p:nvGrpSpPr>
        <p:grpSpPr bwMode="auto">
          <a:xfrm>
            <a:off x="3995738" y="0"/>
            <a:ext cx="5148262" cy="3087688"/>
            <a:chOff x="2517" y="0"/>
            <a:chExt cx="3243" cy="1945"/>
          </a:xfrm>
        </p:grpSpPr>
        <p:pic>
          <p:nvPicPr>
            <p:cNvPr id="133134" name="Picture 61"/>
            <p:cNvPicPr>
              <a:picLocks noChangeAspect="1" noChangeArrowheads="1"/>
            </p:cNvPicPr>
            <p:nvPr/>
          </p:nvPicPr>
          <p:blipFill>
            <a:blip r:embed="rId2">
              <a:extLst>
                <a:ext uri="{28A0092B-C50C-407E-A947-70E740481C1C}">
                  <a14:useLocalDpi xmlns:a14="http://schemas.microsoft.com/office/drawing/2010/main" val="0"/>
                </a:ext>
              </a:extLst>
            </a:blip>
            <a:srcRect l="7890" r="14909"/>
            <a:stretch>
              <a:fillRect/>
            </a:stretch>
          </p:blipFill>
          <p:spPr bwMode="auto">
            <a:xfrm>
              <a:off x="2517" y="0"/>
              <a:ext cx="3243" cy="1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35" name="Rectangle 62"/>
            <p:cNvSpPr>
              <a:spLocks noChangeArrowheads="1"/>
            </p:cNvSpPr>
            <p:nvPr/>
          </p:nvSpPr>
          <p:spPr bwMode="auto">
            <a:xfrm>
              <a:off x="3143" y="772"/>
              <a:ext cx="2459" cy="272"/>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sp>
        <p:nvSpPr>
          <p:cNvPr id="280639" name="Rectangle 63"/>
          <p:cNvSpPr>
            <a:spLocks noChangeArrowheads="1"/>
          </p:cNvSpPr>
          <p:nvPr/>
        </p:nvSpPr>
        <p:spPr bwMode="auto">
          <a:xfrm>
            <a:off x="4040188" y="4638675"/>
            <a:ext cx="503237" cy="403225"/>
          </a:xfrm>
          <a:prstGeom prst="rect">
            <a:avLst/>
          </a:prstGeom>
          <a:solidFill>
            <a:srgbClr val="FF0000"/>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33130" name="Text Box 64"/>
          <p:cNvSpPr txBox="1">
            <a:spLocks noChangeArrowheads="1"/>
          </p:cNvSpPr>
          <p:nvPr/>
        </p:nvSpPr>
        <p:spPr bwMode="auto">
          <a:xfrm>
            <a:off x="5710238" y="3495675"/>
            <a:ext cx="31178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200" b="1"/>
              <a:t>F={                     }</a:t>
            </a:r>
          </a:p>
        </p:txBody>
      </p:sp>
      <p:sp>
        <p:nvSpPr>
          <p:cNvPr id="133131" name="Text Box 65"/>
          <p:cNvSpPr txBox="1">
            <a:spLocks noChangeArrowheads="1"/>
          </p:cNvSpPr>
          <p:nvPr/>
        </p:nvSpPr>
        <p:spPr bwMode="auto">
          <a:xfrm>
            <a:off x="6440488" y="3514725"/>
            <a:ext cx="86836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200" b="1"/>
              <a:t>1</a:t>
            </a:r>
            <a:r>
              <a:rPr lang="zh-CN" altLang="en-US" sz="3200" b="1"/>
              <a:t>，</a:t>
            </a:r>
          </a:p>
        </p:txBody>
      </p:sp>
      <p:sp>
        <p:nvSpPr>
          <p:cNvPr id="133132" name="Text Box 66"/>
          <p:cNvSpPr txBox="1">
            <a:spLocks noChangeArrowheads="1"/>
          </p:cNvSpPr>
          <p:nvPr/>
        </p:nvSpPr>
        <p:spPr bwMode="auto">
          <a:xfrm>
            <a:off x="7005638" y="3527425"/>
            <a:ext cx="95091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200" b="1"/>
              <a:t>5</a:t>
            </a:r>
            <a:r>
              <a:rPr lang="zh-CN" altLang="en-US" sz="3200" b="1"/>
              <a:t>，</a:t>
            </a:r>
          </a:p>
        </p:txBody>
      </p:sp>
      <p:sp>
        <p:nvSpPr>
          <p:cNvPr id="280643" name="Text Box 67"/>
          <p:cNvSpPr txBox="1">
            <a:spLocks noChangeArrowheads="1"/>
          </p:cNvSpPr>
          <p:nvPr/>
        </p:nvSpPr>
        <p:spPr bwMode="auto">
          <a:xfrm>
            <a:off x="7539038" y="3530600"/>
            <a:ext cx="9207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200" b="1"/>
              <a:t>6</a:t>
            </a:r>
            <a:r>
              <a:rPr lang="zh-CN" altLang="en-US" sz="3200" b="1"/>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80635"/>
                                        </p:tgtEl>
                                        <p:attrNameLst>
                                          <p:attrName>style.visibility</p:attrName>
                                        </p:attrNameLst>
                                      </p:cBhvr>
                                      <p:to>
                                        <p:strVal val="visible"/>
                                      </p:to>
                                    </p:set>
                                    <p:animEffect transition="in" filter="slide(fromBottom)">
                                      <p:cBhvr>
                                        <p:cTn id="7" dur="500"/>
                                        <p:tgtEl>
                                          <p:spTgt spid="2806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280634"/>
                                        </p:tgtEl>
                                        <p:attrNameLst>
                                          <p:attrName>style.visibility</p:attrName>
                                        </p:attrNameLst>
                                      </p:cBhvr>
                                      <p:to>
                                        <p:strVal val="visible"/>
                                      </p:to>
                                    </p:set>
                                    <p:animEffect transition="in" filter="slide(fromBottom)">
                                      <p:cBhvr>
                                        <p:cTn id="12" dur="500"/>
                                        <p:tgtEl>
                                          <p:spTgt spid="28063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280639"/>
                                        </p:tgtEl>
                                        <p:attrNameLst>
                                          <p:attrName>style.visibility</p:attrName>
                                        </p:attrNameLst>
                                      </p:cBhvr>
                                      <p:to>
                                        <p:strVal val="visible"/>
                                      </p:to>
                                    </p:set>
                                    <p:animEffect transition="in" filter="slide(fromBottom)">
                                      <p:cBhvr>
                                        <p:cTn id="17" dur="500"/>
                                        <p:tgtEl>
                                          <p:spTgt spid="280639"/>
                                        </p:tgtEl>
                                      </p:cBhvr>
                                    </p:animEffect>
                                  </p:childTnLst>
                                </p:cTn>
                              </p:par>
                            </p:childTnLst>
                          </p:cTn>
                        </p:par>
                        <p:par>
                          <p:cTn id="18" fill="hold" nodeType="afterGroup">
                            <p:stCondLst>
                              <p:cond delay="500"/>
                            </p:stCondLst>
                            <p:childTnLst>
                              <p:par>
                                <p:cTn id="19" presetID="8" presetClass="emph" presetSubtype="0" fill="hold" nodeType="afterEffect">
                                  <p:stCondLst>
                                    <p:cond delay="0"/>
                                  </p:stCondLst>
                                  <p:childTnLst>
                                    <p:animRot by="21600000">
                                      <p:cBhvr>
                                        <p:cTn id="20" dur="2000" fill="hold"/>
                                        <p:tgtEl>
                                          <p:spTgt spid="280639"/>
                                        </p:tgtEl>
                                        <p:attrNameLst>
                                          <p:attrName>r</p:attrName>
                                        </p:attrNameLst>
                                      </p:cBhvr>
                                    </p:animRot>
                                  </p:childTnLst>
                                </p:cTn>
                              </p:par>
                            </p:childTnLst>
                          </p:cTn>
                        </p:par>
                        <p:par>
                          <p:cTn id="21" fill="hold" nodeType="afterGroup">
                            <p:stCondLst>
                              <p:cond delay="2500"/>
                            </p:stCondLst>
                            <p:childTnLst>
                              <p:par>
                                <p:cTn id="22" presetID="24" presetClass="emph" presetSubtype="0" fill="hold" nodeType="afterEffect">
                                  <p:stCondLst>
                                    <p:cond delay="0"/>
                                  </p:stCondLst>
                                  <p:childTnLst>
                                    <p:animClr clrSpc="hsl" dir="cw">
                                      <p:cBhvr override="childStyle">
                                        <p:cTn id="23" dur="500" fill="hold"/>
                                        <p:tgtEl>
                                          <p:spTgt spid="280639"/>
                                        </p:tgtEl>
                                        <p:attrNameLst>
                                          <p:attrName>style.color</p:attrName>
                                        </p:attrNameLst>
                                      </p:cBhvr>
                                      <p:by>
                                        <p:hsl h="0" s="-12549" l="-25098"/>
                                      </p:by>
                                    </p:animClr>
                                    <p:animClr clrSpc="hsl" dir="cw">
                                      <p:cBhvr>
                                        <p:cTn id="24" dur="500" fill="hold"/>
                                        <p:tgtEl>
                                          <p:spTgt spid="280639"/>
                                        </p:tgtEl>
                                        <p:attrNameLst>
                                          <p:attrName>fillcolor</p:attrName>
                                        </p:attrNameLst>
                                      </p:cBhvr>
                                      <p:by>
                                        <p:hsl h="0" s="-12549" l="-25098"/>
                                      </p:by>
                                    </p:animClr>
                                    <p:animClr clrSpc="hsl" dir="cw">
                                      <p:cBhvr>
                                        <p:cTn id="25" dur="500" fill="hold"/>
                                        <p:tgtEl>
                                          <p:spTgt spid="280639"/>
                                        </p:tgtEl>
                                        <p:attrNameLst>
                                          <p:attrName>stroke.color</p:attrName>
                                        </p:attrNameLst>
                                      </p:cBhvr>
                                      <p:by>
                                        <p:hsl h="0" s="-12549" l="-25098"/>
                                      </p:by>
                                    </p:animClr>
                                    <p:set>
                                      <p:cBhvr>
                                        <p:cTn id="26" dur="500" fill="hold"/>
                                        <p:tgtEl>
                                          <p:spTgt spid="280639"/>
                                        </p:tgtEl>
                                        <p:attrNameLst>
                                          <p:attrName>fill.type</p:attrName>
                                        </p:attrNameLst>
                                      </p:cBhvr>
                                      <p:to>
                                        <p:strVal val="solid"/>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2" presetClass="entr" presetSubtype="2" fill="hold" grpId="0" nodeType="clickEffect">
                                  <p:stCondLst>
                                    <p:cond delay="0"/>
                                  </p:stCondLst>
                                  <p:childTnLst>
                                    <p:set>
                                      <p:cBhvr>
                                        <p:cTn id="30" dur="1" fill="hold">
                                          <p:stCondLst>
                                            <p:cond delay="0"/>
                                          </p:stCondLst>
                                        </p:cTn>
                                        <p:tgtEl>
                                          <p:spTgt spid="280643"/>
                                        </p:tgtEl>
                                        <p:attrNameLst>
                                          <p:attrName>style.visibility</p:attrName>
                                        </p:attrNameLst>
                                      </p:cBhvr>
                                      <p:to>
                                        <p:strVal val="visible"/>
                                      </p:to>
                                    </p:set>
                                    <p:animEffect transition="in" filter="slide(fromRight)">
                                      <p:cBhvr>
                                        <p:cTn id="31" dur="500"/>
                                        <p:tgtEl>
                                          <p:spTgt spid="2806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635" grpId="0"/>
      <p:bldP spid="28064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132"/>
          <p:cNvSpPr>
            <a:spLocks noChangeArrowheads="1"/>
          </p:cNvSpPr>
          <p:nvPr/>
        </p:nvSpPr>
        <p:spPr bwMode="auto">
          <a:xfrm>
            <a:off x="539750" y="260350"/>
            <a:ext cx="8062913"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3200" b="1">
                <a:solidFill>
                  <a:schemeClr val="tx2"/>
                </a:solidFill>
                <a:latin typeface="黑体" panose="02010609060101010101" pitchFamily="49" charset="-122"/>
              </a:rPr>
              <a:t>5.2.3 </a:t>
            </a:r>
            <a:r>
              <a:rPr lang="zh-CN" altLang="en-US" sz="3200" b="1">
                <a:solidFill>
                  <a:schemeClr val="tx2"/>
                </a:solidFill>
                <a:latin typeface="黑体" panose="02010609060101010101" pitchFamily="49" charset="-122"/>
              </a:rPr>
              <a:t>标量流水机的相关处理和控制机构 </a:t>
            </a:r>
          </a:p>
        </p:txBody>
      </p:sp>
      <p:sp>
        <p:nvSpPr>
          <p:cNvPr id="134147" name="Rectangle 3"/>
          <p:cNvSpPr>
            <a:spLocks noChangeArrowheads="1"/>
          </p:cNvSpPr>
          <p:nvPr/>
        </p:nvSpPr>
        <p:spPr bwMode="auto">
          <a:xfrm>
            <a:off x="611188" y="1196975"/>
            <a:ext cx="4608512"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200" b="1">
                <a:solidFill>
                  <a:schemeClr val="tx2"/>
                </a:solidFill>
                <a:latin typeface="黑体" panose="02010609060101010101" pitchFamily="49" charset="-122"/>
              </a:rPr>
              <a:t>4</a:t>
            </a:r>
            <a:r>
              <a:rPr lang="zh-CN" altLang="en-US" sz="3200" b="1">
                <a:solidFill>
                  <a:schemeClr val="tx2"/>
                </a:solidFill>
                <a:latin typeface="黑体" panose="02010609060101010101" pitchFamily="49" charset="-122"/>
              </a:rPr>
              <a:t>．流水线调度</a:t>
            </a:r>
          </a:p>
        </p:txBody>
      </p:sp>
      <p:sp>
        <p:nvSpPr>
          <p:cNvPr id="134148" name="Text Box 4"/>
          <p:cNvSpPr txBox="1">
            <a:spLocks noChangeArrowheads="1"/>
          </p:cNvSpPr>
          <p:nvPr/>
        </p:nvSpPr>
        <p:spPr bwMode="auto">
          <a:xfrm>
            <a:off x="611188" y="1844675"/>
            <a:ext cx="540067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2800" b="1">
                <a:solidFill>
                  <a:srgbClr val="FF3300"/>
                </a:solidFill>
              </a:rPr>
              <a:t>(1)</a:t>
            </a:r>
            <a:r>
              <a:rPr lang="zh-CN" altLang="en-US" sz="2800" b="1">
                <a:solidFill>
                  <a:srgbClr val="FF3300"/>
                </a:solidFill>
              </a:rPr>
              <a:t>单功能流水线调度</a:t>
            </a:r>
          </a:p>
          <a:p>
            <a:pPr algn="l" eaLnBrk="1" hangingPunct="1"/>
            <a:r>
              <a:rPr lang="en-US" altLang="zh-CN" sz="2800" b="1">
                <a:solidFill>
                  <a:srgbClr val="FF3300"/>
                </a:solidFill>
              </a:rPr>
              <a:t>——</a:t>
            </a:r>
            <a:r>
              <a:rPr lang="zh-CN" altLang="en-US" sz="2800" b="1">
                <a:solidFill>
                  <a:srgbClr val="FF3300"/>
                </a:solidFill>
              </a:rPr>
              <a:t>延迟禁止表（</a:t>
            </a:r>
            <a:r>
              <a:rPr lang="en-US" altLang="zh-CN" sz="2800" b="1">
                <a:solidFill>
                  <a:srgbClr val="FF3300"/>
                </a:solidFill>
              </a:rPr>
              <a:t>F</a:t>
            </a:r>
            <a:r>
              <a:rPr lang="zh-CN" altLang="en-US" sz="2800" b="1">
                <a:solidFill>
                  <a:srgbClr val="FF3300"/>
                </a:solidFill>
              </a:rPr>
              <a:t>）</a:t>
            </a:r>
          </a:p>
        </p:txBody>
      </p:sp>
      <p:grpSp>
        <p:nvGrpSpPr>
          <p:cNvPr id="134149" name="Group 5"/>
          <p:cNvGrpSpPr>
            <a:grpSpLocks/>
          </p:cNvGrpSpPr>
          <p:nvPr/>
        </p:nvGrpSpPr>
        <p:grpSpPr bwMode="auto">
          <a:xfrm>
            <a:off x="3995738" y="0"/>
            <a:ext cx="5148262" cy="3087688"/>
            <a:chOff x="2517" y="0"/>
            <a:chExt cx="3243" cy="1945"/>
          </a:xfrm>
        </p:grpSpPr>
        <p:pic>
          <p:nvPicPr>
            <p:cNvPr id="134215" name="Picture 6"/>
            <p:cNvPicPr>
              <a:picLocks noChangeAspect="1" noChangeArrowheads="1"/>
            </p:cNvPicPr>
            <p:nvPr/>
          </p:nvPicPr>
          <p:blipFill>
            <a:blip r:embed="rId2">
              <a:extLst>
                <a:ext uri="{28A0092B-C50C-407E-A947-70E740481C1C}">
                  <a14:useLocalDpi xmlns:a14="http://schemas.microsoft.com/office/drawing/2010/main" val="0"/>
                </a:ext>
              </a:extLst>
            </a:blip>
            <a:srcRect l="7890" r="14909"/>
            <a:stretch>
              <a:fillRect/>
            </a:stretch>
          </p:blipFill>
          <p:spPr bwMode="auto">
            <a:xfrm>
              <a:off x="2517" y="0"/>
              <a:ext cx="3243" cy="1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4216" name="Rectangle 7"/>
            <p:cNvSpPr>
              <a:spLocks noChangeArrowheads="1"/>
            </p:cNvSpPr>
            <p:nvPr/>
          </p:nvSpPr>
          <p:spPr bwMode="auto">
            <a:xfrm>
              <a:off x="3143" y="772"/>
              <a:ext cx="2459" cy="272"/>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grpSp>
        <p:nvGrpSpPr>
          <p:cNvPr id="281608" name="Group 8"/>
          <p:cNvGrpSpPr>
            <a:grpSpLocks/>
          </p:cNvGrpSpPr>
          <p:nvPr/>
        </p:nvGrpSpPr>
        <p:grpSpPr bwMode="auto">
          <a:xfrm>
            <a:off x="1763713" y="3414713"/>
            <a:ext cx="4173537" cy="2016125"/>
            <a:chOff x="864" y="2976"/>
            <a:chExt cx="2160" cy="960"/>
          </a:xfrm>
        </p:grpSpPr>
        <p:sp>
          <p:nvSpPr>
            <p:cNvPr id="134205" name="Rectangle 9"/>
            <p:cNvSpPr>
              <a:spLocks noChangeArrowheads="1"/>
            </p:cNvSpPr>
            <p:nvPr/>
          </p:nvSpPr>
          <p:spPr bwMode="auto">
            <a:xfrm>
              <a:off x="864" y="3744"/>
              <a:ext cx="240" cy="192"/>
            </a:xfrm>
            <a:prstGeom prst="rect">
              <a:avLst/>
            </a:prstGeom>
            <a:solidFill>
              <a:srgbClr val="FF0000"/>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34206" name="Rectangle 10"/>
            <p:cNvSpPr>
              <a:spLocks noChangeArrowheads="1"/>
            </p:cNvSpPr>
            <p:nvPr/>
          </p:nvSpPr>
          <p:spPr bwMode="auto">
            <a:xfrm>
              <a:off x="1104" y="3552"/>
              <a:ext cx="240" cy="192"/>
            </a:xfrm>
            <a:prstGeom prst="rect">
              <a:avLst/>
            </a:prstGeom>
            <a:solidFill>
              <a:srgbClr val="FF0000"/>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34207" name="Rectangle 11"/>
            <p:cNvSpPr>
              <a:spLocks noChangeArrowheads="1"/>
            </p:cNvSpPr>
            <p:nvPr/>
          </p:nvSpPr>
          <p:spPr bwMode="auto">
            <a:xfrm>
              <a:off x="1344" y="3552"/>
              <a:ext cx="240" cy="192"/>
            </a:xfrm>
            <a:prstGeom prst="rect">
              <a:avLst/>
            </a:prstGeom>
            <a:solidFill>
              <a:srgbClr val="FF0000"/>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34208" name="Rectangle 12"/>
            <p:cNvSpPr>
              <a:spLocks noChangeArrowheads="1"/>
            </p:cNvSpPr>
            <p:nvPr/>
          </p:nvSpPr>
          <p:spPr bwMode="auto">
            <a:xfrm>
              <a:off x="1584" y="3360"/>
              <a:ext cx="240" cy="192"/>
            </a:xfrm>
            <a:prstGeom prst="rect">
              <a:avLst/>
            </a:prstGeom>
            <a:solidFill>
              <a:srgbClr val="FF0000"/>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34209" name="Rectangle 13"/>
            <p:cNvSpPr>
              <a:spLocks noChangeArrowheads="1"/>
            </p:cNvSpPr>
            <p:nvPr/>
          </p:nvSpPr>
          <p:spPr bwMode="auto">
            <a:xfrm>
              <a:off x="1824" y="3168"/>
              <a:ext cx="240" cy="192"/>
            </a:xfrm>
            <a:prstGeom prst="rect">
              <a:avLst/>
            </a:prstGeom>
            <a:solidFill>
              <a:srgbClr val="FF0000"/>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34210" name="Rectangle 14"/>
            <p:cNvSpPr>
              <a:spLocks noChangeArrowheads="1"/>
            </p:cNvSpPr>
            <p:nvPr/>
          </p:nvSpPr>
          <p:spPr bwMode="auto">
            <a:xfrm>
              <a:off x="2064" y="3168"/>
              <a:ext cx="240" cy="192"/>
            </a:xfrm>
            <a:prstGeom prst="rect">
              <a:avLst/>
            </a:prstGeom>
            <a:solidFill>
              <a:srgbClr val="FF0000"/>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34211" name="Rectangle 15"/>
            <p:cNvSpPr>
              <a:spLocks noChangeArrowheads="1"/>
            </p:cNvSpPr>
            <p:nvPr/>
          </p:nvSpPr>
          <p:spPr bwMode="auto">
            <a:xfrm>
              <a:off x="2304" y="2976"/>
              <a:ext cx="240" cy="192"/>
            </a:xfrm>
            <a:prstGeom prst="rect">
              <a:avLst/>
            </a:prstGeom>
            <a:solidFill>
              <a:srgbClr val="FF0000"/>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34212" name="Rectangle 16"/>
            <p:cNvSpPr>
              <a:spLocks noChangeArrowheads="1"/>
            </p:cNvSpPr>
            <p:nvPr/>
          </p:nvSpPr>
          <p:spPr bwMode="auto">
            <a:xfrm>
              <a:off x="2544" y="2976"/>
              <a:ext cx="240" cy="192"/>
            </a:xfrm>
            <a:prstGeom prst="rect">
              <a:avLst/>
            </a:prstGeom>
            <a:solidFill>
              <a:srgbClr val="FF0000"/>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34213" name="Rectangle 17"/>
            <p:cNvSpPr>
              <a:spLocks noChangeArrowheads="1"/>
            </p:cNvSpPr>
            <p:nvPr/>
          </p:nvSpPr>
          <p:spPr bwMode="auto">
            <a:xfrm>
              <a:off x="2544" y="3552"/>
              <a:ext cx="240" cy="192"/>
            </a:xfrm>
            <a:prstGeom prst="rect">
              <a:avLst/>
            </a:prstGeom>
            <a:solidFill>
              <a:srgbClr val="FF0000"/>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34214" name="Rectangle 18"/>
            <p:cNvSpPr>
              <a:spLocks noChangeArrowheads="1"/>
            </p:cNvSpPr>
            <p:nvPr/>
          </p:nvSpPr>
          <p:spPr bwMode="auto">
            <a:xfrm>
              <a:off x="2784" y="3744"/>
              <a:ext cx="240" cy="192"/>
            </a:xfrm>
            <a:prstGeom prst="rect">
              <a:avLst/>
            </a:prstGeom>
            <a:solidFill>
              <a:srgbClr val="FF0000"/>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grpSp>
        <p:nvGrpSpPr>
          <p:cNvPr id="134151" name="Group 19"/>
          <p:cNvGrpSpPr>
            <a:grpSpLocks/>
          </p:cNvGrpSpPr>
          <p:nvPr/>
        </p:nvGrpSpPr>
        <p:grpSpPr bwMode="auto">
          <a:xfrm>
            <a:off x="468313" y="2909888"/>
            <a:ext cx="5289550" cy="2876550"/>
            <a:chOff x="1202" y="1933"/>
            <a:chExt cx="3332" cy="1812"/>
          </a:xfrm>
        </p:grpSpPr>
        <p:grpSp>
          <p:nvGrpSpPr>
            <p:cNvPr id="134153" name="Group 20"/>
            <p:cNvGrpSpPr>
              <a:grpSpLocks/>
            </p:cNvGrpSpPr>
            <p:nvPr/>
          </p:nvGrpSpPr>
          <p:grpSpPr bwMode="auto">
            <a:xfrm>
              <a:off x="1202" y="1933"/>
              <a:ext cx="3332" cy="1812"/>
              <a:chOff x="177" y="2081"/>
              <a:chExt cx="2737" cy="1370"/>
            </a:xfrm>
          </p:grpSpPr>
          <p:grpSp>
            <p:nvGrpSpPr>
              <p:cNvPr id="134165" name="Group 21"/>
              <p:cNvGrpSpPr>
                <a:grpSpLocks/>
              </p:cNvGrpSpPr>
              <p:nvPr/>
            </p:nvGrpSpPr>
            <p:grpSpPr bwMode="auto">
              <a:xfrm>
                <a:off x="177" y="2081"/>
                <a:ext cx="2737" cy="1357"/>
                <a:chOff x="177" y="2081"/>
                <a:chExt cx="2737" cy="1357"/>
              </a:xfrm>
            </p:grpSpPr>
            <p:grpSp>
              <p:nvGrpSpPr>
                <p:cNvPr id="134176" name="Group 22"/>
                <p:cNvGrpSpPr>
                  <a:grpSpLocks/>
                </p:cNvGrpSpPr>
                <p:nvPr/>
              </p:nvGrpSpPr>
              <p:grpSpPr bwMode="auto">
                <a:xfrm>
                  <a:off x="350" y="2081"/>
                  <a:ext cx="2564" cy="1357"/>
                  <a:chOff x="350" y="2081"/>
                  <a:chExt cx="2564" cy="1357"/>
                </a:xfrm>
              </p:grpSpPr>
              <p:grpSp>
                <p:nvGrpSpPr>
                  <p:cNvPr id="134183" name="Group 23"/>
                  <p:cNvGrpSpPr>
                    <a:grpSpLocks/>
                  </p:cNvGrpSpPr>
                  <p:nvPr/>
                </p:nvGrpSpPr>
                <p:grpSpPr bwMode="auto">
                  <a:xfrm>
                    <a:off x="350" y="2081"/>
                    <a:ext cx="397" cy="1200"/>
                    <a:chOff x="864" y="2736"/>
                    <a:chExt cx="397" cy="1200"/>
                  </a:xfrm>
                </p:grpSpPr>
                <p:grpSp>
                  <p:nvGrpSpPr>
                    <p:cNvPr id="134197" name="Group 24"/>
                    <p:cNvGrpSpPr>
                      <a:grpSpLocks/>
                    </p:cNvGrpSpPr>
                    <p:nvPr/>
                  </p:nvGrpSpPr>
                  <p:grpSpPr bwMode="auto">
                    <a:xfrm>
                      <a:off x="864" y="2784"/>
                      <a:ext cx="96" cy="1152"/>
                      <a:chOff x="864" y="2784"/>
                      <a:chExt cx="96" cy="1152"/>
                    </a:xfrm>
                  </p:grpSpPr>
                  <p:sp>
                    <p:nvSpPr>
                      <p:cNvPr id="134199" name="Line 25"/>
                      <p:cNvSpPr>
                        <a:spLocks noChangeShapeType="1"/>
                      </p:cNvSpPr>
                      <p:nvPr/>
                    </p:nvSpPr>
                    <p:spPr bwMode="auto">
                      <a:xfrm flipV="1">
                        <a:off x="864" y="2784"/>
                        <a:ext cx="0" cy="115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34200" name="Line 26"/>
                      <p:cNvSpPr>
                        <a:spLocks noChangeShapeType="1"/>
                      </p:cNvSpPr>
                      <p:nvPr/>
                    </p:nvSpPr>
                    <p:spPr bwMode="auto">
                      <a:xfrm>
                        <a:off x="864" y="3744"/>
                        <a:ext cx="96"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34201" name="Line 27"/>
                      <p:cNvSpPr>
                        <a:spLocks noChangeShapeType="1"/>
                      </p:cNvSpPr>
                      <p:nvPr/>
                    </p:nvSpPr>
                    <p:spPr bwMode="auto">
                      <a:xfrm>
                        <a:off x="864" y="3552"/>
                        <a:ext cx="96"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34202" name="Line 28"/>
                      <p:cNvSpPr>
                        <a:spLocks noChangeShapeType="1"/>
                      </p:cNvSpPr>
                      <p:nvPr/>
                    </p:nvSpPr>
                    <p:spPr bwMode="auto">
                      <a:xfrm>
                        <a:off x="864" y="3360"/>
                        <a:ext cx="96"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34203" name="Line 29"/>
                      <p:cNvSpPr>
                        <a:spLocks noChangeShapeType="1"/>
                      </p:cNvSpPr>
                      <p:nvPr/>
                    </p:nvSpPr>
                    <p:spPr bwMode="auto">
                      <a:xfrm>
                        <a:off x="864" y="3168"/>
                        <a:ext cx="96"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34204" name="Line 30"/>
                      <p:cNvSpPr>
                        <a:spLocks noChangeShapeType="1"/>
                      </p:cNvSpPr>
                      <p:nvPr/>
                    </p:nvSpPr>
                    <p:spPr bwMode="auto">
                      <a:xfrm>
                        <a:off x="864" y="2976"/>
                        <a:ext cx="96"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grpSp>
                <p:sp>
                  <p:nvSpPr>
                    <p:cNvPr id="134198" name="Text Box 31"/>
                    <p:cNvSpPr txBox="1">
                      <a:spLocks noChangeArrowheads="1"/>
                    </p:cNvSpPr>
                    <p:nvPr/>
                  </p:nvSpPr>
                  <p:spPr bwMode="auto">
                    <a:xfrm>
                      <a:off x="902" y="2736"/>
                      <a:ext cx="359"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sz="2000" b="1">
                          <a:ea typeface="宋体" panose="02010600030101010101" pitchFamily="2" charset="-122"/>
                        </a:rPr>
                        <a:t>空间</a:t>
                      </a:r>
                    </a:p>
                  </p:txBody>
                </p:sp>
              </p:grpSp>
              <p:grpSp>
                <p:nvGrpSpPr>
                  <p:cNvPr id="134184" name="Group 32"/>
                  <p:cNvGrpSpPr>
                    <a:grpSpLocks/>
                  </p:cNvGrpSpPr>
                  <p:nvPr/>
                </p:nvGrpSpPr>
                <p:grpSpPr bwMode="auto">
                  <a:xfrm>
                    <a:off x="350" y="3185"/>
                    <a:ext cx="2564" cy="253"/>
                    <a:chOff x="350" y="3185"/>
                    <a:chExt cx="2564" cy="253"/>
                  </a:xfrm>
                </p:grpSpPr>
                <p:sp>
                  <p:nvSpPr>
                    <p:cNvPr id="134185" name="Line 33"/>
                    <p:cNvSpPr>
                      <a:spLocks noChangeShapeType="1"/>
                    </p:cNvSpPr>
                    <p:nvPr/>
                  </p:nvSpPr>
                  <p:spPr bwMode="auto">
                    <a:xfrm>
                      <a:off x="350" y="3281"/>
                      <a:ext cx="2494" cy="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34186" name="Line 34"/>
                    <p:cNvSpPr>
                      <a:spLocks noChangeShapeType="1"/>
                    </p:cNvSpPr>
                    <p:nvPr/>
                  </p:nvSpPr>
                  <p:spPr bwMode="auto">
                    <a:xfrm flipV="1">
                      <a:off x="590" y="3185"/>
                      <a:ext cx="0" cy="96"/>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34187" name="Line 35"/>
                    <p:cNvSpPr>
                      <a:spLocks noChangeShapeType="1"/>
                    </p:cNvSpPr>
                    <p:nvPr/>
                  </p:nvSpPr>
                  <p:spPr bwMode="auto">
                    <a:xfrm flipV="1">
                      <a:off x="830" y="3185"/>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34188" name="Line 36"/>
                    <p:cNvSpPr>
                      <a:spLocks noChangeShapeType="1"/>
                    </p:cNvSpPr>
                    <p:nvPr/>
                  </p:nvSpPr>
                  <p:spPr bwMode="auto">
                    <a:xfrm flipV="1">
                      <a:off x="1070" y="3185"/>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34189" name="Line 37"/>
                    <p:cNvSpPr>
                      <a:spLocks noChangeShapeType="1"/>
                    </p:cNvSpPr>
                    <p:nvPr/>
                  </p:nvSpPr>
                  <p:spPr bwMode="auto">
                    <a:xfrm flipV="1">
                      <a:off x="1310" y="3185"/>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34190" name="Line 38"/>
                    <p:cNvSpPr>
                      <a:spLocks noChangeShapeType="1"/>
                    </p:cNvSpPr>
                    <p:nvPr/>
                  </p:nvSpPr>
                  <p:spPr bwMode="auto">
                    <a:xfrm flipV="1">
                      <a:off x="1550" y="3185"/>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34191" name="Line 39"/>
                    <p:cNvSpPr>
                      <a:spLocks noChangeShapeType="1"/>
                    </p:cNvSpPr>
                    <p:nvPr/>
                  </p:nvSpPr>
                  <p:spPr bwMode="auto">
                    <a:xfrm flipV="1">
                      <a:off x="1790" y="3185"/>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34192" name="Line 40"/>
                    <p:cNvSpPr>
                      <a:spLocks noChangeShapeType="1"/>
                    </p:cNvSpPr>
                    <p:nvPr/>
                  </p:nvSpPr>
                  <p:spPr bwMode="auto">
                    <a:xfrm flipV="1">
                      <a:off x="2030" y="3185"/>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34193" name="Line 41"/>
                    <p:cNvSpPr>
                      <a:spLocks noChangeShapeType="1"/>
                    </p:cNvSpPr>
                    <p:nvPr/>
                  </p:nvSpPr>
                  <p:spPr bwMode="auto">
                    <a:xfrm flipV="1">
                      <a:off x="2270" y="3185"/>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34194" name="Line 42"/>
                    <p:cNvSpPr>
                      <a:spLocks noChangeShapeType="1"/>
                    </p:cNvSpPr>
                    <p:nvPr/>
                  </p:nvSpPr>
                  <p:spPr bwMode="auto">
                    <a:xfrm flipV="1">
                      <a:off x="2510" y="3185"/>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34195" name="Line 43"/>
                    <p:cNvSpPr>
                      <a:spLocks noChangeShapeType="1"/>
                    </p:cNvSpPr>
                    <p:nvPr/>
                  </p:nvSpPr>
                  <p:spPr bwMode="auto">
                    <a:xfrm flipV="1">
                      <a:off x="2750" y="3185"/>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34196" name="Text Box 44"/>
                    <p:cNvSpPr txBox="1">
                      <a:spLocks noChangeArrowheads="1"/>
                    </p:cNvSpPr>
                    <p:nvPr/>
                  </p:nvSpPr>
                  <p:spPr bwMode="auto">
                    <a:xfrm>
                      <a:off x="2554" y="3249"/>
                      <a:ext cx="360"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sz="2000" b="1">
                          <a:ea typeface="宋体" panose="02010600030101010101" pitchFamily="2" charset="-122"/>
                        </a:rPr>
                        <a:t>时间</a:t>
                      </a:r>
                    </a:p>
                  </p:txBody>
                </p:sp>
              </p:grpSp>
            </p:grpSp>
            <p:grpSp>
              <p:nvGrpSpPr>
                <p:cNvPr id="134177" name="Group 45"/>
                <p:cNvGrpSpPr>
                  <a:grpSpLocks/>
                </p:cNvGrpSpPr>
                <p:nvPr/>
              </p:nvGrpSpPr>
              <p:grpSpPr bwMode="auto">
                <a:xfrm>
                  <a:off x="177" y="2273"/>
                  <a:ext cx="174" cy="986"/>
                  <a:chOff x="691" y="2928"/>
                  <a:chExt cx="174" cy="986"/>
                </a:xfrm>
              </p:grpSpPr>
              <p:sp>
                <p:nvSpPr>
                  <p:cNvPr id="134178" name="Text Box 46"/>
                  <p:cNvSpPr txBox="1">
                    <a:spLocks noChangeArrowheads="1"/>
                  </p:cNvSpPr>
                  <p:nvPr/>
                </p:nvSpPr>
                <p:spPr bwMode="auto">
                  <a:xfrm>
                    <a:off x="691" y="3696"/>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1</a:t>
                    </a:r>
                  </a:p>
                </p:txBody>
              </p:sp>
              <p:sp>
                <p:nvSpPr>
                  <p:cNvPr id="134179" name="Text Box 47"/>
                  <p:cNvSpPr txBox="1">
                    <a:spLocks noChangeArrowheads="1"/>
                  </p:cNvSpPr>
                  <p:nvPr/>
                </p:nvSpPr>
                <p:spPr bwMode="auto">
                  <a:xfrm>
                    <a:off x="691" y="3504"/>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2</a:t>
                    </a:r>
                  </a:p>
                </p:txBody>
              </p:sp>
              <p:sp>
                <p:nvSpPr>
                  <p:cNvPr id="134180" name="Text Box 48"/>
                  <p:cNvSpPr txBox="1">
                    <a:spLocks noChangeArrowheads="1"/>
                  </p:cNvSpPr>
                  <p:nvPr/>
                </p:nvSpPr>
                <p:spPr bwMode="auto">
                  <a:xfrm>
                    <a:off x="691" y="3312"/>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3</a:t>
                    </a:r>
                  </a:p>
                </p:txBody>
              </p:sp>
              <p:sp>
                <p:nvSpPr>
                  <p:cNvPr id="134181" name="Text Box 49"/>
                  <p:cNvSpPr txBox="1">
                    <a:spLocks noChangeArrowheads="1"/>
                  </p:cNvSpPr>
                  <p:nvPr/>
                </p:nvSpPr>
                <p:spPr bwMode="auto">
                  <a:xfrm>
                    <a:off x="691" y="3120"/>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4</a:t>
                    </a:r>
                  </a:p>
                </p:txBody>
              </p:sp>
              <p:sp>
                <p:nvSpPr>
                  <p:cNvPr id="134182" name="Text Box 50"/>
                  <p:cNvSpPr txBox="1">
                    <a:spLocks noChangeArrowheads="1"/>
                  </p:cNvSpPr>
                  <p:nvPr/>
                </p:nvSpPr>
                <p:spPr bwMode="auto">
                  <a:xfrm>
                    <a:off x="691" y="2928"/>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5</a:t>
                    </a:r>
                  </a:p>
                </p:txBody>
              </p:sp>
            </p:grpSp>
          </p:grpSp>
          <p:grpSp>
            <p:nvGrpSpPr>
              <p:cNvPr id="134166" name="Group 51"/>
              <p:cNvGrpSpPr>
                <a:grpSpLocks/>
              </p:cNvGrpSpPr>
              <p:nvPr/>
            </p:nvGrpSpPr>
            <p:grpSpPr bwMode="auto">
              <a:xfrm>
                <a:off x="508" y="3233"/>
                <a:ext cx="2079" cy="218"/>
                <a:chOff x="508" y="3233"/>
                <a:chExt cx="2079" cy="218"/>
              </a:xfrm>
            </p:grpSpPr>
            <p:sp>
              <p:nvSpPr>
                <p:cNvPr id="134167" name="Text Box 52"/>
                <p:cNvSpPr txBox="1">
                  <a:spLocks noChangeArrowheads="1"/>
                </p:cNvSpPr>
                <p:nvPr/>
              </p:nvSpPr>
              <p:spPr bwMode="auto">
                <a:xfrm>
                  <a:off x="508" y="3233"/>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1</a:t>
                  </a:r>
                </a:p>
              </p:txBody>
            </p:sp>
            <p:sp>
              <p:nvSpPr>
                <p:cNvPr id="134168" name="Text Box 53"/>
                <p:cNvSpPr txBox="1">
                  <a:spLocks noChangeArrowheads="1"/>
                </p:cNvSpPr>
                <p:nvPr/>
              </p:nvSpPr>
              <p:spPr bwMode="auto">
                <a:xfrm>
                  <a:off x="780" y="3233"/>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2</a:t>
                  </a:r>
                </a:p>
              </p:txBody>
            </p:sp>
            <p:sp>
              <p:nvSpPr>
                <p:cNvPr id="134169" name="Text Box 54"/>
                <p:cNvSpPr txBox="1">
                  <a:spLocks noChangeArrowheads="1"/>
                </p:cNvSpPr>
                <p:nvPr/>
              </p:nvSpPr>
              <p:spPr bwMode="auto">
                <a:xfrm>
                  <a:off x="1007" y="3233"/>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3</a:t>
                  </a:r>
                </a:p>
              </p:txBody>
            </p:sp>
            <p:sp>
              <p:nvSpPr>
                <p:cNvPr id="134170" name="Text Box 55"/>
                <p:cNvSpPr txBox="1">
                  <a:spLocks noChangeArrowheads="1"/>
                </p:cNvSpPr>
                <p:nvPr/>
              </p:nvSpPr>
              <p:spPr bwMode="auto">
                <a:xfrm>
                  <a:off x="1234" y="3233"/>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4</a:t>
                  </a:r>
                </a:p>
              </p:txBody>
            </p:sp>
            <p:sp>
              <p:nvSpPr>
                <p:cNvPr id="134171" name="Text Box 56"/>
                <p:cNvSpPr txBox="1">
                  <a:spLocks noChangeArrowheads="1"/>
                </p:cNvSpPr>
                <p:nvPr/>
              </p:nvSpPr>
              <p:spPr bwMode="auto">
                <a:xfrm>
                  <a:off x="1460" y="3233"/>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5</a:t>
                  </a:r>
                </a:p>
              </p:txBody>
            </p:sp>
            <p:sp>
              <p:nvSpPr>
                <p:cNvPr id="134172" name="Text Box 57"/>
                <p:cNvSpPr txBox="1">
                  <a:spLocks noChangeArrowheads="1"/>
                </p:cNvSpPr>
                <p:nvPr/>
              </p:nvSpPr>
              <p:spPr bwMode="auto">
                <a:xfrm>
                  <a:off x="1687" y="3233"/>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6</a:t>
                  </a:r>
                </a:p>
              </p:txBody>
            </p:sp>
            <p:sp>
              <p:nvSpPr>
                <p:cNvPr id="134173" name="Text Box 58"/>
                <p:cNvSpPr txBox="1">
                  <a:spLocks noChangeArrowheads="1"/>
                </p:cNvSpPr>
                <p:nvPr/>
              </p:nvSpPr>
              <p:spPr bwMode="auto">
                <a:xfrm>
                  <a:off x="1959" y="3233"/>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7</a:t>
                  </a:r>
                </a:p>
              </p:txBody>
            </p:sp>
            <p:sp>
              <p:nvSpPr>
                <p:cNvPr id="134174" name="Text Box 59"/>
                <p:cNvSpPr txBox="1">
                  <a:spLocks noChangeArrowheads="1"/>
                </p:cNvSpPr>
                <p:nvPr/>
              </p:nvSpPr>
              <p:spPr bwMode="auto">
                <a:xfrm>
                  <a:off x="2186" y="3233"/>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8</a:t>
                  </a:r>
                </a:p>
              </p:txBody>
            </p:sp>
            <p:sp>
              <p:nvSpPr>
                <p:cNvPr id="134175" name="Text Box 60"/>
                <p:cNvSpPr txBox="1">
                  <a:spLocks noChangeArrowheads="1"/>
                </p:cNvSpPr>
                <p:nvPr/>
              </p:nvSpPr>
              <p:spPr bwMode="auto">
                <a:xfrm>
                  <a:off x="2413" y="3233"/>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9</a:t>
                  </a:r>
                </a:p>
              </p:txBody>
            </p:sp>
          </p:grpSp>
        </p:grpSp>
        <p:grpSp>
          <p:nvGrpSpPr>
            <p:cNvPr id="134154" name="Group 61"/>
            <p:cNvGrpSpPr>
              <a:grpSpLocks/>
            </p:cNvGrpSpPr>
            <p:nvPr/>
          </p:nvGrpSpPr>
          <p:grpSpPr bwMode="auto">
            <a:xfrm>
              <a:off x="1424" y="2259"/>
              <a:ext cx="2629" cy="1270"/>
              <a:chOff x="864" y="2976"/>
              <a:chExt cx="2160" cy="960"/>
            </a:xfrm>
          </p:grpSpPr>
          <p:sp>
            <p:nvSpPr>
              <p:cNvPr id="134155" name="Rectangle 62"/>
              <p:cNvSpPr>
                <a:spLocks noChangeArrowheads="1"/>
              </p:cNvSpPr>
              <p:nvPr/>
            </p:nvSpPr>
            <p:spPr bwMode="auto">
              <a:xfrm>
                <a:off x="864" y="3744"/>
                <a:ext cx="240" cy="192"/>
              </a:xfrm>
              <a:prstGeom prst="rect">
                <a:avLst/>
              </a:prstGeom>
              <a:solidFill>
                <a:schemeClr val="accent1"/>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34156" name="Rectangle 63"/>
              <p:cNvSpPr>
                <a:spLocks noChangeArrowheads="1"/>
              </p:cNvSpPr>
              <p:nvPr/>
            </p:nvSpPr>
            <p:spPr bwMode="auto">
              <a:xfrm>
                <a:off x="1104" y="3552"/>
                <a:ext cx="240" cy="192"/>
              </a:xfrm>
              <a:prstGeom prst="rect">
                <a:avLst/>
              </a:prstGeom>
              <a:solidFill>
                <a:srgbClr val="0000FF"/>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34157" name="Rectangle 64"/>
              <p:cNvSpPr>
                <a:spLocks noChangeArrowheads="1"/>
              </p:cNvSpPr>
              <p:nvPr/>
            </p:nvSpPr>
            <p:spPr bwMode="auto">
              <a:xfrm>
                <a:off x="1344" y="3552"/>
                <a:ext cx="240" cy="192"/>
              </a:xfrm>
              <a:prstGeom prst="rect">
                <a:avLst/>
              </a:prstGeom>
              <a:solidFill>
                <a:srgbClr val="0000FF"/>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34158" name="Rectangle 65"/>
              <p:cNvSpPr>
                <a:spLocks noChangeArrowheads="1"/>
              </p:cNvSpPr>
              <p:nvPr/>
            </p:nvSpPr>
            <p:spPr bwMode="auto">
              <a:xfrm>
                <a:off x="1584" y="3360"/>
                <a:ext cx="240" cy="192"/>
              </a:xfrm>
              <a:prstGeom prst="rect">
                <a:avLst/>
              </a:prstGeom>
              <a:solidFill>
                <a:schemeClr val="accent1"/>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34159" name="Rectangle 66"/>
              <p:cNvSpPr>
                <a:spLocks noChangeArrowheads="1"/>
              </p:cNvSpPr>
              <p:nvPr/>
            </p:nvSpPr>
            <p:spPr bwMode="auto">
              <a:xfrm>
                <a:off x="1824" y="3168"/>
                <a:ext cx="240" cy="192"/>
              </a:xfrm>
              <a:prstGeom prst="rect">
                <a:avLst/>
              </a:prstGeom>
              <a:solidFill>
                <a:schemeClr val="accent1"/>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34160" name="Rectangle 67"/>
              <p:cNvSpPr>
                <a:spLocks noChangeArrowheads="1"/>
              </p:cNvSpPr>
              <p:nvPr/>
            </p:nvSpPr>
            <p:spPr bwMode="auto">
              <a:xfrm>
                <a:off x="2064" y="3168"/>
                <a:ext cx="240" cy="192"/>
              </a:xfrm>
              <a:prstGeom prst="rect">
                <a:avLst/>
              </a:prstGeom>
              <a:solidFill>
                <a:schemeClr val="accent1"/>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34161" name="Rectangle 68"/>
              <p:cNvSpPr>
                <a:spLocks noChangeArrowheads="1"/>
              </p:cNvSpPr>
              <p:nvPr/>
            </p:nvSpPr>
            <p:spPr bwMode="auto">
              <a:xfrm>
                <a:off x="2304" y="2976"/>
                <a:ext cx="240" cy="192"/>
              </a:xfrm>
              <a:prstGeom prst="rect">
                <a:avLst/>
              </a:prstGeom>
              <a:solidFill>
                <a:schemeClr val="accent1"/>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34162" name="Rectangle 69"/>
              <p:cNvSpPr>
                <a:spLocks noChangeArrowheads="1"/>
              </p:cNvSpPr>
              <p:nvPr/>
            </p:nvSpPr>
            <p:spPr bwMode="auto">
              <a:xfrm>
                <a:off x="2544" y="2976"/>
                <a:ext cx="240" cy="192"/>
              </a:xfrm>
              <a:prstGeom prst="rect">
                <a:avLst/>
              </a:prstGeom>
              <a:solidFill>
                <a:schemeClr val="accent1"/>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34163" name="Rectangle 70"/>
              <p:cNvSpPr>
                <a:spLocks noChangeArrowheads="1"/>
              </p:cNvSpPr>
              <p:nvPr/>
            </p:nvSpPr>
            <p:spPr bwMode="auto">
              <a:xfrm>
                <a:off x="2544" y="3552"/>
                <a:ext cx="240" cy="192"/>
              </a:xfrm>
              <a:prstGeom prst="rect">
                <a:avLst/>
              </a:prstGeom>
              <a:solidFill>
                <a:srgbClr val="0000FF"/>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34164" name="Rectangle 71"/>
              <p:cNvSpPr>
                <a:spLocks noChangeArrowheads="1"/>
              </p:cNvSpPr>
              <p:nvPr/>
            </p:nvSpPr>
            <p:spPr bwMode="auto">
              <a:xfrm>
                <a:off x="2784" y="3744"/>
                <a:ext cx="240" cy="192"/>
              </a:xfrm>
              <a:prstGeom prst="rect">
                <a:avLst/>
              </a:prstGeom>
              <a:solidFill>
                <a:schemeClr val="accent1"/>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grpSp>
      <p:sp>
        <p:nvSpPr>
          <p:cNvPr id="281672" name="Text Box 72"/>
          <p:cNvSpPr txBox="1">
            <a:spLocks noChangeArrowheads="1"/>
          </p:cNvSpPr>
          <p:nvPr/>
        </p:nvSpPr>
        <p:spPr bwMode="auto">
          <a:xfrm>
            <a:off x="1262063" y="5862638"/>
            <a:ext cx="57197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zh-CN" altLang="en-US" sz="2800" b="1"/>
              <a:t>以第二段为例：间隔其它拍（</a:t>
            </a:r>
            <a:r>
              <a:rPr lang="en-US" altLang="zh-CN" sz="2800" b="1"/>
              <a:t>2</a:t>
            </a:r>
            <a:r>
              <a:rPr lang="zh-CN" altLang="en-US" sz="2800" b="1"/>
              <a:t>拍）</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81672"/>
                                        </p:tgtEl>
                                        <p:attrNameLst>
                                          <p:attrName>style.visibility</p:attrName>
                                        </p:attrNameLst>
                                      </p:cBhvr>
                                      <p:to>
                                        <p:strVal val="visible"/>
                                      </p:to>
                                    </p:set>
                                    <p:animEffect transition="in" filter="slide(fromBottom)">
                                      <p:cBhvr>
                                        <p:cTn id="7" dur="500"/>
                                        <p:tgtEl>
                                          <p:spTgt spid="2816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81608"/>
                                        </p:tgtEl>
                                        <p:attrNameLst>
                                          <p:attrName>style.visibility</p:attrName>
                                        </p:attrNameLst>
                                      </p:cBhvr>
                                      <p:to>
                                        <p:strVal val="visible"/>
                                      </p:to>
                                    </p:set>
                                    <p:animEffect transition="in" filter="wipe(left)">
                                      <p:cBhvr>
                                        <p:cTn id="12" dur="500"/>
                                        <p:tgtEl>
                                          <p:spTgt spid="28160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xit" presetSubtype="0" fill="hold" nodeType="clickEffect">
                                  <p:stCondLst>
                                    <p:cond delay="0"/>
                                  </p:stCondLst>
                                  <p:childTnLst>
                                    <p:animEffect transition="out" filter="dissolve">
                                      <p:cBhvr>
                                        <p:cTn id="16" dur="500"/>
                                        <p:tgtEl>
                                          <p:spTgt spid="281608"/>
                                        </p:tgtEl>
                                      </p:cBhvr>
                                    </p:animEffect>
                                    <p:set>
                                      <p:cBhvr>
                                        <p:cTn id="17" dur="1" fill="hold">
                                          <p:stCondLst>
                                            <p:cond delay="499"/>
                                          </p:stCondLst>
                                        </p:cTn>
                                        <p:tgtEl>
                                          <p:spTgt spid="28160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7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idx="4294967295"/>
          </p:nvPr>
        </p:nvSpPr>
        <p:spPr>
          <a:xfrm>
            <a:off x="611188" y="1196975"/>
            <a:ext cx="4608512" cy="576263"/>
          </a:xfrm>
        </p:spPr>
        <p:txBody>
          <a:bodyPr/>
          <a:lstStyle/>
          <a:p>
            <a:pPr algn="l" eaLnBrk="1" hangingPunct="1"/>
            <a:r>
              <a:rPr lang="en-US" altLang="zh-CN" sz="3200" b="1" smtClean="0">
                <a:latin typeface="黑体" panose="02010609060101010101" pitchFamily="49" charset="-122"/>
                <a:ea typeface="黑体" panose="02010609060101010101" pitchFamily="49" charset="-122"/>
              </a:rPr>
              <a:t>1</a:t>
            </a:r>
            <a:r>
              <a:rPr lang="zh-CN" altLang="en-US" sz="3200" b="1" smtClean="0">
                <a:latin typeface="黑体" panose="02010609060101010101" pitchFamily="49" charset="-122"/>
                <a:ea typeface="黑体" panose="02010609060101010101" pitchFamily="49" charset="-122"/>
              </a:rPr>
              <a:t>．局部相关的处理</a:t>
            </a:r>
          </a:p>
        </p:txBody>
      </p:sp>
      <p:sp>
        <p:nvSpPr>
          <p:cNvPr id="98307" name="Rectangle 3"/>
          <p:cNvSpPr>
            <a:spLocks noGrp="1" noChangeArrowheads="1"/>
          </p:cNvSpPr>
          <p:nvPr>
            <p:ph type="body" idx="4294967295"/>
          </p:nvPr>
        </p:nvSpPr>
        <p:spPr>
          <a:xfrm>
            <a:off x="611188" y="1989138"/>
            <a:ext cx="8137525" cy="2087562"/>
          </a:xfrm>
        </p:spPr>
        <p:txBody>
          <a:bodyPr/>
          <a:lstStyle/>
          <a:p>
            <a:pPr marL="0" indent="0" eaLnBrk="1" hangingPunct="1">
              <a:lnSpc>
                <a:spcPct val="90000"/>
              </a:lnSpc>
              <a:buFontTx/>
              <a:buNone/>
            </a:pPr>
            <a:r>
              <a:rPr lang="zh-CN" altLang="en-US" b="1" dirty="0" smtClean="0">
                <a:solidFill>
                  <a:srgbClr val="0000FF"/>
                </a:solidFill>
                <a:latin typeface="黑体" panose="02010609060101010101" pitchFamily="49" charset="-122"/>
                <a:ea typeface="黑体" panose="02010609060101010101" pitchFamily="49" charset="-122"/>
              </a:rPr>
              <a:t>局部相关原因</a:t>
            </a:r>
            <a:r>
              <a:rPr lang="zh-CN" altLang="en-US" b="1" dirty="0" smtClean="0">
                <a:latin typeface="黑体" panose="02010609060101010101" pitchFamily="49" charset="-122"/>
                <a:ea typeface="黑体" panose="02010609060101010101" pitchFamily="49" charset="-122"/>
              </a:rPr>
              <a:t>：</a:t>
            </a:r>
          </a:p>
          <a:p>
            <a:pPr marL="0" indent="0" eaLnBrk="1" hangingPunct="1">
              <a:lnSpc>
                <a:spcPct val="90000"/>
              </a:lnSpc>
              <a:buFontTx/>
              <a:buNone/>
            </a:pPr>
            <a:r>
              <a:rPr lang="zh-CN" altLang="en-US" b="1" dirty="0" smtClean="0">
                <a:latin typeface="黑体" panose="02010609060101010101" pitchFamily="49" charset="-122"/>
                <a:ea typeface="黑体" panose="02010609060101010101" pitchFamily="49" charset="-122"/>
              </a:rPr>
              <a:t>在机器同时解释的多条指令之间出现了对同一主存单元或寄存器要求</a:t>
            </a:r>
            <a:r>
              <a:rPr lang="zh-CN" altLang="en-US" b="1" dirty="0" smtClean="0">
                <a:ea typeface="黑体" panose="02010609060101010101" pitchFamily="49" charset="-122"/>
              </a:rPr>
              <a:t>“</a:t>
            </a:r>
            <a:r>
              <a:rPr lang="zh-CN" altLang="en-US" b="1" dirty="0" smtClean="0">
                <a:latin typeface="黑体" panose="02010609060101010101" pitchFamily="49" charset="-122"/>
                <a:ea typeface="黑体" panose="02010609060101010101" pitchFamily="49" charset="-122"/>
              </a:rPr>
              <a:t>先写后读</a:t>
            </a:r>
            <a:r>
              <a:rPr lang="zh-CN" altLang="en-US" b="1" dirty="0" smtClean="0">
                <a:ea typeface="黑体" panose="02010609060101010101" pitchFamily="49" charset="-122"/>
              </a:rPr>
              <a:t>”</a:t>
            </a:r>
            <a:r>
              <a:rPr lang="zh-CN" altLang="en-US" b="1" dirty="0" smtClean="0">
                <a:latin typeface="黑体" panose="02010609060101010101" pitchFamily="49" charset="-122"/>
                <a:ea typeface="黑体" panose="02010609060101010101" pitchFamily="49" charset="-122"/>
              </a:rPr>
              <a:t>而产生的。</a:t>
            </a:r>
          </a:p>
        </p:txBody>
      </p:sp>
      <p:sp>
        <p:nvSpPr>
          <p:cNvPr id="98308" name="Rectangle 5"/>
          <p:cNvSpPr>
            <a:spLocks noChangeArrowheads="1"/>
          </p:cNvSpPr>
          <p:nvPr/>
        </p:nvSpPr>
        <p:spPr bwMode="auto">
          <a:xfrm>
            <a:off x="539750" y="260350"/>
            <a:ext cx="8062913"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3200" b="1">
                <a:solidFill>
                  <a:schemeClr val="tx2"/>
                </a:solidFill>
                <a:latin typeface="黑体" panose="02010609060101010101" pitchFamily="49" charset="-122"/>
              </a:rPr>
              <a:t>5.2.3 </a:t>
            </a:r>
            <a:r>
              <a:rPr lang="zh-CN" altLang="en-US" sz="3200" b="1">
                <a:solidFill>
                  <a:schemeClr val="tx2"/>
                </a:solidFill>
                <a:latin typeface="黑体" panose="02010609060101010101" pitchFamily="49" charset="-122"/>
              </a:rPr>
              <a:t>标量流水机的相关处理和控制机构 </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ChangeArrowheads="1"/>
          </p:cNvSpPr>
          <p:nvPr/>
        </p:nvSpPr>
        <p:spPr bwMode="auto">
          <a:xfrm>
            <a:off x="539750" y="260350"/>
            <a:ext cx="8062913"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3200" b="1">
                <a:solidFill>
                  <a:schemeClr val="tx2"/>
                </a:solidFill>
                <a:latin typeface="黑体" panose="02010609060101010101" pitchFamily="49" charset="-122"/>
              </a:rPr>
              <a:t>5.2.3 </a:t>
            </a:r>
            <a:r>
              <a:rPr lang="zh-CN" altLang="en-US" sz="3200" b="1">
                <a:solidFill>
                  <a:schemeClr val="tx2"/>
                </a:solidFill>
                <a:latin typeface="黑体" panose="02010609060101010101" pitchFamily="49" charset="-122"/>
              </a:rPr>
              <a:t>标量流水机的相关处理和控制机构 </a:t>
            </a:r>
          </a:p>
        </p:txBody>
      </p:sp>
      <p:sp>
        <p:nvSpPr>
          <p:cNvPr id="135171" name="Rectangle 3"/>
          <p:cNvSpPr>
            <a:spLocks noChangeArrowheads="1"/>
          </p:cNvSpPr>
          <p:nvPr/>
        </p:nvSpPr>
        <p:spPr bwMode="auto">
          <a:xfrm>
            <a:off x="611188" y="1196975"/>
            <a:ext cx="4608512"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200" b="1">
                <a:solidFill>
                  <a:schemeClr val="tx2"/>
                </a:solidFill>
                <a:latin typeface="黑体" panose="02010609060101010101" pitchFamily="49" charset="-122"/>
              </a:rPr>
              <a:t>4</a:t>
            </a:r>
            <a:r>
              <a:rPr lang="zh-CN" altLang="en-US" sz="3200" b="1">
                <a:solidFill>
                  <a:schemeClr val="tx2"/>
                </a:solidFill>
                <a:latin typeface="黑体" panose="02010609060101010101" pitchFamily="49" charset="-122"/>
              </a:rPr>
              <a:t>．流水线调度</a:t>
            </a:r>
          </a:p>
        </p:txBody>
      </p:sp>
      <p:sp>
        <p:nvSpPr>
          <p:cNvPr id="135172" name="Text Box 4"/>
          <p:cNvSpPr txBox="1">
            <a:spLocks noChangeArrowheads="1"/>
          </p:cNvSpPr>
          <p:nvPr/>
        </p:nvSpPr>
        <p:spPr bwMode="auto">
          <a:xfrm>
            <a:off x="611188" y="1844675"/>
            <a:ext cx="540067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2800" b="1">
                <a:solidFill>
                  <a:srgbClr val="FF3300"/>
                </a:solidFill>
              </a:rPr>
              <a:t>(1)</a:t>
            </a:r>
            <a:r>
              <a:rPr lang="zh-CN" altLang="en-US" sz="2800" b="1">
                <a:solidFill>
                  <a:srgbClr val="FF3300"/>
                </a:solidFill>
              </a:rPr>
              <a:t>单功能流水线调度</a:t>
            </a:r>
          </a:p>
          <a:p>
            <a:pPr algn="l" eaLnBrk="1" hangingPunct="1"/>
            <a:r>
              <a:rPr lang="en-US" altLang="zh-CN" sz="2800" b="1">
                <a:solidFill>
                  <a:srgbClr val="FF3300"/>
                </a:solidFill>
              </a:rPr>
              <a:t>——</a:t>
            </a:r>
            <a:r>
              <a:rPr lang="zh-CN" altLang="en-US" sz="2800" b="1">
                <a:solidFill>
                  <a:srgbClr val="FF3300"/>
                </a:solidFill>
              </a:rPr>
              <a:t>延迟禁止表（</a:t>
            </a:r>
            <a:r>
              <a:rPr lang="en-US" altLang="zh-CN" sz="2800" b="1">
                <a:solidFill>
                  <a:srgbClr val="FF3300"/>
                </a:solidFill>
              </a:rPr>
              <a:t>F</a:t>
            </a:r>
            <a:r>
              <a:rPr lang="zh-CN" altLang="en-US" sz="2800" b="1">
                <a:solidFill>
                  <a:srgbClr val="FF3300"/>
                </a:solidFill>
              </a:rPr>
              <a:t>）</a:t>
            </a:r>
          </a:p>
        </p:txBody>
      </p:sp>
      <p:grpSp>
        <p:nvGrpSpPr>
          <p:cNvPr id="135173" name="Group 5"/>
          <p:cNvGrpSpPr>
            <a:grpSpLocks/>
          </p:cNvGrpSpPr>
          <p:nvPr/>
        </p:nvGrpSpPr>
        <p:grpSpPr bwMode="auto">
          <a:xfrm>
            <a:off x="3995738" y="0"/>
            <a:ext cx="5148262" cy="3087688"/>
            <a:chOff x="2517" y="0"/>
            <a:chExt cx="3243" cy="1945"/>
          </a:xfrm>
        </p:grpSpPr>
        <p:pic>
          <p:nvPicPr>
            <p:cNvPr id="135239" name="Picture 6"/>
            <p:cNvPicPr>
              <a:picLocks noChangeAspect="1" noChangeArrowheads="1"/>
            </p:cNvPicPr>
            <p:nvPr/>
          </p:nvPicPr>
          <p:blipFill>
            <a:blip r:embed="rId2">
              <a:extLst>
                <a:ext uri="{28A0092B-C50C-407E-A947-70E740481C1C}">
                  <a14:useLocalDpi xmlns:a14="http://schemas.microsoft.com/office/drawing/2010/main" val="0"/>
                </a:ext>
              </a:extLst>
            </a:blip>
            <a:srcRect l="7890" r="14909"/>
            <a:stretch>
              <a:fillRect/>
            </a:stretch>
          </p:blipFill>
          <p:spPr bwMode="auto">
            <a:xfrm>
              <a:off x="2517" y="0"/>
              <a:ext cx="3243" cy="1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5240" name="Rectangle 7"/>
            <p:cNvSpPr>
              <a:spLocks noChangeArrowheads="1"/>
            </p:cNvSpPr>
            <p:nvPr/>
          </p:nvSpPr>
          <p:spPr bwMode="auto">
            <a:xfrm>
              <a:off x="3143" y="772"/>
              <a:ext cx="2459" cy="272"/>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grpSp>
        <p:nvGrpSpPr>
          <p:cNvPr id="135174" name="Group 19"/>
          <p:cNvGrpSpPr>
            <a:grpSpLocks/>
          </p:cNvGrpSpPr>
          <p:nvPr/>
        </p:nvGrpSpPr>
        <p:grpSpPr bwMode="auto">
          <a:xfrm>
            <a:off x="468313" y="2909888"/>
            <a:ext cx="5289550" cy="2876550"/>
            <a:chOff x="1202" y="1933"/>
            <a:chExt cx="3332" cy="1812"/>
          </a:xfrm>
        </p:grpSpPr>
        <p:grpSp>
          <p:nvGrpSpPr>
            <p:cNvPr id="135187" name="Group 20"/>
            <p:cNvGrpSpPr>
              <a:grpSpLocks/>
            </p:cNvGrpSpPr>
            <p:nvPr/>
          </p:nvGrpSpPr>
          <p:grpSpPr bwMode="auto">
            <a:xfrm>
              <a:off x="1202" y="1933"/>
              <a:ext cx="3332" cy="1812"/>
              <a:chOff x="177" y="2081"/>
              <a:chExt cx="2737" cy="1370"/>
            </a:xfrm>
          </p:grpSpPr>
          <p:grpSp>
            <p:nvGrpSpPr>
              <p:cNvPr id="135199" name="Group 21"/>
              <p:cNvGrpSpPr>
                <a:grpSpLocks/>
              </p:cNvGrpSpPr>
              <p:nvPr/>
            </p:nvGrpSpPr>
            <p:grpSpPr bwMode="auto">
              <a:xfrm>
                <a:off x="177" y="2081"/>
                <a:ext cx="2737" cy="1357"/>
                <a:chOff x="177" y="2081"/>
                <a:chExt cx="2737" cy="1357"/>
              </a:xfrm>
            </p:grpSpPr>
            <p:grpSp>
              <p:nvGrpSpPr>
                <p:cNvPr id="135210" name="Group 22"/>
                <p:cNvGrpSpPr>
                  <a:grpSpLocks/>
                </p:cNvGrpSpPr>
                <p:nvPr/>
              </p:nvGrpSpPr>
              <p:grpSpPr bwMode="auto">
                <a:xfrm>
                  <a:off x="350" y="2081"/>
                  <a:ext cx="2564" cy="1357"/>
                  <a:chOff x="350" y="2081"/>
                  <a:chExt cx="2564" cy="1357"/>
                </a:xfrm>
              </p:grpSpPr>
              <p:grpSp>
                <p:nvGrpSpPr>
                  <p:cNvPr id="135217" name="Group 23"/>
                  <p:cNvGrpSpPr>
                    <a:grpSpLocks/>
                  </p:cNvGrpSpPr>
                  <p:nvPr/>
                </p:nvGrpSpPr>
                <p:grpSpPr bwMode="auto">
                  <a:xfrm>
                    <a:off x="350" y="2081"/>
                    <a:ext cx="397" cy="1200"/>
                    <a:chOff x="864" y="2736"/>
                    <a:chExt cx="397" cy="1200"/>
                  </a:xfrm>
                </p:grpSpPr>
                <p:grpSp>
                  <p:nvGrpSpPr>
                    <p:cNvPr id="135231" name="Group 24"/>
                    <p:cNvGrpSpPr>
                      <a:grpSpLocks/>
                    </p:cNvGrpSpPr>
                    <p:nvPr/>
                  </p:nvGrpSpPr>
                  <p:grpSpPr bwMode="auto">
                    <a:xfrm>
                      <a:off x="864" y="2784"/>
                      <a:ext cx="96" cy="1152"/>
                      <a:chOff x="864" y="2784"/>
                      <a:chExt cx="96" cy="1152"/>
                    </a:xfrm>
                  </p:grpSpPr>
                  <p:sp>
                    <p:nvSpPr>
                      <p:cNvPr id="135233" name="Line 25"/>
                      <p:cNvSpPr>
                        <a:spLocks noChangeShapeType="1"/>
                      </p:cNvSpPr>
                      <p:nvPr/>
                    </p:nvSpPr>
                    <p:spPr bwMode="auto">
                      <a:xfrm flipV="1">
                        <a:off x="864" y="2784"/>
                        <a:ext cx="0" cy="115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35234" name="Line 26"/>
                      <p:cNvSpPr>
                        <a:spLocks noChangeShapeType="1"/>
                      </p:cNvSpPr>
                      <p:nvPr/>
                    </p:nvSpPr>
                    <p:spPr bwMode="auto">
                      <a:xfrm>
                        <a:off x="864" y="3744"/>
                        <a:ext cx="96"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35235" name="Line 27"/>
                      <p:cNvSpPr>
                        <a:spLocks noChangeShapeType="1"/>
                      </p:cNvSpPr>
                      <p:nvPr/>
                    </p:nvSpPr>
                    <p:spPr bwMode="auto">
                      <a:xfrm>
                        <a:off x="864" y="3552"/>
                        <a:ext cx="96"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35236" name="Line 28"/>
                      <p:cNvSpPr>
                        <a:spLocks noChangeShapeType="1"/>
                      </p:cNvSpPr>
                      <p:nvPr/>
                    </p:nvSpPr>
                    <p:spPr bwMode="auto">
                      <a:xfrm>
                        <a:off x="864" y="3360"/>
                        <a:ext cx="96"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35237" name="Line 29"/>
                      <p:cNvSpPr>
                        <a:spLocks noChangeShapeType="1"/>
                      </p:cNvSpPr>
                      <p:nvPr/>
                    </p:nvSpPr>
                    <p:spPr bwMode="auto">
                      <a:xfrm>
                        <a:off x="864" y="3168"/>
                        <a:ext cx="96"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35238" name="Line 30"/>
                      <p:cNvSpPr>
                        <a:spLocks noChangeShapeType="1"/>
                      </p:cNvSpPr>
                      <p:nvPr/>
                    </p:nvSpPr>
                    <p:spPr bwMode="auto">
                      <a:xfrm>
                        <a:off x="864" y="2976"/>
                        <a:ext cx="96"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grpSp>
                <p:sp>
                  <p:nvSpPr>
                    <p:cNvPr id="135232" name="Text Box 31"/>
                    <p:cNvSpPr txBox="1">
                      <a:spLocks noChangeArrowheads="1"/>
                    </p:cNvSpPr>
                    <p:nvPr/>
                  </p:nvSpPr>
                  <p:spPr bwMode="auto">
                    <a:xfrm>
                      <a:off x="902" y="2736"/>
                      <a:ext cx="359"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sz="2000" b="1">
                          <a:ea typeface="宋体" panose="02010600030101010101" pitchFamily="2" charset="-122"/>
                        </a:rPr>
                        <a:t>空间</a:t>
                      </a:r>
                    </a:p>
                  </p:txBody>
                </p:sp>
              </p:grpSp>
              <p:grpSp>
                <p:nvGrpSpPr>
                  <p:cNvPr id="135218" name="Group 32"/>
                  <p:cNvGrpSpPr>
                    <a:grpSpLocks/>
                  </p:cNvGrpSpPr>
                  <p:nvPr/>
                </p:nvGrpSpPr>
                <p:grpSpPr bwMode="auto">
                  <a:xfrm>
                    <a:off x="350" y="3185"/>
                    <a:ext cx="2564" cy="253"/>
                    <a:chOff x="350" y="3185"/>
                    <a:chExt cx="2564" cy="253"/>
                  </a:xfrm>
                </p:grpSpPr>
                <p:sp>
                  <p:nvSpPr>
                    <p:cNvPr id="135219" name="Line 33"/>
                    <p:cNvSpPr>
                      <a:spLocks noChangeShapeType="1"/>
                    </p:cNvSpPr>
                    <p:nvPr/>
                  </p:nvSpPr>
                  <p:spPr bwMode="auto">
                    <a:xfrm>
                      <a:off x="350" y="3281"/>
                      <a:ext cx="2494" cy="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35220" name="Line 34"/>
                    <p:cNvSpPr>
                      <a:spLocks noChangeShapeType="1"/>
                    </p:cNvSpPr>
                    <p:nvPr/>
                  </p:nvSpPr>
                  <p:spPr bwMode="auto">
                    <a:xfrm flipV="1">
                      <a:off x="590" y="3185"/>
                      <a:ext cx="0" cy="96"/>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35221" name="Line 35"/>
                    <p:cNvSpPr>
                      <a:spLocks noChangeShapeType="1"/>
                    </p:cNvSpPr>
                    <p:nvPr/>
                  </p:nvSpPr>
                  <p:spPr bwMode="auto">
                    <a:xfrm flipV="1">
                      <a:off x="830" y="3185"/>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35222" name="Line 36"/>
                    <p:cNvSpPr>
                      <a:spLocks noChangeShapeType="1"/>
                    </p:cNvSpPr>
                    <p:nvPr/>
                  </p:nvSpPr>
                  <p:spPr bwMode="auto">
                    <a:xfrm flipV="1">
                      <a:off x="1070" y="3185"/>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35223" name="Line 37"/>
                    <p:cNvSpPr>
                      <a:spLocks noChangeShapeType="1"/>
                    </p:cNvSpPr>
                    <p:nvPr/>
                  </p:nvSpPr>
                  <p:spPr bwMode="auto">
                    <a:xfrm flipV="1">
                      <a:off x="1310" y="3185"/>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35224" name="Line 38"/>
                    <p:cNvSpPr>
                      <a:spLocks noChangeShapeType="1"/>
                    </p:cNvSpPr>
                    <p:nvPr/>
                  </p:nvSpPr>
                  <p:spPr bwMode="auto">
                    <a:xfrm flipV="1">
                      <a:off x="1550" y="3185"/>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35225" name="Line 39"/>
                    <p:cNvSpPr>
                      <a:spLocks noChangeShapeType="1"/>
                    </p:cNvSpPr>
                    <p:nvPr/>
                  </p:nvSpPr>
                  <p:spPr bwMode="auto">
                    <a:xfrm flipV="1">
                      <a:off x="1790" y="3185"/>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35226" name="Line 40"/>
                    <p:cNvSpPr>
                      <a:spLocks noChangeShapeType="1"/>
                    </p:cNvSpPr>
                    <p:nvPr/>
                  </p:nvSpPr>
                  <p:spPr bwMode="auto">
                    <a:xfrm flipV="1">
                      <a:off x="2030" y="3185"/>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35227" name="Line 41"/>
                    <p:cNvSpPr>
                      <a:spLocks noChangeShapeType="1"/>
                    </p:cNvSpPr>
                    <p:nvPr/>
                  </p:nvSpPr>
                  <p:spPr bwMode="auto">
                    <a:xfrm flipV="1">
                      <a:off x="2270" y="3185"/>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35228" name="Line 42"/>
                    <p:cNvSpPr>
                      <a:spLocks noChangeShapeType="1"/>
                    </p:cNvSpPr>
                    <p:nvPr/>
                  </p:nvSpPr>
                  <p:spPr bwMode="auto">
                    <a:xfrm flipV="1">
                      <a:off x="2510" y="3185"/>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35229" name="Line 43"/>
                    <p:cNvSpPr>
                      <a:spLocks noChangeShapeType="1"/>
                    </p:cNvSpPr>
                    <p:nvPr/>
                  </p:nvSpPr>
                  <p:spPr bwMode="auto">
                    <a:xfrm flipV="1">
                      <a:off x="2750" y="3185"/>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35230" name="Text Box 44"/>
                    <p:cNvSpPr txBox="1">
                      <a:spLocks noChangeArrowheads="1"/>
                    </p:cNvSpPr>
                    <p:nvPr/>
                  </p:nvSpPr>
                  <p:spPr bwMode="auto">
                    <a:xfrm>
                      <a:off x="2554" y="3249"/>
                      <a:ext cx="360"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sz="2000" b="1">
                          <a:ea typeface="宋体" panose="02010600030101010101" pitchFamily="2" charset="-122"/>
                        </a:rPr>
                        <a:t>时间</a:t>
                      </a:r>
                    </a:p>
                  </p:txBody>
                </p:sp>
              </p:grpSp>
            </p:grpSp>
            <p:grpSp>
              <p:nvGrpSpPr>
                <p:cNvPr id="135211" name="Group 45"/>
                <p:cNvGrpSpPr>
                  <a:grpSpLocks/>
                </p:cNvGrpSpPr>
                <p:nvPr/>
              </p:nvGrpSpPr>
              <p:grpSpPr bwMode="auto">
                <a:xfrm>
                  <a:off x="177" y="2273"/>
                  <a:ext cx="174" cy="986"/>
                  <a:chOff x="691" y="2928"/>
                  <a:chExt cx="174" cy="986"/>
                </a:xfrm>
              </p:grpSpPr>
              <p:sp>
                <p:nvSpPr>
                  <p:cNvPr id="135212" name="Text Box 46"/>
                  <p:cNvSpPr txBox="1">
                    <a:spLocks noChangeArrowheads="1"/>
                  </p:cNvSpPr>
                  <p:nvPr/>
                </p:nvSpPr>
                <p:spPr bwMode="auto">
                  <a:xfrm>
                    <a:off x="691" y="3696"/>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1</a:t>
                    </a:r>
                  </a:p>
                </p:txBody>
              </p:sp>
              <p:sp>
                <p:nvSpPr>
                  <p:cNvPr id="135213" name="Text Box 47"/>
                  <p:cNvSpPr txBox="1">
                    <a:spLocks noChangeArrowheads="1"/>
                  </p:cNvSpPr>
                  <p:nvPr/>
                </p:nvSpPr>
                <p:spPr bwMode="auto">
                  <a:xfrm>
                    <a:off x="691" y="3504"/>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2</a:t>
                    </a:r>
                  </a:p>
                </p:txBody>
              </p:sp>
              <p:sp>
                <p:nvSpPr>
                  <p:cNvPr id="135214" name="Text Box 48"/>
                  <p:cNvSpPr txBox="1">
                    <a:spLocks noChangeArrowheads="1"/>
                  </p:cNvSpPr>
                  <p:nvPr/>
                </p:nvSpPr>
                <p:spPr bwMode="auto">
                  <a:xfrm>
                    <a:off x="691" y="3312"/>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3</a:t>
                    </a:r>
                  </a:p>
                </p:txBody>
              </p:sp>
              <p:sp>
                <p:nvSpPr>
                  <p:cNvPr id="135215" name="Text Box 49"/>
                  <p:cNvSpPr txBox="1">
                    <a:spLocks noChangeArrowheads="1"/>
                  </p:cNvSpPr>
                  <p:nvPr/>
                </p:nvSpPr>
                <p:spPr bwMode="auto">
                  <a:xfrm>
                    <a:off x="691" y="3120"/>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4</a:t>
                    </a:r>
                  </a:p>
                </p:txBody>
              </p:sp>
              <p:sp>
                <p:nvSpPr>
                  <p:cNvPr id="135216" name="Text Box 50"/>
                  <p:cNvSpPr txBox="1">
                    <a:spLocks noChangeArrowheads="1"/>
                  </p:cNvSpPr>
                  <p:nvPr/>
                </p:nvSpPr>
                <p:spPr bwMode="auto">
                  <a:xfrm>
                    <a:off x="691" y="2928"/>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5</a:t>
                    </a:r>
                  </a:p>
                </p:txBody>
              </p:sp>
            </p:grpSp>
          </p:grpSp>
          <p:grpSp>
            <p:nvGrpSpPr>
              <p:cNvPr id="135200" name="Group 51"/>
              <p:cNvGrpSpPr>
                <a:grpSpLocks/>
              </p:cNvGrpSpPr>
              <p:nvPr/>
            </p:nvGrpSpPr>
            <p:grpSpPr bwMode="auto">
              <a:xfrm>
                <a:off x="508" y="3233"/>
                <a:ext cx="2079" cy="218"/>
                <a:chOff x="508" y="3233"/>
                <a:chExt cx="2079" cy="218"/>
              </a:xfrm>
            </p:grpSpPr>
            <p:sp>
              <p:nvSpPr>
                <p:cNvPr id="135201" name="Text Box 52"/>
                <p:cNvSpPr txBox="1">
                  <a:spLocks noChangeArrowheads="1"/>
                </p:cNvSpPr>
                <p:nvPr/>
              </p:nvSpPr>
              <p:spPr bwMode="auto">
                <a:xfrm>
                  <a:off x="508" y="3233"/>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1</a:t>
                  </a:r>
                </a:p>
              </p:txBody>
            </p:sp>
            <p:sp>
              <p:nvSpPr>
                <p:cNvPr id="135202" name="Text Box 53"/>
                <p:cNvSpPr txBox="1">
                  <a:spLocks noChangeArrowheads="1"/>
                </p:cNvSpPr>
                <p:nvPr/>
              </p:nvSpPr>
              <p:spPr bwMode="auto">
                <a:xfrm>
                  <a:off x="780" y="3233"/>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2</a:t>
                  </a:r>
                </a:p>
              </p:txBody>
            </p:sp>
            <p:sp>
              <p:nvSpPr>
                <p:cNvPr id="135203" name="Text Box 54"/>
                <p:cNvSpPr txBox="1">
                  <a:spLocks noChangeArrowheads="1"/>
                </p:cNvSpPr>
                <p:nvPr/>
              </p:nvSpPr>
              <p:spPr bwMode="auto">
                <a:xfrm>
                  <a:off x="1007" y="3233"/>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3</a:t>
                  </a:r>
                </a:p>
              </p:txBody>
            </p:sp>
            <p:sp>
              <p:nvSpPr>
                <p:cNvPr id="135204" name="Text Box 55"/>
                <p:cNvSpPr txBox="1">
                  <a:spLocks noChangeArrowheads="1"/>
                </p:cNvSpPr>
                <p:nvPr/>
              </p:nvSpPr>
              <p:spPr bwMode="auto">
                <a:xfrm>
                  <a:off x="1234" y="3233"/>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4</a:t>
                  </a:r>
                </a:p>
              </p:txBody>
            </p:sp>
            <p:sp>
              <p:nvSpPr>
                <p:cNvPr id="135205" name="Text Box 56"/>
                <p:cNvSpPr txBox="1">
                  <a:spLocks noChangeArrowheads="1"/>
                </p:cNvSpPr>
                <p:nvPr/>
              </p:nvSpPr>
              <p:spPr bwMode="auto">
                <a:xfrm>
                  <a:off x="1460" y="3233"/>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5</a:t>
                  </a:r>
                </a:p>
              </p:txBody>
            </p:sp>
            <p:sp>
              <p:nvSpPr>
                <p:cNvPr id="135206" name="Text Box 57"/>
                <p:cNvSpPr txBox="1">
                  <a:spLocks noChangeArrowheads="1"/>
                </p:cNvSpPr>
                <p:nvPr/>
              </p:nvSpPr>
              <p:spPr bwMode="auto">
                <a:xfrm>
                  <a:off x="1687" y="3233"/>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6</a:t>
                  </a:r>
                </a:p>
              </p:txBody>
            </p:sp>
            <p:sp>
              <p:nvSpPr>
                <p:cNvPr id="135207" name="Text Box 58"/>
                <p:cNvSpPr txBox="1">
                  <a:spLocks noChangeArrowheads="1"/>
                </p:cNvSpPr>
                <p:nvPr/>
              </p:nvSpPr>
              <p:spPr bwMode="auto">
                <a:xfrm>
                  <a:off x="1959" y="3233"/>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7</a:t>
                  </a:r>
                </a:p>
              </p:txBody>
            </p:sp>
            <p:sp>
              <p:nvSpPr>
                <p:cNvPr id="135208" name="Text Box 59"/>
                <p:cNvSpPr txBox="1">
                  <a:spLocks noChangeArrowheads="1"/>
                </p:cNvSpPr>
                <p:nvPr/>
              </p:nvSpPr>
              <p:spPr bwMode="auto">
                <a:xfrm>
                  <a:off x="2186" y="3233"/>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8</a:t>
                  </a:r>
                </a:p>
              </p:txBody>
            </p:sp>
            <p:sp>
              <p:nvSpPr>
                <p:cNvPr id="135209" name="Text Box 60"/>
                <p:cNvSpPr txBox="1">
                  <a:spLocks noChangeArrowheads="1"/>
                </p:cNvSpPr>
                <p:nvPr/>
              </p:nvSpPr>
              <p:spPr bwMode="auto">
                <a:xfrm>
                  <a:off x="2413" y="3233"/>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9</a:t>
                  </a:r>
                </a:p>
              </p:txBody>
            </p:sp>
          </p:grpSp>
        </p:grpSp>
        <p:grpSp>
          <p:nvGrpSpPr>
            <p:cNvPr id="135188" name="Group 61"/>
            <p:cNvGrpSpPr>
              <a:grpSpLocks/>
            </p:cNvGrpSpPr>
            <p:nvPr/>
          </p:nvGrpSpPr>
          <p:grpSpPr bwMode="auto">
            <a:xfrm>
              <a:off x="1424" y="2259"/>
              <a:ext cx="2629" cy="1270"/>
              <a:chOff x="864" y="2976"/>
              <a:chExt cx="2160" cy="960"/>
            </a:xfrm>
          </p:grpSpPr>
          <p:sp>
            <p:nvSpPr>
              <p:cNvPr id="135189" name="Rectangle 62"/>
              <p:cNvSpPr>
                <a:spLocks noChangeArrowheads="1"/>
              </p:cNvSpPr>
              <p:nvPr/>
            </p:nvSpPr>
            <p:spPr bwMode="auto">
              <a:xfrm>
                <a:off x="864" y="3744"/>
                <a:ext cx="240" cy="192"/>
              </a:xfrm>
              <a:prstGeom prst="rect">
                <a:avLst/>
              </a:prstGeom>
              <a:solidFill>
                <a:schemeClr val="accent1"/>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35190" name="Rectangle 63"/>
              <p:cNvSpPr>
                <a:spLocks noChangeArrowheads="1"/>
              </p:cNvSpPr>
              <p:nvPr/>
            </p:nvSpPr>
            <p:spPr bwMode="auto">
              <a:xfrm>
                <a:off x="1104" y="3552"/>
                <a:ext cx="240" cy="192"/>
              </a:xfrm>
              <a:prstGeom prst="rect">
                <a:avLst/>
              </a:prstGeom>
              <a:solidFill>
                <a:srgbClr val="0000FF"/>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35191" name="Rectangle 64"/>
              <p:cNvSpPr>
                <a:spLocks noChangeArrowheads="1"/>
              </p:cNvSpPr>
              <p:nvPr/>
            </p:nvSpPr>
            <p:spPr bwMode="auto">
              <a:xfrm>
                <a:off x="1344" y="3552"/>
                <a:ext cx="240" cy="192"/>
              </a:xfrm>
              <a:prstGeom prst="rect">
                <a:avLst/>
              </a:prstGeom>
              <a:solidFill>
                <a:srgbClr val="0000FF"/>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35192" name="Rectangle 65"/>
              <p:cNvSpPr>
                <a:spLocks noChangeArrowheads="1"/>
              </p:cNvSpPr>
              <p:nvPr/>
            </p:nvSpPr>
            <p:spPr bwMode="auto">
              <a:xfrm>
                <a:off x="1584" y="3360"/>
                <a:ext cx="240" cy="192"/>
              </a:xfrm>
              <a:prstGeom prst="rect">
                <a:avLst/>
              </a:prstGeom>
              <a:solidFill>
                <a:schemeClr val="accent1"/>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35193" name="Rectangle 66"/>
              <p:cNvSpPr>
                <a:spLocks noChangeArrowheads="1"/>
              </p:cNvSpPr>
              <p:nvPr/>
            </p:nvSpPr>
            <p:spPr bwMode="auto">
              <a:xfrm>
                <a:off x="1824" y="3168"/>
                <a:ext cx="240" cy="192"/>
              </a:xfrm>
              <a:prstGeom prst="rect">
                <a:avLst/>
              </a:prstGeom>
              <a:solidFill>
                <a:schemeClr val="accent1"/>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35194" name="Rectangle 67"/>
              <p:cNvSpPr>
                <a:spLocks noChangeArrowheads="1"/>
              </p:cNvSpPr>
              <p:nvPr/>
            </p:nvSpPr>
            <p:spPr bwMode="auto">
              <a:xfrm>
                <a:off x="2064" y="3168"/>
                <a:ext cx="240" cy="192"/>
              </a:xfrm>
              <a:prstGeom prst="rect">
                <a:avLst/>
              </a:prstGeom>
              <a:solidFill>
                <a:schemeClr val="accent1"/>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35195" name="Rectangle 68"/>
              <p:cNvSpPr>
                <a:spLocks noChangeArrowheads="1"/>
              </p:cNvSpPr>
              <p:nvPr/>
            </p:nvSpPr>
            <p:spPr bwMode="auto">
              <a:xfrm>
                <a:off x="2304" y="2976"/>
                <a:ext cx="240" cy="192"/>
              </a:xfrm>
              <a:prstGeom prst="rect">
                <a:avLst/>
              </a:prstGeom>
              <a:solidFill>
                <a:schemeClr val="accent1"/>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35196" name="Rectangle 69"/>
              <p:cNvSpPr>
                <a:spLocks noChangeArrowheads="1"/>
              </p:cNvSpPr>
              <p:nvPr/>
            </p:nvSpPr>
            <p:spPr bwMode="auto">
              <a:xfrm>
                <a:off x="2544" y="2976"/>
                <a:ext cx="240" cy="192"/>
              </a:xfrm>
              <a:prstGeom prst="rect">
                <a:avLst/>
              </a:prstGeom>
              <a:solidFill>
                <a:schemeClr val="accent1"/>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35197" name="Rectangle 70"/>
              <p:cNvSpPr>
                <a:spLocks noChangeArrowheads="1"/>
              </p:cNvSpPr>
              <p:nvPr/>
            </p:nvSpPr>
            <p:spPr bwMode="auto">
              <a:xfrm>
                <a:off x="2544" y="3552"/>
                <a:ext cx="240" cy="192"/>
              </a:xfrm>
              <a:prstGeom prst="rect">
                <a:avLst/>
              </a:prstGeom>
              <a:solidFill>
                <a:srgbClr val="0000FF"/>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35198" name="Rectangle 71"/>
              <p:cNvSpPr>
                <a:spLocks noChangeArrowheads="1"/>
              </p:cNvSpPr>
              <p:nvPr/>
            </p:nvSpPr>
            <p:spPr bwMode="auto">
              <a:xfrm>
                <a:off x="2784" y="3744"/>
                <a:ext cx="240" cy="192"/>
              </a:xfrm>
              <a:prstGeom prst="rect">
                <a:avLst/>
              </a:prstGeom>
              <a:solidFill>
                <a:schemeClr val="accent1"/>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grpSp>
      <p:sp>
        <p:nvSpPr>
          <p:cNvPr id="330824" name="Text Box 72"/>
          <p:cNvSpPr txBox="1">
            <a:spLocks noChangeArrowheads="1"/>
          </p:cNvSpPr>
          <p:nvPr/>
        </p:nvSpPr>
        <p:spPr bwMode="auto">
          <a:xfrm>
            <a:off x="1262063" y="5862638"/>
            <a:ext cx="57197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zh-CN" altLang="en-US" sz="2800" b="1"/>
              <a:t>以第二段为例：间隔其它拍（</a:t>
            </a:r>
            <a:r>
              <a:rPr lang="en-US" altLang="zh-CN" sz="2800" b="1"/>
              <a:t>3</a:t>
            </a:r>
            <a:r>
              <a:rPr lang="zh-CN" altLang="en-US" sz="2800" b="1"/>
              <a:t>拍）</a:t>
            </a:r>
          </a:p>
        </p:txBody>
      </p:sp>
      <p:grpSp>
        <p:nvGrpSpPr>
          <p:cNvPr id="330829" name="Group 77"/>
          <p:cNvGrpSpPr>
            <a:grpSpLocks/>
          </p:cNvGrpSpPr>
          <p:nvPr/>
        </p:nvGrpSpPr>
        <p:grpSpPr bwMode="auto">
          <a:xfrm>
            <a:off x="2227263" y="3429000"/>
            <a:ext cx="4173537" cy="2016125"/>
            <a:chOff x="864" y="2976"/>
            <a:chExt cx="2160" cy="960"/>
          </a:xfrm>
        </p:grpSpPr>
        <p:sp>
          <p:nvSpPr>
            <p:cNvPr id="135177" name="Rectangle 78"/>
            <p:cNvSpPr>
              <a:spLocks noChangeArrowheads="1"/>
            </p:cNvSpPr>
            <p:nvPr/>
          </p:nvSpPr>
          <p:spPr bwMode="auto">
            <a:xfrm>
              <a:off x="864" y="3744"/>
              <a:ext cx="240" cy="192"/>
            </a:xfrm>
            <a:prstGeom prst="rect">
              <a:avLst/>
            </a:prstGeom>
            <a:solidFill>
              <a:srgbClr val="FF0000"/>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35178" name="Rectangle 79"/>
            <p:cNvSpPr>
              <a:spLocks noChangeArrowheads="1"/>
            </p:cNvSpPr>
            <p:nvPr/>
          </p:nvSpPr>
          <p:spPr bwMode="auto">
            <a:xfrm>
              <a:off x="1104" y="3552"/>
              <a:ext cx="240" cy="192"/>
            </a:xfrm>
            <a:prstGeom prst="rect">
              <a:avLst/>
            </a:prstGeom>
            <a:solidFill>
              <a:srgbClr val="FF0000"/>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35179" name="Rectangle 80"/>
            <p:cNvSpPr>
              <a:spLocks noChangeArrowheads="1"/>
            </p:cNvSpPr>
            <p:nvPr/>
          </p:nvSpPr>
          <p:spPr bwMode="auto">
            <a:xfrm>
              <a:off x="1344" y="3552"/>
              <a:ext cx="240" cy="192"/>
            </a:xfrm>
            <a:prstGeom prst="rect">
              <a:avLst/>
            </a:prstGeom>
            <a:solidFill>
              <a:srgbClr val="FF0000"/>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35180" name="Rectangle 81"/>
            <p:cNvSpPr>
              <a:spLocks noChangeArrowheads="1"/>
            </p:cNvSpPr>
            <p:nvPr/>
          </p:nvSpPr>
          <p:spPr bwMode="auto">
            <a:xfrm>
              <a:off x="1584" y="3360"/>
              <a:ext cx="240" cy="192"/>
            </a:xfrm>
            <a:prstGeom prst="rect">
              <a:avLst/>
            </a:prstGeom>
            <a:solidFill>
              <a:srgbClr val="FF0000"/>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35181" name="Rectangle 82"/>
            <p:cNvSpPr>
              <a:spLocks noChangeArrowheads="1"/>
            </p:cNvSpPr>
            <p:nvPr/>
          </p:nvSpPr>
          <p:spPr bwMode="auto">
            <a:xfrm>
              <a:off x="1824" y="3168"/>
              <a:ext cx="240" cy="192"/>
            </a:xfrm>
            <a:prstGeom prst="rect">
              <a:avLst/>
            </a:prstGeom>
            <a:solidFill>
              <a:srgbClr val="FF0000"/>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35182" name="Rectangle 83"/>
            <p:cNvSpPr>
              <a:spLocks noChangeArrowheads="1"/>
            </p:cNvSpPr>
            <p:nvPr/>
          </p:nvSpPr>
          <p:spPr bwMode="auto">
            <a:xfrm>
              <a:off x="2064" y="3168"/>
              <a:ext cx="240" cy="192"/>
            </a:xfrm>
            <a:prstGeom prst="rect">
              <a:avLst/>
            </a:prstGeom>
            <a:solidFill>
              <a:srgbClr val="FF0000"/>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35183" name="Rectangle 84"/>
            <p:cNvSpPr>
              <a:spLocks noChangeArrowheads="1"/>
            </p:cNvSpPr>
            <p:nvPr/>
          </p:nvSpPr>
          <p:spPr bwMode="auto">
            <a:xfrm>
              <a:off x="2304" y="2976"/>
              <a:ext cx="240" cy="192"/>
            </a:xfrm>
            <a:prstGeom prst="rect">
              <a:avLst/>
            </a:prstGeom>
            <a:solidFill>
              <a:srgbClr val="FF0000"/>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35184" name="Rectangle 85"/>
            <p:cNvSpPr>
              <a:spLocks noChangeArrowheads="1"/>
            </p:cNvSpPr>
            <p:nvPr/>
          </p:nvSpPr>
          <p:spPr bwMode="auto">
            <a:xfrm>
              <a:off x="2544" y="2976"/>
              <a:ext cx="240" cy="192"/>
            </a:xfrm>
            <a:prstGeom prst="rect">
              <a:avLst/>
            </a:prstGeom>
            <a:solidFill>
              <a:srgbClr val="FF0000"/>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35185" name="Rectangle 86"/>
            <p:cNvSpPr>
              <a:spLocks noChangeArrowheads="1"/>
            </p:cNvSpPr>
            <p:nvPr/>
          </p:nvSpPr>
          <p:spPr bwMode="auto">
            <a:xfrm>
              <a:off x="2544" y="3552"/>
              <a:ext cx="240" cy="192"/>
            </a:xfrm>
            <a:prstGeom prst="rect">
              <a:avLst/>
            </a:prstGeom>
            <a:solidFill>
              <a:srgbClr val="FF0000"/>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35186" name="Rectangle 87"/>
            <p:cNvSpPr>
              <a:spLocks noChangeArrowheads="1"/>
            </p:cNvSpPr>
            <p:nvPr/>
          </p:nvSpPr>
          <p:spPr bwMode="auto">
            <a:xfrm>
              <a:off x="2784" y="3744"/>
              <a:ext cx="240" cy="192"/>
            </a:xfrm>
            <a:prstGeom prst="rect">
              <a:avLst/>
            </a:prstGeom>
            <a:solidFill>
              <a:srgbClr val="FF0000"/>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30824"/>
                                        </p:tgtEl>
                                        <p:attrNameLst>
                                          <p:attrName>style.visibility</p:attrName>
                                        </p:attrNameLst>
                                      </p:cBhvr>
                                      <p:to>
                                        <p:strVal val="visible"/>
                                      </p:to>
                                    </p:set>
                                    <p:animEffect transition="in" filter="slide(fromBottom)">
                                      <p:cBhvr>
                                        <p:cTn id="7" dur="500"/>
                                        <p:tgtEl>
                                          <p:spTgt spid="3308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30829"/>
                                        </p:tgtEl>
                                        <p:attrNameLst>
                                          <p:attrName>style.visibility</p:attrName>
                                        </p:attrNameLst>
                                      </p:cBhvr>
                                      <p:to>
                                        <p:strVal val="visible"/>
                                      </p:to>
                                    </p:set>
                                    <p:animEffect transition="in" filter="wipe(left)">
                                      <p:cBhvr>
                                        <p:cTn id="12" dur="500"/>
                                        <p:tgtEl>
                                          <p:spTgt spid="33082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xit" presetSubtype="0" fill="hold" nodeType="clickEffect">
                                  <p:stCondLst>
                                    <p:cond delay="0"/>
                                  </p:stCondLst>
                                  <p:childTnLst>
                                    <p:animEffect transition="out" filter="dissolve">
                                      <p:cBhvr>
                                        <p:cTn id="16" dur="500"/>
                                        <p:tgtEl>
                                          <p:spTgt spid="330829"/>
                                        </p:tgtEl>
                                      </p:cBhvr>
                                    </p:animEffect>
                                    <p:set>
                                      <p:cBhvr>
                                        <p:cTn id="17" dur="1" fill="hold">
                                          <p:stCondLst>
                                            <p:cond delay="499"/>
                                          </p:stCondLst>
                                        </p:cTn>
                                        <p:tgtEl>
                                          <p:spTgt spid="3308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82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ChangeArrowheads="1"/>
          </p:cNvSpPr>
          <p:nvPr/>
        </p:nvSpPr>
        <p:spPr bwMode="auto">
          <a:xfrm>
            <a:off x="539750" y="260350"/>
            <a:ext cx="8062913"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3200" b="1">
                <a:solidFill>
                  <a:schemeClr val="tx2"/>
                </a:solidFill>
                <a:latin typeface="黑体" panose="02010609060101010101" pitchFamily="49" charset="-122"/>
              </a:rPr>
              <a:t>5.2.3 </a:t>
            </a:r>
            <a:r>
              <a:rPr lang="zh-CN" altLang="en-US" sz="3200" b="1">
                <a:solidFill>
                  <a:schemeClr val="tx2"/>
                </a:solidFill>
                <a:latin typeface="黑体" panose="02010609060101010101" pitchFamily="49" charset="-122"/>
              </a:rPr>
              <a:t>标量流水机的相关处理和控制机构 </a:t>
            </a:r>
          </a:p>
        </p:txBody>
      </p:sp>
      <p:sp>
        <p:nvSpPr>
          <p:cNvPr id="136195" name="Rectangle 3"/>
          <p:cNvSpPr>
            <a:spLocks noChangeArrowheads="1"/>
          </p:cNvSpPr>
          <p:nvPr/>
        </p:nvSpPr>
        <p:spPr bwMode="auto">
          <a:xfrm>
            <a:off x="611188" y="1196975"/>
            <a:ext cx="4608512"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200" b="1">
                <a:solidFill>
                  <a:schemeClr val="tx2"/>
                </a:solidFill>
                <a:latin typeface="黑体" panose="02010609060101010101" pitchFamily="49" charset="-122"/>
              </a:rPr>
              <a:t>4</a:t>
            </a:r>
            <a:r>
              <a:rPr lang="zh-CN" altLang="en-US" sz="3200" b="1">
                <a:solidFill>
                  <a:schemeClr val="tx2"/>
                </a:solidFill>
                <a:latin typeface="黑体" panose="02010609060101010101" pitchFamily="49" charset="-122"/>
              </a:rPr>
              <a:t>．流水线调度</a:t>
            </a:r>
          </a:p>
        </p:txBody>
      </p:sp>
      <p:sp>
        <p:nvSpPr>
          <p:cNvPr id="136196" name="Text Box 4"/>
          <p:cNvSpPr txBox="1">
            <a:spLocks noChangeArrowheads="1"/>
          </p:cNvSpPr>
          <p:nvPr/>
        </p:nvSpPr>
        <p:spPr bwMode="auto">
          <a:xfrm>
            <a:off x="611188" y="1844675"/>
            <a:ext cx="540067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2800" b="1">
                <a:solidFill>
                  <a:srgbClr val="FF3300"/>
                </a:solidFill>
              </a:rPr>
              <a:t>(1)</a:t>
            </a:r>
            <a:r>
              <a:rPr lang="zh-CN" altLang="en-US" sz="2800" b="1">
                <a:solidFill>
                  <a:srgbClr val="FF3300"/>
                </a:solidFill>
              </a:rPr>
              <a:t>单功能流水线调度</a:t>
            </a:r>
          </a:p>
          <a:p>
            <a:pPr algn="l" eaLnBrk="1" hangingPunct="1"/>
            <a:r>
              <a:rPr lang="en-US" altLang="zh-CN" sz="2800" b="1">
                <a:solidFill>
                  <a:srgbClr val="FF3300"/>
                </a:solidFill>
              </a:rPr>
              <a:t>——</a:t>
            </a:r>
            <a:r>
              <a:rPr lang="zh-CN" altLang="en-US" sz="2800" b="1">
                <a:solidFill>
                  <a:srgbClr val="FF3300"/>
                </a:solidFill>
              </a:rPr>
              <a:t>延迟禁止表（</a:t>
            </a:r>
            <a:r>
              <a:rPr lang="en-US" altLang="zh-CN" sz="2800" b="1">
                <a:solidFill>
                  <a:srgbClr val="FF3300"/>
                </a:solidFill>
              </a:rPr>
              <a:t>F</a:t>
            </a:r>
            <a:r>
              <a:rPr lang="zh-CN" altLang="en-US" sz="2800" b="1">
                <a:solidFill>
                  <a:srgbClr val="FF3300"/>
                </a:solidFill>
              </a:rPr>
              <a:t>）</a:t>
            </a:r>
          </a:p>
        </p:txBody>
      </p:sp>
      <p:grpSp>
        <p:nvGrpSpPr>
          <p:cNvPr id="136197" name="Group 5"/>
          <p:cNvGrpSpPr>
            <a:grpSpLocks/>
          </p:cNvGrpSpPr>
          <p:nvPr/>
        </p:nvGrpSpPr>
        <p:grpSpPr bwMode="auto">
          <a:xfrm>
            <a:off x="3995738" y="0"/>
            <a:ext cx="5148262" cy="3087688"/>
            <a:chOff x="2517" y="0"/>
            <a:chExt cx="3243" cy="1945"/>
          </a:xfrm>
        </p:grpSpPr>
        <p:pic>
          <p:nvPicPr>
            <p:cNvPr id="136263" name="Picture 6"/>
            <p:cNvPicPr>
              <a:picLocks noChangeAspect="1" noChangeArrowheads="1"/>
            </p:cNvPicPr>
            <p:nvPr/>
          </p:nvPicPr>
          <p:blipFill>
            <a:blip r:embed="rId2">
              <a:extLst>
                <a:ext uri="{28A0092B-C50C-407E-A947-70E740481C1C}">
                  <a14:useLocalDpi xmlns:a14="http://schemas.microsoft.com/office/drawing/2010/main" val="0"/>
                </a:ext>
              </a:extLst>
            </a:blip>
            <a:srcRect l="7890" r="14909"/>
            <a:stretch>
              <a:fillRect/>
            </a:stretch>
          </p:blipFill>
          <p:spPr bwMode="auto">
            <a:xfrm>
              <a:off x="2517" y="0"/>
              <a:ext cx="3243" cy="1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6264" name="Rectangle 7"/>
            <p:cNvSpPr>
              <a:spLocks noChangeArrowheads="1"/>
            </p:cNvSpPr>
            <p:nvPr/>
          </p:nvSpPr>
          <p:spPr bwMode="auto">
            <a:xfrm>
              <a:off x="3143" y="772"/>
              <a:ext cx="2459" cy="272"/>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grpSp>
        <p:nvGrpSpPr>
          <p:cNvPr id="136198" name="Group 19"/>
          <p:cNvGrpSpPr>
            <a:grpSpLocks/>
          </p:cNvGrpSpPr>
          <p:nvPr/>
        </p:nvGrpSpPr>
        <p:grpSpPr bwMode="auto">
          <a:xfrm>
            <a:off x="468313" y="2909888"/>
            <a:ext cx="5289550" cy="2876550"/>
            <a:chOff x="1202" y="1933"/>
            <a:chExt cx="3332" cy="1812"/>
          </a:xfrm>
        </p:grpSpPr>
        <p:grpSp>
          <p:nvGrpSpPr>
            <p:cNvPr id="136211" name="Group 20"/>
            <p:cNvGrpSpPr>
              <a:grpSpLocks/>
            </p:cNvGrpSpPr>
            <p:nvPr/>
          </p:nvGrpSpPr>
          <p:grpSpPr bwMode="auto">
            <a:xfrm>
              <a:off x="1202" y="1933"/>
              <a:ext cx="3332" cy="1812"/>
              <a:chOff x="177" y="2081"/>
              <a:chExt cx="2737" cy="1370"/>
            </a:xfrm>
          </p:grpSpPr>
          <p:grpSp>
            <p:nvGrpSpPr>
              <p:cNvPr id="136223" name="Group 21"/>
              <p:cNvGrpSpPr>
                <a:grpSpLocks/>
              </p:cNvGrpSpPr>
              <p:nvPr/>
            </p:nvGrpSpPr>
            <p:grpSpPr bwMode="auto">
              <a:xfrm>
                <a:off x="177" y="2081"/>
                <a:ext cx="2737" cy="1357"/>
                <a:chOff x="177" y="2081"/>
                <a:chExt cx="2737" cy="1357"/>
              </a:xfrm>
            </p:grpSpPr>
            <p:grpSp>
              <p:nvGrpSpPr>
                <p:cNvPr id="136234" name="Group 22"/>
                <p:cNvGrpSpPr>
                  <a:grpSpLocks/>
                </p:cNvGrpSpPr>
                <p:nvPr/>
              </p:nvGrpSpPr>
              <p:grpSpPr bwMode="auto">
                <a:xfrm>
                  <a:off x="350" y="2081"/>
                  <a:ext cx="2564" cy="1357"/>
                  <a:chOff x="350" y="2081"/>
                  <a:chExt cx="2564" cy="1357"/>
                </a:xfrm>
              </p:grpSpPr>
              <p:grpSp>
                <p:nvGrpSpPr>
                  <p:cNvPr id="136241" name="Group 23"/>
                  <p:cNvGrpSpPr>
                    <a:grpSpLocks/>
                  </p:cNvGrpSpPr>
                  <p:nvPr/>
                </p:nvGrpSpPr>
                <p:grpSpPr bwMode="auto">
                  <a:xfrm>
                    <a:off x="350" y="2081"/>
                    <a:ext cx="397" cy="1200"/>
                    <a:chOff x="864" y="2736"/>
                    <a:chExt cx="397" cy="1200"/>
                  </a:xfrm>
                </p:grpSpPr>
                <p:grpSp>
                  <p:nvGrpSpPr>
                    <p:cNvPr id="136255" name="Group 24"/>
                    <p:cNvGrpSpPr>
                      <a:grpSpLocks/>
                    </p:cNvGrpSpPr>
                    <p:nvPr/>
                  </p:nvGrpSpPr>
                  <p:grpSpPr bwMode="auto">
                    <a:xfrm>
                      <a:off x="864" y="2784"/>
                      <a:ext cx="96" cy="1152"/>
                      <a:chOff x="864" y="2784"/>
                      <a:chExt cx="96" cy="1152"/>
                    </a:xfrm>
                  </p:grpSpPr>
                  <p:sp>
                    <p:nvSpPr>
                      <p:cNvPr id="136257" name="Line 25"/>
                      <p:cNvSpPr>
                        <a:spLocks noChangeShapeType="1"/>
                      </p:cNvSpPr>
                      <p:nvPr/>
                    </p:nvSpPr>
                    <p:spPr bwMode="auto">
                      <a:xfrm flipV="1">
                        <a:off x="864" y="2784"/>
                        <a:ext cx="0" cy="115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36258" name="Line 26"/>
                      <p:cNvSpPr>
                        <a:spLocks noChangeShapeType="1"/>
                      </p:cNvSpPr>
                      <p:nvPr/>
                    </p:nvSpPr>
                    <p:spPr bwMode="auto">
                      <a:xfrm>
                        <a:off x="864" y="3744"/>
                        <a:ext cx="96"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36259" name="Line 27"/>
                      <p:cNvSpPr>
                        <a:spLocks noChangeShapeType="1"/>
                      </p:cNvSpPr>
                      <p:nvPr/>
                    </p:nvSpPr>
                    <p:spPr bwMode="auto">
                      <a:xfrm>
                        <a:off x="864" y="3552"/>
                        <a:ext cx="96"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36260" name="Line 28"/>
                      <p:cNvSpPr>
                        <a:spLocks noChangeShapeType="1"/>
                      </p:cNvSpPr>
                      <p:nvPr/>
                    </p:nvSpPr>
                    <p:spPr bwMode="auto">
                      <a:xfrm>
                        <a:off x="864" y="3360"/>
                        <a:ext cx="96"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36261" name="Line 29"/>
                      <p:cNvSpPr>
                        <a:spLocks noChangeShapeType="1"/>
                      </p:cNvSpPr>
                      <p:nvPr/>
                    </p:nvSpPr>
                    <p:spPr bwMode="auto">
                      <a:xfrm>
                        <a:off x="864" y="3168"/>
                        <a:ext cx="96"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36262" name="Line 30"/>
                      <p:cNvSpPr>
                        <a:spLocks noChangeShapeType="1"/>
                      </p:cNvSpPr>
                      <p:nvPr/>
                    </p:nvSpPr>
                    <p:spPr bwMode="auto">
                      <a:xfrm>
                        <a:off x="864" y="2976"/>
                        <a:ext cx="96"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grpSp>
                <p:sp>
                  <p:nvSpPr>
                    <p:cNvPr id="136256" name="Text Box 31"/>
                    <p:cNvSpPr txBox="1">
                      <a:spLocks noChangeArrowheads="1"/>
                    </p:cNvSpPr>
                    <p:nvPr/>
                  </p:nvSpPr>
                  <p:spPr bwMode="auto">
                    <a:xfrm>
                      <a:off x="902" y="2736"/>
                      <a:ext cx="359"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sz="2000" b="1">
                          <a:ea typeface="宋体" panose="02010600030101010101" pitchFamily="2" charset="-122"/>
                        </a:rPr>
                        <a:t>空间</a:t>
                      </a:r>
                    </a:p>
                  </p:txBody>
                </p:sp>
              </p:grpSp>
              <p:grpSp>
                <p:nvGrpSpPr>
                  <p:cNvPr id="136242" name="Group 32"/>
                  <p:cNvGrpSpPr>
                    <a:grpSpLocks/>
                  </p:cNvGrpSpPr>
                  <p:nvPr/>
                </p:nvGrpSpPr>
                <p:grpSpPr bwMode="auto">
                  <a:xfrm>
                    <a:off x="350" y="3185"/>
                    <a:ext cx="2564" cy="253"/>
                    <a:chOff x="350" y="3185"/>
                    <a:chExt cx="2564" cy="253"/>
                  </a:xfrm>
                </p:grpSpPr>
                <p:sp>
                  <p:nvSpPr>
                    <p:cNvPr id="136243" name="Line 33"/>
                    <p:cNvSpPr>
                      <a:spLocks noChangeShapeType="1"/>
                    </p:cNvSpPr>
                    <p:nvPr/>
                  </p:nvSpPr>
                  <p:spPr bwMode="auto">
                    <a:xfrm>
                      <a:off x="350" y="3281"/>
                      <a:ext cx="2494" cy="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36244" name="Line 34"/>
                    <p:cNvSpPr>
                      <a:spLocks noChangeShapeType="1"/>
                    </p:cNvSpPr>
                    <p:nvPr/>
                  </p:nvSpPr>
                  <p:spPr bwMode="auto">
                    <a:xfrm flipV="1">
                      <a:off x="590" y="3185"/>
                      <a:ext cx="0" cy="96"/>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36245" name="Line 35"/>
                    <p:cNvSpPr>
                      <a:spLocks noChangeShapeType="1"/>
                    </p:cNvSpPr>
                    <p:nvPr/>
                  </p:nvSpPr>
                  <p:spPr bwMode="auto">
                    <a:xfrm flipV="1">
                      <a:off x="830" y="3185"/>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36246" name="Line 36"/>
                    <p:cNvSpPr>
                      <a:spLocks noChangeShapeType="1"/>
                    </p:cNvSpPr>
                    <p:nvPr/>
                  </p:nvSpPr>
                  <p:spPr bwMode="auto">
                    <a:xfrm flipV="1">
                      <a:off x="1070" y="3185"/>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36247" name="Line 37"/>
                    <p:cNvSpPr>
                      <a:spLocks noChangeShapeType="1"/>
                    </p:cNvSpPr>
                    <p:nvPr/>
                  </p:nvSpPr>
                  <p:spPr bwMode="auto">
                    <a:xfrm flipV="1">
                      <a:off x="1310" y="3185"/>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36248" name="Line 38"/>
                    <p:cNvSpPr>
                      <a:spLocks noChangeShapeType="1"/>
                    </p:cNvSpPr>
                    <p:nvPr/>
                  </p:nvSpPr>
                  <p:spPr bwMode="auto">
                    <a:xfrm flipV="1">
                      <a:off x="1550" y="3185"/>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36249" name="Line 39"/>
                    <p:cNvSpPr>
                      <a:spLocks noChangeShapeType="1"/>
                    </p:cNvSpPr>
                    <p:nvPr/>
                  </p:nvSpPr>
                  <p:spPr bwMode="auto">
                    <a:xfrm flipV="1">
                      <a:off x="1790" y="3185"/>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36250" name="Line 40"/>
                    <p:cNvSpPr>
                      <a:spLocks noChangeShapeType="1"/>
                    </p:cNvSpPr>
                    <p:nvPr/>
                  </p:nvSpPr>
                  <p:spPr bwMode="auto">
                    <a:xfrm flipV="1">
                      <a:off x="2030" y="3185"/>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36251" name="Line 41"/>
                    <p:cNvSpPr>
                      <a:spLocks noChangeShapeType="1"/>
                    </p:cNvSpPr>
                    <p:nvPr/>
                  </p:nvSpPr>
                  <p:spPr bwMode="auto">
                    <a:xfrm flipV="1">
                      <a:off x="2270" y="3185"/>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36252" name="Line 42"/>
                    <p:cNvSpPr>
                      <a:spLocks noChangeShapeType="1"/>
                    </p:cNvSpPr>
                    <p:nvPr/>
                  </p:nvSpPr>
                  <p:spPr bwMode="auto">
                    <a:xfrm flipV="1">
                      <a:off x="2510" y="3185"/>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36253" name="Line 43"/>
                    <p:cNvSpPr>
                      <a:spLocks noChangeShapeType="1"/>
                    </p:cNvSpPr>
                    <p:nvPr/>
                  </p:nvSpPr>
                  <p:spPr bwMode="auto">
                    <a:xfrm flipV="1">
                      <a:off x="2750" y="3185"/>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36254" name="Text Box 44"/>
                    <p:cNvSpPr txBox="1">
                      <a:spLocks noChangeArrowheads="1"/>
                    </p:cNvSpPr>
                    <p:nvPr/>
                  </p:nvSpPr>
                  <p:spPr bwMode="auto">
                    <a:xfrm>
                      <a:off x="2554" y="3249"/>
                      <a:ext cx="360"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sz="2000" b="1">
                          <a:ea typeface="宋体" panose="02010600030101010101" pitchFamily="2" charset="-122"/>
                        </a:rPr>
                        <a:t>时间</a:t>
                      </a:r>
                    </a:p>
                  </p:txBody>
                </p:sp>
              </p:grpSp>
            </p:grpSp>
            <p:grpSp>
              <p:nvGrpSpPr>
                <p:cNvPr id="136235" name="Group 45"/>
                <p:cNvGrpSpPr>
                  <a:grpSpLocks/>
                </p:cNvGrpSpPr>
                <p:nvPr/>
              </p:nvGrpSpPr>
              <p:grpSpPr bwMode="auto">
                <a:xfrm>
                  <a:off x="177" y="2273"/>
                  <a:ext cx="174" cy="986"/>
                  <a:chOff x="691" y="2928"/>
                  <a:chExt cx="174" cy="986"/>
                </a:xfrm>
              </p:grpSpPr>
              <p:sp>
                <p:nvSpPr>
                  <p:cNvPr id="136236" name="Text Box 46"/>
                  <p:cNvSpPr txBox="1">
                    <a:spLocks noChangeArrowheads="1"/>
                  </p:cNvSpPr>
                  <p:nvPr/>
                </p:nvSpPr>
                <p:spPr bwMode="auto">
                  <a:xfrm>
                    <a:off x="691" y="3696"/>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1</a:t>
                    </a:r>
                  </a:p>
                </p:txBody>
              </p:sp>
              <p:sp>
                <p:nvSpPr>
                  <p:cNvPr id="136237" name="Text Box 47"/>
                  <p:cNvSpPr txBox="1">
                    <a:spLocks noChangeArrowheads="1"/>
                  </p:cNvSpPr>
                  <p:nvPr/>
                </p:nvSpPr>
                <p:spPr bwMode="auto">
                  <a:xfrm>
                    <a:off x="691" y="3504"/>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2</a:t>
                    </a:r>
                  </a:p>
                </p:txBody>
              </p:sp>
              <p:sp>
                <p:nvSpPr>
                  <p:cNvPr id="136238" name="Text Box 48"/>
                  <p:cNvSpPr txBox="1">
                    <a:spLocks noChangeArrowheads="1"/>
                  </p:cNvSpPr>
                  <p:nvPr/>
                </p:nvSpPr>
                <p:spPr bwMode="auto">
                  <a:xfrm>
                    <a:off x="691" y="3312"/>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3</a:t>
                    </a:r>
                  </a:p>
                </p:txBody>
              </p:sp>
              <p:sp>
                <p:nvSpPr>
                  <p:cNvPr id="136239" name="Text Box 49"/>
                  <p:cNvSpPr txBox="1">
                    <a:spLocks noChangeArrowheads="1"/>
                  </p:cNvSpPr>
                  <p:nvPr/>
                </p:nvSpPr>
                <p:spPr bwMode="auto">
                  <a:xfrm>
                    <a:off x="691" y="3120"/>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4</a:t>
                    </a:r>
                  </a:p>
                </p:txBody>
              </p:sp>
              <p:sp>
                <p:nvSpPr>
                  <p:cNvPr id="136240" name="Text Box 50"/>
                  <p:cNvSpPr txBox="1">
                    <a:spLocks noChangeArrowheads="1"/>
                  </p:cNvSpPr>
                  <p:nvPr/>
                </p:nvSpPr>
                <p:spPr bwMode="auto">
                  <a:xfrm>
                    <a:off x="691" y="2928"/>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5</a:t>
                    </a:r>
                  </a:p>
                </p:txBody>
              </p:sp>
            </p:grpSp>
          </p:grpSp>
          <p:grpSp>
            <p:nvGrpSpPr>
              <p:cNvPr id="136224" name="Group 51"/>
              <p:cNvGrpSpPr>
                <a:grpSpLocks/>
              </p:cNvGrpSpPr>
              <p:nvPr/>
            </p:nvGrpSpPr>
            <p:grpSpPr bwMode="auto">
              <a:xfrm>
                <a:off x="508" y="3233"/>
                <a:ext cx="2079" cy="218"/>
                <a:chOff x="508" y="3233"/>
                <a:chExt cx="2079" cy="218"/>
              </a:xfrm>
            </p:grpSpPr>
            <p:sp>
              <p:nvSpPr>
                <p:cNvPr id="136225" name="Text Box 52"/>
                <p:cNvSpPr txBox="1">
                  <a:spLocks noChangeArrowheads="1"/>
                </p:cNvSpPr>
                <p:nvPr/>
              </p:nvSpPr>
              <p:spPr bwMode="auto">
                <a:xfrm>
                  <a:off x="508" y="3233"/>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1</a:t>
                  </a:r>
                </a:p>
              </p:txBody>
            </p:sp>
            <p:sp>
              <p:nvSpPr>
                <p:cNvPr id="136226" name="Text Box 53"/>
                <p:cNvSpPr txBox="1">
                  <a:spLocks noChangeArrowheads="1"/>
                </p:cNvSpPr>
                <p:nvPr/>
              </p:nvSpPr>
              <p:spPr bwMode="auto">
                <a:xfrm>
                  <a:off x="780" y="3233"/>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2</a:t>
                  </a:r>
                </a:p>
              </p:txBody>
            </p:sp>
            <p:sp>
              <p:nvSpPr>
                <p:cNvPr id="136227" name="Text Box 54"/>
                <p:cNvSpPr txBox="1">
                  <a:spLocks noChangeArrowheads="1"/>
                </p:cNvSpPr>
                <p:nvPr/>
              </p:nvSpPr>
              <p:spPr bwMode="auto">
                <a:xfrm>
                  <a:off x="1007" y="3233"/>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3</a:t>
                  </a:r>
                </a:p>
              </p:txBody>
            </p:sp>
            <p:sp>
              <p:nvSpPr>
                <p:cNvPr id="136228" name="Text Box 55"/>
                <p:cNvSpPr txBox="1">
                  <a:spLocks noChangeArrowheads="1"/>
                </p:cNvSpPr>
                <p:nvPr/>
              </p:nvSpPr>
              <p:spPr bwMode="auto">
                <a:xfrm>
                  <a:off x="1234" y="3233"/>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4</a:t>
                  </a:r>
                </a:p>
              </p:txBody>
            </p:sp>
            <p:sp>
              <p:nvSpPr>
                <p:cNvPr id="136229" name="Text Box 56"/>
                <p:cNvSpPr txBox="1">
                  <a:spLocks noChangeArrowheads="1"/>
                </p:cNvSpPr>
                <p:nvPr/>
              </p:nvSpPr>
              <p:spPr bwMode="auto">
                <a:xfrm>
                  <a:off x="1460" y="3233"/>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5</a:t>
                  </a:r>
                </a:p>
              </p:txBody>
            </p:sp>
            <p:sp>
              <p:nvSpPr>
                <p:cNvPr id="136230" name="Text Box 57"/>
                <p:cNvSpPr txBox="1">
                  <a:spLocks noChangeArrowheads="1"/>
                </p:cNvSpPr>
                <p:nvPr/>
              </p:nvSpPr>
              <p:spPr bwMode="auto">
                <a:xfrm>
                  <a:off x="1687" y="3233"/>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6</a:t>
                  </a:r>
                </a:p>
              </p:txBody>
            </p:sp>
            <p:sp>
              <p:nvSpPr>
                <p:cNvPr id="136231" name="Text Box 58"/>
                <p:cNvSpPr txBox="1">
                  <a:spLocks noChangeArrowheads="1"/>
                </p:cNvSpPr>
                <p:nvPr/>
              </p:nvSpPr>
              <p:spPr bwMode="auto">
                <a:xfrm>
                  <a:off x="1959" y="3233"/>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7</a:t>
                  </a:r>
                </a:p>
              </p:txBody>
            </p:sp>
            <p:sp>
              <p:nvSpPr>
                <p:cNvPr id="136232" name="Text Box 59"/>
                <p:cNvSpPr txBox="1">
                  <a:spLocks noChangeArrowheads="1"/>
                </p:cNvSpPr>
                <p:nvPr/>
              </p:nvSpPr>
              <p:spPr bwMode="auto">
                <a:xfrm>
                  <a:off x="2186" y="3233"/>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8</a:t>
                  </a:r>
                </a:p>
              </p:txBody>
            </p:sp>
            <p:sp>
              <p:nvSpPr>
                <p:cNvPr id="136233" name="Text Box 60"/>
                <p:cNvSpPr txBox="1">
                  <a:spLocks noChangeArrowheads="1"/>
                </p:cNvSpPr>
                <p:nvPr/>
              </p:nvSpPr>
              <p:spPr bwMode="auto">
                <a:xfrm>
                  <a:off x="2413" y="3233"/>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9</a:t>
                  </a:r>
                </a:p>
              </p:txBody>
            </p:sp>
          </p:grpSp>
        </p:grpSp>
        <p:grpSp>
          <p:nvGrpSpPr>
            <p:cNvPr id="136212" name="Group 61"/>
            <p:cNvGrpSpPr>
              <a:grpSpLocks/>
            </p:cNvGrpSpPr>
            <p:nvPr/>
          </p:nvGrpSpPr>
          <p:grpSpPr bwMode="auto">
            <a:xfrm>
              <a:off x="1424" y="2259"/>
              <a:ext cx="2629" cy="1270"/>
              <a:chOff x="864" y="2976"/>
              <a:chExt cx="2160" cy="960"/>
            </a:xfrm>
          </p:grpSpPr>
          <p:sp>
            <p:nvSpPr>
              <p:cNvPr id="136213" name="Rectangle 62"/>
              <p:cNvSpPr>
                <a:spLocks noChangeArrowheads="1"/>
              </p:cNvSpPr>
              <p:nvPr/>
            </p:nvSpPr>
            <p:spPr bwMode="auto">
              <a:xfrm>
                <a:off x="864" y="3744"/>
                <a:ext cx="240" cy="192"/>
              </a:xfrm>
              <a:prstGeom prst="rect">
                <a:avLst/>
              </a:prstGeom>
              <a:solidFill>
                <a:schemeClr val="accent1"/>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36214" name="Rectangle 63"/>
              <p:cNvSpPr>
                <a:spLocks noChangeArrowheads="1"/>
              </p:cNvSpPr>
              <p:nvPr/>
            </p:nvSpPr>
            <p:spPr bwMode="auto">
              <a:xfrm>
                <a:off x="1104" y="3552"/>
                <a:ext cx="240" cy="192"/>
              </a:xfrm>
              <a:prstGeom prst="rect">
                <a:avLst/>
              </a:prstGeom>
              <a:solidFill>
                <a:srgbClr val="0000FF"/>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36215" name="Rectangle 64"/>
              <p:cNvSpPr>
                <a:spLocks noChangeArrowheads="1"/>
              </p:cNvSpPr>
              <p:nvPr/>
            </p:nvSpPr>
            <p:spPr bwMode="auto">
              <a:xfrm>
                <a:off x="1344" y="3552"/>
                <a:ext cx="240" cy="192"/>
              </a:xfrm>
              <a:prstGeom prst="rect">
                <a:avLst/>
              </a:prstGeom>
              <a:solidFill>
                <a:srgbClr val="0000FF"/>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36216" name="Rectangle 65"/>
              <p:cNvSpPr>
                <a:spLocks noChangeArrowheads="1"/>
              </p:cNvSpPr>
              <p:nvPr/>
            </p:nvSpPr>
            <p:spPr bwMode="auto">
              <a:xfrm>
                <a:off x="1584" y="3360"/>
                <a:ext cx="240" cy="192"/>
              </a:xfrm>
              <a:prstGeom prst="rect">
                <a:avLst/>
              </a:prstGeom>
              <a:solidFill>
                <a:schemeClr val="accent1"/>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36217" name="Rectangle 66"/>
              <p:cNvSpPr>
                <a:spLocks noChangeArrowheads="1"/>
              </p:cNvSpPr>
              <p:nvPr/>
            </p:nvSpPr>
            <p:spPr bwMode="auto">
              <a:xfrm>
                <a:off x="1824" y="3168"/>
                <a:ext cx="240" cy="192"/>
              </a:xfrm>
              <a:prstGeom prst="rect">
                <a:avLst/>
              </a:prstGeom>
              <a:solidFill>
                <a:schemeClr val="accent1"/>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36218" name="Rectangle 67"/>
              <p:cNvSpPr>
                <a:spLocks noChangeArrowheads="1"/>
              </p:cNvSpPr>
              <p:nvPr/>
            </p:nvSpPr>
            <p:spPr bwMode="auto">
              <a:xfrm>
                <a:off x="2064" y="3168"/>
                <a:ext cx="240" cy="192"/>
              </a:xfrm>
              <a:prstGeom prst="rect">
                <a:avLst/>
              </a:prstGeom>
              <a:solidFill>
                <a:schemeClr val="accent1"/>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36219" name="Rectangle 68"/>
              <p:cNvSpPr>
                <a:spLocks noChangeArrowheads="1"/>
              </p:cNvSpPr>
              <p:nvPr/>
            </p:nvSpPr>
            <p:spPr bwMode="auto">
              <a:xfrm>
                <a:off x="2304" y="2976"/>
                <a:ext cx="240" cy="192"/>
              </a:xfrm>
              <a:prstGeom prst="rect">
                <a:avLst/>
              </a:prstGeom>
              <a:solidFill>
                <a:schemeClr val="accent1"/>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36220" name="Rectangle 69"/>
              <p:cNvSpPr>
                <a:spLocks noChangeArrowheads="1"/>
              </p:cNvSpPr>
              <p:nvPr/>
            </p:nvSpPr>
            <p:spPr bwMode="auto">
              <a:xfrm>
                <a:off x="2544" y="2976"/>
                <a:ext cx="240" cy="192"/>
              </a:xfrm>
              <a:prstGeom prst="rect">
                <a:avLst/>
              </a:prstGeom>
              <a:solidFill>
                <a:schemeClr val="accent1"/>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36221" name="Rectangle 70"/>
              <p:cNvSpPr>
                <a:spLocks noChangeArrowheads="1"/>
              </p:cNvSpPr>
              <p:nvPr/>
            </p:nvSpPr>
            <p:spPr bwMode="auto">
              <a:xfrm>
                <a:off x="2544" y="3552"/>
                <a:ext cx="240" cy="192"/>
              </a:xfrm>
              <a:prstGeom prst="rect">
                <a:avLst/>
              </a:prstGeom>
              <a:solidFill>
                <a:srgbClr val="0000FF"/>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36222" name="Rectangle 71"/>
              <p:cNvSpPr>
                <a:spLocks noChangeArrowheads="1"/>
              </p:cNvSpPr>
              <p:nvPr/>
            </p:nvSpPr>
            <p:spPr bwMode="auto">
              <a:xfrm>
                <a:off x="2784" y="3744"/>
                <a:ext cx="240" cy="192"/>
              </a:xfrm>
              <a:prstGeom prst="rect">
                <a:avLst/>
              </a:prstGeom>
              <a:solidFill>
                <a:schemeClr val="accent1"/>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grpSp>
      <p:sp>
        <p:nvSpPr>
          <p:cNvPr id="331848" name="Text Box 72"/>
          <p:cNvSpPr txBox="1">
            <a:spLocks noChangeArrowheads="1"/>
          </p:cNvSpPr>
          <p:nvPr/>
        </p:nvSpPr>
        <p:spPr bwMode="auto">
          <a:xfrm>
            <a:off x="1262063" y="5862638"/>
            <a:ext cx="57197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zh-CN" altLang="en-US" sz="2800" b="1"/>
              <a:t>以第二段为例：间隔其它拍（</a:t>
            </a:r>
            <a:r>
              <a:rPr lang="en-US" altLang="zh-CN" sz="2800" b="1"/>
              <a:t>4</a:t>
            </a:r>
            <a:r>
              <a:rPr lang="zh-CN" altLang="en-US" sz="2800" b="1"/>
              <a:t>拍）</a:t>
            </a:r>
          </a:p>
        </p:txBody>
      </p:sp>
      <p:grpSp>
        <p:nvGrpSpPr>
          <p:cNvPr id="331864" name="Group 88"/>
          <p:cNvGrpSpPr>
            <a:grpSpLocks/>
          </p:cNvGrpSpPr>
          <p:nvPr/>
        </p:nvGrpSpPr>
        <p:grpSpPr bwMode="auto">
          <a:xfrm>
            <a:off x="2687638" y="3429000"/>
            <a:ext cx="4173537" cy="2016125"/>
            <a:chOff x="864" y="2976"/>
            <a:chExt cx="2160" cy="960"/>
          </a:xfrm>
        </p:grpSpPr>
        <p:sp>
          <p:nvSpPr>
            <p:cNvPr id="136201" name="Rectangle 89"/>
            <p:cNvSpPr>
              <a:spLocks noChangeArrowheads="1"/>
            </p:cNvSpPr>
            <p:nvPr/>
          </p:nvSpPr>
          <p:spPr bwMode="auto">
            <a:xfrm>
              <a:off x="864" y="3744"/>
              <a:ext cx="240" cy="192"/>
            </a:xfrm>
            <a:prstGeom prst="rect">
              <a:avLst/>
            </a:prstGeom>
            <a:solidFill>
              <a:srgbClr val="FF0000"/>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36202" name="Rectangle 90"/>
            <p:cNvSpPr>
              <a:spLocks noChangeArrowheads="1"/>
            </p:cNvSpPr>
            <p:nvPr/>
          </p:nvSpPr>
          <p:spPr bwMode="auto">
            <a:xfrm>
              <a:off x="1104" y="3552"/>
              <a:ext cx="240" cy="192"/>
            </a:xfrm>
            <a:prstGeom prst="rect">
              <a:avLst/>
            </a:prstGeom>
            <a:solidFill>
              <a:srgbClr val="FF0000"/>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36203" name="Rectangle 91"/>
            <p:cNvSpPr>
              <a:spLocks noChangeArrowheads="1"/>
            </p:cNvSpPr>
            <p:nvPr/>
          </p:nvSpPr>
          <p:spPr bwMode="auto">
            <a:xfrm>
              <a:off x="1344" y="3552"/>
              <a:ext cx="240" cy="192"/>
            </a:xfrm>
            <a:prstGeom prst="rect">
              <a:avLst/>
            </a:prstGeom>
            <a:solidFill>
              <a:srgbClr val="FF0000"/>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36204" name="Rectangle 92"/>
            <p:cNvSpPr>
              <a:spLocks noChangeArrowheads="1"/>
            </p:cNvSpPr>
            <p:nvPr/>
          </p:nvSpPr>
          <p:spPr bwMode="auto">
            <a:xfrm>
              <a:off x="1584" y="3360"/>
              <a:ext cx="240" cy="192"/>
            </a:xfrm>
            <a:prstGeom prst="rect">
              <a:avLst/>
            </a:prstGeom>
            <a:solidFill>
              <a:srgbClr val="FF0000"/>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36205" name="Rectangle 93"/>
            <p:cNvSpPr>
              <a:spLocks noChangeArrowheads="1"/>
            </p:cNvSpPr>
            <p:nvPr/>
          </p:nvSpPr>
          <p:spPr bwMode="auto">
            <a:xfrm>
              <a:off x="1824" y="3168"/>
              <a:ext cx="240" cy="192"/>
            </a:xfrm>
            <a:prstGeom prst="rect">
              <a:avLst/>
            </a:prstGeom>
            <a:solidFill>
              <a:srgbClr val="FF0000"/>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36206" name="Rectangle 94"/>
            <p:cNvSpPr>
              <a:spLocks noChangeArrowheads="1"/>
            </p:cNvSpPr>
            <p:nvPr/>
          </p:nvSpPr>
          <p:spPr bwMode="auto">
            <a:xfrm>
              <a:off x="2064" y="3168"/>
              <a:ext cx="240" cy="192"/>
            </a:xfrm>
            <a:prstGeom prst="rect">
              <a:avLst/>
            </a:prstGeom>
            <a:solidFill>
              <a:srgbClr val="FF0000"/>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36207" name="Rectangle 95"/>
            <p:cNvSpPr>
              <a:spLocks noChangeArrowheads="1"/>
            </p:cNvSpPr>
            <p:nvPr/>
          </p:nvSpPr>
          <p:spPr bwMode="auto">
            <a:xfrm>
              <a:off x="2304" y="2976"/>
              <a:ext cx="240" cy="192"/>
            </a:xfrm>
            <a:prstGeom prst="rect">
              <a:avLst/>
            </a:prstGeom>
            <a:solidFill>
              <a:srgbClr val="FF0000"/>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36208" name="Rectangle 96"/>
            <p:cNvSpPr>
              <a:spLocks noChangeArrowheads="1"/>
            </p:cNvSpPr>
            <p:nvPr/>
          </p:nvSpPr>
          <p:spPr bwMode="auto">
            <a:xfrm>
              <a:off x="2544" y="2976"/>
              <a:ext cx="240" cy="192"/>
            </a:xfrm>
            <a:prstGeom prst="rect">
              <a:avLst/>
            </a:prstGeom>
            <a:solidFill>
              <a:srgbClr val="FF0000"/>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36209" name="Rectangle 97"/>
            <p:cNvSpPr>
              <a:spLocks noChangeArrowheads="1"/>
            </p:cNvSpPr>
            <p:nvPr/>
          </p:nvSpPr>
          <p:spPr bwMode="auto">
            <a:xfrm>
              <a:off x="2544" y="3552"/>
              <a:ext cx="240" cy="192"/>
            </a:xfrm>
            <a:prstGeom prst="rect">
              <a:avLst/>
            </a:prstGeom>
            <a:solidFill>
              <a:srgbClr val="FF0000"/>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36210" name="Rectangle 98"/>
            <p:cNvSpPr>
              <a:spLocks noChangeArrowheads="1"/>
            </p:cNvSpPr>
            <p:nvPr/>
          </p:nvSpPr>
          <p:spPr bwMode="auto">
            <a:xfrm>
              <a:off x="2784" y="3744"/>
              <a:ext cx="240" cy="192"/>
            </a:xfrm>
            <a:prstGeom prst="rect">
              <a:avLst/>
            </a:prstGeom>
            <a:solidFill>
              <a:srgbClr val="FF0000"/>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31848"/>
                                        </p:tgtEl>
                                        <p:attrNameLst>
                                          <p:attrName>style.visibility</p:attrName>
                                        </p:attrNameLst>
                                      </p:cBhvr>
                                      <p:to>
                                        <p:strVal val="visible"/>
                                      </p:to>
                                    </p:set>
                                    <p:animEffect transition="in" filter="slide(fromBottom)">
                                      <p:cBhvr>
                                        <p:cTn id="7" dur="500"/>
                                        <p:tgtEl>
                                          <p:spTgt spid="3318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31864"/>
                                        </p:tgtEl>
                                        <p:attrNameLst>
                                          <p:attrName>style.visibility</p:attrName>
                                        </p:attrNameLst>
                                      </p:cBhvr>
                                      <p:to>
                                        <p:strVal val="visible"/>
                                      </p:to>
                                    </p:set>
                                    <p:animEffect transition="in" filter="wipe(left)">
                                      <p:cBhvr>
                                        <p:cTn id="12" dur="500"/>
                                        <p:tgtEl>
                                          <p:spTgt spid="33186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xit" presetSubtype="0" fill="hold" nodeType="clickEffect">
                                  <p:stCondLst>
                                    <p:cond delay="0"/>
                                  </p:stCondLst>
                                  <p:childTnLst>
                                    <p:animEffect transition="out" filter="dissolve">
                                      <p:cBhvr>
                                        <p:cTn id="16" dur="500"/>
                                        <p:tgtEl>
                                          <p:spTgt spid="331864"/>
                                        </p:tgtEl>
                                      </p:cBhvr>
                                    </p:animEffect>
                                    <p:set>
                                      <p:cBhvr>
                                        <p:cTn id="17" dur="1" fill="hold">
                                          <p:stCondLst>
                                            <p:cond delay="499"/>
                                          </p:stCondLst>
                                        </p:cTn>
                                        <p:tgtEl>
                                          <p:spTgt spid="33186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84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ChangeArrowheads="1"/>
          </p:cNvSpPr>
          <p:nvPr/>
        </p:nvSpPr>
        <p:spPr bwMode="auto">
          <a:xfrm>
            <a:off x="539750" y="260350"/>
            <a:ext cx="8062913"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3200" b="1">
                <a:solidFill>
                  <a:schemeClr val="tx2"/>
                </a:solidFill>
                <a:latin typeface="黑体" panose="02010609060101010101" pitchFamily="49" charset="-122"/>
              </a:rPr>
              <a:t>5.2.3 </a:t>
            </a:r>
            <a:r>
              <a:rPr lang="zh-CN" altLang="en-US" sz="3200" b="1">
                <a:solidFill>
                  <a:schemeClr val="tx2"/>
                </a:solidFill>
                <a:latin typeface="黑体" panose="02010609060101010101" pitchFamily="49" charset="-122"/>
              </a:rPr>
              <a:t>标量流水机的相关处理和控制机构 </a:t>
            </a:r>
          </a:p>
        </p:txBody>
      </p:sp>
      <p:sp>
        <p:nvSpPr>
          <p:cNvPr id="137219" name="Rectangle 3"/>
          <p:cNvSpPr>
            <a:spLocks noChangeArrowheads="1"/>
          </p:cNvSpPr>
          <p:nvPr/>
        </p:nvSpPr>
        <p:spPr bwMode="auto">
          <a:xfrm>
            <a:off x="611188" y="1196975"/>
            <a:ext cx="4608512"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200" b="1">
                <a:solidFill>
                  <a:schemeClr val="tx2"/>
                </a:solidFill>
                <a:latin typeface="黑体" panose="02010609060101010101" pitchFamily="49" charset="-122"/>
              </a:rPr>
              <a:t>4</a:t>
            </a:r>
            <a:r>
              <a:rPr lang="zh-CN" altLang="en-US" sz="3200" b="1">
                <a:solidFill>
                  <a:schemeClr val="tx2"/>
                </a:solidFill>
                <a:latin typeface="黑体" panose="02010609060101010101" pitchFamily="49" charset="-122"/>
              </a:rPr>
              <a:t>．流水线调度</a:t>
            </a:r>
          </a:p>
        </p:txBody>
      </p:sp>
      <p:sp>
        <p:nvSpPr>
          <p:cNvPr id="137220" name="Text Box 4"/>
          <p:cNvSpPr txBox="1">
            <a:spLocks noChangeArrowheads="1"/>
          </p:cNvSpPr>
          <p:nvPr/>
        </p:nvSpPr>
        <p:spPr bwMode="auto">
          <a:xfrm>
            <a:off x="611188" y="1844675"/>
            <a:ext cx="540067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2800" b="1">
                <a:solidFill>
                  <a:srgbClr val="FF3300"/>
                </a:solidFill>
              </a:rPr>
              <a:t>(1)</a:t>
            </a:r>
            <a:r>
              <a:rPr lang="zh-CN" altLang="en-US" sz="2800" b="1">
                <a:solidFill>
                  <a:srgbClr val="FF3300"/>
                </a:solidFill>
              </a:rPr>
              <a:t>单功能流水线调度</a:t>
            </a:r>
          </a:p>
          <a:p>
            <a:pPr algn="l" eaLnBrk="1" hangingPunct="1"/>
            <a:r>
              <a:rPr lang="en-US" altLang="zh-CN" sz="2800" b="1">
                <a:solidFill>
                  <a:srgbClr val="FF3300"/>
                </a:solidFill>
              </a:rPr>
              <a:t>——</a:t>
            </a:r>
            <a:r>
              <a:rPr lang="zh-CN" altLang="en-US" sz="2800" b="1">
                <a:solidFill>
                  <a:srgbClr val="FF3300"/>
                </a:solidFill>
              </a:rPr>
              <a:t>延迟禁止表（</a:t>
            </a:r>
            <a:r>
              <a:rPr lang="en-US" altLang="zh-CN" sz="2800" b="1">
                <a:solidFill>
                  <a:srgbClr val="FF3300"/>
                </a:solidFill>
              </a:rPr>
              <a:t>F</a:t>
            </a:r>
            <a:r>
              <a:rPr lang="zh-CN" altLang="en-US" sz="2800" b="1">
                <a:solidFill>
                  <a:srgbClr val="FF3300"/>
                </a:solidFill>
              </a:rPr>
              <a:t>）</a:t>
            </a:r>
          </a:p>
        </p:txBody>
      </p:sp>
      <p:grpSp>
        <p:nvGrpSpPr>
          <p:cNvPr id="137221" name="Group 5"/>
          <p:cNvGrpSpPr>
            <a:grpSpLocks/>
          </p:cNvGrpSpPr>
          <p:nvPr/>
        </p:nvGrpSpPr>
        <p:grpSpPr bwMode="auto">
          <a:xfrm>
            <a:off x="3995738" y="0"/>
            <a:ext cx="5148262" cy="3087688"/>
            <a:chOff x="2517" y="0"/>
            <a:chExt cx="3243" cy="1945"/>
          </a:xfrm>
        </p:grpSpPr>
        <p:pic>
          <p:nvPicPr>
            <p:cNvPr id="137287" name="Picture 6"/>
            <p:cNvPicPr>
              <a:picLocks noChangeAspect="1" noChangeArrowheads="1"/>
            </p:cNvPicPr>
            <p:nvPr/>
          </p:nvPicPr>
          <p:blipFill>
            <a:blip r:embed="rId2">
              <a:extLst>
                <a:ext uri="{28A0092B-C50C-407E-A947-70E740481C1C}">
                  <a14:useLocalDpi xmlns:a14="http://schemas.microsoft.com/office/drawing/2010/main" val="0"/>
                </a:ext>
              </a:extLst>
            </a:blip>
            <a:srcRect l="7890" r="14909"/>
            <a:stretch>
              <a:fillRect/>
            </a:stretch>
          </p:blipFill>
          <p:spPr bwMode="auto">
            <a:xfrm>
              <a:off x="2517" y="0"/>
              <a:ext cx="3243" cy="1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7288" name="Rectangle 7"/>
            <p:cNvSpPr>
              <a:spLocks noChangeArrowheads="1"/>
            </p:cNvSpPr>
            <p:nvPr/>
          </p:nvSpPr>
          <p:spPr bwMode="auto">
            <a:xfrm>
              <a:off x="3143" y="772"/>
              <a:ext cx="2459" cy="272"/>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grpSp>
        <p:nvGrpSpPr>
          <p:cNvPr id="137222" name="Group 19"/>
          <p:cNvGrpSpPr>
            <a:grpSpLocks/>
          </p:cNvGrpSpPr>
          <p:nvPr/>
        </p:nvGrpSpPr>
        <p:grpSpPr bwMode="auto">
          <a:xfrm>
            <a:off x="468313" y="2909888"/>
            <a:ext cx="5289550" cy="2876550"/>
            <a:chOff x="1202" y="1933"/>
            <a:chExt cx="3332" cy="1812"/>
          </a:xfrm>
        </p:grpSpPr>
        <p:grpSp>
          <p:nvGrpSpPr>
            <p:cNvPr id="137235" name="Group 20"/>
            <p:cNvGrpSpPr>
              <a:grpSpLocks/>
            </p:cNvGrpSpPr>
            <p:nvPr/>
          </p:nvGrpSpPr>
          <p:grpSpPr bwMode="auto">
            <a:xfrm>
              <a:off x="1202" y="1933"/>
              <a:ext cx="3332" cy="1812"/>
              <a:chOff x="177" y="2081"/>
              <a:chExt cx="2737" cy="1370"/>
            </a:xfrm>
          </p:grpSpPr>
          <p:grpSp>
            <p:nvGrpSpPr>
              <p:cNvPr id="137247" name="Group 21"/>
              <p:cNvGrpSpPr>
                <a:grpSpLocks/>
              </p:cNvGrpSpPr>
              <p:nvPr/>
            </p:nvGrpSpPr>
            <p:grpSpPr bwMode="auto">
              <a:xfrm>
                <a:off x="177" y="2081"/>
                <a:ext cx="2737" cy="1357"/>
                <a:chOff x="177" y="2081"/>
                <a:chExt cx="2737" cy="1357"/>
              </a:xfrm>
            </p:grpSpPr>
            <p:grpSp>
              <p:nvGrpSpPr>
                <p:cNvPr id="137258" name="Group 22"/>
                <p:cNvGrpSpPr>
                  <a:grpSpLocks/>
                </p:cNvGrpSpPr>
                <p:nvPr/>
              </p:nvGrpSpPr>
              <p:grpSpPr bwMode="auto">
                <a:xfrm>
                  <a:off x="350" y="2081"/>
                  <a:ext cx="2564" cy="1357"/>
                  <a:chOff x="350" y="2081"/>
                  <a:chExt cx="2564" cy="1357"/>
                </a:xfrm>
              </p:grpSpPr>
              <p:grpSp>
                <p:nvGrpSpPr>
                  <p:cNvPr id="137265" name="Group 23"/>
                  <p:cNvGrpSpPr>
                    <a:grpSpLocks/>
                  </p:cNvGrpSpPr>
                  <p:nvPr/>
                </p:nvGrpSpPr>
                <p:grpSpPr bwMode="auto">
                  <a:xfrm>
                    <a:off x="350" y="2081"/>
                    <a:ext cx="397" cy="1200"/>
                    <a:chOff x="864" y="2736"/>
                    <a:chExt cx="397" cy="1200"/>
                  </a:xfrm>
                </p:grpSpPr>
                <p:grpSp>
                  <p:nvGrpSpPr>
                    <p:cNvPr id="137279" name="Group 24"/>
                    <p:cNvGrpSpPr>
                      <a:grpSpLocks/>
                    </p:cNvGrpSpPr>
                    <p:nvPr/>
                  </p:nvGrpSpPr>
                  <p:grpSpPr bwMode="auto">
                    <a:xfrm>
                      <a:off x="864" y="2784"/>
                      <a:ext cx="96" cy="1152"/>
                      <a:chOff x="864" y="2784"/>
                      <a:chExt cx="96" cy="1152"/>
                    </a:xfrm>
                  </p:grpSpPr>
                  <p:sp>
                    <p:nvSpPr>
                      <p:cNvPr id="137281" name="Line 25"/>
                      <p:cNvSpPr>
                        <a:spLocks noChangeShapeType="1"/>
                      </p:cNvSpPr>
                      <p:nvPr/>
                    </p:nvSpPr>
                    <p:spPr bwMode="auto">
                      <a:xfrm flipV="1">
                        <a:off x="864" y="2784"/>
                        <a:ext cx="0" cy="115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37282" name="Line 26"/>
                      <p:cNvSpPr>
                        <a:spLocks noChangeShapeType="1"/>
                      </p:cNvSpPr>
                      <p:nvPr/>
                    </p:nvSpPr>
                    <p:spPr bwMode="auto">
                      <a:xfrm>
                        <a:off x="864" y="3744"/>
                        <a:ext cx="96"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37283" name="Line 27"/>
                      <p:cNvSpPr>
                        <a:spLocks noChangeShapeType="1"/>
                      </p:cNvSpPr>
                      <p:nvPr/>
                    </p:nvSpPr>
                    <p:spPr bwMode="auto">
                      <a:xfrm>
                        <a:off x="864" y="3552"/>
                        <a:ext cx="96"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37284" name="Line 28"/>
                      <p:cNvSpPr>
                        <a:spLocks noChangeShapeType="1"/>
                      </p:cNvSpPr>
                      <p:nvPr/>
                    </p:nvSpPr>
                    <p:spPr bwMode="auto">
                      <a:xfrm>
                        <a:off x="864" y="3360"/>
                        <a:ext cx="96"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37285" name="Line 29"/>
                      <p:cNvSpPr>
                        <a:spLocks noChangeShapeType="1"/>
                      </p:cNvSpPr>
                      <p:nvPr/>
                    </p:nvSpPr>
                    <p:spPr bwMode="auto">
                      <a:xfrm>
                        <a:off x="864" y="3168"/>
                        <a:ext cx="96"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37286" name="Line 30"/>
                      <p:cNvSpPr>
                        <a:spLocks noChangeShapeType="1"/>
                      </p:cNvSpPr>
                      <p:nvPr/>
                    </p:nvSpPr>
                    <p:spPr bwMode="auto">
                      <a:xfrm>
                        <a:off x="864" y="2976"/>
                        <a:ext cx="96"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grpSp>
                <p:sp>
                  <p:nvSpPr>
                    <p:cNvPr id="137280" name="Text Box 31"/>
                    <p:cNvSpPr txBox="1">
                      <a:spLocks noChangeArrowheads="1"/>
                    </p:cNvSpPr>
                    <p:nvPr/>
                  </p:nvSpPr>
                  <p:spPr bwMode="auto">
                    <a:xfrm>
                      <a:off x="902" y="2736"/>
                      <a:ext cx="359"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sz="2000" b="1">
                          <a:ea typeface="宋体" panose="02010600030101010101" pitchFamily="2" charset="-122"/>
                        </a:rPr>
                        <a:t>空间</a:t>
                      </a:r>
                    </a:p>
                  </p:txBody>
                </p:sp>
              </p:grpSp>
              <p:grpSp>
                <p:nvGrpSpPr>
                  <p:cNvPr id="137266" name="Group 32"/>
                  <p:cNvGrpSpPr>
                    <a:grpSpLocks/>
                  </p:cNvGrpSpPr>
                  <p:nvPr/>
                </p:nvGrpSpPr>
                <p:grpSpPr bwMode="auto">
                  <a:xfrm>
                    <a:off x="350" y="3185"/>
                    <a:ext cx="2564" cy="253"/>
                    <a:chOff x="350" y="3185"/>
                    <a:chExt cx="2564" cy="253"/>
                  </a:xfrm>
                </p:grpSpPr>
                <p:sp>
                  <p:nvSpPr>
                    <p:cNvPr id="137267" name="Line 33"/>
                    <p:cNvSpPr>
                      <a:spLocks noChangeShapeType="1"/>
                    </p:cNvSpPr>
                    <p:nvPr/>
                  </p:nvSpPr>
                  <p:spPr bwMode="auto">
                    <a:xfrm>
                      <a:off x="350" y="3281"/>
                      <a:ext cx="2494" cy="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37268" name="Line 34"/>
                    <p:cNvSpPr>
                      <a:spLocks noChangeShapeType="1"/>
                    </p:cNvSpPr>
                    <p:nvPr/>
                  </p:nvSpPr>
                  <p:spPr bwMode="auto">
                    <a:xfrm flipV="1">
                      <a:off x="590" y="3185"/>
                      <a:ext cx="0" cy="96"/>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37269" name="Line 35"/>
                    <p:cNvSpPr>
                      <a:spLocks noChangeShapeType="1"/>
                    </p:cNvSpPr>
                    <p:nvPr/>
                  </p:nvSpPr>
                  <p:spPr bwMode="auto">
                    <a:xfrm flipV="1">
                      <a:off x="830" y="3185"/>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37270" name="Line 36"/>
                    <p:cNvSpPr>
                      <a:spLocks noChangeShapeType="1"/>
                    </p:cNvSpPr>
                    <p:nvPr/>
                  </p:nvSpPr>
                  <p:spPr bwMode="auto">
                    <a:xfrm flipV="1">
                      <a:off x="1070" y="3185"/>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37271" name="Line 37"/>
                    <p:cNvSpPr>
                      <a:spLocks noChangeShapeType="1"/>
                    </p:cNvSpPr>
                    <p:nvPr/>
                  </p:nvSpPr>
                  <p:spPr bwMode="auto">
                    <a:xfrm flipV="1">
                      <a:off x="1310" y="3185"/>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37272" name="Line 38"/>
                    <p:cNvSpPr>
                      <a:spLocks noChangeShapeType="1"/>
                    </p:cNvSpPr>
                    <p:nvPr/>
                  </p:nvSpPr>
                  <p:spPr bwMode="auto">
                    <a:xfrm flipV="1">
                      <a:off x="1550" y="3185"/>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37273" name="Line 39"/>
                    <p:cNvSpPr>
                      <a:spLocks noChangeShapeType="1"/>
                    </p:cNvSpPr>
                    <p:nvPr/>
                  </p:nvSpPr>
                  <p:spPr bwMode="auto">
                    <a:xfrm flipV="1">
                      <a:off x="1790" y="3185"/>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37274" name="Line 40"/>
                    <p:cNvSpPr>
                      <a:spLocks noChangeShapeType="1"/>
                    </p:cNvSpPr>
                    <p:nvPr/>
                  </p:nvSpPr>
                  <p:spPr bwMode="auto">
                    <a:xfrm flipV="1">
                      <a:off x="2030" y="3185"/>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37275" name="Line 41"/>
                    <p:cNvSpPr>
                      <a:spLocks noChangeShapeType="1"/>
                    </p:cNvSpPr>
                    <p:nvPr/>
                  </p:nvSpPr>
                  <p:spPr bwMode="auto">
                    <a:xfrm flipV="1">
                      <a:off x="2270" y="3185"/>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37276" name="Line 42"/>
                    <p:cNvSpPr>
                      <a:spLocks noChangeShapeType="1"/>
                    </p:cNvSpPr>
                    <p:nvPr/>
                  </p:nvSpPr>
                  <p:spPr bwMode="auto">
                    <a:xfrm flipV="1">
                      <a:off x="2510" y="3185"/>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37277" name="Line 43"/>
                    <p:cNvSpPr>
                      <a:spLocks noChangeShapeType="1"/>
                    </p:cNvSpPr>
                    <p:nvPr/>
                  </p:nvSpPr>
                  <p:spPr bwMode="auto">
                    <a:xfrm flipV="1">
                      <a:off x="2750" y="3185"/>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37278" name="Text Box 44"/>
                    <p:cNvSpPr txBox="1">
                      <a:spLocks noChangeArrowheads="1"/>
                    </p:cNvSpPr>
                    <p:nvPr/>
                  </p:nvSpPr>
                  <p:spPr bwMode="auto">
                    <a:xfrm>
                      <a:off x="2554" y="3249"/>
                      <a:ext cx="360"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sz="2000" b="1">
                          <a:ea typeface="宋体" panose="02010600030101010101" pitchFamily="2" charset="-122"/>
                        </a:rPr>
                        <a:t>时间</a:t>
                      </a:r>
                    </a:p>
                  </p:txBody>
                </p:sp>
              </p:grpSp>
            </p:grpSp>
            <p:grpSp>
              <p:nvGrpSpPr>
                <p:cNvPr id="137259" name="Group 45"/>
                <p:cNvGrpSpPr>
                  <a:grpSpLocks/>
                </p:cNvGrpSpPr>
                <p:nvPr/>
              </p:nvGrpSpPr>
              <p:grpSpPr bwMode="auto">
                <a:xfrm>
                  <a:off x="177" y="2273"/>
                  <a:ext cx="174" cy="986"/>
                  <a:chOff x="691" y="2928"/>
                  <a:chExt cx="174" cy="986"/>
                </a:xfrm>
              </p:grpSpPr>
              <p:sp>
                <p:nvSpPr>
                  <p:cNvPr id="137260" name="Text Box 46"/>
                  <p:cNvSpPr txBox="1">
                    <a:spLocks noChangeArrowheads="1"/>
                  </p:cNvSpPr>
                  <p:nvPr/>
                </p:nvSpPr>
                <p:spPr bwMode="auto">
                  <a:xfrm>
                    <a:off x="691" y="3696"/>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1</a:t>
                    </a:r>
                  </a:p>
                </p:txBody>
              </p:sp>
              <p:sp>
                <p:nvSpPr>
                  <p:cNvPr id="137261" name="Text Box 47"/>
                  <p:cNvSpPr txBox="1">
                    <a:spLocks noChangeArrowheads="1"/>
                  </p:cNvSpPr>
                  <p:nvPr/>
                </p:nvSpPr>
                <p:spPr bwMode="auto">
                  <a:xfrm>
                    <a:off x="691" y="3504"/>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2</a:t>
                    </a:r>
                  </a:p>
                </p:txBody>
              </p:sp>
              <p:sp>
                <p:nvSpPr>
                  <p:cNvPr id="137262" name="Text Box 48"/>
                  <p:cNvSpPr txBox="1">
                    <a:spLocks noChangeArrowheads="1"/>
                  </p:cNvSpPr>
                  <p:nvPr/>
                </p:nvSpPr>
                <p:spPr bwMode="auto">
                  <a:xfrm>
                    <a:off x="691" y="3312"/>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3</a:t>
                    </a:r>
                  </a:p>
                </p:txBody>
              </p:sp>
              <p:sp>
                <p:nvSpPr>
                  <p:cNvPr id="137263" name="Text Box 49"/>
                  <p:cNvSpPr txBox="1">
                    <a:spLocks noChangeArrowheads="1"/>
                  </p:cNvSpPr>
                  <p:nvPr/>
                </p:nvSpPr>
                <p:spPr bwMode="auto">
                  <a:xfrm>
                    <a:off x="691" y="3120"/>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4</a:t>
                    </a:r>
                  </a:p>
                </p:txBody>
              </p:sp>
              <p:sp>
                <p:nvSpPr>
                  <p:cNvPr id="137264" name="Text Box 50"/>
                  <p:cNvSpPr txBox="1">
                    <a:spLocks noChangeArrowheads="1"/>
                  </p:cNvSpPr>
                  <p:nvPr/>
                </p:nvSpPr>
                <p:spPr bwMode="auto">
                  <a:xfrm>
                    <a:off x="691" y="2928"/>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5</a:t>
                    </a:r>
                  </a:p>
                </p:txBody>
              </p:sp>
            </p:grpSp>
          </p:grpSp>
          <p:grpSp>
            <p:nvGrpSpPr>
              <p:cNvPr id="137248" name="Group 51"/>
              <p:cNvGrpSpPr>
                <a:grpSpLocks/>
              </p:cNvGrpSpPr>
              <p:nvPr/>
            </p:nvGrpSpPr>
            <p:grpSpPr bwMode="auto">
              <a:xfrm>
                <a:off x="508" y="3233"/>
                <a:ext cx="2079" cy="218"/>
                <a:chOff x="508" y="3233"/>
                <a:chExt cx="2079" cy="218"/>
              </a:xfrm>
            </p:grpSpPr>
            <p:sp>
              <p:nvSpPr>
                <p:cNvPr id="137249" name="Text Box 52"/>
                <p:cNvSpPr txBox="1">
                  <a:spLocks noChangeArrowheads="1"/>
                </p:cNvSpPr>
                <p:nvPr/>
              </p:nvSpPr>
              <p:spPr bwMode="auto">
                <a:xfrm>
                  <a:off x="508" y="3233"/>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1</a:t>
                  </a:r>
                </a:p>
              </p:txBody>
            </p:sp>
            <p:sp>
              <p:nvSpPr>
                <p:cNvPr id="137250" name="Text Box 53"/>
                <p:cNvSpPr txBox="1">
                  <a:spLocks noChangeArrowheads="1"/>
                </p:cNvSpPr>
                <p:nvPr/>
              </p:nvSpPr>
              <p:spPr bwMode="auto">
                <a:xfrm>
                  <a:off x="780" y="3233"/>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2</a:t>
                  </a:r>
                </a:p>
              </p:txBody>
            </p:sp>
            <p:sp>
              <p:nvSpPr>
                <p:cNvPr id="137251" name="Text Box 54"/>
                <p:cNvSpPr txBox="1">
                  <a:spLocks noChangeArrowheads="1"/>
                </p:cNvSpPr>
                <p:nvPr/>
              </p:nvSpPr>
              <p:spPr bwMode="auto">
                <a:xfrm>
                  <a:off x="1007" y="3233"/>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3</a:t>
                  </a:r>
                </a:p>
              </p:txBody>
            </p:sp>
            <p:sp>
              <p:nvSpPr>
                <p:cNvPr id="137252" name="Text Box 55"/>
                <p:cNvSpPr txBox="1">
                  <a:spLocks noChangeArrowheads="1"/>
                </p:cNvSpPr>
                <p:nvPr/>
              </p:nvSpPr>
              <p:spPr bwMode="auto">
                <a:xfrm>
                  <a:off x="1234" y="3233"/>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4</a:t>
                  </a:r>
                </a:p>
              </p:txBody>
            </p:sp>
            <p:sp>
              <p:nvSpPr>
                <p:cNvPr id="137253" name="Text Box 56"/>
                <p:cNvSpPr txBox="1">
                  <a:spLocks noChangeArrowheads="1"/>
                </p:cNvSpPr>
                <p:nvPr/>
              </p:nvSpPr>
              <p:spPr bwMode="auto">
                <a:xfrm>
                  <a:off x="1460" y="3233"/>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5</a:t>
                  </a:r>
                </a:p>
              </p:txBody>
            </p:sp>
            <p:sp>
              <p:nvSpPr>
                <p:cNvPr id="137254" name="Text Box 57"/>
                <p:cNvSpPr txBox="1">
                  <a:spLocks noChangeArrowheads="1"/>
                </p:cNvSpPr>
                <p:nvPr/>
              </p:nvSpPr>
              <p:spPr bwMode="auto">
                <a:xfrm>
                  <a:off x="1687" y="3233"/>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6</a:t>
                  </a:r>
                </a:p>
              </p:txBody>
            </p:sp>
            <p:sp>
              <p:nvSpPr>
                <p:cNvPr id="137255" name="Text Box 58"/>
                <p:cNvSpPr txBox="1">
                  <a:spLocks noChangeArrowheads="1"/>
                </p:cNvSpPr>
                <p:nvPr/>
              </p:nvSpPr>
              <p:spPr bwMode="auto">
                <a:xfrm>
                  <a:off x="1959" y="3233"/>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7</a:t>
                  </a:r>
                </a:p>
              </p:txBody>
            </p:sp>
            <p:sp>
              <p:nvSpPr>
                <p:cNvPr id="137256" name="Text Box 59"/>
                <p:cNvSpPr txBox="1">
                  <a:spLocks noChangeArrowheads="1"/>
                </p:cNvSpPr>
                <p:nvPr/>
              </p:nvSpPr>
              <p:spPr bwMode="auto">
                <a:xfrm>
                  <a:off x="2186" y="3233"/>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8</a:t>
                  </a:r>
                </a:p>
              </p:txBody>
            </p:sp>
            <p:sp>
              <p:nvSpPr>
                <p:cNvPr id="137257" name="Text Box 60"/>
                <p:cNvSpPr txBox="1">
                  <a:spLocks noChangeArrowheads="1"/>
                </p:cNvSpPr>
                <p:nvPr/>
              </p:nvSpPr>
              <p:spPr bwMode="auto">
                <a:xfrm>
                  <a:off x="2413" y="3233"/>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9</a:t>
                  </a:r>
                </a:p>
              </p:txBody>
            </p:sp>
          </p:grpSp>
        </p:grpSp>
        <p:grpSp>
          <p:nvGrpSpPr>
            <p:cNvPr id="137236" name="Group 61"/>
            <p:cNvGrpSpPr>
              <a:grpSpLocks/>
            </p:cNvGrpSpPr>
            <p:nvPr/>
          </p:nvGrpSpPr>
          <p:grpSpPr bwMode="auto">
            <a:xfrm>
              <a:off x="1424" y="2259"/>
              <a:ext cx="2629" cy="1270"/>
              <a:chOff x="864" y="2976"/>
              <a:chExt cx="2160" cy="960"/>
            </a:xfrm>
          </p:grpSpPr>
          <p:sp>
            <p:nvSpPr>
              <p:cNvPr id="137237" name="Rectangle 62"/>
              <p:cNvSpPr>
                <a:spLocks noChangeArrowheads="1"/>
              </p:cNvSpPr>
              <p:nvPr/>
            </p:nvSpPr>
            <p:spPr bwMode="auto">
              <a:xfrm>
                <a:off x="864" y="3744"/>
                <a:ext cx="240" cy="192"/>
              </a:xfrm>
              <a:prstGeom prst="rect">
                <a:avLst/>
              </a:prstGeom>
              <a:solidFill>
                <a:schemeClr val="accent1"/>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37238" name="Rectangle 63"/>
              <p:cNvSpPr>
                <a:spLocks noChangeArrowheads="1"/>
              </p:cNvSpPr>
              <p:nvPr/>
            </p:nvSpPr>
            <p:spPr bwMode="auto">
              <a:xfrm>
                <a:off x="1104" y="3552"/>
                <a:ext cx="240" cy="192"/>
              </a:xfrm>
              <a:prstGeom prst="rect">
                <a:avLst/>
              </a:prstGeom>
              <a:solidFill>
                <a:srgbClr val="0000FF"/>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37239" name="Rectangle 64"/>
              <p:cNvSpPr>
                <a:spLocks noChangeArrowheads="1"/>
              </p:cNvSpPr>
              <p:nvPr/>
            </p:nvSpPr>
            <p:spPr bwMode="auto">
              <a:xfrm>
                <a:off x="1344" y="3552"/>
                <a:ext cx="240" cy="192"/>
              </a:xfrm>
              <a:prstGeom prst="rect">
                <a:avLst/>
              </a:prstGeom>
              <a:solidFill>
                <a:srgbClr val="0000FF"/>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37240" name="Rectangle 65"/>
              <p:cNvSpPr>
                <a:spLocks noChangeArrowheads="1"/>
              </p:cNvSpPr>
              <p:nvPr/>
            </p:nvSpPr>
            <p:spPr bwMode="auto">
              <a:xfrm>
                <a:off x="1584" y="3360"/>
                <a:ext cx="240" cy="192"/>
              </a:xfrm>
              <a:prstGeom prst="rect">
                <a:avLst/>
              </a:prstGeom>
              <a:solidFill>
                <a:schemeClr val="accent1"/>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37241" name="Rectangle 66"/>
              <p:cNvSpPr>
                <a:spLocks noChangeArrowheads="1"/>
              </p:cNvSpPr>
              <p:nvPr/>
            </p:nvSpPr>
            <p:spPr bwMode="auto">
              <a:xfrm>
                <a:off x="1824" y="3168"/>
                <a:ext cx="240" cy="192"/>
              </a:xfrm>
              <a:prstGeom prst="rect">
                <a:avLst/>
              </a:prstGeom>
              <a:solidFill>
                <a:schemeClr val="accent1"/>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37242" name="Rectangle 67"/>
              <p:cNvSpPr>
                <a:spLocks noChangeArrowheads="1"/>
              </p:cNvSpPr>
              <p:nvPr/>
            </p:nvSpPr>
            <p:spPr bwMode="auto">
              <a:xfrm>
                <a:off x="2064" y="3168"/>
                <a:ext cx="240" cy="192"/>
              </a:xfrm>
              <a:prstGeom prst="rect">
                <a:avLst/>
              </a:prstGeom>
              <a:solidFill>
                <a:schemeClr val="accent1"/>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37243" name="Rectangle 68"/>
              <p:cNvSpPr>
                <a:spLocks noChangeArrowheads="1"/>
              </p:cNvSpPr>
              <p:nvPr/>
            </p:nvSpPr>
            <p:spPr bwMode="auto">
              <a:xfrm>
                <a:off x="2304" y="2976"/>
                <a:ext cx="240" cy="192"/>
              </a:xfrm>
              <a:prstGeom prst="rect">
                <a:avLst/>
              </a:prstGeom>
              <a:solidFill>
                <a:schemeClr val="accent1"/>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37244" name="Rectangle 69"/>
              <p:cNvSpPr>
                <a:spLocks noChangeArrowheads="1"/>
              </p:cNvSpPr>
              <p:nvPr/>
            </p:nvSpPr>
            <p:spPr bwMode="auto">
              <a:xfrm>
                <a:off x="2544" y="2976"/>
                <a:ext cx="240" cy="192"/>
              </a:xfrm>
              <a:prstGeom prst="rect">
                <a:avLst/>
              </a:prstGeom>
              <a:solidFill>
                <a:schemeClr val="accent1"/>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37245" name="Rectangle 70"/>
              <p:cNvSpPr>
                <a:spLocks noChangeArrowheads="1"/>
              </p:cNvSpPr>
              <p:nvPr/>
            </p:nvSpPr>
            <p:spPr bwMode="auto">
              <a:xfrm>
                <a:off x="2544" y="3552"/>
                <a:ext cx="240" cy="192"/>
              </a:xfrm>
              <a:prstGeom prst="rect">
                <a:avLst/>
              </a:prstGeom>
              <a:solidFill>
                <a:srgbClr val="0000FF"/>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37246" name="Rectangle 71"/>
              <p:cNvSpPr>
                <a:spLocks noChangeArrowheads="1"/>
              </p:cNvSpPr>
              <p:nvPr/>
            </p:nvSpPr>
            <p:spPr bwMode="auto">
              <a:xfrm>
                <a:off x="2784" y="3744"/>
                <a:ext cx="240" cy="192"/>
              </a:xfrm>
              <a:prstGeom prst="rect">
                <a:avLst/>
              </a:prstGeom>
              <a:solidFill>
                <a:schemeClr val="accent1"/>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grpSp>
      <p:sp>
        <p:nvSpPr>
          <p:cNvPr id="332872" name="Text Box 72"/>
          <p:cNvSpPr txBox="1">
            <a:spLocks noChangeArrowheads="1"/>
          </p:cNvSpPr>
          <p:nvPr/>
        </p:nvSpPr>
        <p:spPr bwMode="auto">
          <a:xfrm>
            <a:off x="1262063" y="5862638"/>
            <a:ext cx="57197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zh-CN" altLang="en-US" sz="2800" b="1"/>
              <a:t>以第二段为例：间隔其它拍（</a:t>
            </a:r>
            <a:r>
              <a:rPr lang="en-US" altLang="zh-CN" sz="2800" b="1"/>
              <a:t>7</a:t>
            </a:r>
            <a:r>
              <a:rPr lang="zh-CN" altLang="en-US" sz="2800" b="1"/>
              <a:t>拍）</a:t>
            </a:r>
          </a:p>
        </p:txBody>
      </p:sp>
      <p:grpSp>
        <p:nvGrpSpPr>
          <p:cNvPr id="332899" name="Group 99"/>
          <p:cNvGrpSpPr>
            <a:grpSpLocks/>
          </p:cNvGrpSpPr>
          <p:nvPr/>
        </p:nvGrpSpPr>
        <p:grpSpPr bwMode="auto">
          <a:xfrm>
            <a:off x="4067175" y="3429000"/>
            <a:ext cx="4173538" cy="2016125"/>
            <a:chOff x="864" y="2976"/>
            <a:chExt cx="2160" cy="960"/>
          </a:xfrm>
        </p:grpSpPr>
        <p:sp>
          <p:nvSpPr>
            <p:cNvPr id="137225" name="Rectangle 100"/>
            <p:cNvSpPr>
              <a:spLocks noChangeArrowheads="1"/>
            </p:cNvSpPr>
            <p:nvPr/>
          </p:nvSpPr>
          <p:spPr bwMode="auto">
            <a:xfrm>
              <a:off x="864" y="3744"/>
              <a:ext cx="240" cy="192"/>
            </a:xfrm>
            <a:prstGeom prst="rect">
              <a:avLst/>
            </a:prstGeom>
            <a:solidFill>
              <a:srgbClr val="FF0000"/>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37226" name="Rectangle 101"/>
            <p:cNvSpPr>
              <a:spLocks noChangeArrowheads="1"/>
            </p:cNvSpPr>
            <p:nvPr/>
          </p:nvSpPr>
          <p:spPr bwMode="auto">
            <a:xfrm>
              <a:off x="1104" y="3552"/>
              <a:ext cx="240" cy="192"/>
            </a:xfrm>
            <a:prstGeom prst="rect">
              <a:avLst/>
            </a:prstGeom>
            <a:solidFill>
              <a:srgbClr val="FF0000"/>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37227" name="Rectangle 102"/>
            <p:cNvSpPr>
              <a:spLocks noChangeArrowheads="1"/>
            </p:cNvSpPr>
            <p:nvPr/>
          </p:nvSpPr>
          <p:spPr bwMode="auto">
            <a:xfrm>
              <a:off x="1344" y="3552"/>
              <a:ext cx="240" cy="192"/>
            </a:xfrm>
            <a:prstGeom prst="rect">
              <a:avLst/>
            </a:prstGeom>
            <a:solidFill>
              <a:srgbClr val="FF0000"/>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37228" name="Rectangle 103"/>
            <p:cNvSpPr>
              <a:spLocks noChangeArrowheads="1"/>
            </p:cNvSpPr>
            <p:nvPr/>
          </p:nvSpPr>
          <p:spPr bwMode="auto">
            <a:xfrm>
              <a:off x="1584" y="3360"/>
              <a:ext cx="240" cy="192"/>
            </a:xfrm>
            <a:prstGeom prst="rect">
              <a:avLst/>
            </a:prstGeom>
            <a:solidFill>
              <a:srgbClr val="FF0000"/>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37229" name="Rectangle 104"/>
            <p:cNvSpPr>
              <a:spLocks noChangeArrowheads="1"/>
            </p:cNvSpPr>
            <p:nvPr/>
          </p:nvSpPr>
          <p:spPr bwMode="auto">
            <a:xfrm>
              <a:off x="1824" y="3168"/>
              <a:ext cx="240" cy="192"/>
            </a:xfrm>
            <a:prstGeom prst="rect">
              <a:avLst/>
            </a:prstGeom>
            <a:solidFill>
              <a:srgbClr val="FF0000"/>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37230" name="Rectangle 105"/>
            <p:cNvSpPr>
              <a:spLocks noChangeArrowheads="1"/>
            </p:cNvSpPr>
            <p:nvPr/>
          </p:nvSpPr>
          <p:spPr bwMode="auto">
            <a:xfrm>
              <a:off x="2064" y="3168"/>
              <a:ext cx="240" cy="192"/>
            </a:xfrm>
            <a:prstGeom prst="rect">
              <a:avLst/>
            </a:prstGeom>
            <a:solidFill>
              <a:srgbClr val="FF0000"/>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37231" name="Rectangle 106"/>
            <p:cNvSpPr>
              <a:spLocks noChangeArrowheads="1"/>
            </p:cNvSpPr>
            <p:nvPr/>
          </p:nvSpPr>
          <p:spPr bwMode="auto">
            <a:xfrm>
              <a:off x="2304" y="2976"/>
              <a:ext cx="240" cy="192"/>
            </a:xfrm>
            <a:prstGeom prst="rect">
              <a:avLst/>
            </a:prstGeom>
            <a:solidFill>
              <a:srgbClr val="FF0000"/>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37232" name="Rectangle 107"/>
            <p:cNvSpPr>
              <a:spLocks noChangeArrowheads="1"/>
            </p:cNvSpPr>
            <p:nvPr/>
          </p:nvSpPr>
          <p:spPr bwMode="auto">
            <a:xfrm>
              <a:off x="2544" y="2976"/>
              <a:ext cx="240" cy="192"/>
            </a:xfrm>
            <a:prstGeom prst="rect">
              <a:avLst/>
            </a:prstGeom>
            <a:solidFill>
              <a:srgbClr val="FF0000"/>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37233" name="Rectangle 108"/>
            <p:cNvSpPr>
              <a:spLocks noChangeArrowheads="1"/>
            </p:cNvSpPr>
            <p:nvPr/>
          </p:nvSpPr>
          <p:spPr bwMode="auto">
            <a:xfrm>
              <a:off x="2544" y="3552"/>
              <a:ext cx="240" cy="192"/>
            </a:xfrm>
            <a:prstGeom prst="rect">
              <a:avLst/>
            </a:prstGeom>
            <a:solidFill>
              <a:srgbClr val="FF0000"/>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37234" name="Rectangle 109"/>
            <p:cNvSpPr>
              <a:spLocks noChangeArrowheads="1"/>
            </p:cNvSpPr>
            <p:nvPr/>
          </p:nvSpPr>
          <p:spPr bwMode="auto">
            <a:xfrm>
              <a:off x="2784" y="3744"/>
              <a:ext cx="240" cy="192"/>
            </a:xfrm>
            <a:prstGeom prst="rect">
              <a:avLst/>
            </a:prstGeom>
            <a:solidFill>
              <a:srgbClr val="FF0000"/>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32872"/>
                                        </p:tgtEl>
                                        <p:attrNameLst>
                                          <p:attrName>style.visibility</p:attrName>
                                        </p:attrNameLst>
                                      </p:cBhvr>
                                      <p:to>
                                        <p:strVal val="visible"/>
                                      </p:to>
                                    </p:set>
                                    <p:animEffect transition="in" filter="slide(fromBottom)">
                                      <p:cBhvr>
                                        <p:cTn id="7" dur="500"/>
                                        <p:tgtEl>
                                          <p:spTgt spid="3328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32899"/>
                                        </p:tgtEl>
                                        <p:attrNameLst>
                                          <p:attrName>style.visibility</p:attrName>
                                        </p:attrNameLst>
                                      </p:cBhvr>
                                      <p:to>
                                        <p:strVal val="visible"/>
                                      </p:to>
                                    </p:set>
                                    <p:animEffect transition="in" filter="wipe(left)">
                                      <p:cBhvr>
                                        <p:cTn id="12" dur="500"/>
                                        <p:tgtEl>
                                          <p:spTgt spid="33289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xit" presetSubtype="0" fill="hold" nodeType="clickEffect">
                                  <p:stCondLst>
                                    <p:cond delay="0"/>
                                  </p:stCondLst>
                                  <p:childTnLst>
                                    <p:animEffect transition="out" filter="dissolve">
                                      <p:cBhvr>
                                        <p:cTn id="16" dur="500"/>
                                        <p:tgtEl>
                                          <p:spTgt spid="332899"/>
                                        </p:tgtEl>
                                      </p:cBhvr>
                                    </p:animEffect>
                                    <p:set>
                                      <p:cBhvr>
                                        <p:cTn id="17" dur="1" fill="hold">
                                          <p:stCondLst>
                                            <p:cond delay="499"/>
                                          </p:stCondLst>
                                        </p:cTn>
                                        <p:tgtEl>
                                          <p:spTgt spid="33289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87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ChangeArrowheads="1"/>
          </p:cNvSpPr>
          <p:nvPr/>
        </p:nvSpPr>
        <p:spPr bwMode="auto">
          <a:xfrm>
            <a:off x="539750" y="260350"/>
            <a:ext cx="8062913"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3200" b="1">
                <a:solidFill>
                  <a:schemeClr val="tx2"/>
                </a:solidFill>
                <a:latin typeface="黑体" panose="02010609060101010101" pitchFamily="49" charset="-122"/>
              </a:rPr>
              <a:t>5.2.3 </a:t>
            </a:r>
            <a:r>
              <a:rPr lang="zh-CN" altLang="en-US" sz="3200" b="1">
                <a:solidFill>
                  <a:schemeClr val="tx2"/>
                </a:solidFill>
                <a:latin typeface="黑体" panose="02010609060101010101" pitchFamily="49" charset="-122"/>
              </a:rPr>
              <a:t>标量流水机的相关处理和控制机构 </a:t>
            </a:r>
          </a:p>
        </p:txBody>
      </p:sp>
      <p:sp>
        <p:nvSpPr>
          <p:cNvPr id="138243" name="Rectangle 3"/>
          <p:cNvSpPr>
            <a:spLocks noChangeArrowheads="1"/>
          </p:cNvSpPr>
          <p:nvPr/>
        </p:nvSpPr>
        <p:spPr bwMode="auto">
          <a:xfrm>
            <a:off x="611188" y="1196975"/>
            <a:ext cx="4608512"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200" b="1">
                <a:solidFill>
                  <a:schemeClr val="tx2"/>
                </a:solidFill>
                <a:latin typeface="黑体" panose="02010609060101010101" pitchFamily="49" charset="-122"/>
              </a:rPr>
              <a:t>4</a:t>
            </a:r>
            <a:r>
              <a:rPr lang="zh-CN" altLang="en-US" sz="3200" b="1">
                <a:solidFill>
                  <a:schemeClr val="tx2"/>
                </a:solidFill>
                <a:latin typeface="黑体" panose="02010609060101010101" pitchFamily="49" charset="-122"/>
              </a:rPr>
              <a:t>．流水线调度</a:t>
            </a:r>
          </a:p>
        </p:txBody>
      </p:sp>
      <p:sp>
        <p:nvSpPr>
          <p:cNvPr id="138244" name="Text Box 4"/>
          <p:cNvSpPr txBox="1">
            <a:spLocks noChangeArrowheads="1"/>
          </p:cNvSpPr>
          <p:nvPr/>
        </p:nvSpPr>
        <p:spPr bwMode="auto">
          <a:xfrm>
            <a:off x="611188" y="1844675"/>
            <a:ext cx="540067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2800" b="1">
                <a:solidFill>
                  <a:srgbClr val="FF3300"/>
                </a:solidFill>
              </a:rPr>
              <a:t>(1)</a:t>
            </a:r>
            <a:r>
              <a:rPr lang="zh-CN" altLang="en-US" sz="2800" b="1">
                <a:solidFill>
                  <a:srgbClr val="FF3300"/>
                </a:solidFill>
              </a:rPr>
              <a:t>单功能流水线调度</a:t>
            </a:r>
          </a:p>
          <a:p>
            <a:pPr algn="l" eaLnBrk="1" hangingPunct="1"/>
            <a:r>
              <a:rPr lang="en-US" altLang="zh-CN" sz="2800" b="1">
                <a:solidFill>
                  <a:srgbClr val="FF3300"/>
                </a:solidFill>
              </a:rPr>
              <a:t>——</a:t>
            </a:r>
            <a:r>
              <a:rPr lang="zh-CN" altLang="en-US" sz="2800" b="1">
                <a:solidFill>
                  <a:srgbClr val="FF3300"/>
                </a:solidFill>
              </a:rPr>
              <a:t>延迟禁止表（</a:t>
            </a:r>
            <a:r>
              <a:rPr lang="en-US" altLang="zh-CN" sz="2800" b="1">
                <a:solidFill>
                  <a:srgbClr val="FF3300"/>
                </a:solidFill>
              </a:rPr>
              <a:t>F</a:t>
            </a:r>
            <a:r>
              <a:rPr lang="zh-CN" altLang="en-US" sz="2800" b="1">
                <a:solidFill>
                  <a:srgbClr val="FF3300"/>
                </a:solidFill>
              </a:rPr>
              <a:t>）</a:t>
            </a:r>
          </a:p>
        </p:txBody>
      </p:sp>
      <p:grpSp>
        <p:nvGrpSpPr>
          <p:cNvPr id="138245" name="Group 5"/>
          <p:cNvGrpSpPr>
            <a:grpSpLocks/>
          </p:cNvGrpSpPr>
          <p:nvPr/>
        </p:nvGrpSpPr>
        <p:grpSpPr bwMode="auto">
          <a:xfrm>
            <a:off x="3995738" y="0"/>
            <a:ext cx="5148262" cy="3087688"/>
            <a:chOff x="2517" y="0"/>
            <a:chExt cx="3243" cy="1945"/>
          </a:xfrm>
        </p:grpSpPr>
        <p:pic>
          <p:nvPicPr>
            <p:cNvPr id="138311" name="Picture 6"/>
            <p:cNvPicPr>
              <a:picLocks noChangeAspect="1" noChangeArrowheads="1"/>
            </p:cNvPicPr>
            <p:nvPr/>
          </p:nvPicPr>
          <p:blipFill>
            <a:blip r:embed="rId2">
              <a:extLst>
                <a:ext uri="{28A0092B-C50C-407E-A947-70E740481C1C}">
                  <a14:useLocalDpi xmlns:a14="http://schemas.microsoft.com/office/drawing/2010/main" val="0"/>
                </a:ext>
              </a:extLst>
            </a:blip>
            <a:srcRect l="7890" r="14909"/>
            <a:stretch>
              <a:fillRect/>
            </a:stretch>
          </p:blipFill>
          <p:spPr bwMode="auto">
            <a:xfrm>
              <a:off x="2517" y="0"/>
              <a:ext cx="3243" cy="1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8312" name="Rectangle 7"/>
            <p:cNvSpPr>
              <a:spLocks noChangeArrowheads="1"/>
            </p:cNvSpPr>
            <p:nvPr/>
          </p:nvSpPr>
          <p:spPr bwMode="auto">
            <a:xfrm>
              <a:off x="3143" y="772"/>
              <a:ext cx="2459" cy="272"/>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grpSp>
        <p:nvGrpSpPr>
          <p:cNvPr id="138246" name="Group 19"/>
          <p:cNvGrpSpPr>
            <a:grpSpLocks/>
          </p:cNvGrpSpPr>
          <p:nvPr/>
        </p:nvGrpSpPr>
        <p:grpSpPr bwMode="auto">
          <a:xfrm>
            <a:off x="468313" y="2909888"/>
            <a:ext cx="5289550" cy="2876550"/>
            <a:chOff x="1202" y="1933"/>
            <a:chExt cx="3332" cy="1812"/>
          </a:xfrm>
        </p:grpSpPr>
        <p:grpSp>
          <p:nvGrpSpPr>
            <p:cNvPr id="138259" name="Group 20"/>
            <p:cNvGrpSpPr>
              <a:grpSpLocks/>
            </p:cNvGrpSpPr>
            <p:nvPr/>
          </p:nvGrpSpPr>
          <p:grpSpPr bwMode="auto">
            <a:xfrm>
              <a:off x="1202" y="1933"/>
              <a:ext cx="3332" cy="1812"/>
              <a:chOff x="177" y="2081"/>
              <a:chExt cx="2737" cy="1370"/>
            </a:xfrm>
          </p:grpSpPr>
          <p:grpSp>
            <p:nvGrpSpPr>
              <p:cNvPr id="138271" name="Group 21"/>
              <p:cNvGrpSpPr>
                <a:grpSpLocks/>
              </p:cNvGrpSpPr>
              <p:nvPr/>
            </p:nvGrpSpPr>
            <p:grpSpPr bwMode="auto">
              <a:xfrm>
                <a:off x="177" y="2081"/>
                <a:ext cx="2737" cy="1357"/>
                <a:chOff x="177" y="2081"/>
                <a:chExt cx="2737" cy="1357"/>
              </a:xfrm>
            </p:grpSpPr>
            <p:grpSp>
              <p:nvGrpSpPr>
                <p:cNvPr id="138282" name="Group 22"/>
                <p:cNvGrpSpPr>
                  <a:grpSpLocks/>
                </p:cNvGrpSpPr>
                <p:nvPr/>
              </p:nvGrpSpPr>
              <p:grpSpPr bwMode="auto">
                <a:xfrm>
                  <a:off x="350" y="2081"/>
                  <a:ext cx="2564" cy="1357"/>
                  <a:chOff x="350" y="2081"/>
                  <a:chExt cx="2564" cy="1357"/>
                </a:xfrm>
              </p:grpSpPr>
              <p:grpSp>
                <p:nvGrpSpPr>
                  <p:cNvPr id="138289" name="Group 23"/>
                  <p:cNvGrpSpPr>
                    <a:grpSpLocks/>
                  </p:cNvGrpSpPr>
                  <p:nvPr/>
                </p:nvGrpSpPr>
                <p:grpSpPr bwMode="auto">
                  <a:xfrm>
                    <a:off x="350" y="2081"/>
                    <a:ext cx="397" cy="1200"/>
                    <a:chOff x="864" y="2736"/>
                    <a:chExt cx="397" cy="1200"/>
                  </a:xfrm>
                </p:grpSpPr>
                <p:grpSp>
                  <p:nvGrpSpPr>
                    <p:cNvPr id="138303" name="Group 24"/>
                    <p:cNvGrpSpPr>
                      <a:grpSpLocks/>
                    </p:cNvGrpSpPr>
                    <p:nvPr/>
                  </p:nvGrpSpPr>
                  <p:grpSpPr bwMode="auto">
                    <a:xfrm>
                      <a:off x="864" y="2784"/>
                      <a:ext cx="96" cy="1152"/>
                      <a:chOff x="864" y="2784"/>
                      <a:chExt cx="96" cy="1152"/>
                    </a:xfrm>
                  </p:grpSpPr>
                  <p:sp>
                    <p:nvSpPr>
                      <p:cNvPr id="138305" name="Line 25"/>
                      <p:cNvSpPr>
                        <a:spLocks noChangeShapeType="1"/>
                      </p:cNvSpPr>
                      <p:nvPr/>
                    </p:nvSpPr>
                    <p:spPr bwMode="auto">
                      <a:xfrm flipV="1">
                        <a:off x="864" y="2784"/>
                        <a:ext cx="0" cy="115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38306" name="Line 26"/>
                      <p:cNvSpPr>
                        <a:spLocks noChangeShapeType="1"/>
                      </p:cNvSpPr>
                      <p:nvPr/>
                    </p:nvSpPr>
                    <p:spPr bwMode="auto">
                      <a:xfrm>
                        <a:off x="864" y="3744"/>
                        <a:ext cx="96"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38307" name="Line 27"/>
                      <p:cNvSpPr>
                        <a:spLocks noChangeShapeType="1"/>
                      </p:cNvSpPr>
                      <p:nvPr/>
                    </p:nvSpPr>
                    <p:spPr bwMode="auto">
                      <a:xfrm>
                        <a:off x="864" y="3552"/>
                        <a:ext cx="96"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38308" name="Line 28"/>
                      <p:cNvSpPr>
                        <a:spLocks noChangeShapeType="1"/>
                      </p:cNvSpPr>
                      <p:nvPr/>
                    </p:nvSpPr>
                    <p:spPr bwMode="auto">
                      <a:xfrm>
                        <a:off x="864" y="3360"/>
                        <a:ext cx="96"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38309" name="Line 29"/>
                      <p:cNvSpPr>
                        <a:spLocks noChangeShapeType="1"/>
                      </p:cNvSpPr>
                      <p:nvPr/>
                    </p:nvSpPr>
                    <p:spPr bwMode="auto">
                      <a:xfrm>
                        <a:off x="864" y="3168"/>
                        <a:ext cx="96"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38310" name="Line 30"/>
                      <p:cNvSpPr>
                        <a:spLocks noChangeShapeType="1"/>
                      </p:cNvSpPr>
                      <p:nvPr/>
                    </p:nvSpPr>
                    <p:spPr bwMode="auto">
                      <a:xfrm>
                        <a:off x="864" y="2976"/>
                        <a:ext cx="96"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grpSp>
                <p:sp>
                  <p:nvSpPr>
                    <p:cNvPr id="138304" name="Text Box 31"/>
                    <p:cNvSpPr txBox="1">
                      <a:spLocks noChangeArrowheads="1"/>
                    </p:cNvSpPr>
                    <p:nvPr/>
                  </p:nvSpPr>
                  <p:spPr bwMode="auto">
                    <a:xfrm>
                      <a:off x="902" y="2736"/>
                      <a:ext cx="359"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sz="2000" b="1">
                          <a:ea typeface="宋体" panose="02010600030101010101" pitchFamily="2" charset="-122"/>
                        </a:rPr>
                        <a:t>空间</a:t>
                      </a:r>
                    </a:p>
                  </p:txBody>
                </p:sp>
              </p:grpSp>
              <p:grpSp>
                <p:nvGrpSpPr>
                  <p:cNvPr id="138290" name="Group 32"/>
                  <p:cNvGrpSpPr>
                    <a:grpSpLocks/>
                  </p:cNvGrpSpPr>
                  <p:nvPr/>
                </p:nvGrpSpPr>
                <p:grpSpPr bwMode="auto">
                  <a:xfrm>
                    <a:off x="350" y="3185"/>
                    <a:ext cx="2564" cy="253"/>
                    <a:chOff x="350" y="3185"/>
                    <a:chExt cx="2564" cy="253"/>
                  </a:xfrm>
                </p:grpSpPr>
                <p:sp>
                  <p:nvSpPr>
                    <p:cNvPr id="138291" name="Line 33"/>
                    <p:cNvSpPr>
                      <a:spLocks noChangeShapeType="1"/>
                    </p:cNvSpPr>
                    <p:nvPr/>
                  </p:nvSpPr>
                  <p:spPr bwMode="auto">
                    <a:xfrm>
                      <a:off x="350" y="3281"/>
                      <a:ext cx="2494" cy="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38292" name="Line 34"/>
                    <p:cNvSpPr>
                      <a:spLocks noChangeShapeType="1"/>
                    </p:cNvSpPr>
                    <p:nvPr/>
                  </p:nvSpPr>
                  <p:spPr bwMode="auto">
                    <a:xfrm flipV="1">
                      <a:off x="590" y="3185"/>
                      <a:ext cx="0" cy="96"/>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38293" name="Line 35"/>
                    <p:cNvSpPr>
                      <a:spLocks noChangeShapeType="1"/>
                    </p:cNvSpPr>
                    <p:nvPr/>
                  </p:nvSpPr>
                  <p:spPr bwMode="auto">
                    <a:xfrm flipV="1">
                      <a:off x="830" y="3185"/>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38294" name="Line 36"/>
                    <p:cNvSpPr>
                      <a:spLocks noChangeShapeType="1"/>
                    </p:cNvSpPr>
                    <p:nvPr/>
                  </p:nvSpPr>
                  <p:spPr bwMode="auto">
                    <a:xfrm flipV="1">
                      <a:off x="1070" y="3185"/>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38295" name="Line 37"/>
                    <p:cNvSpPr>
                      <a:spLocks noChangeShapeType="1"/>
                    </p:cNvSpPr>
                    <p:nvPr/>
                  </p:nvSpPr>
                  <p:spPr bwMode="auto">
                    <a:xfrm flipV="1">
                      <a:off x="1310" y="3185"/>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38296" name="Line 38"/>
                    <p:cNvSpPr>
                      <a:spLocks noChangeShapeType="1"/>
                    </p:cNvSpPr>
                    <p:nvPr/>
                  </p:nvSpPr>
                  <p:spPr bwMode="auto">
                    <a:xfrm flipV="1">
                      <a:off x="1550" y="3185"/>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38297" name="Line 39"/>
                    <p:cNvSpPr>
                      <a:spLocks noChangeShapeType="1"/>
                    </p:cNvSpPr>
                    <p:nvPr/>
                  </p:nvSpPr>
                  <p:spPr bwMode="auto">
                    <a:xfrm flipV="1">
                      <a:off x="1790" y="3185"/>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38298" name="Line 40"/>
                    <p:cNvSpPr>
                      <a:spLocks noChangeShapeType="1"/>
                    </p:cNvSpPr>
                    <p:nvPr/>
                  </p:nvSpPr>
                  <p:spPr bwMode="auto">
                    <a:xfrm flipV="1">
                      <a:off x="2030" y="3185"/>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38299" name="Line 41"/>
                    <p:cNvSpPr>
                      <a:spLocks noChangeShapeType="1"/>
                    </p:cNvSpPr>
                    <p:nvPr/>
                  </p:nvSpPr>
                  <p:spPr bwMode="auto">
                    <a:xfrm flipV="1">
                      <a:off x="2270" y="3185"/>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38300" name="Line 42"/>
                    <p:cNvSpPr>
                      <a:spLocks noChangeShapeType="1"/>
                    </p:cNvSpPr>
                    <p:nvPr/>
                  </p:nvSpPr>
                  <p:spPr bwMode="auto">
                    <a:xfrm flipV="1">
                      <a:off x="2510" y="3185"/>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38301" name="Line 43"/>
                    <p:cNvSpPr>
                      <a:spLocks noChangeShapeType="1"/>
                    </p:cNvSpPr>
                    <p:nvPr/>
                  </p:nvSpPr>
                  <p:spPr bwMode="auto">
                    <a:xfrm flipV="1">
                      <a:off x="2750" y="3185"/>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38302" name="Text Box 44"/>
                    <p:cNvSpPr txBox="1">
                      <a:spLocks noChangeArrowheads="1"/>
                    </p:cNvSpPr>
                    <p:nvPr/>
                  </p:nvSpPr>
                  <p:spPr bwMode="auto">
                    <a:xfrm>
                      <a:off x="2554" y="3249"/>
                      <a:ext cx="360"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sz="2000" b="1">
                          <a:ea typeface="宋体" panose="02010600030101010101" pitchFamily="2" charset="-122"/>
                        </a:rPr>
                        <a:t>时间</a:t>
                      </a:r>
                    </a:p>
                  </p:txBody>
                </p:sp>
              </p:grpSp>
            </p:grpSp>
            <p:grpSp>
              <p:nvGrpSpPr>
                <p:cNvPr id="138283" name="Group 45"/>
                <p:cNvGrpSpPr>
                  <a:grpSpLocks/>
                </p:cNvGrpSpPr>
                <p:nvPr/>
              </p:nvGrpSpPr>
              <p:grpSpPr bwMode="auto">
                <a:xfrm>
                  <a:off x="177" y="2273"/>
                  <a:ext cx="174" cy="986"/>
                  <a:chOff x="691" y="2928"/>
                  <a:chExt cx="174" cy="986"/>
                </a:xfrm>
              </p:grpSpPr>
              <p:sp>
                <p:nvSpPr>
                  <p:cNvPr id="138284" name="Text Box 46"/>
                  <p:cNvSpPr txBox="1">
                    <a:spLocks noChangeArrowheads="1"/>
                  </p:cNvSpPr>
                  <p:nvPr/>
                </p:nvSpPr>
                <p:spPr bwMode="auto">
                  <a:xfrm>
                    <a:off x="691" y="3696"/>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1</a:t>
                    </a:r>
                  </a:p>
                </p:txBody>
              </p:sp>
              <p:sp>
                <p:nvSpPr>
                  <p:cNvPr id="138285" name="Text Box 47"/>
                  <p:cNvSpPr txBox="1">
                    <a:spLocks noChangeArrowheads="1"/>
                  </p:cNvSpPr>
                  <p:nvPr/>
                </p:nvSpPr>
                <p:spPr bwMode="auto">
                  <a:xfrm>
                    <a:off x="691" y="3504"/>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2</a:t>
                    </a:r>
                  </a:p>
                </p:txBody>
              </p:sp>
              <p:sp>
                <p:nvSpPr>
                  <p:cNvPr id="138286" name="Text Box 48"/>
                  <p:cNvSpPr txBox="1">
                    <a:spLocks noChangeArrowheads="1"/>
                  </p:cNvSpPr>
                  <p:nvPr/>
                </p:nvSpPr>
                <p:spPr bwMode="auto">
                  <a:xfrm>
                    <a:off x="691" y="3312"/>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3</a:t>
                    </a:r>
                  </a:p>
                </p:txBody>
              </p:sp>
              <p:sp>
                <p:nvSpPr>
                  <p:cNvPr id="138287" name="Text Box 49"/>
                  <p:cNvSpPr txBox="1">
                    <a:spLocks noChangeArrowheads="1"/>
                  </p:cNvSpPr>
                  <p:nvPr/>
                </p:nvSpPr>
                <p:spPr bwMode="auto">
                  <a:xfrm>
                    <a:off x="691" y="3120"/>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4</a:t>
                    </a:r>
                  </a:p>
                </p:txBody>
              </p:sp>
              <p:sp>
                <p:nvSpPr>
                  <p:cNvPr id="138288" name="Text Box 50"/>
                  <p:cNvSpPr txBox="1">
                    <a:spLocks noChangeArrowheads="1"/>
                  </p:cNvSpPr>
                  <p:nvPr/>
                </p:nvSpPr>
                <p:spPr bwMode="auto">
                  <a:xfrm>
                    <a:off x="691" y="2928"/>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5</a:t>
                    </a:r>
                  </a:p>
                </p:txBody>
              </p:sp>
            </p:grpSp>
          </p:grpSp>
          <p:grpSp>
            <p:nvGrpSpPr>
              <p:cNvPr id="138272" name="Group 51"/>
              <p:cNvGrpSpPr>
                <a:grpSpLocks/>
              </p:cNvGrpSpPr>
              <p:nvPr/>
            </p:nvGrpSpPr>
            <p:grpSpPr bwMode="auto">
              <a:xfrm>
                <a:off x="508" y="3233"/>
                <a:ext cx="2079" cy="218"/>
                <a:chOff x="508" y="3233"/>
                <a:chExt cx="2079" cy="218"/>
              </a:xfrm>
            </p:grpSpPr>
            <p:sp>
              <p:nvSpPr>
                <p:cNvPr id="138273" name="Text Box 52"/>
                <p:cNvSpPr txBox="1">
                  <a:spLocks noChangeArrowheads="1"/>
                </p:cNvSpPr>
                <p:nvPr/>
              </p:nvSpPr>
              <p:spPr bwMode="auto">
                <a:xfrm>
                  <a:off x="508" y="3233"/>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1</a:t>
                  </a:r>
                </a:p>
              </p:txBody>
            </p:sp>
            <p:sp>
              <p:nvSpPr>
                <p:cNvPr id="138274" name="Text Box 53"/>
                <p:cNvSpPr txBox="1">
                  <a:spLocks noChangeArrowheads="1"/>
                </p:cNvSpPr>
                <p:nvPr/>
              </p:nvSpPr>
              <p:spPr bwMode="auto">
                <a:xfrm>
                  <a:off x="780" y="3233"/>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2</a:t>
                  </a:r>
                </a:p>
              </p:txBody>
            </p:sp>
            <p:sp>
              <p:nvSpPr>
                <p:cNvPr id="138275" name="Text Box 54"/>
                <p:cNvSpPr txBox="1">
                  <a:spLocks noChangeArrowheads="1"/>
                </p:cNvSpPr>
                <p:nvPr/>
              </p:nvSpPr>
              <p:spPr bwMode="auto">
                <a:xfrm>
                  <a:off x="1007" y="3233"/>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3</a:t>
                  </a:r>
                </a:p>
              </p:txBody>
            </p:sp>
            <p:sp>
              <p:nvSpPr>
                <p:cNvPr id="138276" name="Text Box 55"/>
                <p:cNvSpPr txBox="1">
                  <a:spLocks noChangeArrowheads="1"/>
                </p:cNvSpPr>
                <p:nvPr/>
              </p:nvSpPr>
              <p:spPr bwMode="auto">
                <a:xfrm>
                  <a:off x="1234" y="3233"/>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4</a:t>
                  </a:r>
                </a:p>
              </p:txBody>
            </p:sp>
            <p:sp>
              <p:nvSpPr>
                <p:cNvPr id="138277" name="Text Box 56"/>
                <p:cNvSpPr txBox="1">
                  <a:spLocks noChangeArrowheads="1"/>
                </p:cNvSpPr>
                <p:nvPr/>
              </p:nvSpPr>
              <p:spPr bwMode="auto">
                <a:xfrm>
                  <a:off x="1460" y="3233"/>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5</a:t>
                  </a:r>
                </a:p>
              </p:txBody>
            </p:sp>
            <p:sp>
              <p:nvSpPr>
                <p:cNvPr id="138278" name="Text Box 57"/>
                <p:cNvSpPr txBox="1">
                  <a:spLocks noChangeArrowheads="1"/>
                </p:cNvSpPr>
                <p:nvPr/>
              </p:nvSpPr>
              <p:spPr bwMode="auto">
                <a:xfrm>
                  <a:off x="1687" y="3233"/>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6</a:t>
                  </a:r>
                </a:p>
              </p:txBody>
            </p:sp>
            <p:sp>
              <p:nvSpPr>
                <p:cNvPr id="138279" name="Text Box 58"/>
                <p:cNvSpPr txBox="1">
                  <a:spLocks noChangeArrowheads="1"/>
                </p:cNvSpPr>
                <p:nvPr/>
              </p:nvSpPr>
              <p:spPr bwMode="auto">
                <a:xfrm>
                  <a:off x="1959" y="3233"/>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7</a:t>
                  </a:r>
                </a:p>
              </p:txBody>
            </p:sp>
            <p:sp>
              <p:nvSpPr>
                <p:cNvPr id="138280" name="Text Box 59"/>
                <p:cNvSpPr txBox="1">
                  <a:spLocks noChangeArrowheads="1"/>
                </p:cNvSpPr>
                <p:nvPr/>
              </p:nvSpPr>
              <p:spPr bwMode="auto">
                <a:xfrm>
                  <a:off x="2186" y="3233"/>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8</a:t>
                  </a:r>
                </a:p>
              </p:txBody>
            </p:sp>
            <p:sp>
              <p:nvSpPr>
                <p:cNvPr id="138281" name="Text Box 60"/>
                <p:cNvSpPr txBox="1">
                  <a:spLocks noChangeArrowheads="1"/>
                </p:cNvSpPr>
                <p:nvPr/>
              </p:nvSpPr>
              <p:spPr bwMode="auto">
                <a:xfrm>
                  <a:off x="2413" y="3233"/>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9</a:t>
                  </a:r>
                </a:p>
              </p:txBody>
            </p:sp>
          </p:grpSp>
        </p:grpSp>
        <p:grpSp>
          <p:nvGrpSpPr>
            <p:cNvPr id="138260" name="Group 61"/>
            <p:cNvGrpSpPr>
              <a:grpSpLocks/>
            </p:cNvGrpSpPr>
            <p:nvPr/>
          </p:nvGrpSpPr>
          <p:grpSpPr bwMode="auto">
            <a:xfrm>
              <a:off x="1424" y="2259"/>
              <a:ext cx="2629" cy="1270"/>
              <a:chOff x="864" y="2976"/>
              <a:chExt cx="2160" cy="960"/>
            </a:xfrm>
          </p:grpSpPr>
          <p:sp>
            <p:nvSpPr>
              <p:cNvPr id="138261" name="Rectangle 62"/>
              <p:cNvSpPr>
                <a:spLocks noChangeArrowheads="1"/>
              </p:cNvSpPr>
              <p:nvPr/>
            </p:nvSpPr>
            <p:spPr bwMode="auto">
              <a:xfrm>
                <a:off x="864" y="3744"/>
                <a:ext cx="240" cy="192"/>
              </a:xfrm>
              <a:prstGeom prst="rect">
                <a:avLst/>
              </a:prstGeom>
              <a:solidFill>
                <a:schemeClr val="accent1"/>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38262" name="Rectangle 63"/>
              <p:cNvSpPr>
                <a:spLocks noChangeArrowheads="1"/>
              </p:cNvSpPr>
              <p:nvPr/>
            </p:nvSpPr>
            <p:spPr bwMode="auto">
              <a:xfrm>
                <a:off x="1104" y="3552"/>
                <a:ext cx="240" cy="192"/>
              </a:xfrm>
              <a:prstGeom prst="rect">
                <a:avLst/>
              </a:prstGeom>
              <a:solidFill>
                <a:srgbClr val="0000FF"/>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38263" name="Rectangle 64"/>
              <p:cNvSpPr>
                <a:spLocks noChangeArrowheads="1"/>
              </p:cNvSpPr>
              <p:nvPr/>
            </p:nvSpPr>
            <p:spPr bwMode="auto">
              <a:xfrm>
                <a:off x="1344" y="3552"/>
                <a:ext cx="240" cy="192"/>
              </a:xfrm>
              <a:prstGeom prst="rect">
                <a:avLst/>
              </a:prstGeom>
              <a:solidFill>
                <a:srgbClr val="0000FF"/>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38264" name="Rectangle 65"/>
              <p:cNvSpPr>
                <a:spLocks noChangeArrowheads="1"/>
              </p:cNvSpPr>
              <p:nvPr/>
            </p:nvSpPr>
            <p:spPr bwMode="auto">
              <a:xfrm>
                <a:off x="1584" y="3360"/>
                <a:ext cx="240" cy="192"/>
              </a:xfrm>
              <a:prstGeom prst="rect">
                <a:avLst/>
              </a:prstGeom>
              <a:solidFill>
                <a:schemeClr val="accent1"/>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38265" name="Rectangle 66"/>
              <p:cNvSpPr>
                <a:spLocks noChangeArrowheads="1"/>
              </p:cNvSpPr>
              <p:nvPr/>
            </p:nvSpPr>
            <p:spPr bwMode="auto">
              <a:xfrm>
                <a:off x="1824" y="3168"/>
                <a:ext cx="240" cy="192"/>
              </a:xfrm>
              <a:prstGeom prst="rect">
                <a:avLst/>
              </a:prstGeom>
              <a:solidFill>
                <a:schemeClr val="accent1"/>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38266" name="Rectangle 67"/>
              <p:cNvSpPr>
                <a:spLocks noChangeArrowheads="1"/>
              </p:cNvSpPr>
              <p:nvPr/>
            </p:nvSpPr>
            <p:spPr bwMode="auto">
              <a:xfrm>
                <a:off x="2064" y="3168"/>
                <a:ext cx="240" cy="192"/>
              </a:xfrm>
              <a:prstGeom prst="rect">
                <a:avLst/>
              </a:prstGeom>
              <a:solidFill>
                <a:schemeClr val="accent1"/>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38267" name="Rectangle 68"/>
              <p:cNvSpPr>
                <a:spLocks noChangeArrowheads="1"/>
              </p:cNvSpPr>
              <p:nvPr/>
            </p:nvSpPr>
            <p:spPr bwMode="auto">
              <a:xfrm>
                <a:off x="2304" y="2976"/>
                <a:ext cx="240" cy="192"/>
              </a:xfrm>
              <a:prstGeom prst="rect">
                <a:avLst/>
              </a:prstGeom>
              <a:solidFill>
                <a:schemeClr val="accent1"/>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38268" name="Rectangle 69"/>
              <p:cNvSpPr>
                <a:spLocks noChangeArrowheads="1"/>
              </p:cNvSpPr>
              <p:nvPr/>
            </p:nvSpPr>
            <p:spPr bwMode="auto">
              <a:xfrm>
                <a:off x="2544" y="2976"/>
                <a:ext cx="240" cy="192"/>
              </a:xfrm>
              <a:prstGeom prst="rect">
                <a:avLst/>
              </a:prstGeom>
              <a:solidFill>
                <a:schemeClr val="accent1"/>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38269" name="Rectangle 70"/>
              <p:cNvSpPr>
                <a:spLocks noChangeArrowheads="1"/>
              </p:cNvSpPr>
              <p:nvPr/>
            </p:nvSpPr>
            <p:spPr bwMode="auto">
              <a:xfrm>
                <a:off x="2544" y="3552"/>
                <a:ext cx="240" cy="192"/>
              </a:xfrm>
              <a:prstGeom prst="rect">
                <a:avLst/>
              </a:prstGeom>
              <a:solidFill>
                <a:srgbClr val="0000FF"/>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38270" name="Rectangle 71"/>
              <p:cNvSpPr>
                <a:spLocks noChangeArrowheads="1"/>
              </p:cNvSpPr>
              <p:nvPr/>
            </p:nvSpPr>
            <p:spPr bwMode="auto">
              <a:xfrm>
                <a:off x="2784" y="3744"/>
                <a:ext cx="240" cy="192"/>
              </a:xfrm>
              <a:prstGeom prst="rect">
                <a:avLst/>
              </a:prstGeom>
              <a:solidFill>
                <a:schemeClr val="accent1"/>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grpSp>
      <p:sp>
        <p:nvSpPr>
          <p:cNvPr id="333896" name="Text Box 72"/>
          <p:cNvSpPr txBox="1">
            <a:spLocks noChangeArrowheads="1"/>
          </p:cNvSpPr>
          <p:nvPr/>
        </p:nvSpPr>
        <p:spPr bwMode="auto">
          <a:xfrm>
            <a:off x="1262063" y="5862638"/>
            <a:ext cx="57197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zh-CN" altLang="en-US" sz="2800" b="1"/>
              <a:t>以第二段为例：间隔其它拍（</a:t>
            </a:r>
            <a:r>
              <a:rPr lang="en-US" altLang="zh-CN" sz="2800" b="1"/>
              <a:t>8</a:t>
            </a:r>
            <a:r>
              <a:rPr lang="zh-CN" altLang="en-US" sz="2800" b="1"/>
              <a:t>拍）</a:t>
            </a:r>
          </a:p>
        </p:txBody>
      </p:sp>
      <p:grpSp>
        <p:nvGrpSpPr>
          <p:cNvPr id="333934" name="Group 110"/>
          <p:cNvGrpSpPr>
            <a:grpSpLocks/>
          </p:cNvGrpSpPr>
          <p:nvPr/>
        </p:nvGrpSpPr>
        <p:grpSpPr bwMode="auto">
          <a:xfrm>
            <a:off x="4529138" y="3429000"/>
            <a:ext cx="4173537" cy="2016125"/>
            <a:chOff x="864" y="2976"/>
            <a:chExt cx="2160" cy="960"/>
          </a:xfrm>
        </p:grpSpPr>
        <p:sp>
          <p:nvSpPr>
            <p:cNvPr id="138249" name="Rectangle 111"/>
            <p:cNvSpPr>
              <a:spLocks noChangeArrowheads="1"/>
            </p:cNvSpPr>
            <p:nvPr/>
          </p:nvSpPr>
          <p:spPr bwMode="auto">
            <a:xfrm>
              <a:off x="864" y="3744"/>
              <a:ext cx="240" cy="192"/>
            </a:xfrm>
            <a:prstGeom prst="rect">
              <a:avLst/>
            </a:prstGeom>
            <a:solidFill>
              <a:srgbClr val="FF0000"/>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38250" name="Rectangle 112"/>
            <p:cNvSpPr>
              <a:spLocks noChangeArrowheads="1"/>
            </p:cNvSpPr>
            <p:nvPr/>
          </p:nvSpPr>
          <p:spPr bwMode="auto">
            <a:xfrm>
              <a:off x="1104" y="3552"/>
              <a:ext cx="240" cy="192"/>
            </a:xfrm>
            <a:prstGeom prst="rect">
              <a:avLst/>
            </a:prstGeom>
            <a:solidFill>
              <a:srgbClr val="FF0000"/>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38251" name="Rectangle 113"/>
            <p:cNvSpPr>
              <a:spLocks noChangeArrowheads="1"/>
            </p:cNvSpPr>
            <p:nvPr/>
          </p:nvSpPr>
          <p:spPr bwMode="auto">
            <a:xfrm>
              <a:off x="1344" y="3552"/>
              <a:ext cx="240" cy="192"/>
            </a:xfrm>
            <a:prstGeom prst="rect">
              <a:avLst/>
            </a:prstGeom>
            <a:solidFill>
              <a:srgbClr val="FF0000"/>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38252" name="Rectangle 114"/>
            <p:cNvSpPr>
              <a:spLocks noChangeArrowheads="1"/>
            </p:cNvSpPr>
            <p:nvPr/>
          </p:nvSpPr>
          <p:spPr bwMode="auto">
            <a:xfrm>
              <a:off x="1584" y="3360"/>
              <a:ext cx="240" cy="192"/>
            </a:xfrm>
            <a:prstGeom prst="rect">
              <a:avLst/>
            </a:prstGeom>
            <a:solidFill>
              <a:srgbClr val="FF0000"/>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38253" name="Rectangle 115"/>
            <p:cNvSpPr>
              <a:spLocks noChangeArrowheads="1"/>
            </p:cNvSpPr>
            <p:nvPr/>
          </p:nvSpPr>
          <p:spPr bwMode="auto">
            <a:xfrm>
              <a:off x="1824" y="3168"/>
              <a:ext cx="240" cy="192"/>
            </a:xfrm>
            <a:prstGeom prst="rect">
              <a:avLst/>
            </a:prstGeom>
            <a:solidFill>
              <a:srgbClr val="FF0000"/>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38254" name="Rectangle 116"/>
            <p:cNvSpPr>
              <a:spLocks noChangeArrowheads="1"/>
            </p:cNvSpPr>
            <p:nvPr/>
          </p:nvSpPr>
          <p:spPr bwMode="auto">
            <a:xfrm>
              <a:off x="2064" y="3168"/>
              <a:ext cx="240" cy="192"/>
            </a:xfrm>
            <a:prstGeom prst="rect">
              <a:avLst/>
            </a:prstGeom>
            <a:solidFill>
              <a:srgbClr val="FF0000"/>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38255" name="Rectangle 117"/>
            <p:cNvSpPr>
              <a:spLocks noChangeArrowheads="1"/>
            </p:cNvSpPr>
            <p:nvPr/>
          </p:nvSpPr>
          <p:spPr bwMode="auto">
            <a:xfrm>
              <a:off x="2304" y="2976"/>
              <a:ext cx="240" cy="192"/>
            </a:xfrm>
            <a:prstGeom prst="rect">
              <a:avLst/>
            </a:prstGeom>
            <a:solidFill>
              <a:srgbClr val="FF0000"/>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38256" name="Rectangle 118"/>
            <p:cNvSpPr>
              <a:spLocks noChangeArrowheads="1"/>
            </p:cNvSpPr>
            <p:nvPr/>
          </p:nvSpPr>
          <p:spPr bwMode="auto">
            <a:xfrm>
              <a:off x="2544" y="2976"/>
              <a:ext cx="240" cy="192"/>
            </a:xfrm>
            <a:prstGeom prst="rect">
              <a:avLst/>
            </a:prstGeom>
            <a:solidFill>
              <a:srgbClr val="FF0000"/>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38257" name="Rectangle 119"/>
            <p:cNvSpPr>
              <a:spLocks noChangeArrowheads="1"/>
            </p:cNvSpPr>
            <p:nvPr/>
          </p:nvSpPr>
          <p:spPr bwMode="auto">
            <a:xfrm>
              <a:off x="2544" y="3552"/>
              <a:ext cx="240" cy="192"/>
            </a:xfrm>
            <a:prstGeom prst="rect">
              <a:avLst/>
            </a:prstGeom>
            <a:solidFill>
              <a:srgbClr val="FF0000"/>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38258" name="Rectangle 120"/>
            <p:cNvSpPr>
              <a:spLocks noChangeArrowheads="1"/>
            </p:cNvSpPr>
            <p:nvPr/>
          </p:nvSpPr>
          <p:spPr bwMode="auto">
            <a:xfrm>
              <a:off x="2784" y="3744"/>
              <a:ext cx="240" cy="192"/>
            </a:xfrm>
            <a:prstGeom prst="rect">
              <a:avLst/>
            </a:prstGeom>
            <a:solidFill>
              <a:srgbClr val="FF0000"/>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33896"/>
                                        </p:tgtEl>
                                        <p:attrNameLst>
                                          <p:attrName>style.visibility</p:attrName>
                                        </p:attrNameLst>
                                      </p:cBhvr>
                                      <p:to>
                                        <p:strVal val="visible"/>
                                      </p:to>
                                    </p:set>
                                    <p:animEffect transition="in" filter="slide(fromBottom)">
                                      <p:cBhvr>
                                        <p:cTn id="7" dur="500"/>
                                        <p:tgtEl>
                                          <p:spTgt spid="3338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33934"/>
                                        </p:tgtEl>
                                        <p:attrNameLst>
                                          <p:attrName>style.visibility</p:attrName>
                                        </p:attrNameLst>
                                      </p:cBhvr>
                                      <p:to>
                                        <p:strVal val="visible"/>
                                      </p:to>
                                    </p:set>
                                    <p:animEffect transition="in" filter="wipe(left)">
                                      <p:cBhvr>
                                        <p:cTn id="12" dur="500"/>
                                        <p:tgtEl>
                                          <p:spTgt spid="33393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xit" presetSubtype="0" fill="hold" nodeType="clickEffect">
                                  <p:stCondLst>
                                    <p:cond delay="0"/>
                                  </p:stCondLst>
                                  <p:childTnLst>
                                    <p:animEffect transition="out" filter="dissolve">
                                      <p:cBhvr>
                                        <p:cTn id="16" dur="500"/>
                                        <p:tgtEl>
                                          <p:spTgt spid="333934"/>
                                        </p:tgtEl>
                                      </p:cBhvr>
                                    </p:animEffect>
                                    <p:set>
                                      <p:cBhvr>
                                        <p:cTn id="17" dur="1" fill="hold">
                                          <p:stCondLst>
                                            <p:cond delay="499"/>
                                          </p:stCondLst>
                                        </p:cTn>
                                        <p:tgtEl>
                                          <p:spTgt spid="3339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389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ChangeArrowheads="1"/>
          </p:cNvSpPr>
          <p:nvPr/>
        </p:nvSpPr>
        <p:spPr bwMode="auto">
          <a:xfrm>
            <a:off x="539750" y="260350"/>
            <a:ext cx="8062913"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3200" b="1">
                <a:solidFill>
                  <a:schemeClr val="tx2"/>
                </a:solidFill>
                <a:latin typeface="黑体" panose="02010609060101010101" pitchFamily="49" charset="-122"/>
              </a:rPr>
              <a:t>5.2.3 </a:t>
            </a:r>
            <a:r>
              <a:rPr lang="zh-CN" altLang="en-US" sz="3200" b="1">
                <a:solidFill>
                  <a:schemeClr val="tx2"/>
                </a:solidFill>
                <a:latin typeface="黑体" panose="02010609060101010101" pitchFamily="49" charset="-122"/>
              </a:rPr>
              <a:t>标量流水机的相关处理和控制机构 </a:t>
            </a:r>
          </a:p>
        </p:txBody>
      </p:sp>
      <p:sp>
        <p:nvSpPr>
          <p:cNvPr id="139267" name="Rectangle 3"/>
          <p:cNvSpPr>
            <a:spLocks noChangeArrowheads="1"/>
          </p:cNvSpPr>
          <p:nvPr/>
        </p:nvSpPr>
        <p:spPr bwMode="auto">
          <a:xfrm>
            <a:off x="611188" y="1196975"/>
            <a:ext cx="4608512"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200" b="1">
                <a:solidFill>
                  <a:schemeClr val="tx2"/>
                </a:solidFill>
                <a:latin typeface="黑体" panose="02010609060101010101" pitchFamily="49" charset="-122"/>
              </a:rPr>
              <a:t>4</a:t>
            </a:r>
            <a:r>
              <a:rPr lang="zh-CN" altLang="en-US" sz="3200" b="1">
                <a:solidFill>
                  <a:schemeClr val="tx2"/>
                </a:solidFill>
                <a:latin typeface="黑体" panose="02010609060101010101" pitchFamily="49" charset="-122"/>
              </a:rPr>
              <a:t>．流水线调度</a:t>
            </a:r>
          </a:p>
        </p:txBody>
      </p:sp>
      <p:sp>
        <p:nvSpPr>
          <p:cNvPr id="139268" name="Text Box 4"/>
          <p:cNvSpPr txBox="1">
            <a:spLocks noChangeArrowheads="1"/>
          </p:cNvSpPr>
          <p:nvPr/>
        </p:nvSpPr>
        <p:spPr bwMode="auto">
          <a:xfrm>
            <a:off x="611188" y="1844675"/>
            <a:ext cx="540067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2800" b="1">
                <a:solidFill>
                  <a:srgbClr val="FF3300"/>
                </a:solidFill>
              </a:rPr>
              <a:t>(1)</a:t>
            </a:r>
            <a:r>
              <a:rPr lang="zh-CN" altLang="en-US" sz="2800" b="1">
                <a:solidFill>
                  <a:srgbClr val="FF3300"/>
                </a:solidFill>
              </a:rPr>
              <a:t>单功能流水线调度</a:t>
            </a:r>
          </a:p>
          <a:p>
            <a:pPr algn="l" eaLnBrk="1" hangingPunct="1"/>
            <a:r>
              <a:rPr lang="en-US" altLang="zh-CN" sz="2800" b="1">
                <a:solidFill>
                  <a:srgbClr val="FF3300"/>
                </a:solidFill>
              </a:rPr>
              <a:t>——</a:t>
            </a:r>
            <a:r>
              <a:rPr lang="zh-CN" altLang="en-US" sz="2800" b="1">
                <a:solidFill>
                  <a:srgbClr val="FF3300"/>
                </a:solidFill>
              </a:rPr>
              <a:t>延迟禁止表（</a:t>
            </a:r>
            <a:r>
              <a:rPr lang="en-US" altLang="zh-CN" sz="2800" b="1">
                <a:solidFill>
                  <a:srgbClr val="FF3300"/>
                </a:solidFill>
              </a:rPr>
              <a:t>F</a:t>
            </a:r>
            <a:r>
              <a:rPr lang="zh-CN" altLang="en-US" sz="2800" b="1">
                <a:solidFill>
                  <a:srgbClr val="FF3300"/>
                </a:solidFill>
              </a:rPr>
              <a:t>）</a:t>
            </a:r>
          </a:p>
        </p:txBody>
      </p:sp>
      <p:grpSp>
        <p:nvGrpSpPr>
          <p:cNvPr id="139269" name="Group 5"/>
          <p:cNvGrpSpPr>
            <a:grpSpLocks/>
          </p:cNvGrpSpPr>
          <p:nvPr/>
        </p:nvGrpSpPr>
        <p:grpSpPr bwMode="auto">
          <a:xfrm>
            <a:off x="3995738" y="0"/>
            <a:ext cx="5148262" cy="3087688"/>
            <a:chOff x="2517" y="0"/>
            <a:chExt cx="3243" cy="1945"/>
          </a:xfrm>
        </p:grpSpPr>
        <p:pic>
          <p:nvPicPr>
            <p:cNvPr id="139335" name="Picture 6"/>
            <p:cNvPicPr>
              <a:picLocks noChangeAspect="1" noChangeArrowheads="1"/>
            </p:cNvPicPr>
            <p:nvPr/>
          </p:nvPicPr>
          <p:blipFill>
            <a:blip r:embed="rId2">
              <a:extLst>
                <a:ext uri="{28A0092B-C50C-407E-A947-70E740481C1C}">
                  <a14:useLocalDpi xmlns:a14="http://schemas.microsoft.com/office/drawing/2010/main" val="0"/>
                </a:ext>
              </a:extLst>
            </a:blip>
            <a:srcRect l="7890" r="14909"/>
            <a:stretch>
              <a:fillRect/>
            </a:stretch>
          </p:blipFill>
          <p:spPr bwMode="auto">
            <a:xfrm>
              <a:off x="2517" y="0"/>
              <a:ext cx="3243" cy="1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9336" name="Rectangle 7"/>
            <p:cNvSpPr>
              <a:spLocks noChangeArrowheads="1"/>
            </p:cNvSpPr>
            <p:nvPr/>
          </p:nvSpPr>
          <p:spPr bwMode="auto">
            <a:xfrm>
              <a:off x="3143" y="772"/>
              <a:ext cx="2459" cy="272"/>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grpSp>
        <p:nvGrpSpPr>
          <p:cNvPr id="139270" name="Group 19"/>
          <p:cNvGrpSpPr>
            <a:grpSpLocks/>
          </p:cNvGrpSpPr>
          <p:nvPr/>
        </p:nvGrpSpPr>
        <p:grpSpPr bwMode="auto">
          <a:xfrm>
            <a:off x="468313" y="2909888"/>
            <a:ext cx="5289550" cy="2876550"/>
            <a:chOff x="1202" y="1933"/>
            <a:chExt cx="3332" cy="1812"/>
          </a:xfrm>
        </p:grpSpPr>
        <p:grpSp>
          <p:nvGrpSpPr>
            <p:cNvPr id="139283" name="Group 20"/>
            <p:cNvGrpSpPr>
              <a:grpSpLocks/>
            </p:cNvGrpSpPr>
            <p:nvPr/>
          </p:nvGrpSpPr>
          <p:grpSpPr bwMode="auto">
            <a:xfrm>
              <a:off x="1202" y="1933"/>
              <a:ext cx="3332" cy="1812"/>
              <a:chOff x="177" y="2081"/>
              <a:chExt cx="2737" cy="1370"/>
            </a:xfrm>
          </p:grpSpPr>
          <p:grpSp>
            <p:nvGrpSpPr>
              <p:cNvPr id="139295" name="Group 21"/>
              <p:cNvGrpSpPr>
                <a:grpSpLocks/>
              </p:cNvGrpSpPr>
              <p:nvPr/>
            </p:nvGrpSpPr>
            <p:grpSpPr bwMode="auto">
              <a:xfrm>
                <a:off x="177" y="2081"/>
                <a:ext cx="2737" cy="1357"/>
                <a:chOff x="177" y="2081"/>
                <a:chExt cx="2737" cy="1357"/>
              </a:xfrm>
            </p:grpSpPr>
            <p:grpSp>
              <p:nvGrpSpPr>
                <p:cNvPr id="139306" name="Group 22"/>
                <p:cNvGrpSpPr>
                  <a:grpSpLocks/>
                </p:cNvGrpSpPr>
                <p:nvPr/>
              </p:nvGrpSpPr>
              <p:grpSpPr bwMode="auto">
                <a:xfrm>
                  <a:off x="350" y="2081"/>
                  <a:ext cx="2564" cy="1357"/>
                  <a:chOff x="350" y="2081"/>
                  <a:chExt cx="2564" cy="1357"/>
                </a:xfrm>
              </p:grpSpPr>
              <p:grpSp>
                <p:nvGrpSpPr>
                  <p:cNvPr id="139313" name="Group 23"/>
                  <p:cNvGrpSpPr>
                    <a:grpSpLocks/>
                  </p:cNvGrpSpPr>
                  <p:nvPr/>
                </p:nvGrpSpPr>
                <p:grpSpPr bwMode="auto">
                  <a:xfrm>
                    <a:off x="350" y="2081"/>
                    <a:ext cx="397" cy="1200"/>
                    <a:chOff x="864" y="2736"/>
                    <a:chExt cx="397" cy="1200"/>
                  </a:xfrm>
                </p:grpSpPr>
                <p:grpSp>
                  <p:nvGrpSpPr>
                    <p:cNvPr id="139327" name="Group 24"/>
                    <p:cNvGrpSpPr>
                      <a:grpSpLocks/>
                    </p:cNvGrpSpPr>
                    <p:nvPr/>
                  </p:nvGrpSpPr>
                  <p:grpSpPr bwMode="auto">
                    <a:xfrm>
                      <a:off x="864" y="2784"/>
                      <a:ext cx="96" cy="1152"/>
                      <a:chOff x="864" y="2784"/>
                      <a:chExt cx="96" cy="1152"/>
                    </a:xfrm>
                  </p:grpSpPr>
                  <p:sp>
                    <p:nvSpPr>
                      <p:cNvPr id="139329" name="Line 25"/>
                      <p:cNvSpPr>
                        <a:spLocks noChangeShapeType="1"/>
                      </p:cNvSpPr>
                      <p:nvPr/>
                    </p:nvSpPr>
                    <p:spPr bwMode="auto">
                      <a:xfrm flipV="1">
                        <a:off x="864" y="2784"/>
                        <a:ext cx="0" cy="115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39330" name="Line 26"/>
                      <p:cNvSpPr>
                        <a:spLocks noChangeShapeType="1"/>
                      </p:cNvSpPr>
                      <p:nvPr/>
                    </p:nvSpPr>
                    <p:spPr bwMode="auto">
                      <a:xfrm>
                        <a:off x="864" y="3744"/>
                        <a:ext cx="96"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39331" name="Line 27"/>
                      <p:cNvSpPr>
                        <a:spLocks noChangeShapeType="1"/>
                      </p:cNvSpPr>
                      <p:nvPr/>
                    </p:nvSpPr>
                    <p:spPr bwMode="auto">
                      <a:xfrm>
                        <a:off x="864" y="3552"/>
                        <a:ext cx="96"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39332" name="Line 28"/>
                      <p:cNvSpPr>
                        <a:spLocks noChangeShapeType="1"/>
                      </p:cNvSpPr>
                      <p:nvPr/>
                    </p:nvSpPr>
                    <p:spPr bwMode="auto">
                      <a:xfrm>
                        <a:off x="864" y="3360"/>
                        <a:ext cx="96"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39333" name="Line 29"/>
                      <p:cNvSpPr>
                        <a:spLocks noChangeShapeType="1"/>
                      </p:cNvSpPr>
                      <p:nvPr/>
                    </p:nvSpPr>
                    <p:spPr bwMode="auto">
                      <a:xfrm>
                        <a:off x="864" y="3168"/>
                        <a:ext cx="96"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39334" name="Line 30"/>
                      <p:cNvSpPr>
                        <a:spLocks noChangeShapeType="1"/>
                      </p:cNvSpPr>
                      <p:nvPr/>
                    </p:nvSpPr>
                    <p:spPr bwMode="auto">
                      <a:xfrm>
                        <a:off x="864" y="2976"/>
                        <a:ext cx="96"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grpSp>
                <p:sp>
                  <p:nvSpPr>
                    <p:cNvPr id="139328" name="Text Box 31"/>
                    <p:cNvSpPr txBox="1">
                      <a:spLocks noChangeArrowheads="1"/>
                    </p:cNvSpPr>
                    <p:nvPr/>
                  </p:nvSpPr>
                  <p:spPr bwMode="auto">
                    <a:xfrm>
                      <a:off x="902" y="2736"/>
                      <a:ext cx="359"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sz="2000" b="1">
                          <a:ea typeface="宋体" panose="02010600030101010101" pitchFamily="2" charset="-122"/>
                        </a:rPr>
                        <a:t>空间</a:t>
                      </a:r>
                    </a:p>
                  </p:txBody>
                </p:sp>
              </p:grpSp>
              <p:grpSp>
                <p:nvGrpSpPr>
                  <p:cNvPr id="139314" name="Group 32"/>
                  <p:cNvGrpSpPr>
                    <a:grpSpLocks/>
                  </p:cNvGrpSpPr>
                  <p:nvPr/>
                </p:nvGrpSpPr>
                <p:grpSpPr bwMode="auto">
                  <a:xfrm>
                    <a:off x="350" y="3185"/>
                    <a:ext cx="2564" cy="253"/>
                    <a:chOff x="350" y="3185"/>
                    <a:chExt cx="2564" cy="253"/>
                  </a:xfrm>
                </p:grpSpPr>
                <p:sp>
                  <p:nvSpPr>
                    <p:cNvPr id="139315" name="Line 33"/>
                    <p:cNvSpPr>
                      <a:spLocks noChangeShapeType="1"/>
                    </p:cNvSpPr>
                    <p:nvPr/>
                  </p:nvSpPr>
                  <p:spPr bwMode="auto">
                    <a:xfrm>
                      <a:off x="350" y="3281"/>
                      <a:ext cx="2494" cy="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39316" name="Line 34"/>
                    <p:cNvSpPr>
                      <a:spLocks noChangeShapeType="1"/>
                    </p:cNvSpPr>
                    <p:nvPr/>
                  </p:nvSpPr>
                  <p:spPr bwMode="auto">
                    <a:xfrm flipV="1">
                      <a:off x="590" y="3185"/>
                      <a:ext cx="0" cy="96"/>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39317" name="Line 35"/>
                    <p:cNvSpPr>
                      <a:spLocks noChangeShapeType="1"/>
                    </p:cNvSpPr>
                    <p:nvPr/>
                  </p:nvSpPr>
                  <p:spPr bwMode="auto">
                    <a:xfrm flipV="1">
                      <a:off x="830" y="3185"/>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39318" name="Line 36"/>
                    <p:cNvSpPr>
                      <a:spLocks noChangeShapeType="1"/>
                    </p:cNvSpPr>
                    <p:nvPr/>
                  </p:nvSpPr>
                  <p:spPr bwMode="auto">
                    <a:xfrm flipV="1">
                      <a:off x="1070" y="3185"/>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39319" name="Line 37"/>
                    <p:cNvSpPr>
                      <a:spLocks noChangeShapeType="1"/>
                    </p:cNvSpPr>
                    <p:nvPr/>
                  </p:nvSpPr>
                  <p:spPr bwMode="auto">
                    <a:xfrm flipV="1">
                      <a:off x="1310" y="3185"/>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39320" name="Line 38"/>
                    <p:cNvSpPr>
                      <a:spLocks noChangeShapeType="1"/>
                    </p:cNvSpPr>
                    <p:nvPr/>
                  </p:nvSpPr>
                  <p:spPr bwMode="auto">
                    <a:xfrm flipV="1">
                      <a:off x="1550" y="3185"/>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39321" name="Line 39"/>
                    <p:cNvSpPr>
                      <a:spLocks noChangeShapeType="1"/>
                    </p:cNvSpPr>
                    <p:nvPr/>
                  </p:nvSpPr>
                  <p:spPr bwMode="auto">
                    <a:xfrm flipV="1">
                      <a:off x="1790" y="3185"/>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39322" name="Line 40"/>
                    <p:cNvSpPr>
                      <a:spLocks noChangeShapeType="1"/>
                    </p:cNvSpPr>
                    <p:nvPr/>
                  </p:nvSpPr>
                  <p:spPr bwMode="auto">
                    <a:xfrm flipV="1">
                      <a:off x="2030" y="3185"/>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39323" name="Line 41"/>
                    <p:cNvSpPr>
                      <a:spLocks noChangeShapeType="1"/>
                    </p:cNvSpPr>
                    <p:nvPr/>
                  </p:nvSpPr>
                  <p:spPr bwMode="auto">
                    <a:xfrm flipV="1">
                      <a:off x="2270" y="3185"/>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39324" name="Line 42"/>
                    <p:cNvSpPr>
                      <a:spLocks noChangeShapeType="1"/>
                    </p:cNvSpPr>
                    <p:nvPr/>
                  </p:nvSpPr>
                  <p:spPr bwMode="auto">
                    <a:xfrm flipV="1">
                      <a:off x="2510" y="3185"/>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39325" name="Line 43"/>
                    <p:cNvSpPr>
                      <a:spLocks noChangeShapeType="1"/>
                    </p:cNvSpPr>
                    <p:nvPr/>
                  </p:nvSpPr>
                  <p:spPr bwMode="auto">
                    <a:xfrm flipV="1">
                      <a:off x="2750" y="3185"/>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39326" name="Text Box 44"/>
                    <p:cNvSpPr txBox="1">
                      <a:spLocks noChangeArrowheads="1"/>
                    </p:cNvSpPr>
                    <p:nvPr/>
                  </p:nvSpPr>
                  <p:spPr bwMode="auto">
                    <a:xfrm>
                      <a:off x="2554" y="3249"/>
                      <a:ext cx="360"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sz="2000" b="1">
                          <a:ea typeface="宋体" panose="02010600030101010101" pitchFamily="2" charset="-122"/>
                        </a:rPr>
                        <a:t>时间</a:t>
                      </a:r>
                    </a:p>
                  </p:txBody>
                </p:sp>
              </p:grpSp>
            </p:grpSp>
            <p:grpSp>
              <p:nvGrpSpPr>
                <p:cNvPr id="139307" name="Group 45"/>
                <p:cNvGrpSpPr>
                  <a:grpSpLocks/>
                </p:cNvGrpSpPr>
                <p:nvPr/>
              </p:nvGrpSpPr>
              <p:grpSpPr bwMode="auto">
                <a:xfrm>
                  <a:off x="177" y="2273"/>
                  <a:ext cx="174" cy="986"/>
                  <a:chOff x="691" y="2928"/>
                  <a:chExt cx="174" cy="986"/>
                </a:xfrm>
              </p:grpSpPr>
              <p:sp>
                <p:nvSpPr>
                  <p:cNvPr id="139308" name="Text Box 46"/>
                  <p:cNvSpPr txBox="1">
                    <a:spLocks noChangeArrowheads="1"/>
                  </p:cNvSpPr>
                  <p:nvPr/>
                </p:nvSpPr>
                <p:spPr bwMode="auto">
                  <a:xfrm>
                    <a:off x="691" y="3696"/>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1</a:t>
                    </a:r>
                  </a:p>
                </p:txBody>
              </p:sp>
              <p:sp>
                <p:nvSpPr>
                  <p:cNvPr id="139309" name="Text Box 47"/>
                  <p:cNvSpPr txBox="1">
                    <a:spLocks noChangeArrowheads="1"/>
                  </p:cNvSpPr>
                  <p:nvPr/>
                </p:nvSpPr>
                <p:spPr bwMode="auto">
                  <a:xfrm>
                    <a:off x="691" y="3504"/>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2</a:t>
                    </a:r>
                  </a:p>
                </p:txBody>
              </p:sp>
              <p:sp>
                <p:nvSpPr>
                  <p:cNvPr id="139310" name="Text Box 48"/>
                  <p:cNvSpPr txBox="1">
                    <a:spLocks noChangeArrowheads="1"/>
                  </p:cNvSpPr>
                  <p:nvPr/>
                </p:nvSpPr>
                <p:spPr bwMode="auto">
                  <a:xfrm>
                    <a:off x="691" y="3312"/>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3</a:t>
                    </a:r>
                  </a:p>
                </p:txBody>
              </p:sp>
              <p:sp>
                <p:nvSpPr>
                  <p:cNvPr id="139311" name="Text Box 49"/>
                  <p:cNvSpPr txBox="1">
                    <a:spLocks noChangeArrowheads="1"/>
                  </p:cNvSpPr>
                  <p:nvPr/>
                </p:nvSpPr>
                <p:spPr bwMode="auto">
                  <a:xfrm>
                    <a:off x="691" y="3120"/>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4</a:t>
                    </a:r>
                  </a:p>
                </p:txBody>
              </p:sp>
              <p:sp>
                <p:nvSpPr>
                  <p:cNvPr id="139312" name="Text Box 50"/>
                  <p:cNvSpPr txBox="1">
                    <a:spLocks noChangeArrowheads="1"/>
                  </p:cNvSpPr>
                  <p:nvPr/>
                </p:nvSpPr>
                <p:spPr bwMode="auto">
                  <a:xfrm>
                    <a:off x="691" y="2928"/>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5</a:t>
                    </a:r>
                  </a:p>
                </p:txBody>
              </p:sp>
            </p:grpSp>
          </p:grpSp>
          <p:grpSp>
            <p:nvGrpSpPr>
              <p:cNvPr id="139296" name="Group 51"/>
              <p:cNvGrpSpPr>
                <a:grpSpLocks/>
              </p:cNvGrpSpPr>
              <p:nvPr/>
            </p:nvGrpSpPr>
            <p:grpSpPr bwMode="auto">
              <a:xfrm>
                <a:off x="508" y="3233"/>
                <a:ext cx="2079" cy="218"/>
                <a:chOff x="508" y="3233"/>
                <a:chExt cx="2079" cy="218"/>
              </a:xfrm>
            </p:grpSpPr>
            <p:sp>
              <p:nvSpPr>
                <p:cNvPr id="139297" name="Text Box 52"/>
                <p:cNvSpPr txBox="1">
                  <a:spLocks noChangeArrowheads="1"/>
                </p:cNvSpPr>
                <p:nvPr/>
              </p:nvSpPr>
              <p:spPr bwMode="auto">
                <a:xfrm>
                  <a:off x="508" y="3233"/>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1</a:t>
                  </a:r>
                </a:p>
              </p:txBody>
            </p:sp>
            <p:sp>
              <p:nvSpPr>
                <p:cNvPr id="139298" name="Text Box 53"/>
                <p:cNvSpPr txBox="1">
                  <a:spLocks noChangeArrowheads="1"/>
                </p:cNvSpPr>
                <p:nvPr/>
              </p:nvSpPr>
              <p:spPr bwMode="auto">
                <a:xfrm>
                  <a:off x="780" y="3233"/>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2</a:t>
                  </a:r>
                </a:p>
              </p:txBody>
            </p:sp>
            <p:sp>
              <p:nvSpPr>
                <p:cNvPr id="139299" name="Text Box 54"/>
                <p:cNvSpPr txBox="1">
                  <a:spLocks noChangeArrowheads="1"/>
                </p:cNvSpPr>
                <p:nvPr/>
              </p:nvSpPr>
              <p:spPr bwMode="auto">
                <a:xfrm>
                  <a:off x="1007" y="3233"/>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3</a:t>
                  </a:r>
                </a:p>
              </p:txBody>
            </p:sp>
            <p:sp>
              <p:nvSpPr>
                <p:cNvPr id="139300" name="Text Box 55"/>
                <p:cNvSpPr txBox="1">
                  <a:spLocks noChangeArrowheads="1"/>
                </p:cNvSpPr>
                <p:nvPr/>
              </p:nvSpPr>
              <p:spPr bwMode="auto">
                <a:xfrm>
                  <a:off x="1234" y="3233"/>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4</a:t>
                  </a:r>
                </a:p>
              </p:txBody>
            </p:sp>
            <p:sp>
              <p:nvSpPr>
                <p:cNvPr id="139301" name="Text Box 56"/>
                <p:cNvSpPr txBox="1">
                  <a:spLocks noChangeArrowheads="1"/>
                </p:cNvSpPr>
                <p:nvPr/>
              </p:nvSpPr>
              <p:spPr bwMode="auto">
                <a:xfrm>
                  <a:off x="1460" y="3233"/>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5</a:t>
                  </a:r>
                </a:p>
              </p:txBody>
            </p:sp>
            <p:sp>
              <p:nvSpPr>
                <p:cNvPr id="139302" name="Text Box 57"/>
                <p:cNvSpPr txBox="1">
                  <a:spLocks noChangeArrowheads="1"/>
                </p:cNvSpPr>
                <p:nvPr/>
              </p:nvSpPr>
              <p:spPr bwMode="auto">
                <a:xfrm>
                  <a:off x="1687" y="3233"/>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6</a:t>
                  </a:r>
                </a:p>
              </p:txBody>
            </p:sp>
            <p:sp>
              <p:nvSpPr>
                <p:cNvPr id="139303" name="Text Box 58"/>
                <p:cNvSpPr txBox="1">
                  <a:spLocks noChangeArrowheads="1"/>
                </p:cNvSpPr>
                <p:nvPr/>
              </p:nvSpPr>
              <p:spPr bwMode="auto">
                <a:xfrm>
                  <a:off x="1959" y="3233"/>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7</a:t>
                  </a:r>
                </a:p>
              </p:txBody>
            </p:sp>
            <p:sp>
              <p:nvSpPr>
                <p:cNvPr id="139304" name="Text Box 59"/>
                <p:cNvSpPr txBox="1">
                  <a:spLocks noChangeArrowheads="1"/>
                </p:cNvSpPr>
                <p:nvPr/>
              </p:nvSpPr>
              <p:spPr bwMode="auto">
                <a:xfrm>
                  <a:off x="2186" y="3233"/>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8</a:t>
                  </a:r>
                </a:p>
              </p:txBody>
            </p:sp>
            <p:sp>
              <p:nvSpPr>
                <p:cNvPr id="139305" name="Text Box 60"/>
                <p:cNvSpPr txBox="1">
                  <a:spLocks noChangeArrowheads="1"/>
                </p:cNvSpPr>
                <p:nvPr/>
              </p:nvSpPr>
              <p:spPr bwMode="auto">
                <a:xfrm>
                  <a:off x="2413" y="3233"/>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9</a:t>
                  </a:r>
                </a:p>
              </p:txBody>
            </p:sp>
          </p:grpSp>
        </p:grpSp>
        <p:grpSp>
          <p:nvGrpSpPr>
            <p:cNvPr id="139284" name="Group 61"/>
            <p:cNvGrpSpPr>
              <a:grpSpLocks/>
            </p:cNvGrpSpPr>
            <p:nvPr/>
          </p:nvGrpSpPr>
          <p:grpSpPr bwMode="auto">
            <a:xfrm>
              <a:off x="1424" y="2259"/>
              <a:ext cx="2629" cy="1270"/>
              <a:chOff x="864" y="2976"/>
              <a:chExt cx="2160" cy="960"/>
            </a:xfrm>
          </p:grpSpPr>
          <p:sp>
            <p:nvSpPr>
              <p:cNvPr id="139285" name="Rectangle 62"/>
              <p:cNvSpPr>
                <a:spLocks noChangeArrowheads="1"/>
              </p:cNvSpPr>
              <p:nvPr/>
            </p:nvSpPr>
            <p:spPr bwMode="auto">
              <a:xfrm>
                <a:off x="864" y="3744"/>
                <a:ext cx="240" cy="192"/>
              </a:xfrm>
              <a:prstGeom prst="rect">
                <a:avLst/>
              </a:prstGeom>
              <a:solidFill>
                <a:schemeClr val="accent1"/>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39286" name="Rectangle 63"/>
              <p:cNvSpPr>
                <a:spLocks noChangeArrowheads="1"/>
              </p:cNvSpPr>
              <p:nvPr/>
            </p:nvSpPr>
            <p:spPr bwMode="auto">
              <a:xfrm>
                <a:off x="1104" y="3552"/>
                <a:ext cx="240" cy="192"/>
              </a:xfrm>
              <a:prstGeom prst="rect">
                <a:avLst/>
              </a:prstGeom>
              <a:solidFill>
                <a:srgbClr val="0000FF"/>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39287" name="Rectangle 64"/>
              <p:cNvSpPr>
                <a:spLocks noChangeArrowheads="1"/>
              </p:cNvSpPr>
              <p:nvPr/>
            </p:nvSpPr>
            <p:spPr bwMode="auto">
              <a:xfrm>
                <a:off x="1344" y="3552"/>
                <a:ext cx="240" cy="192"/>
              </a:xfrm>
              <a:prstGeom prst="rect">
                <a:avLst/>
              </a:prstGeom>
              <a:solidFill>
                <a:srgbClr val="0000FF"/>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39288" name="Rectangle 65"/>
              <p:cNvSpPr>
                <a:spLocks noChangeArrowheads="1"/>
              </p:cNvSpPr>
              <p:nvPr/>
            </p:nvSpPr>
            <p:spPr bwMode="auto">
              <a:xfrm>
                <a:off x="1584" y="3360"/>
                <a:ext cx="240" cy="192"/>
              </a:xfrm>
              <a:prstGeom prst="rect">
                <a:avLst/>
              </a:prstGeom>
              <a:solidFill>
                <a:schemeClr val="accent1"/>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39289" name="Rectangle 66"/>
              <p:cNvSpPr>
                <a:spLocks noChangeArrowheads="1"/>
              </p:cNvSpPr>
              <p:nvPr/>
            </p:nvSpPr>
            <p:spPr bwMode="auto">
              <a:xfrm>
                <a:off x="1824" y="3168"/>
                <a:ext cx="240" cy="192"/>
              </a:xfrm>
              <a:prstGeom prst="rect">
                <a:avLst/>
              </a:prstGeom>
              <a:solidFill>
                <a:schemeClr val="accent1"/>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39290" name="Rectangle 67"/>
              <p:cNvSpPr>
                <a:spLocks noChangeArrowheads="1"/>
              </p:cNvSpPr>
              <p:nvPr/>
            </p:nvSpPr>
            <p:spPr bwMode="auto">
              <a:xfrm>
                <a:off x="2064" y="3168"/>
                <a:ext cx="240" cy="192"/>
              </a:xfrm>
              <a:prstGeom prst="rect">
                <a:avLst/>
              </a:prstGeom>
              <a:solidFill>
                <a:schemeClr val="accent1"/>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39291" name="Rectangle 68"/>
              <p:cNvSpPr>
                <a:spLocks noChangeArrowheads="1"/>
              </p:cNvSpPr>
              <p:nvPr/>
            </p:nvSpPr>
            <p:spPr bwMode="auto">
              <a:xfrm>
                <a:off x="2304" y="2976"/>
                <a:ext cx="240" cy="192"/>
              </a:xfrm>
              <a:prstGeom prst="rect">
                <a:avLst/>
              </a:prstGeom>
              <a:solidFill>
                <a:schemeClr val="accent1"/>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39292" name="Rectangle 69"/>
              <p:cNvSpPr>
                <a:spLocks noChangeArrowheads="1"/>
              </p:cNvSpPr>
              <p:nvPr/>
            </p:nvSpPr>
            <p:spPr bwMode="auto">
              <a:xfrm>
                <a:off x="2544" y="2976"/>
                <a:ext cx="240" cy="192"/>
              </a:xfrm>
              <a:prstGeom prst="rect">
                <a:avLst/>
              </a:prstGeom>
              <a:solidFill>
                <a:schemeClr val="accent1"/>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39293" name="Rectangle 70"/>
              <p:cNvSpPr>
                <a:spLocks noChangeArrowheads="1"/>
              </p:cNvSpPr>
              <p:nvPr/>
            </p:nvSpPr>
            <p:spPr bwMode="auto">
              <a:xfrm>
                <a:off x="2544" y="3552"/>
                <a:ext cx="240" cy="192"/>
              </a:xfrm>
              <a:prstGeom prst="rect">
                <a:avLst/>
              </a:prstGeom>
              <a:solidFill>
                <a:srgbClr val="0000FF"/>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39294" name="Rectangle 71"/>
              <p:cNvSpPr>
                <a:spLocks noChangeArrowheads="1"/>
              </p:cNvSpPr>
              <p:nvPr/>
            </p:nvSpPr>
            <p:spPr bwMode="auto">
              <a:xfrm>
                <a:off x="2784" y="3744"/>
                <a:ext cx="240" cy="192"/>
              </a:xfrm>
              <a:prstGeom prst="rect">
                <a:avLst/>
              </a:prstGeom>
              <a:solidFill>
                <a:schemeClr val="accent1"/>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grpSp>
      <p:sp>
        <p:nvSpPr>
          <p:cNvPr id="334920" name="Text Box 72"/>
          <p:cNvSpPr txBox="1">
            <a:spLocks noChangeArrowheads="1"/>
          </p:cNvSpPr>
          <p:nvPr/>
        </p:nvSpPr>
        <p:spPr bwMode="auto">
          <a:xfrm>
            <a:off x="1262063" y="5862638"/>
            <a:ext cx="57197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zh-CN" altLang="en-US" sz="2800" b="1"/>
              <a:t>以第二段为例：间隔其它拍（</a:t>
            </a:r>
            <a:r>
              <a:rPr lang="en-US" altLang="zh-CN" sz="2800" b="1"/>
              <a:t>9</a:t>
            </a:r>
            <a:r>
              <a:rPr lang="zh-CN" altLang="en-US" sz="2800" b="1"/>
              <a:t>拍）</a:t>
            </a:r>
          </a:p>
        </p:txBody>
      </p:sp>
      <p:grpSp>
        <p:nvGrpSpPr>
          <p:cNvPr id="334969" name="Group 121"/>
          <p:cNvGrpSpPr>
            <a:grpSpLocks/>
          </p:cNvGrpSpPr>
          <p:nvPr/>
        </p:nvGrpSpPr>
        <p:grpSpPr bwMode="auto">
          <a:xfrm>
            <a:off x="5006975" y="3429000"/>
            <a:ext cx="4173538" cy="2016125"/>
            <a:chOff x="864" y="2976"/>
            <a:chExt cx="2160" cy="960"/>
          </a:xfrm>
        </p:grpSpPr>
        <p:sp>
          <p:nvSpPr>
            <p:cNvPr id="139273" name="Rectangle 122"/>
            <p:cNvSpPr>
              <a:spLocks noChangeArrowheads="1"/>
            </p:cNvSpPr>
            <p:nvPr/>
          </p:nvSpPr>
          <p:spPr bwMode="auto">
            <a:xfrm>
              <a:off x="864" y="3744"/>
              <a:ext cx="240" cy="192"/>
            </a:xfrm>
            <a:prstGeom prst="rect">
              <a:avLst/>
            </a:prstGeom>
            <a:solidFill>
              <a:srgbClr val="FF0000"/>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39274" name="Rectangle 123"/>
            <p:cNvSpPr>
              <a:spLocks noChangeArrowheads="1"/>
            </p:cNvSpPr>
            <p:nvPr/>
          </p:nvSpPr>
          <p:spPr bwMode="auto">
            <a:xfrm>
              <a:off x="1104" y="3552"/>
              <a:ext cx="240" cy="192"/>
            </a:xfrm>
            <a:prstGeom prst="rect">
              <a:avLst/>
            </a:prstGeom>
            <a:solidFill>
              <a:srgbClr val="FF0000"/>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39275" name="Rectangle 124"/>
            <p:cNvSpPr>
              <a:spLocks noChangeArrowheads="1"/>
            </p:cNvSpPr>
            <p:nvPr/>
          </p:nvSpPr>
          <p:spPr bwMode="auto">
            <a:xfrm>
              <a:off x="1344" y="3552"/>
              <a:ext cx="240" cy="192"/>
            </a:xfrm>
            <a:prstGeom prst="rect">
              <a:avLst/>
            </a:prstGeom>
            <a:solidFill>
              <a:srgbClr val="FF0000"/>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39276" name="Rectangle 125"/>
            <p:cNvSpPr>
              <a:spLocks noChangeArrowheads="1"/>
            </p:cNvSpPr>
            <p:nvPr/>
          </p:nvSpPr>
          <p:spPr bwMode="auto">
            <a:xfrm>
              <a:off x="1584" y="3360"/>
              <a:ext cx="240" cy="192"/>
            </a:xfrm>
            <a:prstGeom prst="rect">
              <a:avLst/>
            </a:prstGeom>
            <a:solidFill>
              <a:srgbClr val="FF0000"/>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39277" name="Rectangle 126"/>
            <p:cNvSpPr>
              <a:spLocks noChangeArrowheads="1"/>
            </p:cNvSpPr>
            <p:nvPr/>
          </p:nvSpPr>
          <p:spPr bwMode="auto">
            <a:xfrm>
              <a:off x="1824" y="3168"/>
              <a:ext cx="240" cy="192"/>
            </a:xfrm>
            <a:prstGeom prst="rect">
              <a:avLst/>
            </a:prstGeom>
            <a:solidFill>
              <a:srgbClr val="FF0000"/>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39278" name="Rectangle 127"/>
            <p:cNvSpPr>
              <a:spLocks noChangeArrowheads="1"/>
            </p:cNvSpPr>
            <p:nvPr/>
          </p:nvSpPr>
          <p:spPr bwMode="auto">
            <a:xfrm>
              <a:off x="2064" y="3168"/>
              <a:ext cx="240" cy="192"/>
            </a:xfrm>
            <a:prstGeom prst="rect">
              <a:avLst/>
            </a:prstGeom>
            <a:solidFill>
              <a:srgbClr val="FF0000"/>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39279" name="Rectangle 128"/>
            <p:cNvSpPr>
              <a:spLocks noChangeArrowheads="1"/>
            </p:cNvSpPr>
            <p:nvPr/>
          </p:nvSpPr>
          <p:spPr bwMode="auto">
            <a:xfrm>
              <a:off x="2304" y="2976"/>
              <a:ext cx="240" cy="192"/>
            </a:xfrm>
            <a:prstGeom prst="rect">
              <a:avLst/>
            </a:prstGeom>
            <a:solidFill>
              <a:srgbClr val="FF0000"/>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39280" name="Rectangle 129"/>
            <p:cNvSpPr>
              <a:spLocks noChangeArrowheads="1"/>
            </p:cNvSpPr>
            <p:nvPr/>
          </p:nvSpPr>
          <p:spPr bwMode="auto">
            <a:xfrm>
              <a:off x="2544" y="2976"/>
              <a:ext cx="240" cy="192"/>
            </a:xfrm>
            <a:prstGeom prst="rect">
              <a:avLst/>
            </a:prstGeom>
            <a:solidFill>
              <a:srgbClr val="FF0000"/>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39281" name="Rectangle 130"/>
            <p:cNvSpPr>
              <a:spLocks noChangeArrowheads="1"/>
            </p:cNvSpPr>
            <p:nvPr/>
          </p:nvSpPr>
          <p:spPr bwMode="auto">
            <a:xfrm>
              <a:off x="2544" y="3552"/>
              <a:ext cx="240" cy="192"/>
            </a:xfrm>
            <a:prstGeom prst="rect">
              <a:avLst/>
            </a:prstGeom>
            <a:solidFill>
              <a:srgbClr val="FF0000"/>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39282" name="Rectangle 131"/>
            <p:cNvSpPr>
              <a:spLocks noChangeArrowheads="1"/>
            </p:cNvSpPr>
            <p:nvPr/>
          </p:nvSpPr>
          <p:spPr bwMode="auto">
            <a:xfrm>
              <a:off x="2784" y="3744"/>
              <a:ext cx="240" cy="192"/>
            </a:xfrm>
            <a:prstGeom prst="rect">
              <a:avLst/>
            </a:prstGeom>
            <a:solidFill>
              <a:srgbClr val="FF0000"/>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34920"/>
                                        </p:tgtEl>
                                        <p:attrNameLst>
                                          <p:attrName>style.visibility</p:attrName>
                                        </p:attrNameLst>
                                      </p:cBhvr>
                                      <p:to>
                                        <p:strVal val="visible"/>
                                      </p:to>
                                    </p:set>
                                    <p:animEffect transition="in" filter="slide(fromBottom)">
                                      <p:cBhvr>
                                        <p:cTn id="7" dur="500"/>
                                        <p:tgtEl>
                                          <p:spTgt spid="3349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34969"/>
                                        </p:tgtEl>
                                        <p:attrNameLst>
                                          <p:attrName>style.visibility</p:attrName>
                                        </p:attrNameLst>
                                      </p:cBhvr>
                                      <p:to>
                                        <p:strVal val="visible"/>
                                      </p:to>
                                    </p:set>
                                    <p:animEffect transition="in" filter="wipe(left)">
                                      <p:cBhvr>
                                        <p:cTn id="12" dur="500"/>
                                        <p:tgtEl>
                                          <p:spTgt spid="3349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4920"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3"/>
          <p:cNvSpPr>
            <a:spLocks noChangeArrowheads="1"/>
          </p:cNvSpPr>
          <p:nvPr/>
        </p:nvSpPr>
        <p:spPr bwMode="auto">
          <a:xfrm>
            <a:off x="611188" y="1196975"/>
            <a:ext cx="4608512"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200" b="1">
                <a:solidFill>
                  <a:schemeClr val="tx2"/>
                </a:solidFill>
                <a:latin typeface="黑体" panose="02010609060101010101" pitchFamily="49" charset="-122"/>
              </a:rPr>
              <a:t>4</a:t>
            </a:r>
            <a:r>
              <a:rPr lang="zh-CN" altLang="en-US" sz="3200" b="1">
                <a:solidFill>
                  <a:schemeClr val="tx2"/>
                </a:solidFill>
                <a:latin typeface="黑体" panose="02010609060101010101" pitchFamily="49" charset="-122"/>
              </a:rPr>
              <a:t>．流水线调度</a:t>
            </a:r>
          </a:p>
        </p:txBody>
      </p:sp>
      <p:sp>
        <p:nvSpPr>
          <p:cNvPr id="140291" name="Text Box 4"/>
          <p:cNvSpPr txBox="1">
            <a:spLocks noChangeArrowheads="1"/>
          </p:cNvSpPr>
          <p:nvPr/>
        </p:nvSpPr>
        <p:spPr bwMode="auto">
          <a:xfrm>
            <a:off x="611188" y="1844675"/>
            <a:ext cx="79216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2800" b="1">
                <a:solidFill>
                  <a:srgbClr val="FF3300"/>
                </a:solidFill>
              </a:rPr>
              <a:t>(1)</a:t>
            </a:r>
            <a:r>
              <a:rPr lang="zh-CN" altLang="en-US" sz="2800" b="1">
                <a:solidFill>
                  <a:srgbClr val="FF3300"/>
                </a:solidFill>
              </a:rPr>
              <a:t>单功能流水线调度</a:t>
            </a:r>
            <a:r>
              <a:rPr lang="en-US" altLang="zh-CN" sz="2800" b="1">
                <a:solidFill>
                  <a:srgbClr val="FF3300"/>
                </a:solidFill>
              </a:rPr>
              <a:t>——</a:t>
            </a:r>
            <a:r>
              <a:rPr lang="zh-CN" altLang="en-US" sz="2800" b="1">
                <a:solidFill>
                  <a:srgbClr val="FF3300"/>
                </a:solidFill>
              </a:rPr>
              <a:t>延迟禁止表（</a:t>
            </a:r>
            <a:r>
              <a:rPr lang="en-US" altLang="zh-CN" sz="2800" b="1">
                <a:solidFill>
                  <a:srgbClr val="FF3300"/>
                </a:solidFill>
              </a:rPr>
              <a:t>F</a:t>
            </a:r>
            <a:r>
              <a:rPr lang="zh-CN" altLang="en-US" sz="2800" b="1">
                <a:solidFill>
                  <a:srgbClr val="FF3300"/>
                </a:solidFill>
              </a:rPr>
              <a:t>）</a:t>
            </a:r>
          </a:p>
        </p:txBody>
      </p:sp>
      <p:pic>
        <p:nvPicPr>
          <p:cNvPr id="140292" name="Picture 6"/>
          <p:cNvPicPr>
            <a:picLocks noChangeAspect="1" noChangeArrowheads="1"/>
          </p:cNvPicPr>
          <p:nvPr/>
        </p:nvPicPr>
        <p:blipFill>
          <a:blip r:embed="rId2">
            <a:extLst>
              <a:ext uri="{28A0092B-C50C-407E-A947-70E740481C1C}">
                <a14:useLocalDpi xmlns:a14="http://schemas.microsoft.com/office/drawing/2010/main" val="0"/>
              </a:ext>
            </a:extLst>
          </a:blip>
          <a:srcRect l="7890" r="14909"/>
          <a:stretch>
            <a:fillRect/>
          </a:stretch>
        </p:blipFill>
        <p:spPr bwMode="auto">
          <a:xfrm>
            <a:off x="1187450" y="3013075"/>
            <a:ext cx="5976938" cy="358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0293" name="Text Box 8"/>
          <p:cNvSpPr txBox="1">
            <a:spLocks noChangeArrowheads="1"/>
          </p:cNvSpPr>
          <p:nvPr/>
        </p:nvSpPr>
        <p:spPr bwMode="auto">
          <a:xfrm>
            <a:off x="1042988" y="2420938"/>
            <a:ext cx="332581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200" b="1"/>
              <a:t>F={ 1</a:t>
            </a:r>
            <a:r>
              <a:rPr lang="zh-CN" altLang="en-US" sz="3200" b="1"/>
              <a:t>，</a:t>
            </a:r>
            <a:r>
              <a:rPr lang="en-US" altLang="zh-CN" sz="3200" b="1"/>
              <a:t>5</a:t>
            </a:r>
            <a:r>
              <a:rPr lang="zh-CN" altLang="en-US" sz="3200" b="1"/>
              <a:t>，</a:t>
            </a:r>
            <a:r>
              <a:rPr lang="en-US" altLang="zh-CN" sz="3200" b="1"/>
              <a:t>6</a:t>
            </a:r>
            <a:r>
              <a:rPr lang="zh-CN" altLang="en-US" sz="3200" b="1"/>
              <a:t>，</a:t>
            </a:r>
            <a:r>
              <a:rPr lang="en-US" altLang="zh-CN" sz="3200" b="1"/>
              <a:t>8  }</a:t>
            </a:r>
          </a:p>
        </p:txBody>
      </p:sp>
      <p:sp>
        <p:nvSpPr>
          <p:cNvPr id="140294" name="Rectangle 9"/>
          <p:cNvSpPr>
            <a:spLocks noChangeArrowheads="1"/>
          </p:cNvSpPr>
          <p:nvPr/>
        </p:nvSpPr>
        <p:spPr bwMode="auto">
          <a:xfrm>
            <a:off x="539750" y="260350"/>
            <a:ext cx="8062913"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3200" b="1">
                <a:solidFill>
                  <a:schemeClr val="tx2"/>
                </a:solidFill>
                <a:latin typeface="黑体" panose="02010609060101010101" pitchFamily="49" charset="-122"/>
              </a:rPr>
              <a:t>5.2.3 </a:t>
            </a:r>
            <a:r>
              <a:rPr lang="zh-CN" altLang="en-US" sz="3200" b="1">
                <a:solidFill>
                  <a:schemeClr val="tx2"/>
                </a:solidFill>
                <a:latin typeface="黑体" panose="02010609060101010101" pitchFamily="49" charset="-122"/>
              </a:rPr>
              <a:t>标量流水机的相关处理和控制机构 </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3"/>
          <p:cNvSpPr>
            <a:spLocks noChangeArrowheads="1"/>
          </p:cNvSpPr>
          <p:nvPr/>
        </p:nvSpPr>
        <p:spPr bwMode="auto">
          <a:xfrm>
            <a:off x="611188" y="1196975"/>
            <a:ext cx="4608512"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200" b="1">
                <a:solidFill>
                  <a:schemeClr val="tx2"/>
                </a:solidFill>
                <a:latin typeface="黑体" panose="02010609060101010101" pitchFamily="49" charset="-122"/>
              </a:rPr>
              <a:t>4</a:t>
            </a:r>
            <a:r>
              <a:rPr lang="zh-CN" altLang="en-US" sz="3200" b="1">
                <a:solidFill>
                  <a:schemeClr val="tx2"/>
                </a:solidFill>
                <a:latin typeface="黑体" panose="02010609060101010101" pitchFamily="49" charset="-122"/>
              </a:rPr>
              <a:t>．流水线调度</a:t>
            </a:r>
          </a:p>
        </p:txBody>
      </p:sp>
      <p:sp>
        <p:nvSpPr>
          <p:cNvPr id="141315" name="Text Box 4"/>
          <p:cNvSpPr txBox="1">
            <a:spLocks noChangeArrowheads="1"/>
          </p:cNvSpPr>
          <p:nvPr/>
        </p:nvSpPr>
        <p:spPr bwMode="auto">
          <a:xfrm>
            <a:off x="611188" y="1844675"/>
            <a:ext cx="66246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2800" b="1">
                <a:solidFill>
                  <a:srgbClr val="FF3300"/>
                </a:solidFill>
              </a:rPr>
              <a:t>(1)</a:t>
            </a:r>
            <a:r>
              <a:rPr lang="zh-CN" altLang="en-US" sz="2800" b="1">
                <a:solidFill>
                  <a:srgbClr val="FF3300"/>
                </a:solidFill>
              </a:rPr>
              <a:t>单功能流水线调度</a:t>
            </a:r>
            <a:r>
              <a:rPr lang="en-US" altLang="zh-CN" sz="2800" b="1">
                <a:solidFill>
                  <a:srgbClr val="FF3300"/>
                </a:solidFill>
              </a:rPr>
              <a:t>——</a:t>
            </a:r>
            <a:r>
              <a:rPr lang="zh-CN" altLang="en-US" sz="2800" b="1">
                <a:solidFill>
                  <a:srgbClr val="FF3300"/>
                </a:solidFill>
              </a:rPr>
              <a:t>冲突向量（</a:t>
            </a:r>
            <a:r>
              <a:rPr lang="en-US" altLang="zh-CN" sz="2800" b="1">
                <a:solidFill>
                  <a:srgbClr val="FF3300"/>
                </a:solidFill>
              </a:rPr>
              <a:t>C</a:t>
            </a:r>
            <a:r>
              <a:rPr lang="zh-CN" altLang="en-US" sz="2800" b="1">
                <a:solidFill>
                  <a:srgbClr val="FF3300"/>
                </a:solidFill>
              </a:rPr>
              <a:t>）</a:t>
            </a:r>
          </a:p>
        </p:txBody>
      </p:sp>
      <p:sp>
        <p:nvSpPr>
          <p:cNvPr id="141316" name="Text Box 5"/>
          <p:cNvSpPr txBox="1">
            <a:spLocks noChangeArrowheads="1"/>
          </p:cNvSpPr>
          <p:nvPr/>
        </p:nvSpPr>
        <p:spPr bwMode="auto">
          <a:xfrm>
            <a:off x="611188" y="2446338"/>
            <a:ext cx="76866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spcBef>
                <a:spcPct val="50000"/>
              </a:spcBef>
            </a:pPr>
            <a:r>
              <a:rPr lang="zh-CN" altLang="en-US" sz="2800" b="1">
                <a:latin typeface="楷体_GB2312" pitchFamily="49" charset="-122"/>
                <a:ea typeface="楷体_GB2312" pitchFamily="49" charset="-122"/>
              </a:rPr>
              <a:t>设流水线由</a:t>
            </a:r>
            <a:r>
              <a:rPr lang="en-US" altLang="zh-CN" sz="2800" b="1">
                <a:latin typeface="楷体_GB2312" pitchFamily="49" charset="-122"/>
                <a:ea typeface="楷体_GB2312" pitchFamily="49" charset="-122"/>
              </a:rPr>
              <a:t>K</a:t>
            </a:r>
            <a:r>
              <a:rPr lang="zh-CN" altLang="en-US" sz="2800" b="1">
                <a:latin typeface="楷体_GB2312" pitchFamily="49" charset="-122"/>
                <a:ea typeface="楷体_GB2312" pitchFamily="49" charset="-122"/>
              </a:rPr>
              <a:t>段组成，任务经流水线共需要</a:t>
            </a:r>
            <a:r>
              <a:rPr lang="en-US" altLang="zh-CN" sz="2800" b="1">
                <a:latin typeface="楷体_GB2312" pitchFamily="49" charset="-122"/>
                <a:ea typeface="楷体_GB2312" pitchFamily="49" charset="-122"/>
              </a:rPr>
              <a:t>N</a:t>
            </a:r>
            <a:r>
              <a:rPr lang="zh-CN" altLang="en-US" sz="2800" b="1">
                <a:latin typeface="楷体_GB2312" pitchFamily="49" charset="-122"/>
                <a:ea typeface="楷体_GB2312" pitchFamily="49" charset="-122"/>
              </a:rPr>
              <a:t>拍。</a:t>
            </a:r>
          </a:p>
        </p:txBody>
      </p:sp>
      <p:sp>
        <p:nvSpPr>
          <p:cNvPr id="141317" name="Text Box 6"/>
          <p:cNvSpPr txBox="1">
            <a:spLocks noChangeArrowheads="1"/>
          </p:cNvSpPr>
          <p:nvPr/>
        </p:nvSpPr>
        <p:spPr bwMode="auto">
          <a:xfrm>
            <a:off x="684213" y="3141663"/>
            <a:ext cx="7561262"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zh-CN" altLang="en-US" sz="2800" b="1"/>
              <a:t>用一个有</a:t>
            </a:r>
            <a:r>
              <a:rPr lang="en-US" altLang="zh-CN" sz="2800" b="1"/>
              <a:t>N-1</a:t>
            </a:r>
            <a:r>
              <a:rPr lang="zh-CN" altLang="en-US" sz="2800" b="1"/>
              <a:t>位的位向量表示后继新任务间隔各种不同拍数送入流水线时，是否会发生功能段使用的冲突。</a:t>
            </a:r>
          </a:p>
        </p:txBody>
      </p:sp>
      <p:sp>
        <p:nvSpPr>
          <p:cNvPr id="141318" name="Rectangle 7"/>
          <p:cNvSpPr>
            <a:spLocks noChangeArrowheads="1"/>
          </p:cNvSpPr>
          <p:nvPr/>
        </p:nvSpPr>
        <p:spPr bwMode="auto">
          <a:xfrm>
            <a:off x="539750" y="260350"/>
            <a:ext cx="8062913"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3200" b="1">
                <a:solidFill>
                  <a:schemeClr val="tx2"/>
                </a:solidFill>
                <a:latin typeface="黑体" panose="02010609060101010101" pitchFamily="49" charset="-122"/>
              </a:rPr>
              <a:t>5.2.3 </a:t>
            </a:r>
            <a:r>
              <a:rPr lang="zh-CN" altLang="en-US" sz="3200" b="1">
                <a:solidFill>
                  <a:schemeClr val="tx2"/>
                </a:solidFill>
                <a:latin typeface="黑体" panose="02010609060101010101" pitchFamily="49" charset="-122"/>
              </a:rPr>
              <a:t>标量流水机的相关处理和控制机构 </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Text Box 2"/>
          <p:cNvSpPr txBox="1">
            <a:spLocks noChangeArrowheads="1"/>
          </p:cNvSpPr>
          <p:nvPr/>
        </p:nvSpPr>
        <p:spPr bwMode="auto">
          <a:xfrm>
            <a:off x="684213" y="3141663"/>
            <a:ext cx="75612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zh-CN" altLang="en-US" sz="2800" b="1"/>
              <a:t>冲突向量：（</a:t>
            </a:r>
            <a:r>
              <a:rPr lang="en-US" altLang="zh-CN" sz="2800" b="1"/>
              <a:t>C</a:t>
            </a:r>
            <a:r>
              <a:rPr lang="en-US" altLang="zh-CN" sz="2800" b="1" baseline="-25000"/>
              <a:t>N-1</a:t>
            </a:r>
            <a:r>
              <a:rPr lang="zh-CN" altLang="en-US" sz="2800" b="1"/>
              <a:t>，</a:t>
            </a:r>
            <a:r>
              <a:rPr lang="en-US" altLang="zh-CN" sz="2800" b="1"/>
              <a:t>C</a:t>
            </a:r>
            <a:r>
              <a:rPr lang="en-US" altLang="zh-CN" sz="2800" b="1" baseline="-25000"/>
              <a:t>N-2</a:t>
            </a:r>
            <a:r>
              <a:rPr lang="zh-CN" altLang="en-US" sz="2800" b="1"/>
              <a:t>，</a:t>
            </a:r>
            <a:r>
              <a:rPr lang="en-US" altLang="zh-CN" sz="2800" b="1"/>
              <a:t>……</a:t>
            </a:r>
            <a:r>
              <a:rPr lang="zh-CN" altLang="en-US" sz="2800" b="1"/>
              <a:t>，</a:t>
            </a:r>
            <a:r>
              <a:rPr lang="en-US" altLang="zh-CN" sz="2800" b="1"/>
              <a:t>C</a:t>
            </a:r>
            <a:r>
              <a:rPr lang="en-US" altLang="zh-CN" sz="2800" b="1" baseline="-25000"/>
              <a:t>1</a:t>
            </a:r>
            <a:r>
              <a:rPr lang="zh-CN" altLang="en-US" sz="2800" b="1"/>
              <a:t>）</a:t>
            </a:r>
          </a:p>
        </p:txBody>
      </p:sp>
      <p:sp>
        <p:nvSpPr>
          <p:cNvPr id="142339" name="Rectangle 4"/>
          <p:cNvSpPr>
            <a:spLocks noChangeArrowheads="1"/>
          </p:cNvSpPr>
          <p:nvPr/>
        </p:nvSpPr>
        <p:spPr bwMode="auto">
          <a:xfrm>
            <a:off x="611188" y="1196975"/>
            <a:ext cx="4608512"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200" b="1">
                <a:solidFill>
                  <a:schemeClr val="tx2"/>
                </a:solidFill>
                <a:latin typeface="黑体" panose="02010609060101010101" pitchFamily="49" charset="-122"/>
              </a:rPr>
              <a:t>4</a:t>
            </a:r>
            <a:r>
              <a:rPr lang="zh-CN" altLang="en-US" sz="3200" b="1">
                <a:solidFill>
                  <a:schemeClr val="tx2"/>
                </a:solidFill>
                <a:latin typeface="黑体" panose="02010609060101010101" pitchFamily="49" charset="-122"/>
              </a:rPr>
              <a:t>．流水线调度</a:t>
            </a:r>
          </a:p>
        </p:txBody>
      </p:sp>
      <p:sp>
        <p:nvSpPr>
          <p:cNvPr id="142340" name="Text Box 5"/>
          <p:cNvSpPr txBox="1">
            <a:spLocks noChangeArrowheads="1"/>
          </p:cNvSpPr>
          <p:nvPr/>
        </p:nvSpPr>
        <p:spPr bwMode="auto">
          <a:xfrm>
            <a:off x="611188" y="1844675"/>
            <a:ext cx="66246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2800" b="1">
                <a:solidFill>
                  <a:srgbClr val="FF3300"/>
                </a:solidFill>
              </a:rPr>
              <a:t>(1)</a:t>
            </a:r>
            <a:r>
              <a:rPr lang="zh-CN" altLang="en-US" sz="2800" b="1">
                <a:solidFill>
                  <a:srgbClr val="FF3300"/>
                </a:solidFill>
              </a:rPr>
              <a:t>单功能流水线调度</a:t>
            </a:r>
            <a:r>
              <a:rPr lang="en-US" altLang="zh-CN" sz="2800" b="1">
                <a:solidFill>
                  <a:srgbClr val="FF3300"/>
                </a:solidFill>
              </a:rPr>
              <a:t>——</a:t>
            </a:r>
            <a:r>
              <a:rPr lang="zh-CN" altLang="en-US" sz="2800" b="1">
                <a:solidFill>
                  <a:srgbClr val="FF3300"/>
                </a:solidFill>
              </a:rPr>
              <a:t>冲突向量（</a:t>
            </a:r>
            <a:r>
              <a:rPr lang="en-US" altLang="zh-CN" sz="2800" b="1">
                <a:solidFill>
                  <a:srgbClr val="FF3300"/>
                </a:solidFill>
              </a:rPr>
              <a:t>C</a:t>
            </a:r>
            <a:r>
              <a:rPr lang="zh-CN" altLang="en-US" sz="2800" b="1">
                <a:solidFill>
                  <a:srgbClr val="FF3300"/>
                </a:solidFill>
              </a:rPr>
              <a:t>）</a:t>
            </a:r>
          </a:p>
        </p:txBody>
      </p:sp>
      <p:sp>
        <p:nvSpPr>
          <p:cNvPr id="142341" name="Text Box 6"/>
          <p:cNvSpPr txBox="1">
            <a:spLocks noChangeArrowheads="1"/>
          </p:cNvSpPr>
          <p:nvPr/>
        </p:nvSpPr>
        <p:spPr bwMode="auto">
          <a:xfrm>
            <a:off x="611188" y="2446338"/>
            <a:ext cx="76866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spcBef>
                <a:spcPct val="50000"/>
              </a:spcBef>
            </a:pPr>
            <a:r>
              <a:rPr lang="zh-CN" altLang="en-US" sz="2800" b="1">
                <a:latin typeface="楷体_GB2312" pitchFamily="49" charset="-122"/>
                <a:ea typeface="楷体_GB2312" pitchFamily="49" charset="-122"/>
              </a:rPr>
              <a:t>设流水线由</a:t>
            </a:r>
            <a:r>
              <a:rPr lang="en-US" altLang="zh-CN" sz="2800" b="1">
                <a:latin typeface="楷体_GB2312" pitchFamily="49" charset="-122"/>
                <a:ea typeface="楷体_GB2312" pitchFamily="49" charset="-122"/>
              </a:rPr>
              <a:t>K</a:t>
            </a:r>
            <a:r>
              <a:rPr lang="zh-CN" altLang="en-US" sz="2800" b="1">
                <a:latin typeface="楷体_GB2312" pitchFamily="49" charset="-122"/>
                <a:ea typeface="楷体_GB2312" pitchFamily="49" charset="-122"/>
              </a:rPr>
              <a:t>段组成，任务经流水线共需要</a:t>
            </a:r>
            <a:r>
              <a:rPr lang="en-US" altLang="zh-CN" sz="2800" b="1">
                <a:latin typeface="楷体_GB2312" pitchFamily="49" charset="-122"/>
                <a:ea typeface="楷体_GB2312" pitchFamily="49" charset="-122"/>
              </a:rPr>
              <a:t>N</a:t>
            </a:r>
            <a:r>
              <a:rPr lang="zh-CN" altLang="en-US" sz="2800" b="1">
                <a:latin typeface="楷体_GB2312" pitchFamily="49" charset="-122"/>
                <a:ea typeface="楷体_GB2312" pitchFamily="49" charset="-122"/>
              </a:rPr>
              <a:t>拍。</a:t>
            </a:r>
          </a:p>
        </p:txBody>
      </p:sp>
      <p:sp>
        <p:nvSpPr>
          <p:cNvPr id="284679" name="Text Box 7"/>
          <p:cNvSpPr txBox="1">
            <a:spLocks noChangeArrowheads="1"/>
          </p:cNvSpPr>
          <p:nvPr/>
        </p:nvSpPr>
        <p:spPr bwMode="auto">
          <a:xfrm>
            <a:off x="611188" y="3706813"/>
            <a:ext cx="7561262" cy="107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lnSpc>
                <a:spcPct val="115000"/>
              </a:lnSpc>
            </a:pPr>
            <a:r>
              <a:rPr lang="en-US" altLang="zh-CN" sz="2800" b="1">
                <a:latin typeface="楷体_GB2312" pitchFamily="49" charset="-122"/>
                <a:ea typeface="楷体_GB2312" pitchFamily="49" charset="-122"/>
              </a:rPr>
              <a:t>C</a:t>
            </a:r>
            <a:r>
              <a:rPr lang="en-US" altLang="zh-CN" sz="2800" b="1" baseline="-25000">
                <a:latin typeface="楷体_GB2312" pitchFamily="49" charset="-122"/>
                <a:ea typeface="楷体_GB2312" pitchFamily="49" charset="-122"/>
              </a:rPr>
              <a:t>i</a:t>
            </a:r>
            <a:r>
              <a:rPr lang="zh-CN" altLang="en-US" sz="2800" b="1">
                <a:latin typeface="楷体_GB2312" pitchFamily="49" charset="-122"/>
                <a:ea typeface="楷体_GB2312" pitchFamily="49" charset="-122"/>
              </a:rPr>
              <a:t>：表示与当时相隔</a:t>
            </a:r>
            <a:r>
              <a:rPr lang="en-US" altLang="zh-CN" sz="2800" b="1">
                <a:latin typeface="楷体_GB2312" pitchFamily="49" charset="-122"/>
                <a:ea typeface="楷体_GB2312" pitchFamily="49" charset="-122"/>
              </a:rPr>
              <a:t>i</a:t>
            </a:r>
            <a:r>
              <a:rPr lang="zh-CN" altLang="en-US" sz="2800" b="1">
                <a:latin typeface="楷体_GB2312" pitchFamily="49" charset="-122"/>
                <a:ea typeface="楷体_GB2312" pitchFamily="49" charset="-122"/>
              </a:rPr>
              <a:t>拍给流水线送入后继任务是否会发生功能段的使用冲突。</a:t>
            </a:r>
          </a:p>
        </p:txBody>
      </p:sp>
      <p:sp>
        <p:nvSpPr>
          <p:cNvPr id="284680" name="Text Box 8"/>
          <p:cNvSpPr txBox="1">
            <a:spLocks noChangeArrowheads="1"/>
          </p:cNvSpPr>
          <p:nvPr/>
        </p:nvSpPr>
        <p:spPr bwMode="auto">
          <a:xfrm>
            <a:off x="611188" y="4859338"/>
            <a:ext cx="7561262"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2800" b="1"/>
              <a:t>C</a:t>
            </a:r>
            <a:r>
              <a:rPr lang="en-US" altLang="zh-CN" sz="2800" b="1" baseline="-25000"/>
              <a:t>i</a:t>
            </a:r>
            <a:r>
              <a:rPr lang="en-US" altLang="zh-CN" sz="2800" b="1"/>
              <a:t>=“0”</a:t>
            </a:r>
            <a:r>
              <a:rPr lang="zh-CN" altLang="en-US" sz="2800" b="1"/>
              <a:t>：不发生冲突，允许送入；</a:t>
            </a:r>
          </a:p>
          <a:p>
            <a:pPr algn="l" eaLnBrk="1" hangingPunct="1"/>
            <a:r>
              <a:rPr lang="en-US" altLang="zh-CN" sz="2800" b="1"/>
              <a:t>C</a:t>
            </a:r>
            <a:r>
              <a:rPr lang="en-US" altLang="zh-CN" sz="2800" b="1" baseline="-25000"/>
              <a:t>i</a:t>
            </a:r>
            <a:r>
              <a:rPr lang="en-US" altLang="zh-CN" sz="2800" b="1"/>
              <a:t>=“1”</a:t>
            </a:r>
            <a:r>
              <a:rPr lang="zh-CN" altLang="en-US" sz="2800" b="1"/>
              <a:t>：发生冲突，禁止送入。</a:t>
            </a:r>
          </a:p>
        </p:txBody>
      </p:sp>
      <p:sp>
        <p:nvSpPr>
          <p:cNvPr id="142344" name="Rectangle 9"/>
          <p:cNvSpPr>
            <a:spLocks noChangeArrowheads="1"/>
          </p:cNvSpPr>
          <p:nvPr/>
        </p:nvSpPr>
        <p:spPr bwMode="auto">
          <a:xfrm>
            <a:off x="539750" y="260350"/>
            <a:ext cx="8062913"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3200" b="1">
                <a:solidFill>
                  <a:schemeClr val="tx2"/>
                </a:solidFill>
                <a:latin typeface="黑体" panose="02010609060101010101" pitchFamily="49" charset="-122"/>
              </a:rPr>
              <a:t>5.2.3 </a:t>
            </a:r>
            <a:r>
              <a:rPr lang="zh-CN" altLang="en-US" sz="3200" b="1">
                <a:solidFill>
                  <a:schemeClr val="tx2"/>
                </a:solidFill>
                <a:latin typeface="黑体" panose="02010609060101010101" pitchFamily="49" charset="-122"/>
              </a:rPr>
              <a:t>标量流水机的相关处理和控制机构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84674"/>
                                        </p:tgtEl>
                                        <p:attrNameLst>
                                          <p:attrName>style.visibility</p:attrName>
                                        </p:attrNameLst>
                                      </p:cBhvr>
                                      <p:to>
                                        <p:strVal val="visible"/>
                                      </p:to>
                                    </p:set>
                                    <p:animEffect transition="in" filter="wipe(left)">
                                      <p:cBhvr>
                                        <p:cTn id="7" dur="500"/>
                                        <p:tgtEl>
                                          <p:spTgt spid="284674"/>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84679"/>
                                        </p:tgtEl>
                                        <p:attrNameLst>
                                          <p:attrName>style.visibility</p:attrName>
                                        </p:attrNameLst>
                                      </p:cBhvr>
                                      <p:to>
                                        <p:strVal val="visible"/>
                                      </p:to>
                                    </p:set>
                                    <p:animEffect transition="in" filter="wipe(up)">
                                      <p:cBhvr>
                                        <p:cTn id="11" dur="500"/>
                                        <p:tgtEl>
                                          <p:spTgt spid="28467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84680"/>
                                        </p:tgtEl>
                                        <p:attrNameLst>
                                          <p:attrName>style.visibility</p:attrName>
                                        </p:attrNameLst>
                                      </p:cBhvr>
                                      <p:to>
                                        <p:strVal val="visible"/>
                                      </p:to>
                                    </p:set>
                                    <p:animEffect transition="in" filter="wipe(up)">
                                      <p:cBhvr>
                                        <p:cTn id="16" dur="500"/>
                                        <p:tgtEl>
                                          <p:spTgt spid="2846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74" grpId="0"/>
      <p:bldP spid="284679" grpId="0"/>
      <p:bldP spid="284680"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3"/>
          <p:cNvSpPr>
            <a:spLocks noChangeArrowheads="1"/>
          </p:cNvSpPr>
          <p:nvPr/>
        </p:nvSpPr>
        <p:spPr bwMode="auto">
          <a:xfrm>
            <a:off x="611188" y="1196975"/>
            <a:ext cx="4608512"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200" b="1">
                <a:solidFill>
                  <a:schemeClr val="tx2"/>
                </a:solidFill>
                <a:latin typeface="黑体" panose="02010609060101010101" pitchFamily="49" charset="-122"/>
              </a:rPr>
              <a:t>4</a:t>
            </a:r>
            <a:r>
              <a:rPr lang="zh-CN" altLang="en-US" sz="3200" b="1">
                <a:solidFill>
                  <a:schemeClr val="tx2"/>
                </a:solidFill>
                <a:latin typeface="黑体" panose="02010609060101010101" pitchFamily="49" charset="-122"/>
              </a:rPr>
              <a:t>．流水线调度</a:t>
            </a:r>
          </a:p>
        </p:txBody>
      </p:sp>
      <p:sp>
        <p:nvSpPr>
          <p:cNvPr id="143363" name="Text Box 4"/>
          <p:cNvSpPr txBox="1">
            <a:spLocks noChangeArrowheads="1"/>
          </p:cNvSpPr>
          <p:nvPr/>
        </p:nvSpPr>
        <p:spPr bwMode="auto">
          <a:xfrm>
            <a:off x="611188" y="1844675"/>
            <a:ext cx="66246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2800" b="1">
                <a:solidFill>
                  <a:srgbClr val="FF3300"/>
                </a:solidFill>
              </a:rPr>
              <a:t>(1)</a:t>
            </a:r>
            <a:r>
              <a:rPr lang="zh-CN" altLang="en-US" sz="2800" b="1">
                <a:solidFill>
                  <a:srgbClr val="FF3300"/>
                </a:solidFill>
              </a:rPr>
              <a:t>单功能流水线调度</a:t>
            </a:r>
            <a:r>
              <a:rPr lang="en-US" altLang="zh-CN" sz="2800" b="1">
                <a:solidFill>
                  <a:srgbClr val="FF3300"/>
                </a:solidFill>
              </a:rPr>
              <a:t>——</a:t>
            </a:r>
            <a:r>
              <a:rPr lang="zh-CN" altLang="en-US" sz="2800" b="1">
                <a:solidFill>
                  <a:srgbClr val="FF3300"/>
                </a:solidFill>
              </a:rPr>
              <a:t>冲突向量（</a:t>
            </a:r>
            <a:r>
              <a:rPr lang="en-US" altLang="zh-CN" sz="2800" b="1">
                <a:solidFill>
                  <a:srgbClr val="FF3300"/>
                </a:solidFill>
              </a:rPr>
              <a:t>C</a:t>
            </a:r>
            <a:r>
              <a:rPr lang="zh-CN" altLang="en-US" sz="2800" b="1">
                <a:solidFill>
                  <a:srgbClr val="FF3300"/>
                </a:solidFill>
              </a:rPr>
              <a:t>）</a:t>
            </a:r>
          </a:p>
        </p:txBody>
      </p:sp>
      <p:sp>
        <p:nvSpPr>
          <p:cNvPr id="143364" name="Text Box 5"/>
          <p:cNvSpPr txBox="1">
            <a:spLocks noChangeArrowheads="1"/>
          </p:cNvSpPr>
          <p:nvPr/>
        </p:nvSpPr>
        <p:spPr bwMode="auto">
          <a:xfrm>
            <a:off x="611188" y="2446338"/>
            <a:ext cx="82819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spcBef>
                <a:spcPct val="50000"/>
              </a:spcBef>
            </a:pPr>
            <a:r>
              <a:rPr lang="zh-CN" altLang="en-US" sz="2800" b="1">
                <a:latin typeface="楷体_GB2312" pitchFamily="49" charset="-122"/>
                <a:ea typeface="楷体_GB2312" pitchFamily="49" charset="-122"/>
              </a:rPr>
              <a:t>设流水线由</a:t>
            </a:r>
            <a:r>
              <a:rPr lang="en-US" altLang="zh-CN" sz="2800" b="1">
                <a:latin typeface="楷体_GB2312" pitchFamily="49" charset="-122"/>
                <a:ea typeface="楷体_GB2312" pitchFamily="49" charset="-122"/>
              </a:rPr>
              <a:t>5</a:t>
            </a:r>
            <a:r>
              <a:rPr lang="zh-CN" altLang="en-US" sz="2800" b="1">
                <a:latin typeface="楷体_GB2312" pitchFamily="49" charset="-122"/>
                <a:ea typeface="楷体_GB2312" pitchFamily="49" charset="-122"/>
              </a:rPr>
              <a:t>段组成，任务经流水线共需要</a:t>
            </a:r>
            <a:r>
              <a:rPr lang="en-US" altLang="zh-CN" sz="2800" b="1">
                <a:latin typeface="楷体_GB2312" pitchFamily="49" charset="-122"/>
                <a:ea typeface="楷体_GB2312" pitchFamily="49" charset="-122"/>
              </a:rPr>
              <a:t>9</a:t>
            </a:r>
            <a:r>
              <a:rPr lang="zh-CN" altLang="en-US" sz="2800" b="1">
                <a:latin typeface="楷体_GB2312" pitchFamily="49" charset="-122"/>
                <a:ea typeface="楷体_GB2312" pitchFamily="49" charset="-122"/>
              </a:rPr>
              <a:t>拍。</a:t>
            </a:r>
          </a:p>
        </p:txBody>
      </p:sp>
      <p:pic>
        <p:nvPicPr>
          <p:cNvPr id="28570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2941638"/>
            <a:ext cx="8208962" cy="380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66" name="Rectangle 7"/>
          <p:cNvSpPr>
            <a:spLocks noChangeArrowheads="1"/>
          </p:cNvSpPr>
          <p:nvPr/>
        </p:nvSpPr>
        <p:spPr bwMode="auto">
          <a:xfrm>
            <a:off x="539750" y="260350"/>
            <a:ext cx="8062913"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3200" b="1">
                <a:solidFill>
                  <a:schemeClr val="tx2"/>
                </a:solidFill>
                <a:latin typeface="黑体" panose="02010609060101010101" pitchFamily="49" charset="-122"/>
              </a:rPr>
              <a:t>5.2.3 </a:t>
            </a:r>
            <a:r>
              <a:rPr lang="zh-CN" altLang="en-US" sz="3200" b="1">
                <a:solidFill>
                  <a:schemeClr val="tx2"/>
                </a:solidFill>
                <a:latin typeface="黑体" panose="02010609060101010101" pitchFamily="49" charset="-122"/>
              </a:rPr>
              <a:t>标量流水机的相关处理和控制机构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285702"/>
                                        </p:tgtEl>
                                        <p:attrNameLst>
                                          <p:attrName>style.visibility</p:attrName>
                                        </p:attrNameLst>
                                      </p:cBhvr>
                                      <p:to>
                                        <p:strVal val="visible"/>
                                      </p:to>
                                    </p:set>
                                    <p:animEffect transition="in" filter="dissolve">
                                      <p:cBhvr>
                                        <p:cTn id="7" dur="500"/>
                                        <p:tgtEl>
                                          <p:spTgt spid="2857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3"/>
          <p:cNvSpPr>
            <a:spLocks noChangeArrowheads="1"/>
          </p:cNvSpPr>
          <p:nvPr/>
        </p:nvSpPr>
        <p:spPr bwMode="auto">
          <a:xfrm>
            <a:off x="611188" y="1196975"/>
            <a:ext cx="4608512"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200" b="1">
                <a:solidFill>
                  <a:schemeClr val="tx2"/>
                </a:solidFill>
                <a:latin typeface="黑体" panose="02010609060101010101" pitchFamily="49" charset="-122"/>
              </a:rPr>
              <a:t>4</a:t>
            </a:r>
            <a:r>
              <a:rPr lang="zh-CN" altLang="en-US" sz="3200" b="1">
                <a:solidFill>
                  <a:schemeClr val="tx2"/>
                </a:solidFill>
                <a:latin typeface="黑体" panose="02010609060101010101" pitchFamily="49" charset="-122"/>
              </a:rPr>
              <a:t>．流水线调度</a:t>
            </a:r>
          </a:p>
        </p:txBody>
      </p:sp>
      <p:sp>
        <p:nvSpPr>
          <p:cNvPr id="144387" name="Text Box 4"/>
          <p:cNvSpPr txBox="1">
            <a:spLocks noChangeArrowheads="1"/>
          </p:cNvSpPr>
          <p:nvPr/>
        </p:nvSpPr>
        <p:spPr bwMode="auto">
          <a:xfrm>
            <a:off x="611188" y="1844675"/>
            <a:ext cx="66246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2800" b="1">
                <a:solidFill>
                  <a:srgbClr val="FF3300"/>
                </a:solidFill>
              </a:rPr>
              <a:t>(1)</a:t>
            </a:r>
            <a:r>
              <a:rPr lang="zh-CN" altLang="en-US" sz="2800" b="1">
                <a:solidFill>
                  <a:srgbClr val="FF3300"/>
                </a:solidFill>
              </a:rPr>
              <a:t>单功能流水线调度</a:t>
            </a:r>
            <a:r>
              <a:rPr lang="en-US" altLang="zh-CN" sz="2800" b="1">
                <a:solidFill>
                  <a:srgbClr val="FF3300"/>
                </a:solidFill>
              </a:rPr>
              <a:t>——</a:t>
            </a:r>
            <a:r>
              <a:rPr lang="zh-CN" altLang="en-US" sz="2800" b="1">
                <a:solidFill>
                  <a:srgbClr val="FF3300"/>
                </a:solidFill>
              </a:rPr>
              <a:t>冲突向量（</a:t>
            </a:r>
            <a:r>
              <a:rPr lang="en-US" altLang="zh-CN" sz="2800" b="1">
                <a:solidFill>
                  <a:srgbClr val="FF3300"/>
                </a:solidFill>
              </a:rPr>
              <a:t>C</a:t>
            </a:r>
            <a:r>
              <a:rPr lang="zh-CN" altLang="en-US" sz="2800" b="1">
                <a:solidFill>
                  <a:srgbClr val="FF3300"/>
                </a:solidFill>
              </a:rPr>
              <a:t>）</a:t>
            </a:r>
          </a:p>
        </p:txBody>
      </p:sp>
      <p:sp>
        <p:nvSpPr>
          <p:cNvPr id="286725" name="Text Box 5"/>
          <p:cNvSpPr txBox="1">
            <a:spLocks noChangeArrowheads="1"/>
          </p:cNvSpPr>
          <p:nvPr/>
        </p:nvSpPr>
        <p:spPr bwMode="auto">
          <a:xfrm>
            <a:off x="603250" y="3352800"/>
            <a:ext cx="33210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200" b="1"/>
              <a:t>F={ 1</a:t>
            </a:r>
            <a:r>
              <a:rPr lang="zh-CN" altLang="en-US" sz="3200" b="1"/>
              <a:t>，</a:t>
            </a:r>
            <a:r>
              <a:rPr lang="en-US" altLang="zh-CN" sz="3200" b="1"/>
              <a:t>5</a:t>
            </a:r>
            <a:r>
              <a:rPr lang="zh-CN" altLang="en-US" sz="3200" b="1"/>
              <a:t>，</a:t>
            </a:r>
            <a:r>
              <a:rPr lang="en-US" altLang="zh-CN" sz="3200" b="1"/>
              <a:t>6</a:t>
            </a:r>
            <a:r>
              <a:rPr lang="zh-CN" altLang="en-US" sz="3200" b="1"/>
              <a:t>，</a:t>
            </a:r>
            <a:r>
              <a:rPr lang="en-US" altLang="zh-CN" sz="3200" b="1"/>
              <a:t>8  }</a:t>
            </a:r>
          </a:p>
        </p:txBody>
      </p:sp>
      <p:sp>
        <p:nvSpPr>
          <p:cNvPr id="286726" name="Text Box 6"/>
          <p:cNvSpPr txBox="1">
            <a:spLocks noChangeArrowheads="1"/>
          </p:cNvSpPr>
          <p:nvPr/>
        </p:nvSpPr>
        <p:spPr bwMode="auto">
          <a:xfrm>
            <a:off x="611188" y="2924175"/>
            <a:ext cx="8223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2800" b="1"/>
              <a:t>N=9</a:t>
            </a:r>
          </a:p>
        </p:txBody>
      </p:sp>
      <p:sp>
        <p:nvSpPr>
          <p:cNvPr id="286727" name="Text Box 7"/>
          <p:cNvSpPr txBox="1">
            <a:spLocks noChangeArrowheads="1"/>
          </p:cNvSpPr>
          <p:nvPr/>
        </p:nvSpPr>
        <p:spPr bwMode="auto">
          <a:xfrm>
            <a:off x="539750" y="3929063"/>
            <a:ext cx="40322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200" b="1"/>
              <a:t>C=</a:t>
            </a:r>
            <a:r>
              <a:rPr lang="zh-CN" altLang="en-US" sz="3200" b="1"/>
              <a:t>（</a:t>
            </a:r>
            <a:r>
              <a:rPr lang="en-US" altLang="zh-CN" sz="3200" b="1"/>
              <a:t>10110001</a:t>
            </a:r>
            <a:r>
              <a:rPr lang="zh-CN" altLang="en-US" sz="3200" b="1"/>
              <a:t>）</a:t>
            </a:r>
          </a:p>
        </p:txBody>
      </p:sp>
      <p:sp>
        <p:nvSpPr>
          <p:cNvPr id="144391" name="Text Box 8"/>
          <p:cNvSpPr txBox="1">
            <a:spLocks noChangeArrowheads="1"/>
          </p:cNvSpPr>
          <p:nvPr/>
        </p:nvSpPr>
        <p:spPr bwMode="auto">
          <a:xfrm>
            <a:off x="611188" y="2446338"/>
            <a:ext cx="82819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spcBef>
                <a:spcPct val="50000"/>
              </a:spcBef>
            </a:pPr>
            <a:r>
              <a:rPr lang="zh-CN" altLang="en-US" sz="2800" b="1">
                <a:latin typeface="楷体_GB2312" pitchFamily="49" charset="-122"/>
                <a:ea typeface="楷体_GB2312" pitchFamily="49" charset="-122"/>
              </a:rPr>
              <a:t>设流水线由</a:t>
            </a:r>
            <a:r>
              <a:rPr lang="en-US" altLang="zh-CN" sz="2800" b="1">
                <a:latin typeface="楷体_GB2312" pitchFamily="49" charset="-122"/>
                <a:ea typeface="楷体_GB2312" pitchFamily="49" charset="-122"/>
              </a:rPr>
              <a:t>5</a:t>
            </a:r>
            <a:r>
              <a:rPr lang="zh-CN" altLang="en-US" sz="2800" b="1">
                <a:latin typeface="楷体_GB2312" pitchFamily="49" charset="-122"/>
                <a:ea typeface="楷体_GB2312" pitchFamily="49" charset="-122"/>
              </a:rPr>
              <a:t>段组成，任务经流水线共需要</a:t>
            </a:r>
            <a:r>
              <a:rPr lang="en-US" altLang="zh-CN" sz="2800" b="1">
                <a:latin typeface="楷体_GB2312" pitchFamily="49" charset="-122"/>
                <a:ea typeface="楷体_GB2312" pitchFamily="49" charset="-122"/>
              </a:rPr>
              <a:t>9</a:t>
            </a:r>
            <a:r>
              <a:rPr lang="zh-CN" altLang="en-US" sz="2800" b="1">
                <a:latin typeface="楷体_GB2312" pitchFamily="49" charset="-122"/>
                <a:ea typeface="楷体_GB2312" pitchFamily="49" charset="-122"/>
              </a:rPr>
              <a:t>拍。</a:t>
            </a:r>
          </a:p>
        </p:txBody>
      </p:sp>
      <p:sp>
        <p:nvSpPr>
          <p:cNvPr id="286729" name="Text Box 9"/>
          <p:cNvSpPr txBox="1">
            <a:spLocks noChangeArrowheads="1"/>
          </p:cNvSpPr>
          <p:nvPr/>
        </p:nvSpPr>
        <p:spPr bwMode="auto">
          <a:xfrm>
            <a:off x="3348038" y="3933825"/>
            <a:ext cx="4248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zh-CN" altLang="en-US" sz="2800" b="1"/>
              <a:t>（初始冲突向量）</a:t>
            </a:r>
          </a:p>
        </p:txBody>
      </p:sp>
      <p:sp>
        <p:nvSpPr>
          <p:cNvPr id="286730" name="Text Box 10"/>
          <p:cNvSpPr txBox="1">
            <a:spLocks noChangeArrowheads="1"/>
          </p:cNvSpPr>
          <p:nvPr/>
        </p:nvSpPr>
        <p:spPr bwMode="auto">
          <a:xfrm>
            <a:off x="206375" y="4529138"/>
            <a:ext cx="87598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zh-CN" altLang="en-US" sz="2800" b="1">
                <a:latin typeface="楷体_GB2312" pitchFamily="49" charset="-122"/>
                <a:ea typeface="楷体_GB2312" pitchFamily="49" charset="-122"/>
              </a:rPr>
              <a:t>第二个任务可以距第一个任务</a:t>
            </a:r>
            <a:r>
              <a:rPr lang="en-US" altLang="zh-CN" sz="2800" b="1">
                <a:latin typeface="楷体_GB2312" pitchFamily="49" charset="-122"/>
                <a:ea typeface="楷体_GB2312" pitchFamily="49" charset="-122"/>
              </a:rPr>
              <a:t>2</a:t>
            </a:r>
            <a:r>
              <a:rPr lang="zh-CN" altLang="en-US" sz="2800" b="1">
                <a:latin typeface="楷体_GB2312" pitchFamily="49" charset="-122"/>
                <a:ea typeface="楷体_GB2312" pitchFamily="49" charset="-122"/>
              </a:rPr>
              <a:t>、</a:t>
            </a:r>
            <a:r>
              <a:rPr lang="en-US" altLang="zh-CN" sz="2800" b="1">
                <a:latin typeface="楷体_GB2312" pitchFamily="49" charset="-122"/>
                <a:ea typeface="楷体_GB2312" pitchFamily="49" charset="-122"/>
              </a:rPr>
              <a:t>3</a:t>
            </a:r>
            <a:r>
              <a:rPr lang="zh-CN" altLang="en-US" sz="2800" b="1">
                <a:latin typeface="楷体_GB2312" pitchFamily="49" charset="-122"/>
                <a:ea typeface="楷体_GB2312" pitchFamily="49" charset="-122"/>
              </a:rPr>
              <a:t>、</a:t>
            </a:r>
            <a:r>
              <a:rPr lang="en-US" altLang="zh-CN" sz="2800" b="1">
                <a:latin typeface="楷体_GB2312" pitchFamily="49" charset="-122"/>
                <a:ea typeface="楷体_GB2312" pitchFamily="49" charset="-122"/>
              </a:rPr>
              <a:t>4</a:t>
            </a:r>
            <a:r>
              <a:rPr lang="zh-CN" altLang="en-US" sz="2800" b="1">
                <a:latin typeface="楷体_GB2312" pitchFamily="49" charset="-122"/>
                <a:ea typeface="楷体_GB2312" pitchFamily="49" charset="-122"/>
              </a:rPr>
              <a:t>、</a:t>
            </a:r>
            <a:r>
              <a:rPr lang="en-US" altLang="zh-CN" sz="2800" b="1">
                <a:latin typeface="楷体_GB2312" pitchFamily="49" charset="-122"/>
                <a:ea typeface="楷体_GB2312" pitchFamily="49" charset="-122"/>
              </a:rPr>
              <a:t>7</a:t>
            </a:r>
            <a:r>
              <a:rPr lang="zh-CN" altLang="en-US" sz="2800" b="1">
                <a:latin typeface="楷体_GB2312" pitchFamily="49" charset="-122"/>
                <a:ea typeface="楷体_GB2312" pitchFamily="49" charset="-122"/>
              </a:rPr>
              <a:t>拍流入流水线</a:t>
            </a:r>
          </a:p>
        </p:txBody>
      </p:sp>
      <p:sp>
        <p:nvSpPr>
          <p:cNvPr id="144394" name="Rectangle 11"/>
          <p:cNvSpPr>
            <a:spLocks noChangeArrowheads="1"/>
          </p:cNvSpPr>
          <p:nvPr/>
        </p:nvSpPr>
        <p:spPr bwMode="auto">
          <a:xfrm>
            <a:off x="539750" y="260350"/>
            <a:ext cx="8062913"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3200" b="1">
                <a:solidFill>
                  <a:schemeClr val="tx2"/>
                </a:solidFill>
                <a:latin typeface="黑体" panose="02010609060101010101" pitchFamily="49" charset="-122"/>
              </a:rPr>
              <a:t>5.2.3 </a:t>
            </a:r>
            <a:r>
              <a:rPr lang="zh-CN" altLang="en-US" sz="3200" b="1">
                <a:solidFill>
                  <a:schemeClr val="tx2"/>
                </a:solidFill>
                <a:latin typeface="黑体" panose="02010609060101010101" pitchFamily="49" charset="-122"/>
              </a:rPr>
              <a:t>标量流水机的相关处理和控制机构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86726"/>
                                        </p:tgtEl>
                                        <p:attrNameLst>
                                          <p:attrName>style.visibility</p:attrName>
                                        </p:attrNameLst>
                                      </p:cBhvr>
                                      <p:to>
                                        <p:strVal val="visible"/>
                                      </p:to>
                                    </p:set>
                                    <p:animEffect transition="in" filter="wipe(left)">
                                      <p:cBhvr>
                                        <p:cTn id="7" dur="500"/>
                                        <p:tgtEl>
                                          <p:spTgt spid="286726"/>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86725"/>
                                        </p:tgtEl>
                                        <p:attrNameLst>
                                          <p:attrName>style.visibility</p:attrName>
                                        </p:attrNameLst>
                                      </p:cBhvr>
                                      <p:to>
                                        <p:strVal val="visible"/>
                                      </p:to>
                                    </p:set>
                                    <p:animEffect transition="in" filter="wipe(left)">
                                      <p:cBhvr>
                                        <p:cTn id="11" dur="500"/>
                                        <p:tgtEl>
                                          <p:spTgt spid="28672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86727"/>
                                        </p:tgtEl>
                                        <p:attrNameLst>
                                          <p:attrName>style.visibility</p:attrName>
                                        </p:attrNameLst>
                                      </p:cBhvr>
                                      <p:to>
                                        <p:strVal val="visible"/>
                                      </p:to>
                                    </p:set>
                                    <p:animEffect transition="in" filter="wipe(left)">
                                      <p:cBhvr>
                                        <p:cTn id="16" dur="500"/>
                                        <p:tgtEl>
                                          <p:spTgt spid="286727"/>
                                        </p:tgtEl>
                                      </p:cBhvr>
                                    </p:animEffect>
                                  </p:childTnLst>
                                </p:cTn>
                              </p:par>
                            </p:childTnLst>
                          </p:cTn>
                        </p:par>
                        <p:par>
                          <p:cTn id="17" fill="hold" nodeType="afterGroup">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286729"/>
                                        </p:tgtEl>
                                        <p:attrNameLst>
                                          <p:attrName>style.visibility</p:attrName>
                                        </p:attrNameLst>
                                      </p:cBhvr>
                                      <p:to>
                                        <p:strVal val="visible"/>
                                      </p:to>
                                    </p:set>
                                    <p:animEffect transition="in" filter="wipe(left)">
                                      <p:cBhvr>
                                        <p:cTn id="20" dur="500"/>
                                        <p:tgtEl>
                                          <p:spTgt spid="286729"/>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286730"/>
                                        </p:tgtEl>
                                        <p:attrNameLst>
                                          <p:attrName>style.visibility</p:attrName>
                                        </p:attrNameLst>
                                      </p:cBhvr>
                                      <p:to>
                                        <p:strVal val="visible"/>
                                      </p:to>
                                    </p:set>
                                    <p:animEffect transition="in" filter="wipe(up)">
                                      <p:cBhvr>
                                        <p:cTn id="25" dur="500"/>
                                        <p:tgtEl>
                                          <p:spTgt spid="2867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25" grpId="0"/>
      <p:bldP spid="286726" grpId="0"/>
      <p:bldP spid="286727" grpId="0"/>
      <p:bldP spid="286729" grpId="0"/>
      <p:bldP spid="28673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idx="4294967295"/>
          </p:nvPr>
        </p:nvSpPr>
        <p:spPr>
          <a:xfrm>
            <a:off x="611188" y="1196975"/>
            <a:ext cx="4608512" cy="576263"/>
          </a:xfrm>
        </p:spPr>
        <p:txBody>
          <a:bodyPr/>
          <a:lstStyle/>
          <a:p>
            <a:pPr algn="l" eaLnBrk="1" hangingPunct="1"/>
            <a:r>
              <a:rPr lang="en-US" altLang="zh-CN" sz="3200" b="1" smtClean="0">
                <a:latin typeface="黑体" panose="02010609060101010101" pitchFamily="49" charset="-122"/>
                <a:ea typeface="黑体" panose="02010609060101010101" pitchFamily="49" charset="-122"/>
              </a:rPr>
              <a:t>1</a:t>
            </a:r>
            <a:r>
              <a:rPr lang="zh-CN" altLang="en-US" sz="3200" b="1" smtClean="0">
                <a:latin typeface="黑体" panose="02010609060101010101" pitchFamily="49" charset="-122"/>
                <a:ea typeface="黑体" panose="02010609060101010101" pitchFamily="49" charset="-122"/>
              </a:rPr>
              <a:t>．局部相关的处理</a:t>
            </a:r>
          </a:p>
        </p:txBody>
      </p:sp>
      <p:sp>
        <p:nvSpPr>
          <p:cNvPr id="99331" name="Rectangle 3"/>
          <p:cNvSpPr>
            <a:spLocks noGrp="1" noChangeArrowheads="1"/>
          </p:cNvSpPr>
          <p:nvPr>
            <p:ph type="body" idx="4294967295"/>
          </p:nvPr>
        </p:nvSpPr>
        <p:spPr>
          <a:xfrm>
            <a:off x="611188" y="1974850"/>
            <a:ext cx="5761037" cy="649288"/>
          </a:xfrm>
        </p:spPr>
        <p:txBody>
          <a:bodyPr/>
          <a:lstStyle/>
          <a:p>
            <a:pPr marL="0" indent="0" eaLnBrk="1" hangingPunct="1">
              <a:lnSpc>
                <a:spcPct val="90000"/>
              </a:lnSpc>
              <a:buFontTx/>
              <a:buNone/>
            </a:pPr>
            <a:r>
              <a:rPr lang="zh-CN" altLang="en-US" b="1" dirty="0" smtClean="0">
                <a:solidFill>
                  <a:srgbClr val="0000FF"/>
                </a:solidFill>
                <a:latin typeface="黑体" panose="02010609060101010101" pitchFamily="49" charset="-122"/>
                <a:ea typeface="黑体" panose="02010609060101010101" pitchFamily="49" charset="-122"/>
              </a:rPr>
              <a:t>局部相关的处理方法</a:t>
            </a:r>
            <a:r>
              <a:rPr lang="zh-CN" altLang="en-US" b="1" dirty="0" smtClean="0">
                <a:latin typeface="黑体" panose="02010609060101010101" pitchFamily="49" charset="-122"/>
                <a:ea typeface="黑体" panose="02010609060101010101" pitchFamily="49" charset="-122"/>
              </a:rPr>
              <a:t>：</a:t>
            </a:r>
          </a:p>
        </p:txBody>
      </p:sp>
      <p:grpSp>
        <p:nvGrpSpPr>
          <p:cNvPr id="99332" name="Group 5"/>
          <p:cNvGrpSpPr>
            <a:grpSpLocks/>
          </p:cNvGrpSpPr>
          <p:nvPr/>
        </p:nvGrpSpPr>
        <p:grpSpPr bwMode="auto">
          <a:xfrm>
            <a:off x="1036638" y="2708275"/>
            <a:ext cx="6704013" cy="1223963"/>
            <a:chOff x="653" y="1706"/>
            <a:chExt cx="4223" cy="771"/>
          </a:xfrm>
        </p:grpSpPr>
        <p:sp>
          <p:nvSpPr>
            <p:cNvPr id="99334" name="Rectangle 6"/>
            <p:cNvSpPr>
              <a:spLocks noChangeArrowheads="1"/>
            </p:cNvSpPr>
            <p:nvPr/>
          </p:nvSpPr>
          <p:spPr bwMode="auto">
            <a:xfrm>
              <a:off x="884" y="1706"/>
              <a:ext cx="3992" cy="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7763"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buFontTx/>
                <a:buNone/>
              </a:pPr>
              <a:r>
                <a:rPr lang="zh-CN" altLang="en-US" b="1">
                  <a:latin typeface="黑体" panose="02010609060101010101" pitchFamily="49" charset="-122"/>
                  <a:ea typeface="黑体" panose="02010609060101010101" pitchFamily="49" charset="-122"/>
                </a:rPr>
                <a:t>推后后续指令对相关单元的读；</a:t>
              </a:r>
            </a:p>
            <a:p>
              <a:pPr eaLnBrk="1" hangingPunct="1">
                <a:lnSpc>
                  <a:spcPct val="90000"/>
                </a:lnSpc>
                <a:buFontTx/>
                <a:buNone/>
              </a:pPr>
              <a:r>
                <a:rPr lang="zh-CN" altLang="en-US" b="1">
                  <a:latin typeface="黑体" panose="02010609060101010101" pitchFamily="49" charset="-122"/>
                  <a:ea typeface="黑体" panose="02010609060101010101" pitchFamily="49" charset="-122"/>
                </a:rPr>
                <a:t>设置相关专用通路。</a:t>
              </a:r>
            </a:p>
          </p:txBody>
        </p:sp>
        <p:sp>
          <p:nvSpPr>
            <p:cNvPr id="99335" name="AutoShape 7"/>
            <p:cNvSpPr>
              <a:spLocks/>
            </p:cNvSpPr>
            <p:nvPr/>
          </p:nvSpPr>
          <p:spPr bwMode="auto">
            <a:xfrm>
              <a:off x="653" y="1879"/>
              <a:ext cx="327" cy="336"/>
            </a:xfrm>
            <a:prstGeom prst="leftBrace">
              <a:avLst>
                <a:gd name="adj1" fmla="val 25061"/>
                <a:gd name="adj2" fmla="val 50000"/>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b="1"/>
            </a:p>
          </p:txBody>
        </p:sp>
      </p:grpSp>
      <p:sp>
        <p:nvSpPr>
          <p:cNvPr id="99333" name="Rectangle 8"/>
          <p:cNvSpPr>
            <a:spLocks noChangeArrowheads="1"/>
          </p:cNvSpPr>
          <p:nvPr/>
        </p:nvSpPr>
        <p:spPr bwMode="auto">
          <a:xfrm>
            <a:off x="539750" y="260350"/>
            <a:ext cx="8062913"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3200" b="1">
                <a:solidFill>
                  <a:schemeClr val="tx2"/>
                </a:solidFill>
                <a:latin typeface="黑体" panose="02010609060101010101" pitchFamily="49" charset="-122"/>
              </a:rPr>
              <a:t>5.2.3 </a:t>
            </a:r>
            <a:r>
              <a:rPr lang="zh-CN" altLang="en-US" sz="3200" b="1">
                <a:solidFill>
                  <a:schemeClr val="tx2"/>
                </a:solidFill>
                <a:latin typeface="黑体" panose="02010609060101010101" pitchFamily="49" charset="-122"/>
              </a:rPr>
              <a:t>标量流水机的相关处理和控制机构 </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3"/>
          <p:cNvSpPr>
            <a:spLocks noChangeArrowheads="1"/>
          </p:cNvSpPr>
          <p:nvPr/>
        </p:nvSpPr>
        <p:spPr bwMode="auto">
          <a:xfrm>
            <a:off x="611188" y="1196975"/>
            <a:ext cx="4608512"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200" b="1">
                <a:solidFill>
                  <a:schemeClr val="tx2"/>
                </a:solidFill>
                <a:latin typeface="黑体" panose="02010609060101010101" pitchFamily="49" charset="-122"/>
              </a:rPr>
              <a:t>4</a:t>
            </a:r>
            <a:r>
              <a:rPr lang="zh-CN" altLang="en-US" sz="3200" b="1">
                <a:solidFill>
                  <a:schemeClr val="tx2"/>
                </a:solidFill>
                <a:latin typeface="黑体" panose="02010609060101010101" pitchFamily="49" charset="-122"/>
              </a:rPr>
              <a:t>．流水线调度</a:t>
            </a:r>
          </a:p>
        </p:txBody>
      </p:sp>
      <p:sp>
        <p:nvSpPr>
          <p:cNvPr id="145411" name="Text Box 4"/>
          <p:cNvSpPr txBox="1">
            <a:spLocks noChangeArrowheads="1"/>
          </p:cNvSpPr>
          <p:nvPr/>
        </p:nvSpPr>
        <p:spPr bwMode="auto">
          <a:xfrm>
            <a:off x="611188" y="1844675"/>
            <a:ext cx="66246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2800" b="1">
                <a:solidFill>
                  <a:srgbClr val="FF3300"/>
                </a:solidFill>
              </a:rPr>
              <a:t>(1)</a:t>
            </a:r>
            <a:r>
              <a:rPr lang="zh-CN" altLang="en-US" sz="2800" b="1">
                <a:solidFill>
                  <a:srgbClr val="FF3300"/>
                </a:solidFill>
              </a:rPr>
              <a:t>单功能流水线调度</a:t>
            </a:r>
            <a:r>
              <a:rPr lang="en-US" altLang="zh-CN" sz="2800" b="1">
                <a:solidFill>
                  <a:srgbClr val="FF3300"/>
                </a:solidFill>
              </a:rPr>
              <a:t>——</a:t>
            </a:r>
            <a:r>
              <a:rPr lang="zh-CN" altLang="en-US" sz="2800" b="1">
                <a:solidFill>
                  <a:srgbClr val="FF3300"/>
                </a:solidFill>
              </a:rPr>
              <a:t>冲突向量（</a:t>
            </a:r>
            <a:r>
              <a:rPr lang="en-US" altLang="zh-CN" sz="2800" b="1">
                <a:solidFill>
                  <a:srgbClr val="FF3300"/>
                </a:solidFill>
              </a:rPr>
              <a:t>C</a:t>
            </a:r>
            <a:r>
              <a:rPr lang="zh-CN" altLang="en-US" sz="2800" b="1">
                <a:solidFill>
                  <a:srgbClr val="FF3300"/>
                </a:solidFill>
              </a:rPr>
              <a:t>）</a:t>
            </a:r>
          </a:p>
        </p:txBody>
      </p:sp>
      <p:sp>
        <p:nvSpPr>
          <p:cNvPr id="145412" name="Text Box 5"/>
          <p:cNvSpPr txBox="1">
            <a:spLocks noChangeArrowheads="1"/>
          </p:cNvSpPr>
          <p:nvPr/>
        </p:nvSpPr>
        <p:spPr bwMode="auto">
          <a:xfrm>
            <a:off x="395288" y="2420938"/>
            <a:ext cx="50403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zh-CN" altLang="en-US" sz="2800" b="1"/>
              <a:t>初始冲突向量</a:t>
            </a:r>
            <a:r>
              <a:rPr lang="en-US" altLang="zh-CN" sz="2800" b="1"/>
              <a:t>C=</a:t>
            </a:r>
            <a:r>
              <a:rPr lang="zh-CN" altLang="en-US" sz="2800" b="1"/>
              <a:t>（</a:t>
            </a:r>
            <a:r>
              <a:rPr lang="en-US" altLang="zh-CN" sz="2800" b="1"/>
              <a:t>10110001</a:t>
            </a:r>
            <a:r>
              <a:rPr lang="zh-CN" altLang="en-US" sz="2800" b="1"/>
              <a:t>）</a:t>
            </a:r>
          </a:p>
        </p:txBody>
      </p:sp>
      <p:grpSp>
        <p:nvGrpSpPr>
          <p:cNvPr id="145413" name="Group 6"/>
          <p:cNvGrpSpPr>
            <a:grpSpLocks/>
          </p:cNvGrpSpPr>
          <p:nvPr/>
        </p:nvGrpSpPr>
        <p:grpSpPr bwMode="auto">
          <a:xfrm>
            <a:off x="250825" y="3341688"/>
            <a:ext cx="5289550" cy="2876550"/>
            <a:chOff x="1202" y="1933"/>
            <a:chExt cx="3332" cy="1812"/>
          </a:xfrm>
        </p:grpSpPr>
        <p:grpSp>
          <p:nvGrpSpPr>
            <p:cNvPr id="145433" name="Group 7"/>
            <p:cNvGrpSpPr>
              <a:grpSpLocks/>
            </p:cNvGrpSpPr>
            <p:nvPr/>
          </p:nvGrpSpPr>
          <p:grpSpPr bwMode="auto">
            <a:xfrm>
              <a:off x="1202" y="1933"/>
              <a:ext cx="3332" cy="1812"/>
              <a:chOff x="177" y="2081"/>
              <a:chExt cx="2737" cy="1370"/>
            </a:xfrm>
          </p:grpSpPr>
          <p:grpSp>
            <p:nvGrpSpPr>
              <p:cNvPr id="145445" name="Group 8"/>
              <p:cNvGrpSpPr>
                <a:grpSpLocks/>
              </p:cNvGrpSpPr>
              <p:nvPr/>
            </p:nvGrpSpPr>
            <p:grpSpPr bwMode="auto">
              <a:xfrm>
                <a:off x="177" y="2081"/>
                <a:ext cx="2737" cy="1357"/>
                <a:chOff x="177" y="2081"/>
                <a:chExt cx="2737" cy="1357"/>
              </a:xfrm>
            </p:grpSpPr>
            <p:grpSp>
              <p:nvGrpSpPr>
                <p:cNvPr id="145456" name="Group 9"/>
                <p:cNvGrpSpPr>
                  <a:grpSpLocks/>
                </p:cNvGrpSpPr>
                <p:nvPr/>
              </p:nvGrpSpPr>
              <p:grpSpPr bwMode="auto">
                <a:xfrm>
                  <a:off x="350" y="2081"/>
                  <a:ext cx="2564" cy="1357"/>
                  <a:chOff x="350" y="2081"/>
                  <a:chExt cx="2564" cy="1357"/>
                </a:xfrm>
              </p:grpSpPr>
              <p:grpSp>
                <p:nvGrpSpPr>
                  <p:cNvPr id="145463" name="Group 10"/>
                  <p:cNvGrpSpPr>
                    <a:grpSpLocks/>
                  </p:cNvGrpSpPr>
                  <p:nvPr/>
                </p:nvGrpSpPr>
                <p:grpSpPr bwMode="auto">
                  <a:xfrm>
                    <a:off x="350" y="2081"/>
                    <a:ext cx="397" cy="1200"/>
                    <a:chOff x="864" y="2736"/>
                    <a:chExt cx="397" cy="1200"/>
                  </a:xfrm>
                </p:grpSpPr>
                <p:grpSp>
                  <p:nvGrpSpPr>
                    <p:cNvPr id="145477" name="Group 11"/>
                    <p:cNvGrpSpPr>
                      <a:grpSpLocks/>
                    </p:cNvGrpSpPr>
                    <p:nvPr/>
                  </p:nvGrpSpPr>
                  <p:grpSpPr bwMode="auto">
                    <a:xfrm>
                      <a:off x="864" y="2784"/>
                      <a:ext cx="96" cy="1152"/>
                      <a:chOff x="864" y="2784"/>
                      <a:chExt cx="96" cy="1152"/>
                    </a:xfrm>
                  </p:grpSpPr>
                  <p:sp>
                    <p:nvSpPr>
                      <p:cNvPr id="145479" name="Line 12"/>
                      <p:cNvSpPr>
                        <a:spLocks noChangeShapeType="1"/>
                      </p:cNvSpPr>
                      <p:nvPr/>
                    </p:nvSpPr>
                    <p:spPr bwMode="auto">
                      <a:xfrm flipV="1">
                        <a:off x="864" y="2784"/>
                        <a:ext cx="0" cy="115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45480" name="Line 13"/>
                      <p:cNvSpPr>
                        <a:spLocks noChangeShapeType="1"/>
                      </p:cNvSpPr>
                      <p:nvPr/>
                    </p:nvSpPr>
                    <p:spPr bwMode="auto">
                      <a:xfrm>
                        <a:off x="864" y="3744"/>
                        <a:ext cx="96"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45481" name="Line 14"/>
                      <p:cNvSpPr>
                        <a:spLocks noChangeShapeType="1"/>
                      </p:cNvSpPr>
                      <p:nvPr/>
                    </p:nvSpPr>
                    <p:spPr bwMode="auto">
                      <a:xfrm>
                        <a:off x="864" y="3552"/>
                        <a:ext cx="96"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45482" name="Line 15"/>
                      <p:cNvSpPr>
                        <a:spLocks noChangeShapeType="1"/>
                      </p:cNvSpPr>
                      <p:nvPr/>
                    </p:nvSpPr>
                    <p:spPr bwMode="auto">
                      <a:xfrm>
                        <a:off x="864" y="3360"/>
                        <a:ext cx="96"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45483" name="Line 16"/>
                      <p:cNvSpPr>
                        <a:spLocks noChangeShapeType="1"/>
                      </p:cNvSpPr>
                      <p:nvPr/>
                    </p:nvSpPr>
                    <p:spPr bwMode="auto">
                      <a:xfrm>
                        <a:off x="864" y="3168"/>
                        <a:ext cx="96"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45484" name="Line 17"/>
                      <p:cNvSpPr>
                        <a:spLocks noChangeShapeType="1"/>
                      </p:cNvSpPr>
                      <p:nvPr/>
                    </p:nvSpPr>
                    <p:spPr bwMode="auto">
                      <a:xfrm>
                        <a:off x="864" y="2976"/>
                        <a:ext cx="96"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grpSp>
                <p:sp>
                  <p:nvSpPr>
                    <p:cNvPr id="145478" name="Text Box 18"/>
                    <p:cNvSpPr txBox="1">
                      <a:spLocks noChangeArrowheads="1"/>
                    </p:cNvSpPr>
                    <p:nvPr/>
                  </p:nvSpPr>
                  <p:spPr bwMode="auto">
                    <a:xfrm>
                      <a:off x="902" y="2736"/>
                      <a:ext cx="359"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sz="2000" b="1">
                          <a:ea typeface="宋体" panose="02010600030101010101" pitchFamily="2" charset="-122"/>
                        </a:rPr>
                        <a:t>空间</a:t>
                      </a:r>
                    </a:p>
                  </p:txBody>
                </p:sp>
              </p:grpSp>
              <p:grpSp>
                <p:nvGrpSpPr>
                  <p:cNvPr id="145464" name="Group 19"/>
                  <p:cNvGrpSpPr>
                    <a:grpSpLocks/>
                  </p:cNvGrpSpPr>
                  <p:nvPr/>
                </p:nvGrpSpPr>
                <p:grpSpPr bwMode="auto">
                  <a:xfrm>
                    <a:off x="350" y="3185"/>
                    <a:ext cx="2564" cy="253"/>
                    <a:chOff x="350" y="3185"/>
                    <a:chExt cx="2564" cy="253"/>
                  </a:xfrm>
                </p:grpSpPr>
                <p:sp>
                  <p:nvSpPr>
                    <p:cNvPr id="145465" name="Line 20"/>
                    <p:cNvSpPr>
                      <a:spLocks noChangeShapeType="1"/>
                    </p:cNvSpPr>
                    <p:nvPr/>
                  </p:nvSpPr>
                  <p:spPr bwMode="auto">
                    <a:xfrm>
                      <a:off x="350" y="3281"/>
                      <a:ext cx="2494" cy="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45466" name="Line 21"/>
                    <p:cNvSpPr>
                      <a:spLocks noChangeShapeType="1"/>
                    </p:cNvSpPr>
                    <p:nvPr/>
                  </p:nvSpPr>
                  <p:spPr bwMode="auto">
                    <a:xfrm flipV="1">
                      <a:off x="590" y="3185"/>
                      <a:ext cx="0" cy="96"/>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45467" name="Line 22"/>
                    <p:cNvSpPr>
                      <a:spLocks noChangeShapeType="1"/>
                    </p:cNvSpPr>
                    <p:nvPr/>
                  </p:nvSpPr>
                  <p:spPr bwMode="auto">
                    <a:xfrm flipV="1">
                      <a:off x="830" y="3185"/>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45468" name="Line 23"/>
                    <p:cNvSpPr>
                      <a:spLocks noChangeShapeType="1"/>
                    </p:cNvSpPr>
                    <p:nvPr/>
                  </p:nvSpPr>
                  <p:spPr bwMode="auto">
                    <a:xfrm flipV="1">
                      <a:off x="1070" y="3185"/>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45469" name="Line 24"/>
                    <p:cNvSpPr>
                      <a:spLocks noChangeShapeType="1"/>
                    </p:cNvSpPr>
                    <p:nvPr/>
                  </p:nvSpPr>
                  <p:spPr bwMode="auto">
                    <a:xfrm flipV="1">
                      <a:off x="1310" y="3185"/>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45470" name="Line 25"/>
                    <p:cNvSpPr>
                      <a:spLocks noChangeShapeType="1"/>
                    </p:cNvSpPr>
                    <p:nvPr/>
                  </p:nvSpPr>
                  <p:spPr bwMode="auto">
                    <a:xfrm flipV="1">
                      <a:off x="1550" y="3185"/>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45471" name="Line 26"/>
                    <p:cNvSpPr>
                      <a:spLocks noChangeShapeType="1"/>
                    </p:cNvSpPr>
                    <p:nvPr/>
                  </p:nvSpPr>
                  <p:spPr bwMode="auto">
                    <a:xfrm flipV="1">
                      <a:off x="1790" y="3185"/>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45472" name="Line 27"/>
                    <p:cNvSpPr>
                      <a:spLocks noChangeShapeType="1"/>
                    </p:cNvSpPr>
                    <p:nvPr/>
                  </p:nvSpPr>
                  <p:spPr bwMode="auto">
                    <a:xfrm flipV="1">
                      <a:off x="2030" y="3185"/>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45473" name="Line 28"/>
                    <p:cNvSpPr>
                      <a:spLocks noChangeShapeType="1"/>
                    </p:cNvSpPr>
                    <p:nvPr/>
                  </p:nvSpPr>
                  <p:spPr bwMode="auto">
                    <a:xfrm flipV="1">
                      <a:off x="2270" y="3185"/>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45474" name="Line 29"/>
                    <p:cNvSpPr>
                      <a:spLocks noChangeShapeType="1"/>
                    </p:cNvSpPr>
                    <p:nvPr/>
                  </p:nvSpPr>
                  <p:spPr bwMode="auto">
                    <a:xfrm flipV="1">
                      <a:off x="2510" y="3185"/>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45475" name="Line 30"/>
                    <p:cNvSpPr>
                      <a:spLocks noChangeShapeType="1"/>
                    </p:cNvSpPr>
                    <p:nvPr/>
                  </p:nvSpPr>
                  <p:spPr bwMode="auto">
                    <a:xfrm flipV="1">
                      <a:off x="2750" y="3185"/>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45476" name="Text Box 31"/>
                    <p:cNvSpPr txBox="1">
                      <a:spLocks noChangeArrowheads="1"/>
                    </p:cNvSpPr>
                    <p:nvPr/>
                  </p:nvSpPr>
                  <p:spPr bwMode="auto">
                    <a:xfrm>
                      <a:off x="2554" y="3249"/>
                      <a:ext cx="360"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sz="2000" b="1">
                          <a:ea typeface="宋体" panose="02010600030101010101" pitchFamily="2" charset="-122"/>
                        </a:rPr>
                        <a:t>时间</a:t>
                      </a:r>
                    </a:p>
                  </p:txBody>
                </p:sp>
              </p:grpSp>
            </p:grpSp>
            <p:grpSp>
              <p:nvGrpSpPr>
                <p:cNvPr id="145457" name="Group 32"/>
                <p:cNvGrpSpPr>
                  <a:grpSpLocks/>
                </p:cNvGrpSpPr>
                <p:nvPr/>
              </p:nvGrpSpPr>
              <p:grpSpPr bwMode="auto">
                <a:xfrm>
                  <a:off x="177" y="2273"/>
                  <a:ext cx="174" cy="986"/>
                  <a:chOff x="691" y="2928"/>
                  <a:chExt cx="174" cy="986"/>
                </a:xfrm>
              </p:grpSpPr>
              <p:sp>
                <p:nvSpPr>
                  <p:cNvPr id="145458" name="Text Box 33"/>
                  <p:cNvSpPr txBox="1">
                    <a:spLocks noChangeArrowheads="1"/>
                  </p:cNvSpPr>
                  <p:nvPr/>
                </p:nvSpPr>
                <p:spPr bwMode="auto">
                  <a:xfrm>
                    <a:off x="691" y="3696"/>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1</a:t>
                    </a:r>
                  </a:p>
                </p:txBody>
              </p:sp>
              <p:sp>
                <p:nvSpPr>
                  <p:cNvPr id="145459" name="Text Box 34"/>
                  <p:cNvSpPr txBox="1">
                    <a:spLocks noChangeArrowheads="1"/>
                  </p:cNvSpPr>
                  <p:nvPr/>
                </p:nvSpPr>
                <p:spPr bwMode="auto">
                  <a:xfrm>
                    <a:off x="691" y="3504"/>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2</a:t>
                    </a:r>
                  </a:p>
                </p:txBody>
              </p:sp>
              <p:sp>
                <p:nvSpPr>
                  <p:cNvPr id="145460" name="Text Box 35"/>
                  <p:cNvSpPr txBox="1">
                    <a:spLocks noChangeArrowheads="1"/>
                  </p:cNvSpPr>
                  <p:nvPr/>
                </p:nvSpPr>
                <p:spPr bwMode="auto">
                  <a:xfrm>
                    <a:off x="691" y="3312"/>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3</a:t>
                    </a:r>
                  </a:p>
                </p:txBody>
              </p:sp>
              <p:sp>
                <p:nvSpPr>
                  <p:cNvPr id="145461" name="Text Box 36"/>
                  <p:cNvSpPr txBox="1">
                    <a:spLocks noChangeArrowheads="1"/>
                  </p:cNvSpPr>
                  <p:nvPr/>
                </p:nvSpPr>
                <p:spPr bwMode="auto">
                  <a:xfrm>
                    <a:off x="691" y="3120"/>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4</a:t>
                    </a:r>
                  </a:p>
                </p:txBody>
              </p:sp>
              <p:sp>
                <p:nvSpPr>
                  <p:cNvPr id="145462" name="Text Box 37"/>
                  <p:cNvSpPr txBox="1">
                    <a:spLocks noChangeArrowheads="1"/>
                  </p:cNvSpPr>
                  <p:nvPr/>
                </p:nvSpPr>
                <p:spPr bwMode="auto">
                  <a:xfrm>
                    <a:off x="691" y="2928"/>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5</a:t>
                    </a:r>
                  </a:p>
                </p:txBody>
              </p:sp>
            </p:grpSp>
          </p:grpSp>
          <p:grpSp>
            <p:nvGrpSpPr>
              <p:cNvPr id="145446" name="Group 38"/>
              <p:cNvGrpSpPr>
                <a:grpSpLocks/>
              </p:cNvGrpSpPr>
              <p:nvPr/>
            </p:nvGrpSpPr>
            <p:grpSpPr bwMode="auto">
              <a:xfrm>
                <a:off x="508" y="3233"/>
                <a:ext cx="2079" cy="218"/>
                <a:chOff x="508" y="3233"/>
                <a:chExt cx="2079" cy="218"/>
              </a:xfrm>
            </p:grpSpPr>
            <p:sp>
              <p:nvSpPr>
                <p:cNvPr id="145447" name="Text Box 39"/>
                <p:cNvSpPr txBox="1">
                  <a:spLocks noChangeArrowheads="1"/>
                </p:cNvSpPr>
                <p:nvPr/>
              </p:nvSpPr>
              <p:spPr bwMode="auto">
                <a:xfrm>
                  <a:off x="508" y="3233"/>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1</a:t>
                  </a:r>
                </a:p>
              </p:txBody>
            </p:sp>
            <p:sp>
              <p:nvSpPr>
                <p:cNvPr id="145448" name="Text Box 40"/>
                <p:cNvSpPr txBox="1">
                  <a:spLocks noChangeArrowheads="1"/>
                </p:cNvSpPr>
                <p:nvPr/>
              </p:nvSpPr>
              <p:spPr bwMode="auto">
                <a:xfrm>
                  <a:off x="780" y="3233"/>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2</a:t>
                  </a:r>
                </a:p>
              </p:txBody>
            </p:sp>
            <p:sp>
              <p:nvSpPr>
                <p:cNvPr id="145449" name="Text Box 41"/>
                <p:cNvSpPr txBox="1">
                  <a:spLocks noChangeArrowheads="1"/>
                </p:cNvSpPr>
                <p:nvPr/>
              </p:nvSpPr>
              <p:spPr bwMode="auto">
                <a:xfrm>
                  <a:off x="1007" y="3233"/>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3</a:t>
                  </a:r>
                </a:p>
              </p:txBody>
            </p:sp>
            <p:sp>
              <p:nvSpPr>
                <p:cNvPr id="145450" name="Text Box 42"/>
                <p:cNvSpPr txBox="1">
                  <a:spLocks noChangeArrowheads="1"/>
                </p:cNvSpPr>
                <p:nvPr/>
              </p:nvSpPr>
              <p:spPr bwMode="auto">
                <a:xfrm>
                  <a:off x="1234" y="3233"/>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4</a:t>
                  </a:r>
                </a:p>
              </p:txBody>
            </p:sp>
            <p:sp>
              <p:nvSpPr>
                <p:cNvPr id="145451" name="Text Box 43"/>
                <p:cNvSpPr txBox="1">
                  <a:spLocks noChangeArrowheads="1"/>
                </p:cNvSpPr>
                <p:nvPr/>
              </p:nvSpPr>
              <p:spPr bwMode="auto">
                <a:xfrm>
                  <a:off x="1460" y="3233"/>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5</a:t>
                  </a:r>
                </a:p>
              </p:txBody>
            </p:sp>
            <p:sp>
              <p:nvSpPr>
                <p:cNvPr id="145452" name="Text Box 44"/>
                <p:cNvSpPr txBox="1">
                  <a:spLocks noChangeArrowheads="1"/>
                </p:cNvSpPr>
                <p:nvPr/>
              </p:nvSpPr>
              <p:spPr bwMode="auto">
                <a:xfrm>
                  <a:off x="1687" y="3233"/>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6</a:t>
                  </a:r>
                </a:p>
              </p:txBody>
            </p:sp>
            <p:sp>
              <p:nvSpPr>
                <p:cNvPr id="145453" name="Text Box 45"/>
                <p:cNvSpPr txBox="1">
                  <a:spLocks noChangeArrowheads="1"/>
                </p:cNvSpPr>
                <p:nvPr/>
              </p:nvSpPr>
              <p:spPr bwMode="auto">
                <a:xfrm>
                  <a:off x="1959" y="3233"/>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7</a:t>
                  </a:r>
                </a:p>
              </p:txBody>
            </p:sp>
            <p:sp>
              <p:nvSpPr>
                <p:cNvPr id="145454" name="Text Box 46"/>
                <p:cNvSpPr txBox="1">
                  <a:spLocks noChangeArrowheads="1"/>
                </p:cNvSpPr>
                <p:nvPr/>
              </p:nvSpPr>
              <p:spPr bwMode="auto">
                <a:xfrm>
                  <a:off x="2186" y="3233"/>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8</a:t>
                  </a:r>
                </a:p>
              </p:txBody>
            </p:sp>
            <p:sp>
              <p:nvSpPr>
                <p:cNvPr id="145455" name="Text Box 47"/>
                <p:cNvSpPr txBox="1">
                  <a:spLocks noChangeArrowheads="1"/>
                </p:cNvSpPr>
                <p:nvPr/>
              </p:nvSpPr>
              <p:spPr bwMode="auto">
                <a:xfrm>
                  <a:off x="2413" y="3233"/>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9</a:t>
                  </a:r>
                </a:p>
              </p:txBody>
            </p:sp>
          </p:grpSp>
        </p:grpSp>
        <p:grpSp>
          <p:nvGrpSpPr>
            <p:cNvPr id="145434" name="Group 48"/>
            <p:cNvGrpSpPr>
              <a:grpSpLocks/>
            </p:cNvGrpSpPr>
            <p:nvPr/>
          </p:nvGrpSpPr>
          <p:grpSpPr bwMode="auto">
            <a:xfrm>
              <a:off x="1424" y="2259"/>
              <a:ext cx="2629" cy="1270"/>
              <a:chOff x="864" y="2976"/>
              <a:chExt cx="2160" cy="960"/>
            </a:xfrm>
          </p:grpSpPr>
          <p:sp>
            <p:nvSpPr>
              <p:cNvPr id="145435" name="Rectangle 49"/>
              <p:cNvSpPr>
                <a:spLocks noChangeArrowheads="1"/>
              </p:cNvSpPr>
              <p:nvPr/>
            </p:nvSpPr>
            <p:spPr bwMode="auto">
              <a:xfrm>
                <a:off x="864" y="3744"/>
                <a:ext cx="240" cy="192"/>
              </a:xfrm>
              <a:prstGeom prst="rect">
                <a:avLst/>
              </a:prstGeom>
              <a:solidFill>
                <a:schemeClr val="accent1"/>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45436" name="Rectangle 50"/>
              <p:cNvSpPr>
                <a:spLocks noChangeArrowheads="1"/>
              </p:cNvSpPr>
              <p:nvPr/>
            </p:nvSpPr>
            <p:spPr bwMode="auto">
              <a:xfrm>
                <a:off x="1104" y="3552"/>
                <a:ext cx="240" cy="192"/>
              </a:xfrm>
              <a:prstGeom prst="rect">
                <a:avLst/>
              </a:prstGeom>
              <a:solidFill>
                <a:schemeClr val="accent1"/>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45437" name="Rectangle 51"/>
              <p:cNvSpPr>
                <a:spLocks noChangeArrowheads="1"/>
              </p:cNvSpPr>
              <p:nvPr/>
            </p:nvSpPr>
            <p:spPr bwMode="auto">
              <a:xfrm>
                <a:off x="1344" y="3552"/>
                <a:ext cx="240" cy="192"/>
              </a:xfrm>
              <a:prstGeom prst="rect">
                <a:avLst/>
              </a:prstGeom>
              <a:solidFill>
                <a:schemeClr val="accent1"/>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45438" name="Rectangle 52"/>
              <p:cNvSpPr>
                <a:spLocks noChangeArrowheads="1"/>
              </p:cNvSpPr>
              <p:nvPr/>
            </p:nvSpPr>
            <p:spPr bwMode="auto">
              <a:xfrm>
                <a:off x="1584" y="3360"/>
                <a:ext cx="240" cy="192"/>
              </a:xfrm>
              <a:prstGeom prst="rect">
                <a:avLst/>
              </a:prstGeom>
              <a:solidFill>
                <a:schemeClr val="accent1"/>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45439" name="Rectangle 53"/>
              <p:cNvSpPr>
                <a:spLocks noChangeArrowheads="1"/>
              </p:cNvSpPr>
              <p:nvPr/>
            </p:nvSpPr>
            <p:spPr bwMode="auto">
              <a:xfrm>
                <a:off x="1824" y="3168"/>
                <a:ext cx="240" cy="192"/>
              </a:xfrm>
              <a:prstGeom prst="rect">
                <a:avLst/>
              </a:prstGeom>
              <a:solidFill>
                <a:schemeClr val="accent1"/>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45440" name="Rectangle 54"/>
              <p:cNvSpPr>
                <a:spLocks noChangeArrowheads="1"/>
              </p:cNvSpPr>
              <p:nvPr/>
            </p:nvSpPr>
            <p:spPr bwMode="auto">
              <a:xfrm>
                <a:off x="2064" y="3168"/>
                <a:ext cx="240" cy="192"/>
              </a:xfrm>
              <a:prstGeom prst="rect">
                <a:avLst/>
              </a:prstGeom>
              <a:solidFill>
                <a:schemeClr val="accent1"/>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45441" name="Rectangle 55"/>
              <p:cNvSpPr>
                <a:spLocks noChangeArrowheads="1"/>
              </p:cNvSpPr>
              <p:nvPr/>
            </p:nvSpPr>
            <p:spPr bwMode="auto">
              <a:xfrm>
                <a:off x="2304" y="2976"/>
                <a:ext cx="240" cy="192"/>
              </a:xfrm>
              <a:prstGeom prst="rect">
                <a:avLst/>
              </a:prstGeom>
              <a:solidFill>
                <a:schemeClr val="accent1"/>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45442" name="Rectangle 56"/>
              <p:cNvSpPr>
                <a:spLocks noChangeArrowheads="1"/>
              </p:cNvSpPr>
              <p:nvPr/>
            </p:nvSpPr>
            <p:spPr bwMode="auto">
              <a:xfrm>
                <a:off x="2544" y="2976"/>
                <a:ext cx="240" cy="192"/>
              </a:xfrm>
              <a:prstGeom prst="rect">
                <a:avLst/>
              </a:prstGeom>
              <a:solidFill>
                <a:schemeClr val="accent1"/>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45443" name="Rectangle 57"/>
              <p:cNvSpPr>
                <a:spLocks noChangeArrowheads="1"/>
              </p:cNvSpPr>
              <p:nvPr/>
            </p:nvSpPr>
            <p:spPr bwMode="auto">
              <a:xfrm>
                <a:off x="2544" y="3552"/>
                <a:ext cx="240" cy="192"/>
              </a:xfrm>
              <a:prstGeom prst="rect">
                <a:avLst/>
              </a:prstGeom>
              <a:solidFill>
                <a:schemeClr val="accent1"/>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45444" name="Rectangle 58"/>
              <p:cNvSpPr>
                <a:spLocks noChangeArrowheads="1"/>
              </p:cNvSpPr>
              <p:nvPr/>
            </p:nvSpPr>
            <p:spPr bwMode="auto">
              <a:xfrm>
                <a:off x="2784" y="3744"/>
                <a:ext cx="240" cy="192"/>
              </a:xfrm>
              <a:prstGeom prst="rect">
                <a:avLst/>
              </a:prstGeom>
              <a:solidFill>
                <a:schemeClr val="accent1"/>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grpSp>
      <p:grpSp>
        <p:nvGrpSpPr>
          <p:cNvPr id="287803" name="Group 59"/>
          <p:cNvGrpSpPr>
            <a:grpSpLocks/>
          </p:cNvGrpSpPr>
          <p:nvPr/>
        </p:nvGrpSpPr>
        <p:grpSpPr bwMode="auto">
          <a:xfrm>
            <a:off x="1535113" y="3846513"/>
            <a:ext cx="4173537" cy="2016125"/>
            <a:chOff x="930" y="1434"/>
            <a:chExt cx="2629" cy="1270"/>
          </a:xfrm>
        </p:grpSpPr>
        <p:sp>
          <p:nvSpPr>
            <p:cNvPr id="145423" name="Rectangle 60"/>
            <p:cNvSpPr>
              <a:spLocks noChangeArrowheads="1"/>
            </p:cNvSpPr>
            <p:nvPr/>
          </p:nvSpPr>
          <p:spPr bwMode="auto">
            <a:xfrm>
              <a:off x="930" y="2450"/>
              <a:ext cx="292" cy="254"/>
            </a:xfrm>
            <a:prstGeom prst="rect">
              <a:avLst/>
            </a:prstGeom>
            <a:solidFill>
              <a:srgbClr val="FF0000"/>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45424" name="Rectangle 61"/>
            <p:cNvSpPr>
              <a:spLocks noChangeArrowheads="1"/>
            </p:cNvSpPr>
            <p:nvPr/>
          </p:nvSpPr>
          <p:spPr bwMode="auto">
            <a:xfrm>
              <a:off x="1222" y="2196"/>
              <a:ext cx="292" cy="254"/>
            </a:xfrm>
            <a:prstGeom prst="rect">
              <a:avLst/>
            </a:prstGeom>
            <a:solidFill>
              <a:srgbClr val="FF0000"/>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45425" name="Rectangle 62"/>
            <p:cNvSpPr>
              <a:spLocks noChangeArrowheads="1"/>
            </p:cNvSpPr>
            <p:nvPr/>
          </p:nvSpPr>
          <p:spPr bwMode="auto">
            <a:xfrm>
              <a:off x="1514" y="2196"/>
              <a:ext cx="292" cy="254"/>
            </a:xfrm>
            <a:prstGeom prst="rect">
              <a:avLst/>
            </a:prstGeom>
            <a:solidFill>
              <a:srgbClr val="FF0000"/>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45426" name="Rectangle 63"/>
            <p:cNvSpPr>
              <a:spLocks noChangeArrowheads="1"/>
            </p:cNvSpPr>
            <p:nvPr/>
          </p:nvSpPr>
          <p:spPr bwMode="auto">
            <a:xfrm>
              <a:off x="1806" y="1942"/>
              <a:ext cx="292" cy="254"/>
            </a:xfrm>
            <a:prstGeom prst="rect">
              <a:avLst/>
            </a:prstGeom>
            <a:solidFill>
              <a:srgbClr val="FF0000"/>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45427" name="Rectangle 64"/>
            <p:cNvSpPr>
              <a:spLocks noChangeArrowheads="1"/>
            </p:cNvSpPr>
            <p:nvPr/>
          </p:nvSpPr>
          <p:spPr bwMode="auto">
            <a:xfrm>
              <a:off x="2098" y="1688"/>
              <a:ext cx="293" cy="254"/>
            </a:xfrm>
            <a:prstGeom prst="rect">
              <a:avLst/>
            </a:prstGeom>
            <a:solidFill>
              <a:srgbClr val="FF0000"/>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45428" name="Rectangle 65"/>
            <p:cNvSpPr>
              <a:spLocks noChangeArrowheads="1"/>
            </p:cNvSpPr>
            <p:nvPr/>
          </p:nvSpPr>
          <p:spPr bwMode="auto">
            <a:xfrm>
              <a:off x="2391" y="1688"/>
              <a:ext cx="292" cy="254"/>
            </a:xfrm>
            <a:prstGeom prst="rect">
              <a:avLst/>
            </a:prstGeom>
            <a:solidFill>
              <a:srgbClr val="FF0000"/>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45429" name="Rectangle 66"/>
            <p:cNvSpPr>
              <a:spLocks noChangeArrowheads="1"/>
            </p:cNvSpPr>
            <p:nvPr/>
          </p:nvSpPr>
          <p:spPr bwMode="auto">
            <a:xfrm>
              <a:off x="2683" y="1434"/>
              <a:ext cx="292" cy="254"/>
            </a:xfrm>
            <a:prstGeom prst="rect">
              <a:avLst/>
            </a:prstGeom>
            <a:solidFill>
              <a:srgbClr val="FF0000"/>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45430" name="Rectangle 67"/>
            <p:cNvSpPr>
              <a:spLocks noChangeArrowheads="1"/>
            </p:cNvSpPr>
            <p:nvPr/>
          </p:nvSpPr>
          <p:spPr bwMode="auto">
            <a:xfrm>
              <a:off x="2975" y="1434"/>
              <a:ext cx="292" cy="254"/>
            </a:xfrm>
            <a:prstGeom prst="rect">
              <a:avLst/>
            </a:prstGeom>
            <a:solidFill>
              <a:srgbClr val="FF0000"/>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45431" name="Rectangle 68"/>
            <p:cNvSpPr>
              <a:spLocks noChangeArrowheads="1"/>
            </p:cNvSpPr>
            <p:nvPr/>
          </p:nvSpPr>
          <p:spPr bwMode="auto">
            <a:xfrm>
              <a:off x="2975" y="2196"/>
              <a:ext cx="292" cy="254"/>
            </a:xfrm>
            <a:prstGeom prst="rect">
              <a:avLst/>
            </a:prstGeom>
            <a:solidFill>
              <a:srgbClr val="FF0000"/>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45432" name="Rectangle 69"/>
            <p:cNvSpPr>
              <a:spLocks noChangeArrowheads="1"/>
            </p:cNvSpPr>
            <p:nvPr/>
          </p:nvSpPr>
          <p:spPr bwMode="auto">
            <a:xfrm>
              <a:off x="3267" y="2450"/>
              <a:ext cx="292" cy="254"/>
            </a:xfrm>
            <a:prstGeom prst="rect">
              <a:avLst/>
            </a:prstGeom>
            <a:solidFill>
              <a:srgbClr val="FF0000"/>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sp>
        <p:nvSpPr>
          <p:cNvPr id="145415" name="Text Box 70"/>
          <p:cNvSpPr txBox="1">
            <a:spLocks noChangeArrowheads="1"/>
          </p:cNvSpPr>
          <p:nvPr/>
        </p:nvSpPr>
        <p:spPr bwMode="auto">
          <a:xfrm>
            <a:off x="1474788" y="6149975"/>
            <a:ext cx="33972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zh-CN" altLang="en-US" sz="2800" b="1"/>
              <a:t>间隔 </a:t>
            </a:r>
            <a:r>
              <a:rPr lang="en-US" altLang="zh-CN" sz="2800" b="1"/>
              <a:t>2 </a:t>
            </a:r>
            <a:r>
              <a:rPr lang="zh-CN" altLang="en-US" sz="2800" b="1"/>
              <a:t>拍流水线状态</a:t>
            </a:r>
          </a:p>
        </p:txBody>
      </p:sp>
      <p:sp>
        <p:nvSpPr>
          <p:cNvPr id="287815" name="Text Box 71"/>
          <p:cNvSpPr txBox="1">
            <a:spLocks noChangeArrowheads="1"/>
          </p:cNvSpPr>
          <p:nvPr/>
        </p:nvSpPr>
        <p:spPr bwMode="auto">
          <a:xfrm>
            <a:off x="5219700" y="2778125"/>
            <a:ext cx="3708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200" b="1"/>
              <a:t>  C1=</a:t>
            </a:r>
            <a:r>
              <a:rPr lang="zh-CN" altLang="en-US" sz="3200" b="1"/>
              <a:t>（</a:t>
            </a:r>
            <a:r>
              <a:rPr lang="en-US" altLang="zh-CN" sz="3200" b="1"/>
              <a:t>00101100</a:t>
            </a:r>
            <a:r>
              <a:rPr lang="zh-CN" altLang="en-US" sz="3200" b="1"/>
              <a:t>）</a:t>
            </a:r>
          </a:p>
        </p:txBody>
      </p:sp>
      <p:sp>
        <p:nvSpPr>
          <p:cNvPr id="287816" name="Line 72"/>
          <p:cNvSpPr>
            <a:spLocks noChangeShapeType="1"/>
          </p:cNvSpPr>
          <p:nvPr/>
        </p:nvSpPr>
        <p:spPr bwMode="auto">
          <a:xfrm>
            <a:off x="1531938" y="4421188"/>
            <a:ext cx="0" cy="2160587"/>
          </a:xfrm>
          <a:prstGeom prst="line">
            <a:avLst/>
          </a:prstGeom>
          <a:noFill/>
          <a:ln w="571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287817" name="Text Box 73"/>
          <p:cNvSpPr txBox="1">
            <a:spLocks noChangeArrowheads="1"/>
          </p:cNvSpPr>
          <p:nvPr/>
        </p:nvSpPr>
        <p:spPr bwMode="auto">
          <a:xfrm>
            <a:off x="5408613" y="2420938"/>
            <a:ext cx="351948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200" b="1"/>
              <a:t>C2=</a:t>
            </a:r>
            <a:r>
              <a:rPr lang="zh-CN" altLang="en-US" sz="3200" b="1"/>
              <a:t>（</a:t>
            </a:r>
            <a:r>
              <a:rPr lang="en-US" altLang="zh-CN" sz="3200" b="1"/>
              <a:t>10110001</a:t>
            </a:r>
            <a:r>
              <a:rPr lang="zh-CN" altLang="en-US" sz="3200" b="1"/>
              <a:t>）</a:t>
            </a:r>
          </a:p>
        </p:txBody>
      </p:sp>
      <p:sp>
        <p:nvSpPr>
          <p:cNvPr id="287818" name="Text Box 74"/>
          <p:cNvSpPr txBox="1">
            <a:spLocks noChangeArrowheads="1"/>
          </p:cNvSpPr>
          <p:nvPr/>
        </p:nvSpPr>
        <p:spPr bwMode="auto">
          <a:xfrm>
            <a:off x="5421313" y="3281363"/>
            <a:ext cx="350678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200" b="1"/>
              <a:t>C  =</a:t>
            </a:r>
            <a:r>
              <a:rPr lang="zh-CN" altLang="en-US" sz="3200" b="1"/>
              <a:t>（</a:t>
            </a:r>
            <a:r>
              <a:rPr lang="en-US" altLang="zh-CN" sz="3200" b="1"/>
              <a:t>10111101</a:t>
            </a:r>
            <a:r>
              <a:rPr lang="zh-CN" altLang="en-US" sz="3200" b="1"/>
              <a:t>）</a:t>
            </a:r>
          </a:p>
        </p:txBody>
      </p:sp>
      <p:sp>
        <p:nvSpPr>
          <p:cNvPr id="287819" name="Line 75"/>
          <p:cNvSpPr>
            <a:spLocks noChangeShapeType="1"/>
          </p:cNvSpPr>
          <p:nvPr/>
        </p:nvSpPr>
        <p:spPr bwMode="auto">
          <a:xfrm>
            <a:off x="4572000" y="3284538"/>
            <a:ext cx="424815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287820" name="Text Box 76"/>
          <p:cNvSpPr txBox="1">
            <a:spLocks noChangeArrowheads="1"/>
          </p:cNvSpPr>
          <p:nvPr/>
        </p:nvSpPr>
        <p:spPr bwMode="auto">
          <a:xfrm>
            <a:off x="3563938" y="2800350"/>
            <a:ext cx="18986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sz="2800" b="1">
                <a:ea typeface="楷体_GB2312" pitchFamily="49" charset="-122"/>
              </a:rPr>
              <a:t>按位或</a:t>
            </a:r>
          </a:p>
        </p:txBody>
      </p:sp>
      <p:sp>
        <p:nvSpPr>
          <p:cNvPr id="145422" name="Rectangle 77"/>
          <p:cNvSpPr>
            <a:spLocks noChangeArrowheads="1"/>
          </p:cNvSpPr>
          <p:nvPr/>
        </p:nvSpPr>
        <p:spPr bwMode="auto">
          <a:xfrm>
            <a:off x="539750" y="260350"/>
            <a:ext cx="8062913"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3200" b="1">
                <a:solidFill>
                  <a:schemeClr val="tx2"/>
                </a:solidFill>
                <a:latin typeface="黑体" panose="02010609060101010101" pitchFamily="49" charset="-122"/>
              </a:rPr>
              <a:t>5.2.3 </a:t>
            </a:r>
            <a:r>
              <a:rPr lang="zh-CN" altLang="en-US" sz="3200" b="1">
                <a:solidFill>
                  <a:schemeClr val="tx2"/>
                </a:solidFill>
                <a:latin typeface="黑体" panose="02010609060101010101" pitchFamily="49" charset="-122"/>
              </a:rPr>
              <a:t>标量流水机的相关处理和控制机构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87803"/>
                                        </p:tgtEl>
                                        <p:attrNameLst>
                                          <p:attrName>style.visibility</p:attrName>
                                        </p:attrNameLst>
                                      </p:cBhvr>
                                      <p:to>
                                        <p:strVal val="visible"/>
                                      </p:to>
                                    </p:set>
                                    <p:animEffect transition="in" filter="wipe(left)">
                                      <p:cBhvr>
                                        <p:cTn id="7" dur="500"/>
                                        <p:tgtEl>
                                          <p:spTgt spid="2878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87816"/>
                                        </p:tgtEl>
                                        <p:attrNameLst>
                                          <p:attrName>style.visibility</p:attrName>
                                        </p:attrNameLst>
                                      </p:cBhvr>
                                      <p:to>
                                        <p:strVal val="visible"/>
                                      </p:to>
                                    </p:set>
                                    <p:animEffect transition="in" filter="wipe(up)">
                                      <p:cBhvr>
                                        <p:cTn id="12" dur="500"/>
                                        <p:tgtEl>
                                          <p:spTgt spid="287816"/>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287817"/>
                                        </p:tgtEl>
                                        <p:attrNameLst>
                                          <p:attrName>style.visibility</p:attrName>
                                        </p:attrNameLst>
                                      </p:cBhvr>
                                      <p:to>
                                        <p:strVal val="visible"/>
                                      </p:to>
                                    </p:set>
                                    <p:animEffect transition="in" filter="wipe(left)">
                                      <p:cBhvr>
                                        <p:cTn id="16" dur="500"/>
                                        <p:tgtEl>
                                          <p:spTgt spid="28781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87815"/>
                                        </p:tgtEl>
                                        <p:attrNameLst>
                                          <p:attrName>style.visibility</p:attrName>
                                        </p:attrNameLst>
                                      </p:cBhvr>
                                      <p:to>
                                        <p:strVal val="visible"/>
                                      </p:to>
                                    </p:set>
                                    <p:animEffect transition="in" filter="wipe(left)">
                                      <p:cBhvr>
                                        <p:cTn id="21" dur="500"/>
                                        <p:tgtEl>
                                          <p:spTgt spid="28781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287820"/>
                                        </p:tgtEl>
                                        <p:attrNameLst>
                                          <p:attrName>style.visibility</p:attrName>
                                        </p:attrNameLst>
                                      </p:cBhvr>
                                      <p:to>
                                        <p:strVal val="visible"/>
                                      </p:to>
                                    </p:set>
                                    <p:animEffect transition="in" filter="wipe(up)">
                                      <p:cBhvr>
                                        <p:cTn id="26" dur="500"/>
                                        <p:tgtEl>
                                          <p:spTgt spid="287820"/>
                                        </p:tgtEl>
                                      </p:cBhvr>
                                    </p:animEffect>
                                  </p:childTnLst>
                                </p:cTn>
                              </p:par>
                            </p:childTnLst>
                          </p:cTn>
                        </p:par>
                        <p:par>
                          <p:cTn id="27" fill="hold" nodeType="afterGroup">
                            <p:stCondLst>
                              <p:cond delay="500"/>
                            </p:stCondLst>
                            <p:childTnLst>
                              <p:par>
                                <p:cTn id="28" presetID="22" presetClass="entr" presetSubtype="8" fill="hold" nodeType="afterEffect">
                                  <p:stCondLst>
                                    <p:cond delay="0"/>
                                  </p:stCondLst>
                                  <p:childTnLst>
                                    <p:set>
                                      <p:cBhvr>
                                        <p:cTn id="29" dur="1" fill="hold">
                                          <p:stCondLst>
                                            <p:cond delay="0"/>
                                          </p:stCondLst>
                                        </p:cTn>
                                        <p:tgtEl>
                                          <p:spTgt spid="287819"/>
                                        </p:tgtEl>
                                        <p:attrNameLst>
                                          <p:attrName>style.visibility</p:attrName>
                                        </p:attrNameLst>
                                      </p:cBhvr>
                                      <p:to>
                                        <p:strVal val="visible"/>
                                      </p:to>
                                    </p:set>
                                    <p:animEffect transition="in" filter="wipe(left)">
                                      <p:cBhvr>
                                        <p:cTn id="30" dur="500"/>
                                        <p:tgtEl>
                                          <p:spTgt spid="287819"/>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287818"/>
                                        </p:tgtEl>
                                        <p:attrNameLst>
                                          <p:attrName>style.visibility</p:attrName>
                                        </p:attrNameLst>
                                      </p:cBhvr>
                                      <p:to>
                                        <p:strVal val="visible"/>
                                      </p:to>
                                    </p:set>
                                    <p:animEffect transition="in" filter="wipe(up)">
                                      <p:cBhvr>
                                        <p:cTn id="35" dur="500"/>
                                        <p:tgtEl>
                                          <p:spTgt spid="2878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815" grpId="0"/>
      <p:bldP spid="287817" grpId="0"/>
      <p:bldP spid="287818" grpId="0"/>
      <p:bldP spid="287820"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3"/>
          <p:cNvSpPr>
            <a:spLocks noChangeArrowheads="1"/>
          </p:cNvSpPr>
          <p:nvPr/>
        </p:nvSpPr>
        <p:spPr bwMode="auto">
          <a:xfrm>
            <a:off x="611188" y="1196975"/>
            <a:ext cx="4608512"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200" b="1">
                <a:solidFill>
                  <a:schemeClr val="tx2"/>
                </a:solidFill>
                <a:latin typeface="黑体" panose="02010609060101010101" pitchFamily="49" charset="-122"/>
              </a:rPr>
              <a:t>4</a:t>
            </a:r>
            <a:r>
              <a:rPr lang="zh-CN" altLang="en-US" sz="3200" b="1">
                <a:solidFill>
                  <a:schemeClr val="tx2"/>
                </a:solidFill>
                <a:latin typeface="黑体" panose="02010609060101010101" pitchFamily="49" charset="-122"/>
              </a:rPr>
              <a:t>．流水线调度</a:t>
            </a:r>
          </a:p>
        </p:txBody>
      </p:sp>
      <p:sp>
        <p:nvSpPr>
          <p:cNvPr id="146435" name="Text Box 4"/>
          <p:cNvSpPr txBox="1">
            <a:spLocks noChangeArrowheads="1"/>
          </p:cNvSpPr>
          <p:nvPr/>
        </p:nvSpPr>
        <p:spPr bwMode="auto">
          <a:xfrm>
            <a:off x="611188" y="1844675"/>
            <a:ext cx="66246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2800" b="1">
                <a:solidFill>
                  <a:srgbClr val="FF3300"/>
                </a:solidFill>
              </a:rPr>
              <a:t>(1)</a:t>
            </a:r>
            <a:r>
              <a:rPr lang="zh-CN" altLang="en-US" sz="2800" b="1">
                <a:solidFill>
                  <a:srgbClr val="FF3300"/>
                </a:solidFill>
              </a:rPr>
              <a:t>单功能流水线调度</a:t>
            </a:r>
            <a:r>
              <a:rPr lang="en-US" altLang="zh-CN" sz="2800" b="1">
                <a:solidFill>
                  <a:srgbClr val="FF3300"/>
                </a:solidFill>
              </a:rPr>
              <a:t>——</a:t>
            </a:r>
            <a:r>
              <a:rPr lang="zh-CN" altLang="en-US" sz="2800" b="1">
                <a:solidFill>
                  <a:srgbClr val="FF3300"/>
                </a:solidFill>
              </a:rPr>
              <a:t>冲突向量（</a:t>
            </a:r>
            <a:r>
              <a:rPr lang="en-US" altLang="zh-CN" sz="2800" b="1">
                <a:solidFill>
                  <a:srgbClr val="FF3300"/>
                </a:solidFill>
              </a:rPr>
              <a:t>C</a:t>
            </a:r>
            <a:r>
              <a:rPr lang="zh-CN" altLang="en-US" sz="2800" b="1">
                <a:solidFill>
                  <a:srgbClr val="FF3300"/>
                </a:solidFill>
              </a:rPr>
              <a:t>）</a:t>
            </a:r>
          </a:p>
        </p:txBody>
      </p:sp>
      <p:sp>
        <p:nvSpPr>
          <p:cNvPr id="146436" name="Text Box 5"/>
          <p:cNvSpPr txBox="1">
            <a:spLocks noChangeArrowheads="1"/>
          </p:cNvSpPr>
          <p:nvPr/>
        </p:nvSpPr>
        <p:spPr bwMode="auto">
          <a:xfrm>
            <a:off x="395288" y="2420938"/>
            <a:ext cx="54721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2800" b="1"/>
              <a:t>2</a:t>
            </a:r>
            <a:r>
              <a:rPr lang="zh-CN" altLang="en-US" sz="2800" b="1"/>
              <a:t>拍后冲突向量</a:t>
            </a:r>
            <a:r>
              <a:rPr lang="en-US" altLang="zh-CN" sz="2800" b="1"/>
              <a:t>C=</a:t>
            </a:r>
            <a:r>
              <a:rPr lang="zh-CN" altLang="en-US" sz="2800" b="1"/>
              <a:t>（</a:t>
            </a:r>
            <a:r>
              <a:rPr lang="en-US" altLang="zh-CN" sz="2800" b="1"/>
              <a:t>10111101</a:t>
            </a:r>
            <a:r>
              <a:rPr lang="zh-CN" altLang="en-US" sz="2800" b="1"/>
              <a:t>）</a:t>
            </a:r>
          </a:p>
        </p:txBody>
      </p:sp>
      <p:grpSp>
        <p:nvGrpSpPr>
          <p:cNvPr id="146437" name="Group 6"/>
          <p:cNvGrpSpPr>
            <a:grpSpLocks/>
          </p:cNvGrpSpPr>
          <p:nvPr/>
        </p:nvGrpSpPr>
        <p:grpSpPr bwMode="auto">
          <a:xfrm>
            <a:off x="250825" y="3341688"/>
            <a:ext cx="5457825" cy="2876550"/>
            <a:chOff x="158" y="1933"/>
            <a:chExt cx="3438" cy="1812"/>
          </a:xfrm>
        </p:grpSpPr>
        <p:grpSp>
          <p:nvGrpSpPr>
            <p:cNvPr id="146458" name="Group 7"/>
            <p:cNvGrpSpPr>
              <a:grpSpLocks/>
            </p:cNvGrpSpPr>
            <p:nvPr/>
          </p:nvGrpSpPr>
          <p:grpSpPr bwMode="auto">
            <a:xfrm>
              <a:off x="158" y="1933"/>
              <a:ext cx="3332" cy="1812"/>
              <a:chOff x="1202" y="1933"/>
              <a:chExt cx="3332" cy="1812"/>
            </a:xfrm>
          </p:grpSpPr>
          <p:grpSp>
            <p:nvGrpSpPr>
              <p:cNvPr id="146470" name="Group 8"/>
              <p:cNvGrpSpPr>
                <a:grpSpLocks/>
              </p:cNvGrpSpPr>
              <p:nvPr/>
            </p:nvGrpSpPr>
            <p:grpSpPr bwMode="auto">
              <a:xfrm>
                <a:off x="1202" y="1933"/>
                <a:ext cx="3332" cy="1812"/>
                <a:chOff x="177" y="2081"/>
                <a:chExt cx="2737" cy="1370"/>
              </a:xfrm>
            </p:grpSpPr>
            <p:grpSp>
              <p:nvGrpSpPr>
                <p:cNvPr id="146482" name="Group 9"/>
                <p:cNvGrpSpPr>
                  <a:grpSpLocks/>
                </p:cNvGrpSpPr>
                <p:nvPr/>
              </p:nvGrpSpPr>
              <p:grpSpPr bwMode="auto">
                <a:xfrm>
                  <a:off x="177" y="2081"/>
                  <a:ext cx="2737" cy="1357"/>
                  <a:chOff x="177" y="2081"/>
                  <a:chExt cx="2737" cy="1357"/>
                </a:xfrm>
              </p:grpSpPr>
              <p:grpSp>
                <p:nvGrpSpPr>
                  <p:cNvPr id="146493" name="Group 10"/>
                  <p:cNvGrpSpPr>
                    <a:grpSpLocks/>
                  </p:cNvGrpSpPr>
                  <p:nvPr/>
                </p:nvGrpSpPr>
                <p:grpSpPr bwMode="auto">
                  <a:xfrm>
                    <a:off x="350" y="2081"/>
                    <a:ext cx="2564" cy="1357"/>
                    <a:chOff x="350" y="2081"/>
                    <a:chExt cx="2564" cy="1357"/>
                  </a:xfrm>
                </p:grpSpPr>
                <p:grpSp>
                  <p:nvGrpSpPr>
                    <p:cNvPr id="146500" name="Group 11"/>
                    <p:cNvGrpSpPr>
                      <a:grpSpLocks/>
                    </p:cNvGrpSpPr>
                    <p:nvPr/>
                  </p:nvGrpSpPr>
                  <p:grpSpPr bwMode="auto">
                    <a:xfrm>
                      <a:off x="350" y="2081"/>
                      <a:ext cx="397" cy="1200"/>
                      <a:chOff x="864" y="2736"/>
                      <a:chExt cx="397" cy="1200"/>
                    </a:xfrm>
                  </p:grpSpPr>
                  <p:grpSp>
                    <p:nvGrpSpPr>
                      <p:cNvPr id="146514" name="Group 12"/>
                      <p:cNvGrpSpPr>
                        <a:grpSpLocks/>
                      </p:cNvGrpSpPr>
                      <p:nvPr/>
                    </p:nvGrpSpPr>
                    <p:grpSpPr bwMode="auto">
                      <a:xfrm>
                        <a:off x="864" y="2784"/>
                        <a:ext cx="96" cy="1152"/>
                        <a:chOff x="864" y="2784"/>
                        <a:chExt cx="96" cy="1152"/>
                      </a:xfrm>
                    </p:grpSpPr>
                    <p:sp>
                      <p:nvSpPr>
                        <p:cNvPr id="146516" name="Line 13"/>
                        <p:cNvSpPr>
                          <a:spLocks noChangeShapeType="1"/>
                        </p:cNvSpPr>
                        <p:nvPr/>
                      </p:nvSpPr>
                      <p:spPr bwMode="auto">
                        <a:xfrm flipV="1">
                          <a:off x="864" y="2784"/>
                          <a:ext cx="0" cy="115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46517" name="Line 14"/>
                        <p:cNvSpPr>
                          <a:spLocks noChangeShapeType="1"/>
                        </p:cNvSpPr>
                        <p:nvPr/>
                      </p:nvSpPr>
                      <p:spPr bwMode="auto">
                        <a:xfrm>
                          <a:off x="864" y="3744"/>
                          <a:ext cx="96"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46518" name="Line 15"/>
                        <p:cNvSpPr>
                          <a:spLocks noChangeShapeType="1"/>
                        </p:cNvSpPr>
                        <p:nvPr/>
                      </p:nvSpPr>
                      <p:spPr bwMode="auto">
                        <a:xfrm>
                          <a:off x="864" y="3552"/>
                          <a:ext cx="96"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46519" name="Line 16"/>
                        <p:cNvSpPr>
                          <a:spLocks noChangeShapeType="1"/>
                        </p:cNvSpPr>
                        <p:nvPr/>
                      </p:nvSpPr>
                      <p:spPr bwMode="auto">
                        <a:xfrm>
                          <a:off x="864" y="3360"/>
                          <a:ext cx="96"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46520" name="Line 17"/>
                        <p:cNvSpPr>
                          <a:spLocks noChangeShapeType="1"/>
                        </p:cNvSpPr>
                        <p:nvPr/>
                      </p:nvSpPr>
                      <p:spPr bwMode="auto">
                        <a:xfrm>
                          <a:off x="864" y="3168"/>
                          <a:ext cx="96"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46521" name="Line 18"/>
                        <p:cNvSpPr>
                          <a:spLocks noChangeShapeType="1"/>
                        </p:cNvSpPr>
                        <p:nvPr/>
                      </p:nvSpPr>
                      <p:spPr bwMode="auto">
                        <a:xfrm>
                          <a:off x="864" y="2976"/>
                          <a:ext cx="96"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grpSp>
                  <p:sp>
                    <p:nvSpPr>
                      <p:cNvPr id="146515" name="Text Box 19"/>
                      <p:cNvSpPr txBox="1">
                        <a:spLocks noChangeArrowheads="1"/>
                      </p:cNvSpPr>
                      <p:nvPr/>
                    </p:nvSpPr>
                    <p:spPr bwMode="auto">
                      <a:xfrm>
                        <a:off x="902" y="2736"/>
                        <a:ext cx="359"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sz="2000" b="1">
                            <a:ea typeface="宋体" panose="02010600030101010101" pitchFamily="2" charset="-122"/>
                          </a:rPr>
                          <a:t>空间</a:t>
                        </a:r>
                      </a:p>
                    </p:txBody>
                  </p:sp>
                </p:grpSp>
                <p:grpSp>
                  <p:nvGrpSpPr>
                    <p:cNvPr id="146501" name="Group 20"/>
                    <p:cNvGrpSpPr>
                      <a:grpSpLocks/>
                    </p:cNvGrpSpPr>
                    <p:nvPr/>
                  </p:nvGrpSpPr>
                  <p:grpSpPr bwMode="auto">
                    <a:xfrm>
                      <a:off x="350" y="3185"/>
                      <a:ext cx="2564" cy="253"/>
                      <a:chOff x="350" y="3185"/>
                      <a:chExt cx="2564" cy="253"/>
                    </a:xfrm>
                  </p:grpSpPr>
                  <p:sp>
                    <p:nvSpPr>
                      <p:cNvPr id="146502" name="Line 21"/>
                      <p:cNvSpPr>
                        <a:spLocks noChangeShapeType="1"/>
                      </p:cNvSpPr>
                      <p:nvPr/>
                    </p:nvSpPr>
                    <p:spPr bwMode="auto">
                      <a:xfrm>
                        <a:off x="350" y="3281"/>
                        <a:ext cx="2494" cy="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46503" name="Line 22"/>
                      <p:cNvSpPr>
                        <a:spLocks noChangeShapeType="1"/>
                      </p:cNvSpPr>
                      <p:nvPr/>
                    </p:nvSpPr>
                    <p:spPr bwMode="auto">
                      <a:xfrm flipV="1">
                        <a:off x="590" y="3185"/>
                        <a:ext cx="0" cy="96"/>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46504" name="Line 23"/>
                      <p:cNvSpPr>
                        <a:spLocks noChangeShapeType="1"/>
                      </p:cNvSpPr>
                      <p:nvPr/>
                    </p:nvSpPr>
                    <p:spPr bwMode="auto">
                      <a:xfrm flipV="1">
                        <a:off x="830" y="3185"/>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46505" name="Line 24"/>
                      <p:cNvSpPr>
                        <a:spLocks noChangeShapeType="1"/>
                      </p:cNvSpPr>
                      <p:nvPr/>
                    </p:nvSpPr>
                    <p:spPr bwMode="auto">
                      <a:xfrm flipV="1">
                        <a:off x="1070" y="3185"/>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46506" name="Line 25"/>
                      <p:cNvSpPr>
                        <a:spLocks noChangeShapeType="1"/>
                      </p:cNvSpPr>
                      <p:nvPr/>
                    </p:nvSpPr>
                    <p:spPr bwMode="auto">
                      <a:xfrm flipV="1">
                        <a:off x="1310" y="3185"/>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46507" name="Line 26"/>
                      <p:cNvSpPr>
                        <a:spLocks noChangeShapeType="1"/>
                      </p:cNvSpPr>
                      <p:nvPr/>
                    </p:nvSpPr>
                    <p:spPr bwMode="auto">
                      <a:xfrm flipV="1">
                        <a:off x="1550" y="3185"/>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46508" name="Line 27"/>
                      <p:cNvSpPr>
                        <a:spLocks noChangeShapeType="1"/>
                      </p:cNvSpPr>
                      <p:nvPr/>
                    </p:nvSpPr>
                    <p:spPr bwMode="auto">
                      <a:xfrm flipV="1">
                        <a:off x="1790" y="3185"/>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46509" name="Line 28"/>
                      <p:cNvSpPr>
                        <a:spLocks noChangeShapeType="1"/>
                      </p:cNvSpPr>
                      <p:nvPr/>
                    </p:nvSpPr>
                    <p:spPr bwMode="auto">
                      <a:xfrm flipV="1">
                        <a:off x="2030" y="3185"/>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46510" name="Line 29"/>
                      <p:cNvSpPr>
                        <a:spLocks noChangeShapeType="1"/>
                      </p:cNvSpPr>
                      <p:nvPr/>
                    </p:nvSpPr>
                    <p:spPr bwMode="auto">
                      <a:xfrm flipV="1">
                        <a:off x="2270" y="3185"/>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46511" name="Line 30"/>
                      <p:cNvSpPr>
                        <a:spLocks noChangeShapeType="1"/>
                      </p:cNvSpPr>
                      <p:nvPr/>
                    </p:nvSpPr>
                    <p:spPr bwMode="auto">
                      <a:xfrm flipV="1">
                        <a:off x="2510" y="3185"/>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46512" name="Line 31"/>
                      <p:cNvSpPr>
                        <a:spLocks noChangeShapeType="1"/>
                      </p:cNvSpPr>
                      <p:nvPr/>
                    </p:nvSpPr>
                    <p:spPr bwMode="auto">
                      <a:xfrm flipV="1">
                        <a:off x="2750" y="3185"/>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46513" name="Text Box 32"/>
                      <p:cNvSpPr txBox="1">
                        <a:spLocks noChangeArrowheads="1"/>
                      </p:cNvSpPr>
                      <p:nvPr/>
                    </p:nvSpPr>
                    <p:spPr bwMode="auto">
                      <a:xfrm>
                        <a:off x="2554" y="3249"/>
                        <a:ext cx="360"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sz="2000" b="1">
                            <a:ea typeface="宋体" panose="02010600030101010101" pitchFamily="2" charset="-122"/>
                          </a:rPr>
                          <a:t>时间</a:t>
                        </a:r>
                      </a:p>
                    </p:txBody>
                  </p:sp>
                </p:grpSp>
              </p:grpSp>
              <p:grpSp>
                <p:nvGrpSpPr>
                  <p:cNvPr id="146494" name="Group 33"/>
                  <p:cNvGrpSpPr>
                    <a:grpSpLocks/>
                  </p:cNvGrpSpPr>
                  <p:nvPr/>
                </p:nvGrpSpPr>
                <p:grpSpPr bwMode="auto">
                  <a:xfrm>
                    <a:off x="177" y="2273"/>
                    <a:ext cx="174" cy="986"/>
                    <a:chOff x="691" y="2928"/>
                    <a:chExt cx="174" cy="986"/>
                  </a:xfrm>
                </p:grpSpPr>
                <p:sp>
                  <p:nvSpPr>
                    <p:cNvPr id="146495" name="Text Box 34"/>
                    <p:cNvSpPr txBox="1">
                      <a:spLocks noChangeArrowheads="1"/>
                    </p:cNvSpPr>
                    <p:nvPr/>
                  </p:nvSpPr>
                  <p:spPr bwMode="auto">
                    <a:xfrm>
                      <a:off x="691" y="3696"/>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1</a:t>
                      </a:r>
                    </a:p>
                  </p:txBody>
                </p:sp>
                <p:sp>
                  <p:nvSpPr>
                    <p:cNvPr id="146496" name="Text Box 35"/>
                    <p:cNvSpPr txBox="1">
                      <a:spLocks noChangeArrowheads="1"/>
                    </p:cNvSpPr>
                    <p:nvPr/>
                  </p:nvSpPr>
                  <p:spPr bwMode="auto">
                    <a:xfrm>
                      <a:off x="691" y="3504"/>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2</a:t>
                      </a:r>
                    </a:p>
                  </p:txBody>
                </p:sp>
                <p:sp>
                  <p:nvSpPr>
                    <p:cNvPr id="146497" name="Text Box 36"/>
                    <p:cNvSpPr txBox="1">
                      <a:spLocks noChangeArrowheads="1"/>
                    </p:cNvSpPr>
                    <p:nvPr/>
                  </p:nvSpPr>
                  <p:spPr bwMode="auto">
                    <a:xfrm>
                      <a:off x="691" y="3312"/>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3</a:t>
                      </a:r>
                    </a:p>
                  </p:txBody>
                </p:sp>
                <p:sp>
                  <p:nvSpPr>
                    <p:cNvPr id="146498" name="Text Box 37"/>
                    <p:cNvSpPr txBox="1">
                      <a:spLocks noChangeArrowheads="1"/>
                    </p:cNvSpPr>
                    <p:nvPr/>
                  </p:nvSpPr>
                  <p:spPr bwMode="auto">
                    <a:xfrm>
                      <a:off x="691" y="3120"/>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4</a:t>
                      </a:r>
                    </a:p>
                  </p:txBody>
                </p:sp>
                <p:sp>
                  <p:nvSpPr>
                    <p:cNvPr id="146499" name="Text Box 38"/>
                    <p:cNvSpPr txBox="1">
                      <a:spLocks noChangeArrowheads="1"/>
                    </p:cNvSpPr>
                    <p:nvPr/>
                  </p:nvSpPr>
                  <p:spPr bwMode="auto">
                    <a:xfrm>
                      <a:off x="691" y="2928"/>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5</a:t>
                      </a:r>
                    </a:p>
                  </p:txBody>
                </p:sp>
              </p:grpSp>
            </p:grpSp>
            <p:grpSp>
              <p:nvGrpSpPr>
                <p:cNvPr id="146483" name="Group 39"/>
                <p:cNvGrpSpPr>
                  <a:grpSpLocks/>
                </p:cNvGrpSpPr>
                <p:nvPr/>
              </p:nvGrpSpPr>
              <p:grpSpPr bwMode="auto">
                <a:xfrm>
                  <a:off x="508" y="3233"/>
                  <a:ext cx="2079" cy="218"/>
                  <a:chOff x="508" y="3233"/>
                  <a:chExt cx="2079" cy="218"/>
                </a:xfrm>
              </p:grpSpPr>
              <p:sp>
                <p:nvSpPr>
                  <p:cNvPr id="146484" name="Text Box 40"/>
                  <p:cNvSpPr txBox="1">
                    <a:spLocks noChangeArrowheads="1"/>
                  </p:cNvSpPr>
                  <p:nvPr/>
                </p:nvSpPr>
                <p:spPr bwMode="auto">
                  <a:xfrm>
                    <a:off x="508" y="3233"/>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1</a:t>
                    </a:r>
                  </a:p>
                </p:txBody>
              </p:sp>
              <p:sp>
                <p:nvSpPr>
                  <p:cNvPr id="146485" name="Text Box 41"/>
                  <p:cNvSpPr txBox="1">
                    <a:spLocks noChangeArrowheads="1"/>
                  </p:cNvSpPr>
                  <p:nvPr/>
                </p:nvSpPr>
                <p:spPr bwMode="auto">
                  <a:xfrm>
                    <a:off x="780" y="3233"/>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2</a:t>
                    </a:r>
                  </a:p>
                </p:txBody>
              </p:sp>
              <p:sp>
                <p:nvSpPr>
                  <p:cNvPr id="146486" name="Text Box 42"/>
                  <p:cNvSpPr txBox="1">
                    <a:spLocks noChangeArrowheads="1"/>
                  </p:cNvSpPr>
                  <p:nvPr/>
                </p:nvSpPr>
                <p:spPr bwMode="auto">
                  <a:xfrm>
                    <a:off x="1007" y="3233"/>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3</a:t>
                    </a:r>
                  </a:p>
                </p:txBody>
              </p:sp>
              <p:sp>
                <p:nvSpPr>
                  <p:cNvPr id="146487" name="Text Box 43"/>
                  <p:cNvSpPr txBox="1">
                    <a:spLocks noChangeArrowheads="1"/>
                  </p:cNvSpPr>
                  <p:nvPr/>
                </p:nvSpPr>
                <p:spPr bwMode="auto">
                  <a:xfrm>
                    <a:off x="1234" y="3233"/>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4</a:t>
                    </a:r>
                  </a:p>
                </p:txBody>
              </p:sp>
              <p:sp>
                <p:nvSpPr>
                  <p:cNvPr id="146488" name="Text Box 44"/>
                  <p:cNvSpPr txBox="1">
                    <a:spLocks noChangeArrowheads="1"/>
                  </p:cNvSpPr>
                  <p:nvPr/>
                </p:nvSpPr>
                <p:spPr bwMode="auto">
                  <a:xfrm>
                    <a:off x="1460" y="3233"/>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5</a:t>
                    </a:r>
                  </a:p>
                </p:txBody>
              </p:sp>
              <p:sp>
                <p:nvSpPr>
                  <p:cNvPr id="146489" name="Text Box 45"/>
                  <p:cNvSpPr txBox="1">
                    <a:spLocks noChangeArrowheads="1"/>
                  </p:cNvSpPr>
                  <p:nvPr/>
                </p:nvSpPr>
                <p:spPr bwMode="auto">
                  <a:xfrm>
                    <a:off x="1687" y="3233"/>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6</a:t>
                    </a:r>
                  </a:p>
                </p:txBody>
              </p:sp>
              <p:sp>
                <p:nvSpPr>
                  <p:cNvPr id="146490" name="Text Box 46"/>
                  <p:cNvSpPr txBox="1">
                    <a:spLocks noChangeArrowheads="1"/>
                  </p:cNvSpPr>
                  <p:nvPr/>
                </p:nvSpPr>
                <p:spPr bwMode="auto">
                  <a:xfrm>
                    <a:off x="1959" y="3233"/>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7</a:t>
                    </a:r>
                  </a:p>
                </p:txBody>
              </p:sp>
              <p:sp>
                <p:nvSpPr>
                  <p:cNvPr id="146491" name="Text Box 47"/>
                  <p:cNvSpPr txBox="1">
                    <a:spLocks noChangeArrowheads="1"/>
                  </p:cNvSpPr>
                  <p:nvPr/>
                </p:nvSpPr>
                <p:spPr bwMode="auto">
                  <a:xfrm>
                    <a:off x="2186" y="3233"/>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8</a:t>
                    </a:r>
                  </a:p>
                </p:txBody>
              </p:sp>
              <p:sp>
                <p:nvSpPr>
                  <p:cNvPr id="146492" name="Text Box 48"/>
                  <p:cNvSpPr txBox="1">
                    <a:spLocks noChangeArrowheads="1"/>
                  </p:cNvSpPr>
                  <p:nvPr/>
                </p:nvSpPr>
                <p:spPr bwMode="auto">
                  <a:xfrm>
                    <a:off x="2413" y="3233"/>
                    <a:ext cx="1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9</a:t>
                    </a:r>
                  </a:p>
                </p:txBody>
              </p:sp>
            </p:grpSp>
          </p:grpSp>
          <p:grpSp>
            <p:nvGrpSpPr>
              <p:cNvPr id="146471" name="Group 49"/>
              <p:cNvGrpSpPr>
                <a:grpSpLocks/>
              </p:cNvGrpSpPr>
              <p:nvPr/>
            </p:nvGrpSpPr>
            <p:grpSpPr bwMode="auto">
              <a:xfrm>
                <a:off x="1424" y="2259"/>
                <a:ext cx="2629" cy="1270"/>
                <a:chOff x="864" y="2976"/>
                <a:chExt cx="2160" cy="960"/>
              </a:xfrm>
            </p:grpSpPr>
            <p:sp>
              <p:nvSpPr>
                <p:cNvPr id="146472" name="Rectangle 50"/>
                <p:cNvSpPr>
                  <a:spLocks noChangeArrowheads="1"/>
                </p:cNvSpPr>
                <p:nvPr/>
              </p:nvSpPr>
              <p:spPr bwMode="auto">
                <a:xfrm>
                  <a:off x="864" y="3744"/>
                  <a:ext cx="240" cy="192"/>
                </a:xfrm>
                <a:prstGeom prst="rect">
                  <a:avLst/>
                </a:prstGeom>
                <a:solidFill>
                  <a:schemeClr val="accent1"/>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46473" name="Rectangle 51"/>
                <p:cNvSpPr>
                  <a:spLocks noChangeArrowheads="1"/>
                </p:cNvSpPr>
                <p:nvPr/>
              </p:nvSpPr>
              <p:spPr bwMode="auto">
                <a:xfrm>
                  <a:off x="1104" y="3552"/>
                  <a:ext cx="240" cy="192"/>
                </a:xfrm>
                <a:prstGeom prst="rect">
                  <a:avLst/>
                </a:prstGeom>
                <a:solidFill>
                  <a:schemeClr val="accent1"/>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46474" name="Rectangle 52"/>
                <p:cNvSpPr>
                  <a:spLocks noChangeArrowheads="1"/>
                </p:cNvSpPr>
                <p:nvPr/>
              </p:nvSpPr>
              <p:spPr bwMode="auto">
                <a:xfrm>
                  <a:off x="1344" y="3552"/>
                  <a:ext cx="240" cy="192"/>
                </a:xfrm>
                <a:prstGeom prst="rect">
                  <a:avLst/>
                </a:prstGeom>
                <a:solidFill>
                  <a:schemeClr val="accent1"/>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46475" name="Rectangle 53"/>
                <p:cNvSpPr>
                  <a:spLocks noChangeArrowheads="1"/>
                </p:cNvSpPr>
                <p:nvPr/>
              </p:nvSpPr>
              <p:spPr bwMode="auto">
                <a:xfrm>
                  <a:off x="1584" y="3360"/>
                  <a:ext cx="240" cy="192"/>
                </a:xfrm>
                <a:prstGeom prst="rect">
                  <a:avLst/>
                </a:prstGeom>
                <a:solidFill>
                  <a:schemeClr val="accent1"/>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46476" name="Rectangle 54"/>
                <p:cNvSpPr>
                  <a:spLocks noChangeArrowheads="1"/>
                </p:cNvSpPr>
                <p:nvPr/>
              </p:nvSpPr>
              <p:spPr bwMode="auto">
                <a:xfrm>
                  <a:off x="1824" y="3168"/>
                  <a:ext cx="240" cy="192"/>
                </a:xfrm>
                <a:prstGeom prst="rect">
                  <a:avLst/>
                </a:prstGeom>
                <a:solidFill>
                  <a:schemeClr val="accent1"/>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46477" name="Rectangle 55"/>
                <p:cNvSpPr>
                  <a:spLocks noChangeArrowheads="1"/>
                </p:cNvSpPr>
                <p:nvPr/>
              </p:nvSpPr>
              <p:spPr bwMode="auto">
                <a:xfrm>
                  <a:off x="2064" y="3168"/>
                  <a:ext cx="240" cy="192"/>
                </a:xfrm>
                <a:prstGeom prst="rect">
                  <a:avLst/>
                </a:prstGeom>
                <a:solidFill>
                  <a:schemeClr val="accent1"/>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46478" name="Rectangle 56"/>
                <p:cNvSpPr>
                  <a:spLocks noChangeArrowheads="1"/>
                </p:cNvSpPr>
                <p:nvPr/>
              </p:nvSpPr>
              <p:spPr bwMode="auto">
                <a:xfrm>
                  <a:off x="2304" y="2976"/>
                  <a:ext cx="240" cy="192"/>
                </a:xfrm>
                <a:prstGeom prst="rect">
                  <a:avLst/>
                </a:prstGeom>
                <a:solidFill>
                  <a:schemeClr val="accent1"/>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46479" name="Rectangle 57"/>
                <p:cNvSpPr>
                  <a:spLocks noChangeArrowheads="1"/>
                </p:cNvSpPr>
                <p:nvPr/>
              </p:nvSpPr>
              <p:spPr bwMode="auto">
                <a:xfrm>
                  <a:off x="2544" y="2976"/>
                  <a:ext cx="240" cy="192"/>
                </a:xfrm>
                <a:prstGeom prst="rect">
                  <a:avLst/>
                </a:prstGeom>
                <a:solidFill>
                  <a:schemeClr val="accent1"/>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46480" name="Rectangle 58"/>
                <p:cNvSpPr>
                  <a:spLocks noChangeArrowheads="1"/>
                </p:cNvSpPr>
                <p:nvPr/>
              </p:nvSpPr>
              <p:spPr bwMode="auto">
                <a:xfrm>
                  <a:off x="2544" y="3552"/>
                  <a:ext cx="240" cy="192"/>
                </a:xfrm>
                <a:prstGeom prst="rect">
                  <a:avLst/>
                </a:prstGeom>
                <a:solidFill>
                  <a:schemeClr val="accent1"/>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46481" name="Rectangle 59"/>
                <p:cNvSpPr>
                  <a:spLocks noChangeArrowheads="1"/>
                </p:cNvSpPr>
                <p:nvPr/>
              </p:nvSpPr>
              <p:spPr bwMode="auto">
                <a:xfrm>
                  <a:off x="2784" y="3744"/>
                  <a:ext cx="240" cy="192"/>
                </a:xfrm>
                <a:prstGeom prst="rect">
                  <a:avLst/>
                </a:prstGeom>
                <a:solidFill>
                  <a:schemeClr val="accent1"/>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grpSp>
        <p:grpSp>
          <p:nvGrpSpPr>
            <p:cNvPr id="146459" name="Group 60"/>
            <p:cNvGrpSpPr>
              <a:grpSpLocks/>
            </p:cNvGrpSpPr>
            <p:nvPr/>
          </p:nvGrpSpPr>
          <p:grpSpPr bwMode="auto">
            <a:xfrm>
              <a:off x="967" y="2251"/>
              <a:ext cx="2629" cy="1270"/>
              <a:chOff x="930" y="1434"/>
              <a:chExt cx="2629" cy="1270"/>
            </a:xfrm>
          </p:grpSpPr>
          <p:sp>
            <p:nvSpPr>
              <p:cNvPr id="146460" name="Rectangle 61"/>
              <p:cNvSpPr>
                <a:spLocks noChangeArrowheads="1"/>
              </p:cNvSpPr>
              <p:nvPr/>
            </p:nvSpPr>
            <p:spPr bwMode="auto">
              <a:xfrm>
                <a:off x="930" y="2450"/>
                <a:ext cx="292" cy="254"/>
              </a:xfrm>
              <a:prstGeom prst="rect">
                <a:avLst/>
              </a:prstGeom>
              <a:solidFill>
                <a:srgbClr val="FF0000"/>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46461" name="Rectangle 62"/>
              <p:cNvSpPr>
                <a:spLocks noChangeArrowheads="1"/>
              </p:cNvSpPr>
              <p:nvPr/>
            </p:nvSpPr>
            <p:spPr bwMode="auto">
              <a:xfrm>
                <a:off x="1222" y="2196"/>
                <a:ext cx="292" cy="254"/>
              </a:xfrm>
              <a:prstGeom prst="rect">
                <a:avLst/>
              </a:prstGeom>
              <a:solidFill>
                <a:srgbClr val="FF0000"/>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46462" name="Rectangle 63"/>
              <p:cNvSpPr>
                <a:spLocks noChangeArrowheads="1"/>
              </p:cNvSpPr>
              <p:nvPr/>
            </p:nvSpPr>
            <p:spPr bwMode="auto">
              <a:xfrm>
                <a:off x="1514" y="2196"/>
                <a:ext cx="292" cy="254"/>
              </a:xfrm>
              <a:prstGeom prst="rect">
                <a:avLst/>
              </a:prstGeom>
              <a:solidFill>
                <a:srgbClr val="FF0000"/>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46463" name="Rectangle 64"/>
              <p:cNvSpPr>
                <a:spLocks noChangeArrowheads="1"/>
              </p:cNvSpPr>
              <p:nvPr/>
            </p:nvSpPr>
            <p:spPr bwMode="auto">
              <a:xfrm>
                <a:off x="1806" y="1942"/>
                <a:ext cx="292" cy="254"/>
              </a:xfrm>
              <a:prstGeom prst="rect">
                <a:avLst/>
              </a:prstGeom>
              <a:solidFill>
                <a:srgbClr val="FF0000"/>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46464" name="Rectangle 65"/>
              <p:cNvSpPr>
                <a:spLocks noChangeArrowheads="1"/>
              </p:cNvSpPr>
              <p:nvPr/>
            </p:nvSpPr>
            <p:spPr bwMode="auto">
              <a:xfrm>
                <a:off x="2098" y="1688"/>
                <a:ext cx="293" cy="254"/>
              </a:xfrm>
              <a:prstGeom prst="rect">
                <a:avLst/>
              </a:prstGeom>
              <a:solidFill>
                <a:srgbClr val="FF0000"/>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46465" name="Rectangle 66"/>
              <p:cNvSpPr>
                <a:spLocks noChangeArrowheads="1"/>
              </p:cNvSpPr>
              <p:nvPr/>
            </p:nvSpPr>
            <p:spPr bwMode="auto">
              <a:xfrm>
                <a:off x="2391" y="1688"/>
                <a:ext cx="292" cy="254"/>
              </a:xfrm>
              <a:prstGeom prst="rect">
                <a:avLst/>
              </a:prstGeom>
              <a:solidFill>
                <a:srgbClr val="FF0000"/>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46466" name="Rectangle 67"/>
              <p:cNvSpPr>
                <a:spLocks noChangeArrowheads="1"/>
              </p:cNvSpPr>
              <p:nvPr/>
            </p:nvSpPr>
            <p:spPr bwMode="auto">
              <a:xfrm>
                <a:off x="2683" y="1434"/>
                <a:ext cx="292" cy="254"/>
              </a:xfrm>
              <a:prstGeom prst="rect">
                <a:avLst/>
              </a:prstGeom>
              <a:solidFill>
                <a:srgbClr val="FF0000"/>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46467" name="Rectangle 68"/>
              <p:cNvSpPr>
                <a:spLocks noChangeArrowheads="1"/>
              </p:cNvSpPr>
              <p:nvPr/>
            </p:nvSpPr>
            <p:spPr bwMode="auto">
              <a:xfrm>
                <a:off x="2975" y="1434"/>
                <a:ext cx="292" cy="254"/>
              </a:xfrm>
              <a:prstGeom prst="rect">
                <a:avLst/>
              </a:prstGeom>
              <a:solidFill>
                <a:srgbClr val="FF0000"/>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46468" name="Rectangle 69"/>
              <p:cNvSpPr>
                <a:spLocks noChangeArrowheads="1"/>
              </p:cNvSpPr>
              <p:nvPr/>
            </p:nvSpPr>
            <p:spPr bwMode="auto">
              <a:xfrm>
                <a:off x="2975" y="2196"/>
                <a:ext cx="292" cy="254"/>
              </a:xfrm>
              <a:prstGeom prst="rect">
                <a:avLst/>
              </a:prstGeom>
              <a:solidFill>
                <a:srgbClr val="FF0000"/>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46469" name="Rectangle 70"/>
              <p:cNvSpPr>
                <a:spLocks noChangeArrowheads="1"/>
              </p:cNvSpPr>
              <p:nvPr/>
            </p:nvSpPr>
            <p:spPr bwMode="auto">
              <a:xfrm>
                <a:off x="3267" y="2450"/>
                <a:ext cx="292" cy="254"/>
              </a:xfrm>
              <a:prstGeom prst="rect">
                <a:avLst/>
              </a:prstGeom>
              <a:solidFill>
                <a:srgbClr val="FF0000"/>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grpSp>
      <p:sp>
        <p:nvSpPr>
          <p:cNvPr id="146438" name="Text Box 71"/>
          <p:cNvSpPr txBox="1">
            <a:spLocks noChangeArrowheads="1"/>
          </p:cNvSpPr>
          <p:nvPr/>
        </p:nvSpPr>
        <p:spPr bwMode="auto">
          <a:xfrm>
            <a:off x="1474788" y="6149975"/>
            <a:ext cx="37544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zh-CN" altLang="en-US" sz="2800" b="1"/>
              <a:t>再间隔 </a:t>
            </a:r>
            <a:r>
              <a:rPr lang="en-US" altLang="zh-CN" sz="2800" b="1"/>
              <a:t>2 </a:t>
            </a:r>
            <a:r>
              <a:rPr lang="zh-CN" altLang="en-US" sz="2800" b="1"/>
              <a:t>拍流水线状态</a:t>
            </a:r>
          </a:p>
        </p:txBody>
      </p:sp>
      <p:sp>
        <p:nvSpPr>
          <p:cNvPr id="288840" name="Text Box 72"/>
          <p:cNvSpPr txBox="1">
            <a:spLocks noChangeArrowheads="1"/>
          </p:cNvSpPr>
          <p:nvPr/>
        </p:nvSpPr>
        <p:spPr bwMode="auto">
          <a:xfrm>
            <a:off x="5219700" y="2778125"/>
            <a:ext cx="3708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200" b="1"/>
              <a:t>  C  =</a:t>
            </a:r>
            <a:r>
              <a:rPr lang="zh-CN" altLang="en-US" sz="3200" b="1"/>
              <a:t>（</a:t>
            </a:r>
            <a:r>
              <a:rPr lang="en-US" altLang="zh-CN" sz="3200" b="1"/>
              <a:t>00101111</a:t>
            </a:r>
            <a:r>
              <a:rPr lang="zh-CN" altLang="en-US" sz="3200" b="1"/>
              <a:t>）</a:t>
            </a:r>
          </a:p>
        </p:txBody>
      </p:sp>
      <p:sp>
        <p:nvSpPr>
          <p:cNvPr id="288841" name="Text Box 73"/>
          <p:cNvSpPr txBox="1">
            <a:spLocks noChangeArrowheads="1"/>
          </p:cNvSpPr>
          <p:nvPr/>
        </p:nvSpPr>
        <p:spPr bwMode="auto">
          <a:xfrm>
            <a:off x="5408613" y="2420938"/>
            <a:ext cx="351948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200" b="1" dirty="0"/>
              <a:t>C3=</a:t>
            </a:r>
            <a:r>
              <a:rPr lang="zh-CN" altLang="en-US" sz="3200" b="1" dirty="0"/>
              <a:t>（</a:t>
            </a:r>
            <a:r>
              <a:rPr lang="en-US" altLang="zh-CN" sz="3200" b="1" dirty="0"/>
              <a:t>1011</a:t>
            </a:r>
            <a:r>
              <a:rPr lang="en-US" altLang="zh-CN" sz="3200" b="1" dirty="0">
                <a:solidFill>
                  <a:srgbClr val="FFC000"/>
                </a:solidFill>
              </a:rPr>
              <a:t>0001</a:t>
            </a:r>
            <a:r>
              <a:rPr lang="zh-CN" altLang="en-US" sz="3200" b="1" dirty="0"/>
              <a:t>）</a:t>
            </a:r>
          </a:p>
        </p:txBody>
      </p:sp>
      <p:sp>
        <p:nvSpPr>
          <p:cNvPr id="288842" name="Text Box 74"/>
          <p:cNvSpPr txBox="1">
            <a:spLocks noChangeArrowheads="1"/>
          </p:cNvSpPr>
          <p:nvPr/>
        </p:nvSpPr>
        <p:spPr bwMode="auto">
          <a:xfrm>
            <a:off x="5421313" y="3281363"/>
            <a:ext cx="350678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200" b="1"/>
              <a:t>C  =</a:t>
            </a:r>
            <a:r>
              <a:rPr lang="zh-CN" altLang="en-US" sz="3200" b="1"/>
              <a:t>（</a:t>
            </a:r>
            <a:r>
              <a:rPr lang="en-US" altLang="zh-CN" sz="3200" b="1"/>
              <a:t>10111111</a:t>
            </a:r>
            <a:r>
              <a:rPr lang="zh-CN" altLang="en-US" sz="3200" b="1"/>
              <a:t>）</a:t>
            </a:r>
          </a:p>
        </p:txBody>
      </p:sp>
      <p:sp>
        <p:nvSpPr>
          <p:cNvPr id="288843" name="Line 75"/>
          <p:cNvSpPr>
            <a:spLocks noChangeShapeType="1"/>
          </p:cNvSpPr>
          <p:nvPr/>
        </p:nvSpPr>
        <p:spPr bwMode="auto">
          <a:xfrm>
            <a:off x="4572000" y="3284538"/>
            <a:ext cx="424815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288844" name="Text Box 76"/>
          <p:cNvSpPr txBox="1">
            <a:spLocks noChangeArrowheads="1"/>
          </p:cNvSpPr>
          <p:nvPr/>
        </p:nvSpPr>
        <p:spPr bwMode="auto">
          <a:xfrm>
            <a:off x="3708400" y="2800350"/>
            <a:ext cx="18986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sz="2800" b="1">
                <a:ea typeface="楷体_GB2312" pitchFamily="49" charset="-122"/>
              </a:rPr>
              <a:t>按位或</a:t>
            </a:r>
          </a:p>
        </p:txBody>
      </p:sp>
      <p:grpSp>
        <p:nvGrpSpPr>
          <p:cNvPr id="288845" name="Group 77"/>
          <p:cNvGrpSpPr>
            <a:grpSpLocks/>
          </p:cNvGrpSpPr>
          <p:nvPr/>
        </p:nvGrpSpPr>
        <p:grpSpPr bwMode="auto">
          <a:xfrm>
            <a:off x="2455863" y="3832225"/>
            <a:ext cx="4173537" cy="2016125"/>
            <a:chOff x="930" y="1434"/>
            <a:chExt cx="2629" cy="1270"/>
          </a:xfrm>
        </p:grpSpPr>
        <p:sp>
          <p:nvSpPr>
            <p:cNvPr id="146448" name="Rectangle 78"/>
            <p:cNvSpPr>
              <a:spLocks noChangeArrowheads="1"/>
            </p:cNvSpPr>
            <p:nvPr/>
          </p:nvSpPr>
          <p:spPr bwMode="auto">
            <a:xfrm>
              <a:off x="930" y="2450"/>
              <a:ext cx="292" cy="254"/>
            </a:xfrm>
            <a:prstGeom prst="rect">
              <a:avLst/>
            </a:prstGeom>
            <a:solidFill>
              <a:srgbClr val="FFFF66"/>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46449" name="Rectangle 79"/>
            <p:cNvSpPr>
              <a:spLocks noChangeArrowheads="1"/>
            </p:cNvSpPr>
            <p:nvPr/>
          </p:nvSpPr>
          <p:spPr bwMode="auto">
            <a:xfrm>
              <a:off x="1222" y="2196"/>
              <a:ext cx="292" cy="254"/>
            </a:xfrm>
            <a:prstGeom prst="rect">
              <a:avLst/>
            </a:prstGeom>
            <a:solidFill>
              <a:srgbClr val="FFFF66"/>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46450" name="Rectangle 80"/>
            <p:cNvSpPr>
              <a:spLocks noChangeArrowheads="1"/>
            </p:cNvSpPr>
            <p:nvPr/>
          </p:nvSpPr>
          <p:spPr bwMode="auto">
            <a:xfrm>
              <a:off x="1514" y="2196"/>
              <a:ext cx="292" cy="254"/>
            </a:xfrm>
            <a:prstGeom prst="rect">
              <a:avLst/>
            </a:prstGeom>
            <a:solidFill>
              <a:srgbClr val="FFFF66"/>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46451" name="Rectangle 81"/>
            <p:cNvSpPr>
              <a:spLocks noChangeArrowheads="1"/>
            </p:cNvSpPr>
            <p:nvPr/>
          </p:nvSpPr>
          <p:spPr bwMode="auto">
            <a:xfrm>
              <a:off x="1806" y="1942"/>
              <a:ext cx="292" cy="254"/>
            </a:xfrm>
            <a:prstGeom prst="rect">
              <a:avLst/>
            </a:prstGeom>
            <a:solidFill>
              <a:srgbClr val="FFFF66"/>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46452" name="Rectangle 82"/>
            <p:cNvSpPr>
              <a:spLocks noChangeArrowheads="1"/>
            </p:cNvSpPr>
            <p:nvPr/>
          </p:nvSpPr>
          <p:spPr bwMode="auto">
            <a:xfrm>
              <a:off x="2098" y="1688"/>
              <a:ext cx="293" cy="254"/>
            </a:xfrm>
            <a:prstGeom prst="rect">
              <a:avLst/>
            </a:prstGeom>
            <a:solidFill>
              <a:srgbClr val="FFFF66"/>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46453" name="Rectangle 83"/>
            <p:cNvSpPr>
              <a:spLocks noChangeArrowheads="1"/>
            </p:cNvSpPr>
            <p:nvPr/>
          </p:nvSpPr>
          <p:spPr bwMode="auto">
            <a:xfrm>
              <a:off x="2391" y="1688"/>
              <a:ext cx="292" cy="254"/>
            </a:xfrm>
            <a:prstGeom prst="rect">
              <a:avLst/>
            </a:prstGeom>
            <a:solidFill>
              <a:srgbClr val="FFFF66"/>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46454" name="Rectangle 84"/>
            <p:cNvSpPr>
              <a:spLocks noChangeArrowheads="1"/>
            </p:cNvSpPr>
            <p:nvPr/>
          </p:nvSpPr>
          <p:spPr bwMode="auto">
            <a:xfrm>
              <a:off x="2683" y="1434"/>
              <a:ext cx="292" cy="254"/>
            </a:xfrm>
            <a:prstGeom prst="rect">
              <a:avLst/>
            </a:prstGeom>
            <a:solidFill>
              <a:srgbClr val="FFFF66"/>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46455" name="Rectangle 85"/>
            <p:cNvSpPr>
              <a:spLocks noChangeArrowheads="1"/>
            </p:cNvSpPr>
            <p:nvPr/>
          </p:nvSpPr>
          <p:spPr bwMode="auto">
            <a:xfrm>
              <a:off x="2975" y="1434"/>
              <a:ext cx="292" cy="254"/>
            </a:xfrm>
            <a:prstGeom prst="rect">
              <a:avLst/>
            </a:prstGeom>
            <a:solidFill>
              <a:srgbClr val="FFFF66"/>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46456" name="Rectangle 86"/>
            <p:cNvSpPr>
              <a:spLocks noChangeArrowheads="1"/>
            </p:cNvSpPr>
            <p:nvPr/>
          </p:nvSpPr>
          <p:spPr bwMode="auto">
            <a:xfrm>
              <a:off x="2975" y="2196"/>
              <a:ext cx="292" cy="254"/>
            </a:xfrm>
            <a:prstGeom prst="rect">
              <a:avLst/>
            </a:prstGeom>
            <a:solidFill>
              <a:srgbClr val="FFFF66"/>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46457" name="Rectangle 87"/>
            <p:cNvSpPr>
              <a:spLocks noChangeArrowheads="1"/>
            </p:cNvSpPr>
            <p:nvPr/>
          </p:nvSpPr>
          <p:spPr bwMode="auto">
            <a:xfrm>
              <a:off x="3267" y="2450"/>
              <a:ext cx="292" cy="254"/>
            </a:xfrm>
            <a:prstGeom prst="rect">
              <a:avLst/>
            </a:prstGeom>
            <a:solidFill>
              <a:srgbClr val="FFFF66"/>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sp>
        <p:nvSpPr>
          <p:cNvPr id="288856" name="Line 88"/>
          <p:cNvSpPr>
            <a:spLocks noChangeShapeType="1"/>
          </p:cNvSpPr>
          <p:nvPr/>
        </p:nvSpPr>
        <p:spPr bwMode="auto">
          <a:xfrm>
            <a:off x="2455863" y="3917950"/>
            <a:ext cx="0" cy="2160588"/>
          </a:xfrm>
          <a:prstGeom prst="line">
            <a:avLst/>
          </a:prstGeom>
          <a:noFill/>
          <a:ln w="57150">
            <a:solidFill>
              <a:srgbClr val="FF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46446" name="Line 89"/>
          <p:cNvSpPr>
            <a:spLocks noChangeShapeType="1"/>
          </p:cNvSpPr>
          <p:nvPr/>
        </p:nvSpPr>
        <p:spPr bwMode="auto">
          <a:xfrm>
            <a:off x="1531938" y="4421188"/>
            <a:ext cx="0" cy="2160587"/>
          </a:xfrm>
          <a:prstGeom prst="line">
            <a:avLst/>
          </a:prstGeom>
          <a:noFill/>
          <a:ln w="571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46447" name="Rectangle 90"/>
          <p:cNvSpPr>
            <a:spLocks noChangeArrowheads="1"/>
          </p:cNvSpPr>
          <p:nvPr/>
        </p:nvSpPr>
        <p:spPr bwMode="auto">
          <a:xfrm>
            <a:off x="539750" y="260350"/>
            <a:ext cx="8062913"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3200" b="1">
                <a:solidFill>
                  <a:schemeClr val="tx2"/>
                </a:solidFill>
                <a:latin typeface="黑体" panose="02010609060101010101" pitchFamily="49" charset="-122"/>
              </a:rPr>
              <a:t>5.2.3 </a:t>
            </a:r>
            <a:r>
              <a:rPr lang="zh-CN" altLang="en-US" sz="3200" b="1">
                <a:solidFill>
                  <a:schemeClr val="tx2"/>
                </a:solidFill>
                <a:latin typeface="黑体" panose="02010609060101010101" pitchFamily="49" charset="-122"/>
              </a:rPr>
              <a:t>标量流水机的相关处理和控制机构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88845"/>
                                        </p:tgtEl>
                                        <p:attrNameLst>
                                          <p:attrName>style.visibility</p:attrName>
                                        </p:attrNameLst>
                                      </p:cBhvr>
                                      <p:to>
                                        <p:strVal val="visible"/>
                                      </p:to>
                                    </p:set>
                                    <p:animEffect transition="in" filter="wipe(left)">
                                      <p:cBhvr>
                                        <p:cTn id="7" dur="500"/>
                                        <p:tgtEl>
                                          <p:spTgt spid="288845"/>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288856"/>
                                        </p:tgtEl>
                                        <p:attrNameLst>
                                          <p:attrName>style.visibility</p:attrName>
                                        </p:attrNameLst>
                                      </p:cBhvr>
                                      <p:to>
                                        <p:strVal val="visible"/>
                                      </p:to>
                                    </p:set>
                                    <p:animEffect transition="in" filter="wipe(up)">
                                      <p:cBhvr>
                                        <p:cTn id="11" dur="500"/>
                                        <p:tgtEl>
                                          <p:spTgt spid="28885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88841"/>
                                        </p:tgtEl>
                                        <p:attrNameLst>
                                          <p:attrName>style.visibility</p:attrName>
                                        </p:attrNameLst>
                                      </p:cBhvr>
                                      <p:to>
                                        <p:strVal val="visible"/>
                                      </p:to>
                                    </p:set>
                                    <p:animEffect transition="in" filter="wipe(up)">
                                      <p:cBhvr>
                                        <p:cTn id="16" dur="500"/>
                                        <p:tgtEl>
                                          <p:spTgt spid="28884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288840"/>
                                        </p:tgtEl>
                                        <p:attrNameLst>
                                          <p:attrName>style.visibility</p:attrName>
                                        </p:attrNameLst>
                                      </p:cBhvr>
                                      <p:to>
                                        <p:strVal val="visible"/>
                                      </p:to>
                                    </p:set>
                                    <p:animEffect transition="in" filter="wipe(up)">
                                      <p:cBhvr>
                                        <p:cTn id="21" dur="500"/>
                                        <p:tgtEl>
                                          <p:spTgt spid="28884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2" presetClass="entr" presetSubtype="8" fill="hold" grpId="0" nodeType="clickEffect">
                                  <p:stCondLst>
                                    <p:cond delay="0"/>
                                  </p:stCondLst>
                                  <p:childTnLst>
                                    <p:set>
                                      <p:cBhvr>
                                        <p:cTn id="25" dur="1" fill="hold">
                                          <p:stCondLst>
                                            <p:cond delay="0"/>
                                          </p:stCondLst>
                                        </p:cTn>
                                        <p:tgtEl>
                                          <p:spTgt spid="288844"/>
                                        </p:tgtEl>
                                        <p:attrNameLst>
                                          <p:attrName>style.visibility</p:attrName>
                                        </p:attrNameLst>
                                      </p:cBhvr>
                                      <p:to>
                                        <p:strVal val="visible"/>
                                      </p:to>
                                    </p:set>
                                    <p:animEffect transition="in" filter="slide(fromLeft)">
                                      <p:cBhvr>
                                        <p:cTn id="26" dur="500"/>
                                        <p:tgtEl>
                                          <p:spTgt spid="288844"/>
                                        </p:tgtEl>
                                      </p:cBhvr>
                                    </p:animEffect>
                                  </p:childTnLst>
                                </p:cTn>
                              </p:par>
                            </p:childTnLst>
                          </p:cTn>
                        </p:par>
                        <p:par>
                          <p:cTn id="27" fill="hold" nodeType="afterGroup">
                            <p:stCondLst>
                              <p:cond delay="500"/>
                            </p:stCondLst>
                            <p:childTnLst>
                              <p:par>
                                <p:cTn id="28" presetID="22" presetClass="entr" presetSubtype="8" fill="hold" nodeType="afterEffect">
                                  <p:stCondLst>
                                    <p:cond delay="0"/>
                                  </p:stCondLst>
                                  <p:childTnLst>
                                    <p:set>
                                      <p:cBhvr>
                                        <p:cTn id="29" dur="1" fill="hold">
                                          <p:stCondLst>
                                            <p:cond delay="0"/>
                                          </p:stCondLst>
                                        </p:cTn>
                                        <p:tgtEl>
                                          <p:spTgt spid="288843"/>
                                        </p:tgtEl>
                                        <p:attrNameLst>
                                          <p:attrName>style.visibility</p:attrName>
                                        </p:attrNameLst>
                                      </p:cBhvr>
                                      <p:to>
                                        <p:strVal val="visible"/>
                                      </p:to>
                                    </p:set>
                                    <p:animEffect transition="in" filter="wipe(left)">
                                      <p:cBhvr>
                                        <p:cTn id="30" dur="500"/>
                                        <p:tgtEl>
                                          <p:spTgt spid="288843"/>
                                        </p:tgtEl>
                                      </p:cBhvr>
                                    </p:animEffect>
                                  </p:childTnLst>
                                </p:cTn>
                              </p:par>
                            </p:childTnLst>
                          </p:cTn>
                        </p:par>
                        <p:par>
                          <p:cTn id="31" fill="hold" nodeType="afterGroup">
                            <p:stCondLst>
                              <p:cond delay="1000"/>
                            </p:stCondLst>
                            <p:childTnLst>
                              <p:par>
                                <p:cTn id="32" presetID="22" presetClass="entr" presetSubtype="1" fill="hold" grpId="0" nodeType="afterEffect">
                                  <p:stCondLst>
                                    <p:cond delay="0"/>
                                  </p:stCondLst>
                                  <p:childTnLst>
                                    <p:set>
                                      <p:cBhvr>
                                        <p:cTn id="33" dur="1" fill="hold">
                                          <p:stCondLst>
                                            <p:cond delay="0"/>
                                          </p:stCondLst>
                                        </p:cTn>
                                        <p:tgtEl>
                                          <p:spTgt spid="288842"/>
                                        </p:tgtEl>
                                        <p:attrNameLst>
                                          <p:attrName>style.visibility</p:attrName>
                                        </p:attrNameLst>
                                      </p:cBhvr>
                                      <p:to>
                                        <p:strVal val="visible"/>
                                      </p:to>
                                    </p:set>
                                    <p:animEffect transition="in" filter="wipe(up)">
                                      <p:cBhvr>
                                        <p:cTn id="34" dur="500"/>
                                        <p:tgtEl>
                                          <p:spTgt spid="2888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840" grpId="0"/>
      <p:bldP spid="288841" grpId="0"/>
      <p:bldP spid="288842" grpId="0"/>
      <p:bldP spid="28884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ChangeArrowheads="1"/>
          </p:cNvSpPr>
          <p:nvPr/>
        </p:nvSpPr>
        <p:spPr bwMode="auto">
          <a:xfrm>
            <a:off x="611188" y="1196975"/>
            <a:ext cx="4608512"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200" b="1">
                <a:solidFill>
                  <a:schemeClr val="tx2"/>
                </a:solidFill>
                <a:latin typeface="黑体" panose="02010609060101010101" pitchFamily="49" charset="-122"/>
              </a:rPr>
              <a:t>4</a:t>
            </a:r>
            <a:r>
              <a:rPr lang="zh-CN" altLang="en-US" sz="3200" b="1">
                <a:solidFill>
                  <a:schemeClr val="tx2"/>
                </a:solidFill>
                <a:latin typeface="黑体" panose="02010609060101010101" pitchFamily="49" charset="-122"/>
              </a:rPr>
              <a:t>．流水线调度</a:t>
            </a:r>
          </a:p>
        </p:txBody>
      </p:sp>
      <p:sp>
        <p:nvSpPr>
          <p:cNvPr id="147459" name="Text Box 3"/>
          <p:cNvSpPr txBox="1">
            <a:spLocks noChangeArrowheads="1"/>
          </p:cNvSpPr>
          <p:nvPr/>
        </p:nvSpPr>
        <p:spPr bwMode="auto">
          <a:xfrm>
            <a:off x="611188" y="1844675"/>
            <a:ext cx="66246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2800" b="1">
                <a:solidFill>
                  <a:srgbClr val="FF3300"/>
                </a:solidFill>
              </a:rPr>
              <a:t>(1)</a:t>
            </a:r>
            <a:r>
              <a:rPr lang="zh-CN" altLang="en-US" sz="2800" b="1">
                <a:solidFill>
                  <a:srgbClr val="FF3300"/>
                </a:solidFill>
              </a:rPr>
              <a:t>单功能流水线调度</a:t>
            </a:r>
            <a:r>
              <a:rPr lang="en-US" altLang="zh-CN" sz="2800" b="1">
                <a:solidFill>
                  <a:srgbClr val="FF3300"/>
                </a:solidFill>
              </a:rPr>
              <a:t>——</a:t>
            </a:r>
            <a:r>
              <a:rPr lang="zh-CN" altLang="en-US" sz="2800" b="1">
                <a:solidFill>
                  <a:srgbClr val="FF3300"/>
                </a:solidFill>
              </a:rPr>
              <a:t>状态转移图</a:t>
            </a:r>
          </a:p>
        </p:txBody>
      </p:sp>
      <p:grpSp>
        <p:nvGrpSpPr>
          <p:cNvPr id="340996" name="Group 4"/>
          <p:cNvGrpSpPr>
            <a:grpSpLocks/>
          </p:cNvGrpSpPr>
          <p:nvPr/>
        </p:nvGrpSpPr>
        <p:grpSpPr bwMode="auto">
          <a:xfrm>
            <a:off x="5264150" y="3013075"/>
            <a:ext cx="1811338" cy="579438"/>
            <a:chOff x="2834" y="1797"/>
            <a:chExt cx="1141" cy="365"/>
          </a:xfrm>
        </p:grpSpPr>
        <p:sp>
          <p:nvSpPr>
            <p:cNvPr id="147465" name="Text Box 5"/>
            <p:cNvSpPr txBox="1">
              <a:spLocks noChangeArrowheads="1"/>
            </p:cNvSpPr>
            <p:nvPr/>
          </p:nvSpPr>
          <p:spPr bwMode="auto">
            <a:xfrm>
              <a:off x="2835" y="1797"/>
              <a:ext cx="114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66FF"/>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200" b="1"/>
                <a:t>10110001</a:t>
              </a:r>
            </a:p>
          </p:txBody>
        </p:sp>
        <p:sp>
          <p:nvSpPr>
            <p:cNvPr id="147466" name="AutoShape 6"/>
            <p:cNvSpPr>
              <a:spLocks noChangeArrowheads="1"/>
            </p:cNvSpPr>
            <p:nvPr/>
          </p:nvSpPr>
          <p:spPr bwMode="auto">
            <a:xfrm>
              <a:off x="2834" y="1833"/>
              <a:ext cx="1089" cy="317"/>
            </a:xfrm>
            <a:prstGeom prst="flowChartTerminator">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grpSp>
        <p:nvGrpSpPr>
          <p:cNvPr id="341003" name="Group 11"/>
          <p:cNvGrpSpPr>
            <a:grpSpLocks/>
          </p:cNvGrpSpPr>
          <p:nvPr/>
        </p:nvGrpSpPr>
        <p:grpSpPr bwMode="auto">
          <a:xfrm>
            <a:off x="5233988" y="2349500"/>
            <a:ext cx="1643062" cy="735013"/>
            <a:chOff x="3179" y="699"/>
            <a:chExt cx="1016" cy="463"/>
          </a:xfrm>
        </p:grpSpPr>
        <p:sp>
          <p:nvSpPr>
            <p:cNvPr id="147463" name="Line 12"/>
            <p:cNvSpPr>
              <a:spLocks noChangeShapeType="1"/>
            </p:cNvSpPr>
            <p:nvPr/>
          </p:nvSpPr>
          <p:spPr bwMode="auto">
            <a:xfrm>
              <a:off x="3696" y="981"/>
              <a:ext cx="0" cy="181"/>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47464" name="Text Box 13"/>
            <p:cNvSpPr txBox="1">
              <a:spLocks noChangeArrowheads="1"/>
            </p:cNvSpPr>
            <p:nvPr/>
          </p:nvSpPr>
          <p:spPr bwMode="auto">
            <a:xfrm>
              <a:off x="3179" y="699"/>
              <a:ext cx="10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sz="2800" b="1"/>
                <a:t>初始状态</a:t>
              </a:r>
            </a:p>
          </p:txBody>
        </p:sp>
      </p:grpSp>
      <p:sp>
        <p:nvSpPr>
          <p:cNvPr id="147462" name="Rectangle 19"/>
          <p:cNvSpPr>
            <a:spLocks noChangeArrowheads="1"/>
          </p:cNvSpPr>
          <p:nvPr/>
        </p:nvSpPr>
        <p:spPr bwMode="auto">
          <a:xfrm>
            <a:off x="539750" y="260350"/>
            <a:ext cx="8062913"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3200" b="1">
                <a:solidFill>
                  <a:schemeClr val="tx2"/>
                </a:solidFill>
                <a:latin typeface="黑体" panose="02010609060101010101" pitchFamily="49" charset="-122"/>
              </a:rPr>
              <a:t>5.2.3 </a:t>
            </a:r>
            <a:r>
              <a:rPr lang="zh-CN" altLang="en-US" sz="3200" b="1">
                <a:solidFill>
                  <a:schemeClr val="tx2"/>
                </a:solidFill>
                <a:latin typeface="黑体" panose="02010609060101010101" pitchFamily="49" charset="-122"/>
              </a:rPr>
              <a:t>标量流水机的相关处理和控制机构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41003"/>
                                        </p:tgtEl>
                                        <p:attrNameLst>
                                          <p:attrName>style.visibility</p:attrName>
                                        </p:attrNameLst>
                                      </p:cBhvr>
                                      <p:to>
                                        <p:strVal val="visible"/>
                                      </p:to>
                                    </p:set>
                                    <p:animEffect transition="in" filter="wipe(up)">
                                      <p:cBhvr>
                                        <p:cTn id="7" dur="500"/>
                                        <p:tgtEl>
                                          <p:spTgt spid="341003"/>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340996"/>
                                        </p:tgtEl>
                                        <p:attrNameLst>
                                          <p:attrName>style.visibility</p:attrName>
                                        </p:attrNameLst>
                                      </p:cBhvr>
                                      <p:to>
                                        <p:strVal val="visible"/>
                                      </p:to>
                                    </p:set>
                                    <p:animEffect transition="in" filter="wipe(up)">
                                      <p:cBhvr>
                                        <p:cTn id="11" dur="500"/>
                                        <p:tgtEl>
                                          <p:spTgt spid="3409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3"/>
          <p:cNvSpPr>
            <a:spLocks noChangeArrowheads="1"/>
          </p:cNvSpPr>
          <p:nvPr/>
        </p:nvSpPr>
        <p:spPr bwMode="auto">
          <a:xfrm>
            <a:off x="611188" y="1196975"/>
            <a:ext cx="4608512"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200" b="1">
                <a:solidFill>
                  <a:schemeClr val="tx2"/>
                </a:solidFill>
                <a:latin typeface="黑体" panose="02010609060101010101" pitchFamily="49" charset="-122"/>
              </a:rPr>
              <a:t>4</a:t>
            </a:r>
            <a:r>
              <a:rPr lang="zh-CN" altLang="en-US" sz="3200" b="1">
                <a:solidFill>
                  <a:schemeClr val="tx2"/>
                </a:solidFill>
                <a:latin typeface="黑体" panose="02010609060101010101" pitchFamily="49" charset="-122"/>
              </a:rPr>
              <a:t>．流水线调度</a:t>
            </a:r>
          </a:p>
        </p:txBody>
      </p:sp>
      <p:sp>
        <p:nvSpPr>
          <p:cNvPr id="148483" name="Text Box 4"/>
          <p:cNvSpPr txBox="1">
            <a:spLocks noChangeArrowheads="1"/>
          </p:cNvSpPr>
          <p:nvPr/>
        </p:nvSpPr>
        <p:spPr bwMode="auto">
          <a:xfrm>
            <a:off x="611188" y="1844675"/>
            <a:ext cx="66246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2800" b="1">
                <a:solidFill>
                  <a:srgbClr val="FF3300"/>
                </a:solidFill>
              </a:rPr>
              <a:t>(1)</a:t>
            </a:r>
            <a:r>
              <a:rPr lang="zh-CN" altLang="en-US" sz="2800" b="1">
                <a:solidFill>
                  <a:srgbClr val="FF3300"/>
                </a:solidFill>
              </a:rPr>
              <a:t>单功能流水线调度</a:t>
            </a:r>
            <a:r>
              <a:rPr lang="en-US" altLang="zh-CN" sz="2800" b="1">
                <a:solidFill>
                  <a:srgbClr val="FF3300"/>
                </a:solidFill>
              </a:rPr>
              <a:t>——</a:t>
            </a:r>
            <a:r>
              <a:rPr lang="zh-CN" altLang="en-US" sz="2800" b="1">
                <a:solidFill>
                  <a:srgbClr val="FF3300"/>
                </a:solidFill>
              </a:rPr>
              <a:t>状态转移图</a:t>
            </a:r>
          </a:p>
        </p:txBody>
      </p:sp>
      <p:grpSp>
        <p:nvGrpSpPr>
          <p:cNvPr id="148484" name="Group 5"/>
          <p:cNvGrpSpPr>
            <a:grpSpLocks/>
          </p:cNvGrpSpPr>
          <p:nvPr/>
        </p:nvGrpSpPr>
        <p:grpSpPr bwMode="auto">
          <a:xfrm>
            <a:off x="5264150" y="3013075"/>
            <a:ext cx="1811338" cy="579438"/>
            <a:chOff x="2834" y="1797"/>
            <a:chExt cx="1141" cy="365"/>
          </a:xfrm>
        </p:grpSpPr>
        <p:sp>
          <p:nvSpPr>
            <p:cNvPr id="148498" name="Text Box 6"/>
            <p:cNvSpPr txBox="1">
              <a:spLocks noChangeArrowheads="1"/>
            </p:cNvSpPr>
            <p:nvPr/>
          </p:nvSpPr>
          <p:spPr bwMode="auto">
            <a:xfrm>
              <a:off x="2835" y="1797"/>
              <a:ext cx="114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66FF"/>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200" b="1"/>
                <a:t>10110</a:t>
              </a:r>
              <a:r>
                <a:rPr lang="en-US" altLang="zh-CN" sz="3200" b="1">
                  <a:solidFill>
                    <a:srgbClr val="FF0000"/>
                  </a:solidFill>
                </a:rPr>
                <a:t>0</a:t>
              </a:r>
              <a:r>
                <a:rPr lang="en-US" altLang="zh-CN" sz="3200" b="1"/>
                <a:t>01</a:t>
              </a:r>
            </a:p>
          </p:txBody>
        </p:sp>
        <p:sp>
          <p:nvSpPr>
            <p:cNvPr id="148499" name="AutoShape 7"/>
            <p:cNvSpPr>
              <a:spLocks noChangeArrowheads="1"/>
            </p:cNvSpPr>
            <p:nvPr/>
          </p:nvSpPr>
          <p:spPr bwMode="auto">
            <a:xfrm>
              <a:off x="2834" y="1833"/>
              <a:ext cx="1089" cy="317"/>
            </a:xfrm>
            <a:prstGeom prst="flowChartTerminator">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grpSp>
        <p:nvGrpSpPr>
          <p:cNvPr id="289800" name="Group 8"/>
          <p:cNvGrpSpPr>
            <a:grpSpLocks/>
          </p:cNvGrpSpPr>
          <p:nvPr/>
        </p:nvGrpSpPr>
        <p:grpSpPr bwMode="auto">
          <a:xfrm>
            <a:off x="3956050" y="3876675"/>
            <a:ext cx="1811338" cy="579438"/>
            <a:chOff x="2834" y="1797"/>
            <a:chExt cx="1141" cy="365"/>
          </a:xfrm>
        </p:grpSpPr>
        <p:sp>
          <p:nvSpPr>
            <p:cNvPr id="148496" name="Text Box 9"/>
            <p:cNvSpPr txBox="1">
              <a:spLocks noChangeArrowheads="1"/>
            </p:cNvSpPr>
            <p:nvPr/>
          </p:nvSpPr>
          <p:spPr bwMode="auto">
            <a:xfrm>
              <a:off x="2835" y="1797"/>
              <a:ext cx="114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66FF"/>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200" b="1"/>
                <a:t>10110111</a:t>
              </a:r>
            </a:p>
          </p:txBody>
        </p:sp>
        <p:sp>
          <p:nvSpPr>
            <p:cNvPr id="148497" name="AutoShape 10"/>
            <p:cNvSpPr>
              <a:spLocks noChangeArrowheads="1"/>
            </p:cNvSpPr>
            <p:nvPr/>
          </p:nvSpPr>
          <p:spPr bwMode="auto">
            <a:xfrm>
              <a:off x="2834" y="1833"/>
              <a:ext cx="1089" cy="317"/>
            </a:xfrm>
            <a:prstGeom prst="flowChartTerminator">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sp>
        <p:nvSpPr>
          <p:cNvPr id="289806" name="Text Box 14"/>
          <p:cNvSpPr txBox="1">
            <a:spLocks noChangeArrowheads="1"/>
          </p:cNvSpPr>
          <p:nvPr/>
        </p:nvSpPr>
        <p:spPr bwMode="auto">
          <a:xfrm>
            <a:off x="1787525" y="2987675"/>
            <a:ext cx="18097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200" b="1"/>
              <a:t>10110001</a:t>
            </a:r>
          </a:p>
        </p:txBody>
      </p:sp>
      <p:grpSp>
        <p:nvGrpSpPr>
          <p:cNvPr id="148487" name="Group 15"/>
          <p:cNvGrpSpPr>
            <a:grpSpLocks/>
          </p:cNvGrpSpPr>
          <p:nvPr/>
        </p:nvGrpSpPr>
        <p:grpSpPr bwMode="auto">
          <a:xfrm>
            <a:off x="5233988" y="2349500"/>
            <a:ext cx="1643062" cy="735013"/>
            <a:chOff x="3179" y="699"/>
            <a:chExt cx="1016" cy="463"/>
          </a:xfrm>
        </p:grpSpPr>
        <p:sp>
          <p:nvSpPr>
            <p:cNvPr id="148494" name="Line 16"/>
            <p:cNvSpPr>
              <a:spLocks noChangeShapeType="1"/>
            </p:cNvSpPr>
            <p:nvPr/>
          </p:nvSpPr>
          <p:spPr bwMode="auto">
            <a:xfrm>
              <a:off x="3696" y="981"/>
              <a:ext cx="0" cy="181"/>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48495" name="Text Box 17"/>
            <p:cNvSpPr txBox="1">
              <a:spLocks noChangeArrowheads="1"/>
            </p:cNvSpPr>
            <p:nvPr/>
          </p:nvSpPr>
          <p:spPr bwMode="auto">
            <a:xfrm>
              <a:off x="3179" y="699"/>
              <a:ext cx="10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sz="2800" b="1"/>
                <a:t>初始状态</a:t>
              </a:r>
            </a:p>
          </p:txBody>
        </p:sp>
      </p:grpSp>
      <p:grpSp>
        <p:nvGrpSpPr>
          <p:cNvPr id="289831" name="Group 39"/>
          <p:cNvGrpSpPr>
            <a:grpSpLocks/>
          </p:cNvGrpSpPr>
          <p:nvPr/>
        </p:nvGrpSpPr>
        <p:grpSpPr bwMode="auto">
          <a:xfrm>
            <a:off x="5480050" y="3557588"/>
            <a:ext cx="431800" cy="519112"/>
            <a:chOff x="3334" y="1460"/>
            <a:chExt cx="272" cy="327"/>
          </a:xfrm>
        </p:grpSpPr>
        <p:sp>
          <p:nvSpPr>
            <p:cNvPr id="148492" name="Line 40"/>
            <p:cNvSpPr>
              <a:spLocks noChangeShapeType="1"/>
            </p:cNvSpPr>
            <p:nvPr/>
          </p:nvSpPr>
          <p:spPr bwMode="auto">
            <a:xfrm flipH="1">
              <a:off x="3334" y="1480"/>
              <a:ext cx="136" cy="226"/>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48493" name="Text Box 41"/>
            <p:cNvSpPr txBox="1">
              <a:spLocks noChangeArrowheads="1"/>
            </p:cNvSpPr>
            <p:nvPr/>
          </p:nvSpPr>
          <p:spPr bwMode="auto">
            <a:xfrm>
              <a:off x="3378" y="1460"/>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2800" b="1"/>
                <a:t>3</a:t>
              </a:r>
            </a:p>
          </p:txBody>
        </p:sp>
      </p:grpSp>
      <p:sp>
        <p:nvSpPr>
          <p:cNvPr id="289852" name="Text Box 60"/>
          <p:cNvSpPr txBox="1">
            <a:spLocks noChangeArrowheads="1"/>
          </p:cNvSpPr>
          <p:nvPr/>
        </p:nvSpPr>
        <p:spPr bwMode="auto">
          <a:xfrm>
            <a:off x="1797050" y="2652713"/>
            <a:ext cx="18097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200" b="1"/>
              <a:t>00010110</a:t>
            </a:r>
          </a:p>
        </p:txBody>
      </p:sp>
      <p:sp>
        <p:nvSpPr>
          <p:cNvPr id="289853" name="Text Box 61"/>
          <p:cNvSpPr txBox="1">
            <a:spLocks noChangeArrowheads="1"/>
          </p:cNvSpPr>
          <p:nvPr/>
        </p:nvSpPr>
        <p:spPr bwMode="auto">
          <a:xfrm>
            <a:off x="611188" y="2987675"/>
            <a:ext cx="13350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sz="2800" b="1">
                <a:ea typeface="楷体_GB2312" pitchFamily="49" charset="-122"/>
              </a:rPr>
              <a:t>按位或</a:t>
            </a:r>
          </a:p>
        </p:txBody>
      </p:sp>
      <p:sp>
        <p:nvSpPr>
          <p:cNvPr id="148491" name="Rectangle 68"/>
          <p:cNvSpPr>
            <a:spLocks noChangeArrowheads="1"/>
          </p:cNvSpPr>
          <p:nvPr/>
        </p:nvSpPr>
        <p:spPr bwMode="auto">
          <a:xfrm>
            <a:off x="539750" y="260350"/>
            <a:ext cx="8062913"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3200" b="1">
                <a:solidFill>
                  <a:schemeClr val="tx2"/>
                </a:solidFill>
                <a:latin typeface="黑体" panose="02010609060101010101" pitchFamily="49" charset="-122"/>
              </a:rPr>
              <a:t>5.2.3 </a:t>
            </a:r>
            <a:r>
              <a:rPr lang="zh-CN" altLang="en-US" sz="3200" b="1">
                <a:solidFill>
                  <a:schemeClr val="tx2"/>
                </a:solidFill>
                <a:latin typeface="黑体" panose="02010609060101010101" pitchFamily="49" charset="-122"/>
              </a:rPr>
              <a:t>标量流水机的相关处理和控制机构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89852"/>
                                        </p:tgtEl>
                                        <p:attrNameLst>
                                          <p:attrName>style.visibility</p:attrName>
                                        </p:attrNameLst>
                                      </p:cBhvr>
                                      <p:to>
                                        <p:strVal val="visible"/>
                                      </p:to>
                                    </p:set>
                                    <p:animEffect transition="in" filter="wipe(left)">
                                      <p:cBhvr>
                                        <p:cTn id="7" dur="500"/>
                                        <p:tgtEl>
                                          <p:spTgt spid="289852"/>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89806"/>
                                        </p:tgtEl>
                                        <p:attrNameLst>
                                          <p:attrName>style.visibility</p:attrName>
                                        </p:attrNameLst>
                                      </p:cBhvr>
                                      <p:to>
                                        <p:strVal val="visible"/>
                                      </p:to>
                                    </p:set>
                                    <p:animEffect transition="in" filter="wipe(left)">
                                      <p:cBhvr>
                                        <p:cTn id="11" dur="500"/>
                                        <p:tgtEl>
                                          <p:spTgt spid="289806"/>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89853"/>
                                        </p:tgtEl>
                                        <p:attrNameLst>
                                          <p:attrName>style.visibility</p:attrName>
                                        </p:attrNameLst>
                                      </p:cBhvr>
                                      <p:to>
                                        <p:strVal val="visible"/>
                                      </p:to>
                                    </p:set>
                                    <p:animEffect transition="in" filter="wipe(up)">
                                      <p:cBhvr>
                                        <p:cTn id="15" dur="500"/>
                                        <p:tgtEl>
                                          <p:spTgt spid="28985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nodeType="clickEffect">
                                  <p:stCondLst>
                                    <p:cond delay="0"/>
                                  </p:stCondLst>
                                  <p:childTnLst>
                                    <p:set>
                                      <p:cBhvr>
                                        <p:cTn id="19" dur="1" fill="hold">
                                          <p:stCondLst>
                                            <p:cond delay="0"/>
                                          </p:stCondLst>
                                        </p:cTn>
                                        <p:tgtEl>
                                          <p:spTgt spid="289831"/>
                                        </p:tgtEl>
                                        <p:attrNameLst>
                                          <p:attrName>style.visibility</p:attrName>
                                        </p:attrNameLst>
                                      </p:cBhvr>
                                      <p:to>
                                        <p:strVal val="visible"/>
                                      </p:to>
                                    </p:set>
                                    <p:animEffect transition="in" filter="wipe(up)">
                                      <p:cBhvr>
                                        <p:cTn id="20" dur="500"/>
                                        <p:tgtEl>
                                          <p:spTgt spid="289831"/>
                                        </p:tgtEl>
                                      </p:cBhvr>
                                    </p:animEffect>
                                  </p:childTnLst>
                                </p:cTn>
                              </p:par>
                            </p:childTnLst>
                          </p:cTn>
                        </p:par>
                        <p:par>
                          <p:cTn id="21" fill="hold" nodeType="afterGroup">
                            <p:stCondLst>
                              <p:cond delay="500"/>
                            </p:stCondLst>
                            <p:childTnLst>
                              <p:par>
                                <p:cTn id="22" presetID="22" presetClass="entr" presetSubtype="1" fill="hold" nodeType="afterEffect">
                                  <p:stCondLst>
                                    <p:cond delay="0"/>
                                  </p:stCondLst>
                                  <p:childTnLst>
                                    <p:set>
                                      <p:cBhvr>
                                        <p:cTn id="23" dur="1" fill="hold">
                                          <p:stCondLst>
                                            <p:cond delay="0"/>
                                          </p:stCondLst>
                                        </p:cTn>
                                        <p:tgtEl>
                                          <p:spTgt spid="289800"/>
                                        </p:tgtEl>
                                        <p:attrNameLst>
                                          <p:attrName>style.visibility</p:attrName>
                                        </p:attrNameLst>
                                      </p:cBhvr>
                                      <p:to>
                                        <p:strVal val="visible"/>
                                      </p:to>
                                    </p:set>
                                    <p:animEffect transition="in" filter="wipe(up)">
                                      <p:cBhvr>
                                        <p:cTn id="24" dur="500"/>
                                        <p:tgtEl>
                                          <p:spTgt spid="2898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806" grpId="0"/>
      <p:bldP spid="289852" grpId="0"/>
      <p:bldP spid="289853"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ChangeArrowheads="1"/>
          </p:cNvSpPr>
          <p:nvPr/>
        </p:nvSpPr>
        <p:spPr bwMode="auto">
          <a:xfrm>
            <a:off x="611188" y="1196975"/>
            <a:ext cx="4608512"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200" b="1">
                <a:solidFill>
                  <a:schemeClr val="tx2"/>
                </a:solidFill>
                <a:latin typeface="黑体" panose="02010609060101010101" pitchFamily="49" charset="-122"/>
              </a:rPr>
              <a:t>4</a:t>
            </a:r>
            <a:r>
              <a:rPr lang="zh-CN" altLang="en-US" sz="3200" b="1">
                <a:solidFill>
                  <a:schemeClr val="tx2"/>
                </a:solidFill>
                <a:latin typeface="黑体" panose="02010609060101010101" pitchFamily="49" charset="-122"/>
              </a:rPr>
              <a:t>．流水线调度</a:t>
            </a:r>
          </a:p>
        </p:txBody>
      </p:sp>
      <p:sp>
        <p:nvSpPr>
          <p:cNvPr id="149507" name="Text Box 3"/>
          <p:cNvSpPr txBox="1">
            <a:spLocks noChangeArrowheads="1"/>
          </p:cNvSpPr>
          <p:nvPr/>
        </p:nvSpPr>
        <p:spPr bwMode="auto">
          <a:xfrm>
            <a:off x="611188" y="1844675"/>
            <a:ext cx="66246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2800" b="1">
                <a:solidFill>
                  <a:srgbClr val="FF3300"/>
                </a:solidFill>
              </a:rPr>
              <a:t>(1)</a:t>
            </a:r>
            <a:r>
              <a:rPr lang="zh-CN" altLang="en-US" sz="2800" b="1">
                <a:solidFill>
                  <a:srgbClr val="FF3300"/>
                </a:solidFill>
              </a:rPr>
              <a:t>单功能流水线调度</a:t>
            </a:r>
            <a:r>
              <a:rPr lang="en-US" altLang="zh-CN" sz="2800" b="1">
                <a:solidFill>
                  <a:srgbClr val="FF3300"/>
                </a:solidFill>
              </a:rPr>
              <a:t>——</a:t>
            </a:r>
            <a:r>
              <a:rPr lang="zh-CN" altLang="en-US" sz="2800" b="1">
                <a:solidFill>
                  <a:srgbClr val="FF3300"/>
                </a:solidFill>
              </a:rPr>
              <a:t>状态转移图</a:t>
            </a:r>
          </a:p>
        </p:txBody>
      </p:sp>
      <p:grpSp>
        <p:nvGrpSpPr>
          <p:cNvPr id="149508" name="Group 4"/>
          <p:cNvGrpSpPr>
            <a:grpSpLocks/>
          </p:cNvGrpSpPr>
          <p:nvPr/>
        </p:nvGrpSpPr>
        <p:grpSpPr bwMode="auto">
          <a:xfrm>
            <a:off x="5264150" y="3013075"/>
            <a:ext cx="1811338" cy="579438"/>
            <a:chOff x="2834" y="1797"/>
            <a:chExt cx="1141" cy="365"/>
          </a:xfrm>
        </p:grpSpPr>
        <p:sp>
          <p:nvSpPr>
            <p:cNvPr id="149528" name="Text Box 5"/>
            <p:cNvSpPr txBox="1">
              <a:spLocks noChangeArrowheads="1"/>
            </p:cNvSpPr>
            <p:nvPr/>
          </p:nvSpPr>
          <p:spPr bwMode="auto">
            <a:xfrm>
              <a:off x="2835" y="1797"/>
              <a:ext cx="114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66FF"/>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200" b="1"/>
                <a:t>10110001</a:t>
              </a:r>
            </a:p>
          </p:txBody>
        </p:sp>
        <p:sp>
          <p:nvSpPr>
            <p:cNvPr id="149529" name="AutoShape 6"/>
            <p:cNvSpPr>
              <a:spLocks noChangeArrowheads="1"/>
            </p:cNvSpPr>
            <p:nvPr/>
          </p:nvSpPr>
          <p:spPr bwMode="auto">
            <a:xfrm>
              <a:off x="2834" y="1833"/>
              <a:ext cx="1089" cy="317"/>
            </a:xfrm>
            <a:prstGeom prst="flowChartTerminator">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grpSp>
        <p:nvGrpSpPr>
          <p:cNvPr id="149509" name="Group 7"/>
          <p:cNvGrpSpPr>
            <a:grpSpLocks/>
          </p:cNvGrpSpPr>
          <p:nvPr/>
        </p:nvGrpSpPr>
        <p:grpSpPr bwMode="auto">
          <a:xfrm>
            <a:off x="3956050" y="3876675"/>
            <a:ext cx="1811338" cy="579438"/>
            <a:chOff x="2834" y="1797"/>
            <a:chExt cx="1141" cy="365"/>
          </a:xfrm>
        </p:grpSpPr>
        <p:sp>
          <p:nvSpPr>
            <p:cNvPr id="149526" name="Text Box 8"/>
            <p:cNvSpPr txBox="1">
              <a:spLocks noChangeArrowheads="1"/>
            </p:cNvSpPr>
            <p:nvPr/>
          </p:nvSpPr>
          <p:spPr bwMode="auto">
            <a:xfrm>
              <a:off x="2835" y="1797"/>
              <a:ext cx="114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66FF"/>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200" b="1"/>
                <a:t>1011</a:t>
              </a:r>
              <a:r>
                <a:rPr lang="en-US" altLang="zh-CN" sz="3200" b="1">
                  <a:solidFill>
                    <a:srgbClr val="FF0000"/>
                  </a:solidFill>
                </a:rPr>
                <a:t>0</a:t>
              </a:r>
              <a:r>
                <a:rPr lang="en-US" altLang="zh-CN" sz="3200" b="1"/>
                <a:t>111</a:t>
              </a:r>
            </a:p>
          </p:txBody>
        </p:sp>
        <p:sp>
          <p:nvSpPr>
            <p:cNvPr id="149527" name="AutoShape 9"/>
            <p:cNvSpPr>
              <a:spLocks noChangeArrowheads="1"/>
            </p:cNvSpPr>
            <p:nvPr/>
          </p:nvSpPr>
          <p:spPr bwMode="auto">
            <a:xfrm>
              <a:off x="2834" y="1833"/>
              <a:ext cx="1089" cy="317"/>
            </a:xfrm>
            <a:prstGeom prst="flowChartTerminator">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grpSp>
        <p:nvGrpSpPr>
          <p:cNvPr id="335882" name="Group 10"/>
          <p:cNvGrpSpPr>
            <a:grpSpLocks/>
          </p:cNvGrpSpPr>
          <p:nvPr/>
        </p:nvGrpSpPr>
        <p:grpSpPr bwMode="auto">
          <a:xfrm>
            <a:off x="3895725" y="4956175"/>
            <a:ext cx="1811338" cy="579438"/>
            <a:chOff x="2834" y="1797"/>
            <a:chExt cx="1141" cy="365"/>
          </a:xfrm>
        </p:grpSpPr>
        <p:sp>
          <p:nvSpPr>
            <p:cNvPr id="149524" name="Text Box 11"/>
            <p:cNvSpPr txBox="1">
              <a:spLocks noChangeArrowheads="1"/>
            </p:cNvSpPr>
            <p:nvPr/>
          </p:nvSpPr>
          <p:spPr bwMode="auto">
            <a:xfrm>
              <a:off x="2835" y="1797"/>
              <a:ext cx="114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66FF"/>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200" b="1"/>
                <a:t>10111011</a:t>
              </a:r>
            </a:p>
          </p:txBody>
        </p:sp>
        <p:sp>
          <p:nvSpPr>
            <p:cNvPr id="149525" name="AutoShape 12"/>
            <p:cNvSpPr>
              <a:spLocks noChangeArrowheads="1"/>
            </p:cNvSpPr>
            <p:nvPr/>
          </p:nvSpPr>
          <p:spPr bwMode="auto">
            <a:xfrm>
              <a:off x="2834" y="1833"/>
              <a:ext cx="1089" cy="317"/>
            </a:xfrm>
            <a:prstGeom prst="flowChartTerminator">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grpSp>
        <p:nvGrpSpPr>
          <p:cNvPr id="149511" name="Group 14"/>
          <p:cNvGrpSpPr>
            <a:grpSpLocks/>
          </p:cNvGrpSpPr>
          <p:nvPr/>
        </p:nvGrpSpPr>
        <p:grpSpPr bwMode="auto">
          <a:xfrm>
            <a:off x="5233988" y="2349500"/>
            <a:ext cx="1612900" cy="735013"/>
            <a:chOff x="3179" y="699"/>
            <a:chExt cx="1016" cy="463"/>
          </a:xfrm>
        </p:grpSpPr>
        <p:sp>
          <p:nvSpPr>
            <p:cNvPr id="149522" name="Line 15"/>
            <p:cNvSpPr>
              <a:spLocks noChangeShapeType="1"/>
            </p:cNvSpPr>
            <p:nvPr/>
          </p:nvSpPr>
          <p:spPr bwMode="auto">
            <a:xfrm>
              <a:off x="3696" y="981"/>
              <a:ext cx="0" cy="181"/>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49523" name="Text Box 16"/>
            <p:cNvSpPr txBox="1">
              <a:spLocks noChangeArrowheads="1"/>
            </p:cNvSpPr>
            <p:nvPr/>
          </p:nvSpPr>
          <p:spPr bwMode="auto">
            <a:xfrm>
              <a:off x="3179" y="699"/>
              <a:ext cx="10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sz="2800" b="1"/>
                <a:t>初始状态</a:t>
              </a:r>
            </a:p>
          </p:txBody>
        </p:sp>
      </p:grpSp>
      <p:grpSp>
        <p:nvGrpSpPr>
          <p:cNvPr id="149512" name="Group 38"/>
          <p:cNvGrpSpPr>
            <a:grpSpLocks/>
          </p:cNvGrpSpPr>
          <p:nvPr/>
        </p:nvGrpSpPr>
        <p:grpSpPr bwMode="auto">
          <a:xfrm>
            <a:off x="5480050" y="3557588"/>
            <a:ext cx="431800" cy="519112"/>
            <a:chOff x="3334" y="1460"/>
            <a:chExt cx="272" cy="327"/>
          </a:xfrm>
        </p:grpSpPr>
        <p:sp>
          <p:nvSpPr>
            <p:cNvPr id="149520" name="Line 39"/>
            <p:cNvSpPr>
              <a:spLocks noChangeShapeType="1"/>
            </p:cNvSpPr>
            <p:nvPr/>
          </p:nvSpPr>
          <p:spPr bwMode="auto">
            <a:xfrm flipH="1">
              <a:off x="3334" y="1480"/>
              <a:ext cx="136" cy="226"/>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49521" name="Text Box 40"/>
            <p:cNvSpPr txBox="1">
              <a:spLocks noChangeArrowheads="1"/>
            </p:cNvSpPr>
            <p:nvPr/>
          </p:nvSpPr>
          <p:spPr bwMode="auto">
            <a:xfrm>
              <a:off x="3378" y="1460"/>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2800" b="1"/>
                <a:t>3</a:t>
              </a:r>
            </a:p>
          </p:txBody>
        </p:sp>
      </p:grpSp>
      <p:grpSp>
        <p:nvGrpSpPr>
          <p:cNvPr id="335913" name="Group 41"/>
          <p:cNvGrpSpPr>
            <a:grpSpLocks/>
          </p:cNvGrpSpPr>
          <p:nvPr/>
        </p:nvGrpSpPr>
        <p:grpSpPr bwMode="auto">
          <a:xfrm>
            <a:off x="5118100" y="4422775"/>
            <a:ext cx="361950" cy="606425"/>
            <a:chOff x="3106" y="2005"/>
            <a:chExt cx="228" cy="382"/>
          </a:xfrm>
        </p:grpSpPr>
        <p:sp>
          <p:nvSpPr>
            <p:cNvPr id="149518" name="Line 42"/>
            <p:cNvSpPr>
              <a:spLocks noChangeShapeType="1"/>
            </p:cNvSpPr>
            <p:nvPr/>
          </p:nvSpPr>
          <p:spPr bwMode="auto">
            <a:xfrm>
              <a:off x="3107" y="2024"/>
              <a:ext cx="0" cy="363"/>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49519" name="Text Box 43"/>
            <p:cNvSpPr txBox="1">
              <a:spLocks noChangeArrowheads="1"/>
            </p:cNvSpPr>
            <p:nvPr/>
          </p:nvSpPr>
          <p:spPr bwMode="auto">
            <a:xfrm>
              <a:off x="3106" y="2005"/>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2800" b="1"/>
                <a:t>4</a:t>
              </a:r>
            </a:p>
          </p:txBody>
        </p:sp>
      </p:grpSp>
      <p:sp>
        <p:nvSpPr>
          <p:cNvPr id="335933" name="Text Box 61"/>
          <p:cNvSpPr txBox="1">
            <a:spLocks noChangeArrowheads="1"/>
          </p:cNvSpPr>
          <p:nvPr/>
        </p:nvSpPr>
        <p:spPr bwMode="auto">
          <a:xfrm>
            <a:off x="1725613" y="3567113"/>
            <a:ext cx="18097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3200" b="1"/>
              <a:t>00001011</a:t>
            </a:r>
          </a:p>
        </p:txBody>
      </p:sp>
      <p:sp>
        <p:nvSpPr>
          <p:cNvPr id="335934" name="Text Box 62"/>
          <p:cNvSpPr txBox="1">
            <a:spLocks noChangeArrowheads="1"/>
          </p:cNvSpPr>
          <p:nvPr/>
        </p:nvSpPr>
        <p:spPr bwMode="auto">
          <a:xfrm>
            <a:off x="1720850" y="4024313"/>
            <a:ext cx="18097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3200" b="1"/>
              <a:t>10110001</a:t>
            </a:r>
          </a:p>
        </p:txBody>
      </p:sp>
      <p:sp>
        <p:nvSpPr>
          <p:cNvPr id="335935" name="Text Box 63"/>
          <p:cNvSpPr txBox="1">
            <a:spLocks noChangeArrowheads="1"/>
          </p:cNvSpPr>
          <p:nvPr/>
        </p:nvSpPr>
        <p:spPr bwMode="auto">
          <a:xfrm>
            <a:off x="611188" y="4041775"/>
            <a:ext cx="12557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sz="2800" b="1">
                <a:ea typeface="楷体_GB2312" pitchFamily="49" charset="-122"/>
              </a:rPr>
              <a:t>按位或</a:t>
            </a:r>
          </a:p>
        </p:txBody>
      </p:sp>
      <p:sp>
        <p:nvSpPr>
          <p:cNvPr id="149517" name="Rectangle 67"/>
          <p:cNvSpPr>
            <a:spLocks noChangeArrowheads="1"/>
          </p:cNvSpPr>
          <p:nvPr/>
        </p:nvSpPr>
        <p:spPr bwMode="auto">
          <a:xfrm>
            <a:off x="539750" y="260350"/>
            <a:ext cx="8062913"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3200" b="1">
                <a:solidFill>
                  <a:schemeClr val="tx2"/>
                </a:solidFill>
                <a:latin typeface="黑体" panose="02010609060101010101" pitchFamily="49" charset="-122"/>
              </a:rPr>
              <a:t>5.2.3 </a:t>
            </a:r>
            <a:r>
              <a:rPr lang="zh-CN" altLang="en-US" sz="3200" b="1">
                <a:solidFill>
                  <a:schemeClr val="tx2"/>
                </a:solidFill>
                <a:latin typeface="黑体" panose="02010609060101010101" pitchFamily="49" charset="-122"/>
              </a:rPr>
              <a:t>标量流水机的相关处理和控制机构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35933"/>
                                        </p:tgtEl>
                                        <p:attrNameLst>
                                          <p:attrName>style.visibility</p:attrName>
                                        </p:attrNameLst>
                                      </p:cBhvr>
                                      <p:to>
                                        <p:strVal val="visible"/>
                                      </p:to>
                                    </p:set>
                                    <p:animEffect transition="in" filter="wipe(up)">
                                      <p:cBhvr>
                                        <p:cTn id="7" dur="500"/>
                                        <p:tgtEl>
                                          <p:spTgt spid="335933"/>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35934"/>
                                        </p:tgtEl>
                                        <p:attrNameLst>
                                          <p:attrName>style.visibility</p:attrName>
                                        </p:attrNameLst>
                                      </p:cBhvr>
                                      <p:to>
                                        <p:strVal val="visible"/>
                                      </p:to>
                                    </p:set>
                                    <p:animEffect transition="in" filter="wipe(up)">
                                      <p:cBhvr>
                                        <p:cTn id="11" dur="500"/>
                                        <p:tgtEl>
                                          <p:spTgt spid="335934"/>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35935"/>
                                        </p:tgtEl>
                                        <p:attrNameLst>
                                          <p:attrName>style.visibility</p:attrName>
                                        </p:attrNameLst>
                                      </p:cBhvr>
                                      <p:to>
                                        <p:strVal val="visible"/>
                                      </p:to>
                                    </p:set>
                                    <p:animEffect transition="in" filter="wipe(up)">
                                      <p:cBhvr>
                                        <p:cTn id="15" dur="500"/>
                                        <p:tgtEl>
                                          <p:spTgt spid="33593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nodeType="clickEffect">
                                  <p:stCondLst>
                                    <p:cond delay="0"/>
                                  </p:stCondLst>
                                  <p:childTnLst>
                                    <p:set>
                                      <p:cBhvr>
                                        <p:cTn id="19" dur="1" fill="hold">
                                          <p:stCondLst>
                                            <p:cond delay="0"/>
                                          </p:stCondLst>
                                        </p:cTn>
                                        <p:tgtEl>
                                          <p:spTgt spid="335913"/>
                                        </p:tgtEl>
                                        <p:attrNameLst>
                                          <p:attrName>style.visibility</p:attrName>
                                        </p:attrNameLst>
                                      </p:cBhvr>
                                      <p:to>
                                        <p:strVal val="visible"/>
                                      </p:to>
                                    </p:set>
                                    <p:animEffect transition="in" filter="wipe(up)">
                                      <p:cBhvr>
                                        <p:cTn id="20" dur="500"/>
                                        <p:tgtEl>
                                          <p:spTgt spid="335913"/>
                                        </p:tgtEl>
                                      </p:cBhvr>
                                    </p:animEffect>
                                  </p:childTnLst>
                                </p:cTn>
                              </p:par>
                            </p:childTnLst>
                          </p:cTn>
                        </p:par>
                        <p:par>
                          <p:cTn id="21" fill="hold" nodeType="afterGroup">
                            <p:stCondLst>
                              <p:cond delay="500"/>
                            </p:stCondLst>
                            <p:childTnLst>
                              <p:par>
                                <p:cTn id="22" presetID="22" presetClass="entr" presetSubtype="1" fill="hold" nodeType="afterEffect">
                                  <p:stCondLst>
                                    <p:cond delay="0"/>
                                  </p:stCondLst>
                                  <p:childTnLst>
                                    <p:set>
                                      <p:cBhvr>
                                        <p:cTn id="23" dur="1" fill="hold">
                                          <p:stCondLst>
                                            <p:cond delay="0"/>
                                          </p:stCondLst>
                                        </p:cTn>
                                        <p:tgtEl>
                                          <p:spTgt spid="335882"/>
                                        </p:tgtEl>
                                        <p:attrNameLst>
                                          <p:attrName>style.visibility</p:attrName>
                                        </p:attrNameLst>
                                      </p:cBhvr>
                                      <p:to>
                                        <p:strVal val="visible"/>
                                      </p:to>
                                    </p:set>
                                    <p:animEffect transition="in" filter="wipe(up)">
                                      <p:cBhvr>
                                        <p:cTn id="24" dur="500"/>
                                        <p:tgtEl>
                                          <p:spTgt spid="3358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5933" grpId="0"/>
      <p:bldP spid="335934" grpId="0"/>
      <p:bldP spid="335935"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ChangeArrowheads="1"/>
          </p:cNvSpPr>
          <p:nvPr/>
        </p:nvSpPr>
        <p:spPr bwMode="auto">
          <a:xfrm>
            <a:off x="611188" y="1196975"/>
            <a:ext cx="4608512"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200" b="1">
                <a:solidFill>
                  <a:schemeClr val="tx2"/>
                </a:solidFill>
                <a:latin typeface="黑体" panose="02010609060101010101" pitchFamily="49" charset="-122"/>
              </a:rPr>
              <a:t>4</a:t>
            </a:r>
            <a:r>
              <a:rPr lang="zh-CN" altLang="en-US" sz="3200" b="1">
                <a:solidFill>
                  <a:schemeClr val="tx2"/>
                </a:solidFill>
                <a:latin typeface="黑体" panose="02010609060101010101" pitchFamily="49" charset="-122"/>
              </a:rPr>
              <a:t>．流水线调度</a:t>
            </a:r>
          </a:p>
        </p:txBody>
      </p:sp>
      <p:sp>
        <p:nvSpPr>
          <p:cNvPr id="150531" name="Text Box 3"/>
          <p:cNvSpPr txBox="1">
            <a:spLocks noChangeArrowheads="1"/>
          </p:cNvSpPr>
          <p:nvPr/>
        </p:nvSpPr>
        <p:spPr bwMode="auto">
          <a:xfrm>
            <a:off x="611188" y="1844675"/>
            <a:ext cx="66246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2800" b="1">
                <a:solidFill>
                  <a:srgbClr val="FF3300"/>
                </a:solidFill>
              </a:rPr>
              <a:t>(1)</a:t>
            </a:r>
            <a:r>
              <a:rPr lang="zh-CN" altLang="en-US" sz="2800" b="1">
                <a:solidFill>
                  <a:srgbClr val="FF3300"/>
                </a:solidFill>
              </a:rPr>
              <a:t>单功能流水线调度</a:t>
            </a:r>
            <a:r>
              <a:rPr lang="en-US" altLang="zh-CN" sz="2800" b="1">
                <a:solidFill>
                  <a:srgbClr val="FF3300"/>
                </a:solidFill>
              </a:rPr>
              <a:t>——</a:t>
            </a:r>
            <a:r>
              <a:rPr lang="zh-CN" altLang="en-US" sz="2800" b="1">
                <a:solidFill>
                  <a:srgbClr val="FF3300"/>
                </a:solidFill>
              </a:rPr>
              <a:t>状态转移图</a:t>
            </a:r>
          </a:p>
        </p:txBody>
      </p:sp>
      <p:grpSp>
        <p:nvGrpSpPr>
          <p:cNvPr id="150532" name="Group 4"/>
          <p:cNvGrpSpPr>
            <a:grpSpLocks/>
          </p:cNvGrpSpPr>
          <p:nvPr/>
        </p:nvGrpSpPr>
        <p:grpSpPr bwMode="auto">
          <a:xfrm>
            <a:off x="5264150" y="3013075"/>
            <a:ext cx="1811338" cy="579438"/>
            <a:chOff x="2834" y="1797"/>
            <a:chExt cx="1141" cy="365"/>
          </a:xfrm>
        </p:grpSpPr>
        <p:sp>
          <p:nvSpPr>
            <p:cNvPr id="150555" name="Text Box 5"/>
            <p:cNvSpPr txBox="1">
              <a:spLocks noChangeArrowheads="1"/>
            </p:cNvSpPr>
            <p:nvPr/>
          </p:nvSpPr>
          <p:spPr bwMode="auto">
            <a:xfrm>
              <a:off x="2835" y="1797"/>
              <a:ext cx="114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66FF"/>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200" b="1"/>
                <a:t>10110001</a:t>
              </a:r>
            </a:p>
          </p:txBody>
        </p:sp>
        <p:sp>
          <p:nvSpPr>
            <p:cNvPr id="150556" name="AutoShape 6"/>
            <p:cNvSpPr>
              <a:spLocks noChangeArrowheads="1"/>
            </p:cNvSpPr>
            <p:nvPr/>
          </p:nvSpPr>
          <p:spPr bwMode="auto">
            <a:xfrm>
              <a:off x="2834" y="1833"/>
              <a:ext cx="1089" cy="317"/>
            </a:xfrm>
            <a:prstGeom prst="flowChartTerminator">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grpSp>
        <p:nvGrpSpPr>
          <p:cNvPr id="150533" name="Group 7"/>
          <p:cNvGrpSpPr>
            <a:grpSpLocks/>
          </p:cNvGrpSpPr>
          <p:nvPr/>
        </p:nvGrpSpPr>
        <p:grpSpPr bwMode="auto">
          <a:xfrm>
            <a:off x="3956050" y="3876675"/>
            <a:ext cx="1811338" cy="579438"/>
            <a:chOff x="2834" y="1797"/>
            <a:chExt cx="1141" cy="365"/>
          </a:xfrm>
        </p:grpSpPr>
        <p:sp>
          <p:nvSpPr>
            <p:cNvPr id="150553" name="Text Box 8"/>
            <p:cNvSpPr txBox="1">
              <a:spLocks noChangeArrowheads="1"/>
            </p:cNvSpPr>
            <p:nvPr/>
          </p:nvSpPr>
          <p:spPr bwMode="auto">
            <a:xfrm>
              <a:off x="2835" y="1797"/>
              <a:ext cx="114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66FF"/>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200" b="1"/>
                <a:t>10110111</a:t>
              </a:r>
            </a:p>
          </p:txBody>
        </p:sp>
        <p:sp>
          <p:nvSpPr>
            <p:cNvPr id="150554" name="AutoShape 9"/>
            <p:cNvSpPr>
              <a:spLocks noChangeArrowheads="1"/>
            </p:cNvSpPr>
            <p:nvPr/>
          </p:nvSpPr>
          <p:spPr bwMode="auto">
            <a:xfrm>
              <a:off x="2834" y="1833"/>
              <a:ext cx="1089" cy="317"/>
            </a:xfrm>
            <a:prstGeom prst="flowChartTerminator">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grpSp>
        <p:nvGrpSpPr>
          <p:cNvPr id="150534" name="Group 10"/>
          <p:cNvGrpSpPr>
            <a:grpSpLocks/>
          </p:cNvGrpSpPr>
          <p:nvPr/>
        </p:nvGrpSpPr>
        <p:grpSpPr bwMode="auto">
          <a:xfrm>
            <a:off x="3895725" y="4956175"/>
            <a:ext cx="1811338" cy="579438"/>
            <a:chOff x="2834" y="1797"/>
            <a:chExt cx="1141" cy="365"/>
          </a:xfrm>
        </p:grpSpPr>
        <p:sp>
          <p:nvSpPr>
            <p:cNvPr id="150551" name="Text Box 11"/>
            <p:cNvSpPr txBox="1">
              <a:spLocks noChangeArrowheads="1"/>
            </p:cNvSpPr>
            <p:nvPr/>
          </p:nvSpPr>
          <p:spPr bwMode="auto">
            <a:xfrm>
              <a:off x="2835" y="1797"/>
              <a:ext cx="114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66FF"/>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200" b="1"/>
                <a:t>10111</a:t>
              </a:r>
              <a:r>
                <a:rPr lang="en-US" altLang="zh-CN" sz="3200" b="1">
                  <a:solidFill>
                    <a:srgbClr val="FF0000"/>
                  </a:solidFill>
                </a:rPr>
                <a:t>0</a:t>
              </a:r>
              <a:r>
                <a:rPr lang="en-US" altLang="zh-CN" sz="3200" b="1"/>
                <a:t>11</a:t>
              </a:r>
            </a:p>
          </p:txBody>
        </p:sp>
        <p:sp>
          <p:nvSpPr>
            <p:cNvPr id="150552" name="AutoShape 12"/>
            <p:cNvSpPr>
              <a:spLocks noChangeArrowheads="1"/>
            </p:cNvSpPr>
            <p:nvPr/>
          </p:nvSpPr>
          <p:spPr bwMode="auto">
            <a:xfrm>
              <a:off x="2834" y="1833"/>
              <a:ext cx="1089" cy="317"/>
            </a:xfrm>
            <a:prstGeom prst="flowChartTerminator">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grpSp>
        <p:nvGrpSpPr>
          <p:cNvPr id="150535" name="Group 14"/>
          <p:cNvGrpSpPr>
            <a:grpSpLocks/>
          </p:cNvGrpSpPr>
          <p:nvPr/>
        </p:nvGrpSpPr>
        <p:grpSpPr bwMode="auto">
          <a:xfrm>
            <a:off x="5233988" y="2349500"/>
            <a:ext cx="1612900" cy="735013"/>
            <a:chOff x="3179" y="699"/>
            <a:chExt cx="1016" cy="463"/>
          </a:xfrm>
        </p:grpSpPr>
        <p:sp>
          <p:nvSpPr>
            <p:cNvPr id="150549" name="Line 15"/>
            <p:cNvSpPr>
              <a:spLocks noChangeShapeType="1"/>
            </p:cNvSpPr>
            <p:nvPr/>
          </p:nvSpPr>
          <p:spPr bwMode="auto">
            <a:xfrm>
              <a:off x="3696" y="981"/>
              <a:ext cx="0" cy="181"/>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50550" name="Text Box 16"/>
            <p:cNvSpPr txBox="1">
              <a:spLocks noChangeArrowheads="1"/>
            </p:cNvSpPr>
            <p:nvPr/>
          </p:nvSpPr>
          <p:spPr bwMode="auto">
            <a:xfrm>
              <a:off x="3179" y="699"/>
              <a:ext cx="10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sz="2800" b="1"/>
                <a:t>初始状态</a:t>
              </a:r>
            </a:p>
          </p:txBody>
        </p:sp>
      </p:grpSp>
      <p:grpSp>
        <p:nvGrpSpPr>
          <p:cNvPr id="150536" name="Group 38"/>
          <p:cNvGrpSpPr>
            <a:grpSpLocks/>
          </p:cNvGrpSpPr>
          <p:nvPr/>
        </p:nvGrpSpPr>
        <p:grpSpPr bwMode="auto">
          <a:xfrm>
            <a:off x="5480050" y="3557588"/>
            <a:ext cx="431800" cy="519112"/>
            <a:chOff x="3334" y="1460"/>
            <a:chExt cx="272" cy="327"/>
          </a:xfrm>
        </p:grpSpPr>
        <p:sp>
          <p:nvSpPr>
            <p:cNvPr id="150547" name="Line 39"/>
            <p:cNvSpPr>
              <a:spLocks noChangeShapeType="1"/>
            </p:cNvSpPr>
            <p:nvPr/>
          </p:nvSpPr>
          <p:spPr bwMode="auto">
            <a:xfrm flipH="1">
              <a:off x="3334" y="1480"/>
              <a:ext cx="136" cy="226"/>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50548" name="Text Box 40"/>
            <p:cNvSpPr txBox="1">
              <a:spLocks noChangeArrowheads="1"/>
            </p:cNvSpPr>
            <p:nvPr/>
          </p:nvSpPr>
          <p:spPr bwMode="auto">
            <a:xfrm>
              <a:off x="3378" y="1460"/>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2800" b="1"/>
                <a:t>3</a:t>
              </a:r>
            </a:p>
          </p:txBody>
        </p:sp>
      </p:grpSp>
      <p:grpSp>
        <p:nvGrpSpPr>
          <p:cNvPr id="150537" name="Group 41"/>
          <p:cNvGrpSpPr>
            <a:grpSpLocks/>
          </p:cNvGrpSpPr>
          <p:nvPr/>
        </p:nvGrpSpPr>
        <p:grpSpPr bwMode="auto">
          <a:xfrm>
            <a:off x="5118100" y="4422775"/>
            <a:ext cx="361950" cy="606425"/>
            <a:chOff x="3106" y="2005"/>
            <a:chExt cx="228" cy="382"/>
          </a:xfrm>
        </p:grpSpPr>
        <p:sp>
          <p:nvSpPr>
            <p:cNvPr id="150545" name="Line 42"/>
            <p:cNvSpPr>
              <a:spLocks noChangeShapeType="1"/>
            </p:cNvSpPr>
            <p:nvPr/>
          </p:nvSpPr>
          <p:spPr bwMode="auto">
            <a:xfrm>
              <a:off x="3107" y="2024"/>
              <a:ext cx="0" cy="363"/>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50546" name="Text Box 43"/>
            <p:cNvSpPr txBox="1">
              <a:spLocks noChangeArrowheads="1"/>
            </p:cNvSpPr>
            <p:nvPr/>
          </p:nvSpPr>
          <p:spPr bwMode="auto">
            <a:xfrm>
              <a:off x="3106" y="2005"/>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2800" b="1"/>
                <a:t>4</a:t>
              </a:r>
            </a:p>
          </p:txBody>
        </p:sp>
      </p:grpSp>
      <p:grpSp>
        <p:nvGrpSpPr>
          <p:cNvPr id="336940" name="Group 44"/>
          <p:cNvGrpSpPr>
            <a:grpSpLocks/>
          </p:cNvGrpSpPr>
          <p:nvPr/>
        </p:nvGrpSpPr>
        <p:grpSpPr bwMode="auto">
          <a:xfrm>
            <a:off x="4111625" y="4437063"/>
            <a:ext cx="361950" cy="576262"/>
            <a:chOff x="2472" y="2024"/>
            <a:chExt cx="228" cy="363"/>
          </a:xfrm>
        </p:grpSpPr>
        <p:sp>
          <p:nvSpPr>
            <p:cNvPr id="150543" name="Line 45"/>
            <p:cNvSpPr>
              <a:spLocks noChangeShapeType="1"/>
            </p:cNvSpPr>
            <p:nvPr/>
          </p:nvSpPr>
          <p:spPr bwMode="auto">
            <a:xfrm flipV="1">
              <a:off x="2699" y="2024"/>
              <a:ext cx="0" cy="363"/>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50544" name="Text Box 46"/>
            <p:cNvSpPr txBox="1">
              <a:spLocks noChangeArrowheads="1"/>
            </p:cNvSpPr>
            <p:nvPr/>
          </p:nvSpPr>
          <p:spPr bwMode="auto">
            <a:xfrm>
              <a:off x="2472" y="2060"/>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2800" b="1"/>
                <a:t>3</a:t>
              </a:r>
            </a:p>
          </p:txBody>
        </p:sp>
      </p:grpSp>
      <p:sp>
        <p:nvSpPr>
          <p:cNvPr id="336960" name="Text Box 64"/>
          <p:cNvSpPr txBox="1">
            <a:spLocks noChangeArrowheads="1"/>
          </p:cNvSpPr>
          <p:nvPr/>
        </p:nvSpPr>
        <p:spPr bwMode="auto">
          <a:xfrm>
            <a:off x="1725613" y="4575175"/>
            <a:ext cx="18097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3200" b="1"/>
              <a:t>00010111</a:t>
            </a:r>
          </a:p>
        </p:txBody>
      </p:sp>
      <p:sp>
        <p:nvSpPr>
          <p:cNvPr id="336961" name="Text Box 65"/>
          <p:cNvSpPr txBox="1">
            <a:spLocks noChangeArrowheads="1"/>
          </p:cNvSpPr>
          <p:nvPr/>
        </p:nvSpPr>
        <p:spPr bwMode="auto">
          <a:xfrm>
            <a:off x="1725613" y="5003800"/>
            <a:ext cx="18097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3200" b="1"/>
              <a:t>10110001</a:t>
            </a:r>
          </a:p>
        </p:txBody>
      </p:sp>
      <p:sp>
        <p:nvSpPr>
          <p:cNvPr id="336962" name="Text Box 66"/>
          <p:cNvSpPr txBox="1">
            <a:spLocks noChangeArrowheads="1"/>
          </p:cNvSpPr>
          <p:nvPr/>
        </p:nvSpPr>
        <p:spPr bwMode="auto">
          <a:xfrm>
            <a:off x="614363" y="5006975"/>
            <a:ext cx="12557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zh-CN" altLang="en-US" sz="2800" b="1">
                <a:ea typeface="楷体_GB2312" pitchFamily="49" charset="-122"/>
              </a:rPr>
              <a:t>按位或</a:t>
            </a:r>
          </a:p>
        </p:txBody>
      </p:sp>
      <p:sp>
        <p:nvSpPr>
          <p:cNvPr id="150542" name="Rectangle 67"/>
          <p:cNvSpPr>
            <a:spLocks noChangeArrowheads="1"/>
          </p:cNvSpPr>
          <p:nvPr/>
        </p:nvSpPr>
        <p:spPr bwMode="auto">
          <a:xfrm>
            <a:off x="539750" y="260350"/>
            <a:ext cx="8062913"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3200" b="1">
                <a:solidFill>
                  <a:schemeClr val="tx2"/>
                </a:solidFill>
                <a:latin typeface="黑体" panose="02010609060101010101" pitchFamily="49" charset="-122"/>
              </a:rPr>
              <a:t>5.2.3 </a:t>
            </a:r>
            <a:r>
              <a:rPr lang="zh-CN" altLang="en-US" sz="3200" b="1">
                <a:solidFill>
                  <a:schemeClr val="tx2"/>
                </a:solidFill>
                <a:latin typeface="黑体" panose="02010609060101010101" pitchFamily="49" charset="-122"/>
              </a:rPr>
              <a:t>标量流水机的相关处理和控制机构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6960"/>
                                        </p:tgtEl>
                                        <p:attrNameLst>
                                          <p:attrName>style.visibility</p:attrName>
                                        </p:attrNameLst>
                                      </p:cBhvr>
                                      <p:to>
                                        <p:strVal val="visible"/>
                                      </p:to>
                                    </p:set>
                                    <p:animEffect transition="in" filter="wipe(left)">
                                      <p:cBhvr>
                                        <p:cTn id="7" dur="500"/>
                                        <p:tgtEl>
                                          <p:spTgt spid="336960"/>
                                        </p:tgtEl>
                                      </p:cBhvr>
                                    </p:animEffect>
                                  </p:childTnLst>
                                </p:cTn>
                              </p:par>
                            </p:childTnLst>
                          </p:cTn>
                        </p:par>
                        <p:par>
                          <p:cTn id="8" fill="hold" nodeType="afterGroup">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36961"/>
                                        </p:tgtEl>
                                        <p:attrNameLst>
                                          <p:attrName>style.visibility</p:attrName>
                                        </p:attrNameLst>
                                      </p:cBhvr>
                                      <p:to>
                                        <p:strVal val="visible"/>
                                      </p:to>
                                    </p:set>
                                    <p:animEffect transition="in" filter="wipe(down)">
                                      <p:cBhvr>
                                        <p:cTn id="11" dur="500"/>
                                        <p:tgtEl>
                                          <p:spTgt spid="336961"/>
                                        </p:tgtEl>
                                      </p:cBhvr>
                                    </p:animEffect>
                                  </p:childTnLst>
                                </p:cTn>
                              </p:par>
                            </p:childTnLst>
                          </p:cTn>
                        </p:par>
                        <p:par>
                          <p:cTn id="12" fill="hold" nodeType="afterGroup">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36962"/>
                                        </p:tgtEl>
                                        <p:attrNameLst>
                                          <p:attrName>style.visibility</p:attrName>
                                        </p:attrNameLst>
                                      </p:cBhvr>
                                      <p:to>
                                        <p:strVal val="visible"/>
                                      </p:to>
                                    </p:set>
                                    <p:animEffect transition="in" filter="wipe(down)">
                                      <p:cBhvr>
                                        <p:cTn id="15" dur="500"/>
                                        <p:tgtEl>
                                          <p:spTgt spid="33696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4" fill="hold" nodeType="clickEffect">
                                  <p:stCondLst>
                                    <p:cond delay="0"/>
                                  </p:stCondLst>
                                  <p:childTnLst>
                                    <p:set>
                                      <p:cBhvr>
                                        <p:cTn id="19" dur="1" fill="hold">
                                          <p:stCondLst>
                                            <p:cond delay="0"/>
                                          </p:stCondLst>
                                        </p:cTn>
                                        <p:tgtEl>
                                          <p:spTgt spid="336940"/>
                                        </p:tgtEl>
                                        <p:attrNameLst>
                                          <p:attrName>style.visibility</p:attrName>
                                        </p:attrNameLst>
                                      </p:cBhvr>
                                      <p:to>
                                        <p:strVal val="visible"/>
                                      </p:to>
                                    </p:set>
                                    <p:animEffect transition="in" filter="wipe(down)">
                                      <p:cBhvr>
                                        <p:cTn id="20" dur="500"/>
                                        <p:tgtEl>
                                          <p:spTgt spid="3369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6960" grpId="0"/>
      <p:bldP spid="336961" grpId="0"/>
      <p:bldP spid="336962"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ChangeArrowheads="1"/>
          </p:cNvSpPr>
          <p:nvPr/>
        </p:nvSpPr>
        <p:spPr bwMode="auto">
          <a:xfrm>
            <a:off x="611188" y="1196975"/>
            <a:ext cx="4608512"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200" b="1">
                <a:solidFill>
                  <a:schemeClr val="tx2"/>
                </a:solidFill>
                <a:latin typeface="黑体" panose="02010609060101010101" pitchFamily="49" charset="-122"/>
              </a:rPr>
              <a:t>4</a:t>
            </a:r>
            <a:r>
              <a:rPr lang="zh-CN" altLang="en-US" sz="3200" b="1">
                <a:solidFill>
                  <a:schemeClr val="tx2"/>
                </a:solidFill>
                <a:latin typeface="黑体" panose="02010609060101010101" pitchFamily="49" charset="-122"/>
              </a:rPr>
              <a:t>．流水线调度</a:t>
            </a:r>
          </a:p>
        </p:txBody>
      </p:sp>
      <p:sp>
        <p:nvSpPr>
          <p:cNvPr id="151555" name="Text Box 3"/>
          <p:cNvSpPr txBox="1">
            <a:spLocks noChangeArrowheads="1"/>
          </p:cNvSpPr>
          <p:nvPr/>
        </p:nvSpPr>
        <p:spPr bwMode="auto">
          <a:xfrm>
            <a:off x="611188" y="1844675"/>
            <a:ext cx="66246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2800" b="1">
                <a:solidFill>
                  <a:srgbClr val="FF3300"/>
                </a:solidFill>
              </a:rPr>
              <a:t>(1)</a:t>
            </a:r>
            <a:r>
              <a:rPr lang="zh-CN" altLang="en-US" sz="2800" b="1">
                <a:solidFill>
                  <a:srgbClr val="FF3300"/>
                </a:solidFill>
              </a:rPr>
              <a:t>单功能流水线调度</a:t>
            </a:r>
            <a:r>
              <a:rPr lang="en-US" altLang="zh-CN" sz="2800" b="1">
                <a:solidFill>
                  <a:srgbClr val="FF3300"/>
                </a:solidFill>
              </a:rPr>
              <a:t>——</a:t>
            </a:r>
            <a:r>
              <a:rPr lang="zh-CN" altLang="en-US" sz="2800" b="1">
                <a:solidFill>
                  <a:srgbClr val="FF3300"/>
                </a:solidFill>
              </a:rPr>
              <a:t>状态转移图</a:t>
            </a:r>
          </a:p>
        </p:txBody>
      </p:sp>
      <p:grpSp>
        <p:nvGrpSpPr>
          <p:cNvPr id="151556" name="Group 4"/>
          <p:cNvGrpSpPr>
            <a:grpSpLocks/>
          </p:cNvGrpSpPr>
          <p:nvPr/>
        </p:nvGrpSpPr>
        <p:grpSpPr bwMode="auto">
          <a:xfrm>
            <a:off x="5264150" y="3013075"/>
            <a:ext cx="1811338" cy="579438"/>
            <a:chOff x="2834" y="1797"/>
            <a:chExt cx="1141" cy="365"/>
          </a:xfrm>
        </p:grpSpPr>
        <p:sp>
          <p:nvSpPr>
            <p:cNvPr id="151582" name="Text Box 5"/>
            <p:cNvSpPr txBox="1">
              <a:spLocks noChangeArrowheads="1"/>
            </p:cNvSpPr>
            <p:nvPr/>
          </p:nvSpPr>
          <p:spPr bwMode="auto">
            <a:xfrm>
              <a:off x="2835" y="1797"/>
              <a:ext cx="114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66FF"/>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200" b="1"/>
                <a:t>10110001</a:t>
              </a:r>
            </a:p>
          </p:txBody>
        </p:sp>
        <p:sp>
          <p:nvSpPr>
            <p:cNvPr id="151583" name="AutoShape 6"/>
            <p:cNvSpPr>
              <a:spLocks noChangeArrowheads="1"/>
            </p:cNvSpPr>
            <p:nvPr/>
          </p:nvSpPr>
          <p:spPr bwMode="auto">
            <a:xfrm>
              <a:off x="2834" y="1833"/>
              <a:ext cx="1089" cy="317"/>
            </a:xfrm>
            <a:prstGeom prst="flowChartTerminator">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grpSp>
        <p:nvGrpSpPr>
          <p:cNvPr id="151557" name="Group 7"/>
          <p:cNvGrpSpPr>
            <a:grpSpLocks/>
          </p:cNvGrpSpPr>
          <p:nvPr/>
        </p:nvGrpSpPr>
        <p:grpSpPr bwMode="auto">
          <a:xfrm>
            <a:off x="3956050" y="3876675"/>
            <a:ext cx="1811338" cy="579438"/>
            <a:chOff x="2834" y="1797"/>
            <a:chExt cx="1141" cy="365"/>
          </a:xfrm>
        </p:grpSpPr>
        <p:sp>
          <p:nvSpPr>
            <p:cNvPr id="151580" name="Text Box 8"/>
            <p:cNvSpPr txBox="1">
              <a:spLocks noChangeArrowheads="1"/>
            </p:cNvSpPr>
            <p:nvPr/>
          </p:nvSpPr>
          <p:spPr bwMode="auto">
            <a:xfrm>
              <a:off x="2835" y="1797"/>
              <a:ext cx="114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66FF"/>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200" b="1"/>
                <a:t>10110111</a:t>
              </a:r>
            </a:p>
          </p:txBody>
        </p:sp>
        <p:sp>
          <p:nvSpPr>
            <p:cNvPr id="151581" name="AutoShape 9"/>
            <p:cNvSpPr>
              <a:spLocks noChangeArrowheads="1"/>
            </p:cNvSpPr>
            <p:nvPr/>
          </p:nvSpPr>
          <p:spPr bwMode="auto">
            <a:xfrm>
              <a:off x="2834" y="1833"/>
              <a:ext cx="1089" cy="317"/>
            </a:xfrm>
            <a:prstGeom prst="flowChartTerminator">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grpSp>
        <p:nvGrpSpPr>
          <p:cNvPr id="151558" name="Group 10"/>
          <p:cNvGrpSpPr>
            <a:grpSpLocks/>
          </p:cNvGrpSpPr>
          <p:nvPr/>
        </p:nvGrpSpPr>
        <p:grpSpPr bwMode="auto">
          <a:xfrm>
            <a:off x="3895725" y="4956175"/>
            <a:ext cx="1811338" cy="579438"/>
            <a:chOff x="2834" y="1797"/>
            <a:chExt cx="1141" cy="365"/>
          </a:xfrm>
        </p:grpSpPr>
        <p:sp>
          <p:nvSpPr>
            <p:cNvPr id="151578" name="Text Box 11"/>
            <p:cNvSpPr txBox="1">
              <a:spLocks noChangeArrowheads="1"/>
            </p:cNvSpPr>
            <p:nvPr/>
          </p:nvSpPr>
          <p:spPr bwMode="auto">
            <a:xfrm>
              <a:off x="2835" y="1797"/>
              <a:ext cx="114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66FF"/>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200" b="1"/>
                <a:t>1</a:t>
              </a:r>
              <a:r>
                <a:rPr lang="en-US" altLang="zh-CN" sz="3200" b="1">
                  <a:solidFill>
                    <a:srgbClr val="FF0000"/>
                  </a:solidFill>
                </a:rPr>
                <a:t>0</a:t>
              </a:r>
              <a:r>
                <a:rPr lang="en-US" altLang="zh-CN" sz="3200" b="1"/>
                <a:t>111011</a:t>
              </a:r>
            </a:p>
          </p:txBody>
        </p:sp>
        <p:sp>
          <p:nvSpPr>
            <p:cNvPr id="151579" name="AutoShape 12"/>
            <p:cNvSpPr>
              <a:spLocks noChangeArrowheads="1"/>
            </p:cNvSpPr>
            <p:nvPr/>
          </p:nvSpPr>
          <p:spPr bwMode="auto">
            <a:xfrm>
              <a:off x="2834" y="1833"/>
              <a:ext cx="1089" cy="317"/>
            </a:xfrm>
            <a:prstGeom prst="flowChartTerminator">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grpSp>
        <p:nvGrpSpPr>
          <p:cNvPr id="151559" name="Group 14"/>
          <p:cNvGrpSpPr>
            <a:grpSpLocks/>
          </p:cNvGrpSpPr>
          <p:nvPr/>
        </p:nvGrpSpPr>
        <p:grpSpPr bwMode="auto">
          <a:xfrm>
            <a:off x="5233988" y="2349500"/>
            <a:ext cx="1612900" cy="735013"/>
            <a:chOff x="3179" y="699"/>
            <a:chExt cx="1016" cy="463"/>
          </a:xfrm>
        </p:grpSpPr>
        <p:sp>
          <p:nvSpPr>
            <p:cNvPr id="151576" name="Line 15"/>
            <p:cNvSpPr>
              <a:spLocks noChangeShapeType="1"/>
            </p:cNvSpPr>
            <p:nvPr/>
          </p:nvSpPr>
          <p:spPr bwMode="auto">
            <a:xfrm>
              <a:off x="3696" y="981"/>
              <a:ext cx="0" cy="181"/>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51577" name="Text Box 16"/>
            <p:cNvSpPr txBox="1">
              <a:spLocks noChangeArrowheads="1"/>
            </p:cNvSpPr>
            <p:nvPr/>
          </p:nvSpPr>
          <p:spPr bwMode="auto">
            <a:xfrm>
              <a:off x="3179" y="699"/>
              <a:ext cx="10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sz="2800" b="1"/>
                <a:t>初始状态</a:t>
              </a:r>
            </a:p>
          </p:txBody>
        </p:sp>
      </p:grpSp>
      <p:grpSp>
        <p:nvGrpSpPr>
          <p:cNvPr id="151560" name="Group 38"/>
          <p:cNvGrpSpPr>
            <a:grpSpLocks/>
          </p:cNvGrpSpPr>
          <p:nvPr/>
        </p:nvGrpSpPr>
        <p:grpSpPr bwMode="auto">
          <a:xfrm>
            <a:off x="5480050" y="3557588"/>
            <a:ext cx="431800" cy="519112"/>
            <a:chOff x="3334" y="1460"/>
            <a:chExt cx="272" cy="327"/>
          </a:xfrm>
        </p:grpSpPr>
        <p:sp>
          <p:nvSpPr>
            <p:cNvPr id="151574" name="Line 39"/>
            <p:cNvSpPr>
              <a:spLocks noChangeShapeType="1"/>
            </p:cNvSpPr>
            <p:nvPr/>
          </p:nvSpPr>
          <p:spPr bwMode="auto">
            <a:xfrm flipH="1">
              <a:off x="3334" y="1480"/>
              <a:ext cx="136" cy="226"/>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51575" name="Text Box 40"/>
            <p:cNvSpPr txBox="1">
              <a:spLocks noChangeArrowheads="1"/>
            </p:cNvSpPr>
            <p:nvPr/>
          </p:nvSpPr>
          <p:spPr bwMode="auto">
            <a:xfrm>
              <a:off x="3378" y="1460"/>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2800" b="1"/>
                <a:t>3</a:t>
              </a:r>
            </a:p>
          </p:txBody>
        </p:sp>
      </p:grpSp>
      <p:grpSp>
        <p:nvGrpSpPr>
          <p:cNvPr id="151561" name="Group 41"/>
          <p:cNvGrpSpPr>
            <a:grpSpLocks/>
          </p:cNvGrpSpPr>
          <p:nvPr/>
        </p:nvGrpSpPr>
        <p:grpSpPr bwMode="auto">
          <a:xfrm>
            <a:off x="5118100" y="4422775"/>
            <a:ext cx="361950" cy="606425"/>
            <a:chOff x="3106" y="2005"/>
            <a:chExt cx="228" cy="382"/>
          </a:xfrm>
        </p:grpSpPr>
        <p:sp>
          <p:nvSpPr>
            <p:cNvPr id="151572" name="Line 42"/>
            <p:cNvSpPr>
              <a:spLocks noChangeShapeType="1"/>
            </p:cNvSpPr>
            <p:nvPr/>
          </p:nvSpPr>
          <p:spPr bwMode="auto">
            <a:xfrm>
              <a:off x="3107" y="2024"/>
              <a:ext cx="0" cy="363"/>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51573" name="Text Box 43"/>
            <p:cNvSpPr txBox="1">
              <a:spLocks noChangeArrowheads="1"/>
            </p:cNvSpPr>
            <p:nvPr/>
          </p:nvSpPr>
          <p:spPr bwMode="auto">
            <a:xfrm>
              <a:off x="3106" y="2005"/>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2800" b="1"/>
                <a:t>4</a:t>
              </a:r>
            </a:p>
          </p:txBody>
        </p:sp>
      </p:grpSp>
      <p:grpSp>
        <p:nvGrpSpPr>
          <p:cNvPr id="151562" name="Group 44"/>
          <p:cNvGrpSpPr>
            <a:grpSpLocks/>
          </p:cNvGrpSpPr>
          <p:nvPr/>
        </p:nvGrpSpPr>
        <p:grpSpPr bwMode="auto">
          <a:xfrm>
            <a:off x="4111625" y="4437063"/>
            <a:ext cx="361950" cy="576262"/>
            <a:chOff x="2472" y="2024"/>
            <a:chExt cx="228" cy="363"/>
          </a:xfrm>
        </p:grpSpPr>
        <p:sp>
          <p:nvSpPr>
            <p:cNvPr id="151570" name="Line 45"/>
            <p:cNvSpPr>
              <a:spLocks noChangeShapeType="1"/>
            </p:cNvSpPr>
            <p:nvPr/>
          </p:nvSpPr>
          <p:spPr bwMode="auto">
            <a:xfrm flipV="1">
              <a:off x="2699" y="2024"/>
              <a:ext cx="0" cy="363"/>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51571" name="Text Box 46"/>
            <p:cNvSpPr txBox="1">
              <a:spLocks noChangeArrowheads="1"/>
            </p:cNvSpPr>
            <p:nvPr/>
          </p:nvSpPr>
          <p:spPr bwMode="auto">
            <a:xfrm>
              <a:off x="2472" y="2060"/>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2800" b="1"/>
                <a:t>3</a:t>
              </a:r>
            </a:p>
          </p:txBody>
        </p:sp>
      </p:grpSp>
      <p:grpSp>
        <p:nvGrpSpPr>
          <p:cNvPr id="337970" name="Group 50"/>
          <p:cNvGrpSpPr>
            <a:grpSpLocks/>
          </p:cNvGrpSpPr>
          <p:nvPr/>
        </p:nvGrpSpPr>
        <p:grpSpPr bwMode="auto">
          <a:xfrm>
            <a:off x="3725863" y="3228975"/>
            <a:ext cx="1552575" cy="1958975"/>
            <a:chOff x="2229" y="1253"/>
            <a:chExt cx="978" cy="1234"/>
          </a:xfrm>
        </p:grpSpPr>
        <p:sp>
          <p:nvSpPr>
            <p:cNvPr id="151568" name="Freeform 51"/>
            <p:cNvSpPr>
              <a:spLocks/>
            </p:cNvSpPr>
            <p:nvPr/>
          </p:nvSpPr>
          <p:spPr bwMode="auto">
            <a:xfrm flipH="1">
              <a:off x="2229" y="1307"/>
              <a:ext cx="978" cy="1180"/>
            </a:xfrm>
            <a:custGeom>
              <a:avLst/>
              <a:gdLst>
                <a:gd name="T0" fmla="*/ 862 w 978"/>
                <a:gd name="T1" fmla="*/ 1180 h 1180"/>
                <a:gd name="T2" fmla="*/ 951 w 978"/>
                <a:gd name="T3" fmla="*/ 988 h 1180"/>
                <a:gd name="T4" fmla="*/ 978 w 978"/>
                <a:gd name="T5" fmla="*/ 767 h 1180"/>
                <a:gd name="T6" fmla="*/ 942 w 978"/>
                <a:gd name="T7" fmla="*/ 510 h 1180"/>
                <a:gd name="T8" fmla="*/ 818 w 978"/>
                <a:gd name="T9" fmla="*/ 315 h 1180"/>
                <a:gd name="T10" fmla="*/ 597 w 978"/>
                <a:gd name="T11" fmla="*/ 120 h 1180"/>
                <a:gd name="T12" fmla="*/ 428 w 978"/>
                <a:gd name="T13" fmla="*/ 40 h 1180"/>
                <a:gd name="T14" fmla="*/ 411 w 978"/>
                <a:gd name="T15" fmla="*/ 40 h 1180"/>
                <a:gd name="T16" fmla="*/ 384 w 978"/>
                <a:gd name="T17" fmla="*/ 22 h 1180"/>
                <a:gd name="T18" fmla="*/ 269 w 978"/>
                <a:gd name="T19" fmla="*/ 14 h 1180"/>
                <a:gd name="T20" fmla="*/ 198 w 978"/>
                <a:gd name="T21" fmla="*/ 5 h 1180"/>
                <a:gd name="T22" fmla="*/ 0 w 978"/>
                <a:gd name="T23" fmla="*/ 0 h 118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978" h="1180">
                  <a:moveTo>
                    <a:pt x="862" y="1180"/>
                  </a:moveTo>
                  <a:lnTo>
                    <a:pt x="951" y="988"/>
                  </a:lnTo>
                  <a:lnTo>
                    <a:pt x="978" y="767"/>
                  </a:lnTo>
                  <a:lnTo>
                    <a:pt x="942" y="510"/>
                  </a:lnTo>
                  <a:lnTo>
                    <a:pt x="818" y="315"/>
                  </a:lnTo>
                  <a:lnTo>
                    <a:pt x="597" y="120"/>
                  </a:lnTo>
                  <a:lnTo>
                    <a:pt x="428" y="40"/>
                  </a:lnTo>
                  <a:lnTo>
                    <a:pt x="411" y="40"/>
                  </a:lnTo>
                  <a:lnTo>
                    <a:pt x="384" y="22"/>
                  </a:lnTo>
                  <a:lnTo>
                    <a:pt x="269" y="14"/>
                  </a:lnTo>
                  <a:lnTo>
                    <a:pt x="198" y="5"/>
                  </a:lnTo>
                  <a:lnTo>
                    <a:pt x="0" y="0"/>
                  </a:lnTo>
                </a:path>
              </a:pathLst>
            </a:custGeom>
            <a:noFill/>
            <a:ln w="2857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51569" name="Text Box 52"/>
            <p:cNvSpPr txBox="1">
              <a:spLocks noChangeArrowheads="1"/>
            </p:cNvSpPr>
            <p:nvPr/>
          </p:nvSpPr>
          <p:spPr bwMode="auto">
            <a:xfrm>
              <a:off x="2380" y="1253"/>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2800" b="1"/>
                <a:t>7</a:t>
              </a:r>
            </a:p>
          </p:txBody>
        </p:sp>
      </p:grpSp>
      <p:sp>
        <p:nvSpPr>
          <p:cNvPr id="151564" name="Rectangle 67"/>
          <p:cNvSpPr>
            <a:spLocks noChangeArrowheads="1"/>
          </p:cNvSpPr>
          <p:nvPr/>
        </p:nvSpPr>
        <p:spPr bwMode="auto">
          <a:xfrm>
            <a:off x="539750" y="260350"/>
            <a:ext cx="8062913"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3200" b="1">
                <a:solidFill>
                  <a:schemeClr val="tx2"/>
                </a:solidFill>
                <a:latin typeface="黑体" panose="02010609060101010101" pitchFamily="49" charset="-122"/>
              </a:rPr>
              <a:t>5.2.3 </a:t>
            </a:r>
            <a:r>
              <a:rPr lang="zh-CN" altLang="en-US" sz="3200" b="1">
                <a:solidFill>
                  <a:schemeClr val="tx2"/>
                </a:solidFill>
                <a:latin typeface="黑体" panose="02010609060101010101" pitchFamily="49" charset="-122"/>
              </a:rPr>
              <a:t>标量流水机的相关处理和控制机构 </a:t>
            </a:r>
          </a:p>
        </p:txBody>
      </p:sp>
      <p:sp>
        <p:nvSpPr>
          <p:cNvPr id="337988" name="Text Box 68"/>
          <p:cNvSpPr txBox="1">
            <a:spLocks noChangeArrowheads="1"/>
          </p:cNvSpPr>
          <p:nvPr/>
        </p:nvSpPr>
        <p:spPr bwMode="auto">
          <a:xfrm>
            <a:off x="1725613" y="4575175"/>
            <a:ext cx="18097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3200" b="1"/>
              <a:t>00000001</a:t>
            </a:r>
          </a:p>
        </p:txBody>
      </p:sp>
      <p:sp>
        <p:nvSpPr>
          <p:cNvPr id="337989" name="Text Box 69"/>
          <p:cNvSpPr txBox="1">
            <a:spLocks noChangeArrowheads="1"/>
          </p:cNvSpPr>
          <p:nvPr/>
        </p:nvSpPr>
        <p:spPr bwMode="auto">
          <a:xfrm>
            <a:off x="1725613" y="5003800"/>
            <a:ext cx="18097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3200" b="1"/>
              <a:t>10110001</a:t>
            </a:r>
          </a:p>
        </p:txBody>
      </p:sp>
      <p:sp>
        <p:nvSpPr>
          <p:cNvPr id="337990" name="Text Box 70"/>
          <p:cNvSpPr txBox="1">
            <a:spLocks noChangeArrowheads="1"/>
          </p:cNvSpPr>
          <p:nvPr/>
        </p:nvSpPr>
        <p:spPr bwMode="auto">
          <a:xfrm>
            <a:off x="614363" y="5006975"/>
            <a:ext cx="12557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zh-CN" altLang="en-US" sz="2800" b="1">
                <a:ea typeface="楷体_GB2312" pitchFamily="49" charset="-122"/>
              </a:rPr>
              <a:t>按位或</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7988"/>
                                        </p:tgtEl>
                                        <p:attrNameLst>
                                          <p:attrName>style.visibility</p:attrName>
                                        </p:attrNameLst>
                                      </p:cBhvr>
                                      <p:to>
                                        <p:strVal val="visible"/>
                                      </p:to>
                                    </p:set>
                                    <p:animEffect transition="in" filter="wipe(left)">
                                      <p:cBhvr>
                                        <p:cTn id="7" dur="500"/>
                                        <p:tgtEl>
                                          <p:spTgt spid="337988"/>
                                        </p:tgtEl>
                                      </p:cBhvr>
                                    </p:animEffect>
                                  </p:childTnLst>
                                </p:cTn>
                              </p:par>
                            </p:childTnLst>
                          </p:cTn>
                        </p:par>
                        <p:par>
                          <p:cTn id="8" fill="hold" nodeType="afterGroup">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37989"/>
                                        </p:tgtEl>
                                        <p:attrNameLst>
                                          <p:attrName>style.visibility</p:attrName>
                                        </p:attrNameLst>
                                      </p:cBhvr>
                                      <p:to>
                                        <p:strVal val="visible"/>
                                      </p:to>
                                    </p:set>
                                    <p:animEffect transition="in" filter="wipe(down)">
                                      <p:cBhvr>
                                        <p:cTn id="11" dur="500"/>
                                        <p:tgtEl>
                                          <p:spTgt spid="337989"/>
                                        </p:tgtEl>
                                      </p:cBhvr>
                                    </p:animEffect>
                                  </p:childTnLst>
                                </p:cTn>
                              </p:par>
                            </p:childTnLst>
                          </p:cTn>
                        </p:par>
                        <p:par>
                          <p:cTn id="12" fill="hold" nodeType="afterGroup">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37990"/>
                                        </p:tgtEl>
                                        <p:attrNameLst>
                                          <p:attrName>style.visibility</p:attrName>
                                        </p:attrNameLst>
                                      </p:cBhvr>
                                      <p:to>
                                        <p:strVal val="visible"/>
                                      </p:to>
                                    </p:set>
                                    <p:animEffect transition="in" filter="wipe(down)">
                                      <p:cBhvr>
                                        <p:cTn id="15" dur="500"/>
                                        <p:tgtEl>
                                          <p:spTgt spid="33799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4" fill="hold" nodeType="clickEffect">
                                  <p:stCondLst>
                                    <p:cond delay="0"/>
                                  </p:stCondLst>
                                  <p:childTnLst>
                                    <p:set>
                                      <p:cBhvr>
                                        <p:cTn id="19" dur="1" fill="hold">
                                          <p:stCondLst>
                                            <p:cond delay="0"/>
                                          </p:stCondLst>
                                        </p:cTn>
                                        <p:tgtEl>
                                          <p:spTgt spid="337970"/>
                                        </p:tgtEl>
                                        <p:attrNameLst>
                                          <p:attrName>style.visibility</p:attrName>
                                        </p:attrNameLst>
                                      </p:cBhvr>
                                      <p:to>
                                        <p:strVal val="visible"/>
                                      </p:to>
                                    </p:set>
                                    <p:animEffect transition="in" filter="wipe(down)">
                                      <p:cBhvr>
                                        <p:cTn id="20" dur="500"/>
                                        <p:tgtEl>
                                          <p:spTgt spid="3379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88" grpId="0"/>
      <p:bldP spid="337989" grpId="0"/>
      <p:bldP spid="337990"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ChangeArrowheads="1"/>
          </p:cNvSpPr>
          <p:nvPr/>
        </p:nvSpPr>
        <p:spPr bwMode="auto">
          <a:xfrm>
            <a:off x="611188" y="1196975"/>
            <a:ext cx="4608512"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200" b="1">
                <a:solidFill>
                  <a:schemeClr val="tx2"/>
                </a:solidFill>
                <a:latin typeface="黑体" panose="02010609060101010101" pitchFamily="49" charset="-122"/>
              </a:rPr>
              <a:t>4</a:t>
            </a:r>
            <a:r>
              <a:rPr lang="zh-CN" altLang="en-US" sz="3200" b="1">
                <a:solidFill>
                  <a:schemeClr val="tx2"/>
                </a:solidFill>
                <a:latin typeface="黑体" panose="02010609060101010101" pitchFamily="49" charset="-122"/>
              </a:rPr>
              <a:t>．流水线调度</a:t>
            </a:r>
          </a:p>
        </p:txBody>
      </p:sp>
      <p:sp>
        <p:nvSpPr>
          <p:cNvPr id="152579" name="Text Box 3"/>
          <p:cNvSpPr txBox="1">
            <a:spLocks noChangeArrowheads="1"/>
          </p:cNvSpPr>
          <p:nvPr/>
        </p:nvSpPr>
        <p:spPr bwMode="auto">
          <a:xfrm>
            <a:off x="611188" y="1844675"/>
            <a:ext cx="66246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2800" b="1">
                <a:solidFill>
                  <a:srgbClr val="FF3300"/>
                </a:solidFill>
              </a:rPr>
              <a:t>(1)</a:t>
            </a:r>
            <a:r>
              <a:rPr lang="zh-CN" altLang="en-US" sz="2800" b="1">
                <a:solidFill>
                  <a:srgbClr val="FF3300"/>
                </a:solidFill>
              </a:rPr>
              <a:t>单功能流水线调度</a:t>
            </a:r>
            <a:r>
              <a:rPr lang="en-US" altLang="zh-CN" sz="2800" b="1">
                <a:solidFill>
                  <a:srgbClr val="FF3300"/>
                </a:solidFill>
              </a:rPr>
              <a:t>——</a:t>
            </a:r>
            <a:r>
              <a:rPr lang="zh-CN" altLang="en-US" sz="2800" b="1">
                <a:solidFill>
                  <a:srgbClr val="FF3300"/>
                </a:solidFill>
              </a:rPr>
              <a:t>状态转移图</a:t>
            </a:r>
          </a:p>
        </p:txBody>
      </p:sp>
      <p:grpSp>
        <p:nvGrpSpPr>
          <p:cNvPr id="152580" name="Group 4"/>
          <p:cNvGrpSpPr>
            <a:grpSpLocks/>
          </p:cNvGrpSpPr>
          <p:nvPr/>
        </p:nvGrpSpPr>
        <p:grpSpPr bwMode="auto">
          <a:xfrm>
            <a:off x="5264150" y="3013075"/>
            <a:ext cx="1811338" cy="579438"/>
            <a:chOff x="2834" y="1797"/>
            <a:chExt cx="1141" cy="365"/>
          </a:xfrm>
        </p:grpSpPr>
        <p:sp>
          <p:nvSpPr>
            <p:cNvPr id="152633" name="Text Box 5"/>
            <p:cNvSpPr txBox="1">
              <a:spLocks noChangeArrowheads="1"/>
            </p:cNvSpPr>
            <p:nvPr/>
          </p:nvSpPr>
          <p:spPr bwMode="auto">
            <a:xfrm>
              <a:off x="2835" y="1797"/>
              <a:ext cx="114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66FF"/>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200" b="1"/>
                <a:t>10110001</a:t>
              </a:r>
            </a:p>
          </p:txBody>
        </p:sp>
        <p:sp>
          <p:nvSpPr>
            <p:cNvPr id="152634" name="AutoShape 6"/>
            <p:cNvSpPr>
              <a:spLocks noChangeArrowheads="1"/>
            </p:cNvSpPr>
            <p:nvPr/>
          </p:nvSpPr>
          <p:spPr bwMode="auto">
            <a:xfrm>
              <a:off x="2834" y="1833"/>
              <a:ext cx="1089" cy="317"/>
            </a:xfrm>
            <a:prstGeom prst="flowChartTerminator">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grpSp>
        <p:nvGrpSpPr>
          <p:cNvPr id="152581" name="Group 7"/>
          <p:cNvGrpSpPr>
            <a:grpSpLocks/>
          </p:cNvGrpSpPr>
          <p:nvPr/>
        </p:nvGrpSpPr>
        <p:grpSpPr bwMode="auto">
          <a:xfrm>
            <a:off x="3956050" y="3876675"/>
            <a:ext cx="1811338" cy="579438"/>
            <a:chOff x="2834" y="1797"/>
            <a:chExt cx="1141" cy="365"/>
          </a:xfrm>
        </p:grpSpPr>
        <p:sp>
          <p:nvSpPr>
            <p:cNvPr id="152631" name="Text Box 8"/>
            <p:cNvSpPr txBox="1">
              <a:spLocks noChangeArrowheads="1"/>
            </p:cNvSpPr>
            <p:nvPr/>
          </p:nvSpPr>
          <p:spPr bwMode="auto">
            <a:xfrm>
              <a:off x="2835" y="1797"/>
              <a:ext cx="114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66FF"/>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200" b="1"/>
                <a:t>10110111</a:t>
              </a:r>
            </a:p>
          </p:txBody>
        </p:sp>
        <p:sp>
          <p:nvSpPr>
            <p:cNvPr id="152632" name="AutoShape 9"/>
            <p:cNvSpPr>
              <a:spLocks noChangeArrowheads="1"/>
            </p:cNvSpPr>
            <p:nvPr/>
          </p:nvSpPr>
          <p:spPr bwMode="auto">
            <a:xfrm>
              <a:off x="2834" y="1833"/>
              <a:ext cx="1089" cy="317"/>
            </a:xfrm>
            <a:prstGeom prst="flowChartTerminator">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grpSp>
        <p:nvGrpSpPr>
          <p:cNvPr id="152582" name="Group 10"/>
          <p:cNvGrpSpPr>
            <a:grpSpLocks/>
          </p:cNvGrpSpPr>
          <p:nvPr/>
        </p:nvGrpSpPr>
        <p:grpSpPr bwMode="auto">
          <a:xfrm>
            <a:off x="3895725" y="4956175"/>
            <a:ext cx="1811338" cy="579438"/>
            <a:chOff x="2834" y="1797"/>
            <a:chExt cx="1141" cy="365"/>
          </a:xfrm>
        </p:grpSpPr>
        <p:sp>
          <p:nvSpPr>
            <p:cNvPr id="152629" name="Text Box 11"/>
            <p:cNvSpPr txBox="1">
              <a:spLocks noChangeArrowheads="1"/>
            </p:cNvSpPr>
            <p:nvPr/>
          </p:nvSpPr>
          <p:spPr bwMode="auto">
            <a:xfrm>
              <a:off x="2835" y="1797"/>
              <a:ext cx="114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66FF"/>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200" b="1"/>
                <a:t>10111011</a:t>
              </a:r>
            </a:p>
          </p:txBody>
        </p:sp>
        <p:sp>
          <p:nvSpPr>
            <p:cNvPr id="152630" name="AutoShape 12"/>
            <p:cNvSpPr>
              <a:spLocks noChangeArrowheads="1"/>
            </p:cNvSpPr>
            <p:nvPr/>
          </p:nvSpPr>
          <p:spPr bwMode="auto">
            <a:xfrm>
              <a:off x="2834" y="1833"/>
              <a:ext cx="1089" cy="317"/>
            </a:xfrm>
            <a:prstGeom prst="flowChartTerminator">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grpSp>
        <p:nvGrpSpPr>
          <p:cNvPr id="152583" name="Group 13"/>
          <p:cNvGrpSpPr>
            <a:grpSpLocks/>
          </p:cNvGrpSpPr>
          <p:nvPr/>
        </p:nvGrpSpPr>
        <p:grpSpPr bwMode="auto">
          <a:xfrm>
            <a:off x="5233988" y="2349500"/>
            <a:ext cx="1612900" cy="735013"/>
            <a:chOff x="3179" y="699"/>
            <a:chExt cx="1016" cy="463"/>
          </a:xfrm>
        </p:grpSpPr>
        <p:sp>
          <p:nvSpPr>
            <p:cNvPr id="152627" name="Line 14"/>
            <p:cNvSpPr>
              <a:spLocks noChangeShapeType="1"/>
            </p:cNvSpPr>
            <p:nvPr/>
          </p:nvSpPr>
          <p:spPr bwMode="auto">
            <a:xfrm>
              <a:off x="3696" y="981"/>
              <a:ext cx="0" cy="181"/>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52628" name="Text Box 15"/>
            <p:cNvSpPr txBox="1">
              <a:spLocks noChangeArrowheads="1"/>
            </p:cNvSpPr>
            <p:nvPr/>
          </p:nvSpPr>
          <p:spPr bwMode="auto">
            <a:xfrm>
              <a:off x="3179" y="699"/>
              <a:ext cx="10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sz="2800" b="1"/>
                <a:t>初始状态</a:t>
              </a:r>
            </a:p>
          </p:txBody>
        </p:sp>
      </p:grpSp>
      <p:grpSp>
        <p:nvGrpSpPr>
          <p:cNvPr id="339984" name="Group 16"/>
          <p:cNvGrpSpPr>
            <a:grpSpLocks/>
          </p:cNvGrpSpPr>
          <p:nvPr/>
        </p:nvGrpSpPr>
        <p:grpSpPr bwMode="auto">
          <a:xfrm>
            <a:off x="6919913" y="3270250"/>
            <a:ext cx="1624012" cy="1903413"/>
            <a:chOff x="4241" y="1279"/>
            <a:chExt cx="1023" cy="1199"/>
          </a:xfrm>
        </p:grpSpPr>
        <p:grpSp>
          <p:nvGrpSpPr>
            <p:cNvPr id="152621" name="Group 17"/>
            <p:cNvGrpSpPr>
              <a:grpSpLocks/>
            </p:cNvGrpSpPr>
            <p:nvPr/>
          </p:nvGrpSpPr>
          <p:grpSpPr bwMode="auto">
            <a:xfrm>
              <a:off x="4241" y="1344"/>
              <a:ext cx="499" cy="362"/>
              <a:chOff x="4241" y="1344"/>
              <a:chExt cx="499" cy="362"/>
            </a:xfrm>
          </p:grpSpPr>
          <p:sp>
            <p:nvSpPr>
              <p:cNvPr id="152625" name="Line 18"/>
              <p:cNvSpPr>
                <a:spLocks noChangeShapeType="1"/>
              </p:cNvSpPr>
              <p:nvPr/>
            </p:nvSpPr>
            <p:spPr bwMode="auto">
              <a:xfrm flipH="1" flipV="1">
                <a:off x="4241" y="1434"/>
                <a:ext cx="499" cy="272"/>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52626" name="Text Box 19"/>
              <p:cNvSpPr txBox="1">
                <a:spLocks noChangeArrowheads="1"/>
              </p:cNvSpPr>
              <p:nvPr/>
            </p:nvSpPr>
            <p:spPr bwMode="auto">
              <a:xfrm>
                <a:off x="4468" y="1344"/>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2800" b="1"/>
                  <a:t>7</a:t>
                </a:r>
              </a:p>
            </p:txBody>
          </p:sp>
        </p:grpSp>
        <p:grpSp>
          <p:nvGrpSpPr>
            <p:cNvPr id="152622" name="Group 20"/>
            <p:cNvGrpSpPr>
              <a:grpSpLocks/>
            </p:cNvGrpSpPr>
            <p:nvPr/>
          </p:nvGrpSpPr>
          <p:grpSpPr bwMode="auto">
            <a:xfrm>
              <a:off x="4286" y="1279"/>
              <a:ext cx="978" cy="1199"/>
              <a:chOff x="4286" y="1279"/>
              <a:chExt cx="978" cy="1199"/>
            </a:xfrm>
          </p:grpSpPr>
          <p:sp>
            <p:nvSpPr>
              <p:cNvPr id="152623" name="Freeform 21"/>
              <p:cNvSpPr>
                <a:spLocks/>
              </p:cNvSpPr>
              <p:nvPr/>
            </p:nvSpPr>
            <p:spPr bwMode="auto">
              <a:xfrm>
                <a:off x="4286" y="1298"/>
                <a:ext cx="978" cy="1180"/>
              </a:xfrm>
              <a:custGeom>
                <a:avLst/>
                <a:gdLst>
                  <a:gd name="T0" fmla="*/ 862 w 978"/>
                  <a:gd name="T1" fmla="*/ 1180 h 1180"/>
                  <a:gd name="T2" fmla="*/ 951 w 978"/>
                  <a:gd name="T3" fmla="*/ 988 h 1180"/>
                  <a:gd name="T4" fmla="*/ 978 w 978"/>
                  <a:gd name="T5" fmla="*/ 767 h 1180"/>
                  <a:gd name="T6" fmla="*/ 942 w 978"/>
                  <a:gd name="T7" fmla="*/ 510 h 1180"/>
                  <a:gd name="T8" fmla="*/ 818 w 978"/>
                  <a:gd name="T9" fmla="*/ 315 h 1180"/>
                  <a:gd name="T10" fmla="*/ 597 w 978"/>
                  <a:gd name="T11" fmla="*/ 120 h 1180"/>
                  <a:gd name="T12" fmla="*/ 428 w 978"/>
                  <a:gd name="T13" fmla="*/ 40 h 1180"/>
                  <a:gd name="T14" fmla="*/ 411 w 978"/>
                  <a:gd name="T15" fmla="*/ 40 h 1180"/>
                  <a:gd name="T16" fmla="*/ 384 w 978"/>
                  <a:gd name="T17" fmla="*/ 22 h 1180"/>
                  <a:gd name="T18" fmla="*/ 269 w 978"/>
                  <a:gd name="T19" fmla="*/ 14 h 1180"/>
                  <a:gd name="T20" fmla="*/ 198 w 978"/>
                  <a:gd name="T21" fmla="*/ 5 h 1180"/>
                  <a:gd name="T22" fmla="*/ 0 w 978"/>
                  <a:gd name="T23" fmla="*/ 0 h 118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978" h="1180">
                    <a:moveTo>
                      <a:pt x="862" y="1180"/>
                    </a:moveTo>
                    <a:lnTo>
                      <a:pt x="951" y="988"/>
                    </a:lnTo>
                    <a:lnTo>
                      <a:pt x="978" y="767"/>
                    </a:lnTo>
                    <a:lnTo>
                      <a:pt x="942" y="510"/>
                    </a:lnTo>
                    <a:lnTo>
                      <a:pt x="818" y="315"/>
                    </a:lnTo>
                    <a:lnTo>
                      <a:pt x="597" y="120"/>
                    </a:lnTo>
                    <a:lnTo>
                      <a:pt x="428" y="40"/>
                    </a:lnTo>
                    <a:lnTo>
                      <a:pt x="411" y="40"/>
                    </a:lnTo>
                    <a:lnTo>
                      <a:pt x="384" y="22"/>
                    </a:lnTo>
                    <a:lnTo>
                      <a:pt x="269" y="14"/>
                    </a:lnTo>
                    <a:lnTo>
                      <a:pt x="198" y="5"/>
                    </a:lnTo>
                    <a:lnTo>
                      <a:pt x="0" y="0"/>
                    </a:lnTo>
                  </a:path>
                </a:pathLst>
              </a:custGeom>
              <a:noFill/>
              <a:ln w="2857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52624" name="Text Box 22"/>
              <p:cNvSpPr txBox="1">
                <a:spLocks noChangeArrowheads="1"/>
              </p:cNvSpPr>
              <p:nvPr/>
            </p:nvSpPr>
            <p:spPr bwMode="auto">
              <a:xfrm>
                <a:off x="4943" y="1279"/>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2800" b="1"/>
                  <a:t>7</a:t>
                </a:r>
              </a:p>
            </p:txBody>
          </p:sp>
        </p:grpSp>
      </p:grpSp>
      <p:grpSp>
        <p:nvGrpSpPr>
          <p:cNvPr id="339991" name="Group 23"/>
          <p:cNvGrpSpPr>
            <a:grpSpLocks/>
          </p:cNvGrpSpPr>
          <p:nvPr/>
        </p:nvGrpSpPr>
        <p:grpSpPr bwMode="auto">
          <a:xfrm>
            <a:off x="6473825" y="3546475"/>
            <a:ext cx="1968500" cy="1989138"/>
            <a:chOff x="3960" y="1453"/>
            <a:chExt cx="1240" cy="1253"/>
          </a:xfrm>
        </p:grpSpPr>
        <p:grpSp>
          <p:nvGrpSpPr>
            <p:cNvPr id="152608" name="Group 24"/>
            <p:cNvGrpSpPr>
              <a:grpSpLocks/>
            </p:cNvGrpSpPr>
            <p:nvPr/>
          </p:nvGrpSpPr>
          <p:grpSpPr bwMode="auto">
            <a:xfrm>
              <a:off x="4059" y="1679"/>
              <a:ext cx="1141" cy="365"/>
              <a:chOff x="2834" y="1797"/>
              <a:chExt cx="1141" cy="365"/>
            </a:xfrm>
          </p:grpSpPr>
          <p:sp>
            <p:nvSpPr>
              <p:cNvPr id="152619" name="Text Box 25"/>
              <p:cNvSpPr txBox="1">
                <a:spLocks noChangeArrowheads="1"/>
              </p:cNvSpPr>
              <p:nvPr/>
            </p:nvSpPr>
            <p:spPr bwMode="auto">
              <a:xfrm>
                <a:off x="2835" y="1797"/>
                <a:ext cx="114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66FF"/>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200" b="1"/>
                  <a:t>10111101</a:t>
                </a:r>
              </a:p>
            </p:txBody>
          </p:sp>
          <p:sp>
            <p:nvSpPr>
              <p:cNvPr id="152620" name="AutoShape 26"/>
              <p:cNvSpPr>
                <a:spLocks noChangeArrowheads="1"/>
              </p:cNvSpPr>
              <p:nvPr/>
            </p:nvSpPr>
            <p:spPr bwMode="auto">
              <a:xfrm>
                <a:off x="2834" y="1833"/>
                <a:ext cx="1089" cy="317"/>
              </a:xfrm>
              <a:prstGeom prst="flowChartTerminator">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grpSp>
          <p:nvGrpSpPr>
            <p:cNvPr id="152609" name="Group 27"/>
            <p:cNvGrpSpPr>
              <a:grpSpLocks/>
            </p:cNvGrpSpPr>
            <p:nvPr/>
          </p:nvGrpSpPr>
          <p:grpSpPr bwMode="auto">
            <a:xfrm>
              <a:off x="4059" y="2341"/>
              <a:ext cx="1141" cy="365"/>
              <a:chOff x="2834" y="1797"/>
              <a:chExt cx="1141" cy="365"/>
            </a:xfrm>
          </p:grpSpPr>
          <p:sp>
            <p:nvSpPr>
              <p:cNvPr id="152617" name="Text Box 28"/>
              <p:cNvSpPr txBox="1">
                <a:spLocks noChangeArrowheads="1"/>
              </p:cNvSpPr>
              <p:nvPr/>
            </p:nvSpPr>
            <p:spPr bwMode="auto">
              <a:xfrm>
                <a:off x="2835" y="1797"/>
                <a:ext cx="114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66FF"/>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200" b="1"/>
                  <a:t>10111111</a:t>
                </a:r>
              </a:p>
            </p:txBody>
          </p:sp>
          <p:sp>
            <p:nvSpPr>
              <p:cNvPr id="152618" name="AutoShape 29"/>
              <p:cNvSpPr>
                <a:spLocks noChangeArrowheads="1"/>
              </p:cNvSpPr>
              <p:nvPr/>
            </p:nvSpPr>
            <p:spPr bwMode="auto">
              <a:xfrm>
                <a:off x="2834" y="1833"/>
                <a:ext cx="1089" cy="317"/>
              </a:xfrm>
              <a:prstGeom prst="flowChartTerminator">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grpSp>
          <p:nvGrpSpPr>
            <p:cNvPr id="152610" name="Group 30"/>
            <p:cNvGrpSpPr>
              <a:grpSpLocks/>
            </p:cNvGrpSpPr>
            <p:nvPr/>
          </p:nvGrpSpPr>
          <p:grpSpPr bwMode="auto">
            <a:xfrm>
              <a:off x="3960" y="1453"/>
              <a:ext cx="600" cy="934"/>
              <a:chOff x="3960" y="1453"/>
              <a:chExt cx="600" cy="934"/>
            </a:xfrm>
          </p:grpSpPr>
          <p:grpSp>
            <p:nvGrpSpPr>
              <p:cNvPr id="152611" name="Group 31"/>
              <p:cNvGrpSpPr>
                <a:grpSpLocks/>
              </p:cNvGrpSpPr>
              <p:nvPr/>
            </p:nvGrpSpPr>
            <p:grpSpPr bwMode="auto">
              <a:xfrm>
                <a:off x="3960" y="1453"/>
                <a:ext cx="326" cy="327"/>
                <a:chOff x="3960" y="1453"/>
                <a:chExt cx="326" cy="327"/>
              </a:xfrm>
            </p:grpSpPr>
            <p:sp>
              <p:nvSpPr>
                <p:cNvPr id="152615" name="Line 32"/>
                <p:cNvSpPr>
                  <a:spLocks noChangeShapeType="1"/>
                </p:cNvSpPr>
                <p:nvPr/>
              </p:nvSpPr>
              <p:spPr bwMode="auto">
                <a:xfrm>
                  <a:off x="4059" y="1480"/>
                  <a:ext cx="227" cy="226"/>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52616" name="Text Box 33"/>
                <p:cNvSpPr txBox="1">
                  <a:spLocks noChangeArrowheads="1"/>
                </p:cNvSpPr>
                <p:nvPr/>
              </p:nvSpPr>
              <p:spPr bwMode="auto">
                <a:xfrm>
                  <a:off x="3960" y="1453"/>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2800" b="1"/>
                    <a:t>2</a:t>
                  </a:r>
                </a:p>
              </p:txBody>
            </p:sp>
          </p:grpSp>
          <p:grpSp>
            <p:nvGrpSpPr>
              <p:cNvPr id="152612" name="Group 34"/>
              <p:cNvGrpSpPr>
                <a:grpSpLocks/>
              </p:cNvGrpSpPr>
              <p:nvPr/>
            </p:nvGrpSpPr>
            <p:grpSpPr bwMode="auto">
              <a:xfrm>
                <a:off x="4332" y="2005"/>
                <a:ext cx="228" cy="382"/>
                <a:chOff x="4332" y="2005"/>
                <a:chExt cx="228" cy="382"/>
              </a:xfrm>
            </p:grpSpPr>
            <p:sp>
              <p:nvSpPr>
                <p:cNvPr id="152613" name="Line 35"/>
                <p:cNvSpPr>
                  <a:spLocks noChangeShapeType="1"/>
                </p:cNvSpPr>
                <p:nvPr/>
              </p:nvSpPr>
              <p:spPr bwMode="auto">
                <a:xfrm>
                  <a:off x="4558" y="2024"/>
                  <a:ext cx="0" cy="363"/>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52614" name="Text Box 36"/>
                <p:cNvSpPr txBox="1">
                  <a:spLocks noChangeArrowheads="1"/>
                </p:cNvSpPr>
                <p:nvPr/>
              </p:nvSpPr>
              <p:spPr bwMode="auto">
                <a:xfrm>
                  <a:off x="4332" y="2005"/>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2800" b="1"/>
                    <a:t>2</a:t>
                  </a:r>
                </a:p>
              </p:txBody>
            </p:sp>
          </p:grpSp>
        </p:grpSp>
      </p:grpSp>
      <p:grpSp>
        <p:nvGrpSpPr>
          <p:cNvPr id="152586" name="Group 37"/>
          <p:cNvGrpSpPr>
            <a:grpSpLocks/>
          </p:cNvGrpSpPr>
          <p:nvPr/>
        </p:nvGrpSpPr>
        <p:grpSpPr bwMode="auto">
          <a:xfrm>
            <a:off x="5480050" y="3557588"/>
            <a:ext cx="431800" cy="519112"/>
            <a:chOff x="3334" y="1460"/>
            <a:chExt cx="272" cy="327"/>
          </a:xfrm>
        </p:grpSpPr>
        <p:sp>
          <p:nvSpPr>
            <p:cNvPr id="152606" name="Line 38"/>
            <p:cNvSpPr>
              <a:spLocks noChangeShapeType="1"/>
            </p:cNvSpPr>
            <p:nvPr/>
          </p:nvSpPr>
          <p:spPr bwMode="auto">
            <a:xfrm flipH="1">
              <a:off x="3334" y="1480"/>
              <a:ext cx="136" cy="226"/>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52607" name="Text Box 39"/>
            <p:cNvSpPr txBox="1">
              <a:spLocks noChangeArrowheads="1"/>
            </p:cNvSpPr>
            <p:nvPr/>
          </p:nvSpPr>
          <p:spPr bwMode="auto">
            <a:xfrm>
              <a:off x="3378" y="1460"/>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2800" b="1"/>
                <a:t>3</a:t>
              </a:r>
            </a:p>
          </p:txBody>
        </p:sp>
      </p:grpSp>
      <p:grpSp>
        <p:nvGrpSpPr>
          <p:cNvPr id="152587" name="Group 40"/>
          <p:cNvGrpSpPr>
            <a:grpSpLocks/>
          </p:cNvGrpSpPr>
          <p:nvPr/>
        </p:nvGrpSpPr>
        <p:grpSpPr bwMode="auto">
          <a:xfrm>
            <a:off x="5118100" y="4422775"/>
            <a:ext cx="361950" cy="606425"/>
            <a:chOff x="3106" y="2005"/>
            <a:chExt cx="228" cy="382"/>
          </a:xfrm>
        </p:grpSpPr>
        <p:sp>
          <p:nvSpPr>
            <p:cNvPr id="152604" name="Line 41"/>
            <p:cNvSpPr>
              <a:spLocks noChangeShapeType="1"/>
            </p:cNvSpPr>
            <p:nvPr/>
          </p:nvSpPr>
          <p:spPr bwMode="auto">
            <a:xfrm>
              <a:off x="3107" y="2024"/>
              <a:ext cx="0" cy="363"/>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52605" name="Text Box 42"/>
            <p:cNvSpPr txBox="1">
              <a:spLocks noChangeArrowheads="1"/>
            </p:cNvSpPr>
            <p:nvPr/>
          </p:nvSpPr>
          <p:spPr bwMode="auto">
            <a:xfrm>
              <a:off x="3106" y="2005"/>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2800" b="1"/>
                <a:t>4</a:t>
              </a:r>
            </a:p>
          </p:txBody>
        </p:sp>
      </p:grpSp>
      <p:grpSp>
        <p:nvGrpSpPr>
          <p:cNvPr id="152588" name="Group 43"/>
          <p:cNvGrpSpPr>
            <a:grpSpLocks/>
          </p:cNvGrpSpPr>
          <p:nvPr/>
        </p:nvGrpSpPr>
        <p:grpSpPr bwMode="auto">
          <a:xfrm>
            <a:off x="4111625" y="4437063"/>
            <a:ext cx="361950" cy="576262"/>
            <a:chOff x="2472" y="2024"/>
            <a:chExt cx="228" cy="363"/>
          </a:xfrm>
        </p:grpSpPr>
        <p:sp>
          <p:nvSpPr>
            <p:cNvPr id="152602" name="Line 44"/>
            <p:cNvSpPr>
              <a:spLocks noChangeShapeType="1"/>
            </p:cNvSpPr>
            <p:nvPr/>
          </p:nvSpPr>
          <p:spPr bwMode="auto">
            <a:xfrm flipV="1">
              <a:off x="2699" y="2024"/>
              <a:ext cx="0" cy="363"/>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52603" name="Text Box 45"/>
            <p:cNvSpPr txBox="1">
              <a:spLocks noChangeArrowheads="1"/>
            </p:cNvSpPr>
            <p:nvPr/>
          </p:nvSpPr>
          <p:spPr bwMode="auto">
            <a:xfrm>
              <a:off x="2472" y="2060"/>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2800" b="1"/>
                <a:t>3</a:t>
              </a:r>
            </a:p>
          </p:txBody>
        </p:sp>
      </p:grpSp>
      <p:grpSp>
        <p:nvGrpSpPr>
          <p:cNvPr id="340014" name="Group 46"/>
          <p:cNvGrpSpPr>
            <a:grpSpLocks/>
          </p:cNvGrpSpPr>
          <p:nvPr/>
        </p:nvGrpSpPr>
        <p:grpSpPr bwMode="auto">
          <a:xfrm>
            <a:off x="4649788" y="3373438"/>
            <a:ext cx="685800" cy="574675"/>
            <a:chOff x="2811" y="1344"/>
            <a:chExt cx="432" cy="362"/>
          </a:xfrm>
        </p:grpSpPr>
        <p:sp>
          <p:nvSpPr>
            <p:cNvPr id="152600" name="Line 47"/>
            <p:cNvSpPr>
              <a:spLocks noChangeShapeType="1"/>
            </p:cNvSpPr>
            <p:nvPr/>
          </p:nvSpPr>
          <p:spPr bwMode="auto">
            <a:xfrm flipV="1">
              <a:off x="2835" y="1389"/>
              <a:ext cx="408" cy="317"/>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52601" name="Text Box 48"/>
            <p:cNvSpPr txBox="1">
              <a:spLocks noChangeArrowheads="1"/>
            </p:cNvSpPr>
            <p:nvPr/>
          </p:nvSpPr>
          <p:spPr bwMode="auto">
            <a:xfrm>
              <a:off x="2811" y="1344"/>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2800" b="1"/>
                <a:t>7</a:t>
              </a:r>
            </a:p>
          </p:txBody>
        </p:sp>
      </p:grpSp>
      <p:grpSp>
        <p:nvGrpSpPr>
          <p:cNvPr id="152590" name="Group 49"/>
          <p:cNvGrpSpPr>
            <a:grpSpLocks/>
          </p:cNvGrpSpPr>
          <p:nvPr/>
        </p:nvGrpSpPr>
        <p:grpSpPr bwMode="auto">
          <a:xfrm>
            <a:off x="3725863" y="3228975"/>
            <a:ext cx="1552575" cy="1958975"/>
            <a:chOff x="2229" y="1253"/>
            <a:chExt cx="978" cy="1234"/>
          </a:xfrm>
        </p:grpSpPr>
        <p:sp>
          <p:nvSpPr>
            <p:cNvPr id="152598" name="Freeform 50"/>
            <p:cNvSpPr>
              <a:spLocks/>
            </p:cNvSpPr>
            <p:nvPr/>
          </p:nvSpPr>
          <p:spPr bwMode="auto">
            <a:xfrm flipH="1">
              <a:off x="2229" y="1307"/>
              <a:ext cx="978" cy="1180"/>
            </a:xfrm>
            <a:custGeom>
              <a:avLst/>
              <a:gdLst>
                <a:gd name="T0" fmla="*/ 862 w 978"/>
                <a:gd name="T1" fmla="*/ 1180 h 1180"/>
                <a:gd name="T2" fmla="*/ 951 w 978"/>
                <a:gd name="T3" fmla="*/ 988 h 1180"/>
                <a:gd name="T4" fmla="*/ 978 w 978"/>
                <a:gd name="T5" fmla="*/ 767 h 1180"/>
                <a:gd name="T6" fmla="*/ 942 w 978"/>
                <a:gd name="T7" fmla="*/ 510 h 1180"/>
                <a:gd name="T8" fmla="*/ 818 w 978"/>
                <a:gd name="T9" fmla="*/ 315 h 1180"/>
                <a:gd name="T10" fmla="*/ 597 w 978"/>
                <a:gd name="T11" fmla="*/ 120 h 1180"/>
                <a:gd name="T12" fmla="*/ 428 w 978"/>
                <a:gd name="T13" fmla="*/ 40 h 1180"/>
                <a:gd name="T14" fmla="*/ 411 w 978"/>
                <a:gd name="T15" fmla="*/ 40 h 1180"/>
                <a:gd name="T16" fmla="*/ 384 w 978"/>
                <a:gd name="T17" fmla="*/ 22 h 1180"/>
                <a:gd name="T18" fmla="*/ 269 w 978"/>
                <a:gd name="T19" fmla="*/ 14 h 1180"/>
                <a:gd name="T20" fmla="*/ 198 w 978"/>
                <a:gd name="T21" fmla="*/ 5 h 1180"/>
                <a:gd name="T22" fmla="*/ 0 w 978"/>
                <a:gd name="T23" fmla="*/ 0 h 118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978" h="1180">
                  <a:moveTo>
                    <a:pt x="862" y="1180"/>
                  </a:moveTo>
                  <a:lnTo>
                    <a:pt x="951" y="988"/>
                  </a:lnTo>
                  <a:lnTo>
                    <a:pt x="978" y="767"/>
                  </a:lnTo>
                  <a:lnTo>
                    <a:pt x="942" y="510"/>
                  </a:lnTo>
                  <a:lnTo>
                    <a:pt x="818" y="315"/>
                  </a:lnTo>
                  <a:lnTo>
                    <a:pt x="597" y="120"/>
                  </a:lnTo>
                  <a:lnTo>
                    <a:pt x="428" y="40"/>
                  </a:lnTo>
                  <a:lnTo>
                    <a:pt x="411" y="40"/>
                  </a:lnTo>
                  <a:lnTo>
                    <a:pt x="384" y="22"/>
                  </a:lnTo>
                  <a:lnTo>
                    <a:pt x="269" y="14"/>
                  </a:lnTo>
                  <a:lnTo>
                    <a:pt x="198" y="5"/>
                  </a:lnTo>
                  <a:lnTo>
                    <a:pt x="0" y="0"/>
                  </a:lnTo>
                </a:path>
              </a:pathLst>
            </a:custGeom>
            <a:noFill/>
            <a:ln w="2857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52599" name="Text Box 51"/>
            <p:cNvSpPr txBox="1">
              <a:spLocks noChangeArrowheads="1"/>
            </p:cNvSpPr>
            <p:nvPr/>
          </p:nvSpPr>
          <p:spPr bwMode="auto">
            <a:xfrm>
              <a:off x="2380" y="1253"/>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2800" b="1"/>
                <a:t>7</a:t>
              </a:r>
            </a:p>
          </p:txBody>
        </p:sp>
      </p:grpSp>
      <p:grpSp>
        <p:nvGrpSpPr>
          <p:cNvPr id="340020" name="Group 52"/>
          <p:cNvGrpSpPr>
            <a:grpSpLocks/>
          </p:cNvGrpSpPr>
          <p:nvPr/>
        </p:nvGrpSpPr>
        <p:grpSpPr bwMode="auto">
          <a:xfrm>
            <a:off x="4687888" y="2636838"/>
            <a:ext cx="777875" cy="573087"/>
            <a:chOff x="2835" y="880"/>
            <a:chExt cx="490" cy="361"/>
          </a:xfrm>
        </p:grpSpPr>
        <p:sp>
          <p:nvSpPr>
            <p:cNvPr id="152596" name="Freeform 53"/>
            <p:cNvSpPr>
              <a:spLocks/>
            </p:cNvSpPr>
            <p:nvPr/>
          </p:nvSpPr>
          <p:spPr bwMode="auto">
            <a:xfrm>
              <a:off x="3022" y="957"/>
              <a:ext cx="303" cy="284"/>
            </a:xfrm>
            <a:custGeom>
              <a:avLst/>
              <a:gdLst>
                <a:gd name="T0" fmla="*/ 186 w 303"/>
                <a:gd name="T1" fmla="*/ 284 h 284"/>
                <a:gd name="T2" fmla="*/ 79 w 303"/>
                <a:gd name="T3" fmla="*/ 257 h 284"/>
                <a:gd name="T4" fmla="*/ 17 w 303"/>
                <a:gd name="T5" fmla="*/ 204 h 284"/>
                <a:gd name="T6" fmla="*/ 0 w 303"/>
                <a:gd name="T7" fmla="*/ 124 h 284"/>
                <a:gd name="T8" fmla="*/ 35 w 303"/>
                <a:gd name="T9" fmla="*/ 36 h 284"/>
                <a:gd name="T10" fmla="*/ 115 w 303"/>
                <a:gd name="T11" fmla="*/ 0 h 284"/>
                <a:gd name="T12" fmla="*/ 195 w 303"/>
                <a:gd name="T13" fmla="*/ 18 h 284"/>
                <a:gd name="T14" fmla="*/ 248 w 303"/>
                <a:gd name="T15" fmla="*/ 89 h 284"/>
                <a:gd name="T16" fmla="*/ 303 w 303"/>
                <a:gd name="T17" fmla="*/ 223 h 2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03" h="284">
                  <a:moveTo>
                    <a:pt x="186" y="284"/>
                  </a:moveTo>
                  <a:lnTo>
                    <a:pt x="79" y="257"/>
                  </a:lnTo>
                  <a:lnTo>
                    <a:pt x="17" y="204"/>
                  </a:lnTo>
                  <a:lnTo>
                    <a:pt x="0" y="124"/>
                  </a:lnTo>
                  <a:lnTo>
                    <a:pt x="35" y="36"/>
                  </a:lnTo>
                  <a:lnTo>
                    <a:pt x="115" y="0"/>
                  </a:lnTo>
                  <a:lnTo>
                    <a:pt x="195" y="18"/>
                  </a:lnTo>
                  <a:lnTo>
                    <a:pt x="248" y="89"/>
                  </a:lnTo>
                  <a:lnTo>
                    <a:pt x="303" y="223"/>
                  </a:lnTo>
                </a:path>
              </a:pathLst>
            </a:custGeom>
            <a:noFill/>
            <a:ln w="2857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52597" name="Text Box 54"/>
            <p:cNvSpPr txBox="1">
              <a:spLocks noChangeArrowheads="1"/>
            </p:cNvSpPr>
            <p:nvPr/>
          </p:nvSpPr>
          <p:spPr bwMode="auto">
            <a:xfrm>
              <a:off x="2835" y="880"/>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2800" b="1"/>
                <a:t>7</a:t>
              </a:r>
            </a:p>
          </p:txBody>
        </p:sp>
      </p:grpSp>
      <p:grpSp>
        <p:nvGrpSpPr>
          <p:cNvPr id="340023" name="Group 55"/>
          <p:cNvGrpSpPr>
            <a:grpSpLocks/>
          </p:cNvGrpSpPr>
          <p:nvPr/>
        </p:nvGrpSpPr>
        <p:grpSpPr bwMode="auto">
          <a:xfrm>
            <a:off x="5551488" y="3589338"/>
            <a:ext cx="720725" cy="1511300"/>
            <a:chOff x="3379" y="1480"/>
            <a:chExt cx="454" cy="952"/>
          </a:xfrm>
        </p:grpSpPr>
        <p:sp>
          <p:nvSpPr>
            <p:cNvPr id="152594" name="Line 56"/>
            <p:cNvSpPr>
              <a:spLocks noChangeShapeType="1"/>
            </p:cNvSpPr>
            <p:nvPr/>
          </p:nvSpPr>
          <p:spPr bwMode="auto">
            <a:xfrm flipH="1">
              <a:off x="3379" y="1480"/>
              <a:ext cx="454" cy="952"/>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52595" name="Text Box 57"/>
            <p:cNvSpPr txBox="1">
              <a:spLocks noChangeArrowheads="1"/>
            </p:cNvSpPr>
            <p:nvPr/>
          </p:nvSpPr>
          <p:spPr bwMode="auto">
            <a:xfrm>
              <a:off x="3605" y="1733"/>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2800" b="1"/>
                <a:t>4</a:t>
              </a:r>
            </a:p>
          </p:txBody>
        </p:sp>
      </p:grpSp>
      <p:sp>
        <p:nvSpPr>
          <p:cNvPr id="152593" name="Rectangle 58"/>
          <p:cNvSpPr>
            <a:spLocks noChangeArrowheads="1"/>
          </p:cNvSpPr>
          <p:nvPr/>
        </p:nvSpPr>
        <p:spPr bwMode="auto">
          <a:xfrm>
            <a:off x="539750" y="260350"/>
            <a:ext cx="8062913"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3200" b="1">
                <a:solidFill>
                  <a:schemeClr val="tx2"/>
                </a:solidFill>
                <a:latin typeface="黑体" panose="02010609060101010101" pitchFamily="49" charset="-122"/>
              </a:rPr>
              <a:t>5.2.3 </a:t>
            </a:r>
            <a:r>
              <a:rPr lang="zh-CN" altLang="en-US" sz="3200" b="1">
                <a:solidFill>
                  <a:schemeClr val="tx2"/>
                </a:solidFill>
                <a:latin typeface="黑体" panose="02010609060101010101" pitchFamily="49" charset="-122"/>
              </a:rPr>
              <a:t>标量流水机的相关处理和控制机构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nodeType="afterEffect">
                                  <p:stCondLst>
                                    <p:cond delay="0"/>
                                  </p:stCondLst>
                                  <p:childTnLst>
                                    <p:set>
                                      <p:cBhvr>
                                        <p:cTn id="6" dur="1" fill="hold">
                                          <p:stCondLst>
                                            <p:cond delay="0"/>
                                          </p:stCondLst>
                                        </p:cTn>
                                        <p:tgtEl>
                                          <p:spTgt spid="340014"/>
                                        </p:tgtEl>
                                        <p:attrNameLst>
                                          <p:attrName>style.visibility</p:attrName>
                                        </p:attrNameLst>
                                      </p:cBhvr>
                                      <p:to>
                                        <p:strVal val="visible"/>
                                      </p:to>
                                    </p:set>
                                    <p:animEffect transition="in" filter="wipe(down)">
                                      <p:cBhvr>
                                        <p:cTn id="7" dur="500"/>
                                        <p:tgtEl>
                                          <p:spTgt spid="340014"/>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340023"/>
                                        </p:tgtEl>
                                        <p:attrNameLst>
                                          <p:attrName>style.visibility</p:attrName>
                                        </p:attrNameLst>
                                      </p:cBhvr>
                                      <p:to>
                                        <p:strVal val="visible"/>
                                      </p:to>
                                    </p:set>
                                    <p:animEffect transition="in" filter="wipe(up)">
                                      <p:cBhvr>
                                        <p:cTn id="11" dur="500"/>
                                        <p:tgtEl>
                                          <p:spTgt spid="340023"/>
                                        </p:tgtEl>
                                      </p:cBhvr>
                                    </p:animEffect>
                                  </p:childTnLst>
                                </p:cTn>
                              </p:par>
                            </p:childTnLst>
                          </p:cTn>
                        </p:par>
                        <p:par>
                          <p:cTn id="12" fill="hold" nodeType="afterGroup">
                            <p:stCondLst>
                              <p:cond delay="1000"/>
                            </p:stCondLst>
                            <p:childTnLst>
                              <p:par>
                                <p:cTn id="13" presetID="22" presetClass="entr" presetSubtype="1" fill="hold" nodeType="afterEffect">
                                  <p:stCondLst>
                                    <p:cond delay="0"/>
                                  </p:stCondLst>
                                  <p:childTnLst>
                                    <p:set>
                                      <p:cBhvr>
                                        <p:cTn id="14" dur="1" fill="hold">
                                          <p:stCondLst>
                                            <p:cond delay="0"/>
                                          </p:stCondLst>
                                        </p:cTn>
                                        <p:tgtEl>
                                          <p:spTgt spid="339991"/>
                                        </p:tgtEl>
                                        <p:attrNameLst>
                                          <p:attrName>style.visibility</p:attrName>
                                        </p:attrNameLst>
                                      </p:cBhvr>
                                      <p:to>
                                        <p:strVal val="visible"/>
                                      </p:to>
                                    </p:set>
                                    <p:animEffect transition="in" filter="wipe(up)">
                                      <p:cBhvr>
                                        <p:cTn id="15" dur="500"/>
                                        <p:tgtEl>
                                          <p:spTgt spid="339991"/>
                                        </p:tgtEl>
                                      </p:cBhvr>
                                    </p:animEffect>
                                  </p:childTnLst>
                                </p:cTn>
                              </p:par>
                            </p:childTnLst>
                          </p:cTn>
                        </p:par>
                        <p:par>
                          <p:cTn id="16" fill="hold" nodeType="afterGroup">
                            <p:stCondLst>
                              <p:cond delay="1500"/>
                            </p:stCondLst>
                            <p:childTnLst>
                              <p:par>
                                <p:cTn id="17" presetID="22" presetClass="entr" presetSubtype="2" fill="hold" nodeType="afterEffect">
                                  <p:stCondLst>
                                    <p:cond delay="0"/>
                                  </p:stCondLst>
                                  <p:childTnLst>
                                    <p:set>
                                      <p:cBhvr>
                                        <p:cTn id="18" dur="1" fill="hold">
                                          <p:stCondLst>
                                            <p:cond delay="0"/>
                                          </p:stCondLst>
                                        </p:cTn>
                                        <p:tgtEl>
                                          <p:spTgt spid="339984"/>
                                        </p:tgtEl>
                                        <p:attrNameLst>
                                          <p:attrName>style.visibility</p:attrName>
                                        </p:attrNameLst>
                                      </p:cBhvr>
                                      <p:to>
                                        <p:strVal val="visible"/>
                                      </p:to>
                                    </p:set>
                                    <p:animEffect transition="in" filter="wipe(right)">
                                      <p:cBhvr>
                                        <p:cTn id="19" dur="500"/>
                                        <p:tgtEl>
                                          <p:spTgt spid="339984"/>
                                        </p:tgtEl>
                                      </p:cBhvr>
                                    </p:animEffect>
                                  </p:childTnLst>
                                </p:cTn>
                              </p:par>
                            </p:childTnLst>
                          </p:cTn>
                        </p:par>
                        <p:par>
                          <p:cTn id="20" fill="hold" nodeType="afterGroup">
                            <p:stCondLst>
                              <p:cond delay="2000"/>
                            </p:stCondLst>
                            <p:childTnLst>
                              <p:par>
                                <p:cTn id="21" presetID="55" presetClass="entr" presetSubtype="0" fill="hold" nodeType="afterEffect">
                                  <p:stCondLst>
                                    <p:cond delay="0"/>
                                  </p:stCondLst>
                                  <p:childTnLst>
                                    <p:set>
                                      <p:cBhvr>
                                        <p:cTn id="22" dur="1" fill="hold">
                                          <p:stCondLst>
                                            <p:cond delay="0"/>
                                          </p:stCondLst>
                                        </p:cTn>
                                        <p:tgtEl>
                                          <p:spTgt spid="340020"/>
                                        </p:tgtEl>
                                        <p:attrNameLst>
                                          <p:attrName>style.visibility</p:attrName>
                                        </p:attrNameLst>
                                      </p:cBhvr>
                                      <p:to>
                                        <p:strVal val="visible"/>
                                      </p:to>
                                    </p:set>
                                    <p:anim calcmode="lin" valueType="num">
                                      <p:cBhvr>
                                        <p:cTn id="23" dur="500" fill="hold"/>
                                        <p:tgtEl>
                                          <p:spTgt spid="340020"/>
                                        </p:tgtEl>
                                        <p:attrNameLst>
                                          <p:attrName>ppt_w</p:attrName>
                                        </p:attrNameLst>
                                      </p:cBhvr>
                                      <p:tavLst>
                                        <p:tav tm="0">
                                          <p:val>
                                            <p:strVal val="#ppt_w*0.70"/>
                                          </p:val>
                                        </p:tav>
                                        <p:tav tm="100000">
                                          <p:val>
                                            <p:strVal val="#ppt_w"/>
                                          </p:val>
                                        </p:tav>
                                      </p:tavLst>
                                    </p:anim>
                                    <p:anim calcmode="lin" valueType="num">
                                      <p:cBhvr>
                                        <p:cTn id="24" dur="500" fill="hold"/>
                                        <p:tgtEl>
                                          <p:spTgt spid="340020"/>
                                        </p:tgtEl>
                                        <p:attrNameLst>
                                          <p:attrName>ppt_h</p:attrName>
                                        </p:attrNameLst>
                                      </p:cBhvr>
                                      <p:tavLst>
                                        <p:tav tm="0">
                                          <p:val>
                                            <p:strVal val="#ppt_h"/>
                                          </p:val>
                                        </p:tav>
                                        <p:tav tm="100000">
                                          <p:val>
                                            <p:strVal val="#ppt_h"/>
                                          </p:val>
                                        </p:tav>
                                      </p:tavLst>
                                    </p:anim>
                                    <p:animEffect transition="in" filter="fade">
                                      <p:cBhvr>
                                        <p:cTn id="25" dur="500"/>
                                        <p:tgtEl>
                                          <p:spTgt spid="3400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3"/>
          <p:cNvSpPr>
            <a:spLocks noChangeArrowheads="1"/>
          </p:cNvSpPr>
          <p:nvPr/>
        </p:nvSpPr>
        <p:spPr bwMode="auto">
          <a:xfrm>
            <a:off x="611188" y="1196975"/>
            <a:ext cx="4608512"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200" b="1">
                <a:solidFill>
                  <a:schemeClr val="tx2"/>
                </a:solidFill>
                <a:latin typeface="黑体" panose="02010609060101010101" pitchFamily="49" charset="-122"/>
              </a:rPr>
              <a:t>4</a:t>
            </a:r>
            <a:r>
              <a:rPr lang="zh-CN" altLang="en-US" sz="3200" b="1">
                <a:solidFill>
                  <a:schemeClr val="tx2"/>
                </a:solidFill>
                <a:latin typeface="黑体" panose="02010609060101010101" pitchFamily="49" charset="-122"/>
              </a:rPr>
              <a:t>．流水线调度</a:t>
            </a:r>
          </a:p>
        </p:txBody>
      </p:sp>
      <p:sp>
        <p:nvSpPr>
          <p:cNvPr id="153603" name="Text Box 4"/>
          <p:cNvSpPr txBox="1">
            <a:spLocks noChangeArrowheads="1"/>
          </p:cNvSpPr>
          <p:nvPr/>
        </p:nvSpPr>
        <p:spPr bwMode="auto">
          <a:xfrm>
            <a:off x="611188" y="1844675"/>
            <a:ext cx="6624637"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2800" b="1">
                <a:solidFill>
                  <a:srgbClr val="FF3300"/>
                </a:solidFill>
              </a:rPr>
              <a:t>(1)</a:t>
            </a:r>
            <a:r>
              <a:rPr lang="zh-CN" altLang="en-US" sz="2800" b="1">
                <a:solidFill>
                  <a:srgbClr val="FF3300"/>
                </a:solidFill>
              </a:rPr>
              <a:t>单功能流水线调度</a:t>
            </a:r>
          </a:p>
          <a:p>
            <a:pPr algn="l" eaLnBrk="1" hangingPunct="1"/>
            <a:r>
              <a:rPr lang="en-US" altLang="zh-CN" sz="2800" b="1">
                <a:solidFill>
                  <a:srgbClr val="FF3300"/>
                </a:solidFill>
              </a:rPr>
              <a:t>——</a:t>
            </a:r>
            <a:r>
              <a:rPr lang="zh-CN" altLang="en-US" sz="2800" b="1">
                <a:solidFill>
                  <a:srgbClr val="FF3300"/>
                </a:solidFill>
              </a:rPr>
              <a:t>调度方案</a:t>
            </a:r>
          </a:p>
        </p:txBody>
      </p:sp>
      <p:grpSp>
        <p:nvGrpSpPr>
          <p:cNvPr id="153604" name="Group 5"/>
          <p:cNvGrpSpPr>
            <a:grpSpLocks/>
          </p:cNvGrpSpPr>
          <p:nvPr/>
        </p:nvGrpSpPr>
        <p:grpSpPr bwMode="auto">
          <a:xfrm>
            <a:off x="179388" y="2763838"/>
            <a:ext cx="4818062" cy="3186112"/>
            <a:chOff x="22" y="1480"/>
            <a:chExt cx="3035" cy="2007"/>
          </a:xfrm>
        </p:grpSpPr>
        <p:grpSp>
          <p:nvGrpSpPr>
            <p:cNvPr id="153607" name="Group 6"/>
            <p:cNvGrpSpPr>
              <a:grpSpLocks/>
            </p:cNvGrpSpPr>
            <p:nvPr/>
          </p:nvGrpSpPr>
          <p:grpSpPr bwMode="auto">
            <a:xfrm>
              <a:off x="991" y="1898"/>
              <a:ext cx="1141" cy="365"/>
              <a:chOff x="2834" y="1797"/>
              <a:chExt cx="1141" cy="365"/>
            </a:xfrm>
          </p:grpSpPr>
          <p:sp>
            <p:nvSpPr>
              <p:cNvPr id="153659" name="Text Box 7"/>
              <p:cNvSpPr txBox="1">
                <a:spLocks noChangeArrowheads="1"/>
              </p:cNvSpPr>
              <p:nvPr/>
            </p:nvSpPr>
            <p:spPr bwMode="auto">
              <a:xfrm>
                <a:off x="2835" y="1797"/>
                <a:ext cx="114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66FF"/>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200" b="1"/>
                  <a:t>10110001</a:t>
                </a:r>
              </a:p>
            </p:txBody>
          </p:sp>
          <p:sp>
            <p:nvSpPr>
              <p:cNvPr id="153660" name="AutoShape 8"/>
              <p:cNvSpPr>
                <a:spLocks noChangeArrowheads="1"/>
              </p:cNvSpPr>
              <p:nvPr/>
            </p:nvSpPr>
            <p:spPr bwMode="auto">
              <a:xfrm>
                <a:off x="2834" y="1833"/>
                <a:ext cx="1089" cy="317"/>
              </a:xfrm>
              <a:prstGeom prst="flowChartTerminator">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grpSp>
          <p:nvGrpSpPr>
            <p:cNvPr id="153608" name="Group 9"/>
            <p:cNvGrpSpPr>
              <a:grpSpLocks/>
            </p:cNvGrpSpPr>
            <p:nvPr/>
          </p:nvGrpSpPr>
          <p:grpSpPr bwMode="auto">
            <a:xfrm>
              <a:off x="167" y="2442"/>
              <a:ext cx="1141" cy="365"/>
              <a:chOff x="2834" y="1797"/>
              <a:chExt cx="1141" cy="365"/>
            </a:xfrm>
          </p:grpSpPr>
          <p:sp>
            <p:nvSpPr>
              <p:cNvPr id="153657" name="Text Box 10"/>
              <p:cNvSpPr txBox="1">
                <a:spLocks noChangeArrowheads="1"/>
              </p:cNvSpPr>
              <p:nvPr/>
            </p:nvSpPr>
            <p:spPr bwMode="auto">
              <a:xfrm>
                <a:off x="2835" y="1797"/>
                <a:ext cx="114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66FF"/>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200" b="1"/>
                  <a:t>10110111</a:t>
                </a:r>
              </a:p>
            </p:txBody>
          </p:sp>
          <p:sp>
            <p:nvSpPr>
              <p:cNvPr id="153658" name="AutoShape 11"/>
              <p:cNvSpPr>
                <a:spLocks noChangeArrowheads="1"/>
              </p:cNvSpPr>
              <p:nvPr/>
            </p:nvSpPr>
            <p:spPr bwMode="auto">
              <a:xfrm>
                <a:off x="2834" y="1833"/>
                <a:ext cx="1089" cy="317"/>
              </a:xfrm>
              <a:prstGeom prst="flowChartTerminator">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grpSp>
          <p:nvGrpSpPr>
            <p:cNvPr id="153609" name="Group 12"/>
            <p:cNvGrpSpPr>
              <a:grpSpLocks/>
            </p:cNvGrpSpPr>
            <p:nvPr/>
          </p:nvGrpSpPr>
          <p:grpSpPr bwMode="auto">
            <a:xfrm>
              <a:off x="129" y="3122"/>
              <a:ext cx="1141" cy="365"/>
              <a:chOff x="2834" y="1797"/>
              <a:chExt cx="1141" cy="365"/>
            </a:xfrm>
          </p:grpSpPr>
          <p:sp>
            <p:nvSpPr>
              <p:cNvPr id="153655" name="Text Box 13"/>
              <p:cNvSpPr txBox="1">
                <a:spLocks noChangeArrowheads="1"/>
              </p:cNvSpPr>
              <p:nvPr/>
            </p:nvSpPr>
            <p:spPr bwMode="auto">
              <a:xfrm>
                <a:off x="2835" y="1797"/>
                <a:ext cx="114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66FF"/>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200" b="1"/>
                  <a:t>10111011</a:t>
                </a:r>
              </a:p>
            </p:txBody>
          </p:sp>
          <p:sp>
            <p:nvSpPr>
              <p:cNvPr id="153656" name="AutoShape 14"/>
              <p:cNvSpPr>
                <a:spLocks noChangeArrowheads="1"/>
              </p:cNvSpPr>
              <p:nvPr/>
            </p:nvSpPr>
            <p:spPr bwMode="auto">
              <a:xfrm>
                <a:off x="2834" y="1833"/>
                <a:ext cx="1089" cy="317"/>
              </a:xfrm>
              <a:prstGeom prst="flowChartTerminator">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grpSp>
          <p:nvGrpSpPr>
            <p:cNvPr id="153610" name="Group 15"/>
            <p:cNvGrpSpPr>
              <a:grpSpLocks/>
            </p:cNvGrpSpPr>
            <p:nvPr/>
          </p:nvGrpSpPr>
          <p:grpSpPr bwMode="auto">
            <a:xfrm>
              <a:off x="972" y="1480"/>
              <a:ext cx="1016" cy="463"/>
              <a:chOff x="3179" y="699"/>
              <a:chExt cx="1016" cy="463"/>
            </a:xfrm>
          </p:grpSpPr>
          <p:sp>
            <p:nvSpPr>
              <p:cNvPr id="153653" name="Line 16"/>
              <p:cNvSpPr>
                <a:spLocks noChangeShapeType="1"/>
              </p:cNvSpPr>
              <p:nvPr/>
            </p:nvSpPr>
            <p:spPr bwMode="auto">
              <a:xfrm>
                <a:off x="3696" y="981"/>
                <a:ext cx="0" cy="181"/>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53654" name="Text Box 17"/>
              <p:cNvSpPr txBox="1">
                <a:spLocks noChangeArrowheads="1"/>
              </p:cNvSpPr>
              <p:nvPr/>
            </p:nvSpPr>
            <p:spPr bwMode="auto">
              <a:xfrm>
                <a:off x="3179" y="699"/>
                <a:ext cx="10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sz="2800" b="1"/>
                  <a:t>初始状态</a:t>
                </a:r>
              </a:p>
            </p:txBody>
          </p:sp>
        </p:grpSp>
        <p:grpSp>
          <p:nvGrpSpPr>
            <p:cNvPr id="153611" name="Group 18"/>
            <p:cNvGrpSpPr>
              <a:grpSpLocks/>
            </p:cNvGrpSpPr>
            <p:nvPr/>
          </p:nvGrpSpPr>
          <p:grpSpPr bwMode="auto">
            <a:xfrm>
              <a:off x="2034" y="2060"/>
              <a:ext cx="1023" cy="1199"/>
              <a:chOff x="4241" y="1279"/>
              <a:chExt cx="1023" cy="1199"/>
            </a:xfrm>
          </p:grpSpPr>
          <p:grpSp>
            <p:nvGrpSpPr>
              <p:cNvPr id="153647" name="Group 19"/>
              <p:cNvGrpSpPr>
                <a:grpSpLocks/>
              </p:cNvGrpSpPr>
              <p:nvPr/>
            </p:nvGrpSpPr>
            <p:grpSpPr bwMode="auto">
              <a:xfrm>
                <a:off x="4241" y="1344"/>
                <a:ext cx="499" cy="362"/>
                <a:chOff x="4241" y="1344"/>
                <a:chExt cx="499" cy="362"/>
              </a:xfrm>
            </p:grpSpPr>
            <p:sp>
              <p:nvSpPr>
                <p:cNvPr id="153651" name="Line 20"/>
                <p:cNvSpPr>
                  <a:spLocks noChangeShapeType="1"/>
                </p:cNvSpPr>
                <p:nvPr/>
              </p:nvSpPr>
              <p:spPr bwMode="auto">
                <a:xfrm flipH="1" flipV="1">
                  <a:off x="4241" y="1434"/>
                  <a:ext cx="499" cy="272"/>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53652" name="Text Box 21"/>
                <p:cNvSpPr txBox="1">
                  <a:spLocks noChangeArrowheads="1"/>
                </p:cNvSpPr>
                <p:nvPr/>
              </p:nvSpPr>
              <p:spPr bwMode="auto">
                <a:xfrm>
                  <a:off x="4468" y="1344"/>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2800" b="1"/>
                    <a:t>7</a:t>
                  </a:r>
                </a:p>
              </p:txBody>
            </p:sp>
          </p:grpSp>
          <p:grpSp>
            <p:nvGrpSpPr>
              <p:cNvPr id="153648" name="Group 22"/>
              <p:cNvGrpSpPr>
                <a:grpSpLocks/>
              </p:cNvGrpSpPr>
              <p:nvPr/>
            </p:nvGrpSpPr>
            <p:grpSpPr bwMode="auto">
              <a:xfrm>
                <a:off x="4286" y="1279"/>
                <a:ext cx="978" cy="1199"/>
                <a:chOff x="4286" y="1279"/>
                <a:chExt cx="978" cy="1199"/>
              </a:xfrm>
            </p:grpSpPr>
            <p:sp>
              <p:nvSpPr>
                <p:cNvPr id="153649" name="Freeform 23"/>
                <p:cNvSpPr>
                  <a:spLocks/>
                </p:cNvSpPr>
                <p:nvPr/>
              </p:nvSpPr>
              <p:spPr bwMode="auto">
                <a:xfrm>
                  <a:off x="4286" y="1298"/>
                  <a:ext cx="978" cy="1180"/>
                </a:xfrm>
                <a:custGeom>
                  <a:avLst/>
                  <a:gdLst>
                    <a:gd name="T0" fmla="*/ 862 w 978"/>
                    <a:gd name="T1" fmla="*/ 1180 h 1180"/>
                    <a:gd name="T2" fmla="*/ 951 w 978"/>
                    <a:gd name="T3" fmla="*/ 988 h 1180"/>
                    <a:gd name="T4" fmla="*/ 978 w 978"/>
                    <a:gd name="T5" fmla="*/ 767 h 1180"/>
                    <a:gd name="T6" fmla="*/ 942 w 978"/>
                    <a:gd name="T7" fmla="*/ 510 h 1180"/>
                    <a:gd name="T8" fmla="*/ 818 w 978"/>
                    <a:gd name="T9" fmla="*/ 315 h 1180"/>
                    <a:gd name="T10" fmla="*/ 597 w 978"/>
                    <a:gd name="T11" fmla="*/ 120 h 1180"/>
                    <a:gd name="T12" fmla="*/ 428 w 978"/>
                    <a:gd name="T13" fmla="*/ 40 h 1180"/>
                    <a:gd name="T14" fmla="*/ 411 w 978"/>
                    <a:gd name="T15" fmla="*/ 40 h 1180"/>
                    <a:gd name="T16" fmla="*/ 384 w 978"/>
                    <a:gd name="T17" fmla="*/ 22 h 1180"/>
                    <a:gd name="T18" fmla="*/ 269 w 978"/>
                    <a:gd name="T19" fmla="*/ 14 h 1180"/>
                    <a:gd name="T20" fmla="*/ 198 w 978"/>
                    <a:gd name="T21" fmla="*/ 5 h 1180"/>
                    <a:gd name="T22" fmla="*/ 0 w 978"/>
                    <a:gd name="T23" fmla="*/ 0 h 118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978" h="1180">
                      <a:moveTo>
                        <a:pt x="862" y="1180"/>
                      </a:moveTo>
                      <a:lnTo>
                        <a:pt x="951" y="988"/>
                      </a:lnTo>
                      <a:lnTo>
                        <a:pt x="978" y="767"/>
                      </a:lnTo>
                      <a:lnTo>
                        <a:pt x="942" y="510"/>
                      </a:lnTo>
                      <a:lnTo>
                        <a:pt x="818" y="315"/>
                      </a:lnTo>
                      <a:lnTo>
                        <a:pt x="597" y="120"/>
                      </a:lnTo>
                      <a:lnTo>
                        <a:pt x="428" y="40"/>
                      </a:lnTo>
                      <a:lnTo>
                        <a:pt x="411" y="40"/>
                      </a:lnTo>
                      <a:lnTo>
                        <a:pt x="384" y="22"/>
                      </a:lnTo>
                      <a:lnTo>
                        <a:pt x="269" y="14"/>
                      </a:lnTo>
                      <a:lnTo>
                        <a:pt x="198" y="5"/>
                      </a:lnTo>
                      <a:lnTo>
                        <a:pt x="0" y="0"/>
                      </a:lnTo>
                    </a:path>
                  </a:pathLst>
                </a:custGeom>
                <a:noFill/>
                <a:ln w="2857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53650" name="Text Box 24"/>
                <p:cNvSpPr txBox="1">
                  <a:spLocks noChangeArrowheads="1"/>
                </p:cNvSpPr>
                <p:nvPr/>
              </p:nvSpPr>
              <p:spPr bwMode="auto">
                <a:xfrm>
                  <a:off x="4943" y="1279"/>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2800" b="1"/>
                    <a:t>7</a:t>
                  </a:r>
                </a:p>
              </p:txBody>
            </p:sp>
          </p:grpSp>
        </p:grpSp>
        <p:grpSp>
          <p:nvGrpSpPr>
            <p:cNvPr id="153612" name="Group 25"/>
            <p:cNvGrpSpPr>
              <a:grpSpLocks/>
            </p:cNvGrpSpPr>
            <p:nvPr/>
          </p:nvGrpSpPr>
          <p:grpSpPr bwMode="auto">
            <a:xfrm>
              <a:off x="1753" y="2234"/>
              <a:ext cx="1240" cy="1253"/>
              <a:chOff x="3960" y="1453"/>
              <a:chExt cx="1240" cy="1253"/>
            </a:xfrm>
          </p:grpSpPr>
          <p:grpSp>
            <p:nvGrpSpPr>
              <p:cNvPr id="153634" name="Group 26"/>
              <p:cNvGrpSpPr>
                <a:grpSpLocks/>
              </p:cNvGrpSpPr>
              <p:nvPr/>
            </p:nvGrpSpPr>
            <p:grpSpPr bwMode="auto">
              <a:xfrm>
                <a:off x="4059" y="1679"/>
                <a:ext cx="1141" cy="365"/>
                <a:chOff x="2834" y="1797"/>
                <a:chExt cx="1141" cy="365"/>
              </a:xfrm>
            </p:grpSpPr>
            <p:sp>
              <p:nvSpPr>
                <p:cNvPr id="153645" name="Text Box 27"/>
                <p:cNvSpPr txBox="1">
                  <a:spLocks noChangeArrowheads="1"/>
                </p:cNvSpPr>
                <p:nvPr/>
              </p:nvSpPr>
              <p:spPr bwMode="auto">
                <a:xfrm>
                  <a:off x="2835" y="1797"/>
                  <a:ext cx="114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66FF"/>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200" b="1"/>
                    <a:t>10111101</a:t>
                  </a:r>
                </a:p>
              </p:txBody>
            </p:sp>
            <p:sp>
              <p:nvSpPr>
                <p:cNvPr id="153646" name="AutoShape 28"/>
                <p:cNvSpPr>
                  <a:spLocks noChangeArrowheads="1"/>
                </p:cNvSpPr>
                <p:nvPr/>
              </p:nvSpPr>
              <p:spPr bwMode="auto">
                <a:xfrm>
                  <a:off x="2834" y="1833"/>
                  <a:ext cx="1089" cy="317"/>
                </a:xfrm>
                <a:prstGeom prst="flowChartTerminator">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grpSp>
            <p:nvGrpSpPr>
              <p:cNvPr id="153635" name="Group 29"/>
              <p:cNvGrpSpPr>
                <a:grpSpLocks/>
              </p:cNvGrpSpPr>
              <p:nvPr/>
            </p:nvGrpSpPr>
            <p:grpSpPr bwMode="auto">
              <a:xfrm>
                <a:off x="4059" y="2341"/>
                <a:ext cx="1141" cy="365"/>
                <a:chOff x="2834" y="1797"/>
                <a:chExt cx="1141" cy="365"/>
              </a:xfrm>
            </p:grpSpPr>
            <p:sp>
              <p:nvSpPr>
                <p:cNvPr id="153643" name="Text Box 30"/>
                <p:cNvSpPr txBox="1">
                  <a:spLocks noChangeArrowheads="1"/>
                </p:cNvSpPr>
                <p:nvPr/>
              </p:nvSpPr>
              <p:spPr bwMode="auto">
                <a:xfrm>
                  <a:off x="2835" y="1797"/>
                  <a:ext cx="114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66FF"/>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200" b="1"/>
                    <a:t>10111111</a:t>
                  </a:r>
                </a:p>
              </p:txBody>
            </p:sp>
            <p:sp>
              <p:nvSpPr>
                <p:cNvPr id="153644" name="AutoShape 31"/>
                <p:cNvSpPr>
                  <a:spLocks noChangeArrowheads="1"/>
                </p:cNvSpPr>
                <p:nvPr/>
              </p:nvSpPr>
              <p:spPr bwMode="auto">
                <a:xfrm>
                  <a:off x="2834" y="1833"/>
                  <a:ext cx="1089" cy="317"/>
                </a:xfrm>
                <a:prstGeom prst="flowChartTerminator">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grpSp>
            <p:nvGrpSpPr>
              <p:cNvPr id="153636" name="Group 32"/>
              <p:cNvGrpSpPr>
                <a:grpSpLocks/>
              </p:cNvGrpSpPr>
              <p:nvPr/>
            </p:nvGrpSpPr>
            <p:grpSpPr bwMode="auto">
              <a:xfrm>
                <a:off x="3960" y="1453"/>
                <a:ext cx="600" cy="934"/>
                <a:chOff x="3960" y="1453"/>
                <a:chExt cx="600" cy="934"/>
              </a:xfrm>
            </p:grpSpPr>
            <p:grpSp>
              <p:nvGrpSpPr>
                <p:cNvPr id="153637" name="Group 33"/>
                <p:cNvGrpSpPr>
                  <a:grpSpLocks/>
                </p:cNvGrpSpPr>
                <p:nvPr/>
              </p:nvGrpSpPr>
              <p:grpSpPr bwMode="auto">
                <a:xfrm>
                  <a:off x="3960" y="1453"/>
                  <a:ext cx="326" cy="327"/>
                  <a:chOff x="3960" y="1453"/>
                  <a:chExt cx="326" cy="327"/>
                </a:xfrm>
              </p:grpSpPr>
              <p:sp>
                <p:nvSpPr>
                  <p:cNvPr id="153641" name="Line 34"/>
                  <p:cNvSpPr>
                    <a:spLocks noChangeShapeType="1"/>
                  </p:cNvSpPr>
                  <p:nvPr/>
                </p:nvSpPr>
                <p:spPr bwMode="auto">
                  <a:xfrm>
                    <a:off x="4059" y="1480"/>
                    <a:ext cx="227" cy="226"/>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53642" name="Text Box 35"/>
                  <p:cNvSpPr txBox="1">
                    <a:spLocks noChangeArrowheads="1"/>
                  </p:cNvSpPr>
                  <p:nvPr/>
                </p:nvSpPr>
                <p:spPr bwMode="auto">
                  <a:xfrm>
                    <a:off x="3960" y="1453"/>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2800" b="1"/>
                      <a:t>2</a:t>
                    </a:r>
                  </a:p>
                </p:txBody>
              </p:sp>
            </p:grpSp>
            <p:grpSp>
              <p:nvGrpSpPr>
                <p:cNvPr id="153638" name="Group 36"/>
                <p:cNvGrpSpPr>
                  <a:grpSpLocks/>
                </p:cNvGrpSpPr>
                <p:nvPr/>
              </p:nvGrpSpPr>
              <p:grpSpPr bwMode="auto">
                <a:xfrm>
                  <a:off x="4332" y="2005"/>
                  <a:ext cx="228" cy="382"/>
                  <a:chOff x="4332" y="2005"/>
                  <a:chExt cx="228" cy="382"/>
                </a:xfrm>
              </p:grpSpPr>
              <p:sp>
                <p:nvSpPr>
                  <p:cNvPr id="153639" name="Line 37"/>
                  <p:cNvSpPr>
                    <a:spLocks noChangeShapeType="1"/>
                  </p:cNvSpPr>
                  <p:nvPr/>
                </p:nvSpPr>
                <p:spPr bwMode="auto">
                  <a:xfrm>
                    <a:off x="4558" y="2024"/>
                    <a:ext cx="0" cy="363"/>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53640" name="Text Box 38"/>
                  <p:cNvSpPr txBox="1">
                    <a:spLocks noChangeArrowheads="1"/>
                  </p:cNvSpPr>
                  <p:nvPr/>
                </p:nvSpPr>
                <p:spPr bwMode="auto">
                  <a:xfrm>
                    <a:off x="4332" y="2005"/>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2800" b="1"/>
                      <a:t>2</a:t>
                    </a:r>
                  </a:p>
                </p:txBody>
              </p:sp>
            </p:grpSp>
          </p:grpSp>
        </p:grpSp>
        <p:grpSp>
          <p:nvGrpSpPr>
            <p:cNvPr id="153613" name="Group 39"/>
            <p:cNvGrpSpPr>
              <a:grpSpLocks/>
            </p:cNvGrpSpPr>
            <p:nvPr/>
          </p:nvGrpSpPr>
          <p:grpSpPr bwMode="auto">
            <a:xfrm>
              <a:off x="1127" y="2241"/>
              <a:ext cx="272" cy="327"/>
              <a:chOff x="3334" y="1460"/>
              <a:chExt cx="272" cy="327"/>
            </a:xfrm>
          </p:grpSpPr>
          <p:sp>
            <p:nvSpPr>
              <p:cNvPr id="153632" name="Line 40"/>
              <p:cNvSpPr>
                <a:spLocks noChangeShapeType="1"/>
              </p:cNvSpPr>
              <p:nvPr/>
            </p:nvSpPr>
            <p:spPr bwMode="auto">
              <a:xfrm flipH="1">
                <a:off x="3334" y="1480"/>
                <a:ext cx="136" cy="226"/>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53633" name="Text Box 41"/>
              <p:cNvSpPr txBox="1">
                <a:spLocks noChangeArrowheads="1"/>
              </p:cNvSpPr>
              <p:nvPr/>
            </p:nvSpPr>
            <p:spPr bwMode="auto">
              <a:xfrm>
                <a:off x="3378" y="1460"/>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2800" b="1"/>
                  <a:t>3</a:t>
                </a:r>
              </a:p>
            </p:txBody>
          </p:sp>
        </p:grpSp>
        <p:grpSp>
          <p:nvGrpSpPr>
            <p:cNvPr id="153614" name="Group 42"/>
            <p:cNvGrpSpPr>
              <a:grpSpLocks/>
            </p:cNvGrpSpPr>
            <p:nvPr/>
          </p:nvGrpSpPr>
          <p:grpSpPr bwMode="auto">
            <a:xfrm>
              <a:off x="899" y="2786"/>
              <a:ext cx="228" cy="382"/>
              <a:chOff x="3106" y="2005"/>
              <a:chExt cx="228" cy="382"/>
            </a:xfrm>
          </p:grpSpPr>
          <p:sp>
            <p:nvSpPr>
              <p:cNvPr id="153630" name="Line 43"/>
              <p:cNvSpPr>
                <a:spLocks noChangeShapeType="1"/>
              </p:cNvSpPr>
              <p:nvPr/>
            </p:nvSpPr>
            <p:spPr bwMode="auto">
              <a:xfrm>
                <a:off x="3107" y="2024"/>
                <a:ext cx="0" cy="363"/>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53631" name="Text Box 44"/>
              <p:cNvSpPr txBox="1">
                <a:spLocks noChangeArrowheads="1"/>
              </p:cNvSpPr>
              <p:nvPr/>
            </p:nvSpPr>
            <p:spPr bwMode="auto">
              <a:xfrm>
                <a:off x="3106" y="2005"/>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2800" b="1"/>
                  <a:t>4</a:t>
                </a:r>
              </a:p>
            </p:txBody>
          </p:sp>
        </p:grpSp>
        <p:grpSp>
          <p:nvGrpSpPr>
            <p:cNvPr id="153615" name="Group 45"/>
            <p:cNvGrpSpPr>
              <a:grpSpLocks/>
            </p:cNvGrpSpPr>
            <p:nvPr/>
          </p:nvGrpSpPr>
          <p:grpSpPr bwMode="auto">
            <a:xfrm>
              <a:off x="265" y="2795"/>
              <a:ext cx="228" cy="363"/>
              <a:chOff x="2472" y="2024"/>
              <a:chExt cx="228" cy="363"/>
            </a:xfrm>
          </p:grpSpPr>
          <p:sp>
            <p:nvSpPr>
              <p:cNvPr id="153628" name="Line 46"/>
              <p:cNvSpPr>
                <a:spLocks noChangeShapeType="1"/>
              </p:cNvSpPr>
              <p:nvPr/>
            </p:nvSpPr>
            <p:spPr bwMode="auto">
              <a:xfrm flipV="1">
                <a:off x="2699" y="2024"/>
                <a:ext cx="0" cy="363"/>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53629" name="Text Box 47"/>
              <p:cNvSpPr txBox="1">
                <a:spLocks noChangeArrowheads="1"/>
              </p:cNvSpPr>
              <p:nvPr/>
            </p:nvSpPr>
            <p:spPr bwMode="auto">
              <a:xfrm>
                <a:off x="2472" y="2060"/>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2800" b="1"/>
                  <a:t>3</a:t>
                </a:r>
              </a:p>
            </p:txBody>
          </p:sp>
        </p:grpSp>
        <p:grpSp>
          <p:nvGrpSpPr>
            <p:cNvPr id="153616" name="Group 48"/>
            <p:cNvGrpSpPr>
              <a:grpSpLocks/>
            </p:cNvGrpSpPr>
            <p:nvPr/>
          </p:nvGrpSpPr>
          <p:grpSpPr bwMode="auto">
            <a:xfrm>
              <a:off x="604" y="2125"/>
              <a:ext cx="432" cy="362"/>
              <a:chOff x="2811" y="1344"/>
              <a:chExt cx="432" cy="362"/>
            </a:xfrm>
          </p:grpSpPr>
          <p:sp>
            <p:nvSpPr>
              <p:cNvPr id="153626" name="Line 49"/>
              <p:cNvSpPr>
                <a:spLocks noChangeShapeType="1"/>
              </p:cNvSpPr>
              <p:nvPr/>
            </p:nvSpPr>
            <p:spPr bwMode="auto">
              <a:xfrm flipV="1">
                <a:off x="2835" y="1389"/>
                <a:ext cx="408" cy="317"/>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53627" name="Text Box 50"/>
              <p:cNvSpPr txBox="1">
                <a:spLocks noChangeArrowheads="1"/>
              </p:cNvSpPr>
              <p:nvPr/>
            </p:nvSpPr>
            <p:spPr bwMode="auto">
              <a:xfrm>
                <a:off x="2811" y="1344"/>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2800" b="1"/>
                  <a:t>7</a:t>
                </a:r>
              </a:p>
            </p:txBody>
          </p:sp>
        </p:grpSp>
        <p:grpSp>
          <p:nvGrpSpPr>
            <p:cNvPr id="153617" name="Group 51"/>
            <p:cNvGrpSpPr>
              <a:grpSpLocks/>
            </p:cNvGrpSpPr>
            <p:nvPr/>
          </p:nvGrpSpPr>
          <p:grpSpPr bwMode="auto">
            <a:xfrm>
              <a:off x="22" y="2034"/>
              <a:ext cx="978" cy="1234"/>
              <a:chOff x="2229" y="1253"/>
              <a:chExt cx="978" cy="1234"/>
            </a:xfrm>
          </p:grpSpPr>
          <p:sp>
            <p:nvSpPr>
              <p:cNvPr id="153624" name="Freeform 52"/>
              <p:cNvSpPr>
                <a:spLocks/>
              </p:cNvSpPr>
              <p:nvPr/>
            </p:nvSpPr>
            <p:spPr bwMode="auto">
              <a:xfrm flipH="1">
                <a:off x="2229" y="1307"/>
                <a:ext cx="978" cy="1180"/>
              </a:xfrm>
              <a:custGeom>
                <a:avLst/>
                <a:gdLst>
                  <a:gd name="T0" fmla="*/ 862 w 978"/>
                  <a:gd name="T1" fmla="*/ 1180 h 1180"/>
                  <a:gd name="T2" fmla="*/ 951 w 978"/>
                  <a:gd name="T3" fmla="*/ 988 h 1180"/>
                  <a:gd name="T4" fmla="*/ 978 w 978"/>
                  <a:gd name="T5" fmla="*/ 767 h 1180"/>
                  <a:gd name="T6" fmla="*/ 942 w 978"/>
                  <a:gd name="T7" fmla="*/ 510 h 1180"/>
                  <a:gd name="T8" fmla="*/ 818 w 978"/>
                  <a:gd name="T9" fmla="*/ 315 h 1180"/>
                  <a:gd name="T10" fmla="*/ 597 w 978"/>
                  <a:gd name="T11" fmla="*/ 120 h 1180"/>
                  <a:gd name="T12" fmla="*/ 428 w 978"/>
                  <a:gd name="T13" fmla="*/ 40 h 1180"/>
                  <a:gd name="T14" fmla="*/ 411 w 978"/>
                  <a:gd name="T15" fmla="*/ 40 h 1180"/>
                  <a:gd name="T16" fmla="*/ 384 w 978"/>
                  <a:gd name="T17" fmla="*/ 22 h 1180"/>
                  <a:gd name="T18" fmla="*/ 269 w 978"/>
                  <a:gd name="T19" fmla="*/ 14 h 1180"/>
                  <a:gd name="T20" fmla="*/ 198 w 978"/>
                  <a:gd name="T21" fmla="*/ 5 h 1180"/>
                  <a:gd name="T22" fmla="*/ 0 w 978"/>
                  <a:gd name="T23" fmla="*/ 0 h 118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978" h="1180">
                    <a:moveTo>
                      <a:pt x="862" y="1180"/>
                    </a:moveTo>
                    <a:lnTo>
                      <a:pt x="951" y="988"/>
                    </a:lnTo>
                    <a:lnTo>
                      <a:pt x="978" y="767"/>
                    </a:lnTo>
                    <a:lnTo>
                      <a:pt x="942" y="510"/>
                    </a:lnTo>
                    <a:lnTo>
                      <a:pt x="818" y="315"/>
                    </a:lnTo>
                    <a:lnTo>
                      <a:pt x="597" y="120"/>
                    </a:lnTo>
                    <a:lnTo>
                      <a:pt x="428" y="40"/>
                    </a:lnTo>
                    <a:lnTo>
                      <a:pt x="411" y="40"/>
                    </a:lnTo>
                    <a:lnTo>
                      <a:pt x="384" y="22"/>
                    </a:lnTo>
                    <a:lnTo>
                      <a:pt x="269" y="14"/>
                    </a:lnTo>
                    <a:lnTo>
                      <a:pt x="198" y="5"/>
                    </a:lnTo>
                    <a:lnTo>
                      <a:pt x="0" y="0"/>
                    </a:lnTo>
                  </a:path>
                </a:pathLst>
              </a:custGeom>
              <a:noFill/>
              <a:ln w="2857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53625" name="Text Box 53"/>
              <p:cNvSpPr txBox="1">
                <a:spLocks noChangeArrowheads="1"/>
              </p:cNvSpPr>
              <p:nvPr/>
            </p:nvSpPr>
            <p:spPr bwMode="auto">
              <a:xfrm>
                <a:off x="2380" y="1253"/>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2800" b="1"/>
                  <a:t>7</a:t>
                </a:r>
              </a:p>
            </p:txBody>
          </p:sp>
        </p:grpSp>
        <p:grpSp>
          <p:nvGrpSpPr>
            <p:cNvPr id="153618" name="Group 54"/>
            <p:cNvGrpSpPr>
              <a:grpSpLocks/>
            </p:cNvGrpSpPr>
            <p:nvPr/>
          </p:nvGrpSpPr>
          <p:grpSpPr bwMode="auto">
            <a:xfrm>
              <a:off x="628" y="1661"/>
              <a:ext cx="490" cy="361"/>
              <a:chOff x="2835" y="880"/>
              <a:chExt cx="490" cy="361"/>
            </a:xfrm>
          </p:grpSpPr>
          <p:sp>
            <p:nvSpPr>
              <p:cNvPr id="153622" name="Freeform 55"/>
              <p:cNvSpPr>
                <a:spLocks/>
              </p:cNvSpPr>
              <p:nvPr/>
            </p:nvSpPr>
            <p:spPr bwMode="auto">
              <a:xfrm>
                <a:off x="3022" y="957"/>
                <a:ext cx="303" cy="284"/>
              </a:xfrm>
              <a:custGeom>
                <a:avLst/>
                <a:gdLst>
                  <a:gd name="T0" fmla="*/ 186 w 303"/>
                  <a:gd name="T1" fmla="*/ 284 h 284"/>
                  <a:gd name="T2" fmla="*/ 79 w 303"/>
                  <a:gd name="T3" fmla="*/ 257 h 284"/>
                  <a:gd name="T4" fmla="*/ 17 w 303"/>
                  <a:gd name="T5" fmla="*/ 204 h 284"/>
                  <a:gd name="T6" fmla="*/ 0 w 303"/>
                  <a:gd name="T7" fmla="*/ 124 h 284"/>
                  <a:gd name="T8" fmla="*/ 35 w 303"/>
                  <a:gd name="T9" fmla="*/ 36 h 284"/>
                  <a:gd name="T10" fmla="*/ 115 w 303"/>
                  <a:gd name="T11" fmla="*/ 0 h 284"/>
                  <a:gd name="T12" fmla="*/ 195 w 303"/>
                  <a:gd name="T13" fmla="*/ 18 h 284"/>
                  <a:gd name="T14" fmla="*/ 248 w 303"/>
                  <a:gd name="T15" fmla="*/ 89 h 284"/>
                  <a:gd name="T16" fmla="*/ 303 w 303"/>
                  <a:gd name="T17" fmla="*/ 223 h 2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03" h="284">
                    <a:moveTo>
                      <a:pt x="186" y="284"/>
                    </a:moveTo>
                    <a:lnTo>
                      <a:pt x="79" y="257"/>
                    </a:lnTo>
                    <a:lnTo>
                      <a:pt x="17" y="204"/>
                    </a:lnTo>
                    <a:lnTo>
                      <a:pt x="0" y="124"/>
                    </a:lnTo>
                    <a:lnTo>
                      <a:pt x="35" y="36"/>
                    </a:lnTo>
                    <a:lnTo>
                      <a:pt x="115" y="0"/>
                    </a:lnTo>
                    <a:lnTo>
                      <a:pt x="195" y="18"/>
                    </a:lnTo>
                    <a:lnTo>
                      <a:pt x="248" y="89"/>
                    </a:lnTo>
                    <a:lnTo>
                      <a:pt x="303" y="223"/>
                    </a:lnTo>
                  </a:path>
                </a:pathLst>
              </a:custGeom>
              <a:noFill/>
              <a:ln w="2857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53623" name="Text Box 56"/>
              <p:cNvSpPr txBox="1">
                <a:spLocks noChangeArrowheads="1"/>
              </p:cNvSpPr>
              <p:nvPr/>
            </p:nvSpPr>
            <p:spPr bwMode="auto">
              <a:xfrm>
                <a:off x="2835" y="880"/>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2800" b="1"/>
                  <a:t>7</a:t>
                </a:r>
              </a:p>
            </p:txBody>
          </p:sp>
        </p:grpSp>
        <p:grpSp>
          <p:nvGrpSpPr>
            <p:cNvPr id="153619" name="Group 57"/>
            <p:cNvGrpSpPr>
              <a:grpSpLocks/>
            </p:cNvGrpSpPr>
            <p:nvPr/>
          </p:nvGrpSpPr>
          <p:grpSpPr bwMode="auto">
            <a:xfrm>
              <a:off x="1172" y="2261"/>
              <a:ext cx="454" cy="952"/>
              <a:chOff x="3379" y="1480"/>
              <a:chExt cx="454" cy="952"/>
            </a:xfrm>
          </p:grpSpPr>
          <p:sp>
            <p:nvSpPr>
              <p:cNvPr id="153620" name="Line 58"/>
              <p:cNvSpPr>
                <a:spLocks noChangeShapeType="1"/>
              </p:cNvSpPr>
              <p:nvPr/>
            </p:nvSpPr>
            <p:spPr bwMode="auto">
              <a:xfrm flipH="1">
                <a:off x="3379" y="1480"/>
                <a:ext cx="454" cy="952"/>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53621" name="Text Box 59"/>
              <p:cNvSpPr txBox="1">
                <a:spLocks noChangeArrowheads="1"/>
              </p:cNvSpPr>
              <p:nvPr/>
            </p:nvSpPr>
            <p:spPr bwMode="auto">
              <a:xfrm>
                <a:off x="3605" y="1733"/>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2800" b="1"/>
                  <a:t>4</a:t>
                </a:r>
              </a:p>
            </p:txBody>
          </p:sp>
        </p:grpSp>
      </p:grpSp>
      <p:sp>
        <p:nvSpPr>
          <p:cNvPr id="153605" name="Rectangle 61"/>
          <p:cNvSpPr>
            <a:spLocks noChangeArrowheads="1"/>
          </p:cNvSpPr>
          <p:nvPr/>
        </p:nvSpPr>
        <p:spPr bwMode="auto">
          <a:xfrm>
            <a:off x="539750" y="260350"/>
            <a:ext cx="8062913"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3200" b="1">
                <a:solidFill>
                  <a:schemeClr val="tx2"/>
                </a:solidFill>
                <a:latin typeface="黑体" panose="02010609060101010101" pitchFamily="49" charset="-122"/>
              </a:rPr>
              <a:t>5.2.3 </a:t>
            </a:r>
            <a:r>
              <a:rPr lang="zh-CN" altLang="en-US" sz="3200" b="1">
                <a:solidFill>
                  <a:schemeClr val="tx2"/>
                </a:solidFill>
                <a:latin typeface="黑体" panose="02010609060101010101" pitchFamily="49" charset="-122"/>
              </a:rPr>
              <a:t>标量流水机的相关处理和控制机构 </a:t>
            </a:r>
          </a:p>
        </p:txBody>
      </p:sp>
      <p:pic>
        <p:nvPicPr>
          <p:cNvPr id="153606" name="Picture 2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263" y="1268413"/>
            <a:ext cx="3930650" cy="482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4626"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263" y="1268413"/>
            <a:ext cx="3930650" cy="482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627" name="Rectangle 3"/>
          <p:cNvSpPr>
            <a:spLocks noChangeArrowheads="1"/>
          </p:cNvSpPr>
          <p:nvPr/>
        </p:nvSpPr>
        <p:spPr bwMode="auto">
          <a:xfrm>
            <a:off x="611188" y="1196975"/>
            <a:ext cx="4608512"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200" b="1">
                <a:solidFill>
                  <a:schemeClr val="tx2"/>
                </a:solidFill>
                <a:latin typeface="黑体" panose="02010609060101010101" pitchFamily="49" charset="-122"/>
              </a:rPr>
              <a:t>4</a:t>
            </a:r>
            <a:r>
              <a:rPr lang="zh-CN" altLang="en-US" sz="3200" b="1">
                <a:solidFill>
                  <a:schemeClr val="tx2"/>
                </a:solidFill>
                <a:latin typeface="黑体" panose="02010609060101010101" pitchFamily="49" charset="-122"/>
              </a:rPr>
              <a:t>．流水线调度</a:t>
            </a:r>
          </a:p>
        </p:txBody>
      </p:sp>
      <p:sp>
        <p:nvSpPr>
          <p:cNvPr id="154628" name="Text Box 4"/>
          <p:cNvSpPr txBox="1">
            <a:spLocks noChangeArrowheads="1"/>
          </p:cNvSpPr>
          <p:nvPr/>
        </p:nvSpPr>
        <p:spPr bwMode="auto">
          <a:xfrm>
            <a:off x="611188" y="1844675"/>
            <a:ext cx="6624637"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2800" b="1">
                <a:solidFill>
                  <a:srgbClr val="FF3300"/>
                </a:solidFill>
              </a:rPr>
              <a:t>(1)</a:t>
            </a:r>
            <a:r>
              <a:rPr lang="zh-CN" altLang="en-US" sz="2800" b="1">
                <a:solidFill>
                  <a:srgbClr val="FF3300"/>
                </a:solidFill>
              </a:rPr>
              <a:t>单功能流水线调度</a:t>
            </a:r>
          </a:p>
          <a:p>
            <a:pPr algn="l" eaLnBrk="1" hangingPunct="1"/>
            <a:r>
              <a:rPr lang="en-US" altLang="zh-CN" sz="2800" b="1">
                <a:solidFill>
                  <a:srgbClr val="FF3300"/>
                </a:solidFill>
              </a:rPr>
              <a:t>——</a:t>
            </a:r>
            <a:r>
              <a:rPr lang="zh-CN" altLang="en-US" sz="2800" b="1">
                <a:solidFill>
                  <a:srgbClr val="FF3300"/>
                </a:solidFill>
              </a:rPr>
              <a:t>最佳调度方案</a:t>
            </a:r>
          </a:p>
        </p:txBody>
      </p:sp>
      <p:sp>
        <p:nvSpPr>
          <p:cNvPr id="291846" name="Rectangle 6"/>
          <p:cNvSpPr>
            <a:spLocks noChangeArrowheads="1"/>
          </p:cNvSpPr>
          <p:nvPr/>
        </p:nvSpPr>
        <p:spPr bwMode="auto">
          <a:xfrm>
            <a:off x="5200650" y="2624138"/>
            <a:ext cx="3802063" cy="863600"/>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54630" name="Text Box 7"/>
          <p:cNvSpPr txBox="1">
            <a:spLocks noChangeArrowheads="1"/>
          </p:cNvSpPr>
          <p:nvPr/>
        </p:nvSpPr>
        <p:spPr bwMode="auto">
          <a:xfrm>
            <a:off x="611188" y="2852738"/>
            <a:ext cx="38163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zh-CN" altLang="en-US" sz="2800" b="1"/>
              <a:t>平均间隔拍数最小</a:t>
            </a:r>
          </a:p>
          <a:p>
            <a:pPr algn="l" eaLnBrk="1" hangingPunct="1"/>
            <a:r>
              <a:rPr lang="zh-CN" altLang="en-US" sz="2800" b="1"/>
              <a:t>吞吐率最高</a:t>
            </a:r>
          </a:p>
        </p:txBody>
      </p:sp>
      <p:sp>
        <p:nvSpPr>
          <p:cNvPr id="154631" name="Rectangle 8"/>
          <p:cNvSpPr>
            <a:spLocks noChangeArrowheads="1"/>
          </p:cNvSpPr>
          <p:nvPr/>
        </p:nvSpPr>
        <p:spPr bwMode="auto">
          <a:xfrm>
            <a:off x="539750" y="260350"/>
            <a:ext cx="8062913"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3200" b="1">
                <a:solidFill>
                  <a:schemeClr val="tx2"/>
                </a:solidFill>
                <a:latin typeface="黑体" panose="02010609060101010101" pitchFamily="49" charset="-122"/>
              </a:rPr>
              <a:t>5.2.3 </a:t>
            </a:r>
            <a:r>
              <a:rPr lang="zh-CN" altLang="en-US" sz="3200" b="1">
                <a:solidFill>
                  <a:schemeClr val="tx2"/>
                </a:solidFill>
                <a:latin typeface="黑体" panose="02010609060101010101" pitchFamily="49" charset="-122"/>
              </a:rPr>
              <a:t>标量流水机的相关处理和控制机构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291846"/>
                                        </p:tgtEl>
                                        <p:attrNameLst>
                                          <p:attrName>style.visibility</p:attrName>
                                        </p:attrNameLst>
                                      </p:cBhvr>
                                      <p:to>
                                        <p:strVal val="visible"/>
                                      </p:to>
                                    </p:set>
                                    <p:anim calcmode="lin" valueType="num">
                                      <p:cBhvr>
                                        <p:cTn id="7" dur="500" fill="hold"/>
                                        <p:tgtEl>
                                          <p:spTgt spid="291846"/>
                                        </p:tgtEl>
                                        <p:attrNameLst>
                                          <p:attrName>ppt_w</p:attrName>
                                        </p:attrNameLst>
                                      </p:cBhvr>
                                      <p:tavLst>
                                        <p:tav tm="0">
                                          <p:val>
                                            <p:strVal val="#ppt_w*0.70"/>
                                          </p:val>
                                        </p:tav>
                                        <p:tav tm="100000">
                                          <p:val>
                                            <p:strVal val="#ppt_w"/>
                                          </p:val>
                                        </p:tav>
                                      </p:tavLst>
                                    </p:anim>
                                    <p:anim calcmode="lin" valueType="num">
                                      <p:cBhvr>
                                        <p:cTn id="8" dur="500" fill="hold"/>
                                        <p:tgtEl>
                                          <p:spTgt spid="291846"/>
                                        </p:tgtEl>
                                        <p:attrNameLst>
                                          <p:attrName>ppt_h</p:attrName>
                                        </p:attrNameLst>
                                      </p:cBhvr>
                                      <p:tavLst>
                                        <p:tav tm="0">
                                          <p:val>
                                            <p:strVal val="#ppt_h"/>
                                          </p:val>
                                        </p:tav>
                                        <p:tav tm="100000">
                                          <p:val>
                                            <p:strVal val="#ppt_h"/>
                                          </p:val>
                                        </p:tav>
                                      </p:tavLst>
                                    </p:anim>
                                    <p:animEffect transition="in" filter="fade">
                                      <p:cBhvr>
                                        <p:cTn id="9" dur="500"/>
                                        <p:tgtEl>
                                          <p:spTgt spid="2918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idx="4294967295"/>
          </p:nvPr>
        </p:nvSpPr>
        <p:spPr>
          <a:xfrm>
            <a:off x="611188" y="1196975"/>
            <a:ext cx="4608512" cy="576263"/>
          </a:xfrm>
        </p:spPr>
        <p:txBody>
          <a:bodyPr/>
          <a:lstStyle/>
          <a:p>
            <a:pPr algn="l" eaLnBrk="1" hangingPunct="1"/>
            <a:r>
              <a:rPr lang="en-US" altLang="zh-CN" sz="3200" b="1" smtClean="0">
                <a:latin typeface="黑体" panose="02010609060101010101" pitchFamily="49" charset="-122"/>
                <a:ea typeface="黑体" panose="02010609060101010101" pitchFamily="49" charset="-122"/>
              </a:rPr>
              <a:t>1</a:t>
            </a:r>
            <a:r>
              <a:rPr lang="zh-CN" altLang="en-US" sz="3200" b="1" smtClean="0">
                <a:latin typeface="黑体" panose="02010609060101010101" pitchFamily="49" charset="-122"/>
                <a:ea typeface="黑体" panose="02010609060101010101" pitchFamily="49" charset="-122"/>
              </a:rPr>
              <a:t>．局部相关的处理</a:t>
            </a:r>
          </a:p>
        </p:txBody>
      </p:sp>
      <p:sp>
        <p:nvSpPr>
          <p:cNvPr id="100355" name="Rectangle 3"/>
          <p:cNvSpPr>
            <a:spLocks noGrp="1" noChangeArrowheads="1"/>
          </p:cNvSpPr>
          <p:nvPr>
            <p:ph type="body" idx="4294967295"/>
          </p:nvPr>
        </p:nvSpPr>
        <p:spPr>
          <a:xfrm>
            <a:off x="611188" y="1916113"/>
            <a:ext cx="8137525" cy="2376487"/>
          </a:xfrm>
        </p:spPr>
        <p:txBody>
          <a:bodyPr/>
          <a:lstStyle/>
          <a:p>
            <a:pPr marL="0" indent="0" eaLnBrk="1" hangingPunct="1">
              <a:buNone/>
            </a:pPr>
            <a:r>
              <a:rPr lang="zh-CN" altLang="en-US" sz="2800" b="1" dirty="0" smtClean="0">
                <a:solidFill>
                  <a:srgbClr val="0000FF"/>
                </a:solidFill>
                <a:latin typeface="黑体" panose="02010609060101010101" pitchFamily="49" charset="-122"/>
                <a:ea typeface="黑体" panose="02010609060101010101" pitchFamily="49" charset="-122"/>
              </a:rPr>
              <a:t>局部相关控制机构要解决的问题</a:t>
            </a:r>
            <a:r>
              <a:rPr lang="zh-CN" altLang="en-US" sz="2800" b="1" dirty="0" smtClean="0">
                <a:latin typeface="黑体" panose="02010609060101010101" pitchFamily="49" charset="-122"/>
                <a:ea typeface="黑体" panose="02010609060101010101" pitchFamily="49" charset="-122"/>
              </a:rPr>
              <a:t>：</a:t>
            </a:r>
          </a:p>
          <a:p>
            <a:pPr eaLnBrk="1" hangingPunct="1"/>
            <a:r>
              <a:rPr lang="zh-CN" altLang="en-US" sz="2800" b="1" dirty="0" smtClean="0">
                <a:latin typeface="黑体" panose="02010609060101010101" pitchFamily="49" charset="-122"/>
                <a:ea typeface="黑体" panose="02010609060101010101" pitchFamily="49" charset="-122"/>
              </a:rPr>
              <a:t>如何判定流入流水线的多条指令之间是否相关；</a:t>
            </a:r>
          </a:p>
          <a:p>
            <a:pPr eaLnBrk="1" hangingPunct="1"/>
            <a:r>
              <a:rPr lang="zh-CN" altLang="en-US" sz="2800" b="1" dirty="0" smtClean="0">
                <a:latin typeface="黑体" panose="02010609060101010101" pitchFamily="49" charset="-122"/>
                <a:ea typeface="黑体" panose="02010609060101010101" pitchFamily="49" charset="-122"/>
              </a:rPr>
              <a:t>如何控制推后对相关单元的读；</a:t>
            </a:r>
          </a:p>
          <a:p>
            <a:pPr eaLnBrk="1" hangingPunct="1"/>
            <a:r>
              <a:rPr lang="zh-CN" altLang="en-US" sz="2800" b="1" dirty="0" smtClean="0">
                <a:latin typeface="黑体" panose="02010609060101010101" pitchFamily="49" charset="-122"/>
                <a:ea typeface="黑体" panose="02010609060101010101" pitchFamily="49" charset="-122"/>
              </a:rPr>
              <a:t>如何设置相关专用通路并控制其连通和断开。</a:t>
            </a:r>
          </a:p>
        </p:txBody>
      </p:sp>
      <p:sp>
        <p:nvSpPr>
          <p:cNvPr id="100356" name="Rectangle 5"/>
          <p:cNvSpPr>
            <a:spLocks noChangeArrowheads="1"/>
          </p:cNvSpPr>
          <p:nvPr/>
        </p:nvSpPr>
        <p:spPr bwMode="auto">
          <a:xfrm>
            <a:off x="539750" y="260350"/>
            <a:ext cx="8062913"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3200" b="1">
                <a:solidFill>
                  <a:schemeClr val="tx2"/>
                </a:solidFill>
                <a:latin typeface="黑体" panose="02010609060101010101" pitchFamily="49" charset="-122"/>
              </a:rPr>
              <a:t>5.2.3 </a:t>
            </a:r>
            <a:r>
              <a:rPr lang="zh-CN" altLang="en-US" sz="3200" b="1">
                <a:solidFill>
                  <a:schemeClr val="tx2"/>
                </a:solidFill>
                <a:latin typeface="黑体" panose="02010609060101010101" pitchFamily="49" charset="-122"/>
              </a:rPr>
              <a:t>标量流水机的相关处理和控制机构 </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3"/>
          <p:cNvSpPr>
            <a:spLocks noChangeArrowheads="1"/>
          </p:cNvSpPr>
          <p:nvPr/>
        </p:nvSpPr>
        <p:spPr bwMode="auto">
          <a:xfrm>
            <a:off x="611188" y="1196975"/>
            <a:ext cx="4608512"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200" b="1">
                <a:solidFill>
                  <a:schemeClr val="tx2"/>
                </a:solidFill>
                <a:latin typeface="黑体" panose="02010609060101010101" pitchFamily="49" charset="-122"/>
              </a:rPr>
              <a:t>4</a:t>
            </a:r>
            <a:r>
              <a:rPr lang="zh-CN" altLang="en-US" sz="3200" b="1">
                <a:solidFill>
                  <a:schemeClr val="tx2"/>
                </a:solidFill>
                <a:latin typeface="黑体" panose="02010609060101010101" pitchFamily="49" charset="-122"/>
              </a:rPr>
              <a:t>．流水线调度</a:t>
            </a:r>
          </a:p>
        </p:txBody>
      </p:sp>
      <p:sp>
        <p:nvSpPr>
          <p:cNvPr id="155651" name="Text Box 4"/>
          <p:cNvSpPr txBox="1">
            <a:spLocks noChangeArrowheads="1"/>
          </p:cNvSpPr>
          <p:nvPr/>
        </p:nvSpPr>
        <p:spPr bwMode="auto">
          <a:xfrm>
            <a:off x="611188" y="1844675"/>
            <a:ext cx="6624637"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2800" b="1">
                <a:solidFill>
                  <a:srgbClr val="FF3300"/>
                </a:solidFill>
              </a:rPr>
              <a:t>(1)</a:t>
            </a:r>
            <a:r>
              <a:rPr lang="zh-CN" altLang="en-US" sz="2800" b="1">
                <a:solidFill>
                  <a:srgbClr val="FF3300"/>
                </a:solidFill>
              </a:rPr>
              <a:t>单功能流水线调度</a:t>
            </a:r>
          </a:p>
          <a:p>
            <a:pPr algn="l" eaLnBrk="1" hangingPunct="1"/>
            <a:r>
              <a:rPr lang="en-US" altLang="zh-CN" sz="2800" b="1">
                <a:solidFill>
                  <a:srgbClr val="FF3300"/>
                </a:solidFill>
              </a:rPr>
              <a:t>——</a:t>
            </a:r>
            <a:r>
              <a:rPr lang="zh-CN" altLang="en-US" sz="2800" b="1">
                <a:solidFill>
                  <a:srgbClr val="FF3300"/>
                </a:solidFill>
              </a:rPr>
              <a:t>最佳调度方案</a:t>
            </a:r>
          </a:p>
        </p:txBody>
      </p:sp>
      <p:sp>
        <p:nvSpPr>
          <p:cNvPr id="292869" name="Text Box 5"/>
          <p:cNvSpPr txBox="1">
            <a:spLocks noChangeArrowheads="1"/>
          </p:cNvSpPr>
          <p:nvPr/>
        </p:nvSpPr>
        <p:spPr bwMode="auto">
          <a:xfrm>
            <a:off x="4500563" y="1916113"/>
            <a:ext cx="411162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zh-CN" altLang="en-US" sz="2800" b="1"/>
              <a:t>（</a:t>
            </a:r>
            <a:r>
              <a:rPr lang="en-US" altLang="zh-CN" sz="2800" b="1"/>
              <a:t>3</a:t>
            </a:r>
            <a:r>
              <a:rPr lang="zh-CN" altLang="en-US" sz="2800" b="1"/>
              <a:t>，</a:t>
            </a:r>
            <a:r>
              <a:rPr lang="en-US" altLang="zh-CN" sz="2800" b="1"/>
              <a:t>4</a:t>
            </a:r>
            <a:r>
              <a:rPr lang="zh-CN" altLang="en-US" sz="2800" b="1"/>
              <a:t>）是最佳方案，</a:t>
            </a:r>
          </a:p>
          <a:p>
            <a:pPr algn="l" eaLnBrk="1" hangingPunct="1"/>
            <a:r>
              <a:rPr lang="zh-CN" altLang="en-US" sz="2800" b="1"/>
              <a:t>（</a:t>
            </a:r>
            <a:r>
              <a:rPr lang="en-US" altLang="zh-CN" sz="2800" b="1"/>
              <a:t>4</a:t>
            </a:r>
            <a:r>
              <a:rPr lang="zh-CN" altLang="en-US" sz="2800" b="1"/>
              <a:t>，</a:t>
            </a:r>
            <a:r>
              <a:rPr lang="en-US" altLang="zh-CN" sz="2800" b="1"/>
              <a:t>3</a:t>
            </a:r>
            <a:r>
              <a:rPr lang="zh-CN" altLang="en-US" sz="2800" b="1"/>
              <a:t>）不是最佳方案。</a:t>
            </a:r>
          </a:p>
        </p:txBody>
      </p:sp>
      <p:graphicFrame>
        <p:nvGraphicFramePr>
          <p:cNvPr id="292870" name="Group 6"/>
          <p:cNvGraphicFramePr>
            <a:graphicFrameLocks noGrp="1"/>
          </p:cNvGraphicFramePr>
          <p:nvPr/>
        </p:nvGraphicFramePr>
        <p:xfrm>
          <a:off x="827088" y="3068638"/>
          <a:ext cx="6335712" cy="2636839"/>
        </p:xfrm>
        <a:graphic>
          <a:graphicData uri="http://schemas.openxmlformats.org/drawingml/2006/table">
            <a:tbl>
              <a:tblPr/>
              <a:tblGrid>
                <a:gridCol w="1847850">
                  <a:extLst>
                    <a:ext uri="{9D8B030D-6E8A-4147-A177-3AD203B41FA5}">
                      <a16:colId xmlns:a16="http://schemas.microsoft.com/office/drawing/2014/main" val="3535690448"/>
                    </a:ext>
                  </a:extLst>
                </a:gridCol>
                <a:gridCol w="2255837">
                  <a:extLst>
                    <a:ext uri="{9D8B030D-6E8A-4147-A177-3AD203B41FA5}">
                      <a16:colId xmlns:a16="http://schemas.microsoft.com/office/drawing/2014/main" val="2564196712"/>
                    </a:ext>
                  </a:extLst>
                </a:gridCol>
                <a:gridCol w="2232025">
                  <a:extLst>
                    <a:ext uri="{9D8B030D-6E8A-4147-A177-3AD203B41FA5}">
                      <a16:colId xmlns:a16="http://schemas.microsoft.com/office/drawing/2014/main" val="2223959919"/>
                    </a:ext>
                  </a:extLst>
                </a:gridCol>
              </a:tblGrid>
              <a:tr h="563699">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方案</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实例</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吞吐率比较</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03976897"/>
                  </a:ext>
                </a:extLst>
              </a:tr>
              <a:tr h="518285">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a:t>
                      </a:r>
                      <a:r>
                        <a:rPr kumimoji="1" lang="en-US" altLang="zh-CN" sz="28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3</a:t>
                      </a:r>
                      <a:r>
                        <a:rPr kumimoji="1" lang="zh-CN" altLang="en-US" sz="28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a:t>
                      </a:r>
                      <a:r>
                        <a:rPr kumimoji="1" lang="en-US" altLang="zh-CN" sz="28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4</a:t>
                      </a:r>
                      <a:r>
                        <a:rPr kumimoji="1" lang="zh-CN" altLang="en-US" sz="28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3</a:t>
                      </a:r>
                      <a:r>
                        <a:rPr kumimoji="1" lang="zh-CN" altLang="en-US" sz="28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a:t>
                      </a:r>
                      <a:r>
                        <a:rPr kumimoji="1" lang="en-US" altLang="zh-CN" sz="28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4</a:t>
                      </a:r>
                      <a:r>
                        <a:rPr kumimoji="1" lang="zh-CN" altLang="en-US" sz="28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a:t>
                      </a:r>
                      <a:r>
                        <a:rPr kumimoji="1" lang="en-US" altLang="zh-CN" sz="28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3</a:t>
                      </a:r>
                      <a:r>
                        <a:rPr kumimoji="1" lang="zh-CN" altLang="en-US" sz="28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a:t>
                      </a:r>
                      <a:r>
                        <a:rPr kumimoji="1" lang="en-US" altLang="zh-CN" sz="28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4</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相同</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4587725"/>
                  </a:ext>
                </a:extLst>
              </a:tr>
              <a:tr h="518285">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a:t>
                      </a:r>
                      <a:r>
                        <a:rPr kumimoji="1" lang="en-US" altLang="zh-CN" sz="28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4</a:t>
                      </a:r>
                      <a:r>
                        <a:rPr kumimoji="1" lang="zh-CN" altLang="en-US" sz="28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a:t>
                      </a:r>
                      <a:r>
                        <a:rPr kumimoji="1" lang="en-US" altLang="zh-CN" sz="28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3</a:t>
                      </a:r>
                      <a:r>
                        <a:rPr kumimoji="1" lang="zh-CN" altLang="en-US" sz="28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4</a:t>
                      </a:r>
                      <a:r>
                        <a:rPr kumimoji="1" lang="zh-CN" altLang="en-US" sz="28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a:t>
                      </a:r>
                      <a:r>
                        <a:rPr kumimoji="1" lang="en-US" altLang="zh-CN" sz="28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3</a:t>
                      </a:r>
                      <a:r>
                        <a:rPr kumimoji="1" lang="zh-CN" altLang="en-US" sz="28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a:t>
                      </a:r>
                      <a:r>
                        <a:rPr kumimoji="1" lang="en-US" altLang="zh-CN" sz="28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4</a:t>
                      </a:r>
                      <a:r>
                        <a:rPr kumimoji="1" lang="zh-CN" altLang="en-US" sz="28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a:t>
                      </a:r>
                      <a:r>
                        <a:rPr kumimoji="1" lang="en-US" altLang="zh-CN" sz="28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3</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2631222061"/>
                  </a:ext>
                </a:extLst>
              </a:tr>
              <a:tr h="518285">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a:t>
                      </a:r>
                      <a:r>
                        <a:rPr kumimoji="1" lang="en-US" altLang="zh-CN" sz="28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3</a:t>
                      </a:r>
                      <a:r>
                        <a:rPr kumimoji="1" lang="zh-CN" altLang="en-US" sz="28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a:t>
                      </a:r>
                      <a:r>
                        <a:rPr kumimoji="1" lang="en-US" altLang="zh-CN" sz="28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4</a:t>
                      </a:r>
                      <a:r>
                        <a:rPr kumimoji="1" lang="zh-CN" altLang="en-US" sz="28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3</a:t>
                      </a:r>
                      <a:r>
                        <a:rPr kumimoji="1" lang="zh-CN" altLang="en-US" sz="28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a:t>
                      </a:r>
                      <a:r>
                        <a:rPr kumimoji="1" lang="en-US" altLang="zh-CN" sz="28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4</a:t>
                      </a:r>
                      <a:r>
                        <a:rPr kumimoji="1" lang="zh-CN" altLang="en-US" sz="28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a:t>
                      </a:r>
                      <a:r>
                        <a:rPr kumimoji="1" lang="en-US" altLang="zh-CN" sz="28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3</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a:t>
                      </a:r>
                      <a:r>
                        <a:rPr kumimoji="1" lang="en-US" altLang="zh-CN" sz="28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3</a:t>
                      </a:r>
                      <a:r>
                        <a:rPr kumimoji="1" lang="zh-CN" altLang="en-US" sz="28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a:t>
                      </a:r>
                      <a:r>
                        <a:rPr kumimoji="1" lang="en-US" altLang="zh-CN" sz="28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4</a:t>
                      </a:r>
                      <a:r>
                        <a:rPr kumimoji="1" lang="zh-CN" altLang="en-US" sz="28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吞吐率较大</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40780720"/>
                  </a:ext>
                </a:extLst>
              </a:tr>
              <a:tr h="518285">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a:t>
                      </a:r>
                      <a:r>
                        <a:rPr kumimoji="1" lang="en-US" altLang="zh-CN" sz="28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4</a:t>
                      </a:r>
                      <a:r>
                        <a:rPr kumimoji="1" lang="zh-CN" altLang="en-US" sz="28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a:t>
                      </a:r>
                      <a:r>
                        <a:rPr kumimoji="1" lang="en-US" altLang="zh-CN" sz="28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3</a:t>
                      </a:r>
                      <a:r>
                        <a:rPr kumimoji="1" lang="zh-CN" altLang="en-US" sz="28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4</a:t>
                      </a:r>
                      <a:r>
                        <a:rPr kumimoji="1" lang="zh-CN" altLang="en-US" sz="28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a:t>
                      </a:r>
                      <a:r>
                        <a:rPr kumimoji="1" lang="en-US" altLang="zh-CN" sz="28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3</a:t>
                      </a:r>
                      <a:r>
                        <a:rPr kumimoji="1" lang="zh-CN" altLang="en-US" sz="28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a:t>
                      </a:r>
                      <a:r>
                        <a:rPr kumimoji="1" lang="en-US" altLang="zh-CN" sz="28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4</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4261170379"/>
                  </a:ext>
                </a:extLst>
              </a:tr>
            </a:tbl>
          </a:graphicData>
        </a:graphic>
      </p:graphicFrame>
      <p:sp>
        <p:nvSpPr>
          <p:cNvPr id="155677" name="Rectangle 30"/>
          <p:cNvSpPr>
            <a:spLocks noChangeArrowheads="1"/>
          </p:cNvSpPr>
          <p:nvPr/>
        </p:nvSpPr>
        <p:spPr bwMode="auto">
          <a:xfrm>
            <a:off x="539750" y="260350"/>
            <a:ext cx="8062913"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3200" b="1">
                <a:solidFill>
                  <a:schemeClr val="tx2"/>
                </a:solidFill>
                <a:latin typeface="黑体" panose="02010609060101010101" pitchFamily="49" charset="-122"/>
              </a:rPr>
              <a:t>5.2.3 </a:t>
            </a:r>
            <a:r>
              <a:rPr lang="zh-CN" altLang="en-US" sz="3200" b="1">
                <a:solidFill>
                  <a:schemeClr val="tx2"/>
                </a:solidFill>
                <a:latin typeface="黑体" panose="02010609060101010101" pitchFamily="49" charset="-122"/>
              </a:rPr>
              <a:t>标量流水机的相关处理和控制机构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2869"/>
                                        </p:tgtEl>
                                        <p:attrNameLst>
                                          <p:attrName>style.visibility</p:attrName>
                                        </p:attrNameLst>
                                      </p:cBhvr>
                                      <p:to>
                                        <p:strVal val="visible"/>
                                      </p:to>
                                    </p:set>
                                    <p:animEffect transition="in" filter="wipe(left)">
                                      <p:cBhvr>
                                        <p:cTn id="7" dur="500"/>
                                        <p:tgtEl>
                                          <p:spTgt spid="2928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69"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3"/>
          <p:cNvSpPr>
            <a:spLocks noChangeArrowheads="1"/>
          </p:cNvSpPr>
          <p:nvPr/>
        </p:nvSpPr>
        <p:spPr bwMode="auto">
          <a:xfrm>
            <a:off x="611188" y="1196975"/>
            <a:ext cx="4608512"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200" b="1">
                <a:solidFill>
                  <a:schemeClr val="tx2"/>
                </a:solidFill>
                <a:latin typeface="黑体" panose="02010609060101010101" pitchFamily="49" charset="-122"/>
              </a:rPr>
              <a:t>4</a:t>
            </a:r>
            <a:r>
              <a:rPr lang="zh-CN" altLang="en-US" sz="3200" b="1">
                <a:solidFill>
                  <a:schemeClr val="tx2"/>
                </a:solidFill>
                <a:latin typeface="黑体" panose="02010609060101010101" pitchFamily="49" charset="-122"/>
              </a:rPr>
              <a:t>．流水线调度</a:t>
            </a:r>
          </a:p>
        </p:txBody>
      </p:sp>
      <p:sp>
        <p:nvSpPr>
          <p:cNvPr id="156675" name="Text Box 4"/>
          <p:cNvSpPr txBox="1">
            <a:spLocks noChangeArrowheads="1"/>
          </p:cNvSpPr>
          <p:nvPr/>
        </p:nvSpPr>
        <p:spPr bwMode="auto">
          <a:xfrm>
            <a:off x="611188" y="1844675"/>
            <a:ext cx="66246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2800" b="1">
                <a:solidFill>
                  <a:srgbClr val="FF3300"/>
                </a:solidFill>
              </a:rPr>
              <a:t>(2)</a:t>
            </a:r>
            <a:r>
              <a:rPr lang="zh-CN" altLang="en-US" sz="2800" b="1">
                <a:solidFill>
                  <a:srgbClr val="FF3300"/>
                </a:solidFill>
              </a:rPr>
              <a:t>多功能流水线调度</a:t>
            </a:r>
            <a:r>
              <a:rPr lang="en-US" altLang="zh-CN" sz="2800" b="1">
                <a:solidFill>
                  <a:srgbClr val="FF3300"/>
                </a:solidFill>
              </a:rPr>
              <a:t>——</a:t>
            </a:r>
            <a:r>
              <a:rPr lang="zh-CN" altLang="en-US" sz="2800" b="1">
                <a:solidFill>
                  <a:srgbClr val="FF3300"/>
                </a:solidFill>
              </a:rPr>
              <a:t>预约表</a:t>
            </a:r>
          </a:p>
        </p:txBody>
      </p:sp>
      <p:sp>
        <p:nvSpPr>
          <p:cNvPr id="156676" name="Text Box 5"/>
          <p:cNvSpPr txBox="1">
            <a:spLocks noChangeArrowheads="1"/>
          </p:cNvSpPr>
          <p:nvPr/>
        </p:nvSpPr>
        <p:spPr bwMode="auto">
          <a:xfrm>
            <a:off x="971550" y="2420938"/>
            <a:ext cx="74882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zh-CN" altLang="en-US" sz="2800" b="1"/>
              <a:t>将对应每种功能的预约表都重叠在一起</a:t>
            </a:r>
          </a:p>
        </p:txBody>
      </p:sp>
      <p:pic>
        <p:nvPicPr>
          <p:cNvPr id="156677" name="Picture 6"/>
          <p:cNvPicPr>
            <a:picLocks noChangeAspect="1" noChangeArrowheads="1"/>
          </p:cNvPicPr>
          <p:nvPr/>
        </p:nvPicPr>
        <p:blipFill>
          <a:blip r:embed="rId2">
            <a:extLst>
              <a:ext uri="{28A0092B-C50C-407E-A947-70E740481C1C}">
                <a14:useLocalDpi xmlns:a14="http://schemas.microsoft.com/office/drawing/2010/main" val="0"/>
              </a:ext>
            </a:extLst>
          </a:blip>
          <a:srcRect b="21916"/>
          <a:stretch>
            <a:fillRect/>
          </a:stretch>
        </p:blipFill>
        <p:spPr bwMode="auto">
          <a:xfrm>
            <a:off x="0" y="3068638"/>
            <a:ext cx="9144000" cy="216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6678" name="Rectangle 7"/>
          <p:cNvSpPr>
            <a:spLocks noChangeArrowheads="1"/>
          </p:cNvSpPr>
          <p:nvPr/>
        </p:nvSpPr>
        <p:spPr bwMode="auto">
          <a:xfrm>
            <a:off x="539750" y="260350"/>
            <a:ext cx="8062913"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3200" b="1">
                <a:solidFill>
                  <a:schemeClr val="tx2"/>
                </a:solidFill>
                <a:latin typeface="黑体" panose="02010609060101010101" pitchFamily="49" charset="-122"/>
              </a:rPr>
              <a:t>5.2.3 </a:t>
            </a:r>
            <a:r>
              <a:rPr lang="zh-CN" altLang="en-US" sz="3200" b="1">
                <a:solidFill>
                  <a:schemeClr val="tx2"/>
                </a:solidFill>
                <a:latin typeface="黑体" panose="02010609060101010101" pitchFamily="49" charset="-122"/>
              </a:rPr>
              <a:t>标量流水机的相关处理和控制机构 </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3"/>
          <p:cNvSpPr>
            <a:spLocks noChangeArrowheads="1"/>
          </p:cNvSpPr>
          <p:nvPr/>
        </p:nvSpPr>
        <p:spPr bwMode="auto">
          <a:xfrm>
            <a:off x="611188" y="1196975"/>
            <a:ext cx="4608512"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200" b="1">
                <a:solidFill>
                  <a:schemeClr val="tx2"/>
                </a:solidFill>
                <a:latin typeface="黑体" panose="02010609060101010101" pitchFamily="49" charset="-122"/>
              </a:rPr>
              <a:t>4</a:t>
            </a:r>
            <a:r>
              <a:rPr lang="zh-CN" altLang="en-US" sz="3200" b="1">
                <a:solidFill>
                  <a:schemeClr val="tx2"/>
                </a:solidFill>
                <a:latin typeface="黑体" panose="02010609060101010101" pitchFamily="49" charset="-122"/>
              </a:rPr>
              <a:t>．流水线调度</a:t>
            </a:r>
          </a:p>
        </p:txBody>
      </p:sp>
      <p:sp>
        <p:nvSpPr>
          <p:cNvPr id="157699" name="Text Box 4"/>
          <p:cNvSpPr txBox="1">
            <a:spLocks noChangeArrowheads="1"/>
          </p:cNvSpPr>
          <p:nvPr/>
        </p:nvSpPr>
        <p:spPr bwMode="auto">
          <a:xfrm>
            <a:off x="611188" y="1844675"/>
            <a:ext cx="66246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2800" b="1">
                <a:solidFill>
                  <a:srgbClr val="FF3300"/>
                </a:solidFill>
              </a:rPr>
              <a:t>(2)</a:t>
            </a:r>
            <a:r>
              <a:rPr lang="zh-CN" altLang="en-US" sz="2800" b="1">
                <a:solidFill>
                  <a:srgbClr val="FF3300"/>
                </a:solidFill>
              </a:rPr>
              <a:t>多功能流水线调度</a:t>
            </a:r>
            <a:r>
              <a:rPr lang="en-US" altLang="zh-CN" sz="2800" b="1">
                <a:solidFill>
                  <a:srgbClr val="FF3300"/>
                </a:solidFill>
              </a:rPr>
              <a:t>——</a:t>
            </a:r>
            <a:r>
              <a:rPr lang="zh-CN" altLang="en-US" sz="2800" b="1">
                <a:solidFill>
                  <a:srgbClr val="FF3300"/>
                </a:solidFill>
              </a:rPr>
              <a:t>冲突向量</a:t>
            </a:r>
          </a:p>
        </p:txBody>
      </p:sp>
      <p:sp>
        <p:nvSpPr>
          <p:cNvPr id="157700" name="Text Box 5"/>
          <p:cNvSpPr txBox="1">
            <a:spLocks noChangeArrowheads="1"/>
          </p:cNvSpPr>
          <p:nvPr/>
        </p:nvSpPr>
        <p:spPr bwMode="auto">
          <a:xfrm>
            <a:off x="539750" y="2492375"/>
            <a:ext cx="50053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zh-CN" altLang="en-US" sz="2800" b="1"/>
              <a:t>本例对应有</a:t>
            </a:r>
            <a:r>
              <a:rPr lang="en-US" altLang="zh-CN" sz="2800" b="1"/>
              <a:t>4</a:t>
            </a:r>
            <a:r>
              <a:rPr lang="zh-CN" altLang="en-US" sz="2800" b="1"/>
              <a:t>个交叉冲突向量：</a:t>
            </a:r>
          </a:p>
        </p:txBody>
      </p:sp>
      <p:sp>
        <p:nvSpPr>
          <p:cNvPr id="157701" name="Text Box 6"/>
          <p:cNvSpPr txBox="1">
            <a:spLocks noChangeArrowheads="1"/>
          </p:cNvSpPr>
          <p:nvPr/>
        </p:nvSpPr>
        <p:spPr bwMode="auto">
          <a:xfrm>
            <a:off x="5003800" y="2478088"/>
            <a:ext cx="38512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2800" b="1"/>
              <a:t>V</a:t>
            </a:r>
            <a:r>
              <a:rPr lang="en-US" altLang="zh-CN" sz="2800" b="1" baseline="-25000"/>
              <a:t>AA</a:t>
            </a:r>
            <a:r>
              <a:rPr lang="zh-CN" altLang="en-US" sz="2800" b="1"/>
              <a:t>，</a:t>
            </a:r>
            <a:r>
              <a:rPr lang="en-US" altLang="zh-CN" sz="2800" b="1"/>
              <a:t>V</a:t>
            </a:r>
            <a:r>
              <a:rPr lang="en-US" altLang="zh-CN" sz="2800" b="1" baseline="-25000"/>
              <a:t>BB</a:t>
            </a:r>
            <a:r>
              <a:rPr lang="zh-CN" altLang="en-US" sz="2800" b="1"/>
              <a:t>，</a:t>
            </a:r>
            <a:r>
              <a:rPr lang="en-US" altLang="zh-CN" sz="2800" b="1"/>
              <a:t>V</a:t>
            </a:r>
            <a:r>
              <a:rPr lang="en-US" altLang="zh-CN" sz="2800" b="1" baseline="-25000"/>
              <a:t>AB</a:t>
            </a:r>
            <a:r>
              <a:rPr lang="zh-CN" altLang="en-US" sz="2800" b="1"/>
              <a:t>，</a:t>
            </a:r>
            <a:r>
              <a:rPr lang="en-US" altLang="zh-CN" sz="2800" b="1"/>
              <a:t>V</a:t>
            </a:r>
            <a:r>
              <a:rPr lang="en-US" altLang="zh-CN" sz="2800" b="1" baseline="-25000"/>
              <a:t>BA</a:t>
            </a:r>
          </a:p>
        </p:txBody>
      </p:sp>
      <p:pic>
        <p:nvPicPr>
          <p:cNvPr id="157702" name="Picture 7"/>
          <p:cNvPicPr>
            <a:picLocks noChangeAspect="1" noChangeArrowheads="1"/>
          </p:cNvPicPr>
          <p:nvPr/>
        </p:nvPicPr>
        <p:blipFill>
          <a:blip r:embed="rId2">
            <a:extLst>
              <a:ext uri="{28A0092B-C50C-407E-A947-70E740481C1C}">
                <a14:useLocalDpi xmlns:a14="http://schemas.microsoft.com/office/drawing/2010/main" val="0"/>
              </a:ext>
            </a:extLst>
          </a:blip>
          <a:srcRect b="21916"/>
          <a:stretch>
            <a:fillRect/>
          </a:stretch>
        </p:blipFill>
        <p:spPr bwMode="auto">
          <a:xfrm>
            <a:off x="0" y="3068638"/>
            <a:ext cx="9144000" cy="216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7703" name="Rectangle 8"/>
          <p:cNvSpPr>
            <a:spLocks noChangeArrowheads="1"/>
          </p:cNvSpPr>
          <p:nvPr/>
        </p:nvSpPr>
        <p:spPr bwMode="auto">
          <a:xfrm>
            <a:off x="539750" y="260350"/>
            <a:ext cx="8062913"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3200" b="1">
                <a:solidFill>
                  <a:schemeClr val="tx2"/>
                </a:solidFill>
                <a:latin typeface="黑体" panose="02010609060101010101" pitchFamily="49" charset="-122"/>
              </a:rPr>
              <a:t>5.2.3 </a:t>
            </a:r>
            <a:r>
              <a:rPr lang="zh-CN" altLang="en-US" sz="3200" b="1">
                <a:solidFill>
                  <a:schemeClr val="tx2"/>
                </a:solidFill>
                <a:latin typeface="黑体" panose="02010609060101010101" pitchFamily="49" charset="-122"/>
              </a:rPr>
              <a:t>标量流水机的相关处理和控制机构 </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3"/>
          <p:cNvSpPr>
            <a:spLocks noChangeArrowheads="1"/>
          </p:cNvSpPr>
          <p:nvPr/>
        </p:nvSpPr>
        <p:spPr bwMode="auto">
          <a:xfrm>
            <a:off x="611188" y="1196975"/>
            <a:ext cx="4608512"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200" b="1">
                <a:solidFill>
                  <a:schemeClr val="tx2"/>
                </a:solidFill>
                <a:latin typeface="黑体" panose="02010609060101010101" pitchFamily="49" charset="-122"/>
              </a:rPr>
              <a:t>4</a:t>
            </a:r>
            <a:r>
              <a:rPr lang="zh-CN" altLang="en-US" sz="3200" b="1">
                <a:solidFill>
                  <a:schemeClr val="tx2"/>
                </a:solidFill>
                <a:latin typeface="黑体" panose="02010609060101010101" pitchFamily="49" charset="-122"/>
              </a:rPr>
              <a:t>．流水线调度</a:t>
            </a:r>
          </a:p>
        </p:txBody>
      </p:sp>
      <p:sp>
        <p:nvSpPr>
          <p:cNvPr id="158723" name="Text Box 4"/>
          <p:cNvSpPr txBox="1">
            <a:spLocks noChangeArrowheads="1"/>
          </p:cNvSpPr>
          <p:nvPr/>
        </p:nvSpPr>
        <p:spPr bwMode="auto">
          <a:xfrm>
            <a:off x="611188" y="1844675"/>
            <a:ext cx="66246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2800" b="1">
                <a:solidFill>
                  <a:srgbClr val="FF3300"/>
                </a:solidFill>
              </a:rPr>
              <a:t>(2)</a:t>
            </a:r>
            <a:r>
              <a:rPr lang="zh-CN" altLang="en-US" sz="2800" b="1">
                <a:solidFill>
                  <a:srgbClr val="FF3300"/>
                </a:solidFill>
              </a:rPr>
              <a:t>多功能流水线调度</a:t>
            </a:r>
            <a:r>
              <a:rPr lang="en-US" altLang="zh-CN" sz="2800" b="1">
                <a:solidFill>
                  <a:srgbClr val="FF3300"/>
                </a:solidFill>
              </a:rPr>
              <a:t>——</a:t>
            </a:r>
            <a:r>
              <a:rPr lang="zh-CN" altLang="en-US" sz="2800" b="1">
                <a:solidFill>
                  <a:srgbClr val="FF3300"/>
                </a:solidFill>
              </a:rPr>
              <a:t>延迟禁止表</a:t>
            </a:r>
          </a:p>
        </p:txBody>
      </p:sp>
      <p:sp>
        <p:nvSpPr>
          <p:cNvPr id="295941" name="Text Box 5"/>
          <p:cNvSpPr txBox="1">
            <a:spLocks noChangeArrowheads="1"/>
          </p:cNvSpPr>
          <p:nvPr/>
        </p:nvSpPr>
        <p:spPr bwMode="auto">
          <a:xfrm>
            <a:off x="5211763" y="2301875"/>
            <a:ext cx="215423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200" b="1"/>
              <a:t>F</a:t>
            </a:r>
            <a:r>
              <a:rPr lang="en-US" altLang="zh-CN" sz="3200" b="1" baseline="-25000"/>
              <a:t>BB</a:t>
            </a:r>
            <a:r>
              <a:rPr lang="en-US" altLang="zh-CN" sz="3200" b="1"/>
              <a:t>={2</a:t>
            </a:r>
            <a:r>
              <a:rPr lang="zh-CN" altLang="en-US" sz="3200" b="1"/>
              <a:t>，</a:t>
            </a:r>
            <a:r>
              <a:rPr lang="en-US" altLang="zh-CN" sz="3200" b="1"/>
              <a:t>3}</a:t>
            </a:r>
            <a:endParaRPr lang="en-US" altLang="zh-CN" sz="3200" b="1" baseline="-25000"/>
          </a:p>
        </p:txBody>
      </p:sp>
      <p:pic>
        <p:nvPicPr>
          <p:cNvPr id="158725" name="Picture 6"/>
          <p:cNvPicPr>
            <a:picLocks noChangeAspect="1" noChangeArrowheads="1"/>
          </p:cNvPicPr>
          <p:nvPr/>
        </p:nvPicPr>
        <p:blipFill>
          <a:blip r:embed="rId2">
            <a:extLst>
              <a:ext uri="{28A0092B-C50C-407E-A947-70E740481C1C}">
                <a14:useLocalDpi xmlns:a14="http://schemas.microsoft.com/office/drawing/2010/main" val="0"/>
              </a:ext>
            </a:extLst>
          </a:blip>
          <a:srcRect b="20827"/>
          <a:stretch>
            <a:fillRect/>
          </a:stretch>
        </p:blipFill>
        <p:spPr bwMode="auto">
          <a:xfrm>
            <a:off x="0" y="3686175"/>
            <a:ext cx="9144000" cy="219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5943" name="Text Box 7"/>
          <p:cNvSpPr txBox="1">
            <a:spLocks noChangeArrowheads="1"/>
          </p:cNvSpPr>
          <p:nvPr/>
        </p:nvSpPr>
        <p:spPr bwMode="auto">
          <a:xfrm>
            <a:off x="1343025" y="2344738"/>
            <a:ext cx="21828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200" b="1"/>
              <a:t>F</a:t>
            </a:r>
            <a:r>
              <a:rPr lang="en-US" altLang="zh-CN" sz="3200" b="1" baseline="-25000"/>
              <a:t>AA</a:t>
            </a:r>
            <a:r>
              <a:rPr lang="en-US" altLang="zh-CN" sz="3200" b="1"/>
              <a:t>={2</a:t>
            </a:r>
            <a:r>
              <a:rPr lang="zh-CN" altLang="en-US" sz="3200" b="1"/>
              <a:t>，</a:t>
            </a:r>
            <a:r>
              <a:rPr lang="en-US" altLang="zh-CN" sz="3200" b="1"/>
              <a:t>3}</a:t>
            </a:r>
            <a:endParaRPr lang="en-US" altLang="zh-CN" sz="3200" b="1" baseline="-25000"/>
          </a:p>
        </p:txBody>
      </p:sp>
      <p:sp>
        <p:nvSpPr>
          <p:cNvPr id="295944" name="Text Box 8"/>
          <p:cNvSpPr txBox="1">
            <a:spLocks noChangeArrowheads="1"/>
          </p:cNvSpPr>
          <p:nvPr/>
        </p:nvSpPr>
        <p:spPr bwMode="auto">
          <a:xfrm>
            <a:off x="1331913" y="2994025"/>
            <a:ext cx="288131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200" b="1"/>
              <a:t>F</a:t>
            </a:r>
            <a:r>
              <a:rPr lang="en-US" altLang="zh-CN" sz="3200" b="1" baseline="-25000"/>
              <a:t>AB</a:t>
            </a:r>
            <a:r>
              <a:rPr lang="en-US" altLang="zh-CN" sz="3200" b="1"/>
              <a:t>={1</a:t>
            </a:r>
            <a:r>
              <a:rPr lang="zh-CN" altLang="en-US" sz="3200" b="1"/>
              <a:t>，</a:t>
            </a:r>
            <a:r>
              <a:rPr lang="en-US" altLang="zh-CN" sz="3200" b="1"/>
              <a:t>2</a:t>
            </a:r>
            <a:r>
              <a:rPr lang="zh-CN" altLang="en-US" sz="3200" b="1"/>
              <a:t>，</a:t>
            </a:r>
            <a:r>
              <a:rPr lang="en-US" altLang="zh-CN" sz="3200" b="1"/>
              <a:t>4} </a:t>
            </a:r>
            <a:endParaRPr lang="en-US" altLang="zh-CN" sz="3200" b="1" baseline="-25000"/>
          </a:p>
        </p:txBody>
      </p:sp>
      <p:sp>
        <p:nvSpPr>
          <p:cNvPr id="295945" name="Text Box 9"/>
          <p:cNvSpPr txBox="1">
            <a:spLocks noChangeArrowheads="1"/>
          </p:cNvSpPr>
          <p:nvPr/>
        </p:nvSpPr>
        <p:spPr bwMode="auto">
          <a:xfrm>
            <a:off x="5211763" y="2965450"/>
            <a:ext cx="21685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200" b="1"/>
              <a:t>F</a:t>
            </a:r>
            <a:r>
              <a:rPr lang="en-US" altLang="zh-CN" sz="3200" b="1" baseline="-25000"/>
              <a:t>BA</a:t>
            </a:r>
            <a:r>
              <a:rPr lang="en-US" altLang="zh-CN" sz="3200" b="1"/>
              <a:t>={2</a:t>
            </a:r>
            <a:r>
              <a:rPr lang="zh-CN" altLang="en-US" sz="3200" b="1"/>
              <a:t>，</a:t>
            </a:r>
            <a:r>
              <a:rPr lang="en-US" altLang="zh-CN" sz="3200" b="1"/>
              <a:t>4}</a:t>
            </a:r>
            <a:endParaRPr lang="en-US" altLang="zh-CN" sz="3200" b="1" baseline="-25000"/>
          </a:p>
        </p:txBody>
      </p:sp>
      <p:sp>
        <p:nvSpPr>
          <p:cNvPr id="158729" name="Rectangle 10"/>
          <p:cNvSpPr>
            <a:spLocks noChangeArrowheads="1"/>
          </p:cNvSpPr>
          <p:nvPr/>
        </p:nvSpPr>
        <p:spPr bwMode="auto">
          <a:xfrm>
            <a:off x="539750" y="260350"/>
            <a:ext cx="8062913"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3200" b="1">
                <a:solidFill>
                  <a:schemeClr val="tx2"/>
                </a:solidFill>
                <a:latin typeface="黑体" panose="02010609060101010101" pitchFamily="49" charset="-122"/>
              </a:rPr>
              <a:t>5.2.3 </a:t>
            </a:r>
            <a:r>
              <a:rPr lang="zh-CN" altLang="en-US" sz="3200" b="1">
                <a:solidFill>
                  <a:schemeClr val="tx2"/>
                </a:solidFill>
                <a:latin typeface="黑体" panose="02010609060101010101" pitchFamily="49" charset="-122"/>
              </a:rPr>
              <a:t>标量流水机的相关处理和控制机构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5943"/>
                                        </p:tgtEl>
                                        <p:attrNameLst>
                                          <p:attrName>style.visibility</p:attrName>
                                        </p:attrNameLst>
                                      </p:cBhvr>
                                      <p:to>
                                        <p:strVal val="visible"/>
                                      </p:to>
                                    </p:set>
                                    <p:animEffect transition="in" filter="wipe(left)">
                                      <p:cBhvr>
                                        <p:cTn id="7" dur="500"/>
                                        <p:tgtEl>
                                          <p:spTgt spid="2959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5941"/>
                                        </p:tgtEl>
                                        <p:attrNameLst>
                                          <p:attrName>style.visibility</p:attrName>
                                        </p:attrNameLst>
                                      </p:cBhvr>
                                      <p:to>
                                        <p:strVal val="visible"/>
                                      </p:to>
                                    </p:set>
                                    <p:animEffect transition="in" filter="wipe(left)">
                                      <p:cBhvr>
                                        <p:cTn id="12" dur="500"/>
                                        <p:tgtEl>
                                          <p:spTgt spid="29594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95944"/>
                                        </p:tgtEl>
                                        <p:attrNameLst>
                                          <p:attrName>style.visibility</p:attrName>
                                        </p:attrNameLst>
                                      </p:cBhvr>
                                      <p:to>
                                        <p:strVal val="visible"/>
                                      </p:to>
                                    </p:set>
                                    <p:animEffect transition="in" filter="wipe(left)">
                                      <p:cBhvr>
                                        <p:cTn id="17" dur="500"/>
                                        <p:tgtEl>
                                          <p:spTgt spid="29594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95945"/>
                                        </p:tgtEl>
                                        <p:attrNameLst>
                                          <p:attrName>style.visibility</p:attrName>
                                        </p:attrNameLst>
                                      </p:cBhvr>
                                      <p:to>
                                        <p:strVal val="visible"/>
                                      </p:to>
                                    </p:set>
                                    <p:animEffect transition="in" filter="wipe(left)">
                                      <p:cBhvr>
                                        <p:cTn id="22" dur="500"/>
                                        <p:tgtEl>
                                          <p:spTgt spid="2959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41" grpId="0"/>
      <p:bldP spid="295943" grpId="0"/>
      <p:bldP spid="295944" grpId="0"/>
      <p:bldP spid="295945"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3"/>
          <p:cNvSpPr>
            <a:spLocks noChangeArrowheads="1"/>
          </p:cNvSpPr>
          <p:nvPr/>
        </p:nvSpPr>
        <p:spPr bwMode="auto">
          <a:xfrm>
            <a:off x="611188" y="1196975"/>
            <a:ext cx="4608512"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200" b="1">
                <a:solidFill>
                  <a:schemeClr val="tx2"/>
                </a:solidFill>
                <a:latin typeface="黑体" panose="02010609060101010101" pitchFamily="49" charset="-122"/>
              </a:rPr>
              <a:t>4</a:t>
            </a:r>
            <a:r>
              <a:rPr lang="zh-CN" altLang="en-US" sz="3200" b="1">
                <a:solidFill>
                  <a:schemeClr val="tx2"/>
                </a:solidFill>
                <a:latin typeface="黑体" panose="02010609060101010101" pitchFamily="49" charset="-122"/>
              </a:rPr>
              <a:t>．流水线调度</a:t>
            </a:r>
          </a:p>
        </p:txBody>
      </p:sp>
      <p:sp>
        <p:nvSpPr>
          <p:cNvPr id="159747" name="Text Box 4"/>
          <p:cNvSpPr txBox="1">
            <a:spLocks noChangeArrowheads="1"/>
          </p:cNvSpPr>
          <p:nvPr/>
        </p:nvSpPr>
        <p:spPr bwMode="auto">
          <a:xfrm>
            <a:off x="611188" y="1844675"/>
            <a:ext cx="66246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2800" b="1">
                <a:solidFill>
                  <a:srgbClr val="FF3300"/>
                </a:solidFill>
              </a:rPr>
              <a:t>(2)</a:t>
            </a:r>
            <a:r>
              <a:rPr lang="zh-CN" altLang="en-US" sz="2800" b="1">
                <a:solidFill>
                  <a:srgbClr val="FF3300"/>
                </a:solidFill>
              </a:rPr>
              <a:t>多功能流水线调度</a:t>
            </a:r>
            <a:r>
              <a:rPr lang="en-US" altLang="zh-CN" sz="2800" b="1">
                <a:solidFill>
                  <a:srgbClr val="FF3300"/>
                </a:solidFill>
              </a:rPr>
              <a:t>——</a:t>
            </a:r>
            <a:r>
              <a:rPr lang="zh-CN" altLang="en-US" sz="2800" b="1">
                <a:solidFill>
                  <a:srgbClr val="FF3300"/>
                </a:solidFill>
              </a:rPr>
              <a:t>冲突向量</a:t>
            </a:r>
          </a:p>
        </p:txBody>
      </p:sp>
      <p:sp>
        <p:nvSpPr>
          <p:cNvPr id="159748" name="Text Box 5"/>
          <p:cNvSpPr txBox="1">
            <a:spLocks noChangeArrowheads="1"/>
          </p:cNvSpPr>
          <p:nvPr/>
        </p:nvSpPr>
        <p:spPr bwMode="auto">
          <a:xfrm>
            <a:off x="5211763" y="2301875"/>
            <a:ext cx="215423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200" b="1"/>
              <a:t>F</a:t>
            </a:r>
            <a:r>
              <a:rPr lang="en-US" altLang="zh-CN" sz="3200" b="1" baseline="-25000"/>
              <a:t>BB</a:t>
            </a:r>
            <a:r>
              <a:rPr lang="en-US" altLang="zh-CN" sz="3200" b="1"/>
              <a:t>={2</a:t>
            </a:r>
            <a:r>
              <a:rPr lang="zh-CN" altLang="en-US" sz="3200" b="1"/>
              <a:t>，</a:t>
            </a:r>
            <a:r>
              <a:rPr lang="en-US" altLang="zh-CN" sz="3200" b="1"/>
              <a:t>3}</a:t>
            </a:r>
            <a:endParaRPr lang="en-US" altLang="zh-CN" sz="3200" b="1" baseline="-25000"/>
          </a:p>
        </p:txBody>
      </p:sp>
      <p:sp>
        <p:nvSpPr>
          <p:cNvPr id="159749" name="Text Box 6"/>
          <p:cNvSpPr txBox="1">
            <a:spLocks noChangeArrowheads="1"/>
          </p:cNvSpPr>
          <p:nvPr/>
        </p:nvSpPr>
        <p:spPr bwMode="auto">
          <a:xfrm>
            <a:off x="1343025" y="2344738"/>
            <a:ext cx="21828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200" b="1"/>
              <a:t>F</a:t>
            </a:r>
            <a:r>
              <a:rPr lang="en-US" altLang="zh-CN" sz="3200" b="1" baseline="-25000"/>
              <a:t>AA</a:t>
            </a:r>
            <a:r>
              <a:rPr lang="en-US" altLang="zh-CN" sz="3200" b="1"/>
              <a:t>={2</a:t>
            </a:r>
            <a:r>
              <a:rPr lang="zh-CN" altLang="en-US" sz="3200" b="1"/>
              <a:t>，</a:t>
            </a:r>
            <a:r>
              <a:rPr lang="en-US" altLang="zh-CN" sz="3200" b="1"/>
              <a:t>3}</a:t>
            </a:r>
            <a:endParaRPr lang="en-US" altLang="zh-CN" sz="3200" b="1" baseline="-25000"/>
          </a:p>
        </p:txBody>
      </p:sp>
      <p:sp>
        <p:nvSpPr>
          <p:cNvPr id="159750" name="Text Box 7"/>
          <p:cNvSpPr txBox="1">
            <a:spLocks noChangeArrowheads="1"/>
          </p:cNvSpPr>
          <p:nvPr/>
        </p:nvSpPr>
        <p:spPr bwMode="auto">
          <a:xfrm>
            <a:off x="1331913" y="2994025"/>
            <a:ext cx="288131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200" b="1"/>
              <a:t>F</a:t>
            </a:r>
            <a:r>
              <a:rPr lang="en-US" altLang="zh-CN" sz="3200" b="1" baseline="-25000"/>
              <a:t>AB</a:t>
            </a:r>
            <a:r>
              <a:rPr lang="en-US" altLang="zh-CN" sz="3200" b="1"/>
              <a:t>={1</a:t>
            </a:r>
            <a:r>
              <a:rPr lang="zh-CN" altLang="en-US" sz="3200" b="1"/>
              <a:t>，</a:t>
            </a:r>
            <a:r>
              <a:rPr lang="en-US" altLang="zh-CN" sz="3200" b="1"/>
              <a:t>2</a:t>
            </a:r>
            <a:r>
              <a:rPr lang="zh-CN" altLang="en-US" sz="3200" b="1"/>
              <a:t>，</a:t>
            </a:r>
            <a:r>
              <a:rPr lang="en-US" altLang="zh-CN" sz="3200" b="1"/>
              <a:t>4} </a:t>
            </a:r>
            <a:endParaRPr lang="en-US" altLang="zh-CN" sz="3200" b="1" baseline="-25000"/>
          </a:p>
        </p:txBody>
      </p:sp>
      <p:sp>
        <p:nvSpPr>
          <p:cNvPr id="159751" name="Text Box 8"/>
          <p:cNvSpPr txBox="1">
            <a:spLocks noChangeArrowheads="1"/>
          </p:cNvSpPr>
          <p:nvPr/>
        </p:nvSpPr>
        <p:spPr bwMode="auto">
          <a:xfrm>
            <a:off x="5211763" y="2965450"/>
            <a:ext cx="21685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200" b="1"/>
              <a:t>F</a:t>
            </a:r>
            <a:r>
              <a:rPr lang="en-US" altLang="zh-CN" sz="3200" b="1" baseline="-25000"/>
              <a:t>BA</a:t>
            </a:r>
            <a:r>
              <a:rPr lang="en-US" altLang="zh-CN" sz="3200" b="1"/>
              <a:t>={2</a:t>
            </a:r>
            <a:r>
              <a:rPr lang="zh-CN" altLang="en-US" sz="3200" b="1"/>
              <a:t>，</a:t>
            </a:r>
            <a:r>
              <a:rPr lang="en-US" altLang="zh-CN" sz="3200" b="1"/>
              <a:t>4}</a:t>
            </a:r>
            <a:endParaRPr lang="en-US" altLang="zh-CN" sz="3200" b="1" baseline="-25000"/>
          </a:p>
        </p:txBody>
      </p:sp>
      <p:sp>
        <p:nvSpPr>
          <p:cNvPr id="296969" name="Text Box 9"/>
          <p:cNvSpPr txBox="1">
            <a:spLocks noChangeArrowheads="1"/>
          </p:cNvSpPr>
          <p:nvPr/>
        </p:nvSpPr>
        <p:spPr bwMode="auto">
          <a:xfrm>
            <a:off x="5176838" y="3860800"/>
            <a:ext cx="34988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200" b="1"/>
              <a:t>V</a:t>
            </a:r>
            <a:r>
              <a:rPr lang="en-US" altLang="zh-CN" sz="3200" b="1" baseline="-25000"/>
              <a:t>BB</a:t>
            </a:r>
            <a:r>
              <a:rPr lang="en-US" altLang="zh-CN" sz="3200" b="1"/>
              <a:t>=</a:t>
            </a:r>
            <a:r>
              <a:rPr lang="zh-CN" altLang="en-US" sz="3200" b="1"/>
              <a:t>（</a:t>
            </a:r>
            <a:r>
              <a:rPr lang="en-US" altLang="zh-CN" sz="3200" b="1"/>
              <a:t>0110</a:t>
            </a:r>
            <a:r>
              <a:rPr lang="zh-CN" altLang="en-US" sz="3200" b="1"/>
              <a:t>）</a:t>
            </a:r>
            <a:endParaRPr lang="zh-CN" altLang="en-US" sz="3200" b="1" baseline="-25000"/>
          </a:p>
        </p:txBody>
      </p:sp>
      <p:sp>
        <p:nvSpPr>
          <p:cNvPr id="296970" name="Text Box 10"/>
          <p:cNvSpPr txBox="1">
            <a:spLocks noChangeArrowheads="1"/>
          </p:cNvSpPr>
          <p:nvPr/>
        </p:nvSpPr>
        <p:spPr bwMode="auto">
          <a:xfrm>
            <a:off x="1331913" y="3860800"/>
            <a:ext cx="3816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200" b="1"/>
              <a:t>V</a:t>
            </a:r>
            <a:r>
              <a:rPr lang="en-US" altLang="zh-CN" sz="3200" b="1" baseline="-25000"/>
              <a:t>AA</a:t>
            </a:r>
            <a:r>
              <a:rPr lang="en-US" altLang="zh-CN" sz="3200" b="1"/>
              <a:t>=</a:t>
            </a:r>
            <a:r>
              <a:rPr lang="zh-CN" altLang="en-US" sz="3200" b="1"/>
              <a:t>（</a:t>
            </a:r>
            <a:r>
              <a:rPr lang="en-US" altLang="zh-CN" sz="3200" b="1"/>
              <a:t>0110</a:t>
            </a:r>
            <a:r>
              <a:rPr lang="zh-CN" altLang="en-US" sz="3200" b="1"/>
              <a:t>）</a:t>
            </a:r>
            <a:endParaRPr lang="zh-CN" altLang="en-US" sz="3200" b="1" baseline="-25000"/>
          </a:p>
        </p:txBody>
      </p:sp>
      <p:sp>
        <p:nvSpPr>
          <p:cNvPr id="296971" name="Text Box 11"/>
          <p:cNvSpPr txBox="1">
            <a:spLocks noChangeArrowheads="1"/>
          </p:cNvSpPr>
          <p:nvPr/>
        </p:nvSpPr>
        <p:spPr bwMode="auto">
          <a:xfrm>
            <a:off x="1331913" y="4433888"/>
            <a:ext cx="345598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200" b="1"/>
              <a:t>V</a:t>
            </a:r>
            <a:r>
              <a:rPr lang="en-US" altLang="zh-CN" sz="3200" b="1" baseline="-25000"/>
              <a:t>AB</a:t>
            </a:r>
            <a:r>
              <a:rPr lang="en-US" altLang="zh-CN" sz="3200" b="1"/>
              <a:t>=</a:t>
            </a:r>
            <a:r>
              <a:rPr lang="zh-CN" altLang="en-US" sz="3200" b="1"/>
              <a:t>（</a:t>
            </a:r>
            <a:r>
              <a:rPr lang="en-US" altLang="zh-CN" sz="3200" b="1"/>
              <a:t>1011</a:t>
            </a:r>
            <a:r>
              <a:rPr lang="zh-CN" altLang="en-US" sz="3200" b="1"/>
              <a:t>）</a:t>
            </a:r>
            <a:endParaRPr lang="zh-CN" altLang="en-US" sz="3200" b="1" baseline="-25000"/>
          </a:p>
        </p:txBody>
      </p:sp>
      <p:sp>
        <p:nvSpPr>
          <p:cNvPr id="296972" name="Text Box 12"/>
          <p:cNvSpPr txBox="1">
            <a:spLocks noChangeArrowheads="1"/>
          </p:cNvSpPr>
          <p:nvPr/>
        </p:nvSpPr>
        <p:spPr bwMode="auto">
          <a:xfrm>
            <a:off x="5176838" y="4433888"/>
            <a:ext cx="364331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200" b="1"/>
              <a:t>V</a:t>
            </a:r>
            <a:r>
              <a:rPr lang="en-US" altLang="zh-CN" sz="3200" b="1" baseline="-25000"/>
              <a:t>BA</a:t>
            </a:r>
            <a:r>
              <a:rPr lang="en-US" altLang="zh-CN" sz="3200" b="1"/>
              <a:t>=</a:t>
            </a:r>
            <a:r>
              <a:rPr lang="zh-CN" altLang="en-US" sz="3200" b="1"/>
              <a:t>（</a:t>
            </a:r>
            <a:r>
              <a:rPr lang="en-US" altLang="zh-CN" sz="3200" b="1"/>
              <a:t>1010</a:t>
            </a:r>
            <a:r>
              <a:rPr lang="zh-CN" altLang="en-US" sz="3200" b="1"/>
              <a:t>）</a:t>
            </a:r>
            <a:endParaRPr lang="zh-CN" altLang="en-US" sz="3200" b="1" baseline="-25000"/>
          </a:p>
        </p:txBody>
      </p:sp>
      <p:sp>
        <p:nvSpPr>
          <p:cNvPr id="159756" name="Rectangle 13"/>
          <p:cNvSpPr>
            <a:spLocks noChangeArrowheads="1"/>
          </p:cNvSpPr>
          <p:nvPr/>
        </p:nvSpPr>
        <p:spPr bwMode="auto">
          <a:xfrm>
            <a:off x="539750" y="260350"/>
            <a:ext cx="8062913"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3200" b="1">
                <a:solidFill>
                  <a:schemeClr val="tx2"/>
                </a:solidFill>
                <a:latin typeface="黑体" panose="02010609060101010101" pitchFamily="49" charset="-122"/>
              </a:rPr>
              <a:t>5.2.3 </a:t>
            </a:r>
            <a:r>
              <a:rPr lang="zh-CN" altLang="en-US" sz="3200" b="1">
                <a:solidFill>
                  <a:schemeClr val="tx2"/>
                </a:solidFill>
                <a:latin typeface="黑体" panose="02010609060101010101" pitchFamily="49" charset="-122"/>
              </a:rPr>
              <a:t>标量流水机的相关处理和控制机构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6970"/>
                                        </p:tgtEl>
                                        <p:attrNameLst>
                                          <p:attrName>style.visibility</p:attrName>
                                        </p:attrNameLst>
                                      </p:cBhvr>
                                      <p:to>
                                        <p:strVal val="visible"/>
                                      </p:to>
                                    </p:set>
                                    <p:animEffect transition="in" filter="wipe(left)">
                                      <p:cBhvr>
                                        <p:cTn id="7" dur="500"/>
                                        <p:tgtEl>
                                          <p:spTgt spid="2969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6969"/>
                                        </p:tgtEl>
                                        <p:attrNameLst>
                                          <p:attrName>style.visibility</p:attrName>
                                        </p:attrNameLst>
                                      </p:cBhvr>
                                      <p:to>
                                        <p:strVal val="visible"/>
                                      </p:to>
                                    </p:set>
                                    <p:animEffect transition="in" filter="wipe(left)">
                                      <p:cBhvr>
                                        <p:cTn id="12" dur="500"/>
                                        <p:tgtEl>
                                          <p:spTgt spid="29696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96971"/>
                                        </p:tgtEl>
                                        <p:attrNameLst>
                                          <p:attrName>style.visibility</p:attrName>
                                        </p:attrNameLst>
                                      </p:cBhvr>
                                      <p:to>
                                        <p:strVal val="visible"/>
                                      </p:to>
                                    </p:set>
                                    <p:animEffect transition="in" filter="wipe(left)">
                                      <p:cBhvr>
                                        <p:cTn id="17" dur="500"/>
                                        <p:tgtEl>
                                          <p:spTgt spid="29697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96972"/>
                                        </p:tgtEl>
                                        <p:attrNameLst>
                                          <p:attrName>style.visibility</p:attrName>
                                        </p:attrNameLst>
                                      </p:cBhvr>
                                      <p:to>
                                        <p:strVal val="visible"/>
                                      </p:to>
                                    </p:set>
                                    <p:animEffect transition="in" filter="wipe(left)">
                                      <p:cBhvr>
                                        <p:cTn id="22" dur="500"/>
                                        <p:tgtEl>
                                          <p:spTgt spid="2969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69" grpId="0"/>
      <p:bldP spid="296970" grpId="0"/>
      <p:bldP spid="296971" grpId="0"/>
      <p:bldP spid="296972"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Text Box 2"/>
          <p:cNvSpPr txBox="1">
            <a:spLocks noChangeArrowheads="1"/>
          </p:cNvSpPr>
          <p:nvPr/>
        </p:nvSpPr>
        <p:spPr bwMode="auto">
          <a:xfrm>
            <a:off x="1289050" y="2994025"/>
            <a:ext cx="38592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200" b="1"/>
              <a:t>V</a:t>
            </a:r>
            <a:r>
              <a:rPr lang="en-US" altLang="zh-CN" sz="3200" b="1" baseline="-25000"/>
              <a:t>AB</a:t>
            </a:r>
            <a:r>
              <a:rPr lang="en-US" altLang="zh-CN" sz="3200" b="1"/>
              <a:t>=</a:t>
            </a:r>
            <a:r>
              <a:rPr lang="zh-CN" altLang="en-US" sz="3200" b="1"/>
              <a:t>（</a:t>
            </a:r>
            <a:r>
              <a:rPr lang="en-US" altLang="zh-CN" sz="3200" b="1"/>
              <a:t>1011</a:t>
            </a:r>
            <a:r>
              <a:rPr lang="zh-CN" altLang="en-US" sz="3200" b="1"/>
              <a:t>）</a:t>
            </a:r>
            <a:endParaRPr lang="zh-CN" altLang="en-US" sz="3200" b="1" baseline="-25000"/>
          </a:p>
        </p:txBody>
      </p:sp>
      <p:sp>
        <p:nvSpPr>
          <p:cNvPr id="160771" name="Text Box 3"/>
          <p:cNvSpPr txBox="1">
            <a:spLocks noChangeArrowheads="1"/>
          </p:cNvSpPr>
          <p:nvPr/>
        </p:nvSpPr>
        <p:spPr bwMode="auto">
          <a:xfrm>
            <a:off x="1303338" y="2349500"/>
            <a:ext cx="377348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200" b="1"/>
              <a:t>V</a:t>
            </a:r>
            <a:r>
              <a:rPr lang="en-US" altLang="zh-CN" sz="3200" b="1" baseline="-25000"/>
              <a:t>AA</a:t>
            </a:r>
            <a:r>
              <a:rPr lang="en-US" altLang="zh-CN" sz="3200" b="1"/>
              <a:t>=</a:t>
            </a:r>
            <a:r>
              <a:rPr lang="zh-CN" altLang="en-US" sz="3200" b="1"/>
              <a:t>（</a:t>
            </a:r>
            <a:r>
              <a:rPr lang="en-US" altLang="zh-CN" sz="3200" b="1"/>
              <a:t>0110</a:t>
            </a:r>
            <a:r>
              <a:rPr lang="zh-CN" altLang="en-US" sz="3200" b="1"/>
              <a:t>）</a:t>
            </a:r>
            <a:endParaRPr lang="zh-CN" altLang="en-US" sz="3200" b="1" baseline="-25000"/>
          </a:p>
        </p:txBody>
      </p:sp>
      <p:sp>
        <p:nvSpPr>
          <p:cNvPr id="160772" name="Text Box 4"/>
          <p:cNvSpPr txBox="1">
            <a:spLocks noChangeArrowheads="1"/>
          </p:cNvSpPr>
          <p:nvPr/>
        </p:nvSpPr>
        <p:spPr bwMode="auto">
          <a:xfrm>
            <a:off x="5176838" y="2320925"/>
            <a:ext cx="364331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200" b="1"/>
              <a:t>V</a:t>
            </a:r>
            <a:r>
              <a:rPr lang="en-US" altLang="zh-CN" sz="3200" b="1" baseline="-25000"/>
              <a:t>BB</a:t>
            </a:r>
            <a:r>
              <a:rPr lang="en-US" altLang="zh-CN" sz="3200" b="1"/>
              <a:t>=</a:t>
            </a:r>
            <a:r>
              <a:rPr lang="zh-CN" altLang="en-US" sz="3200" b="1"/>
              <a:t>（</a:t>
            </a:r>
            <a:r>
              <a:rPr lang="en-US" altLang="zh-CN" sz="3200" b="1"/>
              <a:t>0110</a:t>
            </a:r>
            <a:r>
              <a:rPr lang="zh-CN" altLang="en-US" sz="3200" b="1"/>
              <a:t>）</a:t>
            </a:r>
            <a:endParaRPr lang="zh-CN" altLang="en-US" sz="3200" b="1" baseline="-25000"/>
          </a:p>
        </p:txBody>
      </p:sp>
      <p:sp>
        <p:nvSpPr>
          <p:cNvPr id="160773" name="Text Box 5"/>
          <p:cNvSpPr txBox="1">
            <a:spLocks noChangeArrowheads="1"/>
          </p:cNvSpPr>
          <p:nvPr/>
        </p:nvSpPr>
        <p:spPr bwMode="auto">
          <a:xfrm>
            <a:off x="5176838" y="2968625"/>
            <a:ext cx="342741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200" b="1"/>
              <a:t>V</a:t>
            </a:r>
            <a:r>
              <a:rPr lang="en-US" altLang="zh-CN" sz="3200" b="1" baseline="-25000"/>
              <a:t>BA</a:t>
            </a:r>
            <a:r>
              <a:rPr lang="en-US" altLang="zh-CN" sz="3200" b="1"/>
              <a:t>=</a:t>
            </a:r>
            <a:r>
              <a:rPr lang="zh-CN" altLang="en-US" sz="3200" b="1"/>
              <a:t>（</a:t>
            </a:r>
            <a:r>
              <a:rPr lang="en-US" altLang="zh-CN" sz="3200" b="1"/>
              <a:t>1010</a:t>
            </a:r>
            <a:r>
              <a:rPr lang="zh-CN" altLang="en-US" sz="3200" b="1"/>
              <a:t>）</a:t>
            </a:r>
            <a:endParaRPr lang="zh-CN" altLang="en-US" sz="3200" b="1" baseline="-25000"/>
          </a:p>
        </p:txBody>
      </p:sp>
      <p:sp>
        <p:nvSpPr>
          <p:cNvPr id="160774" name="Rectangle 7"/>
          <p:cNvSpPr>
            <a:spLocks noChangeArrowheads="1"/>
          </p:cNvSpPr>
          <p:nvPr/>
        </p:nvSpPr>
        <p:spPr bwMode="auto">
          <a:xfrm>
            <a:off x="611188" y="1196975"/>
            <a:ext cx="4608512"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200" b="1">
                <a:solidFill>
                  <a:schemeClr val="tx2"/>
                </a:solidFill>
                <a:latin typeface="黑体" panose="02010609060101010101" pitchFamily="49" charset="-122"/>
              </a:rPr>
              <a:t>4</a:t>
            </a:r>
            <a:r>
              <a:rPr lang="zh-CN" altLang="en-US" sz="3200" b="1">
                <a:solidFill>
                  <a:schemeClr val="tx2"/>
                </a:solidFill>
                <a:latin typeface="黑体" panose="02010609060101010101" pitchFamily="49" charset="-122"/>
              </a:rPr>
              <a:t>．流水线调度</a:t>
            </a:r>
          </a:p>
        </p:txBody>
      </p:sp>
      <p:sp>
        <p:nvSpPr>
          <p:cNvPr id="160775" name="Text Box 8"/>
          <p:cNvSpPr txBox="1">
            <a:spLocks noChangeArrowheads="1"/>
          </p:cNvSpPr>
          <p:nvPr/>
        </p:nvSpPr>
        <p:spPr bwMode="auto">
          <a:xfrm>
            <a:off x="611188" y="1844675"/>
            <a:ext cx="66246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2800" b="1">
                <a:solidFill>
                  <a:srgbClr val="FF3300"/>
                </a:solidFill>
              </a:rPr>
              <a:t>(2)</a:t>
            </a:r>
            <a:r>
              <a:rPr lang="zh-CN" altLang="en-US" sz="2800" b="1">
                <a:solidFill>
                  <a:srgbClr val="FF3300"/>
                </a:solidFill>
              </a:rPr>
              <a:t>多功能流水线调度</a:t>
            </a:r>
            <a:r>
              <a:rPr lang="en-US" altLang="zh-CN" sz="2800" b="1">
                <a:solidFill>
                  <a:srgbClr val="FF3300"/>
                </a:solidFill>
              </a:rPr>
              <a:t>——</a:t>
            </a:r>
            <a:r>
              <a:rPr lang="zh-CN" altLang="en-US" sz="2800" b="1">
                <a:solidFill>
                  <a:srgbClr val="FF3300"/>
                </a:solidFill>
              </a:rPr>
              <a:t>冲突矩阵</a:t>
            </a:r>
          </a:p>
        </p:txBody>
      </p:sp>
      <p:grpSp>
        <p:nvGrpSpPr>
          <p:cNvPr id="297993" name="Group 9"/>
          <p:cNvGrpSpPr>
            <a:grpSpLocks/>
          </p:cNvGrpSpPr>
          <p:nvPr/>
        </p:nvGrpSpPr>
        <p:grpSpPr bwMode="auto">
          <a:xfrm>
            <a:off x="827088" y="3860800"/>
            <a:ext cx="3600450" cy="1081088"/>
            <a:chOff x="494" y="2704"/>
            <a:chExt cx="2178" cy="681"/>
          </a:xfrm>
        </p:grpSpPr>
        <p:sp>
          <p:nvSpPr>
            <p:cNvPr id="160782" name="Text Box 10"/>
            <p:cNvSpPr txBox="1">
              <a:spLocks noChangeArrowheads="1"/>
            </p:cNvSpPr>
            <p:nvPr/>
          </p:nvSpPr>
          <p:spPr bwMode="auto">
            <a:xfrm>
              <a:off x="494" y="2886"/>
              <a:ext cx="54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2800" b="1"/>
                <a:t>M</a:t>
              </a:r>
              <a:r>
                <a:rPr lang="en-US" altLang="zh-CN" sz="2800" b="1" baseline="-25000"/>
                <a:t>A</a:t>
              </a:r>
              <a:r>
                <a:rPr lang="en-US" altLang="zh-CN" sz="2800" b="1"/>
                <a:t>=</a:t>
              </a:r>
            </a:p>
          </p:txBody>
        </p:sp>
        <p:sp>
          <p:nvSpPr>
            <p:cNvPr id="160783" name="Text Box 11"/>
            <p:cNvSpPr txBox="1">
              <a:spLocks noChangeArrowheads="1"/>
            </p:cNvSpPr>
            <p:nvPr/>
          </p:nvSpPr>
          <p:spPr bwMode="auto">
            <a:xfrm>
              <a:off x="1160" y="2713"/>
              <a:ext cx="1512" cy="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3200" b="1"/>
                <a:t>0110</a:t>
              </a:r>
              <a:r>
                <a:rPr lang="zh-CN" altLang="en-US" sz="3200" b="1"/>
                <a:t>（</a:t>
              </a:r>
              <a:r>
                <a:rPr lang="en-US" altLang="zh-CN" sz="3200" b="1"/>
                <a:t>AA</a:t>
              </a:r>
              <a:r>
                <a:rPr lang="zh-CN" altLang="en-US" sz="3200" b="1"/>
                <a:t>）</a:t>
              </a:r>
            </a:p>
            <a:p>
              <a:pPr eaLnBrk="1" hangingPunct="1"/>
              <a:r>
                <a:rPr lang="en-US" altLang="zh-CN" sz="3200" b="1"/>
                <a:t>1010</a:t>
              </a:r>
              <a:r>
                <a:rPr lang="zh-CN" altLang="en-US" sz="3200" b="1"/>
                <a:t>（</a:t>
              </a:r>
              <a:r>
                <a:rPr lang="en-US" altLang="zh-CN" sz="3200" b="1"/>
                <a:t>BA</a:t>
              </a:r>
              <a:r>
                <a:rPr lang="zh-CN" altLang="en-US" sz="3200" b="1"/>
                <a:t>）</a:t>
              </a:r>
            </a:p>
          </p:txBody>
        </p:sp>
        <p:sp>
          <p:nvSpPr>
            <p:cNvPr id="160784" name="AutoShape 12"/>
            <p:cNvSpPr>
              <a:spLocks noChangeArrowheads="1"/>
            </p:cNvSpPr>
            <p:nvPr/>
          </p:nvSpPr>
          <p:spPr bwMode="auto">
            <a:xfrm>
              <a:off x="1156" y="2704"/>
              <a:ext cx="1378" cy="680"/>
            </a:xfrm>
            <a:prstGeom prst="bracketPair">
              <a:avLst>
                <a:gd name="adj" fmla="val 16667"/>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grpSp>
        <p:nvGrpSpPr>
          <p:cNvPr id="297997" name="Group 13"/>
          <p:cNvGrpSpPr>
            <a:grpSpLocks/>
          </p:cNvGrpSpPr>
          <p:nvPr/>
        </p:nvGrpSpPr>
        <p:grpSpPr bwMode="auto">
          <a:xfrm>
            <a:off x="5086350" y="3860800"/>
            <a:ext cx="3589338" cy="1081088"/>
            <a:chOff x="494" y="2704"/>
            <a:chExt cx="2171" cy="681"/>
          </a:xfrm>
        </p:grpSpPr>
        <p:sp>
          <p:nvSpPr>
            <p:cNvPr id="160779" name="Text Box 14"/>
            <p:cNvSpPr txBox="1">
              <a:spLocks noChangeArrowheads="1"/>
            </p:cNvSpPr>
            <p:nvPr/>
          </p:nvSpPr>
          <p:spPr bwMode="auto">
            <a:xfrm>
              <a:off x="494" y="2886"/>
              <a:ext cx="53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2800" b="1"/>
                <a:t>M</a:t>
              </a:r>
              <a:r>
                <a:rPr lang="en-US" altLang="zh-CN" sz="2800" b="1" baseline="-25000"/>
                <a:t>B</a:t>
              </a:r>
              <a:r>
                <a:rPr lang="en-US" altLang="zh-CN" sz="2800" b="1"/>
                <a:t>=</a:t>
              </a:r>
            </a:p>
          </p:txBody>
        </p:sp>
        <p:sp>
          <p:nvSpPr>
            <p:cNvPr id="160780" name="Text Box 15"/>
            <p:cNvSpPr txBox="1">
              <a:spLocks noChangeArrowheads="1"/>
            </p:cNvSpPr>
            <p:nvPr/>
          </p:nvSpPr>
          <p:spPr bwMode="auto">
            <a:xfrm>
              <a:off x="1167" y="2713"/>
              <a:ext cx="1498" cy="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3200" b="1"/>
                <a:t>1011</a:t>
              </a:r>
              <a:r>
                <a:rPr lang="zh-CN" altLang="en-US" sz="3200" b="1"/>
                <a:t>（</a:t>
              </a:r>
              <a:r>
                <a:rPr lang="en-US" altLang="zh-CN" sz="3200" b="1"/>
                <a:t>AB</a:t>
              </a:r>
              <a:r>
                <a:rPr lang="zh-CN" altLang="en-US" sz="3200" b="1"/>
                <a:t>）</a:t>
              </a:r>
            </a:p>
            <a:p>
              <a:pPr eaLnBrk="1" hangingPunct="1"/>
              <a:r>
                <a:rPr lang="en-US" altLang="zh-CN" sz="3200" b="1"/>
                <a:t>0110</a:t>
              </a:r>
              <a:r>
                <a:rPr lang="zh-CN" altLang="en-US" sz="3200" b="1"/>
                <a:t>（</a:t>
              </a:r>
              <a:r>
                <a:rPr lang="en-US" altLang="zh-CN" sz="3200" b="1"/>
                <a:t>BB</a:t>
              </a:r>
              <a:r>
                <a:rPr lang="zh-CN" altLang="en-US" sz="3200" b="1"/>
                <a:t>）</a:t>
              </a:r>
            </a:p>
          </p:txBody>
        </p:sp>
        <p:sp>
          <p:nvSpPr>
            <p:cNvPr id="160781" name="AutoShape 16"/>
            <p:cNvSpPr>
              <a:spLocks noChangeArrowheads="1"/>
            </p:cNvSpPr>
            <p:nvPr/>
          </p:nvSpPr>
          <p:spPr bwMode="auto">
            <a:xfrm>
              <a:off x="1156" y="2704"/>
              <a:ext cx="1378" cy="680"/>
            </a:xfrm>
            <a:prstGeom prst="bracketPair">
              <a:avLst>
                <a:gd name="adj" fmla="val 16667"/>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sp>
        <p:nvSpPr>
          <p:cNvPr id="160778" name="Rectangle 17"/>
          <p:cNvSpPr>
            <a:spLocks noChangeArrowheads="1"/>
          </p:cNvSpPr>
          <p:nvPr/>
        </p:nvSpPr>
        <p:spPr bwMode="auto">
          <a:xfrm>
            <a:off x="539750" y="260350"/>
            <a:ext cx="8062913"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3200" b="1">
                <a:solidFill>
                  <a:schemeClr val="tx2"/>
                </a:solidFill>
                <a:latin typeface="黑体" panose="02010609060101010101" pitchFamily="49" charset="-122"/>
              </a:rPr>
              <a:t>5.2.3 </a:t>
            </a:r>
            <a:r>
              <a:rPr lang="zh-CN" altLang="en-US" sz="3200" b="1">
                <a:solidFill>
                  <a:schemeClr val="tx2"/>
                </a:solidFill>
                <a:latin typeface="黑体" panose="02010609060101010101" pitchFamily="49" charset="-122"/>
              </a:rPr>
              <a:t>标量流水机的相关处理和控制机构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97993"/>
                                        </p:tgtEl>
                                        <p:attrNameLst>
                                          <p:attrName>style.visibility</p:attrName>
                                        </p:attrNameLst>
                                      </p:cBhvr>
                                      <p:to>
                                        <p:strVal val="visible"/>
                                      </p:to>
                                    </p:set>
                                    <p:animEffect transition="in" filter="wipe(left)">
                                      <p:cBhvr>
                                        <p:cTn id="7" dur="500"/>
                                        <p:tgtEl>
                                          <p:spTgt spid="2979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97997"/>
                                        </p:tgtEl>
                                        <p:attrNameLst>
                                          <p:attrName>style.visibility</p:attrName>
                                        </p:attrNameLst>
                                      </p:cBhvr>
                                      <p:to>
                                        <p:strVal val="visible"/>
                                      </p:to>
                                    </p:set>
                                    <p:animEffect transition="in" filter="wipe(left)">
                                      <p:cBhvr>
                                        <p:cTn id="12" dur="500"/>
                                        <p:tgtEl>
                                          <p:spTgt spid="2979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3"/>
          <p:cNvSpPr>
            <a:spLocks noChangeArrowheads="1"/>
          </p:cNvSpPr>
          <p:nvPr/>
        </p:nvSpPr>
        <p:spPr bwMode="auto">
          <a:xfrm>
            <a:off x="611188" y="1196975"/>
            <a:ext cx="4608512"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200" b="1">
                <a:solidFill>
                  <a:schemeClr val="tx2"/>
                </a:solidFill>
                <a:latin typeface="黑体" panose="02010609060101010101" pitchFamily="49" charset="-122"/>
              </a:rPr>
              <a:t>4</a:t>
            </a:r>
            <a:r>
              <a:rPr lang="zh-CN" altLang="en-US" sz="3200" b="1">
                <a:solidFill>
                  <a:schemeClr val="tx2"/>
                </a:solidFill>
                <a:latin typeface="黑体" panose="02010609060101010101" pitchFamily="49" charset="-122"/>
              </a:rPr>
              <a:t>．流水线调度</a:t>
            </a:r>
          </a:p>
        </p:txBody>
      </p:sp>
      <p:sp>
        <p:nvSpPr>
          <p:cNvPr id="161795" name="Text Box 4"/>
          <p:cNvSpPr txBox="1">
            <a:spLocks noChangeArrowheads="1"/>
          </p:cNvSpPr>
          <p:nvPr/>
        </p:nvSpPr>
        <p:spPr bwMode="auto">
          <a:xfrm>
            <a:off x="611188" y="1844675"/>
            <a:ext cx="66246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2800" b="1">
                <a:solidFill>
                  <a:srgbClr val="FF3300"/>
                </a:solidFill>
              </a:rPr>
              <a:t>(2)</a:t>
            </a:r>
            <a:r>
              <a:rPr lang="zh-CN" altLang="en-US" sz="2800" b="1">
                <a:solidFill>
                  <a:srgbClr val="FF3300"/>
                </a:solidFill>
              </a:rPr>
              <a:t>多功能流水线调度</a:t>
            </a:r>
            <a:r>
              <a:rPr lang="en-US" altLang="zh-CN" sz="2800" b="1">
                <a:solidFill>
                  <a:srgbClr val="FF3300"/>
                </a:solidFill>
              </a:rPr>
              <a:t>——</a:t>
            </a:r>
            <a:r>
              <a:rPr lang="zh-CN" altLang="en-US" sz="2800" b="1">
                <a:solidFill>
                  <a:srgbClr val="FF3300"/>
                </a:solidFill>
              </a:rPr>
              <a:t>状态转移图</a:t>
            </a:r>
          </a:p>
        </p:txBody>
      </p:sp>
      <p:sp>
        <p:nvSpPr>
          <p:cNvPr id="161796" name="Rectangle 5"/>
          <p:cNvSpPr>
            <a:spLocks noChangeArrowheads="1"/>
          </p:cNvSpPr>
          <p:nvPr/>
        </p:nvSpPr>
        <p:spPr bwMode="auto">
          <a:xfrm>
            <a:off x="539750" y="260350"/>
            <a:ext cx="8062913"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3200" b="1">
                <a:solidFill>
                  <a:schemeClr val="tx2"/>
                </a:solidFill>
                <a:latin typeface="黑体" panose="02010609060101010101" pitchFamily="49" charset="-122"/>
              </a:rPr>
              <a:t>5.2.3 </a:t>
            </a:r>
            <a:r>
              <a:rPr lang="zh-CN" altLang="en-US" sz="3200" b="1">
                <a:solidFill>
                  <a:schemeClr val="tx2"/>
                </a:solidFill>
                <a:latin typeface="黑体" panose="02010609060101010101" pitchFamily="49" charset="-122"/>
              </a:rPr>
              <a:t>标量流水机的相关处理和控制机构 </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9" name="Text Box 3"/>
          <p:cNvSpPr txBox="1">
            <a:spLocks noChangeArrowheads="1"/>
          </p:cNvSpPr>
          <p:nvPr/>
        </p:nvSpPr>
        <p:spPr bwMode="auto">
          <a:xfrm>
            <a:off x="1870075" y="2133600"/>
            <a:ext cx="89535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2800" b="1">
                <a:solidFill>
                  <a:srgbClr val="FF3300"/>
                </a:solidFill>
                <a:ea typeface="宋体" panose="02010600030101010101" pitchFamily="2" charset="-122"/>
              </a:rPr>
              <a:t>0011</a:t>
            </a:r>
          </a:p>
          <a:p>
            <a:pPr eaLnBrk="1" hangingPunct="1"/>
            <a:endParaRPr lang="en-US" altLang="zh-CN" sz="2800" b="1">
              <a:solidFill>
                <a:srgbClr val="FF3300"/>
              </a:solidFill>
              <a:ea typeface="宋体" panose="02010600030101010101" pitchFamily="2" charset="-122"/>
            </a:endParaRPr>
          </a:p>
          <a:p>
            <a:pPr eaLnBrk="1" hangingPunct="1"/>
            <a:r>
              <a:rPr lang="en-US" altLang="zh-CN" sz="2800" b="1">
                <a:solidFill>
                  <a:srgbClr val="FF3300"/>
                </a:solidFill>
                <a:ea typeface="宋体" panose="02010600030101010101" pitchFamily="2" charset="-122"/>
              </a:rPr>
              <a:t>0101</a:t>
            </a:r>
          </a:p>
        </p:txBody>
      </p:sp>
      <p:sp>
        <p:nvSpPr>
          <p:cNvPr id="342020" name="Text Box 4"/>
          <p:cNvSpPr txBox="1">
            <a:spLocks noChangeArrowheads="1"/>
          </p:cNvSpPr>
          <p:nvPr/>
        </p:nvSpPr>
        <p:spPr bwMode="auto">
          <a:xfrm>
            <a:off x="1870075" y="2393950"/>
            <a:ext cx="89535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2800" b="1">
                <a:solidFill>
                  <a:srgbClr val="0000FF"/>
                </a:solidFill>
                <a:ea typeface="宋体" panose="02010600030101010101" pitchFamily="2" charset="-122"/>
              </a:rPr>
              <a:t>0110</a:t>
            </a:r>
          </a:p>
          <a:p>
            <a:pPr eaLnBrk="1" hangingPunct="1"/>
            <a:endParaRPr lang="en-US" altLang="zh-CN" sz="2800" b="1">
              <a:solidFill>
                <a:srgbClr val="0000FF"/>
              </a:solidFill>
              <a:ea typeface="宋体" panose="02010600030101010101" pitchFamily="2" charset="-122"/>
            </a:endParaRPr>
          </a:p>
          <a:p>
            <a:pPr eaLnBrk="1" hangingPunct="1"/>
            <a:r>
              <a:rPr lang="en-US" altLang="zh-CN" sz="2800" b="1">
                <a:solidFill>
                  <a:srgbClr val="0000FF"/>
                </a:solidFill>
                <a:ea typeface="宋体" panose="02010600030101010101" pitchFamily="2" charset="-122"/>
              </a:rPr>
              <a:t>1010</a:t>
            </a:r>
          </a:p>
        </p:txBody>
      </p:sp>
      <p:sp>
        <p:nvSpPr>
          <p:cNvPr id="342021" name="Freeform 5"/>
          <p:cNvSpPr>
            <a:spLocks/>
          </p:cNvSpPr>
          <p:nvPr/>
        </p:nvSpPr>
        <p:spPr bwMode="auto">
          <a:xfrm>
            <a:off x="1250950" y="1638300"/>
            <a:ext cx="698500" cy="990600"/>
          </a:xfrm>
          <a:custGeom>
            <a:avLst/>
            <a:gdLst>
              <a:gd name="T0" fmla="*/ 698500 w 440"/>
              <a:gd name="T1" fmla="*/ 0 h 624"/>
              <a:gd name="T2" fmla="*/ 469900 w 440"/>
              <a:gd name="T3" fmla="*/ 114300 h 624"/>
              <a:gd name="T4" fmla="*/ 342900 w 440"/>
              <a:gd name="T5" fmla="*/ 228600 h 624"/>
              <a:gd name="T6" fmla="*/ 171450 w 440"/>
              <a:gd name="T7" fmla="*/ 468313 h 624"/>
              <a:gd name="T8" fmla="*/ 0 w 440"/>
              <a:gd name="T9" fmla="*/ 990600 h 6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0" h="624">
                <a:moveTo>
                  <a:pt x="440" y="0"/>
                </a:moveTo>
                <a:lnTo>
                  <a:pt x="296" y="72"/>
                </a:lnTo>
                <a:lnTo>
                  <a:pt x="216" y="144"/>
                </a:lnTo>
                <a:lnTo>
                  <a:pt x="108" y="295"/>
                </a:lnTo>
                <a:cubicBezTo>
                  <a:pt x="72" y="375"/>
                  <a:pt x="22" y="556"/>
                  <a:pt x="0" y="624"/>
                </a:cubicBezTo>
              </a:path>
            </a:pathLst>
          </a:custGeom>
          <a:noFill/>
          <a:ln w="57150" cap="flat" cmpd="sng">
            <a:solidFill>
              <a:srgbClr val="FF3300"/>
            </a:solidFill>
            <a:prstDash val="solid"/>
            <a:round/>
            <a:headEnd type="none" w="med" len="me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342022" name="Oval 6"/>
          <p:cNvSpPr>
            <a:spLocks noChangeArrowheads="1"/>
          </p:cNvSpPr>
          <p:nvPr/>
        </p:nvSpPr>
        <p:spPr bwMode="auto">
          <a:xfrm>
            <a:off x="1962150" y="1104900"/>
            <a:ext cx="1066800" cy="1066800"/>
          </a:xfrm>
          <a:prstGeom prst="ellipse">
            <a:avLst/>
          </a:prstGeom>
          <a:noFill/>
          <a:ln w="57150">
            <a:solidFill>
              <a:srgbClr val="FF33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342023" name="Oval 7"/>
          <p:cNvSpPr>
            <a:spLocks noChangeArrowheads="1"/>
          </p:cNvSpPr>
          <p:nvPr/>
        </p:nvSpPr>
        <p:spPr bwMode="auto">
          <a:xfrm>
            <a:off x="611188" y="2627313"/>
            <a:ext cx="1103312" cy="1182687"/>
          </a:xfrm>
          <a:prstGeom prst="ellipse">
            <a:avLst/>
          </a:prstGeom>
          <a:noFill/>
          <a:ln w="57150">
            <a:solidFill>
              <a:srgbClr val="FF33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b="1"/>
              <a:t>0111</a:t>
            </a:r>
          </a:p>
          <a:p>
            <a:pPr eaLnBrk="1" hangingPunct="1"/>
            <a:r>
              <a:rPr lang="en-US" altLang="zh-CN" b="1"/>
              <a:t>1111</a:t>
            </a:r>
          </a:p>
        </p:txBody>
      </p:sp>
      <p:sp>
        <p:nvSpPr>
          <p:cNvPr id="342033" name="Rectangle 17"/>
          <p:cNvSpPr>
            <a:spLocks noChangeArrowheads="1"/>
          </p:cNvSpPr>
          <p:nvPr/>
        </p:nvSpPr>
        <p:spPr bwMode="auto">
          <a:xfrm>
            <a:off x="1547813" y="1676400"/>
            <a:ext cx="5572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CC0099"/>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b="1"/>
              <a:t>A1</a:t>
            </a:r>
          </a:p>
        </p:txBody>
      </p:sp>
      <p:sp>
        <p:nvSpPr>
          <p:cNvPr id="162824" name="Text Box 27"/>
          <p:cNvSpPr txBox="1">
            <a:spLocks noChangeArrowheads="1"/>
          </p:cNvSpPr>
          <p:nvPr/>
        </p:nvSpPr>
        <p:spPr bwMode="auto">
          <a:xfrm>
            <a:off x="2032000" y="1154113"/>
            <a:ext cx="8953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2800" b="1">
                <a:solidFill>
                  <a:srgbClr val="0000FF"/>
                </a:solidFill>
              </a:rPr>
              <a:t>0110</a:t>
            </a:r>
          </a:p>
          <a:p>
            <a:pPr eaLnBrk="1" hangingPunct="1"/>
            <a:r>
              <a:rPr lang="en-US" altLang="zh-CN" sz="2800" b="1">
                <a:solidFill>
                  <a:srgbClr val="0000FF"/>
                </a:solidFill>
              </a:rPr>
              <a:t>1010</a:t>
            </a:r>
          </a:p>
        </p:txBody>
      </p:sp>
      <p:sp>
        <p:nvSpPr>
          <p:cNvPr id="162825" name="Text Box 28"/>
          <p:cNvSpPr txBox="1">
            <a:spLocks noChangeArrowheads="1"/>
          </p:cNvSpPr>
          <p:nvPr/>
        </p:nvSpPr>
        <p:spPr bwMode="auto">
          <a:xfrm>
            <a:off x="6351588" y="1100138"/>
            <a:ext cx="8953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2800" b="1">
                <a:solidFill>
                  <a:srgbClr val="009900"/>
                </a:solidFill>
              </a:rPr>
              <a:t>1011</a:t>
            </a:r>
          </a:p>
          <a:p>
            <a:pPr eaLnBrk="1" hangingPunct="1"/>
            <a:r>
              <a:rPr lang="en-US" altLang="zh-CN" sz="2800" b="1">
                <a:solidFill>
                  <a:srgbClr val="009900"/>
                </a:solidFill>
              </a:rPr>
              <a:t>0110</a:t>
            </a:r>
          </a:p>
        </p:txBody>
      </p:sp>
      <p:sp>
        <p:nvSpPr>
          <p:cNvPr id="162826" name="Text Box 29"/>
          <p:cNvSpPr txBox="1">
            <a:spLocks noChangeArrowheads="1"/>
          </p:cNvSpPr>
          <p:nvPr/>
        </p:nvSpPr>
        <p:spPr bwMode="auto">
          <a:xfrm>
            <a:off x="1500188" y="836613"/>
            <a:ext cx="6175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b="1"/>
              <a:t>M</a:t>
            </a:r>
            <a:r>
              <a:rPr lang="en-US" altLang="zh-CN" b="1" baseline="-25000"/>
              <a:t>A</a:t>
            </a:r>
          </a:p>
        </p:txBody>
      </p:sp>
      <p:sp>
        <p:nvSpPr>
          <p:cNvPr id="162827" name="Text Box 31"/>
          <p:cNvSpPr txBox="1">
            <a:spLocks noChangeArrowheads="1"/>
          </p:cNvSpPr>
          <p:nvPr/>
        </p:nvSpPr>
        <p:spPr bwMode="auto">
          <a:xfrm>
            <a:off x="7164388" y="836613"/>
            <a:ext cx="606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b="1"/>
              <a:t>M</a:t>
            </a:r>
            <a:r>
              <a:rPr lang="en-US" altLang="zh-CN" b="1" baseline="-25000"/>
              <a:t>B</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42022"/>
                                        </p:tgtEl>
                                        <p:attrNameLst>
                                          <p:attrName>style.visibility</p:attrName>
                                        </p:attrNameLst>
                                      </p:cBhvr>
                                      <p:to>
                                        <p:strVal val="visible"/>
                                      </p:to>
                                    </p:set>
                                    <p:animEffect transition="in" filter="wipe(down)">
                                      <p:cBhvr>
                                        <p:cTn id="7" dur="500"/>
                                        <p:tgtEl>
                                          <p:spTgt spid="3420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42033"/>
                                        </p:tgtEl>
                                        <p:attrNameLst>
                                          <p:attrName>style.visibility</p:attrName>
                                        </p:attrNameLst>
                                      </p:cBhvr>
                                      <p:to>
                                        <p:strVal val="visible"/>
                                      </p:to>
                                    </p:set>
                                    <p:animEffect transition="in" filter="wipe(down)">
                                      <p:cBhvr>
                                        <p:cTn id="12" dur="500"/>
                                        <p:tgtEl>
                                          <p:spTgt spid="34203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42019"/>
                                        </p:tgtEl>
                                        <p:attrNameLst>
                                          <p:attrName>style.visibility</p:attrName>
                                        </p:attrNameLst>
                                      </p:cBhvr>
                                      <p:to>
                                        <p:strVal val="visible"/>
                                      </p:to>
                                    </p:set>
                                    <p:animEffect transition="in" filter="wipe(up)">
                                      <p:cBhvr>
                                        <p:cTn id="17" dur="500"/>
                                        <p:tgtEl>
                                          <p:spTgt spid="34201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42020"/>
                                        </p:tgtEl>
                                        <p:attrNameLst>
                                          <p:attrName>style.visibility</p:attrName>
                                        </p:attrNameLst>
                                      </p:cBhvr>
                                      <p:to>
                                        <p:strVal val="visible"/>
                                      </p:to>
                                    </p:set>
                                    <p:animEffect transition="in" filter="wipe(up)">
                                      <p:cBhvr>
                                        <p:cTn id="22" dur="500"/>
                                        <p:tgtEl>
                                          <p:spTgt spid="34202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42023"/>
                                        </p:tgtEl>
                                        <p:attrNameLst>
                                          <p:attrName>style.visibility</p:attrName>
                                        </p:attrNameLst>
                                      </p:cBhvr>
                                      <p:to>
                                        <p:strVal val="visible"/>
                                      </p:to>
                                    </p:set>
                                    <p:animEffect transition="in" filter="wipe(down)">
                                      <p:cBhvr>
                                        <p:cTn id="27" dur="500"/>
                                        <p:tgtEl>
                                          <p:spTgt spid="34202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342021"/>
                                        </p:tgtEl>
                                        <p:attrNameLst>
                                          <p:attrName>style.visibility</p:attrName>
                                        </p:attrNameLst>
                                      </p:cBhvr>
                                      <p:to>
                                        <p:strVal val="visible"/>
                                      </p:to>
                                    </p:set>
                                    <p:animEffect transition="in" filter="wipe(up)">
                                      <p:cBhvr>
                                        <p:cTn id="32" dur="500"/>
                                        <p:tgtEl>
                                          <p:spTgt spid="3420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2019" grpId="0" autoUpdateAnimBg="0"/>
      <p:bldP spid="342020" grpId="0" autoUpdateAnimBg="0"/>
      <p:bldP spid="342023" grpId="0" animBg="1"/>
      <p:bldP spid="342033"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Oval 6"/>
          <p:cNvSpPr>
            <a:spLocks noChangeArrowheads="1"/>
          </p:cNvSpPr>
          <p:nvPr/>
        </p:nvSpPr>
        <p:spPr bwMode="auto">
          <a:xfrm>
            <a:off x="1962150" y="1104900"/>
            <a:ext cx="1066800" cy="1066800"/>
          </a:xfrm>
          <a:prstGeom prst="ellipse">
            <a:avLst/>
          </a:prstGeom>
          <a:noFill/>
          <a:ln w="57150">
            <a:solidFill>
              <a:srgbClr val="FF33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343050" name="Freeform 10"/>
          <p:cNvSpPr>
            <a:spLocks/>
          </p:cNvSpPr>
          <p:nvPr/>
        </p:nvSpPr>
        <p:spPr bwMode="auto">
          <a:xfrm>
            <a:off x="1682750" y="2133600"/>
            <a:ext cx="914400" cy="990600"/>
          </a:xfrm>
          <a:custGeom>
            <a:avLst/>
            <a:gdLst>
              <a:gd name="T0" fmla="*/ 0 w 576"/>
              <a:gd name="T1" fmla="*/ 990600 h 624"/>
              <a:gd name="T2" fmla="*/ 198438 w 576"/>
              <a:gd name="T3" fmla="*/ 949325 h 624"/>
              <a:gd name="T4" fmla="*/ 406400 w 576"/>
              <a:gd name="T5" fmla="*/ 819150 h 624"/>
              <a:gd name="T6" fmla="*/ 576263 w 576"/>
              <a:gd name="T7" fmla="*/ 701675 h 624"/>
              <a:gd name="T8" fmla="*/ 760413 w 576"/>
              <a:gd name="T9" fmla="*/ 452438 h 624"/>
              <a:gd name="T10" fmla="*/ 825500 w 576"/>
              <a:gd name="T11" fmla="*/ 374650 h 624"/>
              <a:gd name="T12" fmla="*/ 914400 w 576"/>
              <a:gd name="T13" fmla="*/ 0 h 62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76" h="624">
                <a:moveTo>
                  <a:pt x="0" y="624"/>
                </a:moveTo>
                <a:lnTo>
                  <a:pt x="125" y="598"/>
                </a:lnTo>
                <a:lnTo>
                  <a:pt x="256" y="516"/>
                </a:lnTo>
                <a:lnTo>
                  <a:pt x="363" y="442"/>
                </a:lnTo>
                <a:lnTo>
                  <a:pt x="479" y="285"/>
                </a:lnTo>
                <a:lnTo>
                  <a:pt x="520" y="236"/>
                </a:lnTo>
                <a:lnTo>
                  <a:pt x="576" y="0"/>
                </a:lnTo>
              </a:path>
            </a:pathLst>
          </a:custGeom>
          <a:noFill/>
          <a:ln w="57150" cap="flat" cmpd="sng">
            <a:solidFill>
              <a:srgbClr val="FF3300"/>
            </a:solidFill>
            <a:prstDash val="solid"/>
            <a:round/>
            <a:headEnd type="none" w="med" len="me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343053" name="Text Box 13"/>
          <p:cNvSpPr txBox="1">
            <a:spLocks noChangeArrowheads="1"/>
          </p:cNvSpPr>
          <p:nvPr/>
        </p:nvSpPr>
        <p:spPr bwMode="auto">
          <a:xfrm>
            <a:off x="1685925" y="3046413"/>
            <a:ext cx="895350"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2800" b="1">
                <a:solidFill>
                  <a:srgbClr val="FF3300"/>
                </a:solidFill>
                <a:ea typeface="宋体" panose="02010600030101010101" pitchFamily="2" charset="-122"/>
              </a:rPr>
              <a:t>0000</a:t>
            </a:r>
          </a:p>
          <a:p>
            <a:pPr eaLnBrk="1" hangingPunct="1"/>
            <a:endParaRPr lang="en-US" altLang="zh-CN" sz="2800" b="1">
              <a:solidFill>
                <a:srgbClr val="FF3300"/>
              </a:solidFill>
              <a:ea typeface="宋体" panose="02010600030101010101" pitchFamily="2" charset="-122"/>
            </a:endParaRPr>
          </a:p>
          <a:p>
            <a:pPr eaLnBrk="1" hangingPunct="1"/>
            <a:r>
              <a:rPr lang="en-US" altLang="zh-CN" sz="2800" b="1">
                <a:solidFill>
                  <a:srgbClr val="FF3300"/>
                </a:solidFill>
                <a:ea typeface="宋体" panose="02010600030101010101" pitchFamily="2" charset="-122"/>
              </a:rPr>
              <a:t>0000</a:t>
            </a:r>
          </a:p>
        </p:txBody>
      </p:sp>
      <p:sp>
        <p:nvSpPr>
          <p:cNvPr id="343054" name="Text Box 14"/>
          <p:cNvSpPr txBox="1">
            <a:spLocks noChangeArrowheads="1"/>
          </p:cNvSpPr>
          <p:nvPr/>
        </p:nvSpPr>
        <p:spPr bwMode="auto">
          <a:xfrm>
            <a:off x="1704975" y="3351213"/>
            <a:ext cx="895350"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2800" b="1">
                <a:solidFill>
                  <a:srgbClr val="0000FF"/>
                </a:solidFill>
                <a:ea typeface="宋体" panose="02010600030101010101" pitchFamily="2" charset="-122"/>
              </a:rPr>
              <a:t>0110</a:t>
            </a:r>
          </a:p>
          <a:p>
            <a:pPr eaLnBrk="1" hangingPunct="1"/>
            <a:endParaRPr lang="en-US" altLang="zh-CN" sz="2800" b="1">
              <a:solidFill>
                <a:srgbClr val="0000FF"/>
              </a:solidFill>
              <a:ea typeface="宋体" panose="02010600030101010101" pitchFamily="2" charset="-122"/>
            </a:endParaRPr>
          </a:p>
          <a:p>
            <a:pPr eaLnBrk="1" hangingPunct="1"/>
            <a:r>
              <a:rPr lang="en-US" altLang="zh-CN" sz="2800" b="1">
                <a:solidFill>
                  <a:srgbClr val="0000FF"/>
                </a:solidFill>
                <a:ea typeface="宋体" panose="02010600030101010101" pitchFamily="2" charset="-122"/>
              </a:rPr>
              <a:t>1010</a:t>
            </a:r>
          </a:p>
        </p:txBody>
      </p:sp>
      <p:sp>
        <p:nvSpPr>
          <p:cNvPr id="343058" name="Rectangle 18"/>
          <p:cNvSpPr>
            <a:spLocks noChangeArrowheads="1"/>
          </p:cNvSpPr>
          <p:nvPr/>
        </p:nvSpPr>
        <p:spPr bwMode="auto">
          <a:xfrm>
            <a:off x="1560513" y="2611438"/>
            <a:ext cx="5572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CC0099"/>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b="1"/>
              <a:t>A4</a:t>
            </a:r>
          </a:p>
        </p:txBody>
      </p:sp>
      <p:sp>
        <p:nvSpPr>
          <p:cNvPr id="163847" name="Text Box 27"/>
          <p:cNvSpPr txBox="1">
            <a:spLocks noChangeArrowheads="1"/>
          </p:cNvSpPr>
          <p:nvPr/>
        </p:nvSpPr>
        <p:spPr bwMode="auto">
          <a:xfrm>
            <a:off x="2032000" y="1154113"/>
            <a:ext cx="8953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2800" b="1">
                <a:solidFill>
                  <a:srgbClr val="0000FF"/>
                </a:solidFill>
              </a:rPr>
              <a:t>0110</a:t>
            </a:r>
          </a:p>
          <a:p>
            <a:pPr eaLnBrk="1" hangingPunct="1"/>
            <a:r>
              <a:rPr lang="en-US" altLang="zh-CN" sz="2800" b="1">
                <a:solidFill>
                  <a:srgbClr val="0000FF"/>
                </a:solidFill>
              </a:rPr>
              <a:t>1010</a:t>
            </a:r>
          </a:p>
        </p:txBody>
      </p:sp>
      <p:sp>
        <p:nvSpPr>
          <p:cNvPr id="163848" name="Text Box 28"/>
          <p:cNvSpPr txBox="1">
            <a:spLocks noChangeArrowheads="1"/>
          </p:cNvSpPr>
          <p:nvPr/>
        </p:nvSpPr>
        <p:spPr bwMode="auto">
          <a:xfrm>
            <a:off x="6351588" y="1100138"/>
            <a:ext cx="8953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2800" b="1">
                <a:solidFill>
                  <a:srgbClr val="009900"/>
                </a:solidFill>
              </a:rPr>
              <a:t>1011</a:t>
            </a:r>
          </a:p>
          <a:p>
            <a:pPr eaLnBrk="1" hangingPunct="1"/>
            <a:r>
              <a:rPr lang="en-US" altLang="zh-CN" sz="2800" b="1">
                <a:solidFill>
                  <a:srgbClr val="009900"/>
                </a:solidFill>
              </a:rPr>
              <a:t>0110</a:t>
            </a:r>
          </a:p>
        </p:txBody>
      </p:sp>
      <p:sp>
        <p:nvSpPr>
          <p:cNvPr id="163849" name="Oval 29"/>
          <p:cNvSpPr>
            <a:spLocks noChangeArrowheads="1"/>
          </p:cNvSpPr>
          <p:nvPr/>
        </p:nvSpPr>
        <p:spPr bwMode="auto">
          <a:xfrm>
            <a:off x="611188" y="2627313"/>
            <a:ext cx="1103312" cy="1182687"/>
          </a:xfrm>
          <a:prstGeom prst="ellipse">
            <a:avLst/>
          </a:prstGeom>
          <a:noFill/>
          <a:ln w="57150">
            <a:solidFill>
              <a:srgbClr val="FF33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b="1"/>
              <a:t>0111</a:t>
            </a:r>
          </a:p>
          <a:p>
            <a:pPr eaLnBrk="1" hangingPunct="1"/>
            <a:r>
              <a:rPr lang="en-US" altLang="zh-CN" b="1"/>
              <a:t>1111</a:t>
            </a:r>
          </a:p>
        </p:txBody>
      </p:sp>
      <p:sp>
        <p:nvSpPr>
          <p:cNvPr id="163850" name="Text Box 30"/>
          <p:cNvSpPr txBox="1">
            <a:spLocks noChangeArrowheads="1"/>
          </p:cNvSpPr>
          <p:nvPr/>
        </p:nvSpPr>
        <p:spPr bwMode="auto">
          <a:xfrm>
            <a:off x="1500188" y="836613"/>
            <a:ext cx="6175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b="1"/>
              <a:t>M</a:t>
            </a:r>
            <a:r>
              <a:rPr lang="en-US" altLang="zh-CN" b="1" baseline="-25000"/>
              <a:t>A</a:t>
            </a:r>
          </a:p>
        </p:txBody>
      </p:sp>
      <p:sp>
        <p:nvSpPr>
          <p:cNvPr id="163851" name="Freeform 32"/>
          <p:cNvSpPr>
            <a:spLocks/>
          </p:cNvSpPr>
          <p:nvPr/>
        </p:nvSpPr>
        <p:spPr bwMode="auto">
          <a:xfrm>
            <a:off x="1250950" y="1638300"/>
            <a:ext cx="698500" cy="990600"/>
          </a:xfrm>
          <a:custGeom>
            <a:avLst/>
            <a:gdLst>
              <a:gd name="T0" fmla="*/ 698500 w 440"/>
              <a:gd name="T1" fmla="*/ 0 h 624"/>
              <a:gd name="T2" fmla="*/ 469900 w 440"/>
              <a:gd name="T3" fmla="*/ 114300 h 624"/>
              <a:gd name="T4" fmla="*/ 342900 w 440"/>
              <a:gd name="T5" fmla="*/ 228600 h 624"/>
              <a:gd name="T6" fmla="*/ 171450 w 440"/>
              <a:gd name="T7" fmla="*/ 468313 h 624"/>
              <a:gd name="T8" fmla="*/ 0 w 440"/>
              <a:gd name="T9" fmla="*/ 990600 h 6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0" h="624">
                <a:moveTo>
                  <a:pt x="440" y="0"/>
                </a:moveTo>
                <a:lnTo>
                  <a:pt x="296" y="72"/>
                </a:lnTo>
                <a:lnTo>
                  <a:pt x="216" y="144"/>
                </a:lnTo>
                <a:lnTo>
                  <a:pt x="108" y="295"/>
                </a:lnTo>
                <a:cubicBezTo>
                  <a:pt x="72" y="375"/>
                  <a:pt x="22" y="556"/>
                  <a:pt x="0" y="624"/>
                </a:cubicBezTo>
              </a:path>
            </a:pathLst>
          </a:custGeom>
          <a:noFill/>
          <a:ln w="57150" cap="flat" cmpd="sng">
            <a:solidFill>
              <a:srgbClr val="FF3300"/>
            </a:solidFill>
            <a:prstDash val="solid"/>
            <a:round/>
            <a:headEnd type="none" w="med" len="me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63852" name="Text Box 33"/>
          <p:cNvSpPr txBox="1">
            <a:spLocks noChangeArrowheads="1"/>
          </p:cNvSpPr>
          <p:nvPr/>
        </p:nvSpPr>
        <p:spPr bwMode="auto">
          <a:xfrm>
            <a:off x="7164388" y="836613"/>
            <a:ext cx="606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b="1"/>
              <a:t>M</a:t>
            </a:r>
            <a:r>
              <a:rPr lang="en-US" altLang="zh-CN" b="1" baseline="-25000"/>
              <a:t>B</a:t>
            </a:r>
          </a:p>
        </p:txBody>
      </p:sp>
      <p:sp>
        <p:nvSpPr>
          <p:cNvPr id="163853" name="Rectangle 35"/>
          <p:cNvSpPr>
            <a:spLocks noChangeArrowheads="1"/>
          </p:cNvSpPr>
          <p:nvPr/>
        </p:nvSpPr>
        <p:spPr bwMode="auto">
          <a:xfrm>
            <a:off x="1547813" y="1676400"/>
            <a:ext cx="5572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CC0099"/>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b="1"/>
              <a:t>A1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43058"/>
                                        </p:tgtEl>
                                        <p:attrNameLst>
                                          <p:attrName>style.visibility</p:attrName>
                                        </p:attrNameLst>
                                      </p:cBhvr>
                                      <p:to>
                                        <p:strVal val="visible"/>
                                      </p:to>
                                    </p:set>
                                    <p:animEffect transition="in" filter="wipe(down)">
                                      <p:cBhvr>
                                        <p:cTn id="7" dur="500"/>
                                        <p:tgtEl>
                                          <p:spTgt spid="3430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43053"/>
                                        </p:tgtEl>
                                        <p:attrNameLst>
                                          <p:attrName>style.visibility</p:attrName>
                                        </p:attrNameLst>
                                      </p:cBhvr>
                                      <p:to>
                                        <p:strVal val="visible"/>
                                      </p:to>
                                    </p:set>
                                    <p:animEffect transition="in" filter="wipe(up)">
                                      <p:cBhvr>
                                        <p:cTn id="12" dur="500"/>
                                        <p:tgtEl>
                                          <p:spTgt spid="34305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43054"/>
                                        </p:tgtEl>
                                        <p:attrNameLst>
                                          <p:attrName>style.visibility</p:attrName>
                                        </p:attrNameLst>
                                      </p:cBhvr>
                                      <p:to>
                                        <p:strVal val="visible"/>
                                      </p:to>
                                    </p:set>
                                    <p:animEffect transition="in" filter="wipe(up)">
                                      <p:cBhvr>
                                        <p:cTn id="17" dur="500"/>
                                        <p:tgtEl>
                                          <p:spTgt spid="34305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343050"/>
                                        </p:tgtEl>
                                        <p:attrNameLst>
                                          <p:attrName>style.visibility</p:attrName>
                                        </p:attrNameLst>
                                      </p:cBhvr>
                                      <p:to>
                                        <p:strVal val="visible"/>
                                      </p:to>
                                    </p:set>
                                    <p:animEffect transition="in" filter="wipe(down)">
                                      <p:cBhvr>
                                        <p:cTn id="22" dur="500"/>
                                        <p:tgtEl>
                                          <p:spTgt spid="343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053" grpId="0" autoUpdateAnimBg="0"/>
      <p:bldP spid="343054" grpId="0" autoUpdateAnimBg="0"/>
      <p:bldP spid="343058"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Oval 6"/>
          <p:cNvSpPr>
            <a:spLocks noChangeArrowheads="1"/>
          </p:cNvSpPr>
          <p:nvPr/>
        </p:nvSpPr>
        <p:spPr bwMode="auto">
          <a:xfrm>
            <a:off x="1962150" y="1104900"/>
            <a:ext cx="1066800" cy="1066800"/>
          </a:xfrm>
          <a:prstGeom prst="ellipse">
            <a:avLst/>
          </a:prstGeom>
          <a:noFill/>
          <a:ln w="57150">
            <a:solidFill>
              <a:srgbClr val="FF33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344072" name="Oval 8"/>
          <p:cNvSpPr>
            <a:spLocks noChangeArrowheads="1"/>
          </p:cNvSpPr>
          <p:nvPr/>
        </p:nvSpPr>
        <p:spPr bwMode="auto">
          <a:xfrm>
            <a:off x="4130675" y="2708275"/>
            <a:ext cx="1103313" cy="1182688"/>
          </a:xfrm>
          <a:prstGeom prst="ellipse">
            <a:avLst/>
          </a:prstGeom>
          <a:noFill/>
          <a:ln w="57150">
            <a:solidFill>
              <a:srgbClr val="FF33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b="1"/>
              <a:t>1011</a:t>
            </a:r>
          </a:p>
          <a:p>
            <a:pPr eaLnBrk="1" hangingPunct="1"/>
            <a:r>
              <a:rPr lang="en-US" altLang="zh-CN" b="1"/>
              <a:t>0111</a:t>
            </a:r>
          </a:p>
        </p:txBody>
      </p:sp>
      <p:sp>
        <p:nvSpPr>
          <p:cNvPr id="164868" name="Freeform 10"/>
          <p:cNvSpPr>
            <a:spLocks/>
          </p:cNvSpPr>
          <p:nvPr/>
        </p:nvSpPr>
        <p:spPr bwMode="auto">
          <a:xfrm>
            <a:off x="1682750" y="2133600"/>
            <a:ext cx="914400" cy="990600"/>
          </a:xfrm>
          <a:custGeom>
            <a:avLst/>
            <a:gdLst>
              <a:gd name="T0" fmla="*/ 0 w 576"/>
              <a:gd name="T1" fmla="*/ 990600 h 624"/>
              <a:gd name="T2" fmla="*/ 198438 w 576"/>
              <a:gd name="T3" fmla="*/ 949325 h 624"/>
              <a:gd name="T4" fmla="*/ 406400 w 576"/>
              <a:gd name="T5" fmla="*/ 819150 h 624"/>
              <a:gd name="T6" fmla="*/ 576263 w 576"/>
              <a:gd name="T7" fmla="*/ 701675 h 624"/>
              <a:gd name="T8" fmla="*/ 760413 w 576"/>
              <a:gd name="T9" fmla="*/ 452438 h 624"/>
              <a:gd name="T10" fmla="*/ 825500 w 576"/>
              <a:gd name="T11" fmla="*/ 374650 h 624"/>
              <a:gd name="T12" fmla="*/ 914400 w 576"/>
              <a:gd name="T13" fmla="*/ 0 h 62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76" h="624">
                <a:moveTo>
                  <a:pt x="0" y="624"/>
                </a:moveTo>
                <a:lnTo>
                  <a:pt x="125" y="598"/>
                </a:lnTo>
                <a:lnTo>
                  <a:pt x="256" y="516"/>
                </a:lnTo>
                <a:lnTo>
                  <a:pt x="363" y="442"/>
                </a:lnTo>
                <a:lnTo>
                  <a:pt x="479" y="285"/>
                </a:lnTo>
                <a:lnTo>
                  <a:pt x="520" y="236"/>
                </a:lnTo>
                <a:lnTo>
                  <a:pt x="576" y="0"/>
                </a:lnTo>
              </a:path>
            </a:pathLst>
          </a:custGeom>
          <a:noFill/>
          <a:ln w="57150" cap="flat" cmpd="sng">
            <a:solidFill>
              <a:srgbClr val="FF3300"/>
            </a:solidFill>
            <a:prstDash val="solid"/>
            <a:round/>
            <a:headEnd type="none" w="med" len="me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344075" name="Freeform 11"/>
          <p:cNvSpPr>
            <a:spLocks/>
          </p:cNvSpPr>
          <p:nvPr/>
        </p:nvSpPr>
        <p:spPr bwMode="auto">
          <a:xfrm>
            <a:off x="2825750" y="2057400"/>
            <a:ext cx="1371600" cy="977900"/>
          </a:xfrm>
          <a:custGeom>
            <a:avLst/>
            <a:gdLst>
              <a:gd name="T0" fmla="*/ 0 w 864"/>
              <a:gd name="T1" fmla="*/ 0 h 616"/>
              <a:gd name="T2" fmla="*/ 139700 w 864"/>
              <a:gd name="T3" fmla="*/ 228600 h 616"/>
              <a:gd name="T4" fmla="*/ 330200 w 864"/>
              <a:gd name="T5" fmla="*/ 444500 h 616"/>
              <a:gd name="T6" fmla="*/ 520700 w 864"/>
              <a:gd name="T7" fmla="*/ 596900 h 616"/>
              <a:gd name="T8" fmla="*/ 825500 w 864"/>
              <a:gd name="T9" fmla="*/ 787400 h 616"/>
              <a:gd name="T10" fmla="*/ 1003300 w 864"/>
              <a:gd name="T11" fmla="*/ 876300 h 616"/>
              <a:gd name="T12" fmla="*/ 1371600 w 864"/>
              <a:gd name="T13" fmla="*/ 977900 h 6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64" h="616">
                <a:moveTo>
                  <a:pt x="0" y="0"/>
                </a:moveTo>
                <a:lnTo>
                  <a:pt x="88" y="144"/>
                </a:lnTo>
                <a:lnTo>
                  <a:pt x="208" y="280"/>
                </a:lnTo>
                <a:lnTo>
                  <a:pt x="328" y="376"/>
                </a:lnTo>
                <a:lnTo>
                  <a:pt x="520" y="496"/>
                </a:lnTo>
                <a:lnTo>
                  <a:pt x="632" y="552"/>
                </a:lnTo>
                <a:lnTo>
                  <a:pt x="864" y="616"/>
                </a:lnTo>
              </a:path>
            </a:pathLst>
          </a:custGeom>
          <a:noFill/>
          <a:ln w="57150" cap="flat" cmpd="sng">
            <a:solidFill>
              <a:srgbClr val="FF33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344079" name="Text Box 15"/>
          <p:cNvSpPr txBox="1">
            <a:spLocks noChangeArrowheads="1"/>
          </p:cNvSpPr>
          <p:nvPr/>
        </p:nvSpPr>
        <p:spPr bwMode="auto">
          <a:xfrm>
            <a:off x="3382963" y="692150"/>
            <a:ext cx="89535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2800" b="1">
                <a:solidFill>
                  <a:srgbClr val="FF3300"/>
                </a:solidFill>
                <a:ea typeface="宋体" panose="02010600030101010101" pitchFamily="2" charset="-122"/>
              </a:rPr>
              <a:t>0011</a:t>
            </a:r>
          </a:p>
          <a:p>
            <a:pPr eaLnBrk="1" hangingPunct="1"/>
            <a:endParaRPr lang="en-US" altLang="zh-CN" sz="2800" b="1">
              <a:solidFill>
                <a:srgbClr val="FF3300"/>
              </a:solidFill>
              <a:ea typeface="宋体" panose="02010600030101010101" pitchFamily="2" charset="-122"/>
            </a:endParaRPr>
          </a:p>
          <a:p>
            <a:pPr eaLnBrk="1" hangingPunct="1"/>
            <a:r>
              <a:rPr lang="en-US" altLang="zh-CN" sz="2800" b="1">
                <a:solidFill>
                  <a:srgbClr val="FF3300"/>
                </a:solidFill>
                <a:ea typeface="宋体" panose="02010600030101010101" pitchFamily="2" charset="-122"/>
              </a:rPr>
              <a:t>0101</a:t>
            </a:r>
          </a:p>
        </p:txBody>
      </p:sp>
      <p:sp>
        <p:nvSpPr>
          <p:cNvPr id="344080" name="Text Box 16"/>
          <p:cNvSpPr txBox="1">
            <a:spLocks noChangeArrowheads="1"/>
          </p:cNvSpPr>
          <p:nvPr/>
        </p:nvSpPr>
        <p:spPr bwMode="auto">
          <a:xfrm>
            <a:off x="3382963" y="996950"/>
            <a:ext cx="89535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2800" b="1">
                <a:solidFill>
                  <a:srgbClr val="009600"/>
                </a:solidFill>
                <a:ea typeface="宋体" panose="02010600030101010101" pitchFamily="2" charset="-122"/>
              </a:rPr>
              <a:t>1011</a:t>
            </a:r>
          </a:p>
          <a:p>
            <a:pPr eaLnBrk="1" hangingPunct="1"/>
            <a:endParaRPr lang="en-US" altLang="zh-CN" sz="2800" b="1">
              <a:solidFill>
                <a:srgbClr val="009600"/>
              </a:solidFill>
              <a:ea typeface="宋体" panose="02010600030101010101" pitchFamily="2" charset="-122"/>
            </a:endParaRPr>
          </a:p>
          <a:p>
            <a:pPr eaLnBrk="1" hangingPunct="1"/>
            <a:r>
              <a:rPr lang="en-US" altLang="zh-CN" sz="2800" b="1">
                <a:solidFill>
                  <a:srgbClr val="009600"/>
                </a:solidFill>
                <a:ea typeface="宋体" panose="02010600030101010101" pitchFamily="2" charset="-122"/>
              </a:rPr>
              <a:t>0110</a:t>
            </a:r>
          </a:p>
        </p:txBody>
      </p:sp>
      <p:sp>
        <p:nvSpPr>
          <p:cNvPr id="344083" name="Rectangle 19"/>
          <p:cNvSpPr>
            <a:spLocks noChangeArrowheads="1"/>
          </p:cNvSpPr>
          <p:nvPr/>
        </p:nvSpPr>
        <p:spPr bwMode="auto">
          <a:xfrm>
            <a:off x="2873375" y="1916113"/>
            <a:ext cx="539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CC0099"/>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b="1"/>
              <a:t>B1</a:t>
            </a:r>
          </a:p>
        </p:txBody>
      </p:sp>
      <p:sp>
        <p:nvSpPr>
          <p:cNvPr id="164873" name="Text Box 27"/>
          <p:cNvSpPr txBox="1">
            <a:spLocks noChangeArrowheads="1"/>
          </p:cNvSpPr>
          <p:nvPr/>
        </p:nvSpPr>
        <p:spPr bwMode="auto">
          <a:xfrm>
            <a:off x="2032000" y="1154113"/>
            <a:ext cx="8953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2800" b="1">
                <a:solidFill>
                  <a:srgbClr val="0000FF"/>
                </a:solidFill>
              </a:rPr>
              <a:t>0110</a:t>
            </a:r>
          </a:p>
          <a:p>
            <a:pPr eaLnBrk="1" hangingPunct="1"/>
            <a:r>
              <a:rPr lang="en-US" altLang="zh-CN" sz="2800" b="1">
                <a:solidFill>
                  <a:srgbClr val="0000FF"/>
                </a:solidFill>
              </a:rPr>
              <a:t>1010</a:t>
            </a:r>
          </a:p>
        </p:txBody>
      </p:sp>
      <p:sp>
        <p:nvSpPr>
          <p:cNvPr id="164874" name="Text Box 28"/>
          <p:cNvSpPr txBox="1">
            <a:spLocks noChangeArrowheads="1"/>
          </p:cNvSpPr>
          <p:nvPr/>
        </p:nvSpPr>
        <p:spPr bwMode="auto">
          <a:xfrm>
            <a:off x="6351588" y="1100138"/>
            <a:ext cx="8953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2800" b="1">
                <a:solidFill>
                  <a:srgbClr val="009900"/>
                </a:solidFill>
              </a:rPr>
              <a:t>1011</a:t>
            </a:r>
          </a:p>
          <a:p>
            <a:pPr eaLnBrk="1" hangingPunct="1"/>
            <a:r>
              <a:rPr lang="en-US" altLang="zh-CN" sz="2800" b="1">
                <a:solidFill>
                  <a:srgbClr val="009900"/>
                </a:solidFill>
              </a:rPr>
              <a:t>0110</a:t>
            </a:r>
          </a:p>
        </p:txBody>
      </p:sp>
      <p:sp>
        <p:nvSpPr>
          <p:cNvPr id="164875" name="Oval 29"/>
          <p:cNvSpPr>
            <a:spLocks noChangeArrowheads="1"/>
          </p:cNvSpPr>
          <p:nvPr/>
        </p:nvSpPr>
        <p:spPr bwMode="auto">
          <a:xfrm>
            <a:off x="611188" y="2627313"/>
            <a:ext cx="1103312" cy="1182687"/>
          </a:xfrm>
          <a:prstGeom prst="ellipse">
            <a:avLst/>
          </a:prstGeom>
          <a:noFill/>
          <a:ln w="57150">
            <a:solidFill>
              <a:srgbClr val="FF33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b="1"/>
              <a:t>0111</a:t>
            </a:r>
          </a:p>
          <a:p>
            <a:pPr eaLnBrk="1" hangingPunct="1"/>
            <a:r>
              <a:rPr lang="en-US" altLang="zh-CN" b="1"/>
              <a:t>1111</a:t>
            </a:r>
          </a:p>
        </p:txBody>
      </p:sp>
      <p:sp>
        <p:nvSpPr>
          <p:cNvPr id="164876" name="Text Box 30"/>
          <p:cNvSpPr txBox="1">
            <a:spLocks noChangeArrowheads="1"/>
          </p:cNvSpPr>
          <p:nvPr/>
        </p:nvSpPr>
        <p:spPr bwMode="auto">
          <a:xfrm>
            <a:off x="1500188" y="836613"/>
            <a:ext cx="6175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b="1"/>
              <a:t>M</a:t>
            </a:r>
            <a:r>
              <a:rPr lang="en-US" altLang="zh-CN" b="1" baseline="-25000"/>
              <a:t>A</a:t>
            </a:r>
          </a:p>
        </p:txBody>
      </p:sp>
      <p:sp>
        <p:nvSpPr>
          <p:cNvPr id="164877" name="Rectangle 32"/>
          <p:cNvSpPr>
            <a:spLocks noChangeArrowheads="1"/>
          </p:cNvSpPr>
          <p:nvPr/>
        </p:nvSpPr>
        <p:spPr bwMode="auto">
          <a:xfrm>
            <a:off x="1560513" y="2611438"/>
            <a:ext cx="5572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CC0099"/>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b="1"/>
              <a:t>A4</a:t>
            </a:r>
          </a:p>
        </p:txBody>
      </p:sp>
      <p:sp>
        <p:nvSpPr>
          <p:cNvPr id="164878" name="Freeform 33"/>
          <p:cNvSpPr>
            <a:spLocks/>
          </p:cNvSpPr>
          <p:nvPr/>
        </p:nvSpPr>
        <p:spPr bwMode="auto">
          <a:xfrm>
            <a:off x="1250950" y="1638300"/>
            <a:ext cx="698500" cy="990600"/>
          </a:xfrm>
          <a:custGeom>
            <a:avLst/>
            <a:gdLst>
              <a:gd name="T0" fmla="*/ 698500 w 440"/>
              <a:gd name="T1" fmla="*/ 0 h 624"/>
              <a:gd name="T2" fmla="*/ 469900 w 440"/>
              <a:gd name="T3" fmla="*/ 114300 h 624"/>
              <a:gd name="T4" fmla="*/ 342900 w 440"/>
              <a:gd name="T5" fmla="*/ 228600 h 624"/>
              <a:gd name="T6" fmla="*/ 171450 w 440"/>
              <a:gd name="T7" fmla="*/ 468313 h 624"/>
              <a:gd name="T8" fmla="*/ 0 w 440"/>
              <a:gd name="T9" fmla="*/ 990600 h 6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0" h="624">
                <a:moveTo>
                  <a:pt x="440" y="0"/>
                </a:moveTo>
                <a:lnTo>
                  <a:pt x="296" y="72"/>
                </a:lnTo>
                <a:lnTo>
                  <a:pt x="216" y="144"/>
                </a:lnTo>
                <a:lnTo>
                  <a:pt x="108" y="295"/>
                </a:lnTo>
                <a:cubicBezTo>
                  <a:pt x="72" y="375"/>
                  <a:pt x="22" y="556"/>
                  <a:pt x="0" y="624"/>
                </a:cubicBezTo>
              </a:path>
            </a:pathLst>
          </a:custGeom>
          <a:noFill/>
          <a:ln w="57150" cap="flat" cmpd="sng">
            <a:solidFill>
              <a:srgbClr val="FF3300"/>
            </a:solidFill>
            <a:prstDash val="solid"/>
            <a:round/>
            <a:headEnd type="none" w="med" len="me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64879" name="Text Box 34"/>
          <p:cNvSpPr txBox="1">
            <a:spLocks noChangeArrowheads="1"/>
          </p:cNvSpPr>
          <p:nvPr/>
        </p:nvSpPr>
        <p:spPr bwMode="auto">
          <a:xfrm>
            <a:off x="7164388" y="836613"/>
            <a:ext cx="606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b="1"/>
              <a:t>M</a:t>
            </a:r>
            <a:r>
              <a:rPr lang="en-US" altLang="zh-CN" b="1" baseline="-25000"/>
              <a:t>B</a:t>
            </a:r>
          </a:p>
        </p:txBody>
      </p:sp>
      <p:sp>
        <p:nvSpPr>
          <p:cNvPr id="164880" name="Rectangle 36"/>
          <p:cNvSpPr>
            <a:spLocks noChangeArrowheads="1"/>
          </p:cNvSpPr>
          <p:nvPr/>
        </p:nvSpPr>
        <p:spPr bwMode="auto">
          <a:xfrm>
            <a:off x="1547813" y="1676400"/>
            <a:ext cx="5572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CC0099"/>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b="1"/>
              <a:t>A1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44083"/>
                                        </p:tgtEl>
                                        <p:attrNameLst>
                                          <p:attrName>style.visibility</p:attrName>
                                        </p:attrNameLst>
                                      </p:cBhvr>
                                      <p:to>
                                        <p:strVal val="visible"/>
                                      </p:to>
                                    </p:set>
                                    <p:animEffect transition="in" filter="wipe(down)">
                                      <p:cBhvr>
                                        <p:cTn id="7" dur="500"/>
                                        <p:tgtEl>
                                          <p:spTgt spid="3440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44079"/>
                                        </p:tgtEl>
                                        <p:attrNameLst>
                                          <p:attrName>style.visibility</p:attrName>
                                        </p:attrNameLst>
                                      </p:cBhvr>
                                      <p:to>
                                        <p:strVal val="visible"/>
                                      </p:to>
                                    </p:set>
                                    <p:animEffect transition="in" filter="wipe(up)">
                                      <p:cBhvr>
                                        <p:cTn id="12" dur="500"/>
                                        <p:tgtEl>
                                          <p:spTgt spid="34407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44080"/>
                                        </p:tgtEl>
                                        <p:attrNameLst>
                                          <p:attrName>style.visibility</p:attrName>
                                        </p:attrNameLst>
                                      </p:cBhvr>
                                      <p:to>
                                        <p:strVal val="visible"/>
                                      </p:to>
                                    </p:set>
                                    <p:animEffect transition="in" filter="wipe(up)">
                                      <p:cBhvr>
                                        <p:cTn id="17" dur="500"/>
                                        <p:tgtEl>
                                          <p:spTgt spid="34408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44072"/>
                                        </p:tgtEl>
                                        <p:attrNameLst>
                                          <p:attrName>style.visibility</p:attrName>
                                        </p:attrNameLst>
                                      </p:cBhvr>
                                      <p:to>
                                        <p:strVal val="visible"/>
                                      </p:to>
                                    </p:set>
                                    <p:animEffect transition="in" filter="wipe(down)">
                                      <p:cBhvr>
                                        <p:cTn id="22" dur="500"/>
                                        <p:tgtEl>
                                          <p:spTgt spid="34407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344075"/>
                                        </p:tgtEl>
                                        <p:attrNameLst>
                                          <p:attrName>style.visibility</p:attrName>
                                        </p:attrNameLst>
                                      </p:cBhvr>
                                      <p:to>
                                        <p:strVal val="visible"/>
                                      </p:to>
                                    </p:set>
                                    <p:animEffect transition="in" filter="wipe(up)">
                                      <p:cBhvr>
                                        <p:cTn id="27" dur="500"/>
                                        <p:tgtEl>
                                          <p:spTgt spid="344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4072" grpId="0" animBg="1"/>
      <p:bldP spid="344079" grpId="0" autoUpdateAnimBg="0"/>
      <p:bldP spid="344080" grpId="0" autoUpdateAnimBg="0"/>
      <p:bldP spid="34408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idx="4294967295"/>
          </p:nvPr>
        </p:nvSpPr>
        <p:spPr>
          <a:xfrm>
            <a:off x="611188" y="1196975"/>
            <a:ext cx="4608512" cy="576263"/>
          </a:xfrm>
        </p:spPr>
        <p:txBody>
          <a:bodyPr/>
          <a:lstStyle/>
          <a:p>
            <a:pPr algn="l" eaLnBrk="1" hangingPunct="1"/>
            <a:r>
              <a:rPr lang="en-US" altLang="zh-CN" sz="3200" b="1" smtClean="0">
                <a:latin typeface="黑体" panose="02010609060101010101" pitchFamily="49" charset="-122"/>
                <a:ea typeface="黑体" panose="02010609060101010101" pitchFamily="49" charset="-122"/>
              </a:rPr>
              <a:t>1</a:t>
            </a:r>
            <a:r>
              <a:rPr lang="zh-CN" altLang="en-US" sz="3200" b="1" smtClean="0">
                <a:latin typeface="黑体" panose="02010609060101010101" pitchFamily="49" charset="-122"/>
                <a:ea typeface="黑体" panose="02010609060101010101" pitchFamily="49" charset="-122"/>
              </a:rPr>
              <a:t>．局部相关的处理</a:t>
            </a:r>
          </a:p>
        </p:txBody>
      </p:sp>
      <p:grpSp>
        <p:nvGrpSpPr>
          <p:cNvPr id="101379" name="Group 4"/>
          <p:cNvGrpSpPr>
            <a:grpSpLocks/>
          </p:cNvGrpSpPr>
          <p:nvPr/>
        </p:nvGrpSpPr>
        <p:grpSpPr bwMode="auto">
          <a:xfrm>
            <a:off x="611188" y="1700213"/>
            <a:ext cx="8137525" cy="946150"/>
            <a:chOff x="385" y="1071"/>
            <a:chExt cx="4689" cy="596"/>
          </a:xfrm>
        </p:grpSpPr>
        <p:sp>
          <p:nvSpPr>
            <p:cNvPr id="101383" name="Text Box 5"/>
            <p:cNvSpPr txBox="1">
              <a:spLocks noChangeArrowheads="1"/>
            </p:cNvSpPr>
            <p:nvPr/>
          </p:nvSpPr>
          <p:spPr bwMode="auto">
            <a:xfrm>
              <a:off x="385" y="1207"/>
              <a:ext cx="259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zh-CN" altLang="en-US" sz="2800" b="1" dirty="0"/>
                <a:t>任务在流水线中流动顺序</a:t>
              </a:r>
            </a:p>
          </p:txBody>
        </p:sp>
        <p:sp>
          <p:nvSpPr>
            <p:cNvPr id="101384" name="Text Box 6"/>
            <p:cNvSpPr txBox="1">
              <a:spLocks noChangeArrowheads="1"/>
            </p:cNvSpPr>
            <p:nvPr/>
          </p:nvSpPr>
          <p:spPr bwMode="auto">
            <a:xfrm>
              <a:off x="3288" y="1071"/>
              <a:ext cx="1786"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zh-CN" altLang="en-US" sz="2800" b="1"/>
                <a:t>顺序（同步）流动</a:t>
              </a:r>
            </a:p>
            <a:p>
              <a:pPr algn="l" eaLnBrk="1" hangingPunct="1"/>
              <a:r>
                <a:rPr kumimoji="0" lang="zh-CN" altLang="en-US" sz="2800" b="1"/>
                <a:t>异步流动</a:t>
              </a:r>
            </a:p>
          </p:txBody>
        </p:sp>
        <p:sp>
          <p:nvSpPr>
            <p:cNvPr id="101385" name="AutoShape 7"/>
            <p:cNvSpPr>
              <a:spLocks/>
            </p:cNvSpPr>
            <p:nvPr/>
          </p:nvSpPr>
          <p:spPr bwMode="auto">
            <a:xfrm>
              <a:off x="3107" y="1207"/>
              <a:ext cx="227" cy="363"/>
            </a:xfrm>
            <a:prstGeom prst="leftBrace">
              <a:avLst>
                <a:gd name="adj1" fmla="val 13326"/>
                <a:gd name="adj2" fmla="val 50000"/>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sp>
        <p:nvSpPr>
          <p:cNvPr id="249864" name="Text Box 8"/>
          <p:cNvSpPr txBox="1">
            <a:spLocks noChangeArrowheads="1"/>
          </p:cNvSpPr>
          <p:nvPr/>
        </p:nvSpPr>
        <p:spPr bwMode="auto">
          <a:xfrm>
            <a:off x="827088" y="2922588"/>
            <a:ext cx="74168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zh-CN" altLang="en-US" sz="2800" b="1">
                <a:solidFill>
                  <a:srgbClr val="FF0000"/>
                </a:solidFill>
              </a:rPr>
              <a:t>顺序流动方式</a:t>
            </a:r>
            <a:r>
              <a:rPr lang="zh-CN" altLang="en-US" sz="2800"/>
              <a:t>：让任务流出流水线的顺序保持与流入流水线的顺序一致。</a:t>
            </a:r>
            <a:endParaRPr lang="zh-CN" altLang="en-US" sz="2800" b="1"/>
          </a:p>
        </p:txBody>
      </p:sp>
      <p:sp>
        <p:nvSpPr>
          <p:cNvPr id="249865" name="Text Box 9"/>
          <p:cNvSpPr txBox="1">
            <a:spLocks noChangeArrowheads="1"/>
          </p:cNvSpPr>
          <p:nvPr/>
        </p:nvSpPr>
        <p:spPr bwMode="auto">
          <a:xfrm>
            <a:off x="827088" y="4005263"/>
            <a:ext cx="74168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zh-CN" altLang="en-US" sz="2800" b="1">
                <a:solidFill>
                  <a:srgbClr val="FF0000"/>
                </a:solidFill>
              </a:rPr>
              <a:t>异步流动方式</a:t>
            </a:r>
            <a:r>
              <a:rPr lang="zh-CN" altLang="en-US" sz="2800"/>
              <a:t>：让流出流水线的任务顺序可以和流入流水线的顺序不同。</a:t>
            </a:r>
            <a:endParaRPr lang="zh-CN" altLang="en-US" sz="2800" b="1"/>
          </a:p>
        </p:txBody>
      </p:sp>
      <p:sp>
        <p:nvSpPr>
          <p:cNvPr id="101382" name="Rectangle 10"/>
          <p:cNvSpPr>
            <a:spLocks noChangeArrowheads="1"/>
          </p:cNvSpPr>
          <p:nvPr/>
        </p:nvSpPr>
        <p:spPr bwMode="auto">
          <a:xfrm>
            <a:off x="539750" y="260350"/>
            <a:ext cx="8062913"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3200" b="1">
                <a:solidFill>
                  <a:schemeClr val="tx2"/>
                </a:solidFill>
                <a:latin typeface="黑体" panose="02010609060101010101" pitchFamily="49" charset="-122"/>
              </a:rPr>
              <a:t>5.2.3 </a:t>
            </a:r>
            <a:r>
              <a:rPr lang="zh-CN" altLang="en-US" sz="3200" b="1">
                <a:solidFill>
                  <a:schemeClr val="tx2"/>
                </a:solidFill>
                <a:latin typeface="黑体" panose="02010609060101010101" pitchFamily="49" charset="-122"/>
              </a:rPr>
              <a:t>标量流水机的相关处理和控制机构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9864"/>
                                        </p:tgtEl>
                                        <p:attrNameLst>
                                          <p:attrName>style.visibility</p:attrName>
                                        </p:attrNameLst>
                                      </p:cBhvr>
                                      <p:to>
                                        <p:strVal val="visible"/>
                                      </p:to>
                                    </p:set>
                                    <p:animEffect transition="in" filter="wipe(left)">
                                      <p:cBhvr>
                                        <p:cTn id="7" dur="500"/>
                                        <p:tgtEl>
                                          <p:spTgt spid="2498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9865"/>
                                        </p:tgtEl>
                                        <p:attrNameLst>
                                          <p:attrName>style.visibility</p:attrName>
                                        </p:attrNameLst>
                                      </p:cBhvr>
                                      <p:to>
                                        <p:strVal val="visible"/>
                                      </p:to>
                                    </p:set>
                                    <p:animEffect transition="in" filter="wipe(left)">
                                      <p:cBhvr>
                                        <p:cTn id="12" dur="500"/>
                                        <p:tgtEl>
                                          <p:spTgt spid="2498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64" grpId="0"/>
      <p:bldP spid="249865"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Oval 6"/>
          <p:cNvSpPr>
            <a:spLocks noChangeArrowheads="1"/>
          </p:cNvSpPr>
          <p:nvPr/>
        </p:nvSpPr>
        <p:spPr bwMode="auto">
          <a:xfrm>
            <a:off x="1962150" y="1104900"/>
            <a:ext cx="1066800" cy="1066800"/>
          </a:xfrm>
          <a:prstGeom prst="ellipse">
            <a:avLst/>
          </a:prstGeom>
          <a:noFill/>
          <a:ln w="57150">
            <a:solidFill>
              <a:srgbClr val="FF33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345097" name="Oval 9"/>
          <p:cNvSpPr>
            <a:spLocks noChangeArrowheads="1"/>
          </p:cNvSpPr>
          <p:nvPr/>
        </p:nvSpPr>
        <p:spPr bwMode="auto">
          <a:xfrm>
            <a:off x="4149725" y="4741863"/>
            <a:ext cx="1103313" cy="1182687"/>
          </a:xfrm>
          <a:prstGeom prst="ellipse">
            <a:avLst/>
          </a:prstGeom>
          <a:noFill/>
          <a:ln w="57150">
            <a:solidFill>
              <a:srgbClr val="FF33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b="1"/>
              <a:t>0111</a:t>
            </a:r>
          </a:p>
          <a:p>
            <a:pPr eaLnBrk="1" hangingPunct="1"/>
            <a:r>
              <a:rPr lang="en-US" altLang="zh-CN" b="1"/>
              <a:t>1010</a:t>
            </a:r>
          </a:p>
        </p:txBody>
      </p:sp>
      <p:sp>
        <p:nvSpPr>
          <p:cNvPr id="165892" name="Freeform 10"/>
          <p:cNvSpPr>
            <a:spLocks/>
          </p:cNvSpPr>
          <p:nvPr/>
        </p:nvSpPr>
        <p:spPr bwMode="auto">
          <a:xfrm>
            <a:off x="1682750" y="2133600"/>
            <a:ext cx="914400" cy="990600"/>
          </a:xfrm>
          <a:custGeom>
            <a:avLst/>
            <a:gdLst>
              <a:gd name="T0" fmla="*/ 0 w 576"/>
              <a:gd name="T1" fmla="*/ 990600 h 624"/>
              <a:gd name="T2" fmla="*/ 198438 w 576"/>
              <a:gd name="T3" fmla="*/ 949325 h 624"/>
              <a:gd name="T4" fmla="*/ 406400 w 576"/>
              <a:gd name="T5" fmla="*/ 819150 h 624"/>
              <a:gd name="T6" fmla="*/ 576263 w 576"/>
              <a:gd name="T7" fmla="*/ 701675 h 624"/>
              <a:gd name="T8" fmla="*/ 760413 w 576"/>
              <a:gd name="T9" fmla="*/ 452438 h 624"/>
              <a:gd name="T10" fmla="*/ 825500 w 576"/>
              <a:gd name="T11" fmla="*/ 374650 h 624"/>
              <a:gd name="T12" fmla="*/ 914400 w 576"/>
              <a:gd name="T13" fmla="*/ 0 h 62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76" h="624">
                <a:moveTo>
                  <a:pt x="0" y="624"/>
                </a:moveTo>
                <a:lnTo>
                  <a:pt x="125" y="598"/>
                </a:lnTo>
                <a:lnTo>
                  <a:pt x="256" y="516"/>
                </a:lnTo>
                <a:lnTo>
                  <a:pt x="363" y="442"/>
                </a:lnTo>
                <a:lnTo>
                  <a:pt x="479" y="285"/>
                </a:lnTo>
                <a:lnTo>
                  <a:pt x="520" y="236"/>
                </a:lnTo>
                <a:lnTo>
                  <a:pt x="576" y="0"/>
                </a:lnTo>
              </a:path>
            </a:pathLst>
          </a:custGeom>
          <a:noFill/>
          <a:ln w="57150" cap="flat" cmpd="sng">
            <a:solidFill>
              <a:srgbClr val="FF3300"/>
            </a:solidFill>
            <a:prstDash val="solid"/>
            <a:round/>
            <a:headEnd type="none" w="med" len="me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345100" name="Freeform 12"/>
          <p:cNvSpPr>
            <a:spLocks/>
          </p:cNvSpPr>
          <p:nvPr/>
        </p:nvSpPr>
        <p:spPr bwMode="auto">
          <a:xfrm>
            <a:off x="4205288" y="3838575"/>
            <a:ext cx="222250" cy="1066800"/>
          </a:xfrm>
          <a:custGeom>
            <a:avLst/>
            <a:gdLst>
              <a:gd name="T0" fmla="*/ 220663 w 140"/>
              <a:gd name="T1" fmla="*/ 0 h 672"/>
              <a:gd name="T2" fmla="*/ 93663 w 140"/>
              <a:gd name="T3" fmla="*/ 127000 h 672"/>
              <a:gd name="T4" fmla="*/ 30163 w 140"/>
              <a:gd name="T5" fmla="*/ 292100 h 672"/>
              <a:gd name="T6" fmla="*/ 0 w 140"/>
              <a:gd name="T7" fmla="*/ 476250 h 672"/>
              <a:gd name="T8" fmla="*/ 30163 w 140"/>
              <a:gd name="T9" fmla="*/ 685800 h 672"/>
              <a:gd name="T10" fmla="*/ 222250 w 140"/>
              <a:gd name="T11" fmla="*/ 1066800 h 6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0" h="672">
                <a:moveTo>
                  <a:pt x="139" y="0"/>
                </a:moveTo>
                <a:lnTo>
                  <a:pt x="59" y="80"/>
                </a:lnTo>
                <a:lnTo>
                  <a:pt x="19" y="184"/>
                </a:lnTo>
                <a:lnTo>
                  <a:pt x="0" y="300"/>
                </a:lnTo>
                <a:lnTo>
                  <a:pt x="19" y="432"/>
                </a:lnTo>
                <a:lnTo>
                  <a:pt x="140" y="672"/>
                </a:lnTo>
              </a:path>
            </a:pathLst>
          </a:custGeom>
          <a:noFill/>
          <a:ln w="57150" cap="flat" cmpd="sng">
            <a:solidFill>
              <a:srgbClr val="FF3300"/>
            </a:solidFill>
            <a:prstDash val="solid"/>
            <a:round/>
            <a:headEnd type="none" w="med" len="me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345108" name="Rectangle 20"/>
          <p:cNvSpPr>
            <a:spLocks noChangeArrowheads="1"/>
          </p:cNvSpPr>
          <p:nvPr/>
        </p:nvSpPr>
        <p:spPr bwMode="auto">
          <a:xfrm>
            <a:off x="3792538" y="3716338"/>
            <a:ext cx="5572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CC0099"/>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b="1"/>
              <a:t>A3</a:t>
            </a:r>
          </a:p>
        </p:txBody>
      </p:sp>
      <p:sp>
        <p:nvSpPr>
          <p:cNvPr id="345109" name="Text Box 21"/>
          <p:cNvSpPr txBox="1">
            <a:spLocks noChangeArrowheads="1"/>
          </p:cNvSpPr>
          <p:nvPr/>
        </p:nvSpPr>
        <p:spPr bwMode="auto">
          <a:xfrm>
            <a:off x="5213350" y="3500438"/>
            <a:ext cx="895350"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2800" b="1">
                <a:solidFill>
                  <a:srgbClr val="FF0000"/>
                </a:solidFill>
                <a:ea typeface="宋体" panose="02010600030101010101" pitchFamily="2" charset="-122"/>
              </a:rPr>
              <a:t>0001</a:t>
            </a:r>
          </a:p>
          <a:p>
            <a:pPr eaLnBrk="1" hangingPunct="1"/>
            <a:endParaRPr lang="en-US" altLang="zh-CN" sz="2800" b="1">
              <a:solidFill>
                <a:srgbClr val="FF0000"/>
              </a:solidFill>
              <a:ea typeface="宋体" panose="02010600030101010101" pitchFamily="2" charset="-122"/>
            </a:endParaRPr>
          </a:p>
          <a:p>
            <a:pPr eaLnBrk="1" hangingPunct="1"/>
            <a:r>
              <a:rPr lang="en-US" altLang="zh-CN" sz="2800" b="1">
                <a:solidFill>
                  <a:srgbClr val="FF0000"/>
                </a:solidFill>
                <a:ea typeface="宋体" panose="02010600030101010101" pitchFamily="2" charset="-122"/>
              </a:rPr>
              <a:t>0000</a:t>
            </a:r>
          </a:p>
        </p:txBody>
      </p:sp>
      <p:sp>
        <p:nvSpPr>
          <p:cNvPr id="345110" name="Text Box 22"/>
          <p:cNvSpPr txBox="1">
            <a:spLocks noChangeArrowheads="1"/>
          </p:cNvSpPr>
          <p:nvPr/>
        </p:nvSpPr>
        <p:spPr bwMode="auto">
          <a:xfrm>
            <a:off x="5213350" y="3767138"/>
            <a:ext cx="895350"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2800" b="1">
                <a:solidFill>
                  <a:srgbClr val="0000FF"/>
                </a:solidFill>
                <a:ea typeface="宋体" panose="02010600030101010101" pitchFamily="2" charset="-122"/>
              </a:rPr>
              <a:t>0110</a:t>
            </a:r>
          </a:p>
          <a:p>
            <a:pPr eaLnBrk="1" hangingPunct="1"/>
            <a:endParaRPr lang="en-US" altLang="zh-CN" sz="2800" b="1">
              <a:solidFill>
                <a:srgbClr val="0000FF"/>
              </a:solidFill>
              <a:ea typeface="宋体" panose="02010600030101010101" pitchFamily="2" charset="-122"/>
            </a:endParaRPr>
          </a:p>
          <a:p>
            <a:pPr eaLnBrk="1" hangingPunct="1"/>
            <a:r>
              <a:rPr lang="en-US" altLang="zh-CN" sz="2800" b="1">
                <a:solidFill>
                  <a:srgbClr val="0000FF"/>
                </a:solidFill>
                <a:ea typeface="宋体" panose="02010600030101010101" pitchFamily="2" charset="-122"/>
              </a:rPr>
              <a:t>1010</a:t>
            </a:r>
          </a:p>
        </p:txBody>
      </p:sp>
      <p:sp>
        <p:nvSpPr>
          <p:cNvPr id="165897" name="Text Box 27"/>
          <p:cNvSpPr txBox="1">
            <a:spLocks noChangeArrowheads="1"/>
          </p:cNvSpPr>
          <p:nvPr/>
        </p:nvSpPr>
        <p:spPr bwMode="auto">
          <a:xfrm>
            <a:off x="2032000" y="1154113"/>
            <a:ext cx="8953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2800" b="1">
                <a:solidFill>
                  <a:srgbClr val="0000FF"/>
                </a:solidFill>
              </a:rPr>
              <a:t>0110</a:t>
            </a:r>
          </a:p>
          <a:p>
            <a:pPr eaLnBrk="1" hangingPunct="1"/>
            <a:r>
              <a:rPr lang="en-US" altLang="zh-CN" sz="2800" b="1">
                <a:solidFill>
                  <a:srgbClr val="0000FF"/>
                </a:solidFill>
              </a:rPr>
              <a:t>1010</a:t>
            </a:r>
          </a:p>
        </p:txBody>
      </p:sp>
      <p:sp>
        <p:nvSpPr>
          <p:cNvPr id="165898" name="Text Box 28"/>
          <p:cNvSpPr txBox="1">
            <a:spLocks noChangeArrowheads="1"/>
          </p:cNvSpPr>
          <p:nvPr/>
        </p:nvSpPr>
        <p:spPr bwMode="auto">
          <a:xfrm>
            <a:off x="6351588" y="1100138"/>
            <a:ext cx="8953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2800" b="1">
                <a:solidFill>
                  <a:srgbClr val="009900"/>
                </a:solidFill>
              </a:rPr>
              <a:t>1011</a:t>
            </a:r>
          </a:p>
          <a:p>
            <a:pPr eaLnBrk="1" hangingPunct="1"/>
            <a:r>
              <a:rPr lang="en-US" altLang="zh-CN" sz="2800" b="1">
                <a:solidFill>
                  <a:srgbClr val="009900"/>
                </a:solidFill>
              </a:rPr>
              <a:t>0110</a:t>
            </a:r>
          </a:p>
        </p:txBody>
      </p:sp>
      <p:sp>
        <p:nvSpPr>
          <p:cNvPr id="165899" name="Oval 31"/>
          <p:cNvSpPr>
            <a:spLocks noChangeArrowheads="1"/>
          </p:cNvSpPr>
          <p:nvPr/>
        </p:nvSpPr>
        <p:spPr bwMode="auto">
          <a:xfrm>
            <a:off x="611188" y="2627313"/>
            <a:ext cx="1103312" cy="1182687"/>
          </a:xfrm>
          <a:prstGeom prst="ellipse">
            <a:avLst/>
          </a:prstGeom>
          <a:noFill/>
          <a:ln w="57150">
            <a:solidFill>
              <a:srgbClr val="FF33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b="1"/>
              <a:t>0111</a:t>
            </a:r>
          </a:p>
          <a:p>
            <a:pPr eaLnBrk="1" hangingPunct="1"/>
            <a:r>
              <a:rPr lang="en-US" altLang="zh-CN" b="1"/>
              <a:t>1111</a:t>
            </a:r>
          </a:p>
        </p:txBody>
      </p:sp>
      <p:sp>
        <p:nvSpPr>
          <p:cNvPr id="165900" name="Text Box 32"/>
          <p:cNvSpPr txBox="1">
            <a:spLocks noChangeArrowheads="1"/>
          </p:cNvSpPr>
          <p:nvPr/>
        </p:nvSpPr>
        <p:spPr bwMode="auto">
          <a:xfrm>
            <a:off x="1500188" y="836613"/>
            <a:ext cx="6175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b="1"/>
              <a:t>M</a:t>
            </a:r>
            <a:r>
              <a:rPr lang="en-US" altLang="zh-CN" b="1" baseline="-25000"/>
              <a:t>A</a:t>
            </a:r>
          </a:p>
        </p:txBody>
      </p:sp>
      <p:sp>
        <p:nvSpPr>
          <p:cNvPr id="165901" name="Rectangle 36"/>
          <p:cNvSpPr>
            <a:spLocks noChangeArrowheads="1"/>
          </p:cNvSpPr>
          <p:nvPr/>
        </p:nvSpPr>
        <p:spPr bwMode="auto">
          <a:xfrm>
            <a:off x="1560513" y="2611438"/>
            <a:ext cx="5572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CC0099"/>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b="1"/>
              <a:t>A4</a:t>
            </a:r>
          </a:p>
        </p:txBody>
      </p:sp>
      <p:sp>
        <p:nvSpPr>
          <p:cNvPr id="165902" name="Rectangle 38"/>
          <p:cNvSpPr>
            <a:spLocks noChangeArrowheads="1"/>
          </p:cNvSpPr>
          <p:nvPr/>
        </p:nvSpPr>
        <p:spPr bwMode="auto">
          <a:xfrm>
            <a:off x="2873375" y="1916113"/>
            <a:ext cx="539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CC0099"/>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b="1"/>
              <a:t>B1</a:t>
            </a:r>
          </a:p>
        </p:txBody>
      </p:sp>
      <p:sp>
        <p:nvSpPr>
          <p:cNvPr id="165903" name="Freeform 39"/>
          <p:cNvSpPr>
            <a:spLocks/>
          </p:cNvSpPr>
          <p:nvPr/>
        </p:nvSpPr>
        <p:spPr bwMode="auto">
          <a:xfrm>
            <a:off x="1250950" y="1638300"/>
            <a:ext cx="698500" cy="990600"/>
          </a:xfrm>
          <a:custGeom>
            <a:avLst/>
            <a:gdLst>
              <a:gd name="T0" fmla="*/ 698500 w 440"/>
              <a:gd name="T1" fmla="*/ 0 h 624"/>
              <a:gd name="T2" fmla="*/ 469900 w 440"/>
              <a:gd name="T3" fmla="*/ 114300 h 624"/>
              <a:gd name="T4" fmla="*/ 342900 w 440"/>
              <a:gd name="T5" fmla="*/ 228600 h 624"/>
              <a:gd name="T6" fmla="*/ 171450 w 440"/>
              <a:gd name="T7" fmla="*/ 468313 h 624"/>
              <a:gd name="T8" fmla="*/ 0 w 440"/>
              <a:gd name="T9" fmla="*/ 990600 h 6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0" h="624">
                <a:moveTo>
                  <a:pt x="440" y="0"/>
                </a:moveTo>
                <a:lnTo>
                  <a:pt x="296" y="72"/>
                </a:lnTo>
                <a:lnTo>
                  <a:pt x="216" y="144"/>
                </a:lnTo>
                <a:lnTo>
                  <a:pt x="108" y="295"/>
                </a:lnTo>
                <a:cubicBezTo>
                  <a:pt x="72" y="375"/>
                  <a:pt x="22" y="556"/>
                  <a:pt x="0" y="624"/>
                </a:cubicBezTo>
              </a:path>
            </a:pathLst>
          </a:custGeom>
          <a:noFill/>
          <a:ln w="57150" cap="flat" cmpd="sng">
            <a:solidFill>
              <a:srgbClr val="FF3300"/>
            </a:solidFill>
            <a:prstDash val="solid"/>
            <a:round/>
            <a:headEnd type="none" w="med" len="me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65904" name="Freeform 40"/>
          <p:cNvSpPr>
            <a:spLocks/>
          </p:cNvSpPr>
          <p:nvPr/>
        </p:nvSpPr>
        <p:spPr bwMode="auto">
          <a:xfrm>
            <a:off x="2825750" y="2057400"/>
            <a:ext cx="1371600" cy="977900"/>
          </a:xfrm>
          <a:custGeom>
            <a:avLst/>
            <a:gdLst>
              <a:gd name="T0" fmla="*/ 0 w 864"/>
              <a:gd name="T1" fmla="*/ 0 h 616"/>
              <a:gd name="T2" fmla="*/ 139700 w 864"/>
              <a:gd name="T3" fmla="*/ 228600 h 616"/>
              <a:gd name="T4" fmla="*/ 330200 w 864"/>
              <a:gd name="T5" fmla="*/ 444500 h 616"/>
              <a:gd name="T6" fmla="*/ 520700 w 864"/>
              <a:gd name="T7" fmla="*/ 596900 h 616"/>
              <a:gd name="T8" fmla="*/ 825500 w 864"/>
              <a:gd name="T9" fmla="*/ 787400 h 616"/>
              <a:gd name="T10" fmla="*/ 1003300 w 864"/>
              <a:gd name="T11" fmla="*/ 876300 h 616"/>
              <a:gd name="T12" fmla="*/ 1371600 w 864"/>
              <a:gd name="T13" fmla="*/ 977900 h 6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64" h="616">
                <a:moveTo>
                  <a:pt x="0" y="0"/>
                </a:moveTo>
                <a:lnTo>
                  <a:pt x="88" y="144"/>
                </a:lnTo>
                <a:lnTo>
                  <a:pt x="208" y="280"/>
                </a:lnTo>
                <a:lnTo>
                  <a:pt x="328" y="376"/>
                </a:lnTo>
                <a:lnTo>
                  <a:pt x="520" y="496"/>
                </a:lnTo>
                <a:lnTo>
                  <a:pt x="632" y="552"/>
                </a:lnTo>
                <a:lnTo>
                  <a:pt x="864" y="616"/>
                </a:lnTo>
              </a:path>
            </a:pathLst>
          </a:custGeom>
          <a:noFill/>
          <a:ln w="57150" cap="flat" cmpd="sng">
            <a:solidFill>
              <a:srgbClr val="FF33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65905" name="Oval 41"/>
          <p:cNvSpPr>
            <a:spLocks noChangeArrowheads="1"/>
          </p:cNvSpPr>
          <p:nvPr/>
        </p:nvSpPr>
        <p:spPr bwMode="auto">
          <a:xfrm>
            <a:off x="4130675" y="2708275"/>
            <a:ext cx="1103313" cy="1182688"/>
          </a:xfrm>
          <a:prstGeom prst="ellipse">
            <a:avLst/>
          </a:prstGeom>
          <a:noFill/>
          <a:ln w="57150">
            <a:solidFill>
              <a:srgbClr val="FF33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b="1"/>
              <a:t>1011</a:t>
            </a:r>
          </a:p>
          <a:p>
            <a:pPr eaLnBrk="1" hangingPunct="1"/>
            <a:r>
              <a:rPr lang="en-US" altLang="zh-CN" b="1"/>
              <a:t>0111</a:t>
            </a:r>
          </a:p>
        </p:txBody>
      </p:sp>
      <p:sp>
        <p:nvSpPr>
          <p:cNvPr id="165906" name="Text Box 42"/>
          <p:cNvSpPr txBox="1">
            <a:spLocks noChangeArrowheads="1"/>
          </p:cNvSpPr>
          <p:nvPr/>
        </p:nvSpPr>
        <p:spPr bwMode="auto">
          <a:xfrm>
            <a:off x="7164388" y="836613"/>
            <a:ext cx="606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b="1"/>
              <a:t>M</a:t>
            </a:r>
            <a:r>
              <a:rPr lang="en-US" altLang="zh-CN" b="1" baseline="-25000"/>
              <a:t>B</a:t>
            </a:r>
          </a:p>
        </p:txBody>
      </p:sp>
      <p:sp>
        <p:nvSpPr>
          <p:cNvPr id="165907" name="Rectangle 44"/>
          <p:cNvSpPr>
            <a:spLocks noChangeArrowheads="1"/>
          </p:cNvSpPr>
          <p:nvPr/>
        </p:nvSpPr>
        <p:spPr bwMode="auto">
          <a:xfrm>
            <a:off x="1547813" y="1676400"/>
            <a:ext cx="5572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CC0099"/>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b="1"/>
              <a:t>A1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45108"/>
                                        </p:tgtEl>
                                        <p:attrNameLst>
                                          <p:attrName>style.visibility</p:attrName>
                                        </p:attrNameLst>
                                      </p:cBhvr>
                                      <p:to>
                                        <p:strVal val="visible"/>
                                      </p:to>
                                    </p:set>
                                    <p:animEffect transition="in" filter="wipe(down)">
                                      <p:cBhvr>
                                        <p:cTn id="7" dur="500"/>
                                        <p:tgtEl>
                                          <p:spTgt spid="3451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45109"/>
                                        </p:tgtEl>
                                        <p:attrNameLst>
                                          <p:attrName>style.visibility</p:attrName>
                                        </p:attrNameLst>
                                      </p:cBhvr>
                                      <p:to>
                                        <p:strVal val="visible"/>
                                      </p:to>
                                    </p:set>
                                    <p:animEffect transition="in" filter="wipe(up)">
                                      <p:cBhvr>
                                        <p:cTn id="12" dur="500"/>
                                        <p:tgtEl>
                                          <p:spTgt spid="34510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45110"/>
                                        </p:tgtEl>
                                        <p:attrNameLst>
                                          <p:attrName>style.visibility</p:attrName>
                                        </p:attrNameLst>
                                      </p:cBhvr>
                                      <p:to>
                                        <p:strVal val="visible"/>
                                      </p:to>
                                    </p:set>
                                    <p:animEffect transition="in" filter="wipe(up)">
                                      <p:cBhvr>
                                        <p:cTn id="17" dur="500"/>
                                        <p:tgtEl>
                                          <p:spTgt spid="3451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45097"/>
                                        </p:tgtEl>
                                        <p:attrNameLst>
                                          <p:attrName>style.visibility</p:attrName>
                                        </p:attrNameLst>
                                      </p:cBhvr>
                                      <p:to>
                                        <p:strVal val="visible"/>
                                      </p:to>
                                    </p:set>
                                    <p:animEffect transition="in" filter="wipe(down)">
                                      <p:cBhvr>
                                        <p:cTn id="22" dur="500"/>
                                        <p:tgtEl>
                                          <p:spTgt spid="34509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345100"/>
                                        </p:tgtEl>
                                        <p:attrNameLst>
                                          <p:attrName>style.visibility</p:attrName>
                                        </p:attrNameLst>
                                      </p:cBhvr>
                                      <p:to>
                                        <p:strVal val="visible"/>
                                      </p:to>
                                    </p:set>
                                    <p:animEffect transition="in" filter="wipe(up)">
                                      <p:cBhvr>
                                        <p:cTn id="27" dur="500"/>
                                        <p:tgtEl>
                                          <p:spTgt spid="345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097" grpId="0" animBg="1"/>
      <p:bldP spid="345108" grpId="0"/>
      <p:bldP spid="345109" grpId="0" autoUpdateAnimBg="0"/>
      <p:bldP spid="345110" grpId="0"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6914" name="Group 47"/>
          <p:cNvGrpSpPr>
            <a:grpSpLocks/>
          </p:cNvGrpSpPr>
          <p:nvPr/>
        </p:nvGrpSpPr>
        <p:grpSpPr bwMode="auto">
          <a:xfrm>
            <a:off x="2825750" y="2057400"/>
            <a:ext cx="2427288" cy="3867150"/>
            <a:chOff x="1920" y="1296"/>
            <a:chExt cx="1529" cy="2436"/>
          </a:xfrm>
        </p:grpSpPr>
        <p:sp>
          <p:nvSpPr>
            <p:cNvPr id="166931" name="Oval 43"/>
            <p:cNvSpPr>
              <a:spLocks noChangeArrowheads="1"/>
            </p:cNvSpPr>
            <p:nvPr/>
          </p:nvSpPr>
          <p:spPr bwMode="auto">
            <a:xfrm>
              <a:off x="2754" y="2987"/>
              <a:ext cx="695" cy="745"/>
            </a:xfrm>
            <a:prstGeom prst="ellipse">
              <a:avLst/>
            </a:prstGeom>
            <a:noFill/>
            <a:ln w="57150">
              <a:solidFill>
                <a:srgbClr val="FF33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b="1"/>
                <a:t>0111</a:t>
              </a:r>
            </a:p>
            <a:p>
              <a:pPr eaLnBrk="1" hangingPunct="1"/>
              <a:r>
                <a:rPr lang="en-US" altLang="zh-CN" b="1"/>
                <a:t>1010</a:t>
              </a:r>
            </a:p>
          </p:txBody>
        </p:sp>
        <p:sp>
          <p:nvSpPr>
            <p:cNvPr id="166932" name="Freeform 44"/>
            <p:cNvSpPr>
              <a:spLocks/>
            </p:cNvSpPr>
            <p:nvPr/>
          </p:nvSpPr>
          <p:spPr bwMode="auto">
            <a:xfrm>
              <a:off x="2789" y="2418"/>
              <a:ext cx="140" cy="672"/>
            </a:xfrm>
            <a:custGeom>
              <a:avLst/>
              <a:gdLst>
                <a:gd name="T0" fmla="*/ 139 w 140"/>
                <a:gd name="T1" fmla="*/ 0 h 672"/>
                <a:gd name="T2" fmla="*/ 59 w 140"/>
                <a:gd name="T3" fmla="*/ 80 h 672"/>
                <a:gd name="T4" fmla="*/ 19 w 140"/>
                <a:gd name="T5" fmla="*/ 184 h 672"/>
                <a:gd name="T6" fmla="*/ 0 w 140"/>
                <a:gd name="T7" fmla="*/ 300 h 672"/>
                <a:gd name="T8" fmla="*/ 19 w 140"/>
                <a:gd name="T9" fmla="*/ 432 h 672"/>
                <a:gd name="T10" fmla="*/ 140 w 140"/>
                <a:gd name="T11" fmla="*/ 672 h 6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0" h="672">
                  <a:moveTo>
                    <a:pt x="139" y="0"/>
                  </a:moveTo>
                  <a:lnTo>
                    <a:pt x="59" y="80"/>
                  </a:lnTo>
                  <a:lnTo>
                    <a:pt x="19" y="184"/>
                  </a:lnTo>
                  <a:lnTo>
                    <a:pt x="0" y="300"/>
                  </a:lnTo>
                  <a:lnTo>
                    <a:pt x="19" y="432"/>
                  </a:lnTo>
                  <a:lnTo>
                    <a:pt x="140" y="672"/>
                  </a:lnTo>
                </a:path>
              </a:pathLst>
            </a:custGeom>
            <a:noFill/>
            <a:ln w="57150" cap="flat" cmpd="sng">
              <a:solidFill>
                <a:srgbClr val="FF3300"/>
              </a:solidFill>
              <a:prstDash val="solid"/>
              <a:round/>
              <a:headEnd type="none" w="med" len="me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66933" name="Freeform 45"/>
            <p:cNvSpPr>
              <a:spLocks/>
            </p:cNvSpPr>
            <p:nvPr/>
          </p:nvSpPr>
          <p:spPr bwMode="auto">
            <a:xfrm>
              <a:off x="1920" y="1296"/>
              <a:ext cx="864" cy="616"/>
            </a:xfrm>
            <a:custGeom>
              <a:avLst/>
              <a:gdLst>
                <a:gd name="T0" fmla="*/ 0 w 864"/>
                <a:gd name="T1" fmla="*/ 0 h 616"/>
                <a:gd name="T2" fmla="*/ 88 w 864"/>
                <a:gd name="T3" fmla="*/ 144 h 616"/>
                <a:gd name="T4" fmla="*/ 208 w 864"/>
                <a:gd name="T5" fmla="*/ 280 h 616"/>
                <a:gd name="T6" fmla="*/ 328 w 864"/>
                <a:gd name="T7" fmla="*/ 376 h 616"/>
                <a:gd name="T8" fmla="*/ 520 w 864"/>
                <a:gd name="T9" fmla="*/ 496 h 616"/>
                <a:gd name="T10" fmla="*/ 632 w 864"/>
                <a:gd name="T11" fmla="*/ 552 h 616"/>
                <a:gd name="T12" fmla="*/ 864 w 864"/>
                <a:gd name="T13" fmla="*/ 616 h 6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64" h="616">
                  <a:moveTo>
                    <a:pt x="0" y="0"/>
                  </a:moveTo>
                  <a:lnTo>
                    <a:pt x="88" y="144"/>
                  </a:lnTo>
                  <a:lnTo>
                    <a:pt x="208" y="280"/>
                  </a:lnTo>
                  <a:lnTo>
                    <a:pt x="328" y="376"/>
                  </a:lnTo>
                  <a:lnTo>
                    <a:pt x="520" y="496"/>
                  </a:lnTo>
                  <a:lnTo>
                    <a:pt x="632" y="552"/>
                  </a:lnTo>
                  <a:lnTo>
                    <a:pt x="864" y="616"/>
                  </a:lnTo>
                </a:path>
              </a:pathLst>
            </a:custGeom>
            <a:noFill/>
            <a:ln w="57150" cap="flat" cmpd="sng">
              <a:solidFill>
                <a:srgbClr val="FF33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66934" name="Oval 46"/>
            <p:cNvSpPr>
              <a:spLocks noChangeArrowheads="1"/>
            </p:cNvSpPr>
            <p:nvPr/>
          </p:nvSpPr>
          <p:spPr bwMode="auto">
            <a:xfrm>
              <a:off x="2742" y="1706"/>
              <a:ext cx="695" cy="745"/>
            </a:xfrm>
            <a:prstGeom prst="ellipse">
              <a:avLst/>
            </a:prstGeom>
            <a:noFill/>
            <a:ln w="57150">
              <a:solidFill>
                <a:srgbClr val="FF33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b="1"/>
                <a:t>1011</a:t>
              </a:r>
            </a:p>
            <a:p>
              <a:pPr eaLnBrk="1" hangingPunct="1"/>
              <a:r>
                <a:rPr lang="en-US" altLang="zh-CN" b="1"/>
                <a:t>0111</a:t>
              </a:r>
            </a:p>
          </p:txBody>
        </p:sp>
      </p:grpSp>
      <p:sp>
        <p:nvSpPr>
          <p:cNvPr id="166915" name="Oval 6"/>
          <p:cNvSpPr>
            <a:spLocks noChangeArrowheads="1"/>
          </p:cNvSpPr>
          <p:nvPr/>
        </p:nvSpPr>
        <p:spPr bwMode="auto">
          <a:xfrm>
            <a:off x="1962150" y="1104900"/>
            <a:ext cx="1066800" cy="1066800"/>
          </a:xfrm>
          <a:prstGeom prst="ellipse">
            <a:avLst/>
          </a:prstGeom>
          <a:noFill/>
          <a:ln w="57150">
            <a:solidFill>
              <a:srgbClr val="FF33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66916" name="Freeform 10"/>
          <p:cNvSpPr>
            <a:spLocks/>
          </p:cNvSpPr>
          <p:nvPr/>
        </p:nvSpPr>
        <p:spPr bwMode="auto">
          <a:xfrm>
            <a:off x="1682750" y="2133600"/>
            <a:ext cx="914400" cy="990600"/>
          </a:xfrm>
          <a:custGeom>
            <a:avLst/>
            <a:gdLst>
              <a:gd name="T0" fmla="*/ 0 w 576"/>
              <a:gd name="T1" fmla="*/ 990600 h 624"/>
              <a:gd name="T2" fmla="*/ 198438 w 576"/>
              <a:gd name="T3" fmla="*/ 949325 h 624"/>
              <a:gd name="T4" fmla="*/ 406400 w 576"/>
              <a:gd name="T5" fmla="*/ 819150 h 624"/>
              <a:gd name="T6" fmla="*/ 576263 w 576"/>
              <a:gd name="T7" fmla="*/ 701675 h 624"/>
              <a:gd name="T8" fmla="*/ 760413 w 576"/>
              <a:gd name="T9" fmla="*/ 452438 h 624"/>
              <a:gd name="T10" fmla="*/ 825500 w 576"/>
              <a:gd name="T11" fmla="*/ 374650 h 624"/>
              <a:gd name="T12" fmla="*/ 914400 w 576"/>
              <a:gd name="T13" fmla="*/ 0 h 62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76" h="624">
                <a:moveTo>
                  <a:pt x="0" y="624"/>
                </a:moveTo>
                <a:lnTo>
                  <a:pt x="125" y="598"/>
                </a:lnTo>
                <a:lnTo>
                  <a:pt x="256" y="516"/>
                </a:lnTo>
                <a:lnTo>
                  <a:pt x="363" y="442"/>
                </a:lnTo>
                <a:lnTo>
                  <a:pt x="479" y="285"/>
                </a:lnTo>
                <a:lnTo>
                  <a:pt x="520" y="236"/>
                </a:lnTo>
                <a:lnTo>
                  <a:pt x="576" y="0"/>
                </a:lnTo>
              </a:path>
            </a:pathLst>
          </a:custGeom>
          <a:noFill/>
          <a:ln w="57150" cap="flat" cmpd="sng">
            <a:solidFill>
              <a:srgbClr val="FF3300"/>
            </a:solidFill>
            <a:prstDash val="solid"/>
            <a:round/>
            <a:headEnd type="none" w="med" len="me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346135" name="Rectangle 23"/>
          <p:cNvSpPr>
            <a:spLocks noChangeArrowheads="1"/>
          </p:cNvSpPr>
          <p:nvPr/>
        </p:nvSpPr>
        <p:spPr bwMode="auto">
          <a:xfrm>
            <a:off x="4565650" y="4365625"/>
            <a:ext cx="644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CC0099"/>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b="1"/>
              <a:t>B1</a:t>
            </a:r>
          </a:p>
        </p:txBody>
      </p:sp>
      <p:sp>
        <p:nvSpPr>
          <p:cNvPr id="346136" name="Text Box 24"/>
          <p:cNvSpPr txBox="1">
            <a:spLocks noChangeArrowheads="1"/>
          </p:cNvSpPr>
          <p:nvPr/>
        </p:nvSpPr>
        <p:spPr bwMode="auto">
          <a:xfrm>
            <a:off x="5213350" y="4437063"/>
            <a:ext cx="895350"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2800" b="1">
                <a:solidFill>
                  <a:srgbClr val="FF0000"/>
                </a:solidFill>
                <a:ea typeface="宋体" panose="02010600030101010101" pitchFamily="2" charset="-122"/>
              </a:rPr>
              <a:t>0011</a:t>
            </a:r>
          </a:p>
          <a:p>
            <a:pPr eaLnBrk="1" hangingPunct="1"/>
            <a:endParaRPr lang="en-US" altLang="zh-CN" sz="2800" b="1">
              <a:solidFill>
                <a:srgbClr val="FF0000"/>
              </a:solidFill>
              <a:ea typeface="宋体" panose="02010600030101010101" pitchFamily="2" charset="-122"/>
            </a:endParaRPr>
          </a:p>
          <a:p>
            <a:pPr eaLnBrk="1" hangingPunct="1"/>
            <a:r>
              <a:rPr lang="en-US" altLang="zh-CN" sz="2800" b="1">
                <a:solidFill>
                  <a:srgbClr val="FF0000"/>
                </a:solidFill>
                <a:ea typeface="宋体" panose="02010600030101010101" pitchFamily="2" charset="-122"/>
              </a:rPr>
              <a:t>0101</a:t>
            </a:r>
          </a:p>
        </p:txBody>
      </p:sp>
      <p:sp>
        <p:nvSpPr>
          <p:cNvPr id="346137" name="Text Box 25"/>
          <p:cNvSpPr txBox="1">
            <a:spLocks noChangeArrowheads="1"/>
          </p:cNvSpPr>
          <p:nvPr/>
        </p:nvSpPr>
        <p:spPr bwMode="auto">
          <a:xfrm>
            <a:off x="5213350" y="4741863"/>
            <a:ext cx="895350"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2800" b="1">
                <a:solidFill>
                  <a:srgbClr val="009600"/>
                </a:solidFill>
                <a:ea typeface="宋体" panose="02010600030101010101" pitchFamily="2" charset="-122"/>
              </a:rPr>
              <a:t>1011</a:t>
            </a:r>
          </a:p>
          <a:p>
            <a:pPr eaLnBrk="1" hangingPunct="1"/>
            <a:endParaRPr lang="en-US" altLang="zh-CN" sz="2800" b="1">
              <a:solidFill>
                <a:srgbClr val="009600"/>
              </a:solidFill>
              <a:ea typeface="宋体" panose="02010600030101010101" pitchFamily="2" charset="-122"/>
            </a:endParaRPr>
          </a:p>
          <a:p>
            <a:pPr eaLnBrk="1" hangingPunct="1"/>
            <a:r>
              <a:rPr lang="en-US" altLang="zh-CN" sz="2800" b="1">
                <a:solidFill>
                  <a:srgbClr val="009600"/>
                </a:solidFill>
                <a:ea typeface="宋体" panose="02010600030101010101" pitchFamily="2" charset="-122"/>
              </a:rPr>
              <a:t>0110</a:t>
            </a:r>
          </a:p>
        </p:txBody>
      </p:sp>
      <p:sp>
        <p:nvSpPr>
          <p:cNvPr id="346138" name="Freeform 26"/>
          <p:cNvSpPr>
            <a:spLocks/>
          </p:cNvSpPr>
          <p:nvPr/>
        </p:nvSpPr>
        <p:spPr bwMode="auto">
          <a:xfrm>
            <a:off x="5002213" y="3789363"/>
            <a:ext cx="152400" cy="1066800"/>
          </a:xfrm>
          <a:custGeom>
            <a:avLst/>
            <a:gdLst>
              <a:gd name="T0" fmla="*/ 0 w 110"/>
              <a:gd name="T1" fmla="*/ 1066800 h 672"/>
              <a:gd name="T2" fmla="*/ 72044 w 110"/>
              <a:gd name="T3" fmla="*/ 895350 h 672"/>
              <a:gd name="T4" fmla="*/ 117764 w 110"/>
              <a:gd name="T5" fmla="*/ 698500 h 672"/>
              <a:gd name="T6" fmla="*/ 152400 w 110"/>
              <a:gd name="T7" fmla="*/ 515938 h 672"/>
              <a:gd name="T8" fmla="*/ 117764 w 110"/>
              <a:gd name="T9" fmla="*/ 333375 h 672"/>
              <a:gd name="T10" fmla="*/ 1385 w 110"/>
              <a:gd name="T11" fmla="*/ 0 h 6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0" h="672">
                <a:moveTo>
                  <a:pt x="0" y="672"/>
                </a:moveTo>
                <a:lnTo>
                  <a:pt x="52" y="564"/>
                </a:lnTo>
                <a:lnTo>
                  <a:pt x="85" y="440"/>
                </a:lnTo>
                <a:lnTo>
                  <a:pt x="110" y="325"/>
                </a:lnTo>
                <a:lnTo>
                  <a:pt x="85" y="210"/>
                </a:lnTo>
                <a:lnTo>
                  <a:pt x="1" y="0"/>
                </a:lnTo>
              </a:path>
            </a:pathLst>
          </a:custGeom>
          <a:noFill/>
          <a:ln w="57150" cap="flat" cmpd="sng">
            <a:solidFill>
              <a:srgbClr val="FF0000"/>
            </a:solidFill>
            <a:prstDash val="solid"/>
            <a:round/>
            <a:headEnd type="none" w="med" len="me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66921" name="Text Box 27"/>
          <p:cNvSpPr txBox="1">
            <a:spLocks noChangeArrowheads="1"/>
          </p:cNvSpPr>
          <p:nvPr/>
        </p:nvSpPr>
        <p:spPr bwMode="auto">
          <a:xfrm>
            <a:off x="2032000" y="1154113"/>
            <a:ext cx="8953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2800" b="1">
                <a:solidFill>
                  <a:srgbClr val="0000FF"/>
                </a:solidFill>
              </a:rPr>
              <a:t>0110</a:t>
            </a:r>
          </a:p>
          <a:p>
            <a:pPr eaLnBrk="1" hangingPunct="1"/>
            <a:r>
              <a:rPr lang="en-US" altLang="zh-CN" sz="2800" b="1">
                <a:solidFill>
                  <a:srgbClr val="0000FF"/>
                </a:solidFill>
              </a:rPr>
              <a:t>1010</a:t>
            </a:r>
          </a:p>
        </p:txBody>
      </p:sp>
      <p:sp>
        <p:nvSpPr>
          <p:cNvPr id="166922" name="Text Box 28"/>
          <p:cNvSpPr txBox="1">
            <a:spLocks noChangeArrowheads="1"/>
          </p:cNvSpPr>
          <p:nvPr/>
        </p:nvSpPr>
        <p:spPr bwMode="auto">
          <a:xfrm>
            <a:off x="6351588" y="1100138"/>
            <a:ext cx="8953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2800" b="1">
                <a:solidFill>
                  <a:srgbClr val="009900"/>
                </a:solidFill>
              </a:rPr>
              <a:t>1011</a:t>
            </a:r>
          </a:p>
          <a:p>
            <a:pPr eaLnBrk="1" hangingPunct="1"/>
            <a:r>
              <a:rPr lang="en-US" altLang="zh-CN" sz="2800" b="1">
                <a:solidFill>
                  <a:srgbClr val="009900"/>
                </a:solidFill>
              </a:rPr>
              <a:t>0110</a:t>
            </a:r>
          </a:p>
        </p:txBody>
      </p:sp>
      <p:sp>
        <p:nvSpPr>
          <p:cNvPr id="166923" name="Oval 32"/>
          <p:cNvSpPr>
            <a:spLocks noChangeArrowheads="1"/>
          </p:cNvSpPr>
          <p:nvPr/>
        </p:nvSpPr>
        <p:spPr bwMode="auto">
          <a:xfrm>
            <a:off x="611188" y="2627313"/>
            <a:ext cx="1103312" cy="1182687"/>
          </a:xfrm>
          <a:prstGeom prst="ellipse">
            <a:avLst/>
          </a:prstGeom>
          <a:noFill/>
          <a:ln w="57150">
            <a:solidFill>
              <a:srgbClr val="FF33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b="1"/>
              <a:t>0111</a:t>
            </a:r>
          </a:p>
          <a:p>
            <a:pPr eaLnBrk="1" hangingPunct="1"/>
            <a:r>
              <a:rPr lang="en-US" altLang="zh-CN" b="1"/>
              <a:t>1111</a:t>
            </a:r>
          </a:p>
        </p:txBody>
      </p:sp>
      <p:sp>
        <p:nvSpPr>
          <p:cNvPr id="166924" name="Text Box 33"/>
          <p:cNvSpPr txBox="1">
            <a:spLocks noChangeArrowheads="1"/>
          </p:cNvSpPr>
          <p:nvPr/>
        </p:nvSpPr>
        <p:spPr bwMode="auto">
          <a:xfrm>
            <a:off x="1500188" y="836613"/>
            <a:ext cx="6175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b="1"/>
              <a:t>M</a:t>
            </a:r>
            <a:r>
              <a:rPr lang="en-US" altLang="zh-CN" b="1" baseline="-25000"/>
              <a:t>A</a:t>
            </a:r>
          </a:p>
        </p:txBody>
      </p:sp>
      <p:sp>
        <p:nvSpPr>
          <p:cNvPr id="166925" name="Rectangle 39"/>
          <p:cNvSpPr>
            <a:spLocks noChangeArrowheads="1"/>
          </p:cNvSpPr>
          <p:nvPr/>
        </p:nvSpPr>
        <p:spPr bwMode="auto">
          <a:xfrm>
            <a:off x="1560513" y="2611438"/>
            <a:ext cx="5572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CC0099"/>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b="1"/>
              <a:t>A4</a:t>
            </a:r>
          </a:p>
        </p:txBody>
      </p:sp>
      <p:sp>
        <p:nvSpPr>
          <p:cNvPr id="166926" name="Rectangle 41"/>
          <p:cNvSpPr>
            <a:spLocks noChangeArrowheads="1"/>
          </p:cNvSpPr>
          <p:nvPr/>
        </p:nvSpPr>
        <p:spPr bwMode="auto">
          <a:xfrm>
            <a:off x="2873375" y="1916113"/>
            <a:ext cx="539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CC0099"/>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b="1"/>
              <a:t>B1</a:t>
            </a:r>
          </a:p>
        </p:txBody>
      </p:sp>
      <p:sp>
        <p:nvSpPr>
          <p:cNvPr id="166927" name="Freeform 42"/>
          <p:cNvSpPr>
            <a:spLocks/>
          </p:cNvSpPr>
          <p:nvPr/>
        </p:nvSpPr>
        <p:spPr bwMode="auto">
          <a:xfrm>
            <a:off x="1250950" y="1638300"/>
            <a:ext cx="698500" cy="990600"/>
          </a:xfrm>
          <a:custGeom>
            <a:avLst/>
            <a:gdLst>
              <a:gd name="T0" fmla="*/ 698500 w 440"/>
              <a:gd name="T1" fmla="*/ 0 h 624"/>
              <a:gd name="T2" fmla="*/ 469900 w 440"/>
              <a:gd name="T3" fmla="*/ 114300 h 624"/>
              <a:gd name="T4" fmla="*/ 342900 w 440"/>
              <a:gd name="T5" fmla="*/ 228600 h 624"/>
              <a:gd name="T6" fmla="*/ 171450 w 440"/>
              <a:gd name="T7" fmla="*/ 468313 h 624"/>
              <a:gd name="T8" fmla="*/ 0 w 440"/>
              <a:gd name="T9" fmla="*/ 990600 h 6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0" h="624">
                <a:moveTo>
                  <a:pt x="440" y="0"/>
                </a:moveTo>
                <a:lnTo>
                  <a:pt x="296" y="72"/>
                </a:lnTo>
                <a:lnTo>
                  <a:pt x="216" y="144"/>
                </a:lnTo>
                <a:lnTo>
                  <a:pt x="108" y="295"/>
                </a:lnTo>
                <a:cubicBezTo>
                  <a:pt x="72" y="375"/>
                  <a:pt x="22" y="556"/>
                  <a:pt x="0" y="624"/>
                </a:cubicBezTo>
              </a:path>
            </a:pathLst>
          </a:custGeom>
          <a:noFill/>
          <a:ln w="57150" cap="flat" cmpd="sng">
            <a:solidFill>
              <a:srgbClr val="FF3300"/>
            </a:solidFill>
            <a:prstDash val="solid"/>
            <a:round/>
            <a:headEnd type="none" w="med" len="me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66928" name="Text Box 48"/>
          <p:cNvSpPr txBox="1">
            <a:spLocks noChangeArrowheads="1"/>
          </p:cNvSpPr>
          <p:nvPr/>
        </p:nvSpPr>
        <p:spPr bwMode="auto">
          <a:xfrm>
            <a:off x="7164388" y="836613"/>
            <a:ext cx="606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b="1"/>
              <a:t>M</a:t>
            </a:r>
            <a:r>
              <a:rPr lang="en-US" altLang="zh-CN" b="1" baseline="-25000"/>
              <a:t>B</a:t>
            </a:r>
          </a:p>
        </p:txBody>
      </p:sp>
      <p:sp>
        <p:nvSpPr>
          <p:cNvPr id="166929" name="Rectangle 51"/>
          <p:cNvSpPr>
            <a:spLocks noChangeArrowheads="1"/>
          </p:cNvSpPr>
          <p:nvPr/>
        </p:nvSpPr>
        <p:spPr bwMode="auto">
          <a:xfrm>
            <a:off x="3792538" y="3716338"/>
            <a:ext cx="5572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CC0099"/>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b="1"/>
              <a:t>A3</a:t>
            </a:r>
          </a:p>
        </p:txBody>
      </p:sp>
      <p:sp>
        <p:nvSpPr>
          <p:cNvPr id="166930" name="Rectangle 52"/>
          <p:cNvSpPr>
            <a:spLocks noChangeArrowheads="1"/>
          </p:cNvSpPr>
          <p:nvPr/>
        </p:nvSpPr>
        <p:spPr bwMode="auto">
          <a:xfrm>
            <a:off x="1547813" y="1676400"/>
            <a:ext cx="5572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CC0099"/>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b="1"/>
              <a:t>A1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46135"/>
                                        </p:tgtEl>
                                        <p:attrNameLst>
                                          <p:attrName>style.visibility</p:attrName>
                                        </p:attrNameLst>
                                      </p:cBhvr>
                                      <p:to>
                                        <p:strVal val="visible"/>
                                      </p:to>
                                    </p:set>
                                    <p:animEffect transition="in" filter="wipe(down)">
                                      <p:cBhvr>
                                        <p:cTn id="7" dur="500"/>
                                        <p:tgtEl>
                                          <p:spTgt spid="3461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46136"/>
                                        </p:tgtEl>
                                        <p:attrNameLst>
                                          <p:attrName>style.visibility</p:attrName>
                                        </p:attrNameLst>
                                      </p:cBhvr>
                                      <p:to>
                                        <p:strVal val="visible"/>
                                      </p:to>
                                    </p:set>
                                    <p:animEffect transition="in" filter="wipe(up)">
                                      <p:cBhvr>
                                        <p:cTn id="12" dur="500"/>
                                        <p:tgtEl>
                                          <p:spTgt spid="34613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46137"/>
                                        </p:tgtEl>
                                        <p:attrNameLst>
                                          <p:attrName>style.visibility</p:attrName>
                                        </p:attrNameLst>
                                      </p:cBhvr>
                                      <p:to>
                                        <p:strVal val="visible"/>
                                      </p:to>
                                    </p:set>
                                    <p:animEffect transition="in" filter="wipe(up)">
                                      <p:cBhvr>
                                        <p:cTn id="17" dur="500"/>
                                        <p:tgtEl>
                                          <p:spTgt spid="34613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346138"/>
                                        </p:tgtEl>
                                        <p:attrNameLst>
                                          <p:attrName>style.visibility</p:attrName>
                                        </p:attrNameLst>
                                      </p:cBhvr>
                                      <p:to>
                                        <p:strVal val="visible"/>
                                      </p:to>
                                    </p:set>
                                    <p:animEffect transition="in" filter="wipe(down)">
                                      <p:cBhvr>
                                        <p:cTn id="22" dur="500"/>
                                        <p:tgtEl>
                                          <p:spTgt spid="346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135" grpId="0"/>
      <p:bldP spid="346136" grpId="0" autoUpdateAnimBg="0"/>
      <p:bldP spid="346137" grpId="0"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7938" name="Group 2"/>
          <p:cNvGrpSpPr>
            <a:grpSpLocks/>
          </p:cNvGrpSpPr>
          <p:nvPr/>
        </p:nvGrpSpPr>
        <p:grpSpPr bwMode="auto">
          <a:xfrm>
            <a:off x="2825750" y="2057400"/>
            <a:ext cx="2427288" cy="3867150"/>
            <a:chOff x="1920" y="1296"/>
            <a:chExt cx="1529" cy="2436"/>
          </a:xfrm>
        </p:grpSpPr>
        <p:sp>
          <p:nvSpPr>
            <p:cNvPr id="167958" name="Oval 3"/>
            <p:cNvSpPr>
              <a:spLocks noChangeArrowheads="1"/>
            </p:cNvSpPr>
            <p:nvPr/>
          </p:nvSpPr>
          <p:spPr bwMode="auto">
            <a:xfrm>
              <a:off x="2754" y="2987"/>
              <a:ext cx="695" cy="745"/>
            </a:xfrm>
            <a:prstGeom prst="ellipse">
              <a:avLst/>
            </a:prstGeom>
            <a:noFill/>
            <a:ln w="57150">
              <a:solidFill>
                <a:srgbClr val="FF33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b="1"/>
                <a:t>0111</a:t>
              </a:r>
            </a:p>
            <a:p>
              <a:pPr eaLnBrk="1" hangingPunct="1"/>
              <a:r>
                <a:rPr lang="en-US" altLang="zh-CN" b="1"/>
                <a:t>1010</a:t>
              </a:r>
            </a:p>
          </p:txBody>
        </p:sp>
        <p:sp>
          <p:nvSpPr>
            <p:cNvPr id="167959" name="Freeform 4"/>
            <p:cNvSpPr>
              <a:spLocks/>
            </p:cNvSpPr>
            <p:nvPr/>
          </p:nvSpPr>
          <p:spPr bwMode="auto">
            <a:xfrm>
              <a:off x="2789" y="2418"/>
              <a:ext cx="140" cy="672"/>
            </a:xfrm>
            <a:custGeom>
              <a:avLst/>
              <a:gdLst>
                <a:gd name="T0" fmla="*/ 139 w 140"/>
                <a:gd name="T1" fmla="*/ 0 h 672"/>
                <a:gd name="T2" fmla="*/ 59 w 140"/>
                <a:gd name="T3" fmla="*/ 80 h 672"/>
                <a:gd name="T4" fmla="*/ 19 w 140"/>
                <a:gd name="T5" fmla="*/ 184 h 672"/>
                <a:gd name="T6" fmla="*/ 0 w 140"/>
                <a:gd name="T7" fmla="*/ 300 h 672"/>
                <a:gd name="T8" fmla="*/ 19 w 140"/>
                <a:gd name="T9" fmla="*/ 432 h 672"/>
                <a:gd name="T10" fmla="*/ 140 w 140"/>
                <a:gd name="T11" fmla="*/ 672 h 6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0" h="672">
                  <a:moveTo>
                    <a:pt x="139" y="0"/>
                  </a:moveTo>
                  <a:lnTo>
                    <a:pt x="59" y="80"/>
                  </a:lnTo>
                  <a:lnTo>
                    <a:pt x="19" y="184"/>
                  </a:lnTo>
                  <a:lnTo>
                    <a:pt x="0" y="300"/>
                  </a:lnTo>
                  <a:lnTo>
                    <a:pt x="19" y="432"/>
                  </a:lnTo>
                  <a:lnTo>
                    <a:pt x="140" y="672"/>
                  </a:lnTo>
                </a:path>
              </a:pathLst>
            </a:custGeom>
            <a:noFill/>
            <a:ln w="57150" cap="flat" cmpd="sng">
              <a:solidFill>
                <a:srgbClr val="FF3300"/>
              </a:solidFill>
              <a:prstDash val="solid"/>
              <a:round/>
              <a:headEnd type="none" w="med" len="me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67960" name="Freeform 5"/>
            <p:cNvSpPr>
              <a:spLocks/>
            </p:cNvSpPr>
            <p:nvPr/>
          </p:nvSpPr>
          <p:spPr bwMode="auto">
            <a:xfrm>
              <a:off x="1920" y="1296"/>
              <a:ext cx="864" cy="616"/>
            </a:xfrm>
            <a:custGeom>
              <a:avLst/>
              <a:gdLst>
                <a:gd name="T0" fmla="*/ 0 w 864"/>
                <a:gd name="T1" fmla="*/ 0 h 616"/>
                <a:gd name="T2" fmla="*/ 88 w 864"/>
                <a:gd name="T3" fmla="*/ 144 h 616"/>
                <a:gd name="T4" fmla="*/ 208 w 864"/>
                <a:gd name="T5" fmla="*/ 280 h 616"/>
                <a:gd name="T6" fmla="*/ 328 w 864"/>
                <a:gd name="T7" fmla="*/ 376 h 616"/>
                <a:gd name="T8" fmla="*/ 520 w 864"/>
                <a:gd name="T9" fmla="*/ 496 h 616"/>
                <a:gd name="T10" fmla="*/ 632 w 864"/>
                <a:gd name="T11" fmla="*/ 552 h 616"/>
                <a:gd name="T12" fmla="*/ 864 w 864"/>
                <a:gd name="T13" fmla="*/ 616 h 6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64" h="616">
                  <a:moveTo>
                    <a:pt x="0" y="0"/>
                  </a:moveTo>
                  <a:lnTo>
                    <a:pt x="88" y="144"/>
                  </a:lnTo>
                  <a:lnTo>
                    <a:pt x="208" y="280"/>
                  </a:lnTo>
                  <a:lnTo>
                    <a:pt x="328" y="376"/>
                  </a:lnTo>
                  <a:lnTo>
                    <a:pt x="520" y="496"/>
                  </a:lnTo>
                  <a:lnTo>
                    <a:pt x="632" y="552"/>
                  </a:lnTo>
                  <a:lnTo>
                    <a:pt x="864" y="616"/>
                  </a:lnTo>
                </a:path>
              </a:pathLst>
            </a:custGeom>
            <a:noFill/>
            <a:ln w="57150" cap="flat" cmpd="sng">
              <a:solidFill>
                <a:srgbClr val="FF33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67961" name="Oval 6"/>
            <p:cNvSpPr>
              <a:spLocks noChangeArrowheads="1"/>
            </p:cNvSpPr>
            <p:nvPr/>
          </p:nvSpPr>
          <p:spPr bwMode="auto">
            <a:xfrm>
              <a:off x="2742" y="1706"/>
              <a:ext cx="695" cy="745"/>
            </a:xfrm>
            <a:prstGeom prst="ellipse">
              <a:avLst/>
            </a:prstGeom>
            <a:noFill/>
            <a:ln w="57150">
              <a:solidFill>
                <a:srgbClr val="FF33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b="1"/>
                <a:t>1011</a:t>
              </a:r>
            </a:p>
            <a:p>
              <a:pPr eaLnBrk="1" hangingPunct="1"/>
              <a:r>
                <a:rPr lang="en-US" altLang="zh-CN" b="1"/>
                <a:t>0111</a:t>
              </a:r>
            </a:p>
          </p:txBody>
        </p:sp>
      </p:grpSp>
      <p:sp>
        <p:nvSpPr>
          <p:cNvPr id="167939" name="Oval 7"/>
          <p:cNvSpPr>
            <a:spLocks noChangeArrowheads="1"/>
          </p:cNvSpPr>
          <p:nvPr/>
        </p:nvSpPr>
        <p:spPr bwMode="auto">
          <a:xfrm>
            <a:off x="1962150" y="1104900"/>
            <a:ext cx="1066800" cy="1066800"/>
          </a:xfrm>
          <a:prstGeom prst="ellipse">
            <a:avLst/>
          </a:prstGeom>
          <a:noFill/>
          <a:ln w="57150">
            <a:solidFill>
              <a:srgbClr val="FF33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67940" name="Freeform 8"/>
          <p:cNvSpPr>
            <a:spLocks/>
          </p:cNvSpPr>
          <p:nvPr/>
        </p:nvSpPr>
        <p:spPr bwMode="auto">
          <a:xfrm>
            <a:off x="1682750" y="2133600"/>
            <a:ext cx="914400" cy="990600"/>
          </a:xfrm>
          <a:custGeom>
            <a:avLst/>
            <a:gdLst>
              <a:gd name="T0" fmla="*/ 0 w 576"/>
              <a:gd name="T1" fmla="*/ 990600 h 624"/>
              <a:gd name="T2" fmla="*/ 198438 w 576"/>
              <a:gd name="T3" fmla="*/ 949325 h 624"/>
              <a:gd name="T4" fmla="*/ 406400 w 576"/>
              <a:gd name="T5" fmla="*/ 819150 h 624"/>
              <a:gd name="T6" fmla="*/ 576263 w 576"/>
              <a:gd name="T7" fmla="*/ 701675 h 624"/>
              <a:gd name="T8" fmla="*/ 760413 w 576"/>
              <a:gd name="T9" fmla="*/ 452438 h 624"/>
              <a:gd name="T10" fmla="*/ 825500 w 576"/>
              <a:gd name="T11" fmla="*/ 374650 h 624"/>
              <a:gd name="T12" fmla="*/ 914400 w 576"/>
              <a:gd name="T13" fmla="*/ 0 h 62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76" h="624">
                <a:moveTo>
                  <a:pt x="0" y="624"/>
                </a:moveTo>
                <a:lnTo>
                  <a:pt x="125" y="598"/>
                </a:lnTo>
                <a:lnTo>
                  <a:pt x="256" y="516"/>
                </a:lnTo>
                <a:lnTo>
                  <a:pt x="363" y="442"/>
                </a:lnTo>
                <a:lnTo>
                  <a:pt x="479" y="285"/>
                </a:lnTo>
                <a:lnTo>
                  <a:pt x="520" y="236"/>
                </a:lnTo>
                <a:lnTo>
                  <a:pt x="576" y="0"/>
                </a:lnTo>
              </a:path>
            </a:pathLst>
          </a:custGeom>
          <a:noFill/>
          <a:ln w="57150" cap="flat" cmpd="sng">
            <a:solidFill>
              <a:srgbClr val="FF3300"/>
            </a:solidFill>
            <a:prstDash val="solid"/>
            <a:round/>
            <a:headEnd type="none" w="med" len="me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67941" name="Rectangle 9"/>
          <p:cNvSpPr>
            <a:spLocks noChangeArrowheads="1"/>
          </p:cNvSpPr>
          <p:nvPr/>
        </p:nvSpPr>
        <p:spPr bwMode="auto">
          <a:xfrm>
            <a:off x="4565650" y="4365625"/>
            <a:ext cx="644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CC0099"/>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b="1"/>
              <a:t>B1</a:t>
            </a:r>
          </a:p>
        </p:txBody>
      </p:sp>
      <p:sp>
        <p:nvSpPr>
          <p:cNvPr id="167942" name="Freeform 12"/>
          <p:cNvSpPr>
            <a:spLocks/>
          </p:cNvSpPr>
          <p:nvPr/>
        </p:nvSpPr>
        <p:spPr bwMode="auto">
          <a:xfrm>
            <a:off x="5002213" y="3789363"/>
            <a:ext cx="152400" cy="1066800"/>
          </a:xfrm>
          <a:custGeom>
            <a:avLst/>
            <a:gdLst>
              <a:gd name="T0" fmla="*/ 0 w 110"/>
              <a:gd name="T1" fmla="*/ 1066800 h 672"/>
              <a:gd name="T2" fmla="*/ 72044 w 110"/>
              <a:gd name="T3" fmla="*/ 895350 h 672"/>
              <a:gd name="T4" fmla="*/ 117764 w 110"/>
              <a:gd name="T5" fmla="*/ 698500 h 672"/>
              <a:gd name="T6" fmla="*/ 152400 w 110"/>
              <a:gd name="T7" fmla="*/ 515938 h 672"/>
              <a:gd name="T8" fmla="*/ 117764 w 110"/>
              <a:gd name="T9" fmla="*/ 333375 h 672"/>
              <a:gd name="T10" fmla="*/ 1385 w 110"/>
              <a:gd name="T11" fmla="*/ 0 h 6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0" h="672">
                <a:moveTo>
                  <a:pt x="0" y="672"/>
                </a:moveTo>
                <a:lnTo>
                  <a:pt x="52" y="564"/>
                </a:lnTo>
                <a:lnTo>
                  <a:pt x="85" y="440"/>
                </a:lnTo>
                <a:lnTo>
                  <a:pt x="110" y="325"/>
                </a:lnTo>
                <a:lnTo>
                  <a:pt x="85" y="210"/>
                </a:lnTo>
                <a:lnTo>
                  <a:pt x="1" y="0"/>
                </a:lnTo>
              </a:path>
            </a:pathLst>
          </a:custGeom>
          <a:noFill/>
          <a:ln w="57150" cap="flat" cmpd="sng">
            <a:solidFill>
              <a:srgbClr val="FF0000"/>
            </a:solidFill>
            <a:prstDash val="solid"/>
            <a:round/>
            <a:headEnd type="none" w="med" len="me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67943" name="Text Box 13"/>
          <p:cNvSpPr txBox="1">
            <a:spLocks noChangeArrowheads="1"/>
          </p:cNvSpPr>
          <p:nvPr/>
        </p:nvSpPr>
        <p:spPr bwMode="auto">
          <a:xfrm>
            <a:off x="2032000" y="1154113"/>
            <a:ext cx="8953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2800" b="1">
                <a:solidFill>
                  <a:srgbClr val="0000FF"/>
                </a:solidFill>
              </a:rPr>
              <a:t>0110</a:t>
            </a:r>
          </a:p>
          <a:p>
            <a:pPr eaLnBrk="1" hangingPunct="1"/>
            <a:r>
              <a:rPr lang="en-US" altLang="zh-CN" sz="2800" b="1">
                <a:solidFill>
                  <a:srgbClr val="0000FF"/>
                </a:solidFill>
              </a:rPr>
              <a:t>1010</a:t>
            </a:r>
          </a:p>
        </p:txBody>
      </p:sp>
      <p:sp>
        <p:nvSpPr>
          <p:cNvPr id="167944" name="Text Box 14"/>
          <p:cNvSpPr txBox="1">
            <a:spLocks noChangeArrowheads="1"/>
          </p:cNvSpPr>
          <p:nvPr/>
        </p:nvSpPr>
        <p:spPr bwMode="auto">
          <a:xfrm>
            <a:off x="6351588" y="1100138"/>
            <a:ext cx="8953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2800" b="1">
                <a:solidFill>
                  <a:srgbClr val="009900"/>
                </a:solidFill>
              </a:rPr>
              <a:t>1011</a:t>
            </a:r>
          </a:p>
          <a:p>
            <a:pPr eaLnBrk="1" hangingPunct="1"/>
            <a:r>
              <a:rPr lang="en-US" altLang="zh-CN" sz="2800" b="1">
                <a:solidFill>
                  <a:srgbClr val="009900"/>
                </a:solidFill>
              </a:rPr>
              <a:t>0110</a:t>
            </a:r>
          </a:p>
        </p:txBody>
      </p:sp>
      <p:sp>
        <p:nvSpPr>
          <p:cNvPr id="167945" name="Oval 15"/>
          <p:cNvSpPr>
            <a:spLocks noChangeArrowheads="1"/>
          </p:cNvSpPr>
          <p:nvPr/>
        </p:nvSpPr>
        <p:spPr bwMode="auto">
          <a:xfrm>
            <a:off x="611188" y="2627313"/>
            <a:ext cx="1103312" cy="1182687"/>
          </a:xfrm>
          <a:prstGeom prst="ellipse">
            <a:avLst/>
          </a:prstGeom>
          <a:noFill/>
          <a:ln w="57150">
            <a:solidFill>
              <a:srgbClr val="FF33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b="1"/>
              <a:t>0111</a:t>
            </a:r>
          </a:p>
          <a:p>
            <a:pPr eaLnBrk="1" hangingPunct="1"/>
            <a:r>
              <a:rPr lang="en-US" altLang="zh-CN" b="1"/>
              <a:t>1111</a:t>
            </a:r>
          </a:p>
        </p:txBody>
      </p:sp>
      <p:sp>
        <p:nvSpPr>
          <p:cNvPr id="167946" name="Text Box 16"/>
          <p:cNvSpPr txBox="1">
            <a:spLocks noChangeArrowheads="1"/>
          </p:cNvSpPr>
          <p:nvPr/>
        </p:nvSpPr>
        <p:spPr bwMode="auto">
          <a:xfrm>
            <a:off x="1500188" y="836613"/>
            <a:ext cx="6175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b="1"/>
              <a:t>M</a:t>
            </a:r>
            <a:r>
              <a:rPr lang="en-US" altLang="zh-CN" b="1" baseline="-25000"/>
              <a:t>A</a:t>
            </a:r>
          </a:p>
        </p:txBody>
      </p:sp>
      <p:sp>
        <p:nvSpPr>
          <p:cNvPr id="167947" name="Rectangle 17"/>
          <p:cNvSpPr>
            <a:spLocks noChangeArrowheads="1"/>
          </p:cNvSpPr>
          <p:nvPr/>
        </p:nvSpPr>
        <p:spPr bwMode="auto">
          <a:xfrm>
            <a:off x="1560513" y="2611438"/>
            <a:ext cx="5572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CC0099"/>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b="1"/>
              <a:t>A4</a:t>
            </a:r>
          </a:p>
        </p:txBody>
      </p:sp>
      <p:sp>
        <p:nvSpPr>
          <p:cNvPr id="167948" name="Rectangle 18"/>
          <p:cNvSpPr>
            <a:spLocks noChangeArrowheads="1"/>
          </p:cNvSpPr>
          <p:nvPr/>
        </p:nvSpPr>
        <p:spPr bwMode="auto">
          <a:xfrm>
            <a:off x="2873375" y="1916113"/>
            <a:ext cx="539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CC0099"/>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b="1"/>
              <a:t>B1</a:t>
            </a:r>
          </a:p>
        </p:txBody>
      </p:sp>
      <p:sp>
        <p:nvSpPr>
          <p:cNvPr id="167949" name="Freeform 19"/>
          <p:cNvSpPr>
            <a:spLocks/>
          </p:cNvSpPr>
          <p:nvPr/>
        </p:nvSpPr>
        <p:spPr bwMode="auto">
          <a:xfrm>
            <a:off x="1250950" y="1638300"/>
            <a:ext cx="698500" cy="990600"/>
          </a:xfrm>
          <a:custGeom>
            <a:avLst/>
            <a:gdLst>
              <a:gd name="T0" fmla="*/ 698500 w 440"/>
              <a:gd name="T1" fmla="*/ 0 h 624"/>
              <a:gd name="T2" fmla="*/ 469900 w 440"/>
              <a:gd name="T3" fmla="*/ 114300 h 624"/>
              <a:gd name="T4" fmla="*/ 342900 w 440"/>
              <a:gd name="T5" fmla="*/ 228600 h 624"/>
              <a:gd name="T6" fmla="*/ 171450 w 440"/>
              <a:gd name="T7" fmla="*/ 468313 h 624"/>
              <a:gd name="T8" fmla="*/ 0 w 440"/>
              <a:gd name="T9" fmla="*/ 990600 h 6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0" h="624">
                <a:moveTo>
                  <a:pt x="440" y="0"/>
                </a:moveTo>
                <a:lnTo>
                  <a:pt x="296" y="72"/>
                </a:lnTo>
                <a:lnTo>
                  <a:pt x="216" y="144"/>
                </a:lnTo>
                <a:lnTo>
                  <a:pt x="108" y="295"/>
                </a:lnTo>
                <a:cubicBezTo>
                  <a:pt x="72" y="375"/>
                  <a:pt x="22" y="556"/>
                  <a:pt x="0" y="624"/>
                </a:cubicBezTo>
              </a:path>
            </a:pathLst>
          </a:custGeom>
          <a:noFill/>
          <a:ln w="57150" cap="flat" cmpd="sng">
            <a:solidFill>
              <a:srgbClr val="FF3300"/>
            </a:solidFill>
            <a:prstDash val="solid"/>
            <a:round/>
            <a:headEnd type="none" w="med" len="me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67950" name="Text Box 20"/>
          <p:cNvSpPr txBox="1">
            <a:spLocks noChangeArrowheads="1"/>
          </p:cNvSpPr>
          <p:nvPr/>
        </p:nvSpPr>
        <p:spPr bwMode="auto">
          <a:xfrm>
            <a:off x="7164388" y="836613"/>
            <a:ext cx="606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b="1"/>
              <a:t>M</a:t>
            </a:r>
            <a:r>
              <a:rPr lang="en-US" altLang="zh-CN" b="1" baseline="-25000"/>
              <a:t>B</a:t>
            </a:r>
          </a:p>
        </p:txBody>
      </p:sp>
      <p:sp>
        <p:nvSpPr>
          <p:cNvPr id="167951" name="Rectangle 21"/>
          <p:cNvSpPr>
            <a:spLocks noChangeArrowheads="1"/>
          </p:cNvSpPr>
          <p:nvPr/>
        </p:nvSpPr>
        <p:spPr bwMode="auto">
          <a:xfrm>
            <a:off x="3792538" y="3716338"/>
            <a:ext cx="5572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CC0099"/>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b="1"/>
              <a:t>A3</a:t>
            </a:r>
          </a:p>
        </p:txBody>
      </p:sp>
      <p:sp>
        <p:nvSpPr>
          <p:cNvPr id="167952" name="Rectangle 22"/>
          <p:cNvSpPr>
            <a:spLocks noChangeArrowheads="1"/>
          </p:cNvSpPr>
          <p:nvPr/>
        </p:nvSpPr>
        <p:spPr bwMode="auto">
          <a:xfrm>
            <a:off x="1547813" y="1676400"/>
            <a:ext cx="5572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CC0099"/>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b="1"/>
              <a:t>A1</a:t>
            </a:r>
          </a:p>
        </p:txBody>
      </p:sp>
      <p:sp>
        <p:nvSpPr>
          <p:cNvPr id="349207" name="Oval 23"/>
          <p:cNvSpPr>
            <a:spLocks noChangeArrowheads="1"/>
          </p:cNvSpPr>
          <p:nvPr/>
        </p:nvSpPr>
        <p:spPr bwMode="auto">
          <a:xfrm>
            <a:off x="6281738" y="1039813"/>
            <a:ext cx="1028700" cy="1030287"/>
          </a:xfrm>
          <a:prstGeom prst="ellipse">
            <a:avLst/>
          </a:prstGeom>
          <a:noFill/>
          <a:ln w="571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349209" name="Freeform 25"/>
          <p:cNvSpPr>
            <a:spLocks/>
          </p:cNvSpPr>
          <p:nvPr/>
        </p:nvSpPr>
        <p:spPr bwMode="auto">
          <a:xfrm>
            <a:off x="5251450" y="2060575"/>
            <a:ext cx="1476375" cy="3133725"/>
          </a:xfrm>
          <a:custGeom>
            <a:avLst/>
            <a:gdLst>
              <a:gd name="T0" fmla="*/ 1476375 w 930"/>
              <a:gd name="T1" fmla="*/ 0 h 1974"/>
              <a:gd name="T2" fmla="*/ 1282700 w 930"/>
              <a:gd name="T3" fmla="*/ 885825 h 1974"/>
              <a:gd name="T4" fmla="*/ 1181100 w 930"/>
              <a:gd name="T5" fmla="*/ 1279525 h 1974"/>
              <a:gd name="T6" fmla="*/ 1143000 w 930"/>
              <a:gd name="T7" fmla="*/ 1431925 h 1974"/>
              <a:gd name="T8" fmla="*/ 1117600 w 930"/>
              <a:gd name="T9" fmla="*/ 1495425 h 1974"/>
              <a:gd name="T10" fmla="*/ 1003300 w 930"/>
              <a:gd name="T11" fmla="*/ 1838325 h 1974"/>
              <a:gd name="T12" fmla="*/ 838200 w 930"/>
              <a:gd name="T13" fmla="*/ 2206625 h 1974"/>
              <a:gd name="T14" fmla="*/ 647700 w 930"/>
              <a:gd name="T15" fmla="*/ 2486025 h 1974"/>
              <a:gd name="T16" fmla="*/ 292100 w 930"/>
              <a:gd name="T17" fmla="*/ 2879725 h 1974"/>
              <a:gd name="T18" fmla="*/ 0 w 930"/>
              <a:gd name="T19" fmla="*/ 3133725 h 197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30" h="1974">
                <a:moveTo>
                  <a:pt x="930" y="0"/>
                </a:moveTo>
                <a:lnTo>
                  <a:pt x="808" y="558"/>
                </a:lnTo>
                <a:lnTo>
                  <a:pt x="744" y="806"/>
                </a:lnTo>
                <a:lnTo>
                  <a:pt x="720" y="902"/>
                </a:lnTo>
                <a:lnTo>
                  <a:pt x="704" y="942"/>
                </a:lnTo>
                <a:lnTo>
                  <a:pt x="632" y="1158"/>
                </a:lnTo>
                <a:lnTo>
                  <a:pt x="528" y="1390"/>
                </a:lnTo>
                <a:lnTo>
                  <a:pt x="408" y="1566"/>
                </a:lnTo>
                <a:lnTo>
                  <a:pt x="184" y="1814"/>
                </a:lnTo>
                <a:lnTo>
                  <a:pt x="0" y="1974"/>
                </a:lnTo>
              </a:path>
            </a:pathLst>
          </a:custGeom>
          <a:noFill/>
          <a:ln w="5715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349210" name="Text Box 26"/>
          <p:cNvSpPr txBox="1">
            <a:spLocks noChangeArrowheads="1"/>
          </p:cNvSpPr>
          <p:nvPr/>
        </p:nvSpPr>
        <p:spPr bwMode="auto">
          <a:xfrm>
            <a:off x="6175375" y="1989138"/>
            <a:ext cx="557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b="1"/>
              <a:t>A3</a:t>
            </a:r>
          </a:p>
        </p:txBody>
      </p:sp>
      <p:sp>
        <p:nvSpPr>
          <p:cNvPr id="349211" name="Text Box 27"/>
          <p:cNvSpPr txBox="1">
            <a:spLocks noChangeArrowheads="1"/>
          </p:cNvSpPr>
          <p:nvPr/>
        </p:nvSpPr>
        <p:spPr bwMode="auto">
          <a:xfrm>
            <a:off x="6732588" y="1989138"/>
            <a:ext cx="895350"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2800" b="1">
                <a:solidFill>
                  <a:srgbClr val="FF0000"/>
                </a:solidFill>
                <a:ea typeface="宋体" panose="02010600030101010101" pitchFamily="2" charset="-122"/>
              </a:rPr>
              <a:t>0001</a:t>
            </a:r>
          </a:p>
          <a:p>
            <a:pPr eaLnBrk="1" hangingPunct="1"/>
            <a:endParaRPr lang="en-US" altLang="zh-CN" sz="2800" b="1">
              <a:solidFill>
                <a:srgbClr val="FF0000"/>
              </a:solidFill>
              <a:ea typeface="宋体" panose="02010600030101010101" pitchFamily="2" charset="-122"/>
            </a:endParaRPr>
          </a:p>
          <a:p>
            <a:pPr eaLnBrk="1" hangingPunct="1"/>
            <a:r>
              <a:rPr lang="en-US" altLang="zh-CN" sz="2800" b="1">
                <a:solidFill>
                  <a:srgbClr val="FF0000"/>
                </a:solidFill>
                <a:ea typeface="宋体" panose="02010600030101010101" pitchFamily="2" charset="-122"/>
              </a:rPr>
              <a:t>0000</a:t>
            </a:r>
          </a:p>
        </p:txBody>
      </p:sp>
      <p:sp>
        <p:nvSpPr>
          <p:cNvPr id="349212" name="Text Box 28"/>
          <p:cNvSpPr txBox="1">
            <a:spLocks noChangeArrowheads="1"/>
          </p:cNvSpPr>
          <p:nvPr/>
        </p:nvSpPr>
        <p:spPr bwMode="auto">
          <a:xfrm>
            <a:off x="6732588" y="2293938"/>
            <a:ext cx="895350"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2800" b="1">
                <a:solidFill>
                  <a:srgbClr val="0000FF"/>
                </a:solidFill>
                <a:ea typeface="宋体" panose="02010600030101010101" pitchFamily="2" charset="-122"/>
              </a:rPr>
              <a:t>0110</a:t>
            </a:r>
          </a:p>
          <a:p>
            <a:pPr eaLnBrk="1" hangingPunct="1"/>
            <a:endParaRPr lang="en-US" altLang="zh-CN" sz="2800" b="1">
              <a:solidFill>
                <a:srgbClr val="0000FF"/>
              </a:solidFill>
              <a:ea typeface="宋体" panose="02010600030101010101" pitchFamily="2" charset="-122"/>
            </a:endParaRPr>
          </a:p>
          <a:p>
            <a:pPr eaLnBrk="1" hangingPunct="1"/>
            <a:r>
              <a:rPr lang="en-US" altLang="zh-CN" sz="2800" b="1">
                <a:solidFill>
                  <a:srgbClr val="0000FF"/>
                </a:solidFill>
                <a:ea typeface="宋体" panose="02010600030101010101" pitchFamily="2" charset="-122"/>
              </a:rPr>
              <a:t>1010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49207"/>
                                        </p:tgtEl>
                                        <p:attrNameLst>
                                          <p:attrName>style.visibility</p:attrName>
                                        </p:attrNameLst>
                                      </p:cBhvr>
                                      <p:to>
                                        <p:strVal val="visible"/>
                                      </p:to>
                                    </p:set>
                                    <p:animEffect transition="in" filter="wipe(down)">
                                      <p:cBhvr>
                                        <p:cTn id="7" dur="500"/>
                                        <p:tgtEl>
                                          <p:spTgt spid="349207"/>
                                        </p:tgtEl>
                                      </p:cBhvr>
                                    </p:animEffect>
                                  </p:childTnLst>
                                </p:cTn>
                              </p:par>
                            </p:childTnLst>
                          </p:cTn>
                        </p:par>
                        <p:par>
                          <p:cTn id="8" fill="hold" nodeType="afterGroup">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49210"/>
                                        </p:tgtEl>
                                        <p:attrNameLst>
                                          <p:attrName>style.visibility</p:attrName>
                                        </p:attrNameLst>
                                      </p:cBhvr>
                                      <p:to>
                                        <p:strVal val="visible"/>
                                      </p:to>
                                    </p:set>
                                    <p:animEffect transition="in" filter="wipe(down)">
                                      <p:cBhvr>
                                        <p:cTn id="11" dur="500"/>
                                        <p:tgtEl>
                                          <p:spTgt spid="34921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49211"/>
                                        </p:tgtEl>
                                        <p:attrNameLst>
                                          <p:attrName>style.visibility</p:attrName>
                                        </p:attrNameLst>
                                      </p:cBhvr>
                                      <p:to>
                                        <p:strVal val="visible"/>
                                      </p:to>
                                    </p:set>
                                    <p:animEffect transition="in" filter="wipe(left)">
                                      <p:cBhvr>
                                        <p:cTn id="16" dur="500"/>
                                        <p:tgtEl>
                                          <p:spTgt spid="349211"/>
                                        </p:tgtEl>
                                      </p:cBhvr>
                                    </p:animEffect>
                                  </p:childTnLst>
                                </p:cTn>
                              </p:par>
                            </p:childTnLst>
                          </p:cTn>
                        </p:par>
                        <p:par>
                          <p:cTn id="17" fill="hold" nodeType="afterGroup">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349212"/>
                                        </p:tgtEl>
                                        <p:attrNameLst>
                                          <p:attrName>style.visibility</p:attrName>
                                        </p:attrNameLst>
                                      </p:cBhvr>
                                      <p:to>
                                        <p:strVal val="visible"/>
                                      </p:to>
                                    </p:set>
                                    <p:animEffect transition="in" filter="wipe(left)">
                                      <p:cBhvr>
                                        <p:cTn id="20" dur="500"/>
                                        <p:tgtEl>
                                          <p:spTgt spid="349212"/>
                                        </p:tgtEl>
                                      </p:cBhvr>
                                    </p:animEffect>
                                  </p:childTnLst>
                                </p:cTn>
                              </p:par>
                            </p:childTnLst>
                          </p:cTn>
                        </p:par>
                        <p:par>
                          <p:cTn id="21" fill="hold" nodeType="afterGroup">
                            <p:stCondLst>
                              <p:cond delay="1000"/>
                            </p:stCondLst>
                            <p:childTnLst>
                              <p:par>
                                <p:cTn id="22" presetID="22" presetClass="entr" presetSubtype="1" fill="hold" nodeType="afterEffect">
                                  <p:stCondLst>
                                    <p:cond delay="0"/>
                                  </p:stCondLst>
                                  <p:childTnLst>
                                    <p:set>
                                      <p:cBhvr>
                                        <p:cTn id="23" dur="1" fill="hold">
                                          <p:stCondLst>
                                            <p:cond delay="0"/>
                                          </p:stCondLst>
                                        </p:cTn>
                                        <p:tgtEl>
                                          <p:spTgt spid="349209"/>
                                        </p:tgtEl>
                                        <p:attrNameLst>
                                          <p:attrName>style.visibility</p:attrName>
                                        </p:attrNameLst>
                                      </p:cBhvr>
                                      <p:to>
                                        <p:strVal val="visible"/>
                                      </p:to>
                                    </p:set>
                                    <p:animEffect transition="in" filter="wipe(up)">
                                      <p:cBhvr>
                                        <p:cTn id="24" dur="500"/>
                                        <p:tgtEl>
                                          <p:spTgt spid="3492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210" grpId="0"/>
      <p:bldP spid="349211" grpId="0"/>
      <p:bldP spid="349212"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8962" name="Group 2"/>
          <p:cNvGrpSpPr>
            <a:grpSpLocks/>
          </p:cNvGrpSpPr>
          <p:nvPr/>
        </p:nvGrpSpPr>
        <p:grpSpPr bwMode="auto">
          <a:xfrm>
            <a:off x="2825750" y="2057400"/>
            <a:ext cx="2427288" cy="3867150"/>
            <a:chOff x="1920" y="1296"/>
            <a:chExt cx="1529" cy="2436"/>
          </a:xfrm>
        </p:grpSpPr>
        <p:sp>
          <p:nvSpPr>
            <p:cNvPr id="168985" name="Oval 3"/>
            <p:cNvSpPr>
              <a:spLocks noChangeArrowheads="1"/>
            </p:cNvSpPr>
            <p:nvPr/>
          </p:nvSpPr>
          <p:spPr bwMode="auto">
            <a:xfrm>
              <a:off x="2754" y="2987"/>
              <a:ext cx="695" cy="745"/>
            </a:xfrm>
            <a:prstGeom prst="ellipse">
              <a:avLst/>
            </a:prstGeom>
            <a:noFill/>
            <a:ln w="57150">
              <a:solidFill>
                <a:srgbClr val="FF33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b="1"/>
                <a:t>0111</a:t>
              </a:r>
            </a:p>
            <a:p>
              <a:pPr eaLnBrk="1" hangingPunct="1"/>
              <a:r>
                <a:rPr lang="en-US" altLang="zh-CN" b="1"/>
                <a:t>1010</a:t>
              </a:r>
            </a:p>
          </p:txBody>
        </p:sp>
        <p:sp>
          <p:nvSpPr>
            <p:cNvPr id="168986" name="Freeform 4"/>
            <p:cNvSpPr>
              <a:spLocks/>
            </p:cNvSpPr>
            <p:nvPr/>
          </p:nvSpPr>
          <p:spPr bwMode="auto">
            <a:xfrm>
              <a:off x="2789" y="2418"/>
              <a:ext cx="140" cy="672"/>
            </a:xfrm>
            <a:custGeom>
              <a:avLst/>
              <a:gdLst>
                <a:gd name="T0" fmla="*/ 139 w 140"/>
                <a:gd name="T1" fmla="*/ 0 h 672"/>
                <a:gd name="T2" fmla="*/ 59 w 140"/>
                <a:gd name="T3" fmla="*/ 80 h 672"/>
                <a:gd name="T4" fmla="*/ 19 w 140"/>
                <a:gd name="T5" fmla="*/ 184 h 672"/>
                <a:gd name="T6" fmla="*/ 0 w 140"/>
                <a:gd name="T7" fmla="*/ 300 h 672"/>
                <a:gd name="T8" fmla="*/ 19 w 140"/>
                <a:gd name="T9" fmla="*/ 432 h 672"/>
                <a:gd name="T10" fmla="*/ 140 w 140"/>
                <a:gd name="T11" fmla="*/ 672 h 6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0" h="672">
                  <a:moveTo>
                    <a:pt x="139" y="0"/>
                  </a:moveTo>
                  <a:lnTo>
                    <a:pt x="59" y="80"/>
                  </a:lnTo>
                  <a:lnTo>
                    <a:pt x="19" y="184"/>
                  </a:lnTo>
                  <a:lnTo>
                    <a:pt x="0" y="300"/>
                  </a:lnTo>
                  <a:lnTo>
                    <a:pt x="19" y="432"/>
                  </a:lnTo>
                  <a:lnTo>
                    <a:pt x="140" y="672"/>
                  </a:lnTo>
                </a:path>
              </a:pathLst>
            </a:custGeom>
            <a:noFill/>
            <a:ln w="57150" cap="flat" cmpd="sng">
              <a:solidFill>
                <a:srgbClr val="FF3300"/>
              </a:solidFill>
              <a:prstDash val="solid"/>
              <a:round/>
              <a:headEnd type="none" w="med" len="me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68987" name="Freeform 5"/>
            <p:cNvSpPr>
              <a:spLocks/>
            </p:cNvSpPr>
            <p:nvPr/>
          </p:nvSpPr>
          <p:spPr bwMode="auto">
            <a:xfrm>
              <a:off x="1920" y="1296"/>
              <a:ext cx="864" cy="616"/>
            </a:xfrm>
            <a:custGeom>
              <a:avLst/>
              <a:gdLst>
                <a:gd name="T0" fmla="*/ 0 w 864"/>
                <a:gd name="T1" fmla="*/ 0 h 616"/>
                <a:gd name="T2" fmla="*/ 88 w 864"/>
                <a:gd name="T3" fmla="*/ 144 h 616"/>
                <a:gd name="T4" fmla="*/ 208 w 864"/>
                <a:gd name="T5" fmla="*/ 280 h 616"/>
                <a:gd name="T6" fmla="*/ 328 w 864"/>
                <a:gd name="T7" fmla="*/ 376 h 616"/>
                <a:gd name="T8" fmla="*/ 520 w 864"/>
                <a:gd name="T9" fmla="*/ 496 h 616"/>
                <a:gd name="T10" fmla="*/ 632 w 864"/>
                <a:gd name="T11" fmla="*/ 552 h 616"/>
                <a:gd name="T12" fmla="*/ 864 w 864"/>
                <a:gd name="T13" fmla="*/ 616 h 6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64" h="616">
                  <a:moveTo>
                    <a:pt x="0" y="0"/>
                  </a:moveTo>
                  <a:lnTo>
                    <a:pt x="88" y="144"/>
                  </a:lnTo>
                  <a:lnTo>
                    <a:pt x="208" y="280"/>
                  </a:lnTo>
                  <a:lnTo>
                    <a:pt x="328" y="376"/>
                  </a:lnTo>
                  <a:lnTo>
                    <a:pt x="520" y="496"/>
                  </a:lnTo>
                  <a:lnTo>
                    <a:pt x="632" y="552"/>
                  </a:lnTo>
                  <a:lnTo>
                    <a:pt x="864" y="616"/>
                  </a:lnTo>
                </a:path>
              </a:pathLst>
            </a:custGeom>
            <a:noFill/>
            <a:ln w="57150" cap="flat" cmpd="sng">
              <a:solidFill>
                <a:srgbClr val="FF33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68988" name="Oval 6"/>
            <p:cNvSpPr>
              <a:spLocks noChangeArrowheads="1"/>
            </p:cNvSpPr>
            <p:nvPr/>
          </p:nvSpPr>
          <p:spPr bwMode="auto">
            <a:xfrm>
              <a:off x="2742" y="1706"/>
              <a:ext cx="695" cy="745"/>
            </a:xfrm>
            <a:prstGeom prst="ellipse">
              <a:avLst/>
            </a:prstGeom>
            <a:noFill/>
            <a:ln w="57150">
              <a:solidFill>
                <a:srgbClr val="FF33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b="1"/>
                <a:t>1011</a:t>
              </a:r>
            </a:p>
            <a:p>
              <a:pPr eaLnBrk="1" hangingPunct="1"/>
              <a:r>
                <a:rPr lang="en-US" altLang="zh-CN" b="1"/>
                <a:t>0111</a:t>
              </a:r>
            </a:p>
          </p:txBody>
        </p:sp>
      </p:grpSp>
      <p:sp>
        <p:nvSpPr>
          <p:cNvPr id="168963" name="Oval 7"/>
          <p:cNvSpPr>
            <a:spLocks noChangeArrowheads="1"/>
          </p:cNvSpPr>
          <p:nvPr/>
        </p:nvSpPr>
        <p:spPr bwMode="auto">
          <a:xfrm>
            <a:off x="1962150" y="1104900"/>
            <a:ext cx="1066800" cy="1066800"/>
          </a:xfrm>
          <a:prstGeom prst="ellipse">
            <a:avLst/>
          </a:prstGeom>
          <a:noFill/>
          <a:ln w="57150">
            <a:solidFill>
              <a:srgbClr val="FF33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68964" name="Freeform 8"/>
          <p:cNvSpPr>
            <a:spLocks/>
          </p:cNvSpPr>
          <p:nvPr/>
        </p:nvSpPr>
        <p:spPr bwMode="auto">
          <a:xfrm>
            <a:off x="1682750" y="2133600"/>
            <a:ext cx="914400" cy="990600"/>
          </a:xfrm>
          <a:custGeom>
            <a:avLst/>
            <a:gdLst>
              <a:gd name="T0" fmla="*/ 0 w 576"/>
              <a:gd name="T1" fmla="*/ 990600 h 624"/>
              <a:gd name="T2" fmla="*/ 198438 w 576"/>
              <a:gd name="T3" fmla="*/ 949325 h 624"/>
              <a:gd name="T4" fmla="*/ 406400 w 576"/>
              <a:gd name="T5" fmla="*/ 819150 h 624"/>
              <a:gd name="T6" fmla="*/ 576263 w 576"/>
              <a:gd name="T7" fmla="*/ 701675 h 624"/>
              <a:gd name="T8" fmla="*/ 760413 w 576"/>
              <a:gd name="T9" fmla="*/ 452438 h 624"/>
              <a:gd name="T10" fmla="*/ 825500 w 576"/>
              <a:gd name="T11" fmla="*/ 374650 h 624"/>
              <a:gd name="T12" fmla="*/ 914400 w 576"/>
              <a:gd name="T13" fmla="*/ 0 h 62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76" h="624">
                <a:moveTo>
                  <a:pt x="0" y="624"/>
                </a:moveTo>
                <a:lnTo>
                  <a:pt x="125" y="598"/>
                </a:lnTo>
                <a:lnTo>
                  <a:pt x="256" y="516"/>
                </a:lnTo>
                <a:lnTo>
                  <a:pt x="363" y="442"/>
                </a:lnTo>
                <a:lnTo>
                  <a:pt x="479" y="285"/>
                </a:lnTo>
                <a:lnTo>
                  <a:pt x="520" y="236"/>
                </a:lnTo>
                <a:lnTo>
                  <a:pt x="576" y="0"/>
                </a:lnTo>
              </a:path>
            </a:pathLst>
          </a:custGeom>
          <a:noFill/>
          <a:ln w="57150" cap="flat" cmpd="sng">
            <a:solidFill>
              <a:srgbClr val="FF3300"/>
            </a:solidFill>
            <a:prstDash val="solid"/>
            <a:round/>
            <a:headEnd type="none" w="med" len="me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68965" name="Rectangle 9"/>
          <p:cNvSpPr>
            <a:spLocks noChangeArrowheads="1"/>
          </p:cNvSpPr>
          <p:nvPr/>
        </p:nvSpPr>
        <p:spPr bwMode="auto">
          <a:xfrm>
            <a:off x="4565650" y="4365625"/>
            <a:ext cx="644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CC0099"/>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b="1"/>
              <a:t>B1</a:t>
            </a:r>
          </a:p>
        </p:txBody>
      </p:sp>
      <p:sp>
        <p:nvSpPr>
          <p:cNvPr id="168966" name="Freeform 10"/>
          <p:cNvSpPr>
            <a:spLocks/>
          </p:cNvSpPr>
          <p:nvPr/>
        </p:nvSpPr>
        <p:spPr bwMode="auto">
          <a:xfrm>
            <a:off x="5002213" y="3789363"/>
            <a:ext cx="152400" cy="1066800"/>
          </a:xfrm>
          <a:custGeom>
            <a:avLst/>
            <a:gdLst>
              <a:gd name="T0" fmla="*/ 0 w 110"/>
              <a:gd name="T1" fmla="*/ 1066800 h 672"/>
              <a:gd name="T2" fmla="*/ 72044 w 110"/>
              <a:gd name="T3" fmla="*/ 895350 h 672"/>
              <a:gd name="T4" fmla="*/ 117764 w 110"/>
              <a:gd name="T5" fmla="*/ 698500 h 672"/>
              <a:gd name="T6" fmla="*/ 152400 w 110"/>
              <a:gd name="T7" fmla="*/ 515938 h 672"/>
              <a:gd name="T8" fmla="*/ 117764 w 110"/>
              <a:gd name="T9" fmla="*/ 333375 h 672"/>
              <a:gd name="T10" fmla="*/ 1385 w 110"/>
              <a:gd name="T11" fmla="*/ 0 h 6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0" h="672">
                <a:moveTo>
                  <a:pt x="0" y="672"/>
                </a:moveTo>
                <a:lnTo>
                  <a:pt x="52" y="564"/>
                </a:lnTo>
                <a:lnTo>
                  <a:pt x="85" y="440"/>
                </a:lnTo>
                <a:lnTo>
                  <a:pt x="110" y="325"/>
                </a:lnTo>
                <a:lnTo>
                  <a:pt x="85" y="210"/>
                </a:lnTo>
                <a:lnTo>
                  <a:pt x="1" y="0"/>
                </a:lnTo>
              </a:path>
            </a:pathLst>
          </a:custGeom>
          <a:noFill/>
          <a:ln w="57150" cap="flat" cmpd="sng">
            <a:solidFill>
              <a:srgbClr val="FF0000"/>
            </a:solidFill>
            <a:prstDash val="solid"/>
            <a:round/>
            <a:headEnd type="none" w="med" len="me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68967" name="Text Box 11"/>
          <p:cNvSpPr txBox="1">
            <a:spLocks noChangeArrowheads="1"/>
          </p:cNvSpPr>
          <p:nvPr/>
        </p:nvSpPr>
        <p:spPr bwMode="auto">
          <a:xfrm>
            <a:off x="2032000" y="1154113"/>
            <a:ext cx="8953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2800" b="1">
                <a:solidFill>
                  <a:srgbClr val="0000FF"/>
                </a:solidFill>
              </a:rPr>
              <a:t>0110</a:t>
            </a:r>
          </a:p>
          <a:p>
            <a:pPr eaLnBrk="1" hangingPunct="1"/>
            <a:r>
              <a:rPr lang="en-US" altLang="zh-CN" sz="2800" b="1">
                <a:solidFill>
                  <a:srgbClr val="0000FF"/>
                </a:solidFill>
              </a:rPr>
              <a:t>1010</a:t>
            </a:r>
          </a:p>
        </p:txBody>
      </p:sp>
      <p:sp>
        <p:nvSpPr>
          <p:cNvPr id="168968" name="Text Box 12"/>
          <p:cNvSpPr txBox="1">
            <a:spLocks noChangeArrowheads="1"/>
          </p:cNvSpPr>
          <p:nvPr/>
        </p:nvSpPr>
        <p:spPr bwMode="auto">
          <a:xfrm>
            <a:off x="6351588" y="1100138"/>
            <a:ext cx="8953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2800" b="1">
                <a:solidFill>
                  <a:srgbClr val="009900"/>
                </a:solidFill>
              </a:rPr>
              <a:t>1011</a:t>
            </a:r>
          </a:p>
          <a:p>
            <a:pPr eaLnBrk="1" hangingPunct="1"/>
            <a:r>
              <a:rPr lang="en-US" altLang="zh-CN" sz="2800" b="1">
                <a:solidFill>
                  <a:srgbClr val="009900"/>
                </a:solidFill>
              </a:rPr>
              <a:t>0110</a:t>
            </a:r>
          </a:p>
        </p:txBody>
      </p:sp>
      <p:sp>
        <p:nvSpPr>
          <p:cNvPr id="168969" name="Oval 13"/>
          <p:cNvSpPr>
            <a:spLocks noChangeArrowheads="1"/>
          </p:cNvSpPr>
          <p:nvPr/>
        </p:nvSpPr>
        <p:spPr bwMode="auto">
          <a:xfrm>
            <a:off x="611188" y="2627313"/>
            <a:ext cx="1103312" cy="1182687"/>
          </a:xfrm>
          <a:prstGeom prst="ellipse">
            <a:avLst/>
          </a:prstGeom>
          <a:noFill/>
          <a:ln w="57150">
            <a:solidFill>
              <a:srgbClr val="FF33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b="1"/>
              <a:t>0111</a:t>
            </a:r>
          </a:p>
          <a:p>
            <a:pPr eaLnBrk="1" hangingPunct="1"/>
            <a:r>
              <a:rPr lang="en-US" altLang="zh-CN" b="1"/>
              <a:t>1111</a:t>
            </a:r>
          </a:p>
        </p:txBody>
      </p:sp>
      <p:sp>
        <p:nvSpPr>
          <p:cNvPr id="168970" name="Text Box 14"/>
          <p:cNvSpPr txBox="1">
            <a:spLocks noChangeArrowheads="1"/>
          </p:cNvSpPr>
          <p:nvPr/>
        </p:nvSpPr>
        <p:spPr bwMode="auto">
          <a:xfrm>
            <a:off x="1500188" y="836613"/>
            <a:ext cx="6175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b="1"/>
              <a:t>M</a:t>
            </a:r>
            <a:r>
              <a:rPr lang="en-US" altLang="zh-CN" b="1" baseline="-25000"/>
              <a:t>A</a:t>
            </a:r>
          </a:p>
        </p:txBody>
      </p:sp>
      <p:sp>
        <p:nvSpPr>
          <p:cNvPr id="168971" name="Rectangle 15"/>
          <p:cNvSpPr>
            <a:spLocks noChangeArrowheads="1"/>
          </p:cNvSpPr>
          <p:nvPr/>
        </p:nvSpPr>
        <p:spPr bwMode="auto">
          <a:xfrm>
            <a:off x="1560513" y="2611438"/>
            <a:ext cx="5572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CC0099"/>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b="1"/>
              <a:t>A4</a:t>
            </a:r>
          </a:p>
        </p:txBody>
      </p:sp>
      <p:sp>
        <p:nvSpPr>
          <p:cNvPr id="168972" name="Rectangle 16"/>
          <p:cNvSpPr>
            <a:spLocks noChangeArrowheads="1"/>
          </p:cNvSpPr>
          <p:nvPr/>
        </p:nvSpPr>
        <p:spPr bwMode="auto">
          <a:xfrm>
            <a:off x="2873375" y="1916113"/>
            <a:ext cx="539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CC0099"/>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b="1"/>
              <a:t>B1</a:t>
            </a:r>
          </a:p>
        </p:txBody>
      </p:sp>
      <p:sp>
        <p:nvSpPr>
          <p:cNvPr id="168973" name="Freeform 17"/>
          <p:cNvSpPr>
            <a:spLocks/>
          </p:cNvSpPr>
          <p:nvPr/>
        </p:nvSpPr>
        <p:spPr bwMode="auto">
          <a:xfrm>
            <a:off x="1250950" y="1638300"/>
            <a:ext cx="698500" cy="990600"/>
          </a:xfrm>
          <a:custGeom>
            <a:avLst/>
            <a:gdLst>
              <a:gd name="T0" fmla="*/ 698500 w 440"/>
              <a:gd name="T1" fmla="*/ 0 h 624"/>
              <a:gd name="T2" fmla="*/ 469900 w 440"/>
              <a:gd name="T3" fmla="*/ 114300 h 624"/>
              <a:gd name="T4" fmla="*/ 342900 w 440"/>
              <a:gd name="T5" fmla="*/ 228600 h 624"/>
              <a:gd name="T6" fmla="*/ 171450 w 440"/>
              <a:gd name="T7" fmla="*/ 468313 h 624"/>
              <a:gd name="T8" fmla="*/ 0 w 440"/>
              <a:gd name="T9" fmla="*/ 990600 h 6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0" h="624">
                <a:moveTo>
                  <a:pt x="440" y="0"/>
                </a:moveTo>
                <a:lnTo>
                  <a:pt x="296" y="72"/>
                </a:lnTo>
                <a:lnTo>
                  <a:pt x="216" y="144"/>
                </a:lnTo>
                <a:lnTo>
                  <a:pt x="108" y="295"/>
                </a:lnTo>
                <a:cubicBezTo>
                  <a:pt x="72" y="375"/>
                  <a:pt x="22" y="556"/>
                  <a:pt x="0" y="624"/>
                </a:cubicBezTo>
              </a:path>
            </a:pathLst>
          </a:custGeom>
          <a:noFill/>
          <a:ln w="57150" cap="flat" cmpd="sng">
            <a:solidFill>
              <a:srgbClr val="FF3300"/>
            </a:solidFill>
            <a:prstDash val="solid"/>
            <a:round/>
            <a:headEnd type="none" w="med" len="me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68974" name="Text Box 18"/>
          <p:cNvSpPr txBox="1">
            <a:spLocks noChangeArrowheads="1"/>
          </p:cNvSpPr>
          <p:nvPr/>
        </p:nvSpPr>
        <p:spPr bwMode="auto">
          <a:xfrm>
            <a:off x="7164388" y="836613"/>
            <a:ext cx="606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b="1"/>
              <a:t>M</a:t>
            </a:r>
            <a:r>
              <a:rPr lang="en-US" altLang="zh-CN" b="1" baseline="-25000"/>
              <a:t>B</a:t>
            </a:r>
          </a:p>
        </p:txBody>
      </p:sp>
      <p:sp>
        <p:nvSpPr>
          <p:cNvPr id="168975" name="Rectangle 19"/>
          <p:cNvSpPr>
            <a:spLocks noChangeArrowheads="1"/>
          </p:cNvSpPr>
          <p:nvPr/>
        </p:nvSpPr>
        <p:spPr bwMode="auto">
          <a:xfrm>
            <a:off x="3792538" y="3716338"/>
            <a:ext cx="5572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CC0099"/>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b="1"/>
              <a:t>A3</a:t>
            </a:r>
          </a:p>
        </p:txBody>
      </p:sp>
      <p:sp>
        <p:nvSpPr>
          <p:cNvPr id="168976" name="Rectangle 20"/>
          <p:cNvSpPr>
            <a:spLocks noChangeArrowheads="1"/>
          </p:cNvSpPr>
          <p:nvPr/>
        </p:nvSpPr>
        <p:spPr bwMode="auto">
          <a:xfrm>
            <a:off x="1547813" y="1676400"/>
            <a:ext cx="5572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CC0099"/>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b="1"/>
              <a:t>A1</a:t>
            </a:r>
          </a:p>
        </p:txBody>
      </p:sp>
      <p:sp>
        <p:nvSpPr>
          <p:cNvPr id="168977" name="Oval 21"/>
          <p:cNvSpPr>
            <a:spLocks noChangeArrowheads="1"/>
          </p:cNvSpPr>
          <p:nvPr/>
        </p:nvSpPr>
        <p:spPr bwMode="auto">
          <a:xfrm>
            <a:off x="6281738" y="1039813"/>
            <a:ext cx="1028700" cy="1030287"/>
          </a:xfrm>
          <a:prstGeom prst="ellipse">
            <a:avLst/>
          </a:prstGeom>
          <a:noFill/>
          <a:ln w="571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68978" name="Freeform 22"/>
          <p:cNvSpPr>
            <a:spLocks/>
          </p:cNvSpPr>
          <p:nvPr/>
        </p:nvSpPr>
        <p:spPr bwMode="auto">
          <a:xfrm>
            <a:off x="5251450" y="2060575"/>
            <a:ext cx="1476375" cy="3133725"/>
          </a:xfrm>
          <a:custGeom>
            <a:avLst/>
            <a:gdLst>
              <a:gd name="T0" fmla="*/ 1476375 w 930"/>
              <a:gd name="T1" fmla="*/ 0 h 1974"/>
              <a:gd name="T2" fmla="*/ 1282700 w 930"/>
              <a:gd name="T3" fmla="*/ 885825 h 1974"/>
              <a:gd name="T4" fmla="*/ 1181100 w 930"/>
              <a:gd name="T5" fmla="*/ 1279525 h 1974"/>
              <a:gd name="T6" fmla="*/ 1143000 w 930"/>
              <a:gd name="T7" fmla="*/ 1431925 h 1974"/>
              <a:gd name="T8" fmla="*/ 1117600 w 930"/>
              <a:gd name="T9" fmla="*/ 1495425 h 1974"/>
              <a:gd name="T10" fmla="*/ 1003300 w 930"/>
              <a:gd name="T11" fmla="*/ 1838325 h 1974"/>
              <a:gd name="T12" fmla="*/ 838200 w 930"/>
              <a:gd name="T13" fmla="*/ 2206625 h 1974"/>
              <a:gd name="T14" fmla="*/ 647700 w 930"/>
              <a:gd name="T15" fmla="*/ 2486025 h 1974"/>
              <a:gd name="T16" fmla="*/ 292100 w 930"/>
              <a:gd name="T17" fmla="*/ 2879725 h 1974"/>
              <a:gd name="T18" fmla="*/ 0 w 930"/>
              <a:gd name="T19" fmla="*/ 3133725 h 197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30" h="1974">
                <a:moveTo>
                  <a:pt x="930" y="0"/>
                </a:moveTo>
                <a:lnTo>
                  <a:pt x="808" y="558"/>
                </a:lnTo>
                <a:lnTo>
                  <a:pt x="744" y="806"/>
                </a:lnTo>
                <a:lnTo>
                  <a:pt x="720" y="902"/>
                </a:lnTo>
                <a:lnTo>
                  <a:pt x="704" y="942"/>
                </a:lnTo>
                <a:lnTo>
                  <a:pt x="632" y="1158"/>
                </a:lnTo>
                <a:lnTo>
                  <a:pt x="528" y="1390"/>
                </a:lnTo>
                <a:lnTo>
                  <a:pt x="408" y="1566"/>
                </a:lnTo>
                <a:lnTo>
                  <a:pt x="184" y="1814"/>
                </a:lnTo>
                <a:lnTo>
                  <a:pt x="0" y="1974"/>
                </a:lnTo>
              </a:path>
            </a:pathLst>
          </a:custGeom>
          <a:noFill/>
          <a:ln w="5715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68979" name="Text Box 23"/>
          <p:cNvSpPr txBox="1">
            <a:spLocks noChangeArrowheads="1"/>
          </p:cNvSpPr>
          <p:nvPr/>
        </p:nvSpPr>
        <p:spPr bwMode="auto">
          <a:xfrm>
            <a:off x="6175375" y="1989138"/>
            <a:ext cx="557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b="1"/>
              <a:t>A3</a:t>
            </a:r>
          </a:p>
        </p:txBody>
      </p:sp>
      <p:sp>
        <p:nvSpPr>
          <p:cNvPr id="350239" name="Freeform 31"/>
          <p:cNvSpPr>
            <a:spLocks/>
          </p:cNvSpPr>
          <p:nvPr/>
        </p:nvSpPr>
        <p:spPr bwMode="auto">
          <a:xfrm>
            <a:off x="6816725" y="2095500"/>
            <a:ext cx="828675" cy="825500"/>
          </a:xfrm>
          <a:custGeom>
            <a:avLst/>
            <a:gdLst>
              <a:gd name="T0" fmla="*/ 0 w 522"/>
              <a:gd name="T1" fmla="*/ 0 h 520"/>
              <a:gd name="T2" fmla="*/ 92075 w 522"/>
              <a:gd name="T3" fmla="*/ 254000 h 520"/>
              <a:gd name="T4" fmla="*/ 206375 w 522"/>
              <a:gd name="T5" fmla="*/ 431800 h 520"/>
              <a:gd name="T6" fmla="*/ 358775 w 522"/>
              <a:gd name="T7" fmla="*/ 584200 h 520"/>
              <a:gd name="T8" fmla="*/ 536575 w 522"/>
              <a:gd name="T9" fmla="*/ 711200 h 520"/>
              <a:gd name="T10" fmla="*/ 828675 w 522"/>
              <a:gd name="T11" fmla="*/ 825500 h 52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22" h="520">
                <a:moveTo>
                  <a:pt x="0" y="0"/>
                </a:moveTo>
                <a:lnTo>
                  <a:pt x="58" y="160"/>
                </a:lnTo>
                <a:lnTo>
                  <a:pt x="130" y="272"/>
                </a:lnTo>
                <a:lnTo>
                  <a:pt x="226" y="368"/>
                </a:lnTo>
                <a:lnTo>
                  <a:pt x="338" y="448"/>
                </a:lnTo>
                <a:lnTo>
                  <a:pt x="522" y="520"/>
                </a:lnTo>
              </a:path>
            </a:pathLst>
          </a:custGeom>
          <a:noFill/>
          <a:ln w="5715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350240" name="Text Box 32"/>
          <p:cNvSpPr txBox="1">
            <a:spLocks noChangeArrowheads="1"/>
          </p:cNvSpPr>
          <p:nvPr/>
        </p:nvSpPr>
        <p:spPr bwMode="auto">
          <a:xfrm>
            <a:off x="6840538" y="1989138"/>
            <a:ext cx="539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b="1"/>
              <a:t>B1</a:t>
            </a:r>
          </a:p>
        </p:txBody>
      </p:sp>
      <p:sp>
        <p:nvSpPr>
          <p:cNvPr id="350241" name="Oval 33"/>
          <p:cNvSpPr>
            <a:spLocks noChangeArrowheads="1"/>
          </p:cNvSpPr>
          <p:nvPr/>
        </p:nvSpPr>
        <p:spPr bwMode="auto">
          <a:xfrm>
            <a:off x="7597775" y="2462213"/>
            <a:ext cx="1150938" cy="1182687"/>
          </a:xfrm>
          <a:prstGeom prst="ellipse">
            <a:avLst/>
          </a:prstGeom>
          <a:noFill/>
          <a:ln w="571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b="1"/>
              <a:t>11110111</a:t>
            </a:r>
          </a:p>
        </p:txBody>
      </p:sp>
      <p:sp>
        <p:nvSpPr>
          <p:cNvPr id="350242" name="Text Box 34"/>
          <p:cNvSpPr txBox="1">
            <a:spLocks noChangeArrowheads="1"/>
          </p:cNvSpPr>
          <p:nvPr/>
        </p:nvSpPr>
        <p:spPr bwMode="auto">
          <a:xfrm>
            <a:off x="7667625" y="549275"/>
            <a:ext cx="89535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2800" b="1">
                <a:solidFill>
                  <a:srgbClr val="FF0000"/>
                </a:solidFill>
                <a:ea typeface="宋体" panose="02010600030101010101" pitchFamily="2" charset="-122"/>
              </a:rPr>
              <a:t>0101</a:t>
            </a:r>
          </a:p>
          <a:p>
            <a:pPr eaLnBrk="1" hangingPunct="1"/>
            <a:endParaRPr lang="en-US" altLang="zh-CN" sz="2800" b="1">
              <a:solidFill>
                <a:srgbClr val="FF0000"/>
              </a:solidFill>
              <a:ea typeface="宋体" panose="02010600030101010101" pitchFamily="2" charset="-122"/>
            </a:endParaRPr>
          </a:p>
          <a:p>
            <a:pPr eaLnBrk="1" hangingPunct="1"/>
            <a:r>
              <a:rPr lang="en-US" altLang="zh-CN" sz="2800" b="1">
                <a:solidFill>
                  <a:srgbClr val="FF0000"/>
                </a:solidFill>
                <a:ea typeface="宋体" panose="02010600030101010101" pitchFamily="2" charset="-122"/>
              </a:rPr>
              <a:t>0011</a:t>
            </a:r>
          </a:p>
        </p:txBody>
      </p:sp>
      <p:sp>
        <p:nvSpPr>
          <p:cNvPr id="350243" name="Text Box 35"/>
          <p:cNvSpPr txBox="1">
            <a:spLocks noChangeArrowheads="1"/>
          </p:cNvSpPr>
          <p:nvPr/>
        </p:nvSpPr>
        <p:spPr bwMode="auto">
          <a:xfrm>
            <a:off x="7667625" y="854075"/>
            <a:ext cx="89535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2800" b="1">
                <a:solidFill>
                  <a:srgbClr val="009600"/>
                </a:solidFill>
                <a:ea typeface="宋体" panose="02010600030101010101" pitchFamily="2" charset="-122"/>
              </a:rPr>
              <a:t>1011</a:t>
            </a:r>
          </a:p>
          <a:p>
            <a:pPr eaLnBrk="1" hangingPunct="1"/>
            <a:endParaRPr lang="en-US" altLang="zh-CN" sz="2800" b="1">
              <a:solidFill>
                <a:srgbClr val="009600"/>
              </a:solidFill>
              <a:ea typeface="宋体" panose="02010600030101010101" pitchFamily="2" charset="-122"/>
            </a:endParaRPr>
          </a:p>
          <a:p>
            <a:pPr eaLnBrk="1" hangingPunct="1"/>
            <a:r>
              <a:rPr lang="en-US" altLang="zh-CN" sz="2800" b="1">
                <a:solidFill>
                  <a:srgbClr val="009600"/>
                </a:solidFill>
                <a:ea typeface="宋体" panose="02010600030101010101" pitchFamily="2" charset="-122"/>
              </a:rPr>
              <a:t>0110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50240"/>
                                        </p:tgtEl>
                                        <p:attrNameLst>
                                          <p:attrName>style.visibility</p:attrName>
                                        </p:attrNameLst>
                                      </p:cBhvr>
                                      <p:to>
                                        <p:strVal val="visible"/>
                                      </p:to>
                                    </p:set>
                                    <p:animEffect transition="in" filter="wipe(down)">
                                      <p:cBhvr>
                                        <p:cTn id="7" dur="500"/>
                                        <p:tgtEl>
                                          <p:spTgt spid="350240"/>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50242"/>
                                        </p:tgtEl>
                                        <p:attrNameLst>
                                          <p:attrName>style.visibility</p:attrName>
                                        </p:attrNameLst>
                                      </p:cBhvr>
                                      <p:to>
                                        <p:strVal val="visible"/>
                                      </p:to>
                                    </p:set>
                                    <p:animEffect transition="in" filter="wipe(left)">
                                      <p:cBhvr>
                                        <p:cTn id="11" dur="500"/>
                                        <p:tgtEl>
                                          <p:spTgt spid="35024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50243"/>
                                        </p:tgtEl>
                                        <p:attrNameLst>
                                          <p:attrName>style.visibility</p:attrName>
                                        </p:attrNameLst>
                                      </p:cBhvr>
                                      <p:to>
                                        <p:strVal val="visible"/>
                                      </p:to>
                                    </p:set>
                                    <p:animEffect transition="in" filter="wipe(left)">
                                      <p:cBhvr>
                                        <p:cTn id="16" dur="500"/>
                                        <p:tgtEl>
                                          <p:spTgt spid="350243"/>
                                        </p:tgtEl>
                                      </p:cBhvr>
                                    </p:animEffect>
                                  </p:childTnLst>
                                </p:cTn>
                              </p:par>
                            </p:childTnLst>
                          </p:cTn>
                        </p:par>
                        <p:par>
                          <p:cTn id="17" fill="hold" nodeType="afterGroup">
                            <p:stCondLst>
                              <p:cond delay="500"/>
                            </p:stCondLst>
                            <p:childTnLst>
                              <p:par>
                                <p:cTn id="18" presetID="22" presetClass="entr" presetSubtype="4" fill="hold" grpId="0" nodeType="afterEffect">
                                  <p:stCondLst>
                                    <p:cond delay="0"/>
                                  </p:stCondLst>
                                  <p:childTnLst>
                                    <p:set>
                                      <p:cBhvr>
                                        <p:cTn id="19" dur="1" fill="hold">
                                          <p:stCondLst>
                                            <p:cond delay="0"/>
                                          </p:stCondLst>
                                        </p:cTn>
                                        <p:tgtEl>
                                          <p:spTgt spid="350241"/>
                                        </p:tgtEl>
                                        <p:attrNameLst>
                                          <p:attrName>style.visibility</p:attrName>
                                        </p:attrNameLst>
                                      </p:cBhvr>
                                      <p:to>
                                        <p:strVal val="visible"/>
                                      </p:to>
                                    </p:set>
                                    <p:animEffect transition="in" filter="wipe(down)">
                                      <p:cBhvr>
                                        <p:cTn id="20" dur="500"/>
                                        <p:tgtEl>
                                          <p:spTgt spid="350241"/>
                                        </p:tgtEl>
                                      </p:cBhvr>
                                    </p:animEffect>
                                  </p:childTnLst>
                                </p:cTn>
                              </p:par>
                            </p:childTnLst>
                          </p:cTn>
                        </p:par>
                        <p:par>
                          <p:cTn id="21" fill="hold" nodeType="afterGroup">
                            <p:stCondLst>
                              <p:cond delay="1000"/>
                            </p:stCondLst>
                            <p:childTnLst>
                              <p:par>
                                <p:cTn id="22" presetID="22" presetClass="entr" presetSubtype="1" fill="hold" nodeType="afterEffect">
                                  <p:stCondLst>
                                    <p:cond delay="0"/>
                                  </p:stCondLst>
                                  <p:childTnLst>
                                    <p:set>
                                      <p:cBhvr>
                                        <p:cTn id="23" dur="1" fill="hold">
                                          <p:stCondLst>
                                            <p:cond delay="0"/>
                                          </p:stCondLst>
                                        </p:cTn>
                                        <p:tgtEl>
                                          <p:spTgt spid="350239"/>
                                        </p:tgtEl>
                                        <p:attrNameLst>
                                          <p:attrName>style.visibility</p:attrName>
                                        </p:attrNameLst>
                                      </p:cBhvr>
                                      <p:to>
                                        <p:strVal val="visible"/>
                                      </p:to>
                                    </p:set>
                                    <p:animEffect transition="in" filter="wipe(up)">
                                      <p:cBhvr>
                                        <p:cTn id="24" dur="500"/>
                                        <p:tgtEl>
                                          <p:spTgt spid="3502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40" grpId="0"/>
      <p:bldP spid="350241" grpId="0" animBg="1"/>
      <p:bldP spid="350242" grpId="0"/>
      <p:bldP spid="350243"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Oval 4"/>
          <p:cNvSpPr>
            <a:spLocks noChangeArrowheads="1"/>
          </p:cNvSpPr>
          <p:nvPr/>
        </p:nvSpPr>
        <p:spPr bwMode="auto">
          <a:xfrm>
            <a:off x="1962150" y="1104900"/>
            <a:ext cx="1066800" cy="1066800"/>
          </a:xfrm>
          <a:prstGeom prst="ellipse">
            <a:avLst/>
          </a:prstGeom>
          <a:noFill/>
          <a:ln w="57150">
            <a:solidFill>
              <a:srgbClr val="FF33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69987" name="Oval 5"/>
          <p:cNvSpPr>
            <a:spLocks noChangeArrowheads="1"/>
          </p:cNvSpPr>
          <p:nvPr/>
        </p:nvSpPr>
        <p:spPr bwMode="auto">
          <a:xfrm>
            <a:off x="611188" y="2627313"/>
            <a:ext cx="1103312" cy="1182687"/>
          </a:xfrm>
          <a:prstGeom prst="ellipse">
            <a:avLst/>
          </a:prstGeom>
          <a:noFill/>
          <a:ln w="57150">
            <a:solidFill>
              <a:srgbClr val="FF33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b="1"/>
              <a:t>0111</a:t>
            </a:r>
          </a:p>
          <a:p>
            <a:pPr eaLnBrk="1" hangingPunct="1"/>
            <a:r>
              <a:rPr lang="en-US" altLang="zh-CN" b="1"/>
              <a:t>1111</a:t>
            </a:r>
          </a:p>
        </p:txBody>
      </p:sp>
      <p:sp>
        <p:nvSpPr>
          <p:cNvPr id="169988" name="Freeform 8"/>
          <p:cNvSpPr>
            <a:spLocks/>
          </p:cNvSpPr>
          <p:nvPr/>
        </p:nvSpPr>
        <p:spPr bwMode="auto">
          <a:xfrm>
            <a:off x="1682750" y="2133600"/>
            <a:ext cx="914400" cy="990600"/>
          </a:xfrm>
          <a:custGeom>
            <a:avLst/>
            <a:gdLst>
              <a:gd name="T0" fmla="*/ 0 w 576"/>
              <a:gd name="T1" fmla="*/ 990600 h 624"/>
              <a:gd name="T2" fmla="*/ 198438 w 576"/>
              <a:gd name="T3" fmla="*/ 949325 h 624"/>
              <a:gd name="T4" fmla="*/ 406400 w 576"/>
              <a:gd name="T5" fmla="*/ 819150 h 624"/>
              <a:gd name="T6" fmla="*/ 576263 w 576"/>
              <a:gd name="T7" fmla="*/ 701675 h 624"/>
              <a:gd name="T8" fmla="*/ 760413 w 576"/>
              <a:gd name="T9" fmla="*/ 452438 h 624"/>
              <a:gd name="T10" fmla="*/ 825500 w 576"/>
              <a:gd name="T11" fmla="*/ 374650 h 624"/>
              <a:gd name="T12" fmla="*/ 914400 w 576"/>
              <a:gd name="T13" fmla="*/ 0 h 62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76" h="624">
                <a:moveTo>
                  <a:pt x="0" y="624"/>
                </a:moveTo>
                <a:lnTo>
                  <a:pt x="125" y="598"/>
                </a:lnTo>
                <a:lnTo>
                  <a:pt x="256" y="516"/>
                </a:lnTo>
                <a:lnTo>
                  <a:pt x="363" y="442"/>
                </a:lnTo>
                <a:lnTo>
                  <a:pt x="479" y="285"/>
                </a:lnTo>
                <a:lnTo>
                  <a:pt x="520" y="236"/>
                </a:lnTo>
                <a:lnTo>
                  <a:pt x="576" y="0"/>
                </a:lnTo>
              </a:path>
            </a:pathLst>
          </a:custGeom>
          <a:noFill/>
          <a:ln w="57150" cap="flat" cmpd="sng">
            <a:solidFill>
              <a:srgbClr val="FF3300"/>
            </a:solidFill>
            <a:prstDash val="solid"/>
            <a:round/>
            <a:headEnd type="none" w="med" len="me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69989" name="Text Box 13"/>
          <p:cNvSpPr txBox="1">
            <a:spLocks noChangeArrowheads="1"/>
          </p:cNvSpPr>
          <p:nvPr/>
        </p:nvSpPr>
        <p:spPr bwMode="auto">
          <a:xfrm>
            <a:off x="2032000" y="1154113"/>
            <a:ext cx="8953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2800" b="1">
                <a:solidFill>
                  <a:srgbClr val="0000FF"/>
                </a:solidFill>
              </a:rPr>
              <a:t>0110</a:t>
            </a:r>
          </a:p>
          <a:p>
            <a:pPr eaLnBrk="1" hangingPunct="1"/>
            <a:r>
              <a:rPr lang="en-US" altLang="zh-CN" sz="2800" b="1">
                <a:solidFill>
                  <a:srgbClr val="0000FF"/>
                </a:solidFill>
              </a:rPr>
              <a:t>1010</a:t>
            </a:r>
          </a:p>
        </p:txBody>
      </p:sp>
      <p:sp>
        <p:nvSpPr>
          <p:cNvPr id="169990" name="Text Box 14"/>
          <p:cNvSpPr txBox="1">
            <a:spLocks noChangeArrowheads="1"/>
          </p:cNvSpPr>
          <p:nvPr/>
        </p:nvSpPr>
        <p:spPr bwMode="auto">
          <a:xfrm>
            <a:off x="6351588" y="1100138"/>
            <a:ext cx="8953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2800" b="1">
                <a:solidFill>
                  <a:srgbClr val="009900"/>
                </a:solidFill>
              </a:rPr>
              <a:t>1011</a:t>
            </a:r>
          </a:p>
          <a:p>
            <a:pPr eaLnBrk="1" hangingPunct="1"/>
            <a:r>
              <a:rPr lang="en-US" altLang="zh-CN" sz="2800" b="1">
                <a:solidFill>
                  <a:srgbClr val="009900"/>
                </a:solidFill>
              </a:rPr>
              <a:t>0110</a:t>
            </a:r>
          </a:p>
        </p:txBody>
      </p:sp>
      <p:grpSp>
        <p:nvGrpSpPr>
          <p:cNvPr id="348238" name="Group 78"/>
          <p:cNvGrpSpPr>
            <a:grpSpLocks/>
          </p:cNvGrpSpPr>
          <p:nvPr/>
        </p:nvGrpSpPr>
        <p:grpSpPr bwMode="auto">
          <a:xfrm>
            <a:off x="2693988" y="2135188"/>
            <a:ext cx="1465262" cy="3190875"/>
            <a:chOff x="1837" y="1345"/>
            <a:chExt cx="923" cy="2010"/>
          </a:xfrm>
        </p:grpSpPr>
        <p:sp>
          <p:nvSpPr>
            <p:cNvPr id="170032" name="Freeform 20"/>
            <p:cNvSpPr>
              <a:spLocks/>
            </p:cNvSpPr>
            <p:nvPr/>
          </p:nvSpPr>
          <p:spPr bwMode="auto">
            <a:xfrm>
              <a:off x="1837" y="1345"/>
              <a:ext cx="923" cy="1879"/>
            </a:xfrm>
            <a:custGeom>
              <a:avLst/>
              <a:gdLst>
                <a:gd name="T0" fmla="*/ 923 w 923"/>
                <a:gd name="T1" fmla="*/ 1879 h 1879"/>
                <a:gd name="T2" fmla="*/ 667 w 923"/>
                <a:gd name="T3" fmla="*/ 1695 h 1879"/>
                <a:gd name="T4" fmla="*/ 579 w 923"/>
                <a:gd name="T5" fmla="*/ 1599 h 1879"/>
                <a:gd name="T6" fmla="*/ 443 w 923"/>
                <a:gd name="T7" fmla="*/ 1431 h 1879"/>
                <a:gd name="T8" fmla="*/ 315 w 923"/>
                <a:gd name="T9" fmla="*/ 1247 h 1879"/>
                <a:gd name="T10" fmla="*/ 211 w 923"/>
                <a:gd name="T11" fmla="*/ 1039 h 1879"/>
                <a:gd name="T12" fmla="*/ 131 w 923"/>
                <a:gd name="T13" fmla="*/ 783 h 1879"/>
                <a:gd name="T14" fmla="*/ 99 w 923"/>
                <a:gd name="T15" fmla="*/ 655 h 1879"/>
                <a:gd name="T16" fmla="*/ 83 w 923"/>
                <a:gd name="T17" fmla="*/ 591 h 1879"/>
                <a:gd name="T18" fmla="*/ 67 w 923"/>
                <a:gd name="T19" fmla="*/ 511 h 1879"/>
                <a:gd name="T20" fmla="*/ 67 w 923"/>
                <a:gd name="T21" fmla="*/ 511 h 1879"/>
                <a:gd name="T22" fmla="*/ 59 w 923"/>
                <a:gd name="T23" fmla="*/ 503 h 1879"/>
                <a:gd name="T24" fmla="*/ 91 w 923"/>
                <a:gd name="T25" fmla="*/ 647 h 1879"/>
                <a:gd name="T26" fmla="*/ 43 w 923"/>
                <a:gd name="T27" fmla="*/ 391 h 1879"/>
                <a:gd name="T28" fmla="*/ 27 w 923"/>
                <a:gd name="T29" fmla="*/ 263 h 1879"/>
                <a:gd name="T30" fmla="*/ 0 w 923"/>
                <a:gd name="T31" fmla="*/ 0 h 187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923" h="1879">
                  <a:moveTo>
                    <a:pt x="923" y="1879"/>
                  </a:moveTo>
                  <a:lnTo>
                    <a:pt x="667" y="1695"/>
                  </a:lnTo>
                  <a:lnTo>
                    <a:pt x="579" y="1599"/>
                  </a:lnTo>
                  <a:lnTo>
                    <a:pt x="443" y="1431"/>
                  </a:lnTo>
                  <a:lnTo>
                    <a:pt x="315" y="1247"/>
                  </a:lnTo>
                  <a:lnTo>
                    <a:pt x="211" y="1039"/>
                  </a:lnTo>
                  <a:lnTo>
                    <a:pt x="131" y="783"/>
                  </a:lnTo>
                  <a:lnTo>
                    <a:pt x="99" y="655"/>
                  </a:lnTo>
                  <a:lnTo>
                    <a:pt x="83" y="591"/>
                  </a:lnTo>
                  <a:lnTo>
                    <a:pt x="67" y="511"/>
                  </a:lnTo>
                  <a:lnTo>
                    <a:pt x="59" y="503"/>
                  </a:lnTo>
                  <a:lnTo>
                    <a:pt x="91" y="647"/>
                  </a:lnTo>
                  <a:lnTo>
                    <a:pt x="43" y="391"/>
                  </a:lnTo>
                  <a:lnTo>
                    <a:pt x="27" y="263"/>
                  </a:lnTo>
                  <a:lnTo>
                    <a:pt x="0" y="0"/>
                  </a:lnTo>
                </a:path>
              </a:pathLst>
            </a:custGeom>
            <a:noFill/>
            <a:ln w="5715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70033" name="Text Box 21"/>
            <p:cNvSpPr txBox="1">
              <a:spLocks noChangeArrowheads="1"/>
            </p:cNvSpPr>
            <p:nvPr/>
          </p:nvSpPr>
          <p:spPr bwMode="auto">
            <a:xfrm>
              <a:off x="2290" y="3067"/>
              <a:ext cx="35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b="1"/>
                <a:t>A4</a:t>
              </a:r>
            </a:p>
          </p:txBody>
        </p:sp>
      </p:grpSp>
      <p:sp>
        <p:nvSpPr>
          <p:cNvPr id="169992" name="Freeform 22"/>
          <p:cNvSpPr>
            <a:spLocks/>
          </p:cNvSpPr>
          <p:nvPr/>
        </p:nvSpPr>
        <p:spPr bwMode="auto">
          <a:xfrm>
            <a:off x="5251450" y="2060575"/>
            <a:ext cx="1476375" cy="3133725"/>
          </a:xfrm>
          <a:custGeom>
            <a:avLst/>
            <a:gdLst>
              <a:gd name="T0" fmla="*/ 1476375 w 930"/>
              <a:gd name="T1" fmla="*/ 0 h 1974"/>
              <a:gd name="T2" fmla="*/ 1282700 w 930"/>
              <a:gd name="T3" fmla="*/ 885825 h 1974"/>
              <a:gd name="T4" fmla="*/ 1181100 w 930"/>
              <a:gd name="T5" fmla="*/ 1279525 h 1974"/>
              <a:gd name="T6" fmla="*/ 1143000 w 930"/>
              <a:gd name="T7" fmla="*/ 1431925 h 1974"/>
              <a:gd name="T8" fmla="*/ 1117600 w 930"/>
              <a:gd name="T9" fmla="*/ 1495425 h 1974"/>
              <a:gd name="T10" fmla="*/ 1003300 w 930"/>
              <a:gd name="T11" fmla="*/ 1838325 h 1974"/>
              <a:gd name="T12" fmla="*/ 838200 w 930"/>
              <a:gd name="T13" fmla="*/ 2206625 h 1974"/>
              <a:gd name="T14" fmla="*/ 647700 w 930"/>
              <a:gd name="T15" fmla="*/ 2486025 h 1974"/>
              <a:gd name="T16" fmla="*/ 292100 w 930"/>
              <a:gd name="T17" fmla="*/ 2879725 h 1974"/>
              <a:gd name="T18" fmla="*/ 0 w 930"/>
              <a:gd name="T19" fmla="*/ 3133725 h 197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30" h="1974">
                <a:moveTo>
                  <a:pt x="930" y="0"/>
                </a:moveTo>
                <a:lnTo>
                  <a:pt x="808" y="558"/>
                </a:lnTo>
                <a:lnTo>
                  <a:pt x="744" y="806"/>
                </a:lnTo>
                <a:lnTo>
                  <a:pt x="720" y="902"/>
                </a:lnTo>
                <a:lnTo>
                  <a:pt x="704" y="942"/>
                </a:lnTo>
                <a:lnTo>
                  <a:pt x="632" y="1158"/>
                </a:lnTo>
                <a:lnTo>
                  <a:pt x="528" y="1390"/>
                </a:lnTo>
                <a:lnTo>
                  <a:pt x="408" y="1566"/>
                </a:lnTo>
                <a:lnTo>
                  <a:pt x="184" y="1814"/>
                </a:lnTo>
                <a:lnTo>
                  <a:pt x="0" y="1974"/>
                </a:lnTo>
              </a:path>
            </a:pathLst>
          </a:custGeom>
          <a:noFill/>
          <a:ln w="5715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grpSp>
        <p:nvGrpSpPr>
          <p:cNvPr id="348236" name="Group 76"/>
          <p:cNvGrpSpPr>
            <a:grpSpLocks/>
          </p:cNvGrpSpPr>
          <p:nvPr/>
        </p:nvGrpSpPr>
        <p:grpSpPr bwMode="auto">
          <a:xfrm>
            <a:off x="4933950" y="1844675"/>
            <a:ext cx="1422400" cy="1028700"/>
            <a:chOff x="3288" y="1224"/>
            <a:chExt cx="896" cy="648"/>
          </a:xfrm>
        </p:grpSpPr>
        <p:sp>
          <p:nvSpPr>
            <p:cNvPr id="170030" name="Freeform 25"/>
            <p:cNvSpPr>
              <a:spLocks/>
            </p:cNvSpPr>
            <p:nvPr/>
          </p:nvSpPr>
          <p:spPr bwMode="auto">
            <a:xfrm>
              <a:off x="3384" y="1224"/>
              <a:ext cx="800" cy="648"/>
            </a:xfrm>
            <a:custGeom>
              <a:avLst/>
              <a:gdLst>
                <a:gd name="T0" fmla="*/ 0 w 800"/>
                <a:gd name="T1" fmla="*/ 648 h 648"/>
                <a:gd name="T2" fmla="*/ 168 w 800"/>
                <a:gd name="T3" fmla="*/ 584 h 648"/>
                <a:gd name="T4" fmla="*/ 280 w 800"/>
                <a:gd name="T5" fmla="*/ 536 h 648"/>
                <a:gd name="T6" fmla="*/ 448 w 800"/>
                <a:gd name="T7" fmla="*/ 408 h 648"/>
                <a:gd name="T8" fmla="*/ 608 w 800"/>
                <a:gd name="T9" fmla="*/ 256 h 648"/>
                <a:gd name="T10" fmla="*/ 800 w 800"/>
                <a:gd name="T11" fmla="*/ 0 h 6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00" h="648">
                  <a:moveTo>
                    <a:pt x="0" y="648"/>
                  </a:moveTo>
                  <a:lnTo>
                    <a:pt x="168" y="584"/>
                  </a:lnTo>
                  <a:lnTo>
                    <a:pt x="280" y="536"/>
                  </a:lnTo>
                  <a:lnTo>
                    <a:pt x="448" y="408"/>
                  </a:lnTo>
                  <a:lnTo>
                    <a:pt x="608" y="256"/>
                  </a:lnTo>
                  <a:lnTo>
                    <a:pt x="800" y="0"/>
                  </a:lnTo>
                </a:path>
              </a:pathLst>
            </a:custGeom>
            <a:noFill/>
            <a:ln w="5715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70031" name="Text Box 26"/>
            <p:cNvSpPr txBox="1">
              <a:spLocks noChangeArrowheads="1"/>
            </p:cNvSpPr>
            <p:nvPr/>
          </p:nvSpPr>
          <p:spPr bwMode="auto">
            <a:xfrm>
              <a:off x="3288" y="1554"/>
              <a:ext cx="3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b="1"/>
                <a:t>B4</a:t>
              </a:r>
            </a:p>
          </p:txBody>
        </p:sp>
      </p:grpSp>
      <p:grpSp>
        <p:nvGrpSpPr>
          <p:cNvPr id="348218" name="Group 58"/>
          <p:cNvGrpSpPr>
            <a:grpSpLocks/>
          </p:cNvGrpSpPr>
          <p:nvPr/>
        </p:nvGrpSpPr>
        <p:grpSpPr bwMode="auto">
          <a:xfrm>
            <a:off x="2854325" y="765175"/>
            <a:ext cx="990600" cy="1054100"/>
            <a:chOff x="1938" y="482"/>
            <a:chExt cx="624" cy="664"/>
          </a:xfrm>
        </p:grpSpPr>
        <p:sp>
          <p:nvSpPr>
            <p:cNvPr id="170028" name="Freeform 28"/>
            <p:cNvSpPr>
              <a:spLocks/>
            </p:cNvSpPr>
            <p:nvPr/>
          </p:nvSpPr>
          <p:spPr bwMode="auto">
            <a:xfrm rot="-1231706">
              <a:off x="1938" y="482"/>
              <a:ext cx="624" cy="664"/>
            </a:xfrm>
            <a:custGeom>
              <a:avLst/>
              <a:gdLst>
                <a:gd name="T0" fmla="*/ 10 w 624"/>
                <a:gd name="T1" fmla="*/ 136 h 664"/>
                <a:gd name="T2" fmla="*/ 192 w 624"/>
                <a:gd name="T3" fmla="*/ 32 h 664"/>
                <a:gd name="T4" fmla="*/ 304 w 624"/>
                <a:gd name="T5" fmla="*/ 0 h 664"/>
                <a:gd name="T6" fmla="*/ 440 w 624"/>
                <a:gd name="T7" fmla="*/ 24 h 664"/>
                <a:gd name="T8" fmla="*/ 552 w 624"/>
                <a:gd name="T9" fmla="*/ 88 h 664"/>
                <a:gd name="T10" fmla="*/ 608 w 624"/>
                <a:gd name="T11" fmla="*/ 216 h 664"/>
                <a:gd name="T12" fmla="*/ 624 w 624"/>
                <a:gd name="T13" fmla="*/ 312 h 664"/>
                <a:gd name="T14" fmla="*/ 608 w 624"/>
                <a:gd name="T15" fmla="*/ 464 h 664"/>
                <a:gd name="T16" fmla="*/ 528 w 624"/>
                <a:gd name="T17" fmla="*/ 584 h 664"/>
                <a:gd name="T18" fmla="*/ 408 w 624"/>
                <a:gd name="T19" fmla="*/ 632 h 664"/>
                <a:gd name="T20" fmla="*/ 280 w 624"/>
                <a:gd name="T21" fmla="*/ 664 h 664"/>
                <a:gd name="T22" fmla="*/ 184 w 624"/>
                <a:gd name="T23" fmla="*/ 648 h 664"/>
                <a:gd name="T24" fmla="*/ 0 w 624"/>
                <a:gd name="T25" fmla="*/ 528 h 66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24" h="664">
                  <a:moveTo>
                    <a:pt x="10" y="136"/>
                  </a:moveTo>
                  <a:lnTo>
                    <a:pt x="192" y="32"/>
                  </a:lnTo>
                  <a:lnTo>
                    <a:pt x="304" y="0"/>
                  </a:lnTo>
                  <a:lnTo>
                    <a:pt x="440" y="24"/>
                  </a:lnTo>
                  <a:lnTo>
                    <a:pt x="552" y="88"/>
                  </a:lnTo>
                  <a:lnTo>
                    <a:pt x="608" y="216"/>
                  </a:lnTo>
                  <a:lnTo>
                    <a:pt x="624" y="312"/>
                  </a:lnTo>
                  <a:lnTo>
                    <a:pt x="608" y="464"/>
                  </a:lnTo>
                  <a:lnTo>
                    <a:pt x="528" y="584"/>
                  </a:lnTo>
                  <a:lnTo>
                    <a:pt x="408" y="632"/>
                  </a:lnTo>
                  <a:lnTo>
                    <a:pt x="280" y="664"/>
                  </a:lnTo>
                  <a:lnTo>
                    <a:pt x="184" y="648"/>
                  </a:lnTo>
                  <a:lnTo>
                    <a:pt x="0" y="528"/>
                  </a:lnTo>
                </a:path>
              </a:pathLst>
            </a:custGeom>
            <a:noFill/>
            <a:ln w="5715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70029" name="Text Box 29"/>
            <p:cNvSpPr txBox="1">
              <a:spLocks noChangeArrowheads="1"/>
            </p:cNvSpPr>
            <p:nvPr/>
          </p:nvSpPr>
          <p:spPr bwMode="auto">
            <a:xfrm>
              <a:off x="1939" y="572"/>
              <a:ext cx="35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b="1"/>
                <a:t>A4</a:t>
              </a:r>
            </a:p>
          </p:txBody>
        </p:sp>
      </p:grpSp>
      <p:grpSp>
        <p:nvGrpSpPr>
          <p:cNvPr id="348196" name="Group 36"/>
          <p:cNvGrpSpPr>
            <a:grpSpLocks/>
          </p:cNvGrpSpPr>
          <p:nvPr/>
        </p:nvGrpSpPr>
        <p:grpSpPr bwMode="auto">
          <a:xfrm>
            <a:off x="7302500" y="1628775"/>
            <a:ext cx="1223963" cy="863600"/>
            <a:chOff x="4740" y="1026"/>
            <a:chExt cx="771" cy="544"/>
          </a:xfrm>
        </p:grpSpPr>
        <p:sp>
          <p:nvSpPr>
            <p:cNvPr id="170026" name="Freeform 34"/>
            <p:cNvSpPr>
              <a:spLocks/>
            </p:cNvSpPr>
            <p:nvPr/>
          </p:nvSpPr>
          <p:spPr bwMode="auto">
            <a:xfrm>
              <a:off x="4740" y="1026"/>
              <a:ext cx="544" cy="544"/>
            </a:xfrm>
            <a:custGeom>
              <a:avLst/>
              <a:gdLst>
                <a:gd name="T0" fmla="*/ 544 w 544"/>
                <a:gd name="T1" fmla="*/ 544 h 544"/>
                <a:gd name="T2" fmla="*/ 500 w 544"/>
                <a:gd name="T3" fmla="*/ 414 h 544"/>
                <a:gd name="T4" fmla="*/ 452 w 544"/>
                <a:gd name="T5" fmla="*/ 318 h 544"/>
                <a:gd name="T6" fmla="*/ 348 w 544"/>
                <a:gd name="T7" fmla="*/ 198 h 544"/>
                <a:gd name="T8" fmla="*/ 244 w 544"/>
                <a:gd name="T9" fmla="*/ 110 h 544"/>
                <a:gd name="T10" fmla="*/ 28 w 544"/>
                <a:gd name="T11" fmla="*/ 30 h 544"/>
                <a:gd name="T12" fmla="*/ 0 w 544"/>
                <a:gd name="T13" fmla="*/ 0 h 54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44" h="544">
                  <a:moveTo>
                    <a:pt x="544" y="544"/>
                  </a:moveTo>
                  <a:lnTo>
                    <a:pt x="500" y="414"/>
                  </a:lnTo>
                  <a:lnTo>
                    <a:pt x="452" y="318"/>
                  </a:lnTo>
                  <a:lnTo>
                    <a:pt x="348" y="198"/>
                  </a:lnTo>
                  <a:lnTo>
                    <a:pt x="244" y="110"/>
                  </a:lnTo>
                  <a:lnTo>
                    <a:pt x="28" y="30"/>
                  </a:lnTo>
                  <a:lnTo>
                    <a:pt x="0" y="0"/>
                  </a:lnTo>
                </a:path>
              </a:pathLst>
            </a:custGeom>
            <a:noFill/>
            <a:ln w="5715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70027" name="Text Box 35"/>
            <p:cNvSpPr txBox="1">
              <a:spLocks noChangeArrowheads="1"/>
            </p:cNvSpPr>
            <p:nvPr/>
          </p:nvSpPr>
          <p:spPr bwMode="auto">
            <a:xfrm>
              <a:off x="5114" y="1056"/>
              <a:ext cx="39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b="1"/>
                <a:t>B4</a:t>
              </a:r>
            </a:p>
          </p:txBody>
        </p:sp>
      </p:grpSp>
      <p:grpSp>
        <p:nvGrpSpPr>
          <p:cNvPr id="348219" name="Group 59"/>
          <p:cNvGrpSpPr>
            <a:grpSpLocks/>
          </p:cNvGrpSpPr>
          <p:nvPr/>
        </p:nvGrpSpPr>
        <p:grpSpPr bwMode="auto">
          <a:xfrm>
            <a:off x="5357813" y="836613"/>
            <a:ext cx="1038225" cy="1028700"/>
            <a:chOff x="3515" y="527"/>
            <a:chExt cx="654" cy="648"/>
          </a:xfrm>
        </p:grpSpPr>
        <p:sp>
          <p:nvSpPr>
            <p:cNvPr id="170024" name="Freeform 37"/>
            <p:cNvSpPr>
              <a:spLocks/>
            </p:cNvSpPr>
            <p:nvPr/>
          </p:nvSpPr>
          <p:spPr bwMode="auto">
            <a:xfrm rot="765295">
              <a:off x="3515" y="527"/>
              <a:ext cx="654" cy="648"/>
            </a:xfrm>
            <a:custGeom>
              <a:avLst/>
              <a:gdLst>
                <a:gd name="T0" fmla="*/ 654 w 654"/>
                <a:gd name="T1" fmla="*/ 174 h 648"/>
                <a:gd name="T2" fmla="*/ 568 w 654"/>
                <a:gd name="T3" fmla="*/ 72 h 648"/>
                <a:gd name="T4" fmla="*/ 456 w 654"/>
                <a:gd name="T5" fmla="*/ 0 h 648"/>
                <a:gd name="T6" fmla="*/ 360 w 654"/>
                <a:gd name="T7" fmla="*/ 0 h 648"/>
                <a:gd name="T8" fmla="*/ 240 w 654"/>
                <a:gd name="T9" fmla="*/ 16 h 648"/>
                <a:gd name="T10" fmla="*/ 136 w 654"/>
                <a:gd name="T11" fmla="*/ 48 h 648"/>
                <a:gd name="T12" fmla="*/ 64 w 654"/>
                <a:gd name="T13" fmla="*/ 144 h 648"/>
                <a:gd name="T14" fmla="*/ 40 w 654"/>
                <a:gd name="T15" fmla="*/ 216 h 648"/>
                <a:gd name="T16" fmla="*/ 0 w 654"/>
                <a:gd name="T17" fmla="*/ 320 h 648"/>
                <a:gd name="T18" fmla="*/ 32 w 654"/>
                <a:gd name="T19" fmla="*/ 504 h 648"/>
                <a:gd name="T20" fmla="*/ 128 w 654"/>
                <a:gd name="T21" fmla="*/ 576 h 648"/>
                <a:gd name="T22" fmla="*/ 224 w 654"/>
                <a:gd name="T23" fmla="*/ 624 h 648"/>
                <a:gd name="T24" fmla="*/ 336 w 654"/>
                <a:gd name="T25" fmla="*/ 648 h 648"/>
                <a:gd name="T26" fmla="*/ 480 w 654"/>
                <a:gd name="T27" fmla="*/ 624 h 648"/>
                <a:gd name="T28" fmla="*/ 616 w 654"/>
                <a:gd name="T29" fmla="*/ 448 h 64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54" h="648">
                  <a:moveTo>
                    <a:pt x="654" y="174"/>
                  </a:moveTo>
                  <a:lnTo>
                    <a:pt x="568" y="72"/>
                  </a:lnTo>
                  <a:lnTo>
                    <a:pt x="456" y="0"/>
                  </a:lnTo>
                  <a:lnTo>
                    <a:pt x="360" y="0"/>
                  </a:lnTo>
                  <a:lnTo>
                    <a:pt x="240" y="16"/>
                  </a:lnTo>
                  <a:lnTo>
                    <a:pt x="136" y="48"/>
                  </a:lnTo>
                  <a:lnTo>
                    <a:pt x="64" y="144"/>
                  </a:lnTo>
                  <a:lnTo>
                    <a:pt x="40" y="216"/>
                  </a:lnTo>
                  <a:lnTo>
                    <a:pt x="0" y="320"/>
                  </a:lnTo>
                  <a:lnTo>
                    <a:pt x="32" y="504"/>
                  </a:lnTo>
                  <a:lnTo>
                    <a:pt x="128" y="576"/>
                  </a:lnTo>
                  <a:lnTo>
                    <a:pt x="224" y="624"/>
                  </a:lnTo>
                  <a:lnTo>
                    <a:pt x="336" y="648"/>
                  </a:lnTo>
                  <a:lnTo>
                    <a:pt x="480" y="624"/>
                  </a:lnTo>
                  <a:lnTo>
                    <a:pt x="616" y="448"/>
                  </a:lnTo>
                </a:path>
              </a:pathLst>
            </a:custGeom>
            <a:noFill/>
            <a:ln w="5715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70025" name="Text Box 38"/>
            <p:cNvSpPr txBox="1">
              <a:spLocks noChangeArrowheads="1"/>
            </p:cNvSpPr>
            <p:nvPr/>
          </p:nvSpPr>
          <p:spPr bwMode="auto">
            <a:xfrm>
              <a:off x="3810" y="572"/>
              <a:ext cx="3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b="1"/>
                <a:t>B4</a:t>
              </a:r>
            </a:p>
          </p:txBody>
        </p:sp>
      </p:grpSp>
      <p:sp>
        <p:nvSpPr>
          <p:cNvPr id="169997" name="Oval 40"/>
          <p:cNvSpPr>
            <a:spLocks noChangeArrowheads="1"/>
          </p:cNvSpPr>
          <p:nvPr/>
        </p:nvSpPr>
        <p:spPr bwMode="auto">
          <a:xfrm>
            <a:off x="6281738" y="1039813"/>
            <a:ext cx="1028700" cy="1030287"/>
          </a:xfrm>
          <a:prstGeom prst="ellipse">
            <a:avLst/>
          </a:prstGeom>
          <a:noFill/>
          <a:ln w="571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nvGrpSpPr>
          <p:cNvPr id="348239" name="Group 79"/>
          <p:cNvGrpSpPr>
            <a:grpSpLocks/>
          </p:cNvGrpSpPr>
          <p:nvPr/>
        </p:nvGrpSpPr>
        <p:grpSpPr bwMode="auto">
          <a:xfrm>
            <a:off x="1974850" y="223838"/>
            <a:ext cx="1582738" cy="901700"/>
            <a:chOff x="1384" y="141"/>
            <a:chExt cx="997" cy="568"/>
          </a:xfrm>
        </p:grpSpPr>
        <p:sp>
          <p:nvSpPr>
            <p:cNvPr id="170022" name="Freeform 43"/>
            <p:cNvSpPr>
              <a:spLocks/>
            </p:cNvSpPr>
            <p:nvPr/>
          </p:nvSpPr>
          <p:spPr bwMode="auto">
            <a:xfrm>
              <a:off x="1384" y="141"/>
              <a:ext cx="320" cy="568"/>
            </a:xfrm>
            <a:custGeom>
              <a:avLst/>
              <a:gdLst>
                <a:gd name="T0" fmla="*/ 0 w 320"/>
                <a:gd name="T1" fmla="*/ 0 h 568"/>
                <a:gd name="T2" fmla="*/ 112 w 320"/>
                <a:gd name="T3" fmla="*/ 80 h 568"/>
                <a:gd name="T4" fmla="*/ 184 w 320"/>
                <a:gd name="T5" fmla="*/ 144 h 568"/>
                <a:gd name="T6" fmla="*/ 256 w 320"/>
                <a:gd name="T7" fmla="*/ 240 h 568"/>
                <a:gd name="T8" fmla="*/ 288 w 320"/>
                <a:gd name="T9" fmla="*/ 360 h 568"/>
                <a:gd name="T10" fmla="*/ 320 w 320"/>
                <a:gd name="T11" fmla="*/ 568 h 56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20" h="568">
                  <a:moveTo>
                    <a:pt x="0" y="0"/>
                  </a:moveTo>
                  <a:lnTo>
                    <a:pt x="112" y="80"/>
                  </a:lnTo>
                  <a:lnTo>
                    <a:pt x="184" y="144"/>
                  </a:lnTo>
                  <a:lnTo>
                    <a:pt x="256" y="240"/>
                  </a:lnTo>
                  <a:lnTo>
                    <a:pt x="288" y="360"/>
                  </a:lnTo>
                  <a:lnTo>
                    <a:pt x="320" y="568"/>
                  </a:lnTo>
                </a:path>
              </a:pathLst>
            </a:custGeom>
            <a:noFill/>
            <a:ln w="5715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70023" name="Text Box 45"/>
            <p:cNvSpPr txBox="1">
              <a:spLocks noChangeArrowheads="1"/>
            </p:cNvSpPr>
            <p:nvPr/>
          </p:nvSpPr>
          <p:spPr bwMode="auto">
            <a:xfrm>
              <a:off x="1655" y="164"/>
              <a:ext cx="72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b="1"/>
                <a:t>A≥5</a:t>
              </a:r>
            </a:p>
          </p:txBody>
        </p:sp>
      </p:grpSp>
      <p:grpSp>
        <p:nvGrpSpPr>
          <p:cNvPr id="348240" name="Group 80"/>
          <p:cNvGrpSpPr>
            <a:grpSpLocks/>
          </p:cNvGrpSpPr>
          <p:nvPr/>
        </p:nvGrpSpPr>
        <p:grpSpPr bwMode="auto">
          <a:xfrm>
            <a:off x="6005513" y="150813"/>
            <a:ext cx="1296987" cy="901700"/>
            <a:chOff x="3923" y="95"/>
            <a:chExt cx="817" cy="568"/>
          </a:xfrm>
        </p:grpSpPr>
        <p:sp>
          <p:nvSpPr>
            <p:cNvPr id="170020" name="Freeform 44"/>
            <p:cNvSpPr>
              <a:spLocks/>
            </p:cNvSpPr>
            <p:nvPr/>
          </p:nvSpPr>
          <p:spPr bwMode="auto">
            <a:xfrm flipH="1">
              <a:off x="4420" y="95"/>
              <a:ext cx="320" cy="568"/>
            </a:xfrm>
            <a:custGeom>
              <a:avLst/>
              <a:gdLst>
                <a:gd name="T0" fmla="*/ 0 w 320"/>
                <a:gd name="T1" fmla="*/ 0 h 568"/>
                <a:gd name="T2" fmla="*/ 112 w 320"/>
                <a:gd name="T3" fmla="*/ 80 h 568"/>
                <a:gd name="T4" fmla="*/ 184 w 320"/>
                <a:gd name="T5" fmla="*/ 144 h 568"/>
                <a:gd name="T6" fmla="*/ 256 w 320"/>
                <a:gd name="T7" fmla="*/ 240 h 568"/>
                <a:gd name="T8" fmla="*/ 288 w 320"/>
                <a:gd name="T9" fmla="*/ 360 h 568"/>
                <a:gd name="T10" fmla="*/ 320 w 320"/>
                <a:gd name="T11" fmla="*/ 568 h 56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20" h="568">
                  <a:moveTo>
                    <a:pt x="0" y="0"/>
                  </a:moveTo>
                  <a:lnTo>
                    <a:pt x="112" y="80"/>
                  </a:lnTo>
                  <a:lnTo>
                    <a:pt x="184" y="144"/>
                  </a:lnTo>
                  <a:lnTo>
                    <a:pt x="256" y="240"/>
                  </a:lnTo>
                  <a:lnTo>
                    <a:pt x="288" y="360"/>
                  </a:lnTo>
                  <a:lnTo>
                    <a:pt x="320" y="568"/>
                  </a:lnTo>
                </a:path>
              </a:pathLst>
            </a:custGeom>
            <a:noFill/>
            <a:ln w="5715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70021" name="Text Box 46"/>
            <p:cNvSpPr txBox="1">
              <a:spLocks noChangeArrowheads="1"/>
            </p:cNvSpPr>
            <p:nvPr/>
          </p:nvSpPr>
          <p:spPr bwMode="auto">
            <a:xfrm>
              <a:off x="3923" y="194"/>
              <a:ext cx="68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b="1"/>
                <a:t>B≥5</a:t>
              </a:r>
            </a:p>
          </p:txBody>
        </p:sp>
      </p:grpSp>
      <p:sp>
        <p:nvSpPr>
          <p:cNvPr id="170000" name="Text Box 47"/>
          <p:cNvSpPr txBox="1">
            <a:spLocks noChangeArrowheads="1"/>
          </p:cNvSpPr>
          <p:nvPr/>
        </p:nvSpPr>
        <p:spPr bwMode="auto">
          <a:xfrm>
            <a:off x="1500188" y="836613"/>
            <a:ext cx="6175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b="1"/>
              <a:t>M</a:t>
            </a:r>
            <a:r>
              <a:rPr lang="en-US" altLang="zh-CN" b="1" baseline="-25000"/>
              <a:t>A</a:t>
            </a:r>
          </a:p>
        </p:txBody>
      </p:sp>
      <p:sp>
        <p:nvSpPr>
          <p:cNvPr id="170001" name="Text Box 48"/>
          <p:cNvSpPr txBox="1">
            <a:spLocks noChangeArrowheads="1"/>
          </p:cNvSpPr>
          <p:nvPr/>
        </p:nvSpPr>
        <p:spPr bwMode="auto">
          <a:xfrm>
            <a:off x="7164388" y="836613"/>
            <a:ext cx="606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b="1"/>
              <a:t>M</a:t>
            </a:r>
            <a:r>
              <a:rPr lang="en-US" altLang="zh-CN" b="1" baseline="-25000"/>
              <a:t>B</a:t>
            </a:r>
          </a:p>
        </p:txBody>
      </p:sp>
      <p:sp>
        <p:nvSpPr>
          <p:cNvPr id="170002" name="Text Box 49"/>
          <p:cNvSpPr txBox="1">
            <a:spLocks noChangeArrowheads="1"/>
          </p:cNvSpPr>
          <p:nvPr/>
        </p:nvSpPr>
        <p:spPr bwMode="auto">
          <a:xfrm>
            <a:off x="3162300" y="2205038"/>
            <a:ext cx="539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b="1"/>
              <a:t>B3</a:t>
            </a:r>
          </a:p>
        </p:txBody>
      </p:sp>
      <p:sp>
        <p:nvSpPr>
          <p:cNvPr id="170003" name="Text Box 50"/>
          <p:cNvSpPr txBox="1">
            <a:spLocks noChangeArrowheads="1"/>
          </p:cNvSpPr>
          <p:nvPr/>
        </p:nvSpPr>
        <p:spPr bwMode="auto">
          <a:xfrm>
            <a:off x="5033963" y="4484688"/>
            <a:ext cx="539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b="1"/>
              <a:t>B3</a:t>
            </a:r>
          </a:p>
        </p:txBody>
      </p:sp>
      <p:sp>
        <p:nvSpPr>
          <p:cNvPr id="170004" name="Rectangle 55"/>
          <p:cNvSpPr>
            <a:spLocks noChangeArrowheads="1"/>
          </p:cNvSpPr>
          <p:nvPr/>
        </p:nvSpPr>
        <p:spPr bwMode="auto">
          <a:xfrm>
            <a:off x="1560513" y="2611438"/>
            <a:ext cx="5572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CC0099"/>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b="1"/>
              <a:t>A4</a:t>
            </a:r>
          </a:p>
        </p:txBody>
      </p:sp>
      <p:sp>
        <p:nvSpPr>
          <p:cNvPr id="170005" name="Rectangle 60"/>
          <p:cNvSpPr>
            <a:spLocks noChangeArrowheads="1"/>
          </p:cNvSpPr>
          <p:nvPr/>
        </p:nvSpPr>
        <p:spPr bwMode="auto">
          <a:xfrm>
            <a:off x="2873375" y="1916113"/>
            <a:ext cx="539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CC0099"/>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b="1"/>
              <a:t>B1</a:t>
            </a:r>
          </a:p>
        </p:txBody>
      </p:sp>
      <p:sp>
        <p:nvSpPr>
          <p:cNvPr id="170006" name="Freeform 61"/>
          <p:cNvSpPr>
            <a:spLocks/>
          </p:cNvSpPr>
          <p:nvPr/>
        </p:nvSpPr>
        <p:spPr bwMode="auto">
          <a:xfrm>
            <a:off x="1250950" y="1638300"/>
            <a:ext cx="698500" cy="990600"/>
          </a:xfrm>
          <a:custGeom>
            <a:avLst/>
            <a:gdLst>
              <a:gd name="T0" fmla="*/ 698500 w 440"/>
              <a:gd name="T1" fmla="*/ 0 h 624"/>
              <a:gd name="T2" fmla="*/ 469900 w 440"/>
              <a:gd name="T3" fmla="*/ 114300 h 624"/>
              <a:gd name="T4" fmla="*/ 342900 w 440"/>
              <a:gd name="T5" fmla="*/ 228600 h 624"/>
              <a:gd name="T6" fmla="*/ 171450 w 440"/>
              <a:gd name="T7" fmla="*/ 468313 h 624"/>
              <a:gd name="T8" fmla="*/ 0 w 440"/>
              <a:gd name="T9" fmla="*/ 990600 h 6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0" h="624">
                <a:moveTo>
                  <a:pt x="440" y="0"/>
                </a:moveTo>
                <a:lnTo>
                  <a:pt x="296" y="72"/>
                </a:lnTo>
                <a:lnTo>
                  <a:pt x="216" y="144"/>
                </a:lnTo>
                <a:lnTo>
                  <a:pt x="108" y="295"/>
                </a:lnTo>
                <a:cubicBezTo>
                  <a:pt x="72" y="375"/>
                  <a:pt x="22" y="556"/>
                  <a:pt x="0" y="624"/>
                </a:cubicBezTo>
              </a:path>
            </a:pathLst>
          </a:custGeom>
          <a:noFill/>
          <a:ln w="57150" cap="flat" cmpd="sng">
            <a:solidFill>
              <a:srgbClr val="FF3300"/>
            </a:solidFill>
            <a:prstDash val="solid"/>
            <a:round/>
            <a:headEnd type="none" w="med" len="me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grpSp>
        <p:nvGrpSpPr>
          <p:cNvPr id="170007" name="Group 69"/>
          <p:cNvGrpSpPr>
            <a:grpSpLocks/>
          </p:cNvGrpSpPr>
          <p:nvPr/>
        </p:nvGrpSpPr>
        <p:grpSpPr bwMode="auto">
          <a:xfrm>
            <a:off x="2825750" y="2057400"/>
            <a:ext cx="2427288" cy="3867150"/>
            <a:chOff x="1920" y="1296"/>
            <a:chExt cx="1529" cy="2436"/>
          </a:xfrm>
        </p:grpSpPr>
        <p:sp>
          <p:nvSpPr>
            <p:cNvPr id="170016" name="Oval 70"/>
            <p:cNvSpPr>
              <a:spLocks noChangeArrowheads="1"/>
            </p:cNvSpPr>
            <p:nvPr/>
          </p:nvSpPr>
          <p:spPr bwMode="auto">
            <a:xfrm>
              <a:off x="2754" y="2987"/>
              <a:ext cx="695" cy="745"/>
            </a:xfrm>
            <a:prstGeom prst="ellipse">
              <a:avLst/>
            </a:prstGeom>
            <a:noFill/>
            <a:ln w="57150">
              <a:solidFill>
                <a:srgbClr val="FF33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b="1"/>
                <a:t>0111</a:t>
              </a:r>
            </a:p>
            <a:p>
              <a:pPr eaLnBrk="1" hangingPunct="1"/>
              <a:r>
                <a:rPr lang="en-US" altLang="zh-CN" b="1"/>
                <a:t>1010</a:t>
              </a:r>
            </a:p>
          </p:txBody>
        </p:sp>
        <p:sp>
          <p:nvSpPr>
            <p:cNvPr id="170017" name="Freeform 71"/>
            <p:cNvSpPr>
              <a:spLocks/>
            </p:cNvSpPr>
            <p:nvPr/>
          </p:nvSpPr>
          <p:spPr bwMode="auto">
            <a:xfrm>
              <a:off x="2789" y="2418"/>
              <a:ext cx="140" cy="672"/>
            </a:xfrm>
            <a:custGeom>
              <a:avLst/>
              <a:gdLst>
                <a:gd name="T0" fmla="*/ 139 w 140"/>
                <a:gd name="T1" fmla="*/ 0 h 672"/>
                <a:gd name="T2" fmla="*/ 59 w 140"/>
                <a:gd name="T3" fmla="*/ 80 h 672"/>
                <a:gd name="T4" fmla="*/ 19 w 140"/>
                <a:gd name="T5" fmla="*/ 184 h 672"/>
                <a:gd name="T6" fmla="*/ 0 w 140"/>
                <a:gd name="T7" fmla="*/ 300 h 672"/>
                <a:gd name="T8" fmla="*/ 19 w 140"/>
                <a:gd name="T9" fmla="*/ 432 h 672"/>
                <a:gd name="T10" fmla="*/ 140 w 140"/>
                <a:gd name="T11" fmla="*/ 672 h 6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0" h="672">
                  <a:moveTo>
                    <a:pt x="139" y="0"/>
                  </a:moveTo>
                  <a:lnTo>
                    <a:pt x="59" y="80"/>
                  </a:lnTo>
                  <a:lnTo>
                    <a:pt x="19" y="184"/>
                  </a:lnTo>
                  <a:lnTo>
                    <a:pt x="0" y="300"/>
                  </a:lnTo>
                  <a:lnTo>
                    <a:pt x="19" y="432"/>
                  </a:lnTo>
                  <a:lnTo>
                    <a:pt x="140" y="672"/>
                  </a:lnTo>
                </a:path>
              </a:pathLst>
            </a:custGeom>
            <a:noFill/>
            <a:ln w="57150" cap="flat" cmpd="sng">
              <a:solidFill>
                <a:srgbClr val="FF3300"/>
              </a:solidFill>
              <a:prstDash val="solid"/>
              <a:round/>
              <a:headEnd type="none" w="med" len="me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70018" name="Freeform 72"/>
            <p:cNvSpPr>
              <a:spLocks/>
            </p:cNvSpPr>
            <p:nvPr/>
          </p:nvSpPr>
          <p:spPr bwMode="auto">
            <a:xfrm>
              <a:off x="1920" y="1296"/>
              <a:ext cx="864" cy="616"/>
            </a:xfrm>
            <a:custGeom>
              <a:avLst/>
              <a:gdLst>
                <a:gd name="T0" fmla="*/ 0 w 864"/>
                <a:gd name="T1" fmla="*/ 0 h 616"/>
                <a:gd name="T2" fmla="*/ 88 w 864"/>
                <a:gd name="T3" fmla="*/ 144 h 616"/>
                <a:gd name="T4" fmla="*/ 208 w 864"/>
                <a:gd name="T5" fmla="*/ 280 h 616"/>
                <a:gd name="T6" fmla="*/ 328 w 864"/>
                <a:gd name="T7" fmla="*/ 376 h 616"/>
                <a:gd name="T8" fmla="*/ 520 w 864"/>
                <a:gd name="T9" fmla="*/ 496 h 616"/>
                <a:gd name="T10" fmla="*/ 632 w 864"/>
                <a:gd name="T11" fmla="*/ 552 h 616"/>
                <a:gd name="T12" fmla="*/ 864 w 864"/>
                <a:gd name="T13" fmla="*/ 616 h 6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64" h="616">
                  <a:moveTo>
                    <a:pt x="0" y="0"/>
                  </a:moveTo>
                  <a:lnTo>
                    <a:pt x="88" y="144"/>
                  </a:lnTo>
                  <a:lnTo>
                    <a:pt x="208" y="280"/>
                  </a:lnTo>
                  <a:lnTo>
                    <a:pt x="328" y="376"/>
                  </a:lnTo>
                  <a:lnTo>
                    <a:pt x="520" y="496"/>
                  </a:lnTo>
                  <a:lnTo>
                    <a:pt x="632" y="552"/>
                  </a:lnTo>
                  <a:lnTo>
                    <a:pt x="864" y="616"/>
                  </a:lnTo>
                </a:path>
              </a:pathLst>
            </a:custGeom>
            <a:noFill/>
            <a:ln w="57150" cap="flat" cmpd="sng">
              <a:solidFill>
                <a:srgbClr val="FF33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70019" name="Oval 73"/>
            <p:cNvSpPr>
              <a:spLocks noChangeArrowheads="1"/>
            </p:cNvSpPr>
            <p:nvPr/>
          </p:nvSpPr>
          <p:spPr bwMode="auto">
            <a:xfrm>
              <a:off x="2742" y="1706"/>
              <a:ext cx="695" cy="745"/>
            </a:xfrm>
            <a:prstGeom prst="ellipse">
              <a:avLst/>
            </a:prstGeom>
            <a:noFill/>
            <a:ln w="57150">
              <a:solidFill>
                <a:srgbClr val="FF33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b="1"/>
                <a:t>1011</a:t>
              </a:r>
            </a:p>
            <a:p>
              <a:pPr eaLnBrk="1" hangingPunct="1"/>
              <a:r>
                <a:rPr lang="en-US" altLang="zh-CN" b="1"/>
                <a:t>0111</a:t>
              </a:r>
            </a:p>
          </p:txBody>
        </p:sp>
      </p:grpSp>
      <p:sp>
        <p:nvSpPr>
          <p:cNvPr id="170008" name="Rectangle 74"/>
          <p:cNvSpPr>
            <a:spLocks noChangeArrowheads="1"/>
          </p:cNvSpPr>
          <p:nvPr/>
        </p:nvSpPr>
        <p:spPr bwMode="auto">
          <a:xfrm>
            <a:off x="4565650" y="4365625"/>
            <a:ext cx="644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CC0099"/>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b="1"/>
              <a:t>B1</a:t>
            </a:r>
          </a:p>
        </p:txBody>
      </p:sp>
      <p:sp>
        <p:nvSpPr>
          <p:cNvPr id="170009" name="Freeform 75"/>
          <p:cNvSpPr>
            <a:spLocks/>
          </p:cNvSpPr>
          <p:nvPr/>
        </p:nvSpPr>
        <p:spPr bwMode="auto">
          <a:xfrm>
            <a:off x="5002213" y="3789363"/>
            <a:ext cx="152400" cy="1066800"/>
          </a:xfrm>
          <a:custGeom>
            <a:avLst/>
            <a:gdLst>
              <a:gd name="T0" fmla="*/ 0 w 110"/>
              <a:gd name="T1" fmla="*/ 1066800 h 672"/>
              <a:gd name="T2" fmla="*/ 72044 w 110"/>
              <a:gd name="T3" fmla="*/ 895350 h 672"/>
              <a:gd name="T4" fmla="*/ 117764 w 110"/>
              <a:gd name="T5" fmla="*/ 698500 h 672"/>
              <a:gd name="T6" fmla="*/ 152400 w 110"/>
              <a:gd name="T7" fmla="*/ 515938 h 672"/>
              <a:gd name="T8" fmla="*/ 117764 w 110"/>
              <a:gd name="T9" fmla="*/ 333375 h 672"/>
              <a:gd name="T10" fmla="*/ 1385 w 110"/>
              <a:gd name="T11" fmla="*/ 0 h 6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0" h="672">
                <a:moveTo>
                  <a:pt x="0" y="672"/>
                </a:moveTo>
                <a:lnTo>
                  <a:pt x="52" y="564"/>
                </a:lnTo>
                <a:lnTo>
                  <a:pt x="85" y="440"/>
                </a:lnTo>
                <a:lnTo>
                  <a:pt x="110" y="325"/>
                </a:lnTo>
                <a:lnTo>
                  <a:pt x="85" y="210"/>
                </a:lnTo>
                <a:lnTo>
                  <a:pt x="1" y="0"/>
                </a:lnTo>
              </a:path>
            </a:pathLst>
          </a:custGeom>
          <a:noFill/>
          <a:ln w="57150" cap="flat" cmpd="sng">
            <a:solidFill>
              <a:srgbClr val="FF0000"/>
            </a:solidFill>
            <a:prstDash val="solid"/>
            <a:round/>
            <a:headEnd type="none" w="med" len="me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70010" name="Rectangle 81"/>
          <p:cNvSpPr>
            <a:spLocks noChangeArrowheads="1"/>
          </p:cNvSpPr>
          <p:nvPr/>
        </p:nvSpPr>
        <p:spPr bwMode="auto">
          <a:xfrm>
            <a:off x="3792538" y="3716338"/>
            <a:ext cx="5572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CC0099"/>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b="1"/>
              <a:t>A3</a:t>
            </a:r>
          </a:p>
        </p:txBody>
      </p:sp>
      <p:sp>
        <p:nvSpPr>
          <p:cNvPr id="170011" name="Rectangle 82"/>
          <p:cNvSpPr>
            <a:spLocks noChangeArrowheads="1"/>
          </p:cNvSpPr>
          <p:nvPr/>
        </p:nvSpPr>
        <p:spPr bwMode="auto">
          <a:xfrm>
            <a:off x="1547813" y="1676400"/>
            <a:ext cx="5572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CC0099"/>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b="1"/>
              <a:t>A1</a:t>
            </a:r>
          </a:p>
        </p:txBody>
      </p:sp>
      <p:sp>
        <p:nvSpPr>
          <p:cNvPr id="170012" name="Text Box 83"/>
          <p:cNvSpPr txBox="1">
            <a:spLocks noChangeArrowheads="1"/>
          </p:cNvSpPr>
          <p:nvPr/>
        </p:nvSpPr>
        <p:spPr bwMode="auto">
          <a:xfrm>
            <a:off x="6840538" y="1989138"/>
            <a:ext cx="539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b="1"/>
              <a:t>B1</a:t>
            </a:r>
          </a:p>
        </p:txBody>
      </p:sp>
      <p:sp>
        <p:nvSpPr>
          <p:cNvPr id="170013" name="Text Box 84"/>
          <p:cNvSpPr txBox="1">
            <a:spLocks noChangeArrowheads="1"/>
          </p:cNvSpPr>
          <p:nvPr/>
        </p:nvSpPr>
        <p:spPr bwMode="auto">
          <a:xfrm>
            <a:off x="6175375" y="1989138"/>
            <a:ext cx="557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b="1"/>
              <a:t>A3</a:t>
            </a:r>
          </a:p>
        </p:txBody>
      </p:sp>
      <p:sp>
        <p:nvSpPr>
          <p:cNvPr id="170014" name="Freeform 85"/>
          <p:cNvSpPr>
            <a:spLocks/>
          </p:cNvSpPr>
          <p:nvPr/>
        </p:nvSpPr>
        <p:spPr bwMode="auto">
          <a:xfrm>
            <a:off x="6816725" y="2095500"/>
            <a:ext cx="828675" cy="825500"/>
          </a:xfrm>
          <a:custGeom>
            <a:avLst/>
            <a:gdLst>
              <a:gd name="T0" fmla="*/ 0 w 522"/>
              <a:gd name="T1" fmla="*/ 0 h 520"/>
              <a:gd name="T2" fmla="*/ 92075 w 522"/>
              <a:gd name="T3" fmla="*/ 254000 h 520"/>
              <a:gd name="T4" fmla="*/ 206375 w 522"/>
              <a:gd name="T5" fmla="*/ 431800 h 520"/>
              <a:gd name="T6" fmla="*/ 358775 w 522"/>
              <a:gd name="T7" fmla="*/ 584200 h 520"/>
              <a:gd name="T8" fmla="*/ 536575 w 522"/>
              <a:gd name="T9" fmla="*/ 711200 h 520"/>
              <a:gd name="T10" fmla="*/ 828675 w 522"/>
              <a:gd name="T11" fmla="*/ 825500 h 52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22" h="520">
                <a:moveTo>
                  <a:pt x="0" y="0"/>
                </a:moveTo>
                <a:lnTo>
                  <a:pt x="58" y="160"/>
                </a:lnTo>
                <a:lnTo>
                  <a:pt x="130" y="272"/>
                </a:lnTo>
                <a:lnTo>
                  <a:pt x="226" y="368"/>
                </a:lnTo>
                <a:lnTo>
                  <a:pt x="338" y="448"/>
                </a:lnTo>
                <a:lnTo>
                  <a:pt x="522" y="520"/>
                </a:lnTo>
              </a:path>
            </a:pathLst>
          </a:custGeom>
          <a:noFill/>
          <a:ln w="5715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170015" name="Oval 86"/>
          <p:cNvSpPr>
            <a:spLocks noChangeArrowheads="1"/>
          </p:cNvSpPr>
          <p:nvPr/>
        </p:nvSpPr>
        <p:spPr bwMode="auto">
          <a:xfrm>
            <a:off x="7597775" y="2462213"/>
            <a:ext cx="1150938" cy="1182687"/>
          </a:xfrm>
          <a:prstGeom prst="ellipse">
            <a:avLst/>
          </a:prstGeom>
          <a:noFill/>
          <a:ln w="571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b="1"/>
              <a:t>11110111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348239"/>
                                        </p:tgtEl>
                                        <p:attrNameLst>
                                          <p:attrName>style.visibility</p:attrName>
                                        </p:attrNameLst>
                                      </p:cBhvr>
                                      <p:to>
                                        <p:strVal val="visible"/>
                                      </p:to>
                                    </p:set>
                                    <p:animEffect transition="in" filter="wipe(up)">
                                      <p:cBhvr>
                                        <p:cTn id="7" dur="500"/>
                                        <p:tgtEl>
                                          <p:spTgt spid="348239"/>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348218"/>
                                        </p:tgtEl>
                                        <p:attrNameLst>
                                          <p:attrName>style.visibility</p:attrName>
                                        </p:attrNameLst>
                                      </p:cBhvr>
                                      <p:to>
                                        <p:strVal val="visible"/>
                                      </p:to>
                                    </p:set>
                                    <p:animEffect transition="in" filter="wipe(up)">
                                      <p:cBhvr>
                                        <p:cTn id="11" dur="500"/>
                                        <p:tgtEl>
                                          <p:spTgt spid="348218"/>
                                        </p:tgtEl>
                                      </p:cBhvr>
                                    </p:animEffect>
                                  </p:childTnLst>
                                </p:cTn>
                              </p:par>
                            </p:childTnLst>
                          </p:cTn>
                        </p:par>
                        <p:par>
                          <p:cTn id="12" fill="hold" nodeType="afterGroup">
                            <p:stCondLst>
                              <p:cond delay="1000"/>
                            </p:stCondLst>
                            <p:childTnLst>
                              <p:par>
                                <p:cTn id="13" presetID="22" presetClass="entr" presetSubtype="4" fill="hold" nodeType="afterEffect">
                                  <p:stCondLst>
                                    <p:cond delay="0"/>
                                  </p:stCondLst>
                                  <p:childTnLst>
                                    <p:set>
                                      <p:cBhvr>
                                        <p:cTn id="14" dur="1" fill="hold">
                                          <p:stCondLst>
                                            <p:cond delay="0"/>
                                          </p:stCondLst>
                                        </p:cTn>
                                        <p:tgtEl>
                                          <p:spTgt spid="348238"/>
                                        </p:tgtEl>
                                        <p:attrNameLst>
                                          <p:attrName>style.visibility</p:attrName>
                                        </p:attrNameLst>
                                      </p:cBhvr>
                                      <p:to>
                                        <p:strVal val="visible"/>
                                      </p:to>
                                    </p:set>
                                    <p:animEffect transition="in" filter="wipe(down)">
                                      <p:cBhvr>
                                        <p:cTn id="15" dur="500"/>
                                        <p:tgtEl>
                                          <p:spTgt spid="348238"/>
                                        </p:tgtEl>
                                      </p:cBhvr>
                                    </p:animEffect>
                                  </p:childTnLst>
                                </p:cTn>
                              </p:par>
                            </p:childTnLst>
                          </p:cTn>
                        </p:par>
                        <p:par>
                          <p:cTn id="16" fill="hold" nodeType="afterGroup">
                            <p:stCondLst>
                              <p:cond delay="1500"/>
                            </p:stCondLst>
                            <p:childTnLst>
                              <p:par>
                                <p:cTn id="17" presetID="22" presetClass="entr" presetSubtype="4" fill="hold" nodeType="afterEffect">
                                  <p:stCondLst>
                                    <p:cond delay="0"/>
                                  </p:stCondLst>
                                  <p:childTnLst>
                                    <p:set>
                                      <p:cBhvr>
                                        <p:cTn id="18" dur="1" fill="hold">
                                          <p:stCondLst>
                                            <p:cond delay="0"/>
                                          </p:stCondLst>
                                        </p:cTn>
                                        <p:tgtEl>
                                          <p:spTgt spid="348236"/>
                                        </p:tgtEl>
                                        <p:attrNameLst>
                                          <p:attrName>style.visibility</p:attrName>
                                        </p:attrNameLst>
                                      </p:cBhvr>
                                      <p:to>
                                        <p:strVal val="visible"/>
                                      </p:to>
                                    </p:set>
                                    <p:animEffect transition="in" filter="wipe(down)">
                                      <p:cBhvr>
                                        <p:cTn id="19" dur="500"/>
                                        <p:tgtEl>
                                          <p:spTgt spid="348236"/>
                                        </p:tgtEl>
                                      </p:cBhvr>
                                    </p:animEffect>
                                  </p:childTnLst>
                                </p:cTn>
                              </p:par>
                            </p:childTnLst>
                          </p:cTn>
                        </p:par>
                        <p:par>
                          <p:cTn id="20" fill="hold" nodeType="afterGroup">
                            <p:stCondLst>
                              <p:cond delay="2000"/>
                            </p:stCondLst>
                            <p:childTnLst>
                              <p:par>
                                <p:cTn id="21" presetID="22" presetClass="entr" presetSubtype="1" fill="hold" nodeType="afterEffect">
                                  <p:stCondLst>
                                    <p:cond delay="0"/>
                                  </p:stCondLst>
                                  <p:childTnLst>
                                    <p:set>
                                      <p:cBhvr>
                                        <p:cTn id="22" dur="1" fill="hold">
                                          <p:stCondLst>
                                            <p:cond delay="0"/>
                                          </p:stCondLst>
                                        </p:cTn>
                                        <p:tgtEl>
                                          <p:spTgt spid="348219"/>
                                        </p:tgtEl>
                                        <p:attrNameLst>
                                          <p:attrName>style.visibility</p:attrName>
                                        </p:attrNameLst>
                                      </p:cBhvr>
                                      <p:to>
                                        <p:strVal val="visible"/>
                                      </p:to>
                                    </p:set>
                                    <p:animEffect transition="in" filter="wipe(up)">
                                      <p:cBhvr>
                                        <p:cTn id="23" dur="500"/>
                                        <p:tgtEl>
                                          <p:spTgt spid="348219"/>
                                        </p:tgtEl>
                                      </p:cBhvr>
                                    </p:animEffect>
                                  </p:childTnLst>
                                </p:cTn>
                              </p:par>
                            </p:childTnLst>
                          </p:cTn>
                        </p:par>
                        <p:par>
                          <p:cTn id="24" fill="hold" nodeType="afterGroup">
                            <p:stCondLst>
                              <p:cond delay="2500"/>
                            </p:stCondLst>
                            <p:childTnLst>
                              <p:par>
                                <p:cTn id="25" presetID="22" presetClass="entr" presetSubtype="1" fill="hold" nodeType="afterEffect">
                                  <p:stCondLst>
                                    <p:cond delay="0"/>
                                  </p:stCondLst>
                                  <p:childTnLst>
                                    <p:set>
                                      <p:cBhvr>
                                        <p:cTn id="26" dur="1" fill="hold">
                                          <p:stCondLst>
                                            <p:cond delay="0"/>
                                          </p:stCondLst>
                                        </p:cTn>
                                        <p:tgtEl>
                                          <p:spTgt spid="348240"/>
                                        </p:tgtEl>
                                        <p:attrNameLst>
                                          <p:attrName>style.visibility</p:attrName>
                                        </p:attrNameLst>
                                      </p:cBhvr>
                                      <p:to>
                                        <p:strVal val="visible"/>
                                      </p:to>
                                    </p:set>
                                    <p:animEffect transition="in" filter="wipe(up)">
                                      <p:cBhvr>
                                        <p:cTn id="27" dur="500"/>
                                        <p:tgtEl>
                                          <p:spTgt spid="348240"/>
                                        </p:tgtEl>
                                      </p:cBhvr>
                                    </p:animEffect>
                                  </p:childTnLst>
                                </p:cTn>
                              </p:par>
                            </p:childTnLst>
                          </p:cTn>
                        </p:par>
                        <p:par>
                          <p:cTn id="28" fill="hold" nodeType="afterGroup">
                            <p:stCondLst>
                              <p:cond delay="3000"/>
                            </p:stCondLst>
                            <p:childTnLst>
                              <p:par>
                                <p:cTn id="29" presetID="22" presetClass="entr" presetSubtype="4" fill="hold" nodeType="afterEffect">
                                  <p:stCondLst>
                                    <p:cond delay="0"/>
                                  </p:stCondLst>
                                  <p:childTnLst>
                                    <p:set>
                                      <p:cBhvr>
                                        <p:cTn id="30" dur="1" fill="hold">
                                          <p:stCondLst>
                                            <p:cond delay="0"/>
                                          </p:stCondLst>
                                        </p:cTn>
                                        <p:tgtEl>
                                          <p:spTgt spid="348196"/>
                                        </p:tgtEl>
                                        <p:attrNameLst>
                                          <p:attrName>style.visibility</p:attrName>
                                        </p:attrNameLst>
                                      </p:cBhvr>
                                      <p:to>
                                        <p:strVal val="visible"/>
                                      </p:to>
                                    </p:set>
                                    <p:animEffect transition="in" filter="wipe(down)">
                                      <p:cBhvr>
                                        <p:cTn id="31" dur="500"/>
                                        <p:tgtEl>
                                          <p:spTgt spid="348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3"/>
          <p:cNvSpPr>
            <a:spLocks noChangeArrowheads="1"/>
          </p:cNvSpPr>
          <p:nvPr/>
        </p:nvSpPr>
        <p:spPr bwMode="auto">
          <a:xfrm>
            <a:off x="611188" y="1196975"/>
            <a:ext cx="4608512"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200" b="1">
                <a:solidFill>
                  <a:schemeClr val="tx2"/>
                </a:solidFill>
                <a:latin typeface="黑体" panose="02010609060101010101" pitchFamily="49" charset="-122"/>
              </a:rPr>
              <a:t>4</a:t>
            </a:r>
            <a:r>
              <a:rPr lang="zh-CN" altLang="en-US" sz="3200" b="1">
                <a:solidFill>
                  <a:schemeClr val="tx2"/>
                </a:solidFill>
                <a:latin typeface="黑体" panose="02010609060101010101" pitchFamily="49" charset="-122"/>
              </a:rPr>
              <a:t>．流水线调度</a:t>
            </a:r>
          </a:p>
        </p:txBody>
      </p:sp>
      <p:sp>
        <p:nvSpPr>
          <p:cNvPr id="171011" name="Text Box 4"/>
          <p:cNvSpPr txBox="1">
            <a:spLocks noChangeArrowheads="1"/>
          </p:cNvSpPr>
          <p:nvPr/>
        </p:nvSpPr>
        <p:spPr bwMode="auto">
          <a:xfrm>
            <a:off x="611188" y="1844675"/>
            <a:ext cx="66246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2800" b="1">
                <a:solidFill>
                  <a:srgbClr val="FF3300"/>
                </a:solidFill>
              </a:rPr>
              <a:t>(2)</a:t>
            </a:r>
            <a:r>
              <a:rPr lang="zh-CN" altLang="en-US" sz="2800" b="1">
                <a:solidFill>
                  <a:srgbClr val="FF3300"/>
                </a:solidFill>
              </a:rPr>
              <a:t>多功能流水线调度</a:t>
            </a:r>
            <a:r>
              <a:rPr lang="en-US" altLang="zh-CN" sz="2800" b="1">
                <a:solidFill>
                  <a:srgbClr val="FF3300"/>
                </a:solidFill>
              </a:rPr>
              <a:t>——</a:t>
            </a:r>
            <a:r>
              <a:rPr lang="zh-CN" altLang="en-US" sz="2800" b="1">
                <a:solidFill>
                  <a:srgbClr val="FF3300"/>
                </a:solidFill>
              </a:rPr>
              <a:t>调度方案</a:t>
            </a:r>
          </a:p>
        </p:txBody>
      </p:sp>
      <p:sp>
        <p:nvSpPr>
          <p:cNvPr id="171012" name="Text Box 5"/>
          <p:cNvSpPr txBox="1">
            <a:spLocks noChangeArrowheads="1"/>
          </p:cNvSpPr>
          <p:nvPr/>
        </p:nvSpPr>
        <p:spPr bwMode="auto">
          <a:xfrm>
            <a:off x="684213" y="2565400"/>
            <a:ext cx="7296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zh-CN" altLang="en-US" sz="2800" b="1"/>
              <a:t>根据状态图找出平均拍数最小的最佳调度方案</a:t>
            </a:r>
          </a:p>
        </p:txBody>
      </p:sp>
      <p:sp>
        <p:nvSpPr>
          <p:cNvPr id="171013" name="Rectangle 6"/>
          <p:cNvSpPr>
            <a:spLocks noChangeArrowheads="1"/>
          </p:cNvSpPr>
          <p:nvPr/>
        </p:nvSpPr>
        <p:spPr bwMode="auto">
          <a:xfrm>
            <a:off x="539750" y="260350"/>
            <a:ext cx="8062913"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3200" b="1">
                <a:solidFill>
                  <a:schemeClr val="tx2"/>
                </a:solidFill>
                <a:latin typeface="黑体" panose="02010609060101010101" pitchFamily="49" charset="-122"/>
              </a:rPr>
              <a:t>5.2.3 </a:t>
            </a:r>
            <a:r>
              <a:rPr lang="zh-CN" altLang="en-US" sz="3200" b="1">
                <a:solidFill>
                  <a:schemeClr val="tx2"/>
                </a:solidFill>
                <a:latin typeface="黑体" panose="02010609060101010101" pitchFamily="49" charset="-122"/>
              </a:rPr>
              <a:t>标量流水机的相关处理和控制机构 </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3"/>
          <p:cNvSpPr>
            <a:spLocks noChangeArrowheads="1"/>
          </p:cNvSpPr>
          <p:nvPr/>
        </p:nvSpPr>
        <p:spPr bwMode="auto">
          <a:xfrm>
            <a:off x="611188" y="1196975"/>
            <a:ext cx="4608512"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200" b="1">
                <a:solidFill>
                  <a:schemeClr val="tx2"/>
                </a:solidFill>
                <a:latin typeface="黑体" panose="02010609060101010101" pitchFamily="49" charset="-122"/>
              </a:rPr>
              <a:t>4</a:t>
            </a:r>
            <a:r>
              <a:rPr lang="zh-CN" altLang="en-US" sz="3200" b="1">
                <a:solidFill>
                  <a:schemeClr val="tx2"/>
                </a:solidFill>
                <a:latin typeface="黑体" panose="02010609060101010101" pitchFamily="49" charset="-122"/>
              </a:rPr>
              <a:t>．流水线调度</a:t>
            </a:r>
          </a:p>
        </p:txBody>
      </p:sp>
      <p:sp>
        <p:nvSpPr>
          <p:cNvPr id="172035" name="Text Box 4"/>
          <p:cNvSpPr txBox="1">
            <a:spLocks noChangeArrowheads="1"/>
          </p:cNvSpPr>
          <p:nvPr/>
        </p:nvSpPr>
        <p:spPr bwMode="auto">
          <a:xfrm>
            <a:off x="611188" y="1844675"/>
            <a:ext cx="82089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2800" b="1">
                <a:solidFill>
                  <a:srgbClr val="FF3300"/>
                </a:solidFill>
              </a:rPr>
              <a:t>(2)</a:t>
            </a:r>
            <a:r>
              <a:rPr lang="zh-CN" altLang="en-US" sz="2800" b="1">
                <a:solidFill>
                  <a:srgbClr val="FF3300"/>
                </a:solidFill>
              </a:rPr>
              <a:t>多功能流水线调度</a:t>
            </a:r>
            <a:r>
              <a:rPr lang="en-US" altLang="zh-CN" sz="2800" b="1">
                <a:solidFill>
                  <a:srgbClr val="FF3300"/>
                </a:solidFill>
              </a:rPr>
              <a:t>——</a:t>
            </a:r>
            <a:r>
              <a:rPr lang="zh-CN" altLang="en-US" sz="2800" b="1">
                <a:solidFill>
                  <a:srgbClr val="FF3300"/>
                </a:solidFill>
              </a:rPr>
              <a:t>交叉冲突向量数量</a:t>
            </a:r>
          </a:p>
        </p:txBody>
      </p:sp>
      <p:sp>
        <p:nvSpPr>
          <p:cNvPr id="172036" name="Text Box 5"/>
          <p:cNvSpPr txBox="1">
            <a:spLocks noChangeArrowheads="1"/>
          </p:cNvSpPr>
          <p:nvPr/>
        </p:nvSpPr>
        <p:spPr bwMode="auto">
          <a:xfrm>
            <a:off x="971550" y="2636838"/>
            <a:ext cx="6985000"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zh-CN" altLang="en-US" sz="2800" b="1">
                <a:latin typeface="黑体" panose="02010609060101010101" pitchFamily="49" charset="-122"/>
              </a:rPr>
              <a:t>一般，有</a:t>
            </a:r>
            <a:r>
              <a:rPr lang="en-US" altLang="zh-CN" sz="2800" b="1">
                <a:solidFill>
                  <a:srgbClr val="FF0000"/>
                </a:solidFill>
                <a:latin typeface="黑体" panose="02010609060101010101" pitchFamily="49" charset="-122"/>
              </a:rPr>
              <a:t>P</a:t>
            </a:r>
            <a:r>
              <a:rPr lang="zh-CN" altLang="en-US" sz="2800" b="1">
                <a:latin typeface="黑体" panose="02010609060101010101" pitchFamily="49" charset="-122"/>
              </a:rPr>
              <a:t>个功能的流水线将有</a:t>
            </a:r>
            <a:r>
              <a:rPr lang="en-US" altLang="zh-CN" sz="2800" b="1">
                <a:solidFill>
                  <a:srgbClr val="FF0000"/>
                </a:solidFill>
                <a:latin typeface="黑体" panose="02010609060101010101" pitchFamily="49" charset="-122"/>
              </a:rPr>
              <a:t>P</a:t>
            </a:r>
            <a:r>
              <a:rPr lang="en-US" altLang="zh-CN" sz="2800" b="1" baseline="30000">
                <a:solidFill>
                  <a:srgbClr val="FF0000"/>
                </a:solidFill>
                <a:latin typeface="黑体" panose="02010609060101010101" pitchFamily="49" charset="-122"/>
              </a:rPr>
              <a:t>2</a:t>
            </a:r>
            <a:r>
              <a:rPr lang="zh-CN" altLang="en-US" sz="2800" b="1">
                <a:latin typeface="黑体" panose="02010609060101010101" pitchFamily="49" charset="-122"/>
              </a:rPr>
              <a:t>个交叉冲突向量，它们可以分别归类写成</a:t>
            </a:r>
            <a:r>
              <a:rPr lang="en-US" altLang="zh-CN" sz="2800" b="1">
                <a:latin typeface="黑体" panose="02010609060101010101" pitchFamily="49" charset="-122"/>
              </a:rPr>
              <a:t>P</a:t>
            </a:r>
            <a:r>
              <a:rPr lang="zh-CN" altLang="en-US" sz="2800" b="1">
                <a:latin typeface="黑体" panose="02010609060101010101" pitchFamily="49" charset="-122"/>
              </a:rPr>
              <a:t>个冲突矩阵</a:t>
            </a:r>
            <a:r>
              <a:rPr lang="en-US" altLang="zh-CN" sz="2800" b="1">
                <a:latin typeface="黑体" panose="02010609060101010101" pitchFamily="49" charset="-122"/>
              </a:rPr>
              <a:t>Mp</a:t>
            </a:r>
            <a:r>
              <a:rPr lang="zh-CN" altLang="en-US" sz="2800" b="1">
                <a:latin typeface="黑体" panose="02010609060101010101" pitchFamily="49" charset="-122"/>
              </a:rPr>
              <a:t>，其中</a:t>
            </a:r>
            <a:r>
              <a:rPr lang="en-US" altLang="zh-CN" sz="2800" b="1">
                <a:latin typeface="黑体" panose="02010609060101010101" pitchFamily="49" charset="-122"/>
              </a:rPr>
              <a:t>p</a:t>
            </a:r>
            <a:r>
              <a:rPr lang="zh-CN" altLang="en-US" sz="2800" b="1">
                <a:latin typeface="黑体" panose="02010609060101010101" pitchFamily="49" charset="-122"/>
              </a:rPr>
              <a:t>分别为</a:t>
            </a:r>
            <a:r>
              <a:rPr lang="en-US" altLang="zh-CN" sz="2800" b="1">
                <a:latin typeface="黑体" panose="02010609060101010101" pitchFamily="49" charset="-122"/>
              </a:rPr>
              <a:t>1</a:t>
            </a:r>
            <a:r>
              <a:rPr lang="zh-CN" altLang="en-US" sz="2800" b="1">
                <a:latin typeface="黑体" panose="02010609060101010101" pitchFamily="49" charset="-122"/>
              </a:rPr>
              <a:t>至</a:t>
            </a:r>
            <a:r>
              <a:rPr lang="en-US" altLang="zh-CN" sz="2800" b="1">
                <a:latin typeface="黑体" panose="02010609060101010101" pitchFamily="49" charset="-122"/>
              </a:rPr>
              <a:t>P</a:t>
            </a:r>
            <a:r>
              <a:rPr lang="zh-CN" altLang="en-US" sz="2800" b="1">
                <a:latin typeface="黑体" panose="02010609060101010101" pitchFamily="49" charset="-122"/>
              </a:rPr>
              <a:t>。</a:t>
            </a:r>
          </a:p>
        </p:txBody>
      </p:sp>
      <p:sp>
        <p:nvSpPr>
          <p:cNvPr id="172037" name="Rectangle 6"/>
          <p:cNvSpPr>
            <a:spLocks noChangeArrowheads="1"/>
          </p:cNvSpPr>
          <p:nvPr/>
        </p:nvSpPr>
        <p:spPr bwMode="auto">
          <a:xfrm>
            <a:off x="539750" y="260350"/>
            <a:ext cx="8062913"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3200" b="1">
                <a:solidFill>
                  <a:schemeClr val="tx2"/>
                </a:solidFill>
                <a:latin typeface="黑体" panose="02010609060101010101" pitchFamily="49" charset="-122"/>
              </a:rPr>
              <a:t>5.2.3 </a:t>
            </a:r>
            <a:r>
              <a:rPr lang="zh-CN" altLang="en-US" sz="3200" b="1">
                <a:solidFill>
                  <a:schemeClr val="tx2"/>
                </a:solidFill>
                <a:latin typeface="黑体" panose="02010609060101010101" pitchFamily="49" charset="-122"/>
              </a:rPr>
              <a:t>标量流水机的相关处理和控制机构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idx="4294967295"/>
          </p:nvPr>
        </p:nvSpPr>
        <p:spPr>
          <a:xfrm>
            <a:off x="611188" y="1196975"/>
            <a:ext cx="4608512" cy="576263"/>
          </a:xfrm>
        </p:spPr>
        <p:txBody>
          <a:bodyPr/>
          <a:lstStyle/>
          <a:p>
            <a:pPr algn="l" eaLnBrk="1" hangingPunct="1"/>
            <a:r>
              <a:rPr lang="en-US" altLang="zh-CN" sz="3200" b="1" smtClean="0">
                <a:latin typeface="黑体" panose="02010609060101010101" pitchFamily="49" charset="-122"/>
                <a:ea typeface="黑体" panose="02010609060101010101" pitchFamily="49" charset="-122"/>
              </a:rPr>
              <a:t>1</a:t>
            </a:r>
            <a:r>
              <a:rPr lang="zh-CN" altLang="en-US" sz="3200" b="1" smtClean="0">
                <a:latin typeface="黑体" panose="02010609060101010101" pitchFamily="49" charset="-122"/>
                <a:ea typeface="黑体" panose="02010609060101010101" pitchFamily="49" charset="-122"/>
              </a:rPr>
              <a:t>．局部相关的处理</a:t>
            </a:r>
          </a:p>
        </p:txBody>
      </p:sp>
      <p:grpSp>
        <p:nvGrpSpPr>
          <p:cNvPr id="102403" name="Group 4"/>
          <p:cNvGrpSpPr>
            <a:grpSpLocks/>
          </p:cNvGrpSpPr>
          <p:nvPr/>
        </p:nvGrpSpPr>
        <p:grpSpPr bwMode="auto">
          <a:xfrm>
            <a:off x="611188" y="1700213"/>
            <a:ext cx="8048625" cy="946150"/>
            <a:chOff x="385" y="1071"/>
            <a:chExt cx="4668" cy="596"/>
          </a:xfrm>
        </p:grpSpPr>
        <p:sp>
          <p:nvSpPr>
            <p:cNvPr id="102406" name="Text Box 5"/>
            <p:cNvSpPr txBox="1">
              <a:spLocks noChangeArrowheads="1"/>
            </p:cNvSpPr>
            <p:nvPr/>
          </p:nvSpPr>
          <p:spPr bwMode="auto">
            <a:xfrm>
              <a:off x="385" y="1207"/>
              <a:ext cx="259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zh-CN" altLang="en-US" sz="2800" b="1"/>
                <a:t>任务在流水线中流动顺序</a:t>
              </a:r>
            </a:p>
          </p:txBody>
        </p:sp>
        <p:sp>
          <p:nvSpPr>
            <p:cNvPr id="102407" name="Text Box 6"/>
            <p:cNvSpPr txBox="1">
              <a:spLocks noChangeArrowheads="1"/>
            </p:cNvSpPr>
            <p:nvPr/>
          </p:nvSpPr>
          <p:spPr bwMode="auto">
            <a:xfrm>
              <a:off x="3288" y="1071"/>
              <a:ext cx="1765"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zh-CN" altLang="en-US" sz="2800" b="1"/>
                <a:t>顺序（同步）流动</a:t>
              </a:r>
            </a:p>
            <a:p>
              <a:pPr algn="l" eaLnBrk="1" hangingPunct="1"/>
              <a:r>
                <a:rPr kumimoji="0" lang="zh-CN" altLang="en-US" sz="2800" b="1"/>
                <a:t>异步流动</a:t>
              </a:r>
            </a:p>
          </p:txBody>
        </p:sp>
        <p:sp>
          <p:nvSpPr>
            <p:cNvPr id="102408" name="AutoShape 7"/>
            <p:cNvSpPr>
              <a:spLocks/>
            </p:cNvSpPr>
            <p:nvPr/>
          </p:nvSpPr>
          <p:spPr bwMode="auto">
            <a:xfrm>
              <a:off x="3107" y="1207"/>
              <a:ext cx="227" cy="363"/>
            </a:xfrm>
            <a:prstGeom prst="leftBrace">
              <a:avLst>
                <a:gd name="adj1" fmla="val 13326"/>
                <a:gd name="adj2" fmla="val 50000"/>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sp>
        <p:nvSpPr>
          <p:cNvPr id="102404" name="Rectangle 9"/>
          <p:cNvSpPr>
            <a:spLocks noChangeArrowheads="1"/>
          </p:cNvSpPr>
          <p:nvPr/>
        </p:nvSpPr>
        <p:spPr bwMode="auto">
          <a:xfrm>
            <a:off x="539750" y="260350"/>
            <a:ext cx="8062913"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3200" b="1">
                <a:solidFill>
                  <a:schemeClr val="tx2"/>
                </a:solidFill>
                <a:latin typeface="黑体" panose="02010609060101010101" pitchFamily="49" charset="-122"/>
              </a:rPr>
              <a:t>5.2.3 </a:t>
            </a:r>
            <a:r>
              <a:rPr lang="zh-CN" altLang="en-US" sz="3200" b="1">
                <a:solidFill>
                  <a:schemeClr val="tx2"/>
                </a:solidFill>
                <a:latin typeface="黑体" panose="02010609060101010101" pitchFamily="49" charset="-122"/>
              </a:rPr>
              <a:t>标量流水机的相关处理和控制机构 </a:t>
            </a:r>
          </a:p>
        </p:txBody>
      </p:sp>
      <p:pic>
        <p:nvPicPr>
          <p:cNvPr id="102405"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84463"/>
            <a:ext cx="9144000" cy="312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idx="4294967295"/>
          </p:nvPr>
        </p:nvSpPr>
        <p:spPr>
          <a:xfrm>
            <a:off x="611188" y="1196975"/>
            <a:ext cx="4608512" cy="576263"/>
          </a:xfrm>
        </p:spPr>
        <p:txBody>
          <a:bodyPr/>
          <a:lstStyle/>
          <a:p>
            <a:pPr algn="l" eaLnBrk="1" hangingPunct="1"/>
            <a:r>
              <a:rPr lang="en-US" altLang="zh-CN" sz="3200" b="1" smtClean="0">
                <a:latin typeface="黑体" panose="02010609060101010101" pitchFamily="49" charset="-122"/>
                <a:ea typeface="黑体" panose="02010609060101010101" pitchFamily="49" charset="-122"/>
              </a:rPr>
              <a:t>1</a:t>
            </a:r>
            <a:r>
              <a:rPr lang="zh-CN" altLang="en-US" sz="3200" b="1" smtClean="0">
                <a:latin typeface="黑体" panose="02010609060101010101" pitchFamily="49" charset="-122"/>
                <a:ea typeface="黑体" panose="02010609060101010101" pitchFamily="49" charset="-122"/>
              </a:rPr>
              <a:t>．局部相关的处理</a:t>
            </a:r>
          </a:p>
        </p:txBody>
      </p:sp>
      <p:sp>
        <p:nvSpPr>
          <p:cNvPr id="103427" name="Text Box 4"/>
          <p:cNvSpPr txBox="1">
            <a:spLocks noChangeArrowheads="1"/>
          </p:cNvSpPr>
          <p:nvPr/>
        </p:nvSpPr>
        <p:spPr bwMode="auto">
          <a:xfrm>
            <a:off x="611188" y="1916113"/>
            <a:ext cx="74898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zh-CN" altLang="en-US" sz="2800" b="1" dirty="0"/>
              <a:t>任务在流水线中流动顺序</a:t>
            </a:r>
          </a:p>
        </p:txBody>
      </p:sp>
      <p:sp>
        <p:nvSpPr>
          <p:cNvPr id="103428" name="Text Box 5"/>
          <p:cNvSpPr txBox="1">
            <a:spLocks noChangeArrowheads="1"/>
          </p:cNvSpPr>
          <p:nvPr/>
        </p:nvSpPr>
        <p:spPr bwMode="auto">
          <a:xfrm>
            <a:off x="555625" y="2492375"/>
            <a:ext cx="77612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zh-CN" altLang="en-US" sz="2800" b="1" dirty="0"/>
              <a:t>指令串：</a:t>
            </a:r>
            <a:r>
              <a:rPr lang="en-US" altLang="zh-CN" sz="2800" b="1" dirty="0">
                <a:solidFill>
                  <a:srgbClr val="FF0000"/>
                </a:solidFill>
              </a:rPr>
              <a:t>h</a:t>
            </a:r>
            <a:r>
              <a:rPr lang="zh-CN" altLang="en-US" sz="2800" b="1" dirty="0"/>
              <a:t>、</a:t>
            </a:r>
            <a:r>
              <a:rPr lang="en-US" altLang="zh-CN" sz="2800" b="1" dirty="0" err="1"/>
              <a:t>i</a:t>
            </a:r>
            <a:r>
              <a:rPr lang="zh-CN" altLang="en-US" sz="2800" b="1" dirty="0"/>
              <a:t>、</a:t>
            </a:r>
            <a:r>
              <a:rPr lang="en-US" altLang="zh-CN" sz="2800" b="1" dirty="0">
                <a:solidFill>
                  <a:srgbClr val="FF0000"/>
                </a:solidFill>
              </a:rPr>
              <a:t>j</a:t>
            </a:r>
            <a:r>
              <a:rPr lang="zh-CN" altLang="en-US" sz="2800" b="1" dirty="0"/>
              <a:t>、</a:t>
            </a:r>
            <a:r>
              <a:rPr lang="en-US" altLang="zh-CN" sz="2800" b="1" dirty="0"/>
              <a:t>k</a:t>
            </a:r>
            <a:r>
              <a:rPr lang="zh-CN" altLang="en-US" sz="2800" b="1" dirty="0"/>
              <a:t>、</a:t>
            </a:r>
            <a:r>
              <a:rPr lang="en-US" altLang="zh-CN" sz="2800" b="1" dirty="0"/>
              <a:t>l</a:t>
            </a:r>
            <a:r>
              <a:rPr lang="zh-CN" altLang="en-US" sz="2800" b="1" dirty="0"/>
              <a:t>、</a:t>
            </a:r>
            <a:r>
              <a:rPr lang="en-US" altLang="zh-CN" sz="2800" b="1" dirty="0"/>
              <a:t>m</a:t>
            </a:r>
            <a:r>
              <a:rPr lang="zh-CN" altLang="en-US" sz="2800" b="1" dirty="0"/>
              <a:t>、</a:t>
            </a:r>
            <a:r>
              <a:rPr lang="en-US" altLang="zh-CN" sz="2800" b="1" dirty="0"/>
              <a:t>n</a:t>
            </a:r>
            <a:r>
              <a:rPr lang="zh-CN" altLang="en-US" sz="2800" b="1" dirty="0"/>
              <a:t>、</a:t>
            </a:r>
            <a:r>
              <a:rPr lang="en-US" altLang="zh-CN" sz="2800" b="1" dirty="0"/>
              <a:t>……</a:t>
            </a:r>
          </a:p>
        </p:txBody>
      </p:sp>
      <p:sp>
        <p:nvSpPr>
          <p:cNvPr id="103429" name="Text Box 6"/>
          <p:cNvSpPr txBox="1">
            <a:spLocks noChangeArrowheads="1"/>
          </p:cNvSpPr>
          <p:nvPr/>
        </p:nvSpPr>
        <p:spPr bwMode="auto">
          <a:xfrm>
            <a:off x="598488" y="3068638"/>
            <a:ext cx="82946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zh-CN" altLang="en-US" sz="2800" b="1" dirty="0"/>
              <a:t>指令</a:t>
            </a:r>
            <a:r>
              <a:rPr lang="en-US" altLang="zh-CN" sz="2800" b="1" dirty="0"/>
              <a:t>j</a:t>
            </a:r>
            <a:r>
              <a:rPr lang="zh-CN" altLang="en-US" sz="2800" b="1" dirty="0"/>
              <a:t>的源操作数与指令</a:t>
            </a:r>
            <a:r>
              <a:rPr lang="en-US" altLang="zh-CN" sz="2800" b="1" dirty="0"/>
              <a:t>h</a:t>
            </a:r>
            <a:r>
              <a:rPr lang="zh-CN" altLang="en-US" sz="2800" b="1" dirty="0"/>
              <a:t>的目的操作数同一地址</a:t>
            </a:r>
          </a:p>
        </p:txBody>
      </p:sp>
      <p:sp>
        <p:nvSpPr>
          <p:cNvPr id="103430" name="Rectangle 7"/>
          <p:cNvSpPr>
            <a:spLocks noChangeArrowheads="1"/>
          </p:cNvSpPr>
          <p:nvPr/>
        </p:nvSpPr>
        <p:spPr bwMode="auto">
          <a:xfrm>
            <a:off x="539750" y="260350"/>
            <a:ext cx="8062913"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3200" b="1">
                <a:solidFill>
                  <a:schemeClr val="tx2"/>
                </a:solidFill>
                <a:latin typeface="黑体" panose="02010609060101010101" pitchFamily="49" charset="-122"/>
              </a:rPr>
              <a:t>5.2.3 </a:t>
            </a:r>
            <a:r>
              <a:rPr lang="zh-CN" altLang="en-US" sz="3200" b="1">
                <a:solidFill>
                  <a:schemeClr val="tx2"/>
                </a:solidFill>
                <a:latin typeface="黑体" panose="02010609060101010101" pitchFamily="49" charset="-122"/>
              </a:rPr>
              <a:t>标量流水机的相关处理和控制机构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a:noFill/>
        </a:ln>
        <a:effectLst/>
        <a:scene3d>
          <a:camera prst="legacyPerspectiveFront">
            <a:rot lat="19799999" lon="19439998" rev="0"/>
          </a:camera>
          <a:lightRig rig="legacyNormal2" dir="t"/>
        </a:scene3d>
        <a:sp3d extrusionH="354000" prstMaterial="legacyMatte">
          <a:bevelT w="13500" h="13500" prst="angle"/>
          <a:bevelB w="13500" h="13500" prst="angle"/>
          <a:extrusionClr>
            <a:srgbClr val="939676"/>
          </a:extrusionClr>
          <a:contourClr>
            <a:schemeClr val="accent1"/>
          </a:contourClr>
        </a:sp3d>
        <a:extLst>
          <a:ext uri="{91240B29-F687-4F45-9708-019B960494DF}">
            <a14:hiddenLine xmlns:a14="http://schemas.microsoft.com/office/drawing/2010/main" w="9525" cap="flat" cmpd="sng" algn="ctr">
              <a:no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68686"/>
                </a:outerShdw>
              </a:effectLst>
            </a14:hiddenEffects>
          </a:ext>
        </a:ex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defRPr>
        </a:defPPr>
      </a:lstStyle>
    </a:spDef>
    <a:lnDef>
      <a:spPr bwMode="auto">
        <a:xfrm>
          <a:off x="0" y="0"/>
          <a:ext cx="1" cy="1"/>
        </a:xfrm>
        <a:custGeom>
          <a:avLst/>
          <a:gdLst/>
          <a:ahLst/>
          <a:cxnLst/>
          <a:rect l="0" t="0" r="0" b="0"/>
          <a:pathLst/>
        </a:custGeom>
        <a:solidFill>
          <a:schemeClr val="accent1"/>
        </a:solidFill>
        <a:ln>
          <a:noFill/>
        </a:ln>
        <a:effectLst/>
        <a:scene3d>
          <a:camera prst="legacyPerspectiveFront">
            <a:rot lat="19799999" lon="19439998" rev="0"/>
          </a:camera>
          <a:lightRig rig="legacyNormal2" dir="t"/>
        </a:scene3d>
        <a:sp3d extrusionH="354000" prstMaterial="legacyMatte">
          <a:bevelT w="13500" h="13500" prst="angle"/>
          <a:bevelB w="13500" h="13500" prst="angle"/>
          <a:extrusionClr>
            <a:srgbClr val="939676"/>
          </a:extrusionClr>
          <a:contourClr>
            <a:schemeClr val="accent1"/>
          </a:contourClr>
        </a:sp3d>
        <a:extLst>
          <a:ext uri="{91240B29-F687-4F45-9708-019B960494DF}">
            <a14:hiddenLine xmlns:a14="http://schemas.microsoft.com/office/drawing/2010/main" w="9525" cap="flat" cmpd="sng" algn="ctr">
              <a:no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68686"/>
                </a:outerShdw>
              </a:effectLst>
            </a14:hiddenEffects>
          </a:ext>
        </a:ex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4667</TotalTime>
  <Words>3872</Words>
  <Application>Microsoft Office PowerPoint</Application>
  <PresentationFormat>全屏显示(4:3)</PresentationFormat>
  <Paragraphs>891</Paragraphs>
  <Slides>76</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76</vt:i4>
      </vt:variant>
    </vt:vector>
  </HeadingPairs>
  <TitlesOfParts>
    <vt:vector size="82" baseType="lpstr">
      <vt:lpstr>黑体</vt:lpstr>
      <vt:lpstr>楷体_GB2312</vt:lpstr>
      <vt:lpstr>宋体</vt:lpstr>
      <vt:lpstr>Arial</vt:lpstr>
      <vt:lpstr>Times New Roman</vt:lpstr>
      <vt:lpstr>默认设计模板</vt:lpstr>
      <vt:lpstr>第5章 流水和指令级高度并行的超级机</vt:lpstr>
      <vt:lpstr>5.2.3 标量流水机的相关处理和控制机构 </vt:lpstr>
      <vt:lpstr>5.2.3 标量流水机的相关处理和控制机构 </vt:lpstr>
      <vt:lpstr>1．局部相关的处理</vt:lpstr>
      <vt:lpstr>1．局部相关的处理</vt:lpstr>
      <vt:lpstr>1．局部相关的处理</vt:lpstr>
      <vt:lpstr>1．局部相关的处理</vt:lpstr>
      <vt:lpstr>1．局部相关的处理</vt:lpstr>
      <vt:lpstr>1．局部相关的处理</vt:lpstr>
      <vt:lpstr>PowerPoint 演示文稿</vt:lpstr>
      <vt:lpstr>PowerPoint 演示文稿</vt:lpstr>
      <vt:lpstr>PowerPoint 演示文稿</vt:lpstr>
      <vt:lpstr>5.2.3 标量流水机的相关处理和控制机构 </vt:lpstr>
      <vt:lpstr>5.2.3 标量流水机的相关处理和控制机构 </vt:lpstr>
      <vt:lpstr>PowerPoint 演示文稿</vt:lpstr>
      <vt:lpstr>5.2.3 标量流水机的相关处理和控制机构 </vt:lpstr>
      <vt:lpstr>5.2.3 标量流水机的相关处理和控制机构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 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计算机系统结构</dc:title>
  <dc:creator>904-ld</dc:creator>
  <cp:lastModifiedBy>a</cp:lastModifiedBy>
  <cp:revision>521</cp:revision>
  <cp:lastPrinted>2021-02-16T03:40:11Z</cp:lastPrinted>
  <dcterms:created xsi:type="dcterms:W3CDTF">2004-01-05T11:09:17Z</dcterms:created>
  <dcterms:modified xsi:type="dcterms:W3CDTF">2023-04-25T22:38:11Z</dcterms:modified>
</cp:coreProperties>
</file>