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581" r:id="rId2"/>
    <p:sldId id="543"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60" r:id="rId20"/>
    <p:sldId id="561" r:id="rId21"/>
    <p:sldId id="562" r:id="rId22"/>
    <p:sldId id="563" r:id="rId23"/>
    <p:sldId id="564" r:id="rId24"/>
    <p:sldId id="565" r:id="rId25"/>
    <p:sldId id="566" r:id="rId26"/>
    <p:sldId id="567" r:id="rId27"/>
    <p:sldId id="568" r:id="rId28"/>
    <p:sldId id="569" r:id="rId29"/>
    <p:sldId id="570" r:id="rId30"/>
    <p:sldId id="571" r:id="rId31"/>
    <p:sldId id="572" r:id="rId32"/>
    <p:sldId id="573" r:id="rId33"/>
    <p:sldId id="574" r:id="rId34"/>
    <p:sldId id="575" r:id="rId35"/>
    <p:sldId id="576" r:id="rId36"/>
    <p:sldId id="577" r:id="rId37"/>
    <p:sldId id="578" r:id="rId38"/>
    <p:sldId id="579" r:id="rId39"/>
    <p:sldId id="580" r:id="rId40"/>
  </p:sldIdLst>
  <p:sldSz cx="9144000" cy="6858000" type="screen4x3"/>
  <p:notesSz cx="9144000" cy="6858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FF"/>
    <a:srgbClr val="00FF00"/>
    <a:srgbClr val="CC99FF"/>
    <a:srgbClr val="FFFF66"/>
    <a:srgbClr val="CC0099"/>
    <a:srgbClr val="FF0000"/>
    <a:srgbClr val="00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p:cViewPr varScale="1">
        <p:scale>
          <a:sx n="73" d="100"/>
          <a:sy n="73" d="100"/>
        </p:scale>
        <p:origin x="132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F03EFA5-BFFC-41D8-9CAB-6F89AABBB8B7}" type="datetimeFigureOut">
              <a:rPr lang="zh-CN" altLang="en-US" smtClean="0"/>
              <a:t>2021/2/19</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2C2BFD6A-32CA-4BCD-AE1A-FB0CD66F908E}" type="slidenum">
              <a:rPr lang="zh-CN" altLang="en-US" smtClean="0"/>
              <a:t>‹#›</a:t>
            </a:fld>
            <a:endParaRPr lang="zh-CN" altLang="en-US"/>
          </a:p>
        </p:txBody>
      </p:sp>
    </p:spTree>
    <p:extLst>
      <p:ext uri="{BB962C8B-B14F-4D97-AF65-F5344CB8AC3E}">
        <p14:creationId xmlns:p14="http://schemas.microsoft.com/office/powerpoint/2010/main" val="2129113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28675" name="Rectangle 3"/>
          <p:cNvSpPr>
            <a:spLocks noGrp="1" noChangeArrowheads="1"/>
          </p:cNvSpPr>
          <p:nvPr>
            <p:ph type="dt"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28679" name="Rectangle 7"/>
          <p:cNvSpPr>
            <a:spLocks noGrp="1" noChangeArrowheads="1"/>
          </p:cNvSpPr>
          <p:nvPr>
            <p:ph type="sldNum" sz="quarter" idx="5"/>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672EE275-E7D5-4237-95B3-9735D53503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4BC63F-BF05-41CE-8B3C-71E3AA96E20B}" type="slidenum">
              <a:rPr lang="en-US" altLang="zh-CN"/>
              <a:pPr>
                <a:defRPr/>
              </a:pPr>
              <a:t>‹#›</a:t>
            </a:fld>
            <a:endParaRPr lang="en-US" altLang="zh-CN"/>
          </a:p>
        </p:txBody>
      </p:sp>
    </p:spTree>
    <p:extLst>
      <p:ext uri="{BB962C8B-B14F-4D97-AF65-F5344CB8AC3E}">
        <p14:creationId xmlns:p14="http://schemas.microsoft.com/office/powerpoint/2010/main" val="86018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69E465-A991-4E2D-8B8D-276D06530E6E}" type="slidenum">
              <a:rPr lang="en-US" altLang="zh-CN"/>
              <a:pPr>
                <a:defRPr/>
              </a:pPr>
              <a:t>‹#›</a:t>
            </a:fld>
            <a:endParaRPr lang="en-US" altLang="zh-CN"/>
          </a:p>
        </p:txBody>
      </p:sp>
    </p:spTree>
    <p:extLst>
      <p:ext uri="{BB962C8B-B14F-4D97-AF65-F5344CB8AC3E}">
        <p14:creationId xmlns:p14="http://schemas.microsoft.com/office/powerpoint/2010/main" val="127308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8BCA2D-F022-4C92-991C-E53A4E6856F2}" type="slidenum">
              <a:rPr lang="en-US" altLang="zh-CN"/>
              <a:pPr>
                <a:defRPr/>
              </a:pPr>
              <a:t>‹#›</a:t>
            </a:fld>
            <a:endParaRPr lang="en-US" altLang="zh-CN"/>
          </a:p>
        </p:txBody>
      </p:sp>
    </p:spTree>
    <p:extLst>
      <p:ext uri="{BB962C8B-B14F-4D97-AF65-F5344CB8AC3E}">
        <p14:creationId xmlns:p14="http://schemas.microsoft.com/office/powerpoint/2010/main" val="11028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7FE00A-CC57-45D9-917D-55E73C00340C}" type="slidenum">
              <a:rPr lang="en-US" altLang="zh-CN"/>
              <a:pPr>
                <a:defRPr/>
              </a:pPr>
              <a:t>‹#›</a:t>
            </a:fld>
            <a:endParaRPr lang="en-US" altLang="zh-CN"/>
          </a:p>
        </p:txBody>
      </p:sp>
    </p:spTree>
    <p:extLst>
      <p:ext uri="{BB962C8B-B14F-4D97-AF65-F5344CB8AC3E}">
        <p14:creationId xmlns:p14="http://schemas.microsoft.com/office/powerpoint/2010/main" val="321262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2908B7-A549-439D-8CCD-A9BB097B895A}" type="slidenum">
              <a:rPr lang="en-US" altLang="zh-CN"/>
              <a:pPr>
                <a:defRPr/>
              </a:pPr>
              <a:t>‹#›</a:t>
            </a:fld>
            <a:endParaRPr lang="en-US" altLang="zh-CN"/>
          </a:p>
        </p:txBody>
      </p:sp>
    </p:spTree>
    <p:extLst>
      <p:ext uri="{BB962C8B-B14F-4D97-AF65-F5344CB8AC3E}">
        <p14:creationId xmlns:p14="http://schemas.microsoft.com/office/powerpoint/2010/main" val="399708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6DFEB0-0B03-4452-BF76-9217109111FA}" type="slidenum">
              <a:rPr lang="en-US" altLang="zh-CN"/>
              <a:pPr>
                <a:defRPr/>
              </a:pPr>
              <a:t>‹#›</a:t>
            </a:fld>
            <a:endParaRPr lang="en-US" altLang="zh-CN"/>
          </a:p>
        </p:txBody>
      </p:sp>
    </p:spTree>
    <p:extLst>
      <p:ext uri="{BB962C8B-B14F-4D97-AF65-F5344CB8AC3E}">
        <p14:creationId xmlns:p14="http://schemas.microsoft.com/office/powerpoint/2010/main" val="102750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FC12B1D-69D7-4FAA-B20F-3DB54A3F9B89}" type="slidenum">
              <a:rPr lang="en-US" altLang="zh-CN"/>
              <a:pPr>
                <a:defRPr/>
              </a:pPr>
              <a:t>‹#›</a:t>
            </a:fld>
            <a:endParaRPr lang="en-US" altLang="zh-CN"/>
          </a:p>
        </p:txBody>
      </p:sp>
    </p:spTree>
    <p:extLst>
      <p:ext uri="{BB962C8B-B14F-4D97-AF65-F5344CB8AC3E}">
        <p14:creationId xmlns:p14="http://schemas.microsoft.com/office/powerpoint/2010/main" val="143277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4E9FED-65E4-4FAD-A5EB-0FE54E970EA1}" type="slidenum">
              <a:rPr lang="en-US" altLang="zh-CN"/>
              <a:pPr>
                <a:defRPr/>
              </a:pPr>
              <a:t>‹#›</a:t>
            </a:fld>
            <a:endParaRPr lang="en-US" altLang="zh-CN"/>
          </a:p>
        </p:txBody>
      </p:sp>
    </p:spTree>
    <p:extLst>
      <p:ext uri="{BB962C8B-B14F-4D97-AF65-F5344CB8AC3E}">
        <p14:creationId xmlns:p14="http://schemas.microsoft.com/office/powerpoint/2010/main" val="22892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0AF37AC-6BBB-4112-81D9-0F0C6E203BC9}" type="slidenum">
              <a:rPr lang="en-US" altLang="zh-CN"/>
              <a:pPr>
                <a:defRPr/>
              </a:pPr>
              <a:t>‹#›</a:t>
            </a:fld>
            <a:endParaRPr lang="en-US" altLang="zh-CN"/>
          </a:p>
        </p:txBody>
      </p:sp>
    </p:spTree>
    <p:extLst>
      <p:ext uri="{BB962C8B-B14F-4D97-AF65-F5344CB8AC3E}">
        <p14:creationId xmlns:p14="http://schemas.microsoft.com/office/powerpoint/2010/main" val="325866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80B73CE-208D-42BA-A609-0D6A880D0F74}" type="slidenum">
              <a:rPr lang="en-US" altLang="zh-CN"/>
              <a:pPr>
                <a:defRPr/>
              </a:pPr>
              <a:t>‹#›</a:t>
            </a:fld>
            <a:endParaRPr lang="en-US" altLang="zh-CN"/>
          </a:p>
        </p:txBody>
      </p:sp>
    </p:spTree>
    <p:extLst>
      <p:ext uri="{BB962C8B-B14F-4D97-AF65-F5344CB8AC3E}">
        <p14:creationId xmlns:p14="http://schemas.microsoft.com/office/powerpoint/2010/main" val="359801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986185-8ED3-48E9-BA0E-66C990448881}" type="slidenum">
              <a:rPr lang="en-US" altLang="zh-CN"/>
              <a:pPr>
                <a:defRPr/>
              </a:pPr>
              <a:t>‹#›</a:t>
            </a:fld>
            <a:endParaRPr lang="en-US" altLang="zh-CN"/>
          </a:p>
        </p:txBody>
      </p:sp>
    </p:spTree>
    <p:extLst>
      <p:ext uri="{BB962C8B-B14F-4D97-AF65-F5344CB8AC3E}">
        <p14:creationId xmlns:p14="http://schemas.microsoft.com/office/powerpoint/2010/main" val="409757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ea typeface="+mn-ea"/>
              </a:defRPr>
            </a:lvl1pPr>
          </a:lstStyle>
          <a:p>
            <a:pPr>
              <a:defRPr/>
            </a:pPr>
            <a:fld id="{2B903250-D002-4115-B4FC-404AD0A0E6E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52400"/>
            <a:ext cx="7772400" cy="1143000"/>
          </a:xfrm>
        </p:spPr>
        <p:txBody>
          <a:bodyPr/>
          <a:lstStyle/>
          <a:p>
            <a:pPr eaLnBrk="1" hangingPunct="1"/>
            <a:r>
              <a:rPr lang="zh-CN" altLang="en-US" sz="3200" b="1" smtClean="0">
                <a:latin typeface="黑体" panose="02010609060101010101" pitchFamily="49" charset="-122"/>
                <a:ea typeface="黑体" panose="02010609060101010101" pitchFamily="49" charset="-122"/>
              </a:rPr>
              <a:t>第</a:t>
            </a:r>
            <a:r>
              <a:rPr lang="en-US" altLang="zh-CN" sz="3200" b="1" smtClean="0">
                <a:latin typeface="黑体" panose="02010609060101010101" pitchFamily="49" charset="-122"/>
                <a:ea typeface="黑体" panose="02010609060101010101" pitchFamily="49" charset="-122"/>
              </a:rPr>
              <a:t>5</a:t>
            </a:r>
            <a:r>
              <a:rPr lang="zh-CN" altLang="en-US" sz="3200" b="1" smtClean="0">
                <a:latin typeface="黑体" panose="02010609060101010101" pitchFamily="49" charset="-122"/>
                <a:ea typeface="黑体" panose="02010609060101010101" pitchFamily="49" charset="-122"/>
              </a:rPr>
              <a:t>章 流水和指令级高度并行的超级机</a:t>
            </a:r>
          </a:p>
        </p:txBody>
      </p:sp>
      <p:sp>
        <p:nvSpPr>
          <p:cNvPr id="4099" name="Rectangle 3"/>
          <p:cNvSpPr>
            <a:spLocks noGrp="1" noChangeArrowheads="1"/>
          </p:cNvSpPr>
          <p:nvPr>
            <p:ph type="body" idx="1"/>
          </p:nvPr>
        </p:nvSpPr>
        <p:spPr>
          <a:xfrm>
            <a:off x="381000" y="1143000"/>
            <a:ext cx="8382000" cy="1277938"/>
          </a:xfrm>
        </p:spPr>
        <p:txBody>
          <a:bodyPr/>
          <a:lstStyle/>
          <a:p>
            <a:pPr algn="just" eaLnBrk="1" hangingPunct="1">
              <a:buFontTx/>
              <a:buNone/>
            </a:pPr>
            <a:r>
              <a:rPr lang="en-US" altLang="zh-CN" sz="2800" dirty="0" smtClean="0">
                <a:solidFill>
                  <a:schemeClr val="tx1">
                    <a:lumMod val="50000"/>
                    <a:lumOff val="50000"/>
                  </a:schemeClr>
                </a:solidFill>
                <a:latin typeface="黑体" panose="02010609060101010101" pitchFamily="49" charset="-122"/>
                <a:ea typeface="黑体" panose="02010609060101010101" pitchFamily="49" charset="-122"/>
              </a:rPr>
              <a:t>5.1 </a:t>
            </a:r>
            <a:r>
              <a:rPr lang="zh-CN" altLang="en-US" sz="2800" dirty="0" smtClean="0">
                <a:solidFill>
                  <a:schemeClr val="tx1">
                    <a:lumMod val="50000"/>
                    <a:lumOff val="50000"/>
                  </a:schemeClr>
                </a:solidFill>
                <a:latin typeface="黑体" panose="02010609060101010101" pitchFamily="49" charset="-122"/>
                <a:ea typeface="黑体" panose="02010609060101010101" pitchFamily="49" charset="-122"/>
              </a:rPr>
              <a:t>重叠方式</a:t>
            </a:r>
            <a:endParaRPr lang="en-US" altLang="zh-CN" sz="2800" dirty="0" smtClean="0">
              <a:solidFill>
                <a:schemeClr val="tx1">
                  <a:lumMod val="50000"/>
                  <a:lumOff val="50000"/>
                </a:schemeClr>
              </a:solidFill>
              <a:latin typeface="黑体" panose="02010609060101010101" pitchFamily="49" charset="-122"/>
              <a:ea typeface="黑体" panose="02010609060101010101" pitchFamily="49" charset="-122"/>
            </a:endParaRPr>
          </a:p>
          <a:p>
            <a:pPr algn="just" eaLnBrk="1" hangingPunct="1">
              <a:buFontTx/>
              <a:buNone/>
            </a:pPr>
            <a:r>
              <a:rPr lang="en-US" altLang="zh-CN" sz="2800" dirty="0" smtClean="0">
                <a:solidFill>
                  <a:schemeClr val="tx1">
                    <a:lumMod val="50000"/>
                    <a:lumOff val="50000"/>
                  </a:schemeClr>
                </a:solidFill>
                <a:latin typeface="黑体" panose="02010609060101010101" pitchFamily="49" charset="-122"/>
                <a:ea typeface="黑体" panose="02010609060101010101" pitchFamily="49" charset="-122"/>
              </a:rPr>
              <a:t>5.2 </a:t>
            </a:r>
            <a:r>
              <a:rPr lang="zh-CN" altLang="en-US" sz="2800" dirty="0" smtClean="0">
                <a:solidFill>
                  <a:schemeClr val="tx1">
                    <a:lumMod val="50000"/>
                    <a:lumOff val="50000"/>
                  </a:schemeClr>
                </a:solidFill>
                <a:latin typeface="黑体" panose="02010609060101010101" pitchFamily="49" charset="-122"/>
                <a:ea typeface="黑体" panose="02010609060101010101" pitchFamily="49" charset="-122"/>
              </a:rPr>
              <a:t>流水方式</a:t>
            </a:r>
            <a:endParaRPr lang="en-US" altLang="zh-CN" sz="2800" dirty="0" smtClean="0">
              <a:solidFill>
                <a:schemeClr val="tx1">
                  <a:lumMod val="50000"/>
                  <a:lumOff val="50000"/>
                </a:schemeClr>
              </a:solidFill>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5.3 </a:t>
            </a:r>
            <a:r>
              <a:rPr lang="zh-CN" altLang="en-US" sz="2800" dirty="0" smtClean="0">
                <a:latin typeface="黑体" panose="02010609060101010101" pitchFamily="49" charset="-122"/>
                <a:ea typeface="黑体" panose="02010609060101010101" pitchFamily="49" charset="-122"/>
              </a:rPr>
              <a:t>向量流水处理和向量流水处理机</a:t>
            </a:r>
            <a:endParaRPr lang="en-US" altLang="zh-CN" sz="2800" dirty="0" smtClean="0">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5.4 </a:t>
            </a:r>
            <a:r>
              <a:rPr lang="zh-CN" altLang="en-US" sz="2800" dirty="0" smtClean="0">
                <a:latin typeface="黑体" panose="02010609060101010101" pitchFamily="49" charset="-122"/>
                <a:ea typeface="黑体" panose="02010609060101010101" pitchFamily="49" charset="-122"/>
              </a:rPr>
              <a:t>指令高度并行的超级处理机</a:t>
            </a:r>
          </a:p>
        </p:txBody>
      </p:sp>
    </p:spTree>
    <p:extLst>
      <p:ext uri="{BB962C8B-B14F-4D97-AF65-F5344CB8AC3E}">
        <p14:creationId xmlns:p14="http://schemas.microsoft.com/office/powerpoint/2010/main" val="1370736243"/>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r>
              <a:rPr lang="en-US" altLang="zh-CN" sz="2800" b="1"/>
              <a:t>——</a:t>
            </a:r>
            <a:r>
              <a:rPr lang="zh-CN" altLang="en-US" sz="2800" b="1"/>
              <a:t>分组纵横处理方式</a:t>
            </a:r>
          </a:p>
        </p:txBody>
      </p:sp>
      <p:sp>
        <p:nvSpPr>
          <p:cNvPr id="181251"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361476" name="Text Box 4"/>
          <p:cNvSpPr txBox="1">
            <a:spLocks noChangeArrowheads="1"/>
          </p:cNvSpPr>
          <p:nvPr/>
        </p:nvSpPr>
        <p:spPr bwMode="auto">
          <a:xfrm>
            <a:off x="539750" y="2487613"/>
            <a:ext cx="779462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0000FF"/>
                </a:solidFill>
              </a:rPr>
              <a:t>向量长度（</a:t>
            </a:r>
            <a:r>
              <a:rPr lang="en-US" altLang="zh-CN" sz="2800" b="1" dirty="0">
                <a:solidFill>
                  <a:srgbClr val="0000FF"/>
                </a:solidFill>
              </a:rPr>
              <a:t>N</a:t>
            </a:r>
            <a:r>
              <a:rPr lang="zh-CN" altLang="en-US" sz="2800" b="1" dirty="0">
                <a:solidFill>
                  <a:srgbClr val="0000FF"/>
                </a:solidFill>
              </a:rPr>
              <a:t>）太长</a:t>
            </a:r>
            <a:r>
              <a:rPr lang="zh-CN" altLang="en-US" sz="2800" b="1" dirty="0"/>
              <a:t>，超出了向量寄存器组中寄存器的个数，可将向量</a:t>
            </a:r>
            <a:r>
              <a:rPr lang="zh-CN" altLang="en-US" sz="2800" b="1" dirty="0">
                <a:solidFill>
                  <a:srgbClr val="0000FF"/>
                </a:solidFill>
              </a:rPr>
              <a:t>分</a:t>
            </a:r>
            <a:r>
              <a:rPr lang="zh-CN" altLang="en-US" sz="2800" b="1" dirty="0"/>
              <a:t>割成若干个</a:t>
            </a:r>
            <a:r>
              <a:rPr lang="zh-CN" altLang="en-US" sz="2800" b="1" dirty="0">
                <a:solidFill>
                  <a:srgbClr val="0000FF"/>
                </a:solidFill>
              </a:rPr>
              <a:t>组</a:t>
            </a:r>
            <a:r>
              <a:rPr lang="zh-CN" altLang="en-US" sz="2800" b="1" dirty="0"/>
              <a:t>，使每个组都能装进向量寄存器组中。</a:t>
            </a:r>
          </a:p>
          <a:p>
            <a:pPr algn="l" eaLnBrk="1" fontAlgn="t" hangingPunct="1"/>
            <a:r>
              <a:rPr lang="zh-CN" altLang="en-US" sz="2800" b="1" dirty="0"/>
              <a:t>这样，每一组内均按纵向方式处理，组间用软件方法编制循环程序依次循环处理。</a:t>
            </a:r>
          </a:p>
        </p:txBody>
      </p:sp>
      <p:sp>
        <p:nvSpPr>
          <p:cNvPr id="361477" name="Text Box 5"/>
          <p:cNvSpPr txBox="1">
            <a:spLocks noChangeArrowheads="1"/>
          </p:cNvSpPr>
          <p:nvPr/>
        </p:nvSpPr>
        <p:spPr bwMode="auto">
          <a:xfrm>
            <a:off x="539750" y="4868863"/>
            <a:ext cx="544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t>此方式</a:t>
            </a:r>
            <a:r>
              <a:rPr lang="zh-CN" altLang="en-US" sz="2800" b="1" dirty="0">
                <a:solidFill>
                  <a:srgbClr val="0000FF"/>
                </a:solidFill>
              </a:rPr>
              <a:t>可对向量长度</a:t>
            </a:r>
            <a:r>
              <a:rPr lang="en-US" altLang="zh-CN" sz="2800" b="1" dirty="0">
                <a:solidFill>
                  <a:srgbClr val="0000FF"/>
                </a:solidFill>
              </a:rPr>
              <a:t>N</a:t>
            </a:r>
            <a:r>
              <a:rPr lang="zh-CN" altLang="en-US" sz="2800" b="1" dirty="0">
                <a:solidFill>
                  <a:srgbClr val="0000FF"/>
                </a:solidFill>
              </a:rPr>
              <a:t>不加限制</a:t>
            </a:r>
            <a:r>
              <a:rPr lang="zh-CN" altLang="en-US" sz="2800" b="1" dirty="0"/>
              <a:t>。</a:t>
            </a:r>
          </a:p>
        </p:txBody>
      </p:sp>
      <p:sp>
        <p:nvSpPr>
          <p:cNvPr id="181254" name="Text Box 6"/>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dissolve">
                                      <p:cBhvr>
                                        <p:cTn id="7" dur="500"/>
                                        <p:tgtEl>
                                          <p:spTgt spid="361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1477"/>
                                        </p:tgtEl>
                                        <p:attrNameLst>
                                          <p:attrName>style.visibility</p:attrName>
                                        </p:attrNameLst>
                                      </p:cBhvr>
                                      <p:to>
                                        <p:strVal val="visible"/>
                                      </p:to>
                                    </p:set>
                                    <p:anim calcmode="lin" valueType="num">
                                      <p:cBhvr additive="base">
                                        <p:cTn id="12" dur="500" fill="hold"/>
                                        <p:tgtEl>
                                          <p:spTgt spid="361477"/>
                                        </p:tgtEl>
                                        <p:attrNameLst>
                                          <p:attrName>ppt_x</p:attrName>
                                        </p:attrNameLst>
                                      </p:cBhvr>
                                      <p:tavLst>
                                        <p:tav tm="0">
                                          <p:val>
                                            <p:strVal val="#ppt_x"/>
                                          </p:val>
                                        </p:tav>
                                        <p:tav tm="100000">
                                          <p:val>
                                            <p:strVal val="#ppt_x"/>
                                          </p:val>
                                        </p:tav>
                                      </p:tavLst>
                                    </p:anim>
                                    <p:anim calcmode="lin" valueType="num">
                                      <p:cBhvr additive="base">
                                        <p:cTn id="13" dur="500" fill="hold"/>
                                        <p:tgtEl>
                                          <p:spTgt spid="3614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P spid="3614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1</a:t>
            </a:r>
            <a:r>
              <a:rPr lang="zh-CN" altLang="en-US" sz="2800" b="1"/>
              <a:t>．向量处理机的指令系统</a:t>
            </a:r>
          </a:p>
        </p:txBody>
      </p:sp>
      <p:sp>
        <p:nvSpPr>
          <p:cNvPr id="182275"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2276"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grpSp>
        <p:nvGrpSpPr>
          <p:cNvPr id="182277" name="Group 5"/>
          <p:cNvGrpSpPr>
            <a:grpSpLocks/>
          </p:cNvGrpSpPr>
          <p:nvPr/>
        </p:nvGrpSpPr>
        <p:grpSpPr bwMode="auto">
          <a:xfrm>
            <a:off x="1187450" y="2420938"/>
            <a:ext cx="2232025" cy="946150"/>
            <a:chOff x="748" y="1525"/>
            <a:chExt cx="1406" cy="596"/>
          </a:xfrm>
        </p:grpSpPr>
        <p:sp>
          <p:nvSpPr>
            <p:cNvPr id="182278" name="Text Box 6"/>
            <p:cNvSpPr txBox="1">
              <a:spLocks noChangeArrowheads="1"/>
            </p:cNvSpPr>
            <p:nvPr/>
          </p:nvSpPr>
          <p:spPr bwMode="auto">
            <a:xfrm>
              <a:off x="913" y="1525"/>
              <a:ext cx="1241"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向量型指令</a:t>
              </a:r>
            </a:p>
            <a:p>
              <a:pPr algn="l" eaLnBrk="1" fontAlgn="t" hangingPunct="1"/>
              <a:r>
                <a:rPr lang="zh-CN" altLang="en-US" sz="2800" b="1"/>
                <a:t>标量型指令</a:t>
              </a:r>
            </a:p>
          </p:txBody>
        </p:sp>
        <p:sp>
          <p:nvSpPr>
            <p:cNvPr id="182279" name="AutoShape 7"/>
            <p:cNvSpPr>
              <a:spLocks/>
            </p:cNvSpPr>
            <p:nvPr/>
          </p:nvSpPr>
          <p:spPr bwMode="auto">
            <a:xfrm>
              <a:off x="748" y="1616"/>
              <a:ext cx="182" cy="408"/>
            </a:xfrm>
            <a:prstGeom prst="leftBrace">
              <a:avLst>
                <a:gd name="adj1" fmla="val 1868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1</a:t>
            </a:r>
            <a:r>
              <a:rPr lang="zh-CN" altLang="en-US" sz="2800" b="1"/>
              <a:t>．向量处理机的指令系统</a:t>
            </a:r>
          </a:p>
        </p:txBody>
      </p:sp>
      <p:sp>
        <p:nvSpPr>
          <p:cNvPr id="183299"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3300"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83301" name="Text Box 5"/>
          <p:cNvSpPr txBox="1">
            <a:spLocks noChangeArrowheads="1"/>
          </p:cNvSpPr>
          <p:nvPr/>
        </p:nvSpPr>
        <p:spPr bwMode="auto">
          <a:xfrm>
            <a:off x="1042988" y="2276475"/>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t>向量型运算指令一般如下几种：</a:t>
            </a:r>
          </a:p>
        </p:txBody>
      </p:sp>
      <p:sp>
        <p:nvSpPr>
          <p:cNvPr id="183302" name="Text Box 6"/>
          <p:cNvSpPr txBox="1">
            <a:spLocks noChangeArrowheads="1"/>
          </p:cNvSpPr>
          <p:nvPr/>
        </p:nvSpPr>
        <p:spPr bwMode="auto">
          <a:xfrm>
            <a:off x="1755775" y="2781300"/>
            <a:ext cx="533992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457200" indent="-457200" algn="l" eaLnBrk="1" fontAlgn="t" hangingPunct="1">
              <a:buFont typeface="Arial" panose="020B0604020202020204" pitchFamily="34" charset="0"/>
              <a:buChar char="•"/>
            </a:pPr>
            <a:r>
              <a:rPr lang="zh-CN" altLang="en-US" sz="2800" b="1" dirty="0">
                <a:latin typeface="楷体_GB2312" pitchFamily="49" charset="-122"/>
                <a:ea typeface="楷体_GB2312" pitchFamily="49" charset="-122"/>
              </a:rPr>
              <a:t>向量</a:t>
            </a:r>
            <a:r>
              <a:rPr lang="en-US" altLang="zh-CN" sz="2800" b="1" dirty="0">
                <a:latin typeface="楷体_GB2312" pitchFamily="49" charset="-122"/>
                <a:ea typeface="楷体_GB2312" pitchFamily="49" charset="-122"/>
              </a:rPr>
              <a:t>V1</a:t>
            </a:r>
            <a:r>
              <a:rPr lang="zh-CN" altLang="en-US" sz="2800" b="1" dirty="0">
                <a:latin typeface="楷体_GB2312" pitchFamily="49" charset="-122"/>
                <a:ea typeface="楷体_GB2312" pitchFamily="49" charset="-122"/>
              </a:rPr>
              <a:t>运算得向量</a:t>
            </a:r>
            <a:r>
              <a:rPr lang="en-US" altLang="zh-CN" sz="2800" b="1" dirty="0">
                <a:latin typeface="楷体_GB2312" pitchFamily="49" charset="-122"/>
                <a:ea typeface="楷体_GB2312" pitchFamily="49" charset="-122"/>
              </a:rPr>
              <a:t>V2</a:t>
            </a:r>
          </a:p>
          <a:p>
            <a:pPr marL="457200" indent="-457200" algn="l" eaLnBrk="1" fontAlgn="t" hangingPunct="1">
              <a:buFont typeface="Arial" panose="020B0604020202020204" pitchFamily="34" charset="0"/>
              <a:buChar char="•"/>
            </a:pPr>
            <a:r>
              <a:rPr lang="zh-CN" altLang="en-US" sz="2800" b="1" dirty="0">
                <a:latin typeface="楷体_GB2312" pitchFamily="49" charset="-122"/>
                <a:ea typeface="楷体_GB2312" pitchFamily="49" charset="-122"/>
              </a:rPr>
              <a:t>向量</a:t>
            </a:r>
            <a:r>
              <a:rPr lang="en-US" altLang="zh-CN" sz="2800" b="1" dirty="0">
                <a:latin typeface="楷体_GB2312" pitchFamily="49" charset="-122"/>
                <a:ea typeface="楷体_GB2312" pitchFamily="49" charset="-122"/>
              </a:rPr>
              <a:t>V</a:t>
            </a:r>
            <a:r>
              <a:rPr lang="zh-CN" altLang="en-US" sz="2800" b="1" dirty="0">
                <a:latin typeface="楷体_GB2312" pitchFamily="49" charset="-122"/>
                <a:ea typeface="楷体_GB2312" pitchFamily="49" charset="-122"/>
              </a:rPr>
              <a:t>运算得标量</a:t>
            </a:r>
            <a:r>
              <a:rPr lang="en-US" altLang="zh-CN" sz="2800" b="1" dirty="0">
                <a:latin typeface="楷体_GB2312" pitchFamily="49" charset="-122"/>
                <a:ea typeface="楷体_GB2312" pitchFamily="49" charset="-122"/>
              </a:rPr>
              <a:t>S</a:t>
            </a:r>
          </a:p>
          <a:p>
            <a:pPr marL="457200" indent="-457200" algn="l" eaLnBrk="1" fontAlgn="t" hangingPunct="1">
              <a:buFont typeface="Arial" panose="020B0604020202020204" pitchFamily="34" charset="0"/>
              <a:buChar char="•"/>
            </a:pPr>
            <a:r>
              <a:rPr lang="zh-CN" altLang="en-US" sz="2800" b="1" dirty="0">
                <a:latin typeface="楷体_GB2312" pitchFamily="49" charset="-122"/>
                <a:ea typeface="楷体_GB2312" pitchFamily="49" charset="-122"/>
              </a:rPr>
              <a:t>向量</a:t>
            </a:r>
            <a:r>
              <a:rPr lang="en-US" altLang="zh-CN" sz="2800" b="1" dirty="0">
                <a:latin typeface="楷体_GB2312" pitchFamily="49" charset="-122"/>
                <a:ea typeface="楷体_GB2312" pitchFamily="49" charset="-122"/>
              </a:rPr>
              <a:t>V1</a:t>
            </a:r>
            <a:r>
              <a:rPr lang="zh-CN" altLang="en-US" sz="2800" b="1" dirty="0">
                <a:latin typeface="楷体_GB2312" pitchFamily="49" charset="-122"/>
                <a:ea typeface="楷体_GB2312" pitchFamily="49" charset="-122"/>
              </a:rPr>
              <a:t>与向量</a:t>
            </a:r>
            <a:r>
              <a:rPr lang="en-US" altLang="zh-CN" sz="2800" b="1" dirty="0">
                <a:latin typeface="楷体_GB2312" pitchFamily="49" charset="-122"/>
                <a:ea typeface="楷体_GB2312" pitchFamily="49" charset="-122"/>
              </a:rPr>
              <a:t>V2</a:t>
            </a:r>
            <a:r>
              <a:rPr lang="zh-CN" altLang="en-US" sz="2800" b="1" dirty="0">
                <a:latin typeface="楷体_GB2312" pitchFamily="49" charset="-122"/>
                <a:ea typeface="楷体_GB2312" pitchFamily="49" charset="-122"/>
              </a:rPr>
              <a:t>运算得向量</a:t>
            </a:r>
            <a:r>
              <a:rPr lang="en-US" altLang="zh-CN" sz="2800" b="1" dirty="0">
                <a:latin typeface="楷体_GB2312" pitchFamily="49" charset="-122"/>
                <a:ea typeface="楷体_GB2312" pitchFamily="49" charset="-122"/>
              </a:rPr>
              <a:t>V3</a:t>
            </a:r>
          </a:p>
          <a:p>
            <a:pPr marL="457200" indent="-457200" algn="l" eaLnBrk="1" fontAlgn="t" hangingPunct="1">
              <a:buFont typeface="Arial" panose="020B0604020202020204" pitchFamily="34" charset="0"/>
              <a:buChar char="•"/>
            </a:pPr>
            <a:r>
              <a:rPr lang="zh-CN" altLang="en-US" sz="2800" b="1" dirty="0">
                <a:latin typeface="楷体_GB2312" pitchFamily="49" charset="-122"/>
                <a:ea typeface="楷体_GB2312" pitchFamily="49" charset="-122"/>
              </a:rPr>
              <a:t>向量</a:t>
            </a:r>
            <a:r>
              <a:rPr lang="en-US" altLang="zh-CN" sz="2800" b="1" dirty="0">
                <a:latin typeface="楷体_GB2312" pitchFamily="49" charset="-122"/>
                <a:ea typeface="楷体_GB2312" pitchFamily="49" charset="-122"/>
              </a:rPr>
              <a:t>V1</a:t>
            </a:r>
            <a:r>
              <a:rPr lang="zh-CN" altLang="en-US" sz="2800" b="1" dirty="0">
                <a:latin typeface="楷体_GB2312" pitchFamily="49" charset="-122"/>
                <a:ea typeface="楷体_GB2312" pitchFamily="49" charset="-122"/>
              </a:rPr>
              <a:t>与标量运算得向量</a:t>
            </a:r>
            <a:r>
              <a:rPr lang="en-US" altLang="zh-CN" sz="2800" b="1" dirty="0">
                <a:latin typeface="楷体_GB2312" pitchFamily="49" charset="-122"/>
                <a:ea typeface="楷体_GB2312" pitchFamily="49" charset="-122"/>
              </a:rPr>
              <a:t>V2</a:t>
            </a:r>
          </a:p>
        </p:txBody>
      </p:sp>
      <p:sp>
        <p:nvSpPr>
          <p:cNvPr id="183303" name="Text Box 7"/>
          <p:cNvSpPr txBox="1">
            <a:spLocks noChangeArrowheads="1"/>
          </p:cNvSpPr>
          <p:nvPr/>
        </p:nvSpPr>
        <p:spPr bwMode="auto">
          <a:xfrm>
            <a:off x="971550" y="4508500"/>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其它：</a:t>
            </a:r>
          </a:p>
        </p:txBody>
      </p:sp>
      <p:sp>
        <p:nvSpPr>
          <p:cNvPr id="183304" name="Text Box 8"/>
          <p:cNvSpPr txBox="1">
            <a:spLocks noChangeArrowheads="1"/>
          </p:cNvSpPr>
          <p:nvPr/>
        </p:nvSpPr>
        <p:spPr bwMode="auto">
          <a:xfrm>
            <a:off x="2103438" y="4498975"/>
            <a:ext cx="53482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ea typeface="楷体_GB2312" pitchFamily="49" charset="-122"/>
              </a:rPr>
              <a:t>向量比较指令、向量压缩指令、归并指令、向量传送指令等。</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1</a:t>
            </a:r>
            <a:r>
              <a:rPr lang="zh-CN" altLang="en-US" sz="2800" b="1"/>
              <a:t>．向量处理机的指令系统</a:t>
            </a:r>
          </a:p>
        </p:txBody>
      </p:sp>
      <p:sp>
        <p:nvSpPr>
          <p:cNvPr id="184323"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4324"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84325" name="Text Box 5"/>
          <p:cNvSpPr txBox="1">
            <a:spLocks noChangeArrowheads="1"/>
          </p:cNvSpPr>
          <p:nvPr/>
        </p:nvSpPr>
        <p:spPr bwMode="auto">
          <a:xfrm>
            <a:off x="1042988" y="227647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t>向量指令格式</a:t>
            </a:r>
          </a:p>
        </p:txBody>
      </p:sp>
      <p:sp>
        <p:nvSpPr>
          <p:cNvPr id="184326" name="Text Box 6"/>
          <p:cNvSpPr txBox="1">
            <a:spLocks noChangeArrowheads="1"/>
          </p:cNvSpPr>
          <p:nvPr/>
        </p:nvSpPr>
        <p:spPr bwMode="auto">
          <a:xfrm>
            <a:off x="1116013" y="2852738"/>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包括：</a:t>
            </a:r>
          </a:p>
        </p:txBody>
      </p:sp>
      <p:sp>
        <p:nvSpPr>
          <p:cNvPr id="184327" name="Text Box 7"/>
          <p:cNvSpPr txBox="1">
            <a:spLocks noChangeArrowheads="1"/>
          </p:cNvSpPr>
          <p:nvPr/>
        </p:nvSpPr>
        <p:spPr bwMode="auto">
          <a:xfrm>
            <a:off x="1476375" y="3367088"/>
            <a:ext cx="7488238"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marL="457200" indent="-457200" algn="l" eaLnBrk="1" fontAlgn="t" hangingPunct="1">
              <a:buFont typeface="Arial" panose="020B0604020202020204" pitchFamily="34" charset="0"/>
              <a:buChar char="•"/>
            </a:pPr>
            <a:r>
              <a:rPr lang="zh-CN" altLang="en-US" sz="2800" b="1" dirty="0"/>
              <a:t>操作码、</a:t>
            </a:r>
          </a:p>
          <a:p>
            <a:pPr marL="457200" indent="-457200" algn="l" eaLnBrk="1" fontAlgn="t" hangingPunct="1">
              <a:buFont typeface="Arial" panose="020B0604020202020204" pitchFamily="34" charset="0"/>
              <a:buChar char="•"/>
            </a:pPr>
            <a:r>
              <a:rPr lang="zh-CN" altLang="en-US" sz="2800" b="1" dirty="0"/>
              <a:t>源或目的操作数地址、</a:t>
            </a:r>
          </a:p>
          <a:p>
            <a:pPr marL="457200" indent="-457200" algn="l" eaLnBrk="1" fontAlgn="t" hangingPunct="1">
              <a:buFont typeface="Arial" panose="020B0604020202020204" pitchFamily="34" charset="0"/>
              <a:buChar char="•"/>
            </a:pPr>
            <a:r>
              <a:rPr lang="zh-CN" altLang="en-US" sz="2800" b="1" dirty="0"/>
              <a:t>地址偏移量、</a:t>
            </a:r>
          </a:p>
          <a:p>
            <a:pPr marL="457200" indent="-457200" algn="l" eaLnBrk="1" fontAlgn="t" hangingPunct="1">
              <a:buFont typeface="Arial" panose="020B0604020202020204" pitchFamily="34" charset="0"/>
              <a:buChar char="•"/>
            </a:pPr>
            <a:r>
              <a:rPr lang="zh-CN" altLang="en-US" sz="2800" b="1" dirty="0"/>
              <a:t>地址增量（</a:t>
            </a:r>
            <a:r>
              <a:rPr lang="zh-CN" altLang="en-US" b="1" dirty="0"/>
              <a:t>指明向量中相邻元素间的地址步距</a:t>
            </a:r>
            <a:r>
              <a:rPr lang="zh-CN" altLang="en-US" sz="2800" b="1" dirty="0"/>
              <a:t>）、</a:t>
            </a:r>
          </a:p>
          <a:p>
            <a:pPr marL="457200" indent="-457200" algn="l" eaLnBrk="1" fontAlgn="t" hangingPunct="1">
              <a:buFont typeface="Arial" panose="020B0604020202020204" pitchFamily="34" charset="0"/>
              <a:buChar char="•"/>
            </a:pPr>
            <a:r>
              <a:rPr lang="zh-CN" altLang="en-US" sz="2800" b="1" dirty="0"/>
              <a:t>向量长度等。</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85347"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5348"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85349"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grpSp>
        <p:nvGrpSpPr>
          <p:cNvPr id="185350" name="Group 6"/>
          <p:cNvGrpSpPr>
            <a:grpSpLocks/>
          </p:cNvGrpSpPr>
          <p:nvPr/>
        </p:nvGrpSpPr>
        <p:grpSpPr bwMode="auto">
          <a:xfrm>
            <a:off x="1846263" y="3068638"/>
            <a:ext cx="3960812" cy="1800225"/>
            <a:chOff x="1163" y="1933"/>
            <a:chExt cx="2495" cy="1134"/>
          </a:xfrm>
        </p:grpSpPr>
        <p:sp>
          <p:nvSpPr>
            <p:cNvPr id="185351" name="Text Box 7"/>
            <p:cNvSpPr txBox="1">
              <a:spLocks noChangeArrowheads="1"/>
            </p:cNvSpPr>
            <p:nvPr/>
          </p:nvSpPr>
          <p:spPr bwMode="auto">
            <a:xfrm>
              <a:off x="1292" y="1933"/>
              <a:ext cx="2366"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中央处理机</a:t>
              </a:r>
            </a:p>
            <a:p>
              <a:pPr algn="l" eaLnBrk="1" fontAlgn="t" hangingPunct="1"/>
              <a:r>
                <a:rPr lang="zh-CN" altLang="en-US" sz="2800" b="1"/>
                <a:t>诊断维护控制处理机</a:t>
              </a:r>
            </a:p>
            <a:p>
              <a:pPr algn="l" eaLnBrk="1" fontAlgn="t" hangingPunct="1"/>
              <a:r>
                <a:rPr lang="zh-CN" altLang="en-US" sz="2800" b="1"/>
                <a:t>大容量磁盘存贮子系统</a:t>
              </a:r>
            </a:p>
            <a:p>
              <a:pPr algn="l" eaLnBrk="1" fontAlgn="t" hangingPunct="1"/>
              <a:r>
                <a:rPr lang="zh-CN" altLang="en-US" sz="2800" b="1"/>
                <a:t>前端处理机</a:t>
              </a:r>
            </a:p>
          </p:txBody>
        </p:sp>
        <p:sp>
          <p:nvSpPr>
            <p:cNvPr id="185352" name="AutoShape 8"/>
            <p:cNvSpPr>
              <a:spLocks/>
            </p:cNvSpPr>
            <p:nvPr/>
          </p:nvSpPr>
          <p:spPr bwMode="auto">
            <a:xfrm>
              <a:off x="1163" y="2046"/>
              <a:ext cx="140" cy="930"/>
            </a:xfrm>
            <a:prstGeom prst="leftBrace">
              <a:avLst>
                <a:gd name="adj1" fmla="val 5535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endParaRPr lang="en-US" altLang="zh-CN" sz="2800" b="1"/>
            </a:p>
            <a:p>
              <a:pPr eaLnBrk="1" fontAlgn="t" hangingPunct="1"/>
              <a:endParaRPr lang="en-US" altLang="zh-CN" sz="2800" b="1"/>
            </a:p>
            <a:p>
              <a:pPr eaLnBrk="1" fontAlgn="t" hangingPunct="1"/>
              <a:endParaRPr lang="en-US" altLang="zh-CN" sz="2800" b="1"/>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86371"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6372"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86373"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86374" name="Text Box 6"/>
          <p:cNvSpPr txBox="1">
            <a:spLocks noChangeArrowheads="1"/>
          </p:cNvSpPr>
          <p:nvPr/>
        </p:nvSpPr>
        <p:spPr bwMode="auto">
          <a:xfrm>
            <a:off x="996950" y="2924175"/>
            <a:ext cx="62499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中央处理机控制部分：</a:t>
            </a:r>
          </a:p>
          <a:p>
            <a:pPr algn="l" eaLnBrk="1" fontAlgn="t" hangingPunct="1"/>
            <a:r>
              <a:rPr lang="en-US" altLang="zh-CN" sz="2800" b="1"/>
              <a:t>256</a:t>
            </a:r>
            <a:r>
              <a:rPr lang="zh-CN" altLang="en-US" sz="2800" b="1"/>
              <a:t>个</a:t>
            </a:r>
            <a:r>
              <a:rPr lang="en-US" altLang="zh-CN" sz="2800" b="1"/>
              <a:t>16</a:t>
            </a:r>
            <a:r>
              <a:rPr lang="zh-CN" altLang="en-US" sz="2800" b="1"/>
              <a:t>位的指缓，分</a:t>
            </a:r>
            <a:r>
              <a:rPr lang="en-US" altLang="zh-CN" sz="2800" b="1"/>
              <a:t>4</a:t>
            </a:r>
            <a:r>
              <a:rPr lang="zh-CN" altLang="en-US" sz="2800" b="1"/>
              <a:t>组，每组</a:t>
            </a:r>
            <a:r>
              <a:rPr lang="en-US" altLang="zh-CN" sz="2800" b="1"/>
              <a:t>64</a:t>
            </a:r>
            <a:r>
              <a:rPr lang="zh-CN" altLang="en-US" sz="2800" b="1"/>
              <a:t>个。</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87395"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7396"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87397"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87398" name="Text Box 6"/>
          <p:cNvSpPr txBox="1">
            <a:spLocks noChangeArrowheads="1"/>
          </p:cNvSpPr>
          <p:nvPr/>
        </p:nvSpPr>
        <p:spPr bwMode="auto">
          <a:xfrm>
            <a:off x="996950" y="2924175"/>
            <a:ext cx="753586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中央处理机运算部分：</a:t>
            </a:r>
          </a:p>
          <a:p>
            <a:pPr algn="l" eaLnBrk="1" fontAlgn="t" hangingPunct="1"/>
            <a:r>
              <a:rPr lang="en-US" altLang="zh-CN" sz="2800" b="1"/>
              <a:t>12</a:t>
            </a:r>
            <a:r>
              <a:rPr lang="zh-CN" altLang="en-US" sz="2800" b="1"/>
              <a:t>条可并行工作的单功能流水线，可分别流水地进行地址、向量、标量的各种运算。</a:t>
            </a:r>
          </a:p>
          <a:p>
            <a:pPr algn="l" eaLnBrk="1" fontAlgn="t" hangingPunct="1"/>
            <a:r>
              <a:rPr lang="zh-CN" altLang="en-US" sz="2800" b="1"/>
              <a:t>可由流水线功能部件直接访问的向量寄存器组</a:t>
            </a:r>
            <a:r>
              <a:rPr lang="en-US" altLang="zh-CN" sz="2800" b="1"/>
              <a:t>V</a:t>
            </a:r>
            <a:r>
              <a:rPr lang="en-US" altLang="zh-CN" sz="2800" b="1" baseline="-25000"/>
              <a:t>0</a:t>
            </a:r>
            <a:r>
              <a:rPr lang="en-US" altLang="zh-CN" sz="2800" b="1"/>
              <a:t>~V</a:t>
            </a:r>
            <a:r>
              <a:rPr lang="en-US" altLang="zh-CN" sz="2800" b="1" baseline="-25000"/>
              <a:t>7</a:t>
            </a:r>
            <a:r>
              <a:rPr lang="zh-CN" altLang="en-US" sz="2800" b="1"/>
              <a:t>、标量寄存器</a:t>
            </a:r>
            <a:r>
              <a:rPr lang="en-US" altLang="zh-CN" sz="2800" b="1"/>
              <a:t>S</a:t>
            </a:r>
            <a:r>
              <a:rPr lang="en-US" altLang="zh-CN" sz="2800" b="1" baseline="-25000"/>
              <a:t>0</a:t>
            </a:r>
            <a:r>
              <a:rPr lang="en-US" altLang="zh-CN" sz="2800" b="1"/>
              <a:t>~S</a:t>
            </a:r>
            <a:r>
              <a:rPr lang="en-US" altLang="zh-CN" sz="2800" b="1" baseline="-25000"/>
              <a:t>7</a:t>
            </a:r>
            <a:r>
              <a:rPr lang="zh-CN" altLang="en-US" sz="2800" b="1"/>
              <a:t>及地址寄存器</a:t>
            </a:r>
            <a:r>
              <a:rPr lang="en-US" altLang="zh-CN" sz="2800" b="1"/>
              <a:t>A</a:t>
            </a:r>
            <a:r>
              <a:rPr lang="en-US" altLang="zh-CN" sz="2800" b="1" baseline="-25000"/>
              <a:t>0</a:t>
            </a:r>
            <a:r>
              <a:rPr lang="en-US" altLang="zh-CN" sz="2800" b="1"/>
              <a:t>~A</a:t>
            </a:r>
            <a:r>
              <a:rPr lang="en-US" altLang="zh-CN" sz="2800" b="1" baseline="-25000"/>
              <a:t>7</a:t>
            </a:r>
            <a:r>
              <a:rPr lang="zh-CN" altLang="en-US" sz="2800" b="1"/>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18" name="Picture 2"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156325" cy="536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19" name="Text Box 3"/>
          <p:cNvSpPr txBox="1">
            <a:spLocks noChangeArrowheads="1"/>
          </p:cNvSpPr>
          <p:nvPr/>
        </p:nvSpPr>
        <p:spPr bwMode="auto">
          <a:xfrm>
            <a:off x="6049963" y="188913"/>
            <a:ext cx="3094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b="1"/>
              <a:t>6</a:t>
            </a:r>
            <a:r>
              <a:rPr lang="zh-CN" altLang="en-US" b="1"/>
              <a:t>个流水线单功能部件</a:t>
            </a:r>
          </a:p>
        </p:txBody>
      </p:sp>
      <p:sp>
        <p:nvSpPr>
          <p:cNvPr id="188420" name="Text Box 4"/>
          <p:cNvSpPr txBox="1">
            <a:spLocks noChangeArrowheads="1"/>
          </p:cNvSpPr>
          <p:nvPr/>
        </p:nvSpPr>
        <p:spPr bwMode="auto">
          <a:xfrm>
            <a:off x="6156325" y="2060575"/>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zh-CN" altLang="en-US" b="1"/>
              <a:t>向量寄存器组</a:t>
            </a:r>
          </a:p>
        </p:txBody>
      </p:sp>
      <p:sp>
        <p:nvSpPr>
          <p:cNvPr id="188421" name="Text Box 5"/>
          <p:cNvSpPr txBox="1">
            <a:spLocks noChangeArrowheads="1"/>
          </p:cNvSpPr>
          <p:nvPr/>
        </p:nvSpPr>
        <p:spPr bwMode="auto">
          <a:xfrm>
            <a:off x="6084888" y="692150"/>
            <a:ext cx="30591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b="1"/>
              <a:t>向量屏蔽寄存器</a:t>
            </a:r>
            <a:r>
              <a:rPr lang="en-US" altLang="zh-CN" b="1"/>
              <a:t>VM</a:t>
            </a:r>
            <a:r>
              <a:rPr lang="zh-CN" altLang="en-US" b="1"/>
              <a:t>（</a:t>
            </a:r>
            <a:r>
              <a:rPr lang="en-US" altLang="zh-CN" b="1"/>
              <a:t>64</a:t>
            </a:r>
            <a:r>
              <a:rPr lang="zh-CN" altLang="en-US" b="1"/>
              <a:t>位）</a:t>
            </a:r>
          </a:p>
        </p:txBody>
      </p:sp>
      <p:sp>
        <p:nvSpPr>
          <p:cNvPr id="188422" name="Text Box 6"/>
          <p:cNvSpPr txBox="1">
            <a:spLocks noChangeArrowheads="1"/>
          </p:cNvSpPr>
          <p:nvPr/>
        </p:nvSpPr>
        <p:spPr bwMode="auto">
          <a:xfrm>
            <a:off x="6156325" y="1484313"/>
            <a:ext cx="217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zh-CN" altLang="en-US" b="1"/>
              <a:t>标量寄存器</a:t>
            </a:r>
            <a:r>
              <a:rPr lang="en-US" altLang="zh-CN" b="1"/>
              <a:t>8</a:t>
            </a:r>
            <a:r>
              <a:rPr lang="zh-CN" altLang="en-US" b="1"/>
              <a:t>个</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89443"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9444"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89445"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89446" name="Text Box 6"/>
          <p:cNvSpPr txBox="1">
            <a:spLocks noChangeArrowheads="1"/>
          </p:cNvSpPr>
          <p:nvPr/>
        </p:nvSpPr>
        <p:spPr bwMode="auto">
          <a:xfrm>
            <a:off x="996950" y="2924175"/>
            <a:ext cx="7535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dirty="0"/>
              <a:t>V</a:t>
            </a:r>
            <a:r>
              <a:rPr lang="en-US" altLang="zh-CN" sz="2800" b="1" baseline="-25000" dirty="0"/>
              <a:t>i</a:t>
            </a:r>
            <a:r>
              <a:rPr lang="zh-CN" altLang="en-US" sz="2800" b="1" dirty="0"/>
              <a:t>冲突：</a:t>
            </a:r>
          </a:p>
          <a:p>
            <a:pPr algn="l" eaLnBrk="1" fontAlgn="t" hangingPunct="1"/>
            <a:r>
              <a:rPr lang="zh-CN" altLang="en-US" sz="2800" b="1" dirty="0"/>
              <a:t>并行工作的各向量指令的源向量或结果向量使用了相同的</a:t>
            </a:r>
            <a:r>
              <a:rPr lang="en-US" altLang="zh-CN" sz="2800" b="1" dirty="0"/>
              <a:t>V</a:t>
            </a:r>
            <a:r>
              <a:rPr lang="en-US" altLang="zh-CN" sz="2800" b="1" baseline="-25000" dirty="0"/>
              <a:t>i</a:t>
            </a:r>
            <a:r>
              <a:rPr lang="zh-CN" altLang="en-US" sz="2800" b="1" dirty="0"/>
              <a:t>。</a:t>
            </a:r>
          </a:p>
        </p:txBody>
      </p:sp>
      <p:sp>
        <p:nvSpPr>
          <p:cNvPr id="189447" name="Text Box 7"/>
          <p:cNvSpPr txBox="1">
            <a:spLocks noChangeArrowheads="1"/>
          </p:cNvSpPr>
          <p:nvPr/>
        </p:nvSpPr>
        <p:spPr bwMode="auto">
          <a:xfrm>
            <a:off x="1042988" y="4437063"/>
            <a:ext cx="2203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V4←</a:t>
            </a:r>
            <a:r>
              <a:rPr lang="en-US" altLang="zh-CN" sz="2800" b="1">
                <a:solidFill>
                  <a:srgbClr val="FF0000"/>
                </a:solidFill>
              </a:rPr>
              <a:t>V1</a:t>
            </a:r>
            <a:r>
              <a:rPr lang="en-US" altLang="zh-CN" sz="2800" b="1"/>
              <a:t>+V2</a:t>
            </a:r>
          </a:p>
          <a:p>
            <a:pPr algn="l" eaLnBrk="1" fontAlgn="t" hangingPunct="1"/>
            <a:r>
              <a:rPr lang="en-US" altLang="zh-CN" sz="2800" b="1"/>
              <a:t>V5←</a:t>
            </a:r>
            <a:r>
              <a:rPr lang="en-US" altLang="zh-CN" sz="2800" b="1">
                <a:solidFill>
                  <a:srgbClr val="FF0000"/>
                </a:solidFill>
              </a:rPr>
              <a:t>V1</a:t>
            </a:r>
            <a:r>
              <a:rPr lang="en-US" altLang="zh-CN" sz="2800" b="1"/>
              <a:t>∧V3</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90467"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0468"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90469"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90470" name="Text Box 6"/>
          <p:cNvSpPr txBox="1">
            <a:spLocks noChangeArrowheads="1"/>
          </p:cNvSpPr>
          <p:nvPr/>
        </p:nvSpPr>
        <p:spPr bwMode="auto">
          <a:xfrm>
            <a:off x="996950" y="2924175"/>
            <a:ext cx="7535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功能部件冲突：</a:t>
            </a:r>
          </a:p>
          <a:p>
            <a:pPr algn="l" eaLnBrk="1" fontAlgn="t" hangingPunct="1"/>
            <a:r>
              <a:rPr lang="zh-CN" altLang="en-US" sz="2800" b="1"/>
              <a:t>同一个功能部件被一条以上的要求并行工作的向量指令所使用。</a:t>
            </a:r>
          </a:p>
        </p:txBody>
      </p:sp>
      <p:sp>
        <p:nvSpPr>
          <p:cNvPr id="190471" name="Text Box 7"/>
          <p:cNvSpPr txBox="1">
            <a:spLocks noChangeArrowheads="1"/>
          </p:cNvSpPr>
          <p:nvPr/>
        </p:nvSpPr>
        <p:spPr bwMode="auto">
          <a:xfrm>
            <a:off x="1042988" y="4437063"/>
            <a:ext cx="20240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V4←V2</a:t>
            </a:r>
            <a:r>
              <a:rPr lang="en-US" altLang="zh-CN" sz="2800" b="1">
                <a:solidFill>
                  <a:srgbClr val="FF0000"/>
                </a:solidFill>
              </a:rPr>
              <a:t>*</a:t>
            </a:r>
            <a:r>
              <a:rPr lang="en-US" altLang="zh-CN" sz="2800" b="1"/>
              <a:t>V3</a:t>
            </a:r>
          </a:p>
          <a:p>
            <a:pPr algn="l" eaLnBrk="1" fontAlgn="t" hangingPunct="1"/>
            <a:r>
              <a:rPr lang="en-US" altLang="zh-CN" sz="2800" b="1"/>
              <a:t>V5←V1</a:t>
            </a:r>
            <a:r>
              <a:rPr lang="en-US" altLang="zh-CN" sz="2800" b="1">
                <a:solidFill>
                  <a:srgbClr val="FF0000"/>
                </a:solidFill>
              </a:rPr>
              <a:t>*</a:t>
            </a:r>
            <a:r>
              <a:rPr lang="en-US" altLang="zh-CN" sz="2800" b="1"/>
              <a:t>V6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353283" name="Text Box 3"/>
          <p:cNvSpPr txBox="1">
            <a:spLocks noChangeArrowheads="1"/>
          </p:cNvSpPr>
          <p:nvPr/>
        </p:nvSpPr>
        <p:spPr bwMode="auto">
          <a:xfrm>
            <a:off x="468313" y="1125538"/>
            <a:ext cx="813593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kumimoji="0" lang="zh-CN" altLang="en-US" sz="2800" b="1" dirty="0"/>
              <a:t>向</a:t>
            </a:r>
            <a:r>
              <a:rPr lang="zh-CN" altLang="en-US" sz="2800" b="1" dirty="0"/>
              <a:t>量内：</a:t>
            </a:r>
          </a:p>
          <a:p>
            <a:pPr algn="l" eaLnBrk="1" fontAlgn="t" hangingPunct="1"/>
            <a:r>
              <a:rPr lang="zh-CN" altLang="en-US" sz="2800" b="1" dirty="0"/>
              <a:t>各个元素之间很少相关，</a:t>
            </a:r>
          </a:p>
          <a:p>
            <a:pPr algn="l" eaLnBrk="1" fontAlgn="t" hangingPunct="1"/>
            <a:r>
              <a:rPr lang="zh-CN" altLang="en-US" sz="2800" b="1" dirty="0"/>
              <a:t>且对这些元素一般执行同一种操作，</a:t>
            </a:r>
          </a:p>
          <a:p>
            <a:pPr algn="l" eaLnBrk="1" fontAlgn="t" hangingPunct="1"/>
            <a:r>
              <a:rPr lang="zh-CN" altLang="en-US" sz="2800" b="1" dirty="0"/>
              <a:t>较容易发挥流水线效能，</a:t>
            </a:r>
          </a:p>
        </p:txBody>
      </p:sp>
      <p:sp>
        <p:nvSpPr>
          <p:cNvPr id="353284" name="Text Box 4"/>
          <p:cNvSpPr txBox="1">
            <a:spLocks noChangeArrowheads="1"/>
          </p:cNvSpPr>
          <p:nvPr/>
        </p:nvSpPr>
        <p:spPr bwMode="auto">
          <a:xfrm>
            <a:off x="468313" y="3068638"/>
            <a:ext cx="82073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t>所以</a:t>
            </a:r>
          </a:p>
          <a:p>
            <a:pPr algn="l" eaLnBrk="1" fontAlgn="t" hangingPunct="1"/>
            <a:r>
              <a:rPr lang="zh-CN" altLang="en-US" sz="2800" b="1" dirty="0"/>
              <a:t>一般将向量数据表示和流水线技术结合起来，构成</a:t>
            </a:r>
            <a:r>
              <a:rPr lang="zh-CN" altLang="en-US" sz="2800" b="1" dirty="0">
                <a:solidFill>
                  <a:srgbClr val="FF0000"/>
                </a:solidFill>
              </a:rPr>
              <a:t>向量流水处理机</a:t>
            </a:r>
            <a:r>
              <a:rPr lang="zh-CN" altLang="en-US" sz="2800" b="1" dirty="0"/>
              <a:t>，简称</a:t>
            </a:r>
            <a:r>
              <a:rPr lang="zh-CN" altLang="en-US" sz="2800" b="1" dirty="0">
                <a:solidFill>
                  <a:srgbClr val="FF0000"/>
                </a:solidFill>
              </a:rPr>
              <a:t>向量处理机</a:t>
            </a:r>
            <a:r>
              <a:rPr lang="zh-CN" altLang="en-US" sz="2800" b="1" dirty="0"/>
              <a:t>。</a:t>
            </a:r>
          </a:p>
        </p:txBody>
      </p:sp>
      <p:sp>
        <p:nvSpPr>
          <p:cNvPr id="353285" name="Text Box 5"/>
          <p:cNvSpPr txBox="1">
            <a:spLocks noChangeArrowheads="1"/>
          </p:cNvSpPr>
          <p:nvPr/>
        </p:nvSpPr>
        <p:spPr bwMode="auto">
          <a:xfrm>
            <a:off x="395288" y="4498975"/>
            <a:ext cx="82089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目的是提高面向向量数组计算类应用的计算机的速度性能。</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3283"/>
                                        </p:tgtEl>
                                        <p:attrNameLst>
                                          <p:attrName>style.visibility</p:attrName>
                                        </p:attrNameLst>
                                      </p:cBhvr>
                                      <p:to>
                                        <p:strVal val="visible"/>
                                      </p:to>
                                    </p:set>
                                    <p:animEffect transition="in" filter="wipe(left)">
                                      <p:cBhvr>
                                        <p:cTn id="7" dur="500"/>
                                        <p:tgtEl>
                                          <p:spTgt spid="35328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3284"/>
                                        </p:tgtEl>
                                        <p:attrNameLst>
                                          <p:attrName>style.visibility</p:attrName>
                                        </p:attrNameLst>
                                      </p:cBhvr>
                                      <p:to>
                                        <p:strVal val="visible"/>
                                      </p:to>
                                    </p:set>
                                    <p:animEffect transition="in" filter="wipe(left)">
                                      <p:cBhvr>
                                        <p:cTn id="11" dur="500"/>
                                        <p:tgtEl>
                                          <p:spTgt spid="3532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3285"/>
                                        </p:tgtEl>
                                        <p:attrNameLst>
                                          <p:attrName>style.visibility</p:attrName>
                                        </p:attrNameLst>
                                      </p:cBhvr>
                                      <p:to>
                                        <p:strVal val="visible"/>
                                      </p:to>
                                    </p:set>
                                    <p:animEffect transition="in" filter="wipe(left)">
                                      <p:cBhvr>
                                        <p:cTn id="16" dur="500"/>
                                        <p:tgtEl>
                                          <p:spTgt spid="353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p:bldP spid="353284" grpId="0"/>
      <p:bldP spid="35328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91491"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1492"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91493"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91494" name="Text Box 6"/>
          <p:cNvSpPr txBox="1">
            <a:spLocks noChangeArrowheads="1"/>
          </p:cNvSpPr>
          <p:nvPr/>
        </p:nvSpPr>
        <p:spPr bwMode="auto">
          <a:xfrm>
            <a:off x="996950" y="4221163"/>
            <a:ext cx="75358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0000FF"/>
                </a:solidFill>
              </a:rPr>
              <a:t>只要不出现</a:t>
            </a:r>
            <a:r>
              <a:rPr lang="en-US" altLang="zh-CN" sz="2800" b="1" dirty="0">
                <a:solidFill>
                  <a:srgbClr val="0000FF"/>
                </a:solidFill>
              </a:rPr>
              <a:t>Vi</a:t>
            </a:r>
            <a:r>
              <a:rPr lang="zh-CN" altLang="en-US" sz="2800" b="1" dirty="0">
                <a:solidFill>
                  <a:srgbClr val="0000FF"/>
                </a:solidFill>
              </a:rPr>
              <a:t>冲突和功能部件冲突</a:t>
            </a:r>
            <a:r>
              <a:rPr lang="zh-CN" altLang="en-US" sz="2800" b="1" dirty="0"/>
              <a:t>，各个</a:t>
            </a:r>
            <a:r>
              <a:rPr lang="en-US" altLang="zh-CN" sz="2800" b="1" dirty="0"/>
              <a:t>Vi</a:t>
            </a:r>
            <a:r>
              <a:rPr lang="zh-CN" altLang="en-US" sz="2800" b="1" dirty="0"/>
              <a:t>之间和各个功能部件之间</a:t>
            </a:r>
            <a:r>
              <a:rPr lang="zh-CN" altLang="en-US" sz="2800" b="1" dirty="0">
                <a:solidFill>
                  <a:srgbClr val="0000FF"/>
                </a:solidFill>
              </a:rPr>
              <a:t>都能并行工作</a:t>
            </a:r>
            <a:r>
              <a:rPr lang="zh-CN" altLang="en-US" sz="2800" b="1" dirty="0"/>
              <a:t>，大大加快了向量指令的处理。这是 </a:t>
            </a:r>
            <a:r>
              <a:rPr lang="en-US" altLang="zh-CN" sz="2800" b="1" dirty="0"/>
              <a:t>CRAY-1</a:t>
            </a:r>
            <a:r>
              <a:rPr lang="zh-CN" altLang="en-US" sz="2800" b="1" dirty="0"/>
              <a:t>的一个显著特点。</a:t>
            </a:r>
          </a:p>
        </p:txBody>
      </p:sp>
      <p:sp>
        <p:nvSpPr>
          <p:cNvPr id="191495" name="Text Box 7"/>
          <p:cNvSpPr txBox="1">
            <a:spLocks noChangeArrowheads="1"/>
          </p:cNvSpPr>
          <p:nvPr/>
        </p:nvSpPr>
        <p:spPr bwMode="auto">
          <a:xfrm>
            <a:off x="1042988" y="2852738"/>
            <a:ext cx="74168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每个</a:t>
            </a:r>
            <a:r>
              <a:rPr lang="en-US" altLang="zh-CN" sz="2800" b="1"/>
              <a:t>Vi</a:t>
            </a:r>
            <a:r>
              <a:rPr lang="zh-CN" altLang="en-US" sz="2800" b="1"/>
              <a:t>组都有连到</a:t>
            </a:r>
            <a:r>
              <a:rPr lang="en-US" altLang="zh-CN" sz="2800" b="1"/>
              <a:t>6</a:t>
            </a:r>
            <a:r>
              <a:rPr lang="zh-CN" altLang="en-US" sz="2800" b="1"/>
              <a:t>个功能部件的单独总线，而每个功能部件也都有把运算结果送回向量寄存器组的输出总线。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92515"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2516" name="Text Box 4"/>
          <p:cNvSpPr txBox="1">
            <a:spLocks noChangeArrowheads="1"/>
          </p:cNvSpPr>
          <p:nvPr/>
        </p:nvSpPr>
        <p:spPr bwMode="auto">
          <a:xfrm>
            <a:off x="468313" y="1158875"/>
            <a:ext cx="4451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向量流水处理机的结构</a:t>
            </a:r>
          </a:p>
        </p:txBody>
      </p:sp>
      <p:sp>
        <p:nvSpPr>
          <p:cNvPr id="192517"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92518" name="Text Box 6"/>
          <p:cNvSpPr txBox="1">
            <a:spLocks noChangeArrowheads="1"/>
          </p:cNvSpPr>
          <p:nvPr/>
        </p:nvSpPr>
        <p:spPr bwMode="auto">
          <a:xfrm>
            <a:off x="996950" y="2924175"/>
            <a:ext cx="753586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向量指令：</a:t>
            </a:r>
          </a:p>
          <a:p>
            <a:pPr algn="l" eaLnBrk="1" fontAlgn="t" hangingPunct="1"/>
            <a:r>
              <a:rPr lang="en-US" altLang="zh-CN" sz="2800" b="1"/>
              <a:t>CRAY-1</a:t>
            </a:r>
            <a:r>
              <a:rPr lang="zh-CN" altLang="en-US" sz="2800" b="1"/>
              <a:t>有标量类和向量类指令共</a:t>
            </a:r>
            <a:r>
              <a:rPr lang="en-US" altLang="zh-CN" sz="2800" b="1"/>
              <a:t>128</a:t>
            </a:r>
            <a:r>
              <a:rPr lang="zh-CN" altLang="en-US" sz="2800" b="1"/>
              <a:t>条，其中</a:t>
            </a:r>
            <a:r>
              <a:rPr lang="en-US" altLang="zh-CN" sz="2800" b="1"/>
              <a:t>4</a:t>
            </a:r>
            <a:r>
              <a:rPr lang="zh-CN" altLang="en-US" sz="2800" b="1"/>
              <a:t>种向量如图</a:t>
            </a:r>
            <a:r>
              <a:rPr lang="en-US" altLang="zh-CN" sz="2800" b="1"/>
              <a:t>5-32</a:t>
            </a:r>
            <a:r>
              <a:rPr lang="zh-CN" altLang="en-US" sz="2800" b="1"/>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1979613" y="4149725"/>
            <a:ext cx="4918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图</a:t>
            </a:r>
            <a:r>
              <a:rPr lang="en-US" altLang="zh-CN" sz="2800" b="1"/>
              <a:t>5-32 CRAY-1</a:t>
            </a:r>
            <a:r>
              <a:rPr lang="zh-CN" altLang="en-US" sz="2800" b="1"/>
              <a:t>的</a:t>
            </a:r>
            <a:r>
              <a:rPr lang="en-US" altLang="zh-CN" sz="2800" b="1"/>
              <a:t>4</a:t>
            </a:r>
            <a:r>
              <a:rPr lang="zh-CN" altLang="en-US" sz="2800" b="1"/>
              <a:t>种向量指令</a:t>
            </a:r>
          </a:p>
        </p:txBody>
      </p:sp>
      <p:pic>
        <p:nvPicPr>
          <p:cNvPr id="193539" name="Picture 3"/>
          <p:cNvPicPr>
            <a:picLocks noChangeAspect="1" noChangeArrowheads="1"/>
          </p:cNvPicPr>
          <p:nvPr/>
        </p:nvPicPr>
        <p:blipFill>
          <a:blip r:embed="rId2">
            <a:extLst>
              <a:ext uri="{28A0092B-C50C-407E-A947-70E740481C1C}">
                <a14:useLocalDpi xmlns:a14="http://schemas.microsoft.com/office/drawing/2010/main" val="0"/>
              </a:ext>
            </a:extLst>
          </a:blip>
          <a:srcRect l="568" r="262" b="890"/>
          <a:stretch>
            <a:fillRect/>
          </a:stretch>
        </p:blipFill>
        <p:spPr bwMode="auto">
          <a:xfrm>
            <a:off x="0" y="0"/>
            <a:ext cx="9144000"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0" name="Text Box 4"/>
          <p:cNvSpPr txBox="1">
            <a:spLocks noChangeArrowheads="1"/>
          </p:cNvSpPr>
          <p:nvPr/>
        </p:nvSpPr>
        <p:spPr bwMode="auto">
          <a:xfrm>
            <a:off x="395288" y="4868863"/>
            <a:ext cx="83534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latin typeface="楷体_GB2312" pitchFamily="49" charset="-122"/>
                <a:ea typeface="楷体_GB2312" pitchFamily="49" charset="-122"/>
              </a:rPr>
              <a:t>CRAY</a:t>
            </a:r>
            <a:r>
              <a:rPr lang="en-US" altLang="zh-CN" sz="2800" b="1">
                <a:ea typeface="楷体_GB2312" pitchFamily="49" charset="-122"/>
              </a:rPr>
              <a:t>—</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向量处理的另一个显著特点是，只要不出现</a:t>
            </a:r>
            <a:r>
              <a:rPr lang="zh-CN" altLang="en-US" sz="2800" b="1">
                <a:solidFill>
                  <a:srgbClr val="FF0000"/>
                </a:solidFill>
                <a:latin typeface="楷体_GB2312" pitchFamily="49" charset="-122"/>
                <a:ea typeface="楷体_GB2312" pitchFamily="49" charset="-122"/>
              </a:rPr>
              <a:t>功能部件冲突</a:t>
            </a:r>
            <a:r>
              <a:rPr lang="zh-CN" altLang="en-US" sz="2800" b="1">
                <a:latin typeface="楷体_GB2312" pitchFamily="49" charset="-122"/>
                <a:ea typeface="楷体_GB2312" pitchFamily="49" charset="-122"/>
              </a:rPr>
              <a:t>和</a:t>
            </a:r>
            <a:r>
              <a:rPr lang="zh-CN" altLang="en-US" sz="2800" b="1">
                <a:solidFill>
                  <a:srgbClr val="FF0000"/>
                </a:solidFill>
                <a:latin typeface="楷体_GB2312" pitchFamily="49" charset="-122"/>
                <a:ea typeface="楷体_GB2312" pitchFamily="49" charset="-122"/>
              </a:rPr>
              <a:t>源向量冲突</a:t>
            </a:r>
            <a:r>
              <a:rPr lang="zh-CN" altLang="en-US" sz="2800" b="1">
                <a:latin typeface="楷体_GB2312" pitchFamily="49" charset="-122"/>
                <a:ea typeface="楷体_GB2312" pitchFamily="49" charset="-122"/>
              </a:rPr>
              <a:t>，通过</a:t>
            </a:r>
            <a:r>
              <a:rPr lang="zh-CN" altLang="en-US" sz="2800" b="1">
                <a:solidFill>
                  <a:srgbClr val="FF0000"/>
                </a:solidFill>
                <a:latin typeface="楷体_GB2312" pitchFamily="49" charset="-122"/>
                <a:ea typeface="楷体_GB2312" pitchFamily="49" charset="-122"/>
              </a:rPr>
              <a:t>链接机构</a:t>
            </a:r>
            <a:r>
              <a:rPr lang="zh-CN" altLang="en-US" sz="2800" b="1">
                <a:latin typeface="楷体_GB2312" pitchFamily="49" charset="-122"/>
                <a:ea typeface="楷体_GB2312" pitchFamily="49" charset="-122"/>
              </a:rPr>
              <a:t>可使有</a:t>
            </a:r>
            <a:r>
              <a:rPr lang="zh-CN" altLang="en-US" sz="2800" b="1">
                <a:solidFill>
                  <a:srgbClr val="FF0000"/>
                </a:solidFill>
                <a:latin typeface="楷体_GB2312" pitchFamily="49" charset="-122"/>
                <a:ea typeface="楷体_GB2312" pitchFamily="49" charset="-122"/>
              </a:rPr>
              <a:t>数据相关</a:t>
            </a:r>
            <a:r>
              <a:rPr lang="zh-CN" altLang="en-US" sz="2800" b="1">
                <a:latin typeface="楷体_GB2312" pitchFamily="49" charset="-122"/>
                <a:ea typeface="楷体_GB2312" pitchFamily="49" charset="-122"/>
              </a:rPr>
              <a:t>的向量指令</a:t>
            </a:r>
            <a:r>
              <a:rPr lang="zh-CN" altLang="en-US" sz="2800" b="1">
                <a:solidFill>
                  <a:srgbClr val="FF0000"/>
                </a:solidFill>
                <a:latin typeface="楷体_GB2312" pitchFamily="49" charset="-122"/>
                <a:ea typeface="楷体_GB2312" pitchFamily="49" charset="-122"/>
              </a:rPr>
              <a:t>仍能重叠</a:t>
            </a:r>
            <a:r>
              <a:rPr lang="zh-CN" altLang="en-US" sz="2800" b="1">
                <a:latin typeface="楷体_GB2312" pitchFamily="49" charset="-122"/>
                <a:ea typeface="楷体_GB2312" pitchFamily="49" charset="-122"/>
              </a:rPr>
              <a:t>并行处理。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94563"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4564" name="Text Box 4"/>
          <p:cNvSpPr txBox="1">
            <a:spLocks noChangeArrowheads="1"/>
          </p:cNvSpPr>
          <p:nvPr/>
        </p:nvSpPr>
        <p:spPr bwMode="auto">
          <a:xfrm>
            <a:off x="468313" y="1158875"/>
            <a:ext cx="3395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a:t>
            </a:r>
          </a:p>
        </p:txBody>
      </p:sp>
      <p:sp>
        <p:nvSpPr>
          <p:cNvPr id="194565"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94566" name="Text Box 6"/>
          <p:cNvSpPr txBox="1">
            <a:spLocks noChangeArrowheads="1"/>
          </p:cNvSpPr>
          <p:nvPr/>
        </p:nvSpPr>
        <p:spPr bwMode="auto">
          <a:xfrm>
            <a:off x="566738" y="2852738"/>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计算：</a:t>
            </a:r>
            <a:r>
              <a:rPr lang="en-US" altLang="zh-CN" sz="2800" b="1"/>
              <a:t>D=A*</a:t>
            </a:r>
            <a:r>
              <a:rPr lang="zh-CN" altLang="en-US" sz="2800" b="1"/>
              <a:t>（</a:t>
            </a:r>
            <a:r>
              <a:rPr lang="en-US" altLang="zh-CN" sz="2800" b="1"/>
              <a:t>B+C</a:t>
            </a:r>
            <a:r>
              <a:rPr lang="zh-CN" altLang="en-US" sz="2800" b="1"/>
              <a:t>）</a:t>
            </a:r>
          </a:p>
        </p:txBody>
      </p:sp>
      <p:sp>
        <p:nvSpPr>
          <p:cNvPr id="194567" name="Text Box 7"/>
          <p:cNvSpPr txBox="1">
            <a:spLocks noChangeArrowheads="1"/>
          </p:cNvSpPr>
          <p:nvPr/>
        </p:nvSpPr>
        <p:spPr bwMode="auto">
          <a:xfrm>
            <a:off x="539750" y="3357563"/>
            <a:ext cx="830103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若向量长度</a:t>
            </a:r>
            <a:r>
              <a:rPr lang="en-US" altLang="zh-CN" sz="2800" b="1"/>
              <a:t>N≤64</a:t>
            </a:r>
            <a:r>
              <a:rPr lang="zh-CN" altLang="en-US" sz="2800" b="1"/>
              <a:t>，向量为浮点数，则在</a:t>
            </a:r>
            <a:r>
              <a:rPr lang="en-US" altLang="zh-CN" sz="2800" b="1"/>
              <a:t>B</a:t>
            </a:r>
            <a:r>
              <a:rPr lang="zh-CN" altLang="en-US" sz="2800" b="1"/>
              <a:t>、</a:t>
            </a:r>
            <a:r>
              <a:rPr lang="en-US" altLang="zh-CN" sz="2800" b="1"/>
              <a:t>C</a:t>
            </a:r>
            <a:r>
              <a:rPr lang="zh-CN" altLang="en-US" sz="2800" b="1"/>
              <a:t>取到</a:t>
            </a:r>
            <a:r>
              <a:rPr lang="en-US" altLang="zh-CN" sz="2800" b="1"/>
              <a:t>V0</a:t>
            </a:r>
            <a:r>
              <a:rPr lang="zh-CN" altLang="en-US" sz="2800" b="1"/>
              <a:t>、</a:t>
            </a:r>
            <a:r>
              <a:rPr lang="en-US" altLang="zh-CN" sz="2800" b="1"/>
              <a:t>V1</a:t>
            </a:r>
            <a:r>
              <a:rPr lang="zh-CN" altLang="en-US" sz="2800" b="1"/>
              <a:t>后，可用以下指令求解：</a:t>
            </a:r>
          </a:p>
          <a:p>
            <a:pPr algn="l" eaLnBrk="1" fontAlgn="t" hangingPunct="1"/>
            <a:r>
              <a:rPr lang="zh-CN" altLang="en-US" sz="2800" b="1"/>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95587"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5588" name="Text Box 4"/>
          <p:cNvSpPr txBox="1">
            <a:spLocks noChangeArrowheads="1"/>
          </p:cNvSpPr>
          <p:nvPr/>
        </p:nvSpPr>
        <p:spPr bwMode="auto">
          <a:xfrm>
            <a:off x="468313" y="1158875"/>
            <a:ext cx="3395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a:t>
            </a:r>
          </a:p>
        </p:txBody>
      </p:sp>
      <p:sp>
        <p:nvSpPr>
          <p:cNvPr id="195589"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95590" name="Text Box 6"/>
          <p:cNvSpPr txBox="1">
            <a:spLocks noChangeArrowheads="1"/>
          </p:cNvSpPr>
          <p:nvPr/>
        </p:nvSpPr>
        <p:spPr bwMode="auto">
          <a:xfrm>
            <a:off x="2444750" y="2924175"/>
            <a:ext cx="6299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V3←</a:t>
            </a:r>
            <a:r>
              <a:rPr lang="zh-CN" altLang="en-US" sz="2800" b="1"/>
              <a:t>存贮器（访存取</a:t>
            </a:r>
            <a:r>
              <a:rPr lang="en-US" altLang="zh-CN" sz="2800" b="1"/>
              <a:t>A</a:t>
            </a:r>
            <a:r>
              <a:rPr lang="zh-CN" altLang="en-US" sz="2800" b="1"/>
              <a:t>向量）</a:t>
            </a:r>
          </a:p>
          <a:p>
            <a:pPr algn="l" eaLnBrk="1" fontAlgn="t" hangingPunct="1"/>
            <a:r>
              <a:rPr lang="en-US" altLang="zh-CN" sz="2800" b="1"/>
              <a:t>V2←V0+V1</a:t>
            </a:r>
            <a:r>
              <a:rPr lang="zh-CN" altLang="en-US" sz="2800" b="1"/>
              <a:t>（</a:t>
            </a:r>
            <a:r>
              <a:rPr lang="en-US" altLang="zh-CN" sz="2800" b="1"/>
              <a:t>B</a:t>
            </a:r>
            <a:r>
              <a:rPr lang="zh-CN" altLang="en-US" sz="2800" b="1"/>
              <a:t>向量和</a:t>
            </a:r>
            <a:r>
              <a:rPr lang="en-US" altLang="zh-CN" sz="2800" b="1"/>
              <a:t>C</a:t>
            </a:r>
            <a:r>
              <a:rPr lang="zh-CN" altLang="en-US" sz="2800" b="1"/>
              <a:t>向量浮点加）</a:t>
            </a:r>
          </a:p>
          <a:p>
            <a:pPr algn="l" eaLnBrk="1" fontAlgn="t" hangingPunct="1"/>
            <a:r>
              <a:rPr lang="en-US" altLang="zh-CN" sz="2800" b="1"/>
              <a:t>V4←V2*V3</a:t>
            </a:r>
            <a:r>
              <a:rPr lang="zh-CN" altLang="en-US" sz="2800" b="1"/>
              <a:t>（浮点乘，存</a:t>
            </a:r>
            <a:r>
              <a:rPr lang="en-US" altLang="zh-CN" sz="2800" b="1"/>
              <a:t>D</a:t>
            </a:r>
            <a:r>
              <a:rPr lang="zh-CN" altLang="en-US" sz="2800" b="1"/>
              <a:t>向量）</a:t>
            </a:r>
          </a:p>
        </p:txBody>
      </p:sp>
      <p:sp>
        <p:nvSpPr>
          <p:cNvPr id="195591" name="AutoShape 7"/>
          <p:cNvSpPr>
            <a:spLocks/>
          </p:cNvSpPr>
          <p:nvPr/>
        </p:nvSpPr>
        <p:spPr bwMode="auto">
          <a:xfrm>
            <a:off x="2157413" y="3141663"/>
            <a:ext cx="358775" cy="503237"/>
          </a:xfrm>
          <a:prstGeom prst="leftBrace">
            <a:avLst>
              <a:gd name="adj1" fmla="val 1168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95592" name="Text Box 8"/>
          <p:cNvSpPr txBox="1">
            <a:spLocks noChangeArrowheads="1"/>
          </p:cNvSpPr>
          <p:nvPr/>
        </p:nvSpPr>
        <p:spPr bwMode="auto">
          <a:xfrm>
            <a:off x="933450" y="3068638"/>
            <a:ext cx="1255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zh-CN" altLang="en-US" sz="2800" b="1"/>
              <a:t>无冲突</a:t>
            </a:r>
          </a:p>
        </p:txBody>
      </p:sp>
      <p:sp>
        <p:nvSpPr>
          <p:cNvPr id="195593" name="Text Box 9"/>
          <p:cNvSpPr txBox="1">
            <a:spLocks noChangeArrowheads="1"/>
          </p:cNvSpPr>
          <p:nvPr/>
        </p:nvSpPr>
        <p:spPr bwMode="auto">
          <a:xfrm>
            <a:off x="900113" y="3573463"/>
            <a:ext cx="12557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zh-CN" altLang="en-US" sz="2800" b="1"/>
              <a:t>先写后</a:t>
            </a:r>
          </a:p>
          <a:p>
            <a:pPr eaLnBrk="1" fontAlgn="t" hangingPunct="1"/>
            <a:r>
              <a:rPr lang="zh-CN" altLang="en-US" sz="2800" b="1"/>
              <a:t>读相关</a:t>
            </a:r>
          </a:p>
        </p:txBody>
      </p:sp>
      <p:sp>
        <p:nvSpPr>
          <p:cNvPr id="195594" name="AutoShape 10"/>
          <p:cNvSpPr>
            <a:spLocks/>
          </p:cNvSpPr>
          <p:nvPr/>
        </p:nvSpPr>
        <p:spPr bwMode="auto">
          <a:xfrm>
            <a:off x="2155825" y="3644900"/>
            <a:ext cx="431800" cy="431800"/>
          </a:xfrm>
          <a:prstGeom prst="leftBrace">
            <a:avLst>
              <a:gd name="adj1" fmla="val 8333"/>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Line 2"/>
          <p:cNvSpPr>
            <a:spLocks noChangeShapeType="1"/>
          </p:cNvSpPr>
          <p:nvPr/>
        </p:nvSpPr>
        <p:spPr bwMode="auto">
          <a:xfrm>
            <a:off x="971550" y="838200"/>
            <a:ext cx="0" cy="51117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6611" name="Group 3"/>
          <p:cNvGrpSpPr>
            <a:grpSpLocks/>
          </p:cNvGrpSpPr>
          <p:nvPr/>
        </p:nvGrpSpPr>
        <p:grpSpPr bwMode="auto">
          <a:xfrm>
            <a:off x="971550" y="476250"/>
            <a:ext cx="4608513" cy="1397000"/>
            <a:chOff x="612" y="346"/>
            <a:chExt cx="2903" cy="880"/>
          </a:xfrm>
        </p:grpSpPr>
        <p:sp>
          <p:nvSpPr>
            <p:cNvPr id="196673" name="Line 4"/>
            <p:cNvSpPr>
              <a:spLocks noChangeShapeType="1"/>
            </p:cNvSpPr>
            <p:nvPr/>
          </p:nvSpPr>
          <p:spPr bwMode="auto">
            <a:xfrm flipV="1">
              <a:off x="612" y="1218"/>
              <a:ext cx="2903" cy="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6674" name="Group 5"/>
            <p:cNvGrpSpPr>
              <a:grpSpLocks/>
            </p:cNvGrpSpPr>
            <p:nvPr/>
          </p:nvGrpSpPr>
          <p:grpSpPr bwMode="auto">
            <a:xfrm>
              <a:off x="618" y="346"/>
              <a:ext cx="2579" cy="880"/>
              <a:chOff x="618" y="346"/>
              <a:chExt cx="2579" cy="880"/>
            </a:xfrm>
          </p:grpSpPr>
          <p:sp>
            <p:nvSpPr>
              <p:cNvPr id="196675" name="Text Box 6"/>
              <p:cNvSpPr txBox="1">
                <a:spLocks noChangeArrowheads="1"/>
              </p:cNvSpPr>
              <p:nvPr/>
            </p:nvSpPr>
            <p:spPr bwMode="auto">
              <a:xfrm>
                <a:off x="1293" y="719"/>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访存</a:t>
                </a:r>
              </a:p>
            </p:txBody>
          </p:sp>
          <p:sp>
            <p:nvSpPr>
              <p:cNvPr id="196676" name="Text Box 7"/>
              <p:cNvSpPr txBox="1">
                <a:spLocks noChangeArrowheads="1"/>
              </p:cNvSpPr>
              <p:nvPr/>
            </p:nvSpPr>
            <p:spPr bwMode="auto">
              <a:xfrm>
                <a:off x="618" y="610"/>
                <a:ext cx="584" cy="61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启动</a:t>
                </a:r>
              </a:p>
              <a:p>
                <a:pPr algn="l" eaLnBrk="1" hangingPunct="1"/>
                <a:r>
                  <a:rPr lang="zh-CN" altLang="en-US" sz="2800" b="1">
                    <a:ea typeface="宋体" panose="02010600030101010101" pitchFamily="2" charset="-122"/>
                  </a:rPr>
                  <a:t>访存</a:t>
                </a:r>
              </a:p>
            </p:txBody>
          </p:sp>
          <p:grpSp>
            <p:nvGrpSpPr>
              <p:cNvPr id="196677" name="Group 8"/>
              <p:cNvGrpSpPr>
                <a:grpSpLocks/>
              </p:cNvGrpSpPr>
              <p:nvPr/>
            </p:nvGrpSpPr>
            <p:grpSpPr bwMode="auto">
              <a:xfrm>
                <a:off x="1204" y="346"/>
                <a:ext cx="724" cy="878"/>
                <a:chOff x="1113" y="1560"/>
                <a:chExt cx="934" cy="878"/>
              </a:xfrm>
            </p:grpSpPr>
            <p:sp>
              <p:nvSpPr>
                <p:cNvPr id="196689" name="Freeform 9"/>
                <p:cNvSpPr>
                  <a:spLocks/>
                </p:cNvSpPr>
                <p:nvPr/>
              </p:nvSpPr>
              <p:spPr bwMode="auto">
                <a:xfrm>
                  <a:off x="1113" y="1566"/>
                  <a:ext cx="926" cy="263"/>
                </a:xfrm>
                <a:custGeom>
                  <a:avLst/>
                  <a:gdLst>
                    <a:gd name="T0" fmla="*/ 0 w 926"/>
                    <a:gd name="T1" fmla="*/ 263 h 263"/>
                    <a:gd name="T2" fmla="*/ 926 w 926"/>
                    <a:gd name="T3" fmla="*/ 0 h 263"/>
                    <a:gd name="T4" fmla="*/ 0 60000 65536"/>
                    <a:gd name="T5" fmla="*/ 0 60000 65536"/>
                  </a:gdLst>
                  <a:ahLst/>
                  <a:cxnLst>
                    <a:cxn ang="T4">
                      <a:pos x="T0" y="T1"/>
                    </a:cxn>
                    <a:cxn ang="T5">
                      <a:pos x="T2" y="T3"/>
                    </a:cxn>
                  </a:cxnLst>
                  <a:rect l="0" t="0" r="r" b="b"/>
                  <a:pathLst>
                    <a:path w="926" h="263">
                      <a:moveTo>
                        <a:pt x="0" y="263"/>
                      </a:moveTo>
                      <a:lnTo>
                        <a:pt x="92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90" name="Freeform 10"/>
                <p:cNvSpPr>
                  <a:spLocks/>
                </p:cNvSpPr>
                <p:nvPr/>
              </p:nvSpPr>
              <p:spPr bwMode="auto">
                <a:xfrm>
                  <a:off x="2045" y="1560"/>
                  <a:ext cx="2" cy="878"/>
                </a:xfrm>
                <a:custGeom>
                  <a:avLst/>
                  <a:gdLst>
                    <a:gd name="T0" fmla="*/ 0 w 2"/>
                    <a:gd name="T1" fmla="*/ 0 h 878"/>
                    <a:gd name="T2" fmla="*/ 2 w 2"/>
                    <a:gd name="T3" fmla="*/ 878 h 878"/>
                    <a:gd name="T4" fmla="*/ 0 60000 65536"/>
                    <a:gd name="T5" fmla="*/ 0 60000 65536"/>
                  </a:gdLst>
                  <a:ahLst/>
                  <a:cxnLst>
                    <a:cxn ang="T4">
                      <a:pos x="T0" y="T1"/>
                    </a:cxn>
                    <a:cxn ang="T5">
                      <a:pos x="T2" y="T3"/>
                    </a:cxn>
                  </a:cxnLst>
                  <a:rect l="0" t="0" r="r" b="b"/>
                  <a:pathLst>
                    <a:path w="2" h="878">
                      <a:moveTo>
                        <a:pt x="0" y="0"/>
                      </a:moveTo>
                      <a:lnTo>
                        <a:pt x="2" y="87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6678" name="Group 11"/>
              <p:cNvGrpSpPr>
                <a:grpSpLocks/>
              </p:cNvGrpSpPr>
              <p:nvPr/>
            </p:nvGrpSpPr>
            <p:grpSpPr bwMode="auto">
              <a:xfrm>
                <a:off x="1837" y="356"/>
                <a:ext cx="1360" cy="870"/>
                <a:chOff x="1837" y="356"/>
                <a:chExt cx="1360" cy="870"/>
              </a:xfrm>
            </p:grpSpPr>
            <p:grpSp>
              <p:nvGrpSpPr>
                <p:cNvPr id="196680" name="Group 12"/>
                <p:cNvGrpSpPr>
                  <a:grpSpLocks/>
                </p:cNvGrpSpPr>
                <p:nvPr/>
              </p:nvGrpSpPr>
              <p:grpSpPr bwMode="auto">
                <a:xfrm>
                  <a:off x="1837" y="356"/>
                  <a:ext cx="453" cy="868"/>
                  <a:chOff x="2018" y="2478"/>
                  <a:chExt cx="453" cy="1088"/>
                </a:xfrm>
              </p:grpSpPr>
              <p:sp>
                <p:nvSpPr>
                  <p:cNvPr id="196687" name="Text Box 13"/>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3</a:t>
                    </a:r>
                  </a:p>
                </p:txBody>
              </p:sp>
              <p:sp>
                <p:nvSpPr>
                  <p:cNvPr id="196688" name="Rectangle 14"/>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6681" name="Group 15"/>
                <p:cNvGrpSpPr>
                  <a:grpSpLocks/>
                </p:cNvGrpSpPr>
                <p:nvPr/>
              </p:nvGrpSpPr>
              <p:grpSpPr bwMode="auto">
                <a:xfrm>
                  <a:off x="2110" y="356"/>
                  <a:ext cx="453" cy="868"/>
                  <a:chOff x="2018" y="2478"/>
                  <a:chExt cx="453" cy="1088"/>
                </a:xfrm>
              </p:grpSpPr>
              <p:sp>
                <p:nvSpPr>
                  <p:cNvPr id="196685" name="Text Box 16"/>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3</a:t>
                    </a:r>
                  </a:p>
                </p:txBody>
              </p:sp>
              <p:sp>
                <p:nvSpPr>
                  <p:cNvPr id="196686" name="Rectangle 17"/>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6682" name="Group 18"/>
                <p:cNvGrpSpPr>
                  <a:grpSpLocks/>
                </p:cNvGrpSpPr>
                <p:nvPr/>
              </p:nvGrpSpPr>
              <p:grpSpPr bwMode="auto">
                <a:xfrm>
                  <a:off x="2744" y="358"/>
                  <a:ext cx="453" cy="868"/>
                  <a:chOff x="2018" y="2478"/>
                  <a:chExt cx="453" cy="1088"/>
                </a:xfrm>
              </p:grpSpPr>
              <p:sp>
                <p:nvSpPr>
                  <p:cNvPr id="196683" name="Text Box 19"/>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3</a:t>
                    </a:r>
                  </a:p>
                </p:txBody>
              </p:sp>
              <p:sp>
                <p:nvSpPr>
                  <p:cNvPr id="196684" name="Rectangle 20"/>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96679" name="Text Box 21"/>
              <p:cNvSpPr txBox="1">
                <a:spLocks noChangeArrowheads="1"/>
              </p:cNvSpPr>
              <p:nvPr/>
            </p:nvSpPr>
            <p:spPr bwMode="auto">
              <a:xfrm>
                <a:off x="2336" y="618"/>
                <a:ext cx="6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3200" b="1">
                    <a:ea typeface="宋体" panose="02010600030101010101" pitchFamily="2" charset="-122"/>
                  </a:rPr>
                  <a:t>…</a:t>
                </a:r>
              </a:p>
            </p:txBody>
          </p:sp>
        </p:grpSp>
      </p:grpSp>
      <p:grpSp>
        <p:nvGrpSpPr>
          <p:cNvPr id="196612" name="Group 22"/>
          <p:cNvGrpSpPr>
            <a:grpSpLocks/>
          </p:cNvGrpSpPr>
          <p:nvPr/>
        </p:nvGrpSpPr>
        <p:grpSpPr bwMode="auto">
          <a:xfrm>
            <a:off x="971550" y="1989138"/>
            <a:ext cx="4608513" cy="1401762"/>
            <a:chOff x="612" y="1299"/>
            <a:chExt cx="2903" cy="883"/>
          </a:xfrm>
        </p:grpSpPr>
        <p:grpSp>
          <p:nvGrpSpPr>
            <p:cNvPr id="196655" name="Group 23"/>
            <p:cNvGrpSpPr>
              <a:grpSpLocks/>
            </p:cNvGrpSpPr>
            <p:nvPr/>
          </p:nvGrpSpPr>
          <p:grpSpPr bwMode="auto">
            <a:xfrm>
              <a:off x="612" y="1299"/>
              <a:ext cx="2585" cy="879"/>
              <a:chOff x="612" y="1299"/>
              <a:chExt cx="2585" cy="879"/>
            </a:xfrm>
          </p:grpSpPr>
          <p:sp>
            <p:nvSpPr>
              <p:cNvPr id="196657" name="Text Box 24"/>
              <p:cNvSpPr txBox="1">
                <a:spLocks noChangeArrowheads="1"/>
              </p:cNvSpPr>
              <p:nvPr/>
            </p:nvSpPr>
            <p:spPr bwMode="auto">
              <a:xfrm>
                <a:off x="1287" y="1672"/>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浮加</a:t>
                </a:r>
              </a:p>
            </p:txBody>
          </p:sp>
          <p:sp>
            <p:nvSpPr>
              <p:cNvPr id="196658" name="Text Box 25"/>
              <p:cNvSpPr txBox="1">
                <a:spLocks noChangeArrowheads="1"/>
              </p:cNvSpPr>
              <p:nvPr/>
            </p:nvSpPr>
            <p:spPr bwMode="auto">
              <a:xfrm>
                <a:off x="612" y="1563"/>
                <a:ext cx="584" cy="61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送浮</a:t>
                </a:r>
              </a:p>
              <a:p>
                <a:pPr algn="l" eaLnBrk="1" hangingPunct="1"/>
                <a:r>
                  <a:rPr lang="zh-CN" altLang="en-US" sz="2800" b="1">
                    <a:ea typeface="宋体" panose="02010600030101010101" pitchFamily="2" charset="-122"/>
                  </a:rPr>
                  <a:t>加</a:t>
                </a:r>
              </a:p>
            </p:txBody>
          </p:sp>
          <p:grpSp>
            <p:nvGrpSpPr>
              <p:cNvPr id="196659" name="Group 26"/>
              <p:cNvGrpSpPr>
                <a:grpSpLocks/>
              </p:cNvGrpSpPr>
              <p:nvPr/>
            </p:nvGrpSpPr>
            <p:grpSpPr bwMode="auto">
              <a:xfrm>
                <a:off x="1198" y="1299"/>
                <a:ext cx="724" cy="878"/>
                <a:chOff x="1113" y="1560"/>
                <a:chExt cx="934" cy="878"/>
              </a:xfrm>
            </p:grpSpPr>
            <p:sp>
              <p:nvSpPr>
                <p:cNvPr id="196671" name="Freeform 27"/>
                <p:cNvSpPr>
                  <a:spLocks/>
                </p:cNvSpPr>
                <p:nvPr/>
              </p:nvSpPr>
              <p:spPr bwMode="auto">
                <a:xfrm>
                  <a:off x="1113" y="1566"/>
                  <a:ext cx="926" cy="263"/>
                </a:xfrm>
                <a:custGeom>
                  <a:avLst/>
                  <a:gdLst>
                    <a:gd name="T0" fmla="*/ 0 w 926"/>
                    <a:gd name="T1" fmla="*/ 263 h 263"/>
                    <a:gd name="T2" fmla="*/ 926 w 926"/>
                    <a:gd name="T3" fmla="*/ 0 h 263"/>
                    <a:gd name="T4" fmla="*/ 0 60000 65536"/>
                    <a:gd name="T5" fmla="*/ 0 60000 65536"/>
                  </a:gdLst>
                  <a:ahLst/>
                  <a:cxnLst>
                    <a:cxn ang="T4">
                      <a:pos x="T0" y="T1"/>
                    </a:cxn>
                    <a:cxn ang="T5">
                      <a:pos x="T2" y="T3"/>
                    </a:cxn>
                  </a:cxnLst>
                  <a:rect l="0" t="0" r="r" b="b"/>
                  <a:pathLst>
                    <a:path w="926" h="263">
                      <a:moveTo>
                        <a:pt x="0" y="263"/>
                      </a:moveTo>
                      <a:lnTo>
                        <a:pt x="92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72" name="Freeform 28"/>
                <p:cNvSpPr>
                  <a:spLocks/>
                </p:cNvSpPr>
                <p:nvPr/>
              </p:nvSpPr>
              <p:spPr bwMode="auto">
                <a:xfrm>
                  <a:off x="2045" y="1560"/>
                  <a:ext cx="2" cy="878"/>
                </a:xfrm>
                <a:custGeom>
                  <a:avLst/>
                  <a:gdLst>
                    <a:gd name="T0" fmla="*/ 0 w 2"/>
                    <a:gd name="T1" fmla="*/ 0 h 878"/>
                    <a:gd name="T2" fmla="*/ 2 w 2"/>
                    <a:gd name="T3" fmla="*/ 878 h 878"/>
                    <a:gd name="T4" fmla="*/ 0 60000 65536"/>
                    <a:gd name="T5" fmla="*/ 0 60000 65536"/>
                  </a:gdLst>
                  <a:ahLst/>
                  <a:cxnLst>
                    <a:cxn ang="T4">
                      <a:pos x="T0" y="T1"/>
                    </a:cxn>
                    <a:cxn ang="T5">
                      <a:pos x="T2" y="T3"/>
                    </a:cxn>
                  </a:cxnLst>
                  <a:rect l="0" t="0" r="r" b="b"/>
                  <a:pathLst>
                    <a:path w="2" h="878">
                      <a:moveTo>
                        <a:pt x="0" y="0"/>
                      </a:moveTo>
                      <a:lnTo>
                        <a:pt x="2" y="87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6660" name="Group 29"/>
              <p:cNvGrpSpPr>
                <a:grpSpLocks/>
              </p:cNvGrpSpPr>
              <p:nvPr/>
            </p:nvGrpSpPr>
            <p:grpSpPr bwMode="auto">
              <a:xfrm>
                <a:off x="1831" y="1309"/>
                <a:ext cx="1366" cy="869"/>
                <a:chOff x="1831" y="1309"/>
                <a:chExt cx="1366" cy="869"/>
              </a:xfrm>
            </p:grpSpPr>
            <p:grpSp>
              <p:nvGrpSpPr>
                <p:cNvPr id="196662" name="Group 30"/>
                <p:cNvGrpSpPr>
                  <a:grpSpLocks/>
                </p:cNvGrpSpPr>
                <p:nvPr/>
              </p:nvGrpSpPr>
              <p:grpSpPr bwMode="auto">
                <a:xfrm>
                  <a:off x="1831" y="1309"/>
                  <a:ext cx="453" cy="868"/>
                  <a:chOff x="2018" y="2478"/>
                  <a:chExt cx="453" cy="1088"/>
                </a:xfrm>
              </p:grpSpPr>
              <p:sp>
                <p:nvSpPr>
                  <p:cNvPr id="196669" name="Text Box 31"/>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2</a:t>
                    </a:r>
                  </a:p>
                </p:txBody>
              </p:sp>
              <p:sp>
                <p:nvSpPr>
                  <p:cNvPr id="196670" name="Rectangle 32"/>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6663" name="Group 33"/>
                <p:cNvGrpSpPr>
                  <a:grpSpLocks/>
                </p:cNvGrpSpPr>
                <p:nvPr/>
              </p:nvGrpSpPr>
              <p:grpSpPr bwMode="auto">
                <a:xfrm>
                  <a:off x="2104" y="1309"/>
                  <a:ext cx="453" cy="868"/>
                  <a:chOff x="2018" y="2478"/>
                  <a:chExt cx="453" cy="1088"/>
                </a:xfrm>
              </p:grpSpPr>
              <p:sp>
                <p:nvSpPr>
                  <p:cNvPr id="196667" name="Text Box 34"/>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2</a:t>
                    </a:r>
                  </a:p>
                </p:txBody>
              </p:sp>
              <p:sp>
                <p:nvSpPr>
                  <p:cNvPr id="196668" name="Rectangle 35"/>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6664" name="Group 36"/>
                <p:cNvGrpSpPr>
                  <a:grpSpLocks/>
                </p:cNvGrpSpPr>
                <p:nvPr/>
              </p:nvGrpSpPr>
              <p:grpSpPr bwMode="auto">
                <a:xfrm>
                  <a:off x="2744" y="1310"/>
                  <a:ext cx="453" cy="868"/>
                  <a:chOff x="2018" y="2478"/>
                  <a:chExt cx="453" cy="1088"/>
                </a:xfrm>
              </p:grpSpPr>
              <p:sp>
                <p:nvSpPr>
                  <p:cNvPr id="196665" name="Text Box 37"/>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2</a:t>
                    </a:r>
                  </a:p>
                </p:txBody>
              </p:sp>
              <p:sp>
                <p:nvSpPr>
                  <p:cNvPr id="196666" name="Rectangle 38"/>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96661" name="Text Box 39"/>
              <p:cNvSpPr txBox="1">
                <a:spLocks noChangeArrowheads="1"/>
              </p:cNvSpPr>
              <p:nvPr/>
            </p:nvSpPr>
            <p:spPr bwMode="auto">
              <a:xfrm>
                <a:off x="2327" y="1570"/>
                <a:ext cx="6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3200" b="1">
                    <a:ea typeface="宋体" panose="02010600030101010101" pitchFamily="2" charset="-122"/>
                  </a:rPr>
                  <a:t>…</a:t>
                </a:r>
              </a:p>
            </p:txBody>
          </p:sp>
        </p:grpSp>
        <p:sp>
          <p:nvSpPr>
            <p:cNvPr id="196656" name="Line 40"/>
            <p:cNvSpPr>
              <a:spLocks noChangeShapeType="1"/>
            </p:cNvSpPr>
            <p:nvPr/>
          </p:nvSpPr>
          <p:spPr bwMode="auto">
            <a:xfrm flipV="1">
              <a:off x="612" y="2176"/>
              <a:ext cx="2903" cy="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6613" name="Freeform 41"/>
          <p:cNvSpPr>
            <a:spLocks/>
          </p:cNvSpPr>
          <p:nvPr/>
        </p:nvSpPr>
        <p:spPr bwMode="auto">
          <a:xfrm>
            <a:off x="4932363" y="1465263"/>
            <a:ext cx="1587" cy="3600450"/>
          </a:xfrm>
          <a:custGeom>
            <a:avLst/>
            <a:gdLst>
              <a:gd name="T0" fmla="*/ 0 w 1"/>
              <a:gd name="T1" fmla="*/ 0 h 2268"/>
              <a:gd name="T2" fmla="*/ 0 w 1"/>
              <a:gd name="T3" fmla="*/ 3600450 h 2268"/>
              <a:gd name="T4" fmla="*/ 0 60000 65536"/>
              <a:gd name="T5" fmla="*/ 0 60000 65536"/>
            </a:gdLst>
            <a:ahLst/>
            <a:cxnLst>
              <a:cxn ang="T4">
                <a:pos x="T0" y="T1"/>
              </a:cxn>
              <a:cxn ang="T5">
                <a:pos x="T2" y="T3"/>
              </a:cxn>
            </a:cxnLst>
            <a:rect l="0" t="0" r="r" b="b"/>
            <a:pathLst>
              <a:path w="1" h="2268">
                <a:moveTo>
                  <a:pt x="0" y="0"/>
                </a:moveTo>
                <a:lnTo>
                  <a:pt x="0" y="2268"/>
                </a:ln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6614" name="Group 42"/>
          <p:cNvGrpSpPr>
            <a:grpSpLocks/>
          </p:cNvGrpSpPr>
          <p:nvPr/>
        </p:nvGrpSpPr>
        <p:grpSpPr bwMode="auto">
          <a:xfrm>
            <a:off x="971550" y="3151188"/>
            <a:ext cx="7921625" cy="1530350"/>
            <a:chOff x="612" y="1985"/>
            <a:chExt cx="4990" cy="964"/>
          </a:xfrm>
        </p:grpSpPr>
        <p:sp>
          <p:nvSpPr>
            <p:cNvPr id="196635" name="Line 43"/>
            <p:cNvSpPr>
              <a:spLocks noChangeShapeType="1"/>
            </p:cNvSpPr>
            <p:nvPr/>
          </p:nvSpPr>
          <p:spPr bwMode="auto">
            <a:xfrm>
              <a:off x="612" y="2937"/>
              <a:ext cx="499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6636" name="Group 44"/>
            <p:cNvGrpSpPr>
              <a:grpSpLocks/>
            </p:cNvGrpSpPr>
            <p:nvPr/>
          </p:nvGrpSpPr>
          <p:grpSpPr bwMode="auto">
            <a:xfrm>
              <a:off x="3082" y="1985"/>
              <a:ext cx="2156" cy="964"/>
              <a:chOff x="3082" y="1985"/>
              <a:chExt cx="2156" cy="964"/>
            </a:xfrm>
          </p:grpSpPr>
          <p:grpSp>
            <p:nvGrpSpPr>
              <p:cNvPr id="196637" name="Group 45"/>
              <p:cNvGrpSpPr>
                <a:grpSpLocks/>
              </p:cNvGrpSpPr>
              <p:nvPr/>
            </p:nvGrpSpPr>
            <p:grpSpPr bwMode="auto">
              <a:xfrm>
                <a:off x="3082" y="2201"/>
                <a:ext cx="310" cy="748"/>
                <a:chOff x="2290" y="2420"/>
                <a:chExt cx="310" cy="748"/>
              </a:xfrm>
            </p:grpSpPr>
            <p:sp>
              <p:nvSpPr>
                <p:cNvPr id="196653" name="Rectangle 46"/>
                <p:cNvSpPr>
                  <a:spLocks noChangeArrowheads="1"/>
                </p:cNvSpPr>
                <p:nvPr/>
              </p:nvSpPr>
              <p:spPr bwMode="auto">
                <a:xfrm>
                  <a:off x="2318" y="2432"/>
                  <a:ext cx="272" cy="72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96654" name="Text Box 47"/>
                <p:cNvSpPr txBox="1">
                  <a:spLocks noChangeArrowheads="1"/>
                </p:cNvSpPr>
                <p:nvPr/>
              </p:nvSpPr>
              <p:spPr bwMode="auto">
                <a:xfrm>
                  <a:off x="2290" y="2420"/>
                  <a:ext cx="31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b="1">
                      <a:ea typeface="宋体" panose="02010600030101010101" pitchFamily="2" charset="-122"/>
                    </a:rPr>
                    <a:t>送</a:t>
                  </a:r>
                </a:p>
                <a:p>
                  <a:pPr eaLnBrk="1" hangingPunct="1"/>
                  <a:r>
                    <a:rPr lang="zh-CN" altLang="en-US" b="1">
                      <a:ea typeface="宋体" panose="02010600030101010101" pitchFamily="2" charset="-122"/>
                    </a:rPr>
                    <a:t>浮</a:t>
                  </a:r>
                </a:p>
                <a:p>
                  <a:pPr eaLnBrk="1" hangingPunct="1"/>
                  <a:r>
                    <a:rPr lang="zh-CN" altLang="en-US" b="1">
                      <a:ea typeface="宋体" panose="02010600030101010101" pitchFamily="2" charset="-122"/>
                    </a:rPr>
                    <a:t>乘</a:t>
                  </a:r>
                </a:p>
              </p:txBody>
            </p:sp>
          </p:grpSp>
          <p:grpSp>
            <p:nvGrpSpPr>
              <p:cNvPr id="196638" name="Group 48"/>
              <p:cNvGrpSpPr>
                <a:grpSpLocks/>
              </p:cNvGrpSpPr>
              <p:nvPr/>
            </p:nvGrpSpPr>
            <p:grpSpPr bwMode="auto">
              <a:xfrm>
                <a:off x="3384" y="1991"/>
                <a:ext cx="590" cy="952"/>
                <a:chOff x="2381" y="2115"/>
                <a:chExt cx="590" cy="952"/>
              </a:xfrm>
            </p:grpSpPr>
            <p:grpSp>
              <p:nvGrpSpPr>
                <p:cNvPr id="196649" name="Group 49"/>
                <p:cNvGrpSpPr>
                  <a:grpSpLocks/>
                </p:cNvGrpSpPr>
                <p:nvPr/>
              </p:nvGrpSpPr>
              <p:grpSpPr bwMode="auto">
                <a:xfrm>
                  <a:off x="2381" y="2115"/>
                  <a:ext cx="590" cy="952"/>
                  <a:chOff x="2381" y="2115"/>
                  <a:chExt cx="590" cy="952"/>
                </a:xfrm>
              </p:grpSpPr>
              <p:sp>
                <p:nvSpPr>
                  <p:cNvPr id="196651" name="Line 50"/>
                  <p:cNvSpPr>
                    <a:spLocks noChangeShapeType="1"/>
                  </p:cNvSpPr>
                  <p:nvPr/>
                </p:nvSpPr>
                <p:spPr bwMode="auto">
                  <a:xfrm flipV="1">
                    <a:off x="2381" y="2115"/>
                    <a:ext cx="590"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52" name="Line 51"/>
                  <p:cNvSpPr>
                    <a:spLocks noChangeShapeType="1"/>
                  </p:cNvSpPr>
                  <p:nvPr/>
                </p:nvSpPr>
                <p:spPr bwMode="auto">
                  <a:xfrm>
                    <a:off x="2959" y="2115"/>
                    <a:ext cx="0" cy="9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6650" name="Text Box 52"/>
                <p:cNvSpPr txBox="1">
                  <a:spLocks noChangeArrowheads="1"/>
                </p:cNvSpPr>
                <p:nvPr/>
              </p:nvSpPr>
              <p:spPr bwMode="auto">
                <a:xfrm>
                  <a:off x="2381" y="246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浮乘</a:t>
                  </a:r>
                </a:p>
              </p:txBody>
            </p:sp>
          </p:grpSp>
          <p:grpSp>
            <p:nvGrpSpPr>
              <p:cNvPr id="196639" name="Group 53"/>
              <p:cNvGrpSpPr>
                <a:grpSpLocks/>
              </p:cNvGrpSpPr>
              <p:nvPr/>
            </p:nvGrpSpPr>
            <p:grpSpPr bwMode="auto">
              <a:xfrm>
                <a:off x="3877" y="1985"/>
                <a:ext cx="453" cy="952"/>
                <a:chOff x="2018" y="2478"/>
                <a:chExt cx="453" cy="1088"/>
              </a:xfrm>
            </p:grpSpPr>
            <p:sp>
              <p:nvSpPr>
                <p:cNvPr id="196647" name="Text Box 54"/>
                <p:cNvSpPr txBox="1">
                  <a:spLocks noChangeArrowheads="1"/>
                </p:cNvSpPr>
                <p:nvPr/>
              </p:nvSpPr>
              <p:spPr bwMode="auto">
                <a:xfrm>
                  <a:off x="2018" y="2653"/>
                  <a:ext cx="453" cy="6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4</a:t>
                  </a:r>
                </a:p>
              </p:txBody>
            </p:sp>
            <p:sp>
              <p:nvSpPr>
                <p:cNvPr id="196648" name="Rectangle 55"/>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6640" name="Group 56"/>
              <p:cNvGrpSpPr>
                <a:grpSpLocks/>
              </p:cNvGrpSpPr>
              <p:nvPr/>
            </p:nvGrpSpPr>
            <p:grpSpPr bwMode="auto">
              <a:xfrm>
                <a:off x="4150" y="1985"/>
                <a:ext cx="453" cy="952"/>
                <a:chOff x="2018" y="2478"/>
                <a:chExt cx="453" cy="1088"/>
              </a:xfrm>
            </p:grpSpPr>
            <p:sp>
              <p:nvSpPr>
                <p:cNvPr id="196645" name="Text Box 57"/>
                <p:cNvSpPr txBox="1">
                  <a:spLocks noChangeArrowheads="1"/>
                </p:cNvSpPr>
                <p:nvPr/>
              </p:nvSpPr>
              <p:spPr bwMode="auto">
                <a:xfrm>
                  <a:off x="2018" y="2653"/>
                  <a:ext cx="453" cy="6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4</a:t>
                  </a:r>
                </a:p>
              </p:txBody>
            </p:sp>
            <p:sp>
              <p:nvSpPr>
                <p:cNvPr id="196646" name="Rectangle 58"/>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96641" name="Text Box 59"/>
              <p:cNvSpPr txBox="1">
                <a:spLocks noChangeArrowheads="1"/>
              </p:cNvSpPr>
              <p:nvPr/>
            </p:nvSpPr>
            <p:spPr bwMode="auto">
              <a:xfrm>
                <a:off x="4512" y="2262"/>
                <a:ext cx="63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50000"/>
                  </a:spcBef>
                </a:pPr>
                <a:r>
                  <a:rPr lang="en-US" altLang="zh-CN" sz="3200" b="1">
                    <a:ea typeface="宋体" panose="02010600030101010101" pitchFamily="2" charset="-122"/>
                  </a:rPr>
                  <a:t>…</a:t>
                </a:r>
              </a:p>
            </p:txBody>
          </p:sp>
          <p:grpSp>
            <p:nvGrpSpPr>
              <p:cNvPr id="196642" name="Group 60"/>
              <p:cNvGrpSpPr>
                <a:grpSpLocks/>
              </p:cNvGrpSpPr>
              <p:nvPr/>
            </p:nvGrpSpPr>
            <p:grpSpPr bwMode="auto">
              <a:xfrm>
                <a:off x="4785" y="1991"/>
                <a:ext cx="453" cy="952"/>
                <a:chOff x="2018" y="2478"/>
                <a:chExt cx="453" cy="1088"/>
              </a:xfrm>
            </p:grpSpPr>
            <p:sp>
              <p:nvSpPr>
                <p:cNvPr id="196643" name="Text Box 61"/>
                <p:cNvSpPr txBox="1">
                  <a:spLocks noChangeArrowheads="1"/>
                </p:cNvSpPr>
                <p:nvPr/>
              </p:nvSpPr>
              <p:spPr bwMode="auto">
                <a:xfrm>
                  <a:off x="2018" y="2653"/>
                  <a:ext cx="453" cy="6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4</a:t>
                  </a:r>
                </a:p>
              </p:txBody>
            </p:sp>
            <p:sp>
              <p:nvSpPr>
                <p:cNvPr id="196644" name="Rectangle 62"/>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grpSp>
        <p:nvGrpSpPr>
          <p:cNvPr id="196615" name="Group 63"/>
          <p:cNvGrpSpPr>
            <a:grpSpLocks/>
          </p:cNvGrpSpPr>
          <p:nvPr/>
        </p:nvGrpSpPr>
        <p:grpSpPr bwMode="auto">
          <a:xfrm>
            <a:off x="971550" y="1836738"/>
            <a:ext cx="7200900" cy="3825875"/>
            <a:chOff x="612" y="1157"/>
            <a:chExt cx="4536" cy="2410"/>
          </a:xfrm>
        </p:grpSpPr>
        <p:sp>
          <p:nvSpPr>
            <p:cNvPr id="196620" name="Line 64"/>
            <p:cNvSpPr>
              <a:spLocks noChangeShapeType="1"/>
            </p:cNvSpPr>
            <p:nvPr/>
          </p:nvSpPr>
          <p:spPr bwMode="auto">
            <a:xfrm>
              <a:off x="1190" y="1208"/>
              <a:ext cx="0" cy="235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1" name="Line 65"/>
            <p:cNvSpPr>
              <a:spLocks noChangeShapeType="1"/>
            </p:cNvSpPr>
            <p:nvPr/>
          </p:nvSpPr>
          <p:spPr bwMode="auto">
            <a:xfrm>
              <a:off x="1922" y="1157"/>
              <a:ext cx="0" cy="235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2" name="Line 66"/>
            <p:cNvSpPr>
              <a:spLocks noChangeShapeType="1"/>
            </p:cNvSpPr>
            <p:nvPr/>
          </p:nvSpPr>
          <p:spPr bwMode="auto">
            <a:xfrm>
              <a:off x="3379" y="2931"/>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3" name="Line 67"/>
            <p:cNvSpPr>
              <a:spLocks noChangeShapeType="1"/>
            </p:cNvSpPr>
            <p:nvPr/>
          </p:nvSpPr>
          <p:spPr bwMode="auto">
            <a:xfrm>
              <a:off x="3970" y="2931"/>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4" name="Line 68"/>
            <p:cNvSpPr>
              <a:spLocks noChangeShapeType="1"/>
            </p:cNvSpPr>
            <p:nvPr/>
          </p:nvSpPr>
          <p:spPr bwMode="auto">
            <a:xfrm>
              <a:off x="4242" y="2931"/>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5" name="Line 69"/>
            <p:cNvSpPr>
              <a:spLocks noChangeShapeType="1"/>
            </p:cNvSpPr>
            <p:nvPr/>
          </p:nvSpPr>
          <p:spPr bwMode="auto">
            <a:xfrm>
              <a:off x="612" y="3067"/>
              <a:ext cx="590"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6" name="Line 70"/>
            <p:cNvSpPr>
              <a:spLocks noChangeShapeType="1"/>
            </p:cNvSpPr>
            <p:nvPr/>
          </p:nvSpPr>
          <p:spPr bwMode="auto">
            <a:xfrm>
              <a:off x="1202" y="3067"/>
              <a:ext cx="726"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7" name="Line 71"/>
            <p:cNvSpPr>
              <a:spLocks noChangeShapeType="1"/>
            </p:cNvSpPr>
            <p:nvPr/>
          </p:nvSpPr>
          <p:spPr bwMode="auto">
            <a:xfrm>
              <a:off x="1928" y="3067"/>
              <a:ext cx="272"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8" name="Line 72"/>
            <p:cNvSpPr>
              <a:spLocks noChangeShapeType="1"/>
            </p:cNvSpPr>
            <p:nvPr/>
          </p:nvSpPr>
          <p:spPr bwMode="auto">
            <a:xfrm>
              <a:off x="3113" y="3067"/>
              <a:ext cx="272"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29" name="Line 73"/>
            <p:cNvSpPr>
              <a:spLocks noChangeShapeType="1"/>
            </p:cNvSpPr>
            <p:nvPr/>
          </p:nvSpPr>
          <p:spPr bwMode="auto">
            <a:xfrm>
              <a:off x="3379" y="3067"/>
              <a:ext cx="590"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30" name="Line 74"/>
            <p:cNvSpPr>
              <a:spLocks noChangeShapeType="1"/>
            </p:cNvSpPr>
            <p:nvPr/>
          </p:nvSpPr>
          <p:spPr bwMode="auto">
            <a:xfrm>
              <a:off x="3969" y="3067"/>
              <a:ext cx="272"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31" name="Line 75"/>
            <p:cNvSpPr>
              <a:spLocks noChangeShapeType="1"/>
            </p:cNvSpPr>
            <p:nvPr/>
          </p:nvSpPr>
          <p:spPr bwMode="auto">
            <a:xfrm>
              <a:off x="2200" y="1195"/>
              <a:ext cx="0" cy="235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32" name="Line 76"/>
            <p:cNvSpPr>
              <a:spLocks noChangeShapeType="1"/>
            </p:cNvSpPr>
            <p:nvPr/>
          </p:nvSpPr>
          <p:spPr bwMode="auto">
            <a:xfrm>
              <a:off x="5148" y="2931"/>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33" name="Line 77"/>
            <p:cNvSpPr>
              <a:spLocks noChangeShapeType="1"/>
            </p:cNvSpPr>
            <p:nvPr/>
          </p:nvSpPr>
          <p:spPr bwMode="auto">
            <a:xfrm>
              <a:off x="2200" y="3067"/>
              <a:ext cx="907"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6634" name="Line 78"/>
            <p:cNvSpPr>
              <a:spLocks noChangeShapeType="1"/>
            </p:cNvSpPr>
            <p:nvPr/>
          </p:nvSpPr>
          <p:spPr bwMode="auto">
            <a:xfrm>
              <a:off x="4241" y="3067"/>
              <a:ext cx="907"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6616" name="Text Box 79"/>
          <p:cNvSpPr txBox="1">
            <a:spLocks noChangeArrowheads="1"/>
          </p:cNvSpPr>
          <p:nvPr/>
        </p:nvSpPr>
        <p:spPr bwMode="auto">
          <a:xfrm>
            <a:off x="1116013" y="4581525"/>
            <a:ext cx="6804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1            6      1       N-1      1      7      1       N-1</a:t>
            </a:r>
          </a:p>
        </p:txBody>
      </p:sp>
      <p:sp>
        <p:nvSpPr>
          <p:cNvPr id="196617" name="Text Box 80"/>
          <p:cNvSpPr txBox="1">
            <a:spLocks noChangeArrowheads="1"/>
          </p:cNvSpPr>
          <p:nvPr/>
        </p:nvSpPr>
        <p:spPr bwMode="auto">
          <a:xfrm>
            <a:off x="6227763" y="2060575"/>
            <a:ext cx="1535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15+2N</a:t>
            </a:r>
            <a:r>
              <a:rPr lang="zh-CN" altLang="en-US" sz="2800" b="1">
                <a:ea typeface="宋体" panose="02010600030101010101" pitchFamily="2" charset="-122"/>
              </a:rPr>
              <a:t>拍</a:t>
            </a:r>
          </a:p>
        </p:txBody>
      </p:sp>
      <p:sp>
        <p:nvSpPr>
          <p:cNvPr id="196618" name="Text Box 81"/>
          <p:cNvSpPr txBox="1">
            <a:spLocks noChangeArrowheads="1"/>
          </p:cNvSpPr>
          <p:nvPr/>
        </p:nvSpPr>
        <p:spPr bwMode="auto">
          <a:xfrm>
            <a:off x="989013" y="5646738"/>
            <a:ext cx="7327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zh-CN" altLang="en-US" sz="2800" b="1"/>
              <a:t>第一、二条指令执行完才开始执行第三条指令</a:t>
            </a:r>
          </a:p>
        </p:txBody>
      </p:sp>
      <p:sp>
        <p:nvSpPr>
          <p:cNvPr id="196619" name="Text Box 82"/>
          <p:cNvSpPr txBox="1">
            <a:spLocks noChangeArrowheads="1"/>
          </p:cNvSpPr>
          <p:nvPr/>
        </p:nvSpPr>
        <p:spPr bwMode="auto">
          <a:xfrm>
            <a:off x="6084888" y="476250"/>
            <a:ext cx="23050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V3←</a:t>
            </a:r>
            <a:r>
              <a:rPr lang="zh-CN" altLang="en-US" sz="2800" b="1"/>
              <a:t>存贮器</a:t>
            </a:r>
          </a:p>
          <a:p>
            <a:pPr algn="l" eaLnBrk="1" fontAlgn="t" hangingPunct="1"/>
            <a:r>
              <a:rPr lang="en-US" altLang="zh-CN" sz="2800" b="1"/>
              <a:t>V2←V0+V1</a:t>
            </a:r>
          </a:p>
          <a:p>
            <a:pPr algn="l" eaLnBrk="1" fontAlgn="t" hangingPunct="1"/>
            <a:r>
              <a:rPr lang="en-US" altLang="zh-CN" sz="2800" b="1"/>
              <a:t>V4←V2*V3</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2</a:t>
            </a:r>
            <a:r>
              <a:rPr lang="zh-CN" altLang="en-US" sz="2800" b="1"/>
              <a:t>．向量流水处理机的结构</a:t>
            </a:r>
          </a:p>
        </p:txBody>
      </p:sp>
      <p:sp>
        <p:nvSpPr>
          <p:cNvPr id="197635"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7636" name="Text Box 4"/>
          <p:cNvSpPr txBox="1">
            <a:spLocks noChangeArrowheads="1"/>
          </p:cNvSpPr>
          <p:nvPr/>
        </p:nvSpPr>
        <p:spPr bwMode="auto">
          <a:xfrm>
            <a:off x="468313" y="1158875"/>
            <a:ext cx="3395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a:t>
            </a:r>
          </a:p>
        </p:txBody>
      </p:sp>
      <p:sp>
        <p:nvSpPr>
          <p:cNvPr id="197637" name="Text Box 5"/>
          <p:cNvSpPr txBox="1">
            <a:spLocks noChangeArrowheads="1"/>
          </p:cNvSpPr>
          <p:nvPr/>
        </p:nvSpPr>
        <p:spPr bwMode="auto">
          <a:xfrm>
            <a:off x="1042988" y="2309813"/>
            <a:ext cx="6865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以</a:t>
            </a:r>
            <a:r>
              <a:rPr lang="en-US" altLang="zh-CN" sz="2800" b="1"/>
              <a:t>CRAY-1</a:t>
            </a:r>
            <a:r>
              <a:rPr lang="zh-CN" altLang="en-US" sz="2800" b="1"/>
              <a:t>为例（寄存器</a:t>
            </a:r>
            <a:r>
              <a:rPr lang="en-US" altLang="zh-CN" sz="2800" b="1"/>
              <a:t>—</a:t>
            </a:r>
            <a:r>
              <a:rPr lang="zh-CN" altLang="en-US" sz="2800" b="1"/>
              <a:t>寄存器型结构）</a:t>
            </a:r>
          </a:p>
        </p:txBody>
      </p:sp>
      <p:sp>
        <p:nvSpPr>
          <p:cNvPr id="197638" name="Text Box 6"/>
          <p:cNvSpPr txBox="1">
            <a:spLocks noChangeArrowheads="1"/>
          </p:cNvSpPr>
          <p:nvPr/>
        </p:nvSpPr>
        <p:spPr bwMode="auto">
          <a:xfrm>
            <a:off x="2444750" y="2924175"/>
            <a:ext cx="32067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V3←</a:t>
            </a:r>
            <a:r>
              <a:rPr lang="zh-CN" altLang="en-US" sz="2800" b="1"/>
              <a:t>存贮器</a:t>
            </a:r>
          </a:p>
          <a:p>
            <a:pPr algn="l" eaLnBrk="1" fontAlgn="t" hangingPunct="1"/>
            <a:r>
              <a:rPr lang="en-US" altLang="zh-CN" sz="2800" b="1"/>
              <a:t>V2←V0+V1</a:t>
            </a:r>
          </a:p>
          <a:p>
            <a:pPr algn="l" eaLnBrk="1" fontAlgn="t" hangingPunct="1"/>
            <a:r>
              <a:rPr lang="en-US" altLang="zh-CN" sz="2800" b="1"/>
              <a:t>V4←V2*V3</a:t>
            </a:r>
          </a:p>
        </p:txBody>
      </p:sp>
      <p:sp>
        <p:nvSpPr>
          <p:cNvPr id="377863" name="Text Box 7"/>
          <p:cNvSpPr txBox="1">
            <a:spLocks noChangeArrowheads="1"/>
          </p:cNvSpPr>
          <p:nvPr/>
        </p:nvSpPr>
        <p:spPr bwMode="auto">
          <a:xfrm>
            <a:off x="1042988" y="4508500"/>
            <a:ext cx="711041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将第一、二条指令的结果直接链接进第三条指令所用功能部件，就能并行。</a:t>
            </a:r>
          </a:p>
          <a:p>
            <a:pPr algn="l" eaLnBrk="1" fontAlgn="t" hangingPunct="1"/>
            <a:r>
              <a:rPr lang="zh-CN" altLang="en-US" sz="2800" b="1"/>
              <a:t>链接过程如图</a:t>
            </a:r>
            <a:r>
              <a:rPr lang="en-US" altLang="zh-CN" sz="2800" b="1"/>
              <a:t>5-33</a:t>
            </a:r>
            <a:r>
              <a:rPr lang="zh-CN" altLang="en-US" sz="28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7863"/>
                                        </p:tgtEl>
                                        <p:attrNameLst>
                                          <p:attrName>style.visibility</p:attrName>
                                        </p:attrNameLst>
                                      </p:cBhvr>
                                      <p:to>
                                        <p:strVal val="visible"/>
                                      </p:to>
                                    </p:set>
                                    <p:animEffect transition="in" filter="wipe(left)">
                                      <p:cBhvr>
                                        <p:cTn id="7" dur="500"/>
                                        <p:tgtEl>
                                          <p:spTgt spid="37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8658" name="Picture 2"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60738" cy="6858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9865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378884" name="Group 4"/>
          <p:cNvGrpSpPr>
            <a:grpSpLocks/>
          </p:cNvGrpSpPr>
          <p:nvPr/>
        </p:nvGrpSpPr>
        <p:grpSpPr bwMode="auto">
          <a:xfrm>
            <a:off x="395288" y="836613"/>
            <a:ext cx="2592387" cy="3313112"/>
            <a:chOff x="249" y="527"/>
            <a:chExt cx="1633" cy="2087"/>
          </a:xfrm>
        </p:grpSpPr>
        <p:sp>
          <p:nvSpPr>
            <p:cNvPr id="198779" name="Rectangle 5"/>
            <p:cNvSpPr>
              <a:spLocks noChangeArrowheads="1"/>
            </p:cNvSpPr>
            <p:nvPr/>
          </p:nvSpPr>
          <p:spPr bwMode="auto">
            <a:xfrm>
              <a:off x="1701" y="527"/>
              <a:ext cx="181" cy="726"/>
            </a:xfrm>
            <a:prstGeom prst="rect">
              <a:avLst/>
            </a:prstGeom>
            <a:noFill/>
            <a:ln w="571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98780" name="Rectangle 6"/>
            <p:cNvSpPr>
              <a:spLocks noChangeArrowheads="1"/>
            </p:cNvSpPr>
            <p:nvPr/>
          </p:nvSpPr>
          <p:spPr bwMode="auto">
            <a:xfrm>
              <a:off x="249" y="1888"/>
              <a:ext cx="182" cy="726"/>
            </a:xfrm>
            <a:prstGeom prst="rect">
              <a:avLst/>
            </a:prstGeom>
            <a:noFill/>
            <a:ln w="571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378887" name="Rectangle 7"/>
          <p:cNvSpPr>
            <a:spLocks noChangeArrowheads="1"/>
          </p:cNvSpPr>
          <p:nvPr/>
        </p:nvSpPr>
        <p:spPr bwMode="auto">
          <a:xfrm>
            <a:off x="395288" y="5157788"/>
            <a:ext cx="288925" cy="1295400"/>
          </a:xfrm>
          <a:prstGeom prst="rect">
            <a:avLst/>
          </a:prstGeom>
          <a:noFill/>
          <a:ln w="57150">
            <a:solidFill>
              <a:srgbClr val="CC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378888" name="Group 8"/>
          <p:cNvGrpSpPr>
            <a:grpSpLocks/>
          </p:cNvGrpSpPr>
          <p:nvPr/>
        </p:nvGrpSpPr>
        <p:grpSpPr bwMode="auto">
          <a:xfrm>
            <a:off x="468313" y="620713"/>
            <a:ext cx="2374900" cy="2376487"/>
            <a:chOff x="295" y="391"/>
            <a:chExt cx="1496" cy="1497"/>
          </a:xfrm>
        </p:grpSpPr>
        <p:grpSp>
          <p:nvGrpSpPr>
            <p:cNvPr id="198769" name="Group 9"/>
            <p:cNvGrpSpPr>
              <a:grpSpLocks/>
            </p:cNvGrpSpPr>
            <p:nvPr/>
          </p:nvGrpSpPr>
          <p:grpSpPr bwMode="auto">
            <a:xfrm>
              <a:off x="1338" y="391"/>
              <a:ext cx="453" cy="136"/>
              <a:chOff x="1338" y="391"/>
              <a:chExt cx="453" cy="136"/>
            </a:xfrm>
          </p:grpSpPr>
          <p:sp>
            <p:nvSpPr>
              <p:cNvPr id="198777" name="Line 10"/>
              <p:cNvSpPr>
                <a:spLocks noChangeShapeType="1"/>
              </p:cNvSpPr>
              <p:nvPr/>
            </p:nvSpPr>
            <p:spPr bwMode="auto">
              <a:xfrm>
                <a:off x="1338" y="391"/>
                <a:ext cx="45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78" name="Line 11"/>
              <p:cNvSpPr>
                <a:spLocks noChangeShapeType="1"/>
              </p:cNvSpPr>
              <p:nvPr/>
            </p:nvSpPr>
            <p:spPr bwMode="auto">
              <a:xfrm>
                <a:off x="1791" y="391"/>
                <a:ext cx="0" cy="13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770" name="Group 12"/>
            <p:cNvGrpSpPr>
              <a:grpSpLocks/>
            </p:cNvGrpSpPr>
            <p:nvPr/>
          </p:nvGrpSpPr>
          <p:grpSpPr bwMode="auto">
            <a:xfrm>
              <a:off x="295" y="981"/>
              <a:ext cx="589" cy="907"/>
              <a:chOff x="295" y="981"/>
              <a:chExt cx="589" cy="907"/>
            </a:xfrm>
          </p:grpSpPr>
          <p:sp>
            <p:nvSpPr>
              <p:cNvPr id="198775" name="Line 13"/>
              <p:cNvSpPr>
                <a:spLocks noChangeShapeType="1"/>
              </p:cNvSpPr>
              <p:nvPr/>
            </p:nvSpPr>
            <p:spPr bwMode="auto">
              <a:xfrm flipH="1">
                <a:off x="295" y="981"/>
                <a:ext cx="589"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76" name="Line 14"/>
              <p:cNvSpPr>
                <a:spLocks noChangeShapeType="1"/>
              </p:cNvSpPr>
              <p:nvPr/>
            </p:nvSpPr>
            <p:spPr bwMode="auto">
              <a:xfrm>
                <a:off x="295" y="981"/>
                <a:ext cx="0" cy="907"/>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771" name="Group 15"/>
            <p:cNvGrpSpPr>
              <a:grpSpLocks/>
            </p:cNvGrpSpPr>
            <p:nvPr/>
          </p:nvGrpSpPr>
          <p:grpSpPr bwMode="auto">
            <a:xfrm>
              <a:off x="385" y="1661"/>
              <a:ext cx="499" cy="227"/>
              <a:chOff x="385" y="1661"/>
              <a:chExt cx="499" cy="227"/>
            </a:xfrm>
          </p:grpSpPr>
          <p:sp>
            <p:nvSpPr>
              <p:cNvPr id="198773" name="Line 16"/>
              <p:cNvSpPr>
                <a:spLocks noChangeShapeType="1"/>
              </p:cNvSpPr>
              <p:nvPr/>
            </p:nvSpPr>
            <p:spPr bwMode="auto">
              <a:xfrm flipH="1">
                <a:off x="385" y="1661"/>
                <a:ext cx="499"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74" name="Line 17"/>
              <p:cNvSpPr>
                <a:spLocks noChangeShapeType="1"/>
              </p:cNvSpPr>
              <p:nvPr/>
            </p:nvSpPr>
            <p:spPr bwMode="auto">
              <a:xfrm>
                <a:off x="403" y="1661"/>
                <a:ext cx="0" cy="227"/>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772" name="Oval 18"/>
            <p:cNvSpPr>
              <a:spLocks noChangeArrowheads="1"/>
            </p:cNvSpPr>
            <p:nvPr/>
          </p:nvSpPr>
          <p:spPr bwMode="auto">
            <a:xfrm>
              <a:off x="340" y="1026"/>
              <a:ext cx="252" cy="383"/>
            </a:xfrm>
            <a:prstGeom prst="ellipse">
              <a:avLst/>
            </a:prstGeom>
            <a:solidFill>
              <a:srgbClr val="FF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grpSp>
      <p:grpSp>
        <p:nvGrpSpPr>
          <p:cNvPr id="378899" name="Group 19"/>
          <p:cNvGrpSpPr>
            <a:grpSpLocks/>
          </p:cNvGrpSpPr>
          <p:nvPr/>
        </p:nvGrpSpPr>
        <p:grpSpPr bwMode="auto">
          <a:xfrm>
            <a:off x="539750" y="1989138"/>
            <a:ext cx="2303463" cy="2879725"/>
            <a:chOff x="340" y="1253"/>
            <a:chExt cx="1451" cy="1814"/>
          </a:xfrm>
        </p:grpSpPr>
        <p:grpSp>
          <p:nvGrpSpPr>
            <p:cNvPr id="198759" name="Group 20"/>
            <p:cNvGrpSpPr>
              <a:grpSpLocks/>
            </p:cNvGrpSpPr>
            <p:nvPr/>
          </p:nvGrpSpPr>
          <p:grpSpPr bwMode="auto">
            <a:xfrm>
              <a:off x="1338" y="1253"/>
              <a:ext cx="453" cy="1814"/>
              <a:chOff x="1338" y="1253"/>
              <a:chExt cx="453" cy="1814"/>
            </a:xfrm>
          </p:grpSpPr>
          <p:sp>
            <p:nvSpPr>
              <p:cNvPr id="198767" name="Line 21"/>
              <p:cNvSpPr>
                <a:spLocks noChangeShapeType="1"/>
              </p:cNvSpPr>
              <p:nvPr/>
            </p:nvSpPr>
            <p:spPr bwMode="auto">
              <a:xfrm>
                <a:off x="1791" y="1253"/>
                <a:ext cx="0" cy="1814"/>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68" name="Line 22"/>
              <p:cNvSpPr>
                <a:spLocks noChangeShapeType="1"/>
              </p:cNvSpPr>
              <p:nvPr/>
            </p:nvSpPr>
            <p:spPr bwMode="auto">
              <a:xfrm flipH="1">
                <a:off x="1338" y="3067"/>
                <a:ext cx="453" cy="0"/>
              </a:xfrm>
              <a:prstGeom prst="line">
                <a:avLst/>
              </a:prstGeom>
              <a:noFill/>
              <a:ln w="5715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760" name="Group 23"/>
            <p:cNvGrpSpPr>
              <a:grpSpLocks/>
            </p:cNvGrpSpPr>
            <p:nvPr/>
          </p:nvGrpSpPr>
          <p:grpSpPr bwMode="auto">
            <a:xfrm>
              <a:off x="340" y="2115"/>
              <a:ext cx="1158" cy="544"/>
              <a:chOff x="340" y="2115"/>
              <a:chExt cx="1158" cy="544"/>
            </a:xfrm>
          </p:grpSpPr>
          <p:sp>
            <p:nvSpPr>
              <p:cNvPr id="198762" name="Line 24"/>
              <p:cNvSpPr>
                <a:spLocks noChangeShapeType="1"/>
              </p:cNvSpPr>
              <p:nvPr/>
            </p:nvSpPr>
            <p:spPr bwMode="auto">
              <a:xfrm>
                <a:off x="340" y="2659"/>
                <a:ext cx="317" cy="0"/>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63" name="Line 25"/>
              <p:cNvSpPr>
                <a:spLocks noChangeShapeType="1"/>
              </p:cNvSpPr>
              <p:nvPr/>
            </p:nvSpPr>
            <p:spPr bwMode="auto">
              <a:xfrm>
                <a:off x="675" y="2115"/>
                <a:ext cx="0" cy="544"/>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64" name="Line 26"/>
              <p:cNvSpPr>
                <a:spLocks noChangeShapeType="1"/>
              </p:cNvSpPr>
              <p:nvPr/>
            </p:nvSpPr>
            <p:spPr bwMode="auto">
              <a:xfrm>
                <a:off x="657" y="2115"/>
                <a:ext cx="817" cy="0"/>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65" name="Line 27"/>
              <p:cNvSpPr>
                <a:spLocks noChangeShapeType="1"/>
              </p:cNvSpPr>
              <p:nvPr/>
            </p:nvSpPr>
            <p:spPr bwMode="auto">
              <a:xfrm>
                <a:off x="1498" y="2115"/>
                <a:ext cx="0" cy="272"/>
              </a:xfrm>
              <a:prstGeom prst="line">
                <a:avLst/>
              </a:prstGeom>
              <a:noFill/>
              <a:ln w="5715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66" name="Line 28"/>
              <p:cNvSpPr>
                <a:spLocks noChangeShapeType="1"/>
              </p:cNvSpPr>
              <p:nvPr/>
            </p:nvSpPr>
            <p:spPr bwMode="auto">
              <a:xfrm flipH="1">
                <a:off x="1320" y="2359"/>
                <a:ext cx="136"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761" name="Oval 29"/>
            <p:cNvSpPr>
              <a:spLocks noChangeArrowheads="1"/>
            </p:cNvSpPr>
            <p:nvPr/>
          </p:nvSpPr>
          <p:spPr bwMode="auto">
            <a:xfrm>
              <a:off x="1519" y="1842"/>
              <a:ext cx="252" cy="383"/>
            </a:xfrm>
            <a:prstGeom prst="ellipse">
              <a:avLst/>
            </a:prstGeom>
            <a:solidFill>
              <a:srgbClr val="FF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grpSp>
      <p:grpSp>
        <p:nvGrpSpPr>
          <p:cNvPr id="378910" name="Group 30"/>
          <p:cNvGrpSpPr>
            <a:grpSpLocks/>
          </p:cNvGrpSpPr>
          <p:nvPr/>
        </p:nvGrpSpPr>
        <p:grpSpPr bwMode="auto">
          <a:xfrm>
            <a:off x="0" y="3770313"/>
            <a:ext cx="1460500" cy="1387475"/>
            <a:chOff x="0" y="2375"/>
            <a:chExt cx="920" cy="874"/>
          </a:xfrm>
        </p:grpSpPr>
        <p:grpSp>
          <p:nvGrpSpPr>
            <p:cNvPr id="198749" name="Group 31"/>
            <p:cNvGrpSpPr>
              <a:grpSpLocks/>
            </p:cNvGrpSpPr>
            <p:nvPr/>
          </p:nvGrpSpPr>
          <p:grpSpPr bwMode="auto">
            <a:xfrm>
              <a:off x="283" y="2375"/>
              <a:ext cx="637" cy="874"/>
              <a:chOff x="283" y="2375"/>
              <a:chExt cx="637" cy="874"/>
            </a:xfrm>
          </p:grpSpPr>
          <p:grpSp>
            <p:nvGrpSpPr>
              <p:cNvPr id="198751" name="Group 32"/>
              <p:cNvGrpSpPr>
                <a:grpSpLocks/>
              </p:cNvGrpSpPr>
              <p:nvPr/>
            </p:nvGrpSpPr>
            <p:grpSpPr bwMode="auto">
              <a:xfrm>
                <a:off x="283" y="2375"/>
                <a:ext cx="637" cy="874"/>
                <a:chOff x="283" y="2375"/>
                <a:chExt cx="637" cy="874"/>
              </a:xfrm>
            </p:grpSpPr>
            <p:sp>
              <p:nvSpPr>
                <p:cNvPr id="198755" name="Line 33"/>
                <p:cNvSpPr>
                  <a:spLocks noChangeShapeType="1"/>
                </p:cNvSpPr>
                <p:nvPr/>
              </p:nvSpPr>
              <p:spPr bwMode="auto">
                <a:xfrm>
                  <a:off x="784" y="2375"/>
                  <a:ext cx="13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56" name="Line 34"/>
                <p:cNvSpPr>
                  <a:spLocks noChangeShapeType="1"/>
                </p:cNvSpPr>
                <p:nvPr/>
              </p:nvSpPr>
              <p:spPr bwMode="auto">
                <a:xfrm>
                  <a:off x="748" y="2387"/>
                  <a:ext cx="0" cy="408"/>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57" name="Line 35"/>
                <p:cNvSpPr>
                  <a:spLocks noChangeShapeType="1"/>
                </p:cNvSpPr>
                <p:nvPr/>
              </p:nvSpPr>
              <p:spPr bwMode="auto">
                <a:xfrm>
                  <a:off x="295" y="2774"/>
                  <a:ext cx="45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58" name="Line 36"/>
                <p:cNvSpPr>
                  <a:spLocks noChangeShapeType="1"/>
                </p:cNvSpPr>
                <p:nvPr/>
              </p:nvSpPr>
              <p:spPr bwMode="auto">
                <a:xfrm>
                  <a:off x="283" y="2750"/>
                  <a:ext cx="0" cy="499"/>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752" name="Group 37"/>
              <p:cNvGrpSpPr>
                <a:grpSpLocks/>
              </p:cNvGrpSpPr>
              <p:nvPr/>
            </p:nvGrpSpPr>
            <p:grpSpPr bwMode="auto">
              <a:xfrm>
                <a:off x="403" y="3067"/>
                <a:ext cx="511" cy="182"/>
                <a:chOff x="403" y="3067"/>
                <a:chExt cx="511" cy="182"/>
              </a:xfrm>
            </p:grpSpPr>
            <p:sp>
              <p:nvSpPr>
                <p:cNvPr id="198753" name="Line 38"/>
                <p:cNvSpPr>
                  <a:spLocks noChangeShapeType="1"/>
                </p:cNvSpPr>
                <p:nvPr/>
              </p:nvSpPr>
              <p:spPr bwMode="auto">
                <a:xfrm>
                  <a:off x="415" y="3067"/>
                  <a:ext cx="49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54" name="Line 39"/>
                <p:cNvSpPr>
                  <a:spLocks noChangeShapeType="1"/>
                </p:cNvSpPr>
                <p:nvPr/>
              </p:nvSpPr>
              <p:spPr bwMode="auto">
                <a:xfrm>
                  <a:off x="403" y="3067"/>
                  <a:ext cx="0" cy="18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198750" name="Oval 40"/>
            <p:cNvSpPr>
              <a:spLocks noChangeArrowheads="1"/>
            </p:cNvSpPr>
            <p:nvPr/>
          </p:nvSpPr>
          <p:spPr bwMode="auto">
            <a:xfrm>
              <a:off x="0" y="2750"/>
              <a:ext cx="252" cy="383"/>
            </a:xfrm>
            <a:prstGeom prst="ellipse">
              <a:avLst/>
            </a:prstGeom>
            <a:solidFill>
              <a:srgbClr val="FF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grpSp>
      <p:grpSp>
        <p:nvGrpSpPr>
          <p:cNvPr id="378921" name="Group 41"/>
          <p:cNvGrpSpPr>
            <a:grpSpLocks/>
          </p:cNvGrpSpPr>
          <p:nvPr/>
        </p:nvGrpSpPr>
        <p:grpSpPr bwMode="auto">
          <a:xfrm>
            <a:off x="539750" y="5949950"/>
            <a:ext cx="2416175" cy="908050"/>
            <a:chOff x="340" y="3748"/>
            <a:chExt cx="1522" cy="572"/>
          </a:xfrm>
        </p:grpSpPr>
        <p:grpSp>
          <p:nvGrpSpPr>
            <p:cNvPr id="198743" name="Group 42"/>
            <p:cNvGrpSpPr>
              <a:grpSpLocks/>
            </p:cNvGrpSpPr>
            <p:nvPr/>
          </p:nvGrpSpPr>
          <p:grpSpPr bwMode="auto">
            <a:xfrm>
              <a:off x="340" y="3748"/>
              <a:ext cx="1225" cy="572"/>
              <a:chOff x="340" y="3748"/>
              <a:chExt cx="1225" cy="572"/>
            </a:xfrm>
          </p:grpSpPr>
          <p:sp>
            <p:nvSpPr>
              <p:cNvPr id="198745" name="Line 43"/>
              <p:cNvSpPr>
                <a:spLocks noChangeShapeType="1"/>
              </p:cNvSpPr>
              <p:nvPr/>
            </p:nvSpPr>
            <p:spPr bwMode="auto">
              <a:xfrm>
                <a:off x="340" y="4065"/>
                <a:ext cx="0" cy="25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46" name="Line 44"/>
              <p:cNvSpPr>
                <a:spLocks noChangeShapeType="1"/>
              </p:cNvSpPr>
              <p:nvPr/>
            </p:nvSpPr>
            <p:spPr bwMode="auto">
              <a:xfrm>
                <a:off x="340" y="4292"/>
                <a:ext cx="1225"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47" name="Line 45"/>
              <p:cNvSpPr>
                <a:spLocks noChangeShapeType="1"/>
              </p:cNvSpPr>
              <p:nvPr/>
            </p:nvSpPr>
            <p:spPr bwMode="auto">
              <a:xfrm flipV="1">
                <a:off x="1565" y="3748"/>
                <a:ext cx="0" cy="572"/>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48" name="Line 46"/>
              <p:cNvSpPr>
                <a:spLocks noChangeShapeType="1"/>
              </p:cNvSpPr>
              <p:nvPr/>
            </p:nvSpPr>
            <p:spPr bwMode="auto">
              <a:xfrm flipH="1">
                <a:off x="1338" y="3760"/>
                <a:ext cx="227"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744" name="Oval 47"/>
            <p:cNvSpPr>
              <a:spLocks noChangeArrowheads="1"/>
            </p:cNvSpPr>
            <p:nvPr/>
          </p:nvSpPr>
          <p:spPr bwMode="auto">
            <a:xfrm>
              <a:off x="1610" y="3838"/>
              <a:ext cx="252" cy="383"/>
            </a:xfrm>
            <a:prstGeom prst="ellipse">
              <a:avLst/>
            </a:prstGeom>
            <a:solidFill>
              <a:srgbClr val="FF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1</a:t>
              </a:r>
            </a:p>
          </p:txBody>
        </p:sp>
      </p:grpSp>
      <p:grpSp>
        <p:nvGrpSpPr>
          <p:cNvPr id="198666" name="Group 48"/>
          <p:cNvGrpSpPr>
            <a:grpSpLocks/>
          </p:cNvGrpSpPr>
          <p:nvPr/>
        </p:nvGrpSpPr>
        <p:grpSpPr bwMode="auto">
          <a:xfrm>
            <a:off x="3419475" y="965200"/>
            <a:ext cx="5400675" cy="5400675"/>
            <a:chOff x="2154" y="845"/>
            <a:chExt cx="3402" cy="3402"/>
          </a:xfrm>
        </p:grpSpPr>
        <p:grpSp>
          <p:nvGrpSpPr>
            <p:cNvPr id="198669" name="Group 49"/>
            <p:cNvGrpSpPr>
              <a:grpSpLocks/>
            </p:cNvGrpSpPr>
            <p:nvPr/>
          </p:nvGrpSpPr>
          <p:grpSpPr bwMode="auto">
            <a:xfrm>
              <a:off x="2154" y="845"/>
              <a:ext cx="3402" cy="3402"/>
              <a:chOff x="2154" y="845"/>
              <a:chExt cx="3402" cy="3402"/>
            </a:xfrm>
          </p:grpSpPr>
          <p:grpSp>
            <p:nvGrpSpPr>
              <p:cNvPr id="198671" name="Group 50"/>
              <p:cNvGrpSpPr>
                <a:grpSpLocks/>
              </p:cNvGrpSpPr>
              <p:nvPr/>
            </p:nvGrpSpPr>
            <p:grpSpPr bwMode="auto">
              <a:xfrm>
                <a:off x="2154" y="845"/>
                <a:ext cx="3402" cy="3402"/>
                <a:chOff x="521" y="164"/>
                <a:chExt cx="3402" cy="3402"/>
              </a:xfrm>
            </p:grpSpPr>
            <p:grpSp>
              <p:nvGrpSpPr>
                <p:cNvPr id="198674" name="Group 51"/>
                <p:cNvGrpSpPr>
                  <a:grpSpLocks/>
                </p:cNvGrpSpPr>
                <p:nvPr/>
              </p:nvGrpSpPr>
              <p:grpSpPr bwMode="auto">
                <a:xfrm>
                  <a:off x="521" y="164"/>
                  <a:ext cx="3402" cy="3402"/>
                  <a:chOff x="521" y="164"/>
                  <a:chExt cx="3402" cy="3402"/>
                </a:xfrm>
              </p:grpSpPr>
              <p:sp>
                <p:nvSpPr>
                  <p:cNvPr id="198687" name="Line 52"/>
                  <p:cNvSpPr>
                    <a:spLocks noChangeShapeType="1"/>
                  </p:cNvSpPr>
                  <p:nvPr/>
                </p:nvSpPr>
                <p:spPr bwMode="auto">
                  <a:xfrm>
                    <a:off x="521" y="346"/>
                    <a:ext cx="0" cy="32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8688" name="Group 53"/>
                  <p:cNvGrpSpPr>
                    <a:grpSpLocks/>
                  </p:cNvGrpSpPr>
                  <p:nvPr/>
                </p:nvGrpSpPr>
                <p:grpSpPr bwMode="auto">
                  <a:xfrm>
                    <a:off x="521" y="164"/>
                    <a:ext cx="2903" cy="878"/>
                    <a:chOff x="521" y="1560"/>
                    <a:chExt cx="2903" cy="878"/>
                  </a:xfrm>
                </p:grpSpPr>
                <p:sp>
                  <p:nvSpPr>
                    <p:cNvPr id="198725" name="Line 54"/>
                    <p:cNvSpPr>
                      <a:spLocks noChangeShapeType="1"/>
                    </p:cNvSpPr>
                    <p:nvPr/>
                  </p:nvSpPr>
                  <p:spPr bwMode="auto">
                    <a:xfrm flipV="1">
                      <a:off x="521" y="2432"/>
                      <a:ext cx="2903" cy="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98726" name="Group 55"/>
                    <p:cNvGrpSpPr>
                      <a:grpSpLocks/>
                    </p:cNvGrpSpPr>
                    <p:nvPr/>
                  </p:nvGrpSpPr>
                  <p:grpSpPr bwMode="auto">
                    <a:xfrm>
                      <a:off x="527" y="1560"/>
                      <a:ext cx="2797" cy="878"/>
                      <a:chOff x="527" y="1560"/>
                      <a:chExt cx="2797" cy="878"/>
                    </a:xfrm>
                  </p:grpSpPr>
                  <p:sp>
                    <p:nvSpPr>
                      <p:cNvPr id="198727" name="Text Box 56"/>
                      <p:cNvSpPr txBox="1">
                        <a:spLocks noChangeArrowheads="1"/>
                      </p:cNvSpPr>
                      <p:nvPr/>
                    </p:nvSpPr>
                    <p:spPr bwMode="auto">
                      <a:xfrm>
                        <a:off x="1202" y="1933"/>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访存</a:t>
                        </a:r>
                      </a:p>
                    </p:txBody>
                  </p:sp>
                  <p:sp>
                    <p:nvSpPr>
                      <p:cNvPr id="198728" name="Text Box 57"/>
                      <p:cNvSpPr txBox="1">
                        <a:spLocks noChangeArrowheads="1"/>
                      </p:cNvSpPr>
                      <p:nvPr/>
                    </p:nvSpPr>
                    <p:spPr bwMode="auto">
                      <a:xfrm>
                        <a:off x="527" y="1824"/>
                        <a:ext cx="584" cy="61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启动</a:t>
                        </a:r>
                      </a:p>
                      <a:p>
                        <a:pPr algn="l" eaLnBrk="1" hangingPunct="1"/>
                        <a:r>
                          <a:rPr lang="zh-CN" altLang="en-US" sz="2800" b="1">
                            <a:ea typeface="宋体" panose="02010600030101010101" pitchFamily="2" charset="-122"/>
                          </a:rPr>
                          <a:t>访存</a:t>
                        </a:r>
                      </a:p>
                    </p:txBody>
                  </p:sp>
                  <p:grpSp>
                    <p:nvGrpSpPr>
                      <p:cNvPr id="198729" name="Group 58"/>
                      <p:cNvGrpSpPr>
                        <a:grpSpLocks/>
                      </p:cNvGrpSpPr>
                      <p:nvPr/>
                    </p:nvGrpSpPr>
                    <p:grpSpPr bwMode="auto">
                      <a:xfrm>
                        <a:off x="1113" y="1560"/>
                        <a:ext cx="724" cy="878"/>
                        <a:chOff x="1113" y="1560"/>
                        <a:chExt cx="934" cy="878"/>
                      </a:xfrm>
                    </p:grpSpPr>
                    <p:sp>
                      <p:nvSpPr>
                        <p:cNvPr id="198741" name="Freeform 59"/>
                        <p:cNvSpPr>
                          <a:spLocks/>
                        </p:cNvSpPr>
                        <p:nvPr/>
                      </p:nvSpPr>
                      <p:spPr bwMode="auto">
                        <a:xfrm>
                          <a:off x="1113" y="1566"/>
                          <a:ext cx="926" cy="263"/>
                        </a:xfrm>
                        <a:custGeom>
                          <a:avLst/>
                          <a:gdLst>
                            <a:gd name="T0" fmla="*/ 0 w 926"/>
                            <a:gd name="T1" fmla="*/ 263 h 263"/>
                            <a:gd name="T2" fmla="*/ 926 w 926"/>
                            <a:gd name="T3" fmla="*/ 0 h 263"/>
                            <a:gd name="T4" fmla="*/ 0 60000 65536"/>
                            <a:gd name="T5" fmla="*/ 0 60000 65536"/>
                          </a:gdLst>
                          <a:ahLst/>
                          <a:cxnLst>
                            <a:cxn ang="T4">
                              <a:pos x="T0" y="T1"/>
                            </a:cxn>
                            <a:cxn ang="T5">
                              <a:pos x="T2" y="T3"/>
                            </a:cxn>
                          </a:cxnLst>
                          <a:rect l="0" t="0" r="r" b="b"/>
                          <a:pathLst>
                            <a:path w="926" h="263">
                              <a:moveTo>
                                <a:pt x="0" y="263"/>
                              </a:moveTo>
                              <a:lnTo>
                                <a:pt x="92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42" name="Freeform 60"/>
                        <p:cNvSpPr>
                          <a:spLocks/>
                        </p:cNvSpPr>
                        <p:nvPr/>
                      </p:nvSpPr>
                      <p:spPr bwMode="auto">
                        <a:xfrm>
                          <a:off x="2045" y="1560"/>
                          <a:ext cx="2" cy="878"/>
                        </a:xfrm>
                        <a:custGeom>
                          <a:avLst/>
                          <a:gdLst>
                            <a:gd name="T0" fmla="*/ 0 w 2"/>
                            <a:gd name="T1" fmla="*/ 0 h 878"/>
                            <a:gd name="T2" fmla="*/ 2 w 2"/>
                            <a:gd name="T3" fmla="*/ 878 h 878"/>
                            <a:gd name="T4" fmla="*/ 0 60000 65536"/>
                            <a:gd name="T5" fmla="*/ 0 60000 65536"/>
                          </a:gdLst>
                          <a:ahLst/>
                          <a:cxnLst>
                            <a:cxn ang="T4">
                              <a:pos x="T0" y="T1"/>
                            </a:cxn>
                            <a:cxn ang="T5">
                              <a:pos x="T2" y="T3"/>
                            </a:cxn>
                          </a:cxnLst>
                          <a:rect l="0" t="0" r="r" b="b"/>
                          <a:pathLst>
                            <a:path w="2" h="878">
                              <a:moveTo>
                                <a:pt x="0" y="0"/>
                              </a:moveTo>
                              <a:lnTo>
                                <a:pt x="2" y="87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730" name="Group 61"/>
                      <p:cNvGrpSpPr>
                        <a:grpSpLocks/>
                      </p:cNvGrpSpPr>
                      <p:nvPr/>
                    </p:nvGrpSpPr>
                    <p:grpSpPr bwMode="auto">
                      <a:xfrm>
                        <a:off x="1746" y="1570"/>
                        <a:ext cx="998" cy="868"/>
                        <a:chOff x="1955" y="1570"/>
                        <a:chExt cx="998" cy="868"/>
                      </a:xfrm>
                    </p:grpSpPr>
                    <p:grpSp>
                      <p:nvGrpSpPr>
                        <p:cNvPr id="198732" name="Group 62"/>
                        <p:cNvGrpSpPr>
                          <a:grpSpLocks/>
                        </p:cNvGrpSpPr>
                        <p:nvPr/>
                      </p:nvGrpSpPr>
                      <p:grpSpPr bwMode="auto">
                        <a:xfrm>
                          <a:off x="1955" y="1570"/>
                          <a:ext cx="453" cy="868"/>
                          <a:chOff x="2018" y="2478"/>
                          <a:chExt cx="453" cy="1088"/>
                        </a:xfrm>
                      </p:grpSpPr>
                      <p:sp>
                        <p:nvSpPr>
                          <p:cNvPr id="198739" name="Text Box 63"/>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3</a:t>
                            </a:r>
                          </a:p>
                        </p:txBody>
                      </p:sp>
                      <p:sp>
                        <p:nvSpPr>
                          <p:cNvPr id="198740" name="Rectangle 64"/>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8733" name="Group 65"/>
                        <p:cNvGrpSpPr>
                          <a:grpSpLocks/>
                        </p:cNvGrpSpPr>
                        <p:nvPr/>
                      </p:nvGrpSpPr>
                      <p:grpSpPr bwMode="auto">
                        <a:xfrm>
                          <a:off x="2228" y="1570"/>
                          <a:ext cx="453" cy="868"/>
                          <a:chOff x="2018" y="2478"/>
                          <a:chExt cx="453" cy="1088"/>
                        </a:xfrm>
                      </p:grpSpPr>
                      <p:sp>
                        <p:nvSpPr>
                          <p:cNvPr id="198737" name="Text Box 66"/>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3</a:t>
                            </a:r>
                          </a:p>
                        </p:txBody>
                      </p:sp>
                      <p:sp>
                        <p:nvSpPr>
                          <p:cNvPr id="198738" name="Rectangle 67"/>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8734" name="Group 68"/>
                        <p:cNvGrpSpPr>
                          <a:grpSpLocks/>
                        </p:cNvGrpSpPr>
                        <p:nvPr/>
                      </p:nvGrpSpPr>
                      <p:grpSpPr bwMode="auto">
                        <a:xfrm>
                          <a:off x="2500" y="1570"/>
                          <a:ext cx="453" cy="868"/>
                          <a:chOff x="2018" y="2478"/>
                          <a:chExt cx="453" cy="1088"/>
                        </a:xfrm>
                      </p:grpSpPr>
                      <p:sp>
                        <p:nvSpPr>
                          <p:cNvPr id="198735" name="Text Box 69"/>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3</a:t>
                            </a:r>
                          </a:p>
                        </p:txBody>
                      </p:sp>
                      <p:sp>
                        <p:nvSpPr>
                          <p:cNvPr id="198736" name="Rectangle 70"/>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98731" name="Text Box 71"/>
                      <p:cNvSpPr txBox="1">
                        <a:spLocks noChangeArrowheads="1"/>
                      </p:cNvSpPr>
                      <p:nvPr/>
                    </p:nvSpPr>
                    <p:spPr bwMode="auto">
                      <a:xfrm>
                        <a:off x="2653" y="1797"/>
                        <a:ext cx="6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3200" b="1">
                            <a:ea typeface="宋体" panose="02010600030101010101" pitchFamily="2" charset="-122"/>
                          </a:rPr>
                          <a:t>……</a:t>
                        </a:r>
                      </a:p>
                    </p:txBody>
                  </p:sp>
                </p:grpSp>
              </p:grpSp>
              <p:grpSp>
                <p:nvGrpSpPr>
                  <p:cNvPr id="198689" name="Group 72"/>
                  <p:cNvGrpSpPr>
                    <a:grpSpLocks/>
                  </p:cNvGrpSpPr>
                  <p:nvPr/>
                </p:nvGrpSpPr>
                <p:grpSpPr bwMode="auto">
                  <a:xfrm>
                    <a:off x="521" y="1117"/>
                    <a:ext cx="2903" cy="883"/>
                    <a:chOff x="521" y="300"/>
                    <a:chExt cx="2903" cy="883"/>
                  </a:xfrm>
                </p:grpSpPr>
                <p:grpSp>
                  <p:nvGrpSpPr>
                    <p:cNvPr id="198707" name="Group 73"/>
                    <p:cNvGrpSpPr>
                      <a:grpSpLocks/>
                    </p:cNvGrpSpPr>
                    <p:nvPr/>
                  </p:nvGrpSpPr>
                  <p:grpSpPr bwMode="auto">
                    <a:xfrm>
                      <a:off x="521" y="300"/>
                      <a:ext cx="2797" cy="878"/>
                      <a:chOff x="527" y="1560"/>
                      <a:chExt cx="2797" cy="878"/>
                    </a:xfrm>
                  </p:grpSpPr>
                  <p:sp>
                    <p:nvSpPr>
                      <p:cNvPr id="198709" name="Text Box 74"/>
                      <p:cNvSpPr txBox="1">
                        <a:spLocks noChangeArrowheads="1"/>
                      </p:cNvSpPr>
                      <p:nvPr/>
                    </p:nvSpPr>
                    <p:spPr bwMode="auto">
                      <a:xfrm>
                        <a:off x="1202" y="193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浮加</a:t>
                        </a:r>
                      </a:p>
                    </p:txBody>
                  </p:sp>
                  <p:sp>
                    <p:nvSpPr>
                      <p:cNvPr id="198710" name="Text Box 75"/>
                      <p:cNvSpPr txBox="1">
                        <a:spLocks noChangeArrowheads="1"/>
                      </p:cNvSpPr>
                      <p:nvPr/>
                    </p:nvSpPr>
                    <p:spPr bwMode="auto">
                      <a:xfrm>
                        <a:off x="527" y="1824"/>
                        <a:ext cx="584" cy="61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送浮</a:t>
                        </a:r>
                      </a:p>
                      <a:p>
                        <a:pPr algn="l" eaLnBrk="1" hangingPunct="1"/>
                        <a:r>
                          <a:rPr lang="zh-CN" altLang="en-US" sz="2800" b="1">
                            <a:ea typeface="宋体" panose="02010600030101010101" pitchFamily="2" charset="-122"/>
                          </a:rPr>
                          <a:t>加</a:t>
                        </a:r>
                      </a:p>
                    </p:txBody>
                  </p:sp>
                  <p:grpSp>
                    <p:nvGrpSpPr>
                      <p:cNvPr id="198711" name="Group 76"/>
                      <p:cNvGrpSpPr>
                        <a:grpSpLocks/>
                      </p:cNvGrpSpPr>
                      <p:nvPr/>
                    </p:nvGrpSpPr>
                    <p:grpSpPr bwMode="auto">
                      <a:xfrm>
                        <a:off x="1113" y="1560"/>
                        <a:ext cx="724" cy="878"/>
                        <a:chOff x="1113" y="1560"/>
                        <a:chExt cx="934" cy="878"/>
                      </a:xfrm>
                    </p:grpSpPr>
                    <p:sp>
                      <p:nvSpPr>
                        <p:cNvPr id="198723" name="Freeform 77"/>
                        <p:cNvSpPr>
                          <a:spLocks/>
                        </p:cNvSpPr>
                        <p:nvPr/>
                      </p:nvSpPr>
                      <p:spPr bwMode="auto">
                        <a:xfrm>
                          <a:off x="1113" y="1566"/>
                          <a:ext cx="926" cy="263"/>
                        </a:xfrm>
                        <a:custGeom>
                          <a:avLst/>
                          <a:gdLst>
                            <a:gd name="T0" fmla="*/ 0 w 926"/>
                            <a:gd name="T1" fmla="*/ 263 h 263"/>
                            <a:gd name="T2" fmla="*/ 926 w 926"/>
                            <a:gd name="T3" fmla="*/ 0 h 263"/>
                            <a:gd name="T4" fmla="*/ 0 60000 65536"/>
                            <a:gd name="T5" fmla="*/ 0 60000 65536"/>
                          </a:gdLst>
                          <a:ahLst/>
                          <a:cxnLst>
                            <a:cxn ang="T4">
                              <a:pos x="T0" y="T1"/>
                            </a:cxn>
                            <a:cxn ang="T5">
                              <a:pos x="T2" y="T3"/>
                            </a:cxn>
                          </a:cxnLst>
                          <a:rect l="0" t="0" r="r" b="b"/>
                          <a:pathLst>
                            <a:path w="926" h="263">
                              <a:moveTo>
                                <a:pt x="0" y="263"/>
                              </a:moveTo>
                              <a:lnTo>
                                <a:pt x="926" y="0"/>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24" name="Freeform 78"/>
                        <p:cNvSpPr>
                          <a:spLocks/>
                        </p:cNvSpPr>
                        <p:nvPr/>
                      </p:nvSpPr>
                      <p:spPr bwMode="auto">
                        <a:xfrm>
                          <a:off x="2045" y="1560"/>
                          <a:ext cx="2" cy="878"/>
                        </a:xfrm>
                        <a:custGeom>
                          <a:avLst/>
                          <a:gdLst>
                            <a:gd name="T0" fmla="*/ 0 w 2"/>
                            <a:gd name="T1" fmla="*/ 0 h 878"/>
                            <a:gd name="T2" fmla="*/ 2 w 2"/>
                            <a:gd name="T3" fmla="*/ 878 h 878"/>
                            <a:gd name="T4" fmla="*/ 0 60000 65536"/>
                            <a:gd name="T5" fmla="*/ 0 60000 65536"/>
                          </a:gdLst>
                          <a:ahLst/>
                          <a:cxnLst>
                            <a:cxn ang="T4">
                              <a:pos x="T0" y="T1"/>
                            </a:cxn>
                            <a:cxn ang="T5">
                              <a:pos x="T2" y="T3"/>
                            </a:cxn>
                          </a:cxnLst>
                          <a:rect l="0" t="0" r="r" b="b"/>
                          <a:pathLst>
                            <a:path w="2" h="878">
                              <a:moveTo>
                                <a:pt x="0" y="0"/>
                              </a:moveTo>
                              <a:lnTo>
                                <a:pt x="2" y="878"/>
                              </a:ln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712" name="Group 79"/>
                      <p:cNvGrpSpPr>
                        <a:grpSpLocks/>
                      </p:cNvGrpSpPr>
                      <p:nvPr/>
                    </p:nvGrpSpPr>
                    <p:grpSpPr bwMode="auto">
                      <a:xfrm>
                        <a:off x="1746" y="1570"/>
                        <a:ext cx="998" cy="868"/>
                        <a:chOff x="1955" y="1570"/>
                        <a:chExt cx="998" cy="868"/>
                      </a:xfrm>
                    </p:grpSpPr>
                    <p:grpSp>
                      <p:nvGrpSpPr>
                        <p:cNvPr id="198714" name="Group 80"/>
                        <p:cNvGrpSpPr>
                          <a:grpSpLocks/>
                        </p:cNvGrpSpPr>
                        <p:nvPr/>
                      </p:nvGrpSpPr>
                      <p:grpSpPr bwMode="auto">
                        <a:xfrm>
                          <a:off x="1955" y="1570"/>
                          <a:ext cx="453" cy="868"/>
                          <a:chOff x="2018" y="2478"/>
                          <a:chExt cx="453" cy="1088"/>
                        </a:xfrm>
                      </p:grpSpPr>
                      <p:sp>
                        <p:nvSpPr>
                          <p:cNvPr id="198721" name="Text Box 81"/>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2</a:t>
                            </a:r>
                          </a:p>
                        </p:txBody>
                      </p:sp>
                      <p:sp>
                        <p:nvSpPr>
                          <p:cNvPr id="198722" name="Rectangle 82"/>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8715" name="Group 83"/>
                        <p:cNvGrpSpPr>
                          <a:grpSpLocks/>
                        </p:cNvGrpSpPr>
                        <p:nvPr/>
                      </p:nvGrpSpPr>
                      <p:grpSpPr bwMode="auto">
                        <a:xfrm>
                          <a:off x="2228" y="1570"/>
                          <a:ext cx="453" cy="868"/>
                          <a:chOff x="2018" y="2478"/>
                          <a:chExt cx="453" cy="1088"/>
                        </a:xfrm>
                      </p:grpSpPr>
                      <p:sp>
                        <p:nvSpPr>
                          <p:cNvPr id="198719" name="Text Box 84"/>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2</a:t>
                            </a:r>
                          </a:p>
                        </p:txBody>
                      </p:sp>
                      <p:sp>
                        <p:nvSpPr>
                          <p:cNvPr id="198720" name="Rectangle 85"/>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8716" name="Group 86"/>
                        <p:cNvGrpSpPr>
                          <a:grpSpLocks/>
                        </p:cNvGrpSpPr>
                        <p:nvPr/>
                      </p:nvGrpSpPr>
                      <p:grpSpPr bwMode="auto">
                        <a:xfrm>
                          <a:off x="2500" y="1570"/>
                          <a:ext cx="453" cy="868"/>
                          <a:chOff x="2018" y="2478"/>
                          <a:chExt cx="453" cy="1088"/>
                        </a:xfrm>
                      </p:grpSpPr>
                      <p:sp>
                        <p:nvSpPr>
                          <p:cNvPr id="198717" name="Text Box 87"/>
                          <p:cNvSpPr txBox="1">
                            <a:spLocks noChangeArrowheads="1"/>
                          </p:cNvSpPr>
                          <p:nvPr/>
                        </p:nvSpPr>
                        <p:spPr bwMode="auto">
                          <a:xfrm>
                            <a:off x="2018" y="2653"/>
                            <a:ext cx="453" cy="74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2</a:t>
                            </a:r>
                          </a:p>
                        </p:txBody>
                      </p:sp>
                      <p:sp>
                        <p:nvSpPr>
                          <p:cNvPr id="198718" name="Rectangle 88"/>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98713" name="Text Box 89"/>
                      <p:cNvSpPr txBox="1">
                        <a:spLocks noChangeArrowheads="1"/>
                      </p:cNvSpPr>
                      <p:nvPr/>
                    </p:nvSpPr>
                    <p:spPr bwMode="auto">
                      <a:xfrm>
                        <a:off x="2653" y="1797"/>
                        <a:ext cx="67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3200" b="1">
                            <a:ea typeface="宋体" panose="02010600030101010101" pitchFamily="2" charset="-122"/>
                          </a:rPr>
                          <a:t>……</a:t>
                        </a:r>
                      </a:p>
                    </p:txBody>
                  </p:sp>
                </p:grpSp>
                <p:sp>
                  <p:nvSpPr>
                    <p:cNvPr id="198708" name="Line 90"/>
                    <p:cNvSpPr>
                      <a:spLocks noChangeShapeType="1"/>
                    </p:cNvSpPr>
                    <p:nvPr/>
                  </p:nvSpPr>
                  <p:spPr bwMode="auto">
                    <a:xfrm flipV="1">
                      <a:off x="521" y="1177"/>
                      <a:ext cx="2903" cy="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98690" name="Group 91"/>
                  <p:cNvGrpSpPr>
                    <a:grpSpLocks/>
                  </p:cNvGrpSpPr>
                  <p:nvPr/>
                </p:nvGrpSpPr>
                <p:grpSpPr bwMode="auto">
                  <a:xfrm>
                    <a:off x="521" y="2109"/>
                    <a:ext cx="3402" cy="964"/>
                    <a:chOff x="521" y="2109"/>
                    <a:chExt cx="3402" cy="964"/>
                  </a:xfrm>
                </p:grpSpPr>
                <p:grpSp>
                  <p:nvGrpSpPr>
                    <p:cNvPr id="198691" name="Group 92"/>
                    <p:cNvGrpSpPr>
                      <a:grpSpLocks/>
                    </p:cNvGrpSpPr>
                    <p:nvPr/>
                  </p:nvGrpSpPr>
                  <p:grpSpPr bwMode="auto">
                    <a:xfrm>
                      <a:off x="2079" y="2325"/>
                      <a:ext cx="310" cy="748"/>
                      <a:chOff x="2290" y="2420"/>
                      <a:chExt cx="310" cy="748"/>
                    </a:xfrm>
                  </p:grpSpPr>
                  <p:sp>
                    <p:nvSpPr>
                      <p:cNvPr id="198705" name="Rectangle 93"/>
                      <p:cNvSpPr>
                        <a:spLocks noChangeArrowheads="1"/>
                      </p:cNvSpPr>
                      <p:nvPr/>
                    </p:nvSpPr>
                    <p:spPr bwMode="auto">
                      <a:xfrm>
                        <a:off x="2318" y="2432"/>
                        <a:ext cx="272" cy="72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98706" name="Text Box 94"/>
                      <p:cNvSpPr txBox="1">
                        <a:spLocks noChangeArrowheads="1"/>
                      </p:cNvSpPr>
                      <p:nvPr/>
                    </p:nvSpPr>
                    <p:spPr bwMode="auto">
                      <a:xfrm>
                        <a:off x="2290" y="2420"/>
                        <a:ext cx="31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b="1">
                            <a:ea typeface="宋体" panose="02010600030101010101" pitchFamily="2" charset="-122"/>
                          </a:rPr>
                          <a:t>送</a:t>
                        </a:r>
                      </a:p>
                      <a:p>
                        <a:pPr eaLnBrk="1" hangingPunct="1"/>
                        <a:r>
                          <a:rPr lang="zh-CN" altLang="en-US" b="1">
                            <a:ea typeface="宋体" panose="02010600030101010101" pitchFamily="2" charset="-122"/>
                          </a:rPr>
                          <a:t>浮</a:t>
                        </a:r>
                      </a:p>
                      <a:p>
                        <a:pPr eaLnBrk="1" hangingPunct="1"/>
                        <a:r>
                          <a:rPr lang="zh-CN" altLang="en-US" b="1">
                            <a:ea typeface="宋体" panose="02010600030101010101" pitchFamily="2" charset="-122"/>
                          </a:rPr>
                          <a:t>乘</a:t>
                        </a:r>
                      </a:p>
                    </p:txBody>
                  </p:sp>
                </p:grpSp>
                <p:grpSp>
                  <p:nvGrpSpPr>
                    <p:cNvPr id="198692" name="Group 95"/>
                    <p:cNvGrpSpPr>
                      <a:grpSpLocks/>
                    </p:cNvGrpSpPr>
                    <p:nvPr/>
                  </p:nvGrpSpPr>
                  <p:grpSpPr bwMode="auto">
                    <a:xfrm>
                      <a:off x="2381" y="2115"/>
                      <a:ext cx="590" cy="952"/>
                      <a:chOff x="2381" y="2115"/>
                      <a:chExt cx="590" cy="952"/>
                    </a:xfrm>
                  </p:grpSpPr>
                  <p:grpSp>
                    <p:nvGrpSpPr>
                      <p:cNvPr id="198701" name="Group 96"/>
                      <p:cNvGrpSpPr>
                        <a:grpSpLocks/>
                      </p:cNvGrpSpPr>
                      <p:nvPr/>
                    </p:nvGrpSpPr>
                    <p:grpSpPr bwMode="auto">
                      <a:xfrm>
                        <a:off x="2381" y="2115"/>
                        <a:ext cx="590" cy="952"/>
                        <a:chOff x="2381" y="2115"/>
                        <a:chExt cx="590" cy="952"/>
                      </a:xfrm>
                    </p:grpSpPr>
                    <p:sp>
                      <p:nvSpPr>
                        <p:cNvPr id="198703" name="Line 97"/>
                        <p:cNvSpPr>
                          <a:spLocks noChangeShapeType="1"/>
                        </p:cNvSpPr>
                        <p:nvPr/>
                      </p:nvSpPr>
                      <p:spPr bwMode="auto">
                        <a:xfrm flipV="1">
                          <a:off x="2381" y="2115"/>
                          <a:ext cx="590"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704" name="Line 98"/>
                        <p:cNvSpPr>
                          <a:spLocks noChangeShapeType="1"/>
                        </p:cNvSpPr>
                        <p:nvPr/>
                      </p:nvSpPr>
                      <p:spPr bwMode="auto">
                        <a:xfrm>
                          <a:off x="2959" y="2115"/>
                          <a:ext cx="0" cy="9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702" name="Text Box 99"/>
                      <p:cNvSpPr txBox="1">
                        <a:spLocks noChangeArrowheads="1"/>
                      </p:cNvSpPr>
                      <p:nvPr/>
                    </p:nvSpPr>
                    <p:spPr bwMode="auto">
                      <a:xfrm>
                        <a:off x="2381" y="246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浮乘</a:t>
                        </a:r>
                      </a:p>
                    </p:txBody>
                  </p:sp>
                </p:grpSp>
                <p:grpSp>
                  <p:nvGrpSpPr>
                    <p:cNvPr id="198693" name="Group 100"/>
                    <p:cNvGrpSpPr>
                      <a:grpSpLocks/>
                    </p:cNvGrpSpPr>
                    <p:nvPr/>
                  </p:nvGrpSpPr>
                  <p:grpSpPr bwMode="auto">
                    <a:xfrm>
                      <a:off x="2874" y="2109"/>
                      <a:ext cx="453" cy="952"/>
                      <a:chOff x="2018" y="2478"/>
                      <a:chExt cx="453" cy="1088"/>
                    </a:xfrm>
                  </p:grpSpPr>
                  <p:sp>
                    <p:nvSpPr>
                      <p:cNvPr id="198699" name="Text Box 101"/>
                      <p:cNvSpPr txBox="1">
                        <a:spLocks noChangeArrowheads="1"/>
                      </p:cNvSpPr>
                      <p:nvPr/>
                    </p:nvSpPr>
                    <p:spPr bwMode="auto">
                      <a:xfrm>
                        <a:off x="2018" y="2653"/>
                        <a:ext cx="453" cy="6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4</a:t>
                        </a:r>
                      </a:p>
                    </p:txBody>
                  </p:sp>
                  <p:sp>
                    <p:nvSpPr>
                      <p:cNvPr id="198700" name="Rectangle 102"/>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198694" name="Group 103"/>
                    <p:cNvGrpSpPr>
                      <a:grpSpLocks/>
                    </p:cNvGrpSpPr>
                    <p:nvPr/>
                  </p:nvGrpSpPr>
                  <p:grpSpPr bwMode="auto">
                    <a:xfrm>
                      <a:off x="3147" y="2109"/>
                      <a:ext cx="453" cy="952"/>
                      <a:chOff x="2018" y="2478"/>
                      <a:chExt cx="453" cy="1088"/>
                    </a:xfrm>
                  </p:grpSpPr>
                  <p:sp>
                    <p:nvSpPr>
                      <p:cNvPr id="198697" name="Text Box 104"/>
                      <p:cNvSpPr txBox="1">
                        <a:spLocks noChangeArrowheads="1"/>
                      </p:cNvSpPr>
                      <p:nvPr/>
                    </p:nvSpPr>
                    <p:spPr bwMode="auto">
                      <a:xfrm>
                        <a:off x="2018" y="2653"/>
                        <a:ext cx="453" cy="68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存</a:t>
                        </a:r>
                      </a:p>
                      <a:p>
                        <a:pPr eaLnBrk="1" hangingPunct="1"/>
                        <a:r>
                          <a:rPr lang="en-US" altLang="zh-CN" sz="2800" b="1">
                            <a:ea typeface="宋体" panose="02010600030101010101" pitchFamily="2" charset="-122"/>
                          </a:rPr>
                          <a:t>V</a:t>
                        </a:r>
                        <a:r>
                          <a:rPr lang="en-US" altLang="zh-CN" sz="2800" b="1" baseline="-25000">
                            <a:ea typeface="宋体" panose="02010600030101010101" pitchFamily="2" charset="-122"/>
                          </a:rPr>
                          <a:t>4</a:t>
                        </a:r>
                      </a:p>
                    </p:txBody>
                  </p:sp>
                  <p:sp>
                    <p:nvSpPr>
                      <p:cNvPr id="198698" name="Rectangle 105"/>
                      <p:cNvSpPr>
                        <a:spLocks noChangeArrowheads="1"/>
                      </p:cNvSpPr>
                      <p:nvPr/>
                    </p:nvSpPr>
                    <p:spPr bwMode="auto">
                      <a:xfrm>
                        <a:off x="2109" y="2478"/>
                        <a:ext cx="272" cy="10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98695" name="Text Box 106"/>
                    <p:cNvSpPr txBox="1">
                      <a:spLocks noChangeArrowheads="1"/>
                    </p:cNvSpPr>
                    <p:nvPr/>
                  </p:nvSpPr>
                  <p:spPr bwMode="auto">
                    <a:xfrm>
                      <a:off x="3560" y="2432"/>
                      <a:ext cx="3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3200" b="1">
                          <a:ea typeface="宋体" panose="02010600030101010101" pitchFamily="2" charset="-122"/>
                        </a:rPr>
                        <a:t>…</a:t>
                      </a:r>
                    </a:p>
                  </p:txBody>
                </p:sp>
                <p:sp>
                  <p:nvSpPr>
                    <p:cNvPr id="198696" name="Line 107"/>
                    <p:cNvSpPr>
                      <a:spLocks noChangeShapeType="1"/>
                    </p:cNvSpPr>
                    <p:nvPr/>
                  </p:nvSpPr>
                  <p:spPr bwMode="auto">
                    <a:xfrm>
                      <a:off x="521" y="3067"/>
                      <a:ext cx="340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sp>
              <p:nvSpPr>
                <p:cNvPr id="198675" name="Line 108"/>
                <p:cNvSpPr>
                  <a:spLocks noChangeShapeType="1"/>
                </p:cNvSpPr>
                <p:nvPr/>
              </p:nvSpPr>
              <p:spPr bwMode="auto">
                <a:xfrm>
                  <a:off x="1099" y="1026"/>
                  <a:ext cx="0" cy="235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76" name="Line 109"/>
                <p:cNvSpPr>
                  <a:spLocks noChangeShapeType="1"/>
                </p:cNvSpPr>
                <p:nvPr/>
              </p:nvSpPr>
              <p:spPr bwMode="auto">
                <a:xfrm>
                  <a:off x="1831" y="975"/>
                  <a:ext cx="0" cy="235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77" name="Freeform 110"/>
                <p:cNvSpPr>
                  <a:spLocks/>
                </p:cNvSpPr>
                <p:nvPr/>
              </p:nvSpPr>
              <p:spPr bwMode="auto">
                <a:xfrm>
                  <a:off x="2103" y="1059"/>
                  <a:ext cx="1" cy="2268"/>
                </a:xfrm>
                <a:custGeom>
                  <a:avLst/>
                  <a:gdLst>
                    <a:gd name="T0" fmla="*/ 0 w 1"/>
                    <a:gd name="T1" fmla="*/ 0 h 2268"/>
                    <a:gd name="T2" fmla="*/ 0 w 1"/>
                    <a:gd name="T3" fmla="*/ 2268 h 2268"/>
                    <a:gd name="T4" fmla="*/ 0 60000 65536"/>
                    <a:gd name="T5" fmla="*/ 0 60000 65536"/>
                  </a:gdLst>
                  <a:ahLst/>
                  <a:cxnLst>
                    <a:cxn ang="T4">
                      <a:pos x="T0" y="T1"/>
                    </a:cxn>
                    <a:cxn ang="T5">
                      <a:pos x="T2" y="T3"/>
                    </a:cxn>
                  </a:cxnLst>
                  <a:rect l="0" t="0" r="r" b="b"/>
                  <a:pathLst>
                    <a:path w="1" h="2268">
                      <a:moveTo>
                        <a:pt x="0" y="0"/>
                      </a:moveTo>
                      <a:lnTo>
                        <a:pt x="0" y="2268"/>
                      </a:ln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78" name="Line 111"/>
                <p:cNvSpPr>
                  <a:spLocks noChangeShapeType="1"/>
                </p:cNvSpPr>
                <p:nvPr/>
              </p:nvSpPr>
              <p:spPr bwMode="auto">
                <a:xfrm>
                  <a:off x="2381" y="3067"/>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79" name="Line 112"/>
                <p:cNvSpPr>
                  <a:spLocks noChangeShapeType="1"/>
                </p:cNvSpPr>
                <p:nvPr/>
              </p:nvSpPr>
              <p:spPr bwMode="auto">
                <a:xfrm>
                  <a:off x="2971" y="3067"/>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0" name="Line 113"/>
                <p:cNvSpPr>
                  <a:spLocks noChangeShapeType="1"/>
                </p:cNvSpPr>
                <p:nvPr/>
              </p:nvSpPr>
              <p:spPr bwMode="auto">
                <a:xfrm>
                  <a:off x="3243" y="3067"/>
                  <a:ext cx="0" cy="227"/>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1" name="Line 114"/>
                <p:cNvSpPr>
                  <a:spLocks noChangeShapeType="1"/>
                </p:cNvSpPr>
                <p:nvPr/>
              </p:nvSpPr>
              <p:spPr bwMode="auto">
                <a:xfrm>
                  <a:off x="521" y="3203"/>
                  <a:ext cx="590"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2" name="Line 115"/>
                <p:cNvSpPr>
                  <a:spLocks noChangeShapeType="1"/>
                </p:cNvSpPr>
                <p:nvPr/>
              </p:nvSpPr>
              <p:spPr bwMode="auto">
                <a:xfrm>
                  <a:off x="1111" y="3203"/>
                  <a:ext cx="726"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3" name="Line 116"/>
                <p:cNvSpPr>
                  <a:spLocks noChangeShapeType="1"/>
                </p:cNvSpPr>
                <p:nvPr/>
              </p:nvSpPr>
              <p:spPr bwMode="auto">
                <a:xfrm>
                  <a:off x="1837" y="3203"/>
                  <a:ext cx="272"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4" name="Line 117"/>
                <p:cNvSpPr>
                  <a:spLocks noChangeShapeType="1"/>
                </p:cNvSpPr>
                <p:nvPr/>
              </p:nvSpPr>
              <p:spPr bwMode="auto">
                <a:xfrm>
                  <a:off x="2109" y="3203"/>
                  <a:ext cx="272"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5" name="Line 118"/>
                <p:cNvSpPr>
                  <a:spLocks noChangeShapeType="1"/>
                </p:cNvSpPr>
                <p:nvPr/>
              </p:nvSpPr>
              <p:spPr bwMode="auto">
                <a:xfrm>
                  <a:off x="2381" y="3203"/>
                  <a:ext cx="590"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86" name="Line 119"/>
                <p:cNvSpPr>
                  <a:spLocks noChangeShapeType="1"/>
                </p:cNvSpPr>
                <p:nvPr/>
              </p:nvSpPr>
              <p:spPr bwMode="auto">
                <a:xfrm>
                  <a:off x="2971" y="3203"/>
                  <a:ext cx="272"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672" name="Line 120"/>
              <p:cNvSpPr>
                <a:spLocks noChangeShapeType="1"/>
              </p:cNvSpPr>
              <p:nvPr/>
            </p:nvSpPr>
            <p:spPr bwMode="auto">
              <a:xfrm>
                <a:off x="5511" y="3748"/>
                <a:ext cx="0" cy="226"/>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98673" name="Line 121"/>
              <p:cNvSpPr>
                <a:spLocks noChangeShapeType="1"/>
              </p:cNvSpPr>
              <p:nvPr/>
            </p:nvSpPr>
            <p:spPr bwMode="auto">
              <a:xfrm>
                <a:off x="4876" y="3884"/>
                <a:ext cx="635" cy="0"/>
              </a:xfrm>
              <a:prstGeom prst="line">
                <a:avLst/>
              </a:prstGeom>
              <a:noFill/>
              <a:ln w="28575">
                <a:solidFill>
                  <a:srgbClr val="FF00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198670" name="Text Box 122"/>
            <p:cNvSpPr txBox="1">
              <a:spLocks noChangeArrowheads="1"/>
            </p:cNvSpPr>
            <p:nvPr/>
          </p:nvSpPr>
          <p:spPr bwMode="auto">
            <a:xfrm>
              <a:off x="2200" y="3693"/>
              <a:ext cx="3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1            6       1   1     7      1     N-1</a:t>
              </a:r>
            </a:p>
          </p:txBody>
        </p:sp>
      </p:grpSp>
      <p:sp>
        <p:nvSpPr>
          <p:cNvPr id="198667" name="Text Box 123"/>
          <p:cNvSpPr txBox="1">
            <a:spLocks noChangeArrowheads="1"/>
          </p:cNvSpPr>
          <p:nvPr/>
        </p:nvSpPr>
        <p:spPr bwMode="auto">
          <a:xfrm>
            <a:off x="5651500" y="6005513"/>
            <a:ext cx="1654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17+N-1</a:t>
            </a:r>
            <a:r>
              <a:rPr lang="zh-CN" altLang="en-US" sz="2800" b="1">
                <a:ea typeface="宋体" panose="02010600030101010101" pitchFamily="2" charset="-122"/>
              </a:rPr>
              <a:t>拍</a:t>
            </a:r>
          </a:p>
        </p:txBody>
      </p:sp>
      <p:sp>
        <p:nvSpPr>
          <p:cNvPr id="198668" name="Text Box 124"/>
          <p:cNvSpPr txBox="1">
            <a:spLocks noChangeArrowheads="1"/>
          </p:cNvSpPr>
          <p:nvPr/>
        </p:nvSpPr>
        <p:spPr bwMode="auto">
          <a:xfrm>
            <a:off x="2627313" y="101600"/>
            <a:ext cx="64087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V3←</a:t>
            </a:r>
            <a:r>
              <a:rPr lang="zh-CN" altLang="en-US" sz="2800" b="1"/>
              <a:t>存贮器，</a:t>
            </a:r>
            <a:r>
              <a:rPr lang="en-US" altLang="zh-CN" sz="2800" b="1"/>
              <a:t>2←V0+V1</a:t>
            </a:r>
            <a:r>
              <a:rPr lang="zh-CN" altLang="en-US" sz="2800" b="1"/>
              <a:t>，</a:t>
            </a:r>
            <a:r>
              <a:rPr lang="en-US" altLang="zh-CN" sz="2800" b="1"/>
              <a:t>V4←V2*V3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wipe(up)">
                                      <p:cBhvr>
                                        <p:cTn id="7" dur="500"/>
                                        <p:tgtEl>
                                          <p:spTgt spid="3788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8884"/>
                                        </p:tgtEl>
                                        <p:attrNameLst>
                                          <p:attrName>style.visibility</p:attrName>
                                        </p:attrNameLst>
                                      </p:cBhvr>
                                      <p:to>
                                        <p:strVal val="visible"/>
                                      </p:to>
                                    </p:set>
                                    <p:animEffect transition="in" filter="wipe(up)">
                                      <p:cBhvr>
                                        <p:cTn id="12" dur="500"/>
                                        <p:tgtEl>
                                          <p:spTgt spid="378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8899"/>
                                        </p:tgtEl>
                                        <p:attrNameLst>
                                          <p:attrName>style.visibility</p:attrName>
                                        </p:attrNameLst>
                                      </p:cBhvr>
                                      <p:to>
                                        <p:strVal val="visible"/>
                                      </p:to>
                                    </p:set>
                                    <p:animEffect transition="in" filter="wipe(up)">
                                      <p:cBhvr>
                                        <p:cTn id="17" dur="500"/>
                                        <p:tgtEl>
                                          <p:spTgt spid="3788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78910"/>
                                        </p:tgtEl>
                                        <p:attrNameLst>
                                          <p:attrName>style.visibility</p:attrName>
                                        </p:attrNameLst>
                                      </p:cBhvr>
                                      <p:to>
                                        <p:strVal val="visible"/>
                                      </p:to>
                                    </p:set>
                                    <p:animEffect transition="in" filter="wipe(right)">
                                      <p:cBhvr>
                                        <p:cTn id="22" dur="500"/>
                                        <p:tgtEl>
                                          <p:spTgt spid="3789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78887"/>
                                        </p:tgtEl>
                                        <p:attrNameLst>
                                          <p:attrName>style.visibility</p:attrName>
                                        </p:attrNameLst>
                                      </p:cBhvr>
                                      <p:to>
                                        <p:strVal val="visible"/>
                                      </p:to>
                                    </p:set>
                                    <p:animEffect transition="in" filter="wipe(up)">
                                      <p:cBhvr>
                                        <p:cTn id="27" dur="500"/>
                                        <p:tgtEl>
                                          <p:spTgt spid="3788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78921"/>
                                        </p:tgtEl>
                                        <p:attrNameLst>
                                          <p:attrName>style.visibility</p:attrName>
                                        </p:attrNameLst>
                                      </p:cBhvr>
                                      <p:to>
                                        <p:strVal val="visible"/>
                                      </p:to>
                                    </p:set>
                                    <p:animEffect transition="in" filter="wipe(left)">
                                      <p:cBhvr>
                                        <p:cTn id="32" dur="500"/>
                                        <p:tgtEl>
                                          <p:spTgt spid="37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3</a:t>
            </a:r>
            <a:r>
              <a:rPr lang="zh-CN" altLang="en-US" sz="2800" b="1"/>
              <a:t>．超级向量流水处理机举例</a:t>
            </a:r>
          </a:p>
        </p:txBody>
      </p:sp>
      <p:sp>
        <p:nvSpPr>
          <p:cNvPr id="199683"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99684" name="Text Box 4"/>
          <p:cNvSpPr txBox="1">
            <a:spLocks noChangeArrowheads="1"/>
          </p:cNvSpPr>
          <p:nvPr/>
        </p:nvSpPr>
        <p:spPr bwMode="auto">
          <a:xfrm>
            <a:off x="468313" y="1158875"/>
            <a:ext cx="3395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5.3.2</a:t>
            </a:r>
            <a:r>
              <a:rPr lang="zh-CN" altLang="en-US" sz="2800" b="1"/>
              <a:t>向量流水处理机</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09600" y="304800"/>
            <a:ext cx="8077200" cy="1143000"/>
          </a:xfrm>
        </p:spPr>
        <p:txBody>
          <a:bodyPr/>
          <a:lstStyle/>
          <a:p>
            <a:pPr eaLnBrk="1" hangingPunct="1"/>
            <a:r>
              <a:rPr lang="en-US" altLang="zh-CN" sz="4000" b="1" smtClean="0">
                <a:latin typeface="宋体" panose="02010600030101010101" pitchFamily="2" charset="-122"/>
              </a:rPr>
              <a:t>5.4 </a:t>
            </a:r>
            <a:r>
              <a:rPr lang="zh-CN" altLang="en-US" sz="4000" b="1" smtClean="0">
                <a:latin typeface="宋体" panose="02010600030101010101" pitchFamily="2" charset="-122"/>
              </a:rPr>
              <a:t>指令级高度并行的超级处理机</a:t>
            </a:r>
            <a:r>
              <a:rPr lang="zh-CN" altLang="en-US" sz="4000" b="1" smtClean="0"/>
              <a:t> </a:t>
            </a:r>
          </a:p>
        </p:txBody>
      </p:sp>
      <p:sp>
        <p:nvSpPr>
          <p:cNvPr id="200707" name="Rectangle 3"/>
          <p:cNvSpPr>
            <a:spLocks noGrp="1" noChangeArrowheads="1"/>
          </p:cNvSpPr>
          <p:nvPr>
            <p:ph type="body" idx="1"/>
          </p:nvPr>
        </p:nvSpPr>
        <p:spPr>
          <a:xfrm>
            <a:off x="539750" y="1628775"/>
            <a:ext cx="7924800" cy="4114800"/>
          </a:xfrm>
        </p:spPr>
        <p:txBody>
          <a:bodyPr/>
          <a:lstStyle/>
          <a:p>
            <a:pPr marL="0" indent="0" eaLnBrk="1" hangingPunct="1">
              <a:buFontTx/>
              <a:buNone/>
            </a:pPr>
            <a:r>
              <a:rPr lang="zh-CN" altLang="en-US" b="1" smtClean="0">
                <a:solidFill>
                  <a:srgbClr val="000000"/>
                </a:solidFill>
                <a:latin typeface="宋体" panose="02010600030101010101" pitchFamily="2" charset="-122"/>
              </a:rPr>
              <a:t>兴起</a:t>
            </a:r>
            <a:r>
              <a:rPr lang="en-US" altLang="zh-CN" b="1" smtClean="0">
                <a:solidFill>
                  <a:srgbClr val="000000"/>
                </a:solidFill>
                <a:latin typeface="宋体" panose="02010600030101010101" pitchFamily="2" charset="-122"/>
              </a:rPr>
              <a:t>RISC</a:t>
            </a:r>
            <a:r>
              <a:rPr lang="zh-CN" altLang="en-US" b="1" smtClean="0">
                <a:solidFill>
                  <a:srgbClr val="000000"/>
                </a:solidFill>
                <a:latin typeface="宋体" panose="02010600030101010101" pitchFamily="2" charset="-122"/>
              </a:rPr>
              <a:t>后，出现了提高指令级并行的新计算机，让单处理机在每个时钟周期里可以解释多条指令。</a:t>
            </a:r>
          </a:p>
          <a:p>
            <a:pPr marL="0" indent="0" eaLnBrk="1" hangingPunct="1">
              <a:buFontTx/>
              <a:buNone/>
            </a:pPr>
            <a:r>
              <a:rPr lang="zh-CN" altLang="en-US" b="1" smtClean="0">
                <a:solidFill>
                  <a:srgbClr val="000000"/>
                </a:solidFill>
                <a:latin typeface="宋体" panose="02010600030101010101" pitchFamily="2" charset="-122"/>
              </a:rPr>
              <a:t> </a:t>
            </a:r>
          </a:p>
          <a:p>
            <a:pPr marL="0" indent="0" eaLnBrk="1" hangingPunct="1">
              <a:buFontTx/>
              <a:buNone/>
            </a:pPr>
            <a:endParaRPr lang="en-US" altLang="zh-CN" b="1"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74083" name="Text Box 3"/>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
        <p:nvSpPr>
          <p:cNvPr id="174084" name="Text Box 4"/>
          <p:cNvSpPr txBox="1">
            <a:spLocks noChangeArrowheads="1"/>
          </p:cNvSpPr>
          <p:nvPr/>
        </p:nvSpPr>
        <p:spPr bwMode="auto">
          <a:xfrm>
            <a:off x="539750" y="1773238"/>
            <a:ext cx="7575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向量的流水处理要研究的问题：</a:t>
            </a:r>
          </a:p>
        </p:txBody>
      </p:sp>
      <p:sp>
        <p:nvSpPr>
          <p:cNvPr id="174085" name="Text Box 5"/>
          <p:cNvSpPr txBox="1">
            <a:spLocks noChangeArrowheads="1"/>
          </p:cNvSpPr>
          <p:nvPr/>
        </p:nvSpPr>
        <p:spPr bwMode="auto">
          <a:xfrm>
            <a:off x="611188" y="2492375"/>
            <a:ext cx="77771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0000FF"/>
                </a:solidFill>
              </a:rPr>
              <a:t>选择使向量运算最能充分发挥出流水线效能的处理方法。</a:t>
            </a:r>
          </a:p>
        </p:txBody>
      </p:sp>
      <p:sp>
        <p:nvSpPr>
          <p:cNvPr id="174086" name="Text Box 6"/>
          <p:cNvSpPr txBox="1">
            <a:spLocks noChangeArrowheads="1"/>
          </p:cNvSpPr>
          <p:nvPr/>
        </p:nvSpPr>
        <p:spPr bwMode="auto">
          <a:xfrm>
            <a:off x="539750" y="3635375"/>
            <a:ext cx="75072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向量流水处理方式的选择常常与所用计算机的结构紧密相连并互相影响。</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84213" y="188913"/>
            <a:ext cx="7772400" cy="731837"/>
          </a:xfrm>
        </p:spPr>
        <p:txBody>
          <a:bodyPr/>
          <a:lstStyle/>
          <a:p>
            <a:pPr eaLnBrk="1" hangingPunct="1"/>
            <a:r>
              <a:rPr lang="en-US" altLang="zh-CN" sz="3600" b="1" smtClean="0">
                <a:solidFill>
                  <a:srgbClr val="000000"/>
                </a:solidFill>
                <a:latin typeface="宋体" panose="02010600030101010101" pitchFamily="2" charset="-122"/>
              </a:rPr>
              <a:t>5.4.1</a:t>
            </a:r>
            <a:r>
              <a:rPr lang="zh-CN" altLang="en-US" sz="3600" b="1" smtClean="0">
                <a:solidFill>
                  <a:srgbClr val="000000"/>
                </a:solidFill>
                <a:latin typeface="宋体" panose="02010600030101010101" pitchFamily="2" charset="-122"/>
              </a:rPr>
              <a:t>超标量处理机</a:t>
            </a:r>
          </a:p>
        </p:txBody>
      </p:sp>
      <p:sp>
        <p:nvSpPr>
          <p:cNvPr id="201731" name="Rectangle 3"/>
          <p:cNvSpPr>
            <a:spLocks noGrp="1" noChangeArrowheads="1"/>
          </p:cNvSpPr>
          <p:nvPr>
            <p:ph type="body" idx="1"/>
          </p:nvPr>
        </p:nvSpPr>
        <p:spPr>
          <a:xfrm>
            <a:off x="250825" y="1052513"/>
            <a:ext cx="8713788" cy="1800225"/>
          </a:xfrm>
        </p:spPr>
        <p:txBody>
          <a:bodyPr/>
          <a:lstStyle/>
          <a:p>
            <a:pPr marL="0" indent="0" eaLnBrk="1" hangingPunct="1">
              <a:buFontTx/>
              <a:buNone/>
            </a:pPr>
            <a:r>
              <a:rPr lang="zh-CN" altLang="en-US" b="1" smtClean="0">
                <a:latin typeface="宋体" panose="02010600030101010101" pitchFamily="2" charset="-122"/>
              </a:rPr>
              <a:t>假设一条指令包含</a:t>
            </a:r>
            <a:r>
              <a:rPr lang="en-US" altLang="zh-CN" b="1" smtClean="0">
                <a:latin typeface="宋体" panose="02010600030101010101" pitchFamily="2" charset="-122"/>
              </a:rPr>
              <a:t>4</a:t>
            </a:r>
            <a:r>
              <a:rPr lang="zh-CN" altLang="en-US" b="1" smtClean="0">
                <a:latin typeface="宋体" panose="02010600030101010101" pitchFamily="2" charset="-122"/>
              </a:rPr>
              <a:t>个子过程，分别是取指令、译码、执行和存结果。每个子过程经过时间为△</a:t>
            </a:r>
            <a:r>
              <a:rPr lang="en-US" altLang="zh-CN" b="1" smtClean="0">
                <a:latin typeface="宋体" panose="02010600030101010101" pitchFamily="2" charset="-122"/>
              </a:rPr>
              <a:t>t</a:t>
            </a:r>
            <a:r>
              <a:rPr lang="zh-CN" altLang="en-US" b="1" smtClean="0">
                <a:latin typeface="宋体" panose="02010600030101010101" pitchFamily="2" charset="-122"/>
              </a:rPr>
              <a:t>，常规每△</a:t>
            </a:r>
            <a:r>
              <a:rPr lang="en-US" altLang="zh-CN" b="1" smtClean="0">
                <a:latin typeface="宋体" panose="02010600030101010101" pitchFamily="2" charset="-122"/>
              </a:rPr>
              <a:t>t</a:t>
            </a:r>
            <a:r>
              <a:rPr lang="zh-CN" altLang="en-US" b="1" smtClean="0">
                <a:latin typeface="宋体" panose="02010600030101010101" pitchFamily="2" charset="-122"/>
              </a:rPr>
              <a:t>流出一个任务。</a:t>
            </a:r>
          </a:p>
        </p:txBody>
      </p:sp>
      <p:pic>
        <p:nvPicPr>
          <p:cNvPr id="201732" name="Picture 4"/>
          <p:cNvPicPr>
            <a:picLocks noChangeAspect="1" noChangeArrowheads="1"/>
          </p:cNvPicPr>
          <p:nvPr/>
        </p:nvPicPr>
        <p:blipFill>
          <a:blip r:embed="rId2">
            <a:extLst>
              <a:ext uri="{28A0092B-C50C-407E-A947-70E740481C1C}">
                <a14:useLocalDpi xmlns:a14="http://schemas.microsoft.com/office/drawing/2010/main" val="0"/>
              </a:ext>
            </a:extLst>
          </a:blip>
          <a:srcRect b="35092"/>
          <a:stretch>
            <a:fillRect/>
          </a:stretch>
        </p:blipFill>
        <p:spPr bwMode="auto">
          <a:xfrm>
            <a:off x="0" y="2636838"/>
            <a:ext cx="9144000"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xfrm>
            <a:off x="468313" y="1268413"/>
            <a:ext cx="7772400" cy="2305050"/>
          </a:xfrm>
        </p:spPr>
        <p:txBody>
          <a:bodyPr/>
          <a:lstStyle/>
          <a:p>
            <a:pPr eaLnBrk="1" hangingPunct="1"/>
            <a:r>
              <a:rPr lang="zh-CN" altLang="en-US" b="1" smtClean="0">
                <a:latin typeface="宋体" panose="02010600030101010101" pitchFamily="2" charset="-122"/>
              </a:rPr>
              <a:t>超标量处理机多采用多指令流水线，每隔</a:t>
            </a:r>
            <a:r>
              <a:rPr lang="en-US" altLang="zh-CN" b="1" smtClean="0"/>
              <a:t>Δt</a:t>
            </a:r>
            <a:r>
              <a:rPr lang="zh-CN" altLang="en-US" b="1" smtClean="0">
                <a:latin typeface="宋体" panose="02010600030101010101" pitchFamily="2" charset="-122"/>
              </a:rPr>
              <a:t>同时流出</a:t>
            </a:r>
            <a:r>
              <a:rPr lang="en-US" altLang="zh-CN" b="1" smtClean="0"/>
              <a:t>m</a:t>
            </a:r>
            <a:r>
              <a:rPr lang="zh-CN" altLang="en-US" b="1" smtClean="0">
                <a:latin typeface="宋体" panose="02010600030101010101" pitchFamily="2" charset="-122"/>
              </a:rPr>
              <a:t>条指令（称度为</a:t>
            </a:r>
            <a:r>
              <a:rPr lang="en-US" altLang="zh-CN" b="1" smtClean="0"/>
              <a:t>m</a:t>
            </a:r>
            <a:r>
              <a:rPr lang="zh-CN" altLang="en-US" b="1" smtClean="0">
                <a:latin typeface="宋体" panose="02010600030101010101" pitchFamily="2" charset="-122"/>
              </a:rPr>
              <a:t>）。</a:t>
            </a:r>
          </a:p>
        </p:txBody>
      </p:sp>
      <p:sp>
        <p:nvSpPr>
          <p:cNvPr id="202755" name="Rectangle 3"/>
          <p:cNvSpPr>
            <a:spLocks noGrp="1" noChangeArrowheads="1"/>
          </p:cNvSpPr>
          <p:nvPr>
            <p:ph type="title"/>
          </p:nvPr>
        </p:nvSpPr>
        <p:spPr>
          <a:xfrm>
            <a:off x="684213" y="260350"/>
            <a:ext cx="7772400" cy="874713"/>
          </a:xfrm>
          <a:noFill/>
        </p:spPr>
        <p:txBody>
          <a:bodyPr/>
          <a:lstStyle/>
          <a:p>
            <a:pPr eaLnBrk="1" hangingPunct="1"/>
            <a:r>
              <a:rPr lang="en-US" altLang="zh-CN" sz="4000" b="1" smtClean="0"/>
              <a:t>5.4.1</a:t>
            </a:r>
            <a:r>
              <a:rPr lang="zh-CN" altLang="en-US" sz="4000" b="1" smtClean="0"/>
              <a:t>超标量处理机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8" name="Object 2"/>
          <p:cNvGraphicFramePr>
            <a:graphicFrameLocks noChangeAspect="1"/>
          </p:cNvGraphicFramePr>
          <p:nvPr/>
        </p:nvGraphicFramePr>
        <p:xfrm>
          <a:off x="0" y="0"/>
          <a:ext cx="6477000" cy="6778625"/>
        </p:xfrm>
        <a:graphic>
          <a:graphicData uri="http://schemas.openxmlformats.org/presentationml/2006/ole">
            <mc:AlternateContent xmlns:mc="http://schemas.openxmlformats.org/markup-compatibility/2006">
              <mc:Choice xmlns:v="urn:schemas-microsoft-com:vml" Requires="v">
                <p:oleObj spid="_x0000_s203849" name="位图图像" r:id="rId3" imgW="4076190" imgH="3858164" progId="Paint.Picture">
                  <p:embed/>
                </p:oleObj>
              </mc:Choice>
              <mc:Fallback>
                <p:oleObj name="位图图像" r:id="rId3" imgW="4076190" imgH="3858164"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5319" r="4256"/>
                      <a:stretch>
                        <a:fillRect/>
                      </a:stretch>
                    </p:blipFill>
                    <p:spPr bwMode="auto">
                      <a:xfrm>
                        <a:off x="0" y="0"/>
                        <a:ext cx="6477000" cy="677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203779" name="Rectangle 3"/>
          <p:cNvSpPr>
            <a:spLocks noChangeArrowheads="1"/>
          </p:cNvSpPr>
          <p:nvPr/>
        </p:nvSpPr>
        <p:spPr bwMode="auto">
          <a:xfrm>
            <a:off x="6477000" y="93663"/>
            <a:ext cx="266700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20000"/>
              </a:spcBef>
            </a:pPr>
            <a:r>
              <a:rPr lang="zh-CN" altLang="en-US" sz="3200" b="1">
                <a:latin typeface="宋体" panose="02010600030101010101" pitchFamily="2" charset="-122"/>
                <a:ea typeface="宋体" panose="02010600030101010101" pitchFamily="2" charset="-122"/>
              </a:rPr>
              <a:t>每</a:t>
            </a:r>
            <a:r>
              <a:rPr lang="en-US" altLang="zh-CN" sz="3200" b="1">
                <a:ea typeface="宋体" panose="02010600030101010101" pitchFamily="2" charset="-122"/>
              </a:rPr>
              <a:t>3</a:t>
            </a:r>
            <a:r>
              <a:rPr lang="zh-CN" altLang="en-US" sz="3200" b="1">
                <a:latin typeface="宋体" panose="02010600030101010101" pitchFamily="2" charset="-122"/>
                <a:ea typeface="宋体" panose="02010600030101010101" pitchFamily="2" charset="-122"/>
              </a:rPr>
              <a:t>条指令为一组，执行完</a:t>
            </a:r>
            <a:r>
              <a:rPr lang="en-US" altLang="zh-CN" sz="3200" b="1">
                <a:ea typeface="宋体" panose="02010600030101010101" pitchFamily="2" charset="-122"/>
              </a:rPr>
              <a:t>12</a:t>
            </a:r>
            <a:r>
              <a:rPr lang="zh-CN" altLang="en-US" sz="3200" b="1">
                <a:latin typeface="宋体" panose="02010600030101010101" pitchFamily="2" charset="-122"/>
                <a:ea typeface="宋体" panose="02010600030101010101" pitchFamily="2" charset="-122"/>
              </a:rPr>
              <a:t>条指令只需</a:t>
            </a:r>
          </a:p>
          <a:p>
            <a:pPr algn="l" eaLnBrk="1" hangingPunct="1">
              <a:spcBef>
                <a:spcPct val="20000"/>
              </a:spcBef>
            </a:pPr>
            <a:r>
              <a:rPr lang="en-US" altLang="zh-CN" sz="3200" b="1">
                <a:ea typeface="宋体" panose="02010600030101010101" pitchFamily="2" charset="-122"/>
              </a:rPr>
              <a:t>7 Δt</a:t>
            </a:r>
            <a:r>
              <a:rPr lang="zh-CN" altLang="en-US" sz="3200" b="1">
                <a:latin typeface="宋体" panose="02010600030101010101" pitchFamily="2" charset="-122"/>
                <a:ea typeface="宋体" panose="02010600030101010101" pitchFamily="2" charset="-122"/>
              </a:rPr>
              <a:t>。</a:t>
            </a:r>
          </a:p>
          <a:p>
            <a:pPr algn="l" eaLnBrk="1" hangingPunct="1">
              <a:spcBef>
                <a:spcPct val="20000"/>
              </a:spcBef>
            </a:pPr>
            <a:r>
              <a:rPr lang="zh-CN" altLang="en-US" sz="2800" b="1">
                <a:latin typeface="楷体_GB2312" pitchFamily="49" charset="-122"/>
                <a:ea typeface="楷体_GB2312" pitchFamily="49" charset="-122"/>
              </a:rPr>
              <a:t>超标量流水线处理机中，配置多套功能部件、指令译码电路和多组总线，并且寄存器也备有多个端口和多组总线。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381000" y="1371600"/>
            <a:ext cx="845820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indent="6223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016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981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latin typeface="楷体_GB2312" pitchFamily="49" charset="-122"/>
                <a:ea typeface="楷体_GB2312" pitchFamily="49" charset="-122"/>
              </a:rPr>
              <a:t>程序运行时，由指令</a:t>
            </a:r>
            <a:r>
              <a:rPr lang="zh-CN" altLang="en-US" b="1">
                <a:solidFill>
                  <a:srgbClr val="FF0000"/>
                </a:solidFill>
                <a:latin typeface="楷体_GB2312" pitchFamily="49" charset="-122"/>
                <a:ea typeface="楷体_GB2312" pitchFamily="49" charset="-122"/>
              </a:rPr>
              <a:t>译码部件</a:t>
            </a:r>
            <a:r>
              <a:rPr lang="zh-CN" altLang="en-US" b="1">
                <a:latin typeface="楷体_GB2312" pitchFamily="49" charset="-122"/>
                <a:ea typeface="楷体_GB2312" pitchFamily="49" charset="-122"/>
              </a:rPr>
              <a:t>检测顺序取出的几条指令之间是否存在</a:t>
            </a:r>
            <a:r>
              <a:rPr lang="zh-CN" altLang="en-US" b="1">
                <a:solidFill>
                  <a:srgbClr val="FF0000"/>
                </a:solidFill>
                <a:latin typeface="楷体_GB2312" pitchFamily="49" charset="-122"/>
                <a:ea typeface="楷体_GB2312" pitchFamily="49" charset="-122"/>
              </a:rPr>
              <a:t>数据相关</a:t>
            </a:r>
            <a:r>
              <a:rPr lang="zh-CN" altLang="en-US" b="1">
                <a:latin typeface="楷体_GB2312" pitchFamily="49" charset="-122"/>
                <a:ea typeface="楷体_GB2312" pitchFamily="49" charset="-122"/>
              </a:rPr>
              <a:t>和</a:t>
            </a:r>
            <a:r>
              <a:rPr lang="zh-CN" altLang="en-US" b="1">
                <a:solidFill>
                  <a:srgbClr val="FF0000"/>
                </a:solidFill>
                <a:latin typeface="楷体_GB2312" pitchFamily="49" charset="-122"/>
                <a:ea typeface="楷体_GB2312" pitchFamily="49" charset="-122"/>
              </a:rPr>
              <a:t>功能部件争用</a:t>
            </a:r>
            <a:r>
              <a:rPr lang="zh-CN" altLang="en-US" b="1">
                <a:latin typeface="楷体_GB2312" pitchFamily="49" charset="-122"/>
                <a:ea typeface="楷体_GB2312" pitchFamily="49" charset="-122"/>
              </a:rPr>
              <a:t>，将可以并行的相邻指令送往流水线。若并行度为</a:t>
            </a:r>
            <a:r>
              <a:rPr lang="en-US" altLang="zh-CN" b="1">
                <a:latin typeface="楷体_GB2312" pitchFamily="49" charset="-122"/>
                <a:ea typeface="楷体_GB2312" pitchFamily="49" charset="-122"/>
              </a:rPr>
              <a:t>1</a:t>
            </a:r>
            <a:r>
              <a:rPr lang="zh-CN" altLang="en-US" b="1">
                <a:latin typeface="楷体_GB2312" pitchFamily="49" charset="-122"/>
                <a:ea typeface="楷体_GB2312" pitchFamily="49" charset="-122"/>
              </a:rPr>
              <a:t>时就逐条执行。</a:t>
            </a:r>
          </a:p>
          <a:p>
            <a:pPr eaLnBrk="1" hangingPunct="1">
              <a:spcBef>
                <a:spcPct val="0"/>
              </a:spcBef>
              <a:buFontTx/>
              <a:buNone/>
            </a:pPr>
            <a:r>
              <a:rPr lang="zh-CN" altLang="en-US" b="1">
                <a:latin typeface="楷体_GB2312" pitchFamily="49" charset="-122"/>
                <a:ea typeface="楷体_GB2312" pitchFamily="49" charset="-122"/>
              </a:rPr>
              <a:t>超级标量流水机主要靠编译程序来优化编排指令的执行顺序，将能并行的指令搭配成组，硬件不对指令顺序进行调整，这样，实现起来相对容易些。 </a:t>
            </a:r>
          </a:p>
        </p:txBody>
      </p:sp>
      <p:sp>
        <p:nvSpPr>
          <p:cNvPr id="204803" name="Rectangle 3"/>
          <p:cNvSpPr>
            <a:spLocks noChangeArrowheads="1"/>
          </p:cNvSpPr>
          <p:nvPr/>
        </p:nvSpPr>
        <p:spPr bwMode="auto">
          <a:xfrm>
            <a:off x="1981200" y="228600"/>
            <a:ext cx="502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4000" b="1">
                <a:solidFill>
                  <a:srgbClr val="000000"/>
                </a:solidFill>
                <a:latin typeface="宋体" panose="02010600030101010101" pitchFamily="2" charset="-122"/>
                <a:ea typeface="宋体" panose="02010600030101010101" pitchFamily="2" charset="-122"/>
              </a:rPr>
              <a:t>5.4.1</a:t>
            </a:r>
            <a:r>
              <a:rPr lang="zh-CN" altLang="en-US" sz="4000" b="1">
                <a:solidFill>
                  <a:srgbClr val="000000"/>
                </a:solidFill>
                <a:latin typeface="宋体" panose="02010600030101010101" pitchFamily="2" charset="-122"/>
                <a:ea typeface="宋体" panose="02010600030101010101" pitchFamily="2" charset="-122"/>
              </a:rPr>
              <a:t>超标量处理机</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762000" y="439738"/>
            <a:ext cx="7772400" cy="685800"/>
          </a:xfrm>
        </p:spPr>
        <p:txBody>
          <a:bodyPr/>
          <a:lstStyle/>
          <a:p>
            <a:pPr eaLnBrk="1" hangingPunct="1"/>
            <a:r>
              <a:rPr lang="en-US" altLang="zh-CN" sz="4000" b="1" smtClean="0">
                <a:latin typeface="宋体" panose="02010600030101010101" pitchFamily="2" charset="-122"/>
              </a:rPr>
              <a:t>5.4.2</a:t>
            </a:r>
            <a:r>
              <a:rPr lang="zh-CN" altLang="en-US" sz="4000" b="1" smtClean="0">
                <a:latin typeface="宋体" panose="02010600030101010101" pitchFamily="2" charset="-122"/>
              </a:rPr>
              <a:t>超长指令字处理机</a:t>
            </a:r>
            <a:r>
              <a:rPr lang="zh-CN" altLang="en-US" sz="4000" b="1" smtClean="0"/>
              <a:t> </a:t>
            </a:r>
          </a:p>
        </p:txBody>
      </p:sp>
      <p:sp>
        <p:nvSpPr>
          <p:cNvPr id="205827" name="Rectangle 3"/>
          <p:cNvSpPr>
            <a:spLocks noGrp="1" noChangeArrowheads="1"/>
          </p:cNvSpPr>
          <p:nvPr>
            <p:ph type="body" idx="1"/>
          </p:nvPr>
        </p:nvSpPr>
        <p:spPr/>
        <p:txBody>
          <a:bodyPr/>
          <a:lstStyle/>
          <a:p>
            <a:pPr marL="0" indent="0" eaLnBrk="1" hangingPunct="1">
              <a:buFontTx/>
              <a:buNone/>
            </a:pPr>
            <a:r>
              <a:rPr lang="en-US" altLang="zh-CN" b="1" smtClean="0"/>
              <a:t>VLIW</a:t>
            </a:r>
            <a:r>
              <a:rPr lang="zh-CN" altLang="en-US" b="1" smtClean="0">
                <a:latin typeface="宋体" panose="02010600030101010101" pitchFamily="2" charset="-122"/>
              </a:rPr>
              <a:t>结构是将水平微码和超标量处理两者结合的结构。指令字长可达数百位，多个功能部件并发工作，共享大容量寄存器堆。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body" idx="1"/>
          </p:nvPr>
        </p:nvSpPr>
        <p:spPr>
          <a:xfrm>
            <a:off x="685800" y="1143000"/>
            <a:ext cx="7772400" cy="5105400"/>
          </a:xfrm>
        </p:spPr>
        <p:txBody>
          <a:bodyPr/>
          <a:lstStyle/>
          <a:p>
            <a:pPr marL="0" indent="542925" eaLnBrk="1" hangingPunct="1">
              <a:buFontTx/>
              <a:buNone/>
            </a:pPr>
            <a:r>
              <a:rPr lang="zh-CN" altLang="en-US" b="1" smtClean="0">
                <a:latin typeface="楷体_GB2312" pitchFamily="49" charset="-122"/>
                <a:ea typeface="楷体_GB2312" pitchFamily="49" charset="-122"/>
              </a:rPr>
              <a:t>在编译时，</a:t>
            </a:r>
            <a:r>
              <a:rPr lang="zh-CN" altLang="en-US" b="1" smtClean="0">
                <a:solidFill>
                  <a:srgbClr val="FF0000"/>
                </a:solidFill>
                <a:latin typeface="楷体_GB2312" pitchFamily="49" charset="-122"/>
                <a:ea typeface="楷体_GB2312" pitchFamily="49" charset="-122"/>
              </a:rPr>
              <a:t>编译程序</a:t>
            </a:r>
            <a:r>
              <a:rPr lang="zh-CN" altLang="en-US" b="1" smtClean="0">
                <a:latin typeface="楷体_GB2312" pitchFamily="49" charset="-122"/>
                <a:ea typeface="楷体_GB2312" pitchFamily="49" charset="-122"/>
              </a:rPr>
              <a:t>找出指令之间潜在的</a:t>
            </a:r>
            <a:r>
              <a:rPr lang="zh-CN" altLang="en-US" b="1" smtClean="0">
                <a:solidFill>
                  <a:srgbClr val="FF0000"/>
                </a:solidFill>
                <a:latin typeface="楷体_GB2312" pitchFamily="49" charset="-122"/>
                <a:ea typeface="楷体_GB2312" pitchFamily="49" charset="-122"/>
              </a:rPr>
              <a:t>并行性</a:t>
            </a:r>
            <a:r>
              <a:rPr lang="zh-CN" altLang="en-US" b="1" smtClean="0">
                <a:latin typeface="楷体_GB2312" pitchFamily="49" charset="-122"/>
                <a:ea typeface="楷体_GB2312" pitchFamily="49" charset="-122"/>
              </a:rPr>
              <a:t>，将</a:t>
            </a:r>
            <a:r>
              <a:rPr lang="zh-CN" altLang="en-US" b="1" smtClean="0">
                <a:solidFill>
                  <a:srgbClr val="FF0000"/>
                </a:solidFill>
                <a:latin typeface="楷体_GB2312" pitchFamily="49" charset="-122"/>
                <a:ea typeface="楷体_GB2312" pitchFamily="49" charset="-122"/>
              </a:rPr>
              <a:t>多个</a:t>
            </a:r>
            <a:r>
              <a:rPr lang="zh-CN" altLang="en-US" b="1" smtClean="0">
                <a:latin typeface="楷体_GB2312" pitchFamily="49" charset="-122"/>
                <a:ea typeface="楷体_GB2312" pitchFamily="49" charset="-122"/>
              </a:rPr>
              <a:t>能</a:t>
            </a:r>
            <a:r>
              <a:rPr lang="zh-CN" altLang="en-US" b="1" smtClean="0">
                <a:solidFill>
                  <a:srgbClr val="FF0000"/>
                </a:solidFill>
                <a:latin typeface="楷体_GB2312" pitchFamily="49" charset="-122"/>
                <a:ea typeface="楷体_GB2312" pitchFamily="49" charset="-122"/>
              </a:rPr>
              <a:t>并行</a:t>
            </a:r>
            <a:r>
              <a:rPr lang="zh-CN" altLang="en-US" b="1" smtClean="0">
                <a:latin typeface="楷体_GB2312" pitchFamily="49" charset="-122"/>
                <a:ea typeface="楷体_GB2312" pitchFamily="49" charset="-122"/>
              </a:rPr>
              <a:t>执行的不相关或无关的操作先行</a:t>
            </a:r>
            <a:r>
              <a:rPr lang="zh-CN" altLang="en-US" b="1" smtClean="0">
                <a:solidFill>
                  <a:srgbClr val="FF0000"/>
                </a:solidFill>
                <a:latin typeface="楷体_GB2312" pitchFamily="49" charset="-122"/>
                <a:ea typeface="楷体_GB2312" pitchFamily="49" charset="-122"/>
              </a:rPr>
              <a:t>压缩组合</a:t>
            </a:r>
            <a:r>
              <a:rPr lang="zh-CN" altLang="en-US" b="1" smtClean="0">
                <a:latin typeface="楷体_GB2312" pitchFamily="49" charset="-122"/>
                <a:ea typeface="楷体_GB2312" pitchFamily="49" charset="-122"/>
              </a:rPr>
              <a:t>在一起，形成一条有多个操作段的超长指令。</a:t>
            </a:r>
          </a:p>
          <a:p>
            <a:pPr marL="0" indent="542925" eaLnBrk="1" hangingPunct="1">
              <a:buFontTx/>
              <a:buNone/>
            </a:pPr>
            <a:r>
              <a:rPr lang="zh-CN" altLang="en-US" b="1" smtClean="0">
                <a:latin typeface="楷体_GB2312" pitchFamily="49" charset="-122"/>
                <a:ea typeface="楷体_GB2312" pitchFamily="49" charset="-122"/>
              </a:rPr>
              <a:t>运行时，不用软件或硬件来检测其并行性，</a:t>
            </a:r>
            <a:r>
              <a:rPr lang="zh-CN" altLang="en-US" b="1" smtClean="0">
                <a:solidFill>
                  <a:srgbClr val="FF0000"/>
                </a:solidFill>
                <a:latin typeface="楷体_GB2312" pitchFamily="49" charset="-122"/>
                <a:ea typeface="楷体_GB2312" pitchFamily="49" charset="-122"/>
              </a:rPr>
              <a:t>直接</a:t>
            </a:r>
            <a:r>
              <a:rPr lang="zh-CN" altLang="en-US" b="1" smtClean="0">
                <a:latin typeface="楷体_GB2312" pitchFamily="49" charset="-122"/>
                <a:ea typeface="楷体_GB2312" pitchFamily="49" charset="-122"/>
              </a:rPr>
              <a:t>由这条超长指令字控制机器中多个互相独立的功能部件并行操作。每个操作字段控制其中的一个功能部件，相当于同时执行多条指令。 </a:t>
            </a:r>
          </a:p>
        </p:txBody>
      </p:sp>
      <p:sp>
        <p:nvSpPr>
          <p:cNvPr id="206851" name="Rectangle 3"/>
          <p:cNvSpPr>
            <a:spLocks noChangeArrowheads="1"/>
          </p:cNvSpPr>
          <p:nvPr/>
        </p:nvSpPr>
        <p:spPr bwMode="auto">
          <a:xfrm>
            <a:off x="7620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4000" b="1">
                <a:solidFill>
                  <a:schemeClr val="tx2"/>
                </a:solidFill>
                <a:latin typeface="宋体" panose="02010600030101010101" pitchFamily="2" charset="-122"/>
                <a:ea typeface="宋体" panose="02010600030101010101" pitchFamily="2" charset="-122"/>
              </a:rPr>
              <a:t>5.4.2</a:t>
            </a:r>
            <a:r>
              <a:rPr lang="zh-CN" altLang="en-US" sz="4000" b="1">
                <a:solidFill>
                  <a:schemeClr val="tx2"/>
                </a:solidFill>
                <a:latin typeface="宋体" panose="02010600030101010101" pitchFamily="2" charset="-122"/>
                <a:ea typeface="宋体" panose="02010600030101010101" pitchFamily="2" charset="-122"/>
              </a:rPr>
              <a:t>超长指令字处理机</a:t>
            </a:r>
            <a:r>
              <a:rPr lang="zh-CN" altLang="en-US" sz="4000" b="1">
                <a:solidFill>
                  <a:schemeClr val="tx2"/>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533400" y="228600"/>
            <a:ext cx="762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600" b="1">
                <a:solidFill>
                  <a:schemeClr val="tx2"/>
                </a:solidFill>
                <a:latin typeface="宋体" panose="02010600030101010101" pitchFamily="2" charset="-122"/>
                <a:ea typeface="宋体" panose="02010600030101010101" pitchFamily="2" charset="-122"/>
              </a:rPr>
              <a:t>5.4.2</a:t>
            </a:r>
            <a:r>
              <a:rPr lang="zh-CN" altLang="en-US" sz="3600" b="1">
                <a:solidFill>
                  <a:schemeClr val="tx2"/>
                </a:solidFill>
                <a:latin typeface="宋体" panose="02010600030101010101" pitchFamily="2" charset="-122"/>
                <a:ea typeface="宋体" panose="02010600030101010101" pitchFamily="2" charset="-122"/>
              </a:rPr>
              <a:t>超长指令字处理机</a:t>
            </a:r>
            <a:r>
              <a:rPr lang="zh-CN" altLang="en-US" sz="3600" b="1">
                <a:solidFill>
                  <a:schemeClr val="tx2"/>
                </a:solidFill>
                <a:ea typeface="宋体" panose="02010600030101010101" pitchFamily="2" charset="-122"/>
              </a:rPr>
              <a:t> </a:t>
            </a:r>
          </a:p>
        </p:txBody>
      </p:sp>
      <p:pic>
        <p:nvPicPr>
          <p:cNvPr id="207875" name="Picture 3"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7239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685800" y="228600"/>
            <a:ext cx="7772400" cy="838200"/>
          </a:xfrm>
        </p:spPr>
        <p:txBody>
          <a:bodyPr/>
          <a:lstStyle/>
          <a:p>
            <a:pPr eaLnBrk="1" hangingPunct="1"/>
            <a:r>
              <a:rPr lang="en-US" altLang="zh-CN" sz="4000" b="1" smtClean="0">
                <a:latin typeface="宋体" panose="02010600030101010101" pitchFamily="2" charset="-122"/>
              </a:rPr>
              <a:t>5.4.3</a:t>
            </a:r>
            <a:r>
              <a:rPr lang="zh-CN" altLang="en-US" sz="4000" b="1" smtClean="0">
                <a:latin typeface="宋体" panose="02010600030101010101" pitchFamily="2" charset="-122"/>
              </a:rPr>
              <a:t>超流水线处理机</a:t>
            </a:r>
            <a:r>
              <a:rPr lang="zh-CN" altLang="en-US" sz="4000" smtClean="0"/>
              <a:t> </a:t>
            </a:r>
          </a:p>
        </p:txBody>
      </p:sp>
      <p:sp>
        <p:nvSpPr>
          <p:cNvPr id="208899" name="Rectangle 3"/>
          <p:cNvSpPr>
            <a:spLocks noGrp="1" noChangeArrowheads="1"/>
          </p:cNvSpPr>
          <p:nvPr>
            <p:ph type="body" idx="1"/>
          </p:nvPr>
        </p:nvSpPr>
        <p:spPr/>
        <p:txBody>
          <a:bodyPr/>
          <a:lstStyle/>
          <a:p>
            <a:pPr marL="0" indent="808038" eaLnBrk="1" hangingPunct="1">
              <a:buFontTx/>
              <a:buNone/>
            </a:pPr>
            <a:r>
              <a:rPr lang="zh-CN" altLang="en-US" b="1" smtClean="0">
                <a:latin typeface="宋体" panose="02010600030101010101" pitchFamily="2" charset="-122"/>
              </a:rPr>
              <a:t>超流水线处理机每个</a:t>
            </a:r>
            <a:r>
              <a:rPr lang="en-US" altLang="zh-CN" b="1" smtClean="0"/>
              <a:t>Δt’</a:t>
            </a:r>
            <a:r>
              <a:rPr lang="zh-CN" altLang="en-US" b="1" smtClean="0">
                <a:latin typeface="宋体" panose="02010600030101010101" pitchFamily="2" charset="-122"/>
              </a:rPr>
              <a:t>仍只流出一条指令，但它的</a:t>
            </a:r>
            <a:r>
              <a:rPr lang="en-US" altLang="zh-CN" b="1" smtClean="0"/>
              <a:t>Δt’</a:t>
            </a:r>
            <a:r>
              <a:rPr lang="zh-CN" altLang="en-US" b="1" smtClean="0">
                <a:latin typeface="宋体" panose="02010600030101010101" pitchFamily="2" charset="-122"/>
              </a:rPr>
              <a:t>很小，一台度为</a:t>
            </a:r>
            <a:r>
              <a:rPr lang="en-US" altLang="zh-CN" b="1" smtClean="0"/>
              <a:t>m</a:t>
            </a:r>
            <a:r>
              <a:rPr lang="zh-CN" altLang="en-US" b="1" smtClean="0">
                <a:latin typeface="宋体" panose="02010600030101010101" pitchFamily="2" charset="-122"/>
              </a:rPr>
              <a:t>的超流水线处理机的</a:t>
            </a:r>
            <a:r>
              <a:rPr lang="en-US" altLang="zh-CN" b="1" smtClean="0"/>
              <a:t>Δt’</a:t>
            </a:r>
            <a:r>
              <a:rPr lang="zh-CN" altLang="en-US" b="1" smtClean="0">
                <a:latin typeface="宋体" panose="02010600030101010101" pitchFamily="2" charset="-122"/>
              </a:rPr>
              <a:t>只是基本机器周期</a:t>
            </a:r>
            <a:r>
              <a:rPr lang="en-US" altLang="zh-CN" b="1" smtClean="0"/>
              <a:t>Δt</a:t>
            </a:r>
            <a:r>
              <a:rPr lang="zh-CN" altLang="en-US" b="1" smtClean="0">
                <a:latin typeface="宋体" panose="02010600030101010101" pitchFamily="2" charset="-122"/>
              </a:rPr>
              <a:t>的</a:t>
            </a:r>
            <a:r>
              <a:rPr lang="en-US" altLang="zh-CN" b="1" smtClean="0"/>
              <a:t>1/m</a:t>
            </a:r>
            <a:r>
              <a:rPr lang="zh-CN" altLang="en-US" b="1" smtClean="0">
                <a:latin typeface="宋体" panose="02010600030101010101" pitchFamily="2" charset="-122"/>
              </a:rPr>
              <a:t>。</a:t>
            </a:r>
            <a:r>
              <a:rPr lang="zh-CN" altLang="en-US" b="1" smtClean="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2" name="Object 2"/>
          <p:cNvGraphicFramePr>
            <a:graphicFrameLocks noChangeAspect="1"/>
          </p:cNvGraphicFramePr>
          <p:nvPr/>
        </p:nvGraphicFramePr>
        <p:xfrm>
          <a:off x="1447800" y="0"/>
          <a:ext cx="6637338" cy="6858000"/>
        </p:xfrm>
        <a:graphic>
          <a:graphicData uri="http://schemas.openxmlformats.org/presentationml/2006/ole">
            <mc:AlternateContent xmlns:mc="http://schemas.openxmlformats.org/markup-compatibility/2006">
              <mc:Choice xmlns:v="urn:schemas-microsoft-com:vml" Requires="v">
                <p:oleObj spid="_x0000_s209993" name="位图图像" r:id="rId3" imgW="3723810" imgH="3847619" progId="Paint.Picture">
                  <p:embed/>
                </p:oleObj>
              </mc:Choice>
              <mc:Fallback>
                <p:oleObj name="位图图像" r:id="rId3" imgW="3723810" imgH="384761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0"/>
                        <a:ext cx="663733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
        <p:nvSpPr>
          <p:cNvPr id="209923" name="Rectangle 3"/>
          <p:cNvSpPr>
            <a:spLocks noGrp="1" noChangeArrowheads="1"/>
          </p:cNvSpPr>
          <p:nvPr>
            <p:ph type="title"/>
          </p:nvPr>
        </p:nvSpPr>
        <p:spPr>
          <a:xfrm>
            <a:off x="304800" y="228600"/>
            <a:ext cx="990600" cy="6172200"/>
          </a:xfrm>
          <a:noFill/>
        </p:spPr>
        <p:txBody>
          <a:bodyPr vert="eaVert"/>
          <a:lstStyle/>
          <a:p>
            <a:pPr eaLnBrk="1" hangingPunct="1"/>
            <a:r>
              <a:rPr lang="en-US" altLang="zh-CN" sz="4000" b="1" smtClean="0">
                <a:latin typeface="宋体" panose="02010600030101010101" pitchFamily="2" charset="-122"/>
              </a:rPr>
              <a:t>5.4.3</a:t>
            </a:r>
            <a:r>
              <a:rPr lang="zh-CN" altLang="en-US" sz="4000" b="1" smtClean="0">
                <a:latin typeface="宋体" panose="02010600030101010101" pitchFamily="2" charset="-122"/>
              </a:rPr>
              <a:t>超流水线处理机</a:t>
            </a:r>
            <a:r>
              <a:rPr lang="zh-CN" altLang="en-US" sz="400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04800" y="228600"/>
            <a:ext cx="8610600" cy="685800"/>
          </a:xfrm>
        </p:spPr>
        <p:txBody>
          <a:bodyPr/>
          <a:lstStyle/>
          <a:p>
            <a:pPr eaLnBrk="1" hangingPunct="1"/>
            <a:r>
              <a:rPr lang="zh-CN" altLang="en-US" sz="3600" b="1" smtClean="0"/>
              <a:t>超标量处理机和超流水线处理机的异同点</a:t>
            </a:r>
          </a:p>
        </p:txBody>
      </p:sp>
      <p:sp>
        <p:nvSpPr>
          <p:cNvPr id="210947" name="Rectangle 3"/>
          <p:cNvSpPr>
            <a:spLocks noGrp="1" noChangeArrowheads="1"/>
          </p:cNvSpPr>
          <p:nvPr>
            <p:ph type="body" idx="1"/>
          </p:nvPr>
        </p:nvSpPr>
        <p:spPr>
          <a:xfrm>
            <a:off x="533400" y="1066800"/>
            <a:ext cx="8077200" cy="5181600"/>
          </a:xfrm>
        </p:spPr>
        <p:txBody>
          <a:bodyPr/>
          <a:lstStyle/>
          <a:p>
            <a:pPr algn="just" eaLnBrk="1" hangingPunct="1">
              <a:lnSpc>
                <a:spcPct val="90000"/>
              </a:lnSpc>
              <a:buFontTx/>
              <a:buNone/>
            </a:pPr>
            <a:r>
              <a:rPr lang="zh-CN" altLang="en-US" sz="2800" b="1" smtClean="0">
                <a:latin typeface="宋体" panose="02010600030101010101" pitchFamily="2" charset="-122"/>
              </a:rPr>
              <a:t>超标量处理机和超流水线处理机都可以在一个时钟周期中发射多条指令。</a:t>
            </a:r>
          </a:p>
          <a:p>
            <a:pPr eaLnBrk="1" hangingPunct="1">
              <a:lnSpc>
                <a:spcPct val="90000"/>
              </a:lnSpc>
              <a:buFontTx/>
              <a:buNone/>
            </a:pPr>
            <a:r>
              <a:rPr lang="zh-CN" altLang="en-US" sz="2800" b="1" smtClean="0">
                <a:latin typeface="宋体" panose="02010600030101010101" pitchFamily="2" charset="-122"/>
              </a:rPr>
              <a:t>  </a:t>
            </a:r>
            <a:r>
              <a:rPr lang="zh-CN" altLang="en-US" sz="2800" b="1" smtClean="0">
                <a:solidFill>
                  <a:srgbClr val="FF0000"/>
                </a:solidFill>
                <a:latin typeface="宋体" panose="02010600030101010101" pitchFamily="2" charset="-122"/>
              </a:rPr>
              <a:t>不同的是</a:t>
            </a:r>
            <a:r>
              <a:rPr lang="zh-CN" altLang="en-US" sz="2800" b="1" smtClean="0">
                <a:latin typeface="宋体" panose="02010600030101010101" pitchFamily="2" charset="-122"/>
              </a:rPr>
              <a:t>，</a:t>
            </a:r>
          </a:p>
          <a:p>
            <a:pPr eaLnBrk="1" hangingPunct="1">
              <a:lnSpc>
                <a:spcPct val="90000"/>
              </a:lnSpc>
              <a:buFontTx/>
              <a:buNone/>
            </a:pPr>
            <a:r>
              <a:rPr lang="zh-CN" altLang="en-US" sz="2800" b="1" smtClean="0">
                <a:latin typeface="黑体" panose="02010609060101010101" pitchFamily="49" charset="-122"/>
                <a:ea typeface="黑体" panose="02010609060101010101" pitchFamily="49" charset="-122"/>
              </a:rPr>
              <a:t>超标量处理机</a:t>
            </a:r>
            <a:r>
              <a:rPr lang="zh-CN" altLang="en-US" sz="2800" b="1" smtClean="0">
                <a:latin typeface="楷体_GB2312" pitchFamily="49" charset="-122"/>
                <a:ea typeface="楷体_GB2312" pitchFamily="49" charset="-122"/>
              </a:rPr>
              <a:t>是在一个时钟周期中同时发射多条指令，其最基本的要求是必须有两套或两套以上完整的指令执行部件（资源重复）</a:t>
            </a:r>
            <a:r>
              <a:rPr lang="zh-CN" altLang="en-US" sz="2800" b="1" smtClean="0">
                <a:latin typeface="宋体" panose="02010600030101010101" pitchFamily="2" charset="-122"/>
              </a:rPr>
              <a:t>。</a:t>
            </a:r>
          </a:p>
          <a:p>
            <a:pPr eaLnBrk="1" hangingPunct="1">
              <a:lnSpc>
                <a:spcPct val="90000"/>
              </a:lnSpc>
              <a:buFontTx/>
              <a:buNone/>
            </a:pPr>
            <a:r>
              <a:rPr lang="zh-CN" altLang="en-US" sz="2800" b="1" smtClean="0">
                <a:latin typeface="黑体" panose="02010609060101010101" pitchFamily="49" charset="-122"/>
                <a:ea typeface="黑体" panose="02010609060101010101" pitchFamily="49" charset="-122"/>
              </a:rPr>
              <a:t>超流水线处理机</a:t>
            </a:r>
            <a:r>
              <a:rPr lang="zh-CN" altLang="en-US" sz="2800" b="1" smtClean="0">
                <a:latin typeface="楷体_GB2312" pitchFamily="49" charset="-122"/>
                <a:ea typeface="楷体_GB2312" pitchFamily="49" charset="-122"/>
              </a:rPr>
              <a:t>是在一个时钟周期中</a:t>
            </a:r>
            <a:r>
              <a:rPr lang="zh-CN" altLang="en-US" sz="2800" b="1" smtClean="0">
                <a:solidFill>
                  <a:srgbClr val="FF0000"/>
                </a:solidFill>
                <a:latin typeface="楷体_GB2312" pitchFamily="49" charset="-122"/>
                <a:ea typeface="楷体_GB2312" pitchFamily="49" charset="-122"/>
              </a:rPr>
              <a:t>分时</a:t>
            </a:r>
            <a:r>
              <a:rPr lang="zh-CN" altLang="en-US" sz="2800" b="1" smtClean="0">
                <a:latin typeface="楷体_GB2312" pitchFamily="49" charset="-122"/>
                <a:ea typeface="楷体_GB2312" pitchFamily="49" charset="-122"/>
              </a:rPr>
              <a:t>发射多条指令，它只需要增加少量硬件，是通过各部分硬件的充分重叠工作来来提高处理机性能的</a:t>
            </a:r>
            <a:r>
              <a:rPr lang="zh-CN" altLang="en-US" sz="2800" b="1" smtClean="0">
                <a:latin typeface="宋体" panose="02010600030101010101" pitchFamily="2" charset="-122"/>
              </a:rPr>
              <a:t>。</a:t>
            </a:r>
          </a:p>
          <a:p>
            <a:pPr eaLnBrk="1" hangingPunct="1">
              <a:lnSpc>
                <a:spcPct val="90000"/>
              </a:lnSpc>
              <a:buFontTx/>
              <a:buNone/>
            </a:pPr>
            <a:r>
              <a:rPr lang="zh-CN" altLang="en-US" sz="2800" b="1" smtClean="0">
                <a:latin typeface="宋体" panose="02010600030101010101" pitchFamily="2" charset="-122"/>
              </a:rPr>
              <a:t>  从流水线的时空图上看，超标量处理机采用的是空间并行性，而超流水线处理机采用的是时间并行性。</a:t>
            </a:r>
            <a:r>
              <a:rPr lang="zh-CN" altLang="en-US" sz="2800" b="1"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p>
        </p:txBody>
      </p:sp>
      <p:sp>
        <p:nvSpPr>
          <p:cNvPr id="175107"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grpSp>
        <p:nvGrpSpPr>
          <p:cNvPr id="175108" name="Group 4"/>
          <p:cNvGrpSpPr>
            <a:grpSpLocks/>
          </p:cNvGrpSpPr>
          <p:nvPr/>
        </p:nvGrpSpPr>
        <p:grpSpPr bwMode="auto">
          <a:xfrm>
            <a:off x="1116013" y="2636838"/>
            <a:ext cx="3544887" cy="1373187"/>
            <a:chOff x="703" y="1661"/>
            <a:chExt cx="2233" cy="865"/>
          </a:xfrm>
        </p:grpSpPr>
        <p:sp>
          <p:nvSpPr>
            <p:cNvPr id="175110" name="Text Box 5"/>
            <p:cNvSpPr txBox="1">
              <a:spLocks noChangeArrowheads="1"/>
            </p:cNvSpPr>
            <p:nvPr/>
          </p:nvSpPr>
          <p:spPr bwMode="auto">
            <a:xfrm>
              <a:off x="1020" y="1661"/>
              <a:ext cx="1916"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0000FF"/>
                  </a:solidFill>
                </a:rPr>
                <a:t>横向（水平）处理</a:t>
              </a:r>
            </a:p>
            <a:p>
              <a:pPr algn="l" eaLnBrk="1" fontAlgn="t" hangingPunct="1"/>
              <a:endParaRPr lang="zh-CN" altLang="en-US" sz="2800" b="1" dirty="0"/>
            </a:p>
            <a:p>
              <a:pPr algn="l" eaLnBrk="1" fontAlgn="t" hangingPunct="1"/>
              <a:r>
                <a:rPr lang="zh-CN" altLang="en-US" sz="2800" b="1" dirty="0">
                  <a:solidFill>
                    <a:srgbClr val="0000FF"/>
                  </a:solidFill>
                </a:rPr>
                <a:t>纵向（垂直）处理</a:t>
              </a:r>
            </a:p>
          </p:txBody>
        </p:sp>
        <p:sp>
          <p:nvSpPr>
            <p:cNvPr id="175111" name="AutoShape 6"/>
            <p:cNvSpPr>
              <a:spLocks/>
            </p:cNvSpPr>
            <p:nvPr/>
          </p:nvSpPr>
          <p:spPr bwMode="auto">
            <a:xfrm>
              <a:off x="703" y="1752"/>
              <a:ext cx="317" cy="680"/>
            </a:xfrm>
            <a:prstGeom prst="leftBrace">
              <a:avLst>
                <a:gd name="adj1" fmla="val 1787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175109" name="Text Box 7"/>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r>
              <a:rPr lang="en-US" altLang="zh-CN" sz="2800" b="1"/>
              <a:t>——</a:t>
            </a:r>
            <a:r>
              <a:rPr lang="zh-CN" altLang="en-US" sz="2800" b="1"/>
              <a:t>横向（水平）处理</a:t>
            </a:r>
          </a:p>
        </p:txBody>
      </p:sp>
      <p:sp>
        <p:nvSpPr>
          <p:cNvPr id="176131"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76132" name="Text Box 4"/>
          <p:cNvSpPr txBox="1">
            <a:spLocks noChangeArrowheads="1"/>
          </p:cNvSpPr>
          <p:nvPr/>
        </p:nvSpPr>
        <p:spPr bwMode="auto">
          <a:xfrm>
            <a:off x="566738" y="3030538"/>
            <a:ext cx="356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计算：</a:t>
            </a:r>
            <a:r>
              <a:rPr lang="en-US" altLang="zh-CN" sz="2800" b="1"/>
              <a:t>D=A*</a:t>
            </a:r>
            <a:r>
              <a:rPr lang="zh-CN" altLang="en-US" sz="2800" b="1"/>
              <a:t>（</a:t>
            </a:r>
            <a:r>
              <a:rPr lang="en-US" altLang="zh-CN" sz="2800" b="1"/>
              <a:t>B+C</a:t>
            </a:r>
            <a:r>
              <a:rPr lang="zh-CN" altLang="en-US" sz="2800" b="1"/>
              <a:t>）</a:t>
            </a:r>
          </a:p>
          <a:p>
            <a:pPr algn="l" eaLnBrk="1" fontAlgn="t" hangingPunct="1"/>
            <a:r>
              <a:rPr lang="zh-CN" altLang="en-US" sz="2800" b="1"/>
              <a:t>即：</a:t>
            </a:r>
            <a:r>
              <a:rPr lang="en-US" altLang="zh-CN" sz="2800" b="1"/>
              <a:t>d</a:t>
            </a:r>
            <a:r>
              <a:rPr lang="en-US" altLang="zh-CN" sz="2800" b="1" baseline="-25000"/>
              <a:t>i</a:t>
            </a:r>
            <a:r>
              <a:rPr lang="en-US" altLang="zh-CN" sz="2800" b="1"/>
              <a:t>=a</a:t>
            </a:r>
            <a:r>
              <a:rPr lang="en-US" altLang="zh-CN" sz="2800" b="1" baseline="-25000"/>
              <a:t>i</a:t>
            </a:r>
            <a:r>
              <a:rPr lang="en-US" altLang="zh-CN" sz="2800" b="1"/>
              <a:t>*</a:t>
            </a:r>
            <a:r>
              <a:rPr lang="zh-CN" altLang="en-US" sz="2800" b="1"/>
              <a:t>（</a:t>
            </a:r>
            <a:r>
              <a:rPr lang="en-US" altLang="zh-CN" sz="2800" b="1"/>
              <a:t>b</a:t>
            </a:r>
            <a:r>
              <a:rPr lang="en-US" altLang="zh-CN" sz="2800" b="1" baseline="-25000"/>
              <a:t>i</a:t>
            </a:r>
            <a:r>
              <a:rPr lang="en-US" altLang="zh-CN" sz="2800" b="1"/>
              <a:t>+c</a:t>
            </a:r>
            <a:r>
              <a:rPr lang="en-US" altLang="zh-CN" sz="2800" b="1" baseline="-25000"/>
              <a:t>i</a:t>
            </a:r>
            <a:r>
              <a:rPr lang="zh-CN" altLang="en-US" sz="2800" b="1"/>
              <a:t>）</a:t>
            </a:r>
          </a:p>
        </p:txBody>
      </p:sp>
      <p:sp>
        <p:nvSpPr>
          <p:cNvPr id="356357" name="Text Box 5"/>
          <p:cNvSpPr txBox="1">
            <a:spLocks noChangeArrowheads="1"/>
          </p:cNvSpPr>
          <p:nvPr/>
        </p:nvSpPr>
        <p:spPr bwMode="auto">
          <a:xfrm>
            <a:off x="4427538" y="2994025"/>
            <a:ext cx="1530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dirty="0">
                <a:solidFill>
                  <a:srgbClr val="0000FF"/>
                </a:solidFill>
              </a:rPr>
              <a:t>k= </a:t>
            </a:r>
            <a:r>
              <a:rPr lang="en-US" altLang="zh-CN" sz="3200" b="1" dirty="0" err="1">
                <a:solidFill>
                  <a:srgbClr val="0000FF"/>
                </a:solidFill>
              </a:rPr>
              <a:t>b</a:t>
            </a:r>
            <a:r>
              <a:rPr lang="en-US" altLang="zh-CN" sz="3200" b="1" baseline="-25000" dirty="0" err="1">
                <a:solidFill>
                  <a:srgbClr val="0000FF"/>
                </a:solidFill>
              </a:rPr>
              <a:t>i</a:t>
            </a:r>
            <a:r>
              <a:rPr lang="en-US" altLang="zh-CN" sz="3200" b="1" dirty="0" err="1">
                <a:solidFill>
                  <a:srgbClr val="0000FF"/>
                </a:solidFill>
              </a:rPr>
              <a:t>+c</a:t>
            </a:r>
            <a:r>
              <a:rPr lang="en-US" altLang="zh-CN" sz="3200" b="1" baseline="-25000" dirty="0" err="1">
                <a:solidFill>
                  <a:srgbClr val="0000FF"/>
                </a:solidFill>
              </a:rPr>
              <a:t>i</a:t>
            </a:r>
            <a:endParaRPr lang="en-US" altLang="zh-CN" sz="3200" b="1" baseline="-25000" dirty="0">
              <a:solidFill>
                <a:srgbClr val="0000FF"/>
              </a:solidFill>
            </a:endParaRPr>
          </a:p>
        </p:txBody>
      </p:sp>
      <p:sp>
        <p:nvSpPr>
          <p:cNvPr id="356358" name="Text Box 6"/>
          <p:cNvSpPr txBox="1">
            <a:spLocks noChangeArrowheads="1"/>
          </p:cNvSpPr>
          <p:nvPr/>
        </p:nvSpPr>
        <p:spPr bwMode="auto">
          <a:xfrm>
            <a:off x="4427538" y="3482975"/>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dirty="0">
                <a:solidFill>
                  <a:srgbClr val="0000FF"/>
                </a:solidFill>
              </a:rPr>
              <a:t>d</a:t>
            </a:r>
            <a:r>
              <a:rPr lang="en-US" altLang="zh-CN" sz="3200" b="1" baseline="-25000" dirty="0">
                <a:solidFill>
                  <a:srgbClr val="0000FF"/>
                </a:solidFill>
              </a:rPr>
              <a:t>i</a:t>
            </a:r>
            <a:r>
              <a:rPr lang="en-US" altLang="zh-CN" sz="3200" b="1" dirty="0">
                <a:solidFill>
                  <a:srgbClr val="0000FF"/>
                </a:solidFill>
              </a:rPr>
              <a:t>=</a:t>
            </a:r>
            <a:r>
              <a:rPr lang="en-US" altLang="zh-CN" sz="3200" b="1" dirty="0" err="1">
                <a:solidFill>
                  <a:srgbClr val="0000FF"/>
                </a:solidFill>
              </a:rPr>
              <a:t>a</a:t>
            </a:r>
            <a:r>
              <a:rPr lang="en-US" altLang="zh-CN" sz="3200" b="1" baseline="-25000" dirty="0" err="1">
                <a:solidFill>
                  <a:srgbClr val="0000FF"/>
                </a:solidFill>
              </a:rPr>
              <a:t>i</a:t>
            </a:r>
            <a:r>
              <a:rPr lang="en-US" altLang="zh-CN" sz="3200" b="1" dirty="0">
                <a:solidFill>
                  <a:srgbClr val="0000FF"/>
                </a:solidFill>
              </a:rPr>
              <a:t>*k</a:t>
            </a:r>
          </a:p>
        </p:txBody>
      </p:sp>
      <p:sp>
        <p:nvSpPr>
          <p:cNvPr id="356359" name="Text Box 7"/>
          <p:cNvSpPr txBox="1">
            <a:spLocks noChangeArrowheads="1"/>
          </p:cNvSpPr>
          <p:nvPr/>
        </p:nvSpPr>
        <p:spPr bwMode="auto">
          <a:xfrm>
            <a:off x="4427538" y="3987800"/>
            <a:ext cx="2101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dirty="0"/>
              <a:t>k= b</a:t>
            </a:r>
            <a:r>
              <a:rPr lang="en-US" altLang="zh-CN" sz="3200" b="1" baseline="-25000" dirty="0"/>
              <a:t>i+1</a:t>
            </a:r>
            <a:r>
              <a:rPr lang="en-US" altLang="zh-CN" sz="3200" b="1" dirty="0"/>
              <a:t>+c</a:t>
            </a:r>
            <a:r>
              <a:rPr lang="en-US" altLang="zh-CN" sz="3200" b="1" baseline="-25000" dirty="0"/>
              <a:t>i+1</a:t>
            </a:r>
          </a:p>
        </p:txBody>
      </p:sp>
      <p:sp>
        <p:nvSpPr>
          <p:cNvPr id="356360" name="Text Box 8"/>
          <p:cNvSpPr txBox="1">
            <a:spLocks noChangeArrowheads="1"/>
          </p:cNvSpPr>
          <p:nvPr/>
        </p:nvSpPr>
        <p:spPr bwMode="auto">
          <a:xfrm>
            <a:off x="4427538" y="4505325"/>
            <a:ext cx="1993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a:t>d</a:t>
            </a:r>
            <a:r>
              <a:rPr lang="en-US" altLang="zh-CN" sz="3200" b="1" baseline="-25000"/>
              <a:t>i+1</a:t>
            </a:r>
            <a:r>
              <a:rPr lang="en-US" altLang="zh-CN" sz="3200" b="1"/>
              <a:t>=a</a:t>
            </a:r>
            <a:r>
              <a:rPr lang="en-US" altLang="zh-CN" sz="3200" b="1" baseline="-25000"/>
              <a:t>i+1</a:t>
            </a:r>
            <a:r>
              <a:rPr lang="en-US" altLang="zh-CN" sz="3200" b="1"/>
              <a:t>*k</a:t>
            </a:r>
          </a:p>
        </p:txBody>
      </p:sp>
      <p:sp>
        <p:nvSpPr>
          <p:cNvPr id="356361" name="Text Box 9"/>
          <p:cNvSpPr txBox="1">
            <a:spLocks noChangeArrowheads="1"/>
          </p:cNvSpPr>
          <p:nvPr/>
        </p:nvSpPr>
        <p:spPr bwMode="auto">
          <a:xfrm>
            <a:off x="468313" y="2273300"/>
            <a:ext cx="87518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3200" b="1" dirty="0">
                <a:ea typeface="楷体_GB2312" pitchFamily="49" charset="-122"/>
              </a:rPr>
              <a:t>宜于在标量处理机上采用循环实现，难以流水。</a:t>
            </a:r>
          </a:p>
        </p:txBody>
      </p:sp>
      <p:sp>
        <p:nvSpPr>
          <p:cNvPr id="356362" name="Text Box 10"/>
          <p:cNvSpPr txBox="1">
            <a:spLocks noChangeArrowheads="1"/>
          </p:cNvSpPr>
          <p:nvPr/>
        </p:nvSpPr>
        <p:spPr bwMode="auto">
          <a:xfrm>
            <a:off x="6492875" y="3500438"/>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FF0000"/>
                </a:solidFill>
                <a:ea typeface="楷体_GB2312" pitchFamily="49" charset="-122"/>
              </a:rPr>
              <a:t>先写后读相关</a:t>
            </a:r>
          </a:p>
        </p:txBody>
      </p:sp>
      <p:sp>
        <p:nvSpPr>
          <p:cNvPr id="356363" name="Text Box 11"/>
          <p:cNvSpPr txBox="1">
            <a:spLocks noChangeArrowheads="1"/>
          </p:cNvSpPr>
          <p:nvPr/>
        </p:nvSpPr>
        <p:spPr bwMode="auto">
          <a:xfrm>
            <a:off x="6492875" y="4508500"/>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ea typeface="楷体_GB2312" pitchFamily="49" charset="-122"/>
              </a:rPr>
              <a:t>先写后读相关</a:t>
            </a:r>
          </a:p>
        </p:txBody>
      </p:sp>
      <p:sp>
        <p:nvSpPr>
          <p:cNvPr id="356364" name="Text Box 12"/>
          <p:cNvSpPr txBox="1">
            <a:spLocks noChangeArrowheads="1"/>
          </p:cNvSpPr>
          <p:nvPr/>
        </p:nvSpPr>
        <p:spPr bwMode="auto">
          <a:xfrm>
            <a:off x="1011238" y="4149725"/>
            <a:ext cx="26971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d</a:t>
            </a:r>
            <a:r>
              <a:rPr lang="en-US" altLang="zh-CN" sz="2800" b="1" baseline="-25000"/>
              <a:t>1</a:t>
            </a:r>
            <a:r>
              <a:rPr lang="en-US" altLang="zh-CN" sz="2800" b="1"/>
              <a:t>=a</a:t>
            </a:r>
            <a:r>
              <a:rPr lang="en-US" altLang="zh-CN" sz="2800" b="1" baseline="-25000"/>
              <a:t>1</a:t>
            </a:r>
            <a:r>
              <a:rPr lang="en-US" altLang="zh-CN" sz="2800" b="1"/>
              <a:t>*</a:t>
            </a:r>
            <a:r>
              <a:rPr lang="zh-CN" altLang="en-US" sz="2800" b="1"/>
              <a:t>（</a:t>
            </a:r>
            <a:r>
              <a:rPr lang="en-US" altLang="zh-CN" sz="2800" b="1"/>
              <a:t>b</a:t>
            </a:r>
            <a:r>
              <a:rPr lang="en-US" altLang="zh-CN" sz="2800" b="1" baseline="-25000"/>
              <a:t>1</a:t>
            </a:r>
            <a:r>
              <a:rPr lang="en-US" altLang="zh-CN" sz="2800" b="1"/>
              <a:t>+c</a:t>
            </a:r>
            <a:r>
              <a:rPr lang="en-US" altLang="zh-CN" sz="2800" b="1" baseline="-25000"/>
              <a:t>1</a:t>
            </a:r>
            <a:r>
              <a:rPr lang="zh-CN" altLang="en-US" sz="2800" b="1"/>
              <a:t>）</a:t>
            </a:r>
          </a:p>
          <a:p>
            <a:pPr algn="l" eaLnBrk="1" fontAlgn="t" hangingPunct="1"/>
            <a:r>
              <a:rPr lang="en-US" altLang="zh-CN" sz="2800" b="1"/>
              <a:t>d</a:t>
            </a:r>
            <a:r>
              <a:rPr lang="en-US" altLang="zh-CN" sz="2800" b="1" baseline="-25000"/>
              <a:t>2</a:t>
            </a:r>
            <a:r>
              <a:rPr lang="en-US" altLang="zh-CN" sz="2800" b="1"/>
              <a:t>=a</a:t>
            </a:r>
            <a:r>
              <a:rPr lang="en-US" altLang="zh-CN" sz="2800" b="1" baseline="-25000"/>
              <a:t>2</a:t>
            </a:r>
            <a:r>
              <a:rPr lang="en-US" altLang="zh-CN" sz="2800" b="1"/>
              <a:t>*</a:t>
            </a:r>
            <a:r>
              <a:rPr lang="zh-CN" altLang="en-US" sz="2800" b="1"/>
              <a:t>（</a:t>
            </a:r>
            <a:r>
              <a:rPr lang="en-US" altLang="zh-CN" sz="2800" b="1"/>
              <a:t>b</a:t>
            </a:r>
            <a:r>
              <a:rPr lang="en-US" altLang="zh-CN" sz="2800" b="1" baseline="-25000"/>
              <a:t>2</a:t>
            </a:r>
            <a:r>
              <a:rPr lang="en-US" altLang="zh-CN" sz="2800" b="1"/>
              <a:t>+c</a:t>
            </a:r>
            <a:r>
              <a:rPr lang="en-US" altLang="zh-CN" sz="2800" b="1" baseline="-25000"/>
              <a:t>2</a:t>
            </a:r>
            <a:r>
              <a:rPr lang="zh-CN" altLang="en-US" sz="2800" b="1"/>
              <a:t>）</a:t>
            </a:r>
          </a:p>
          <a:p>
            <a:pPr algn="l" eaLnBrk="1" fontAlgn="t" hangingPunct="1"/>
            <a:r>
              <a:rPr lang="en-US" altLang="zh-CN" sz="2800" b="1"/>
              <a:t>d</a:t>
            </a:r>
            <a:r>
              <a:rPr lang="en-US" altLang="zh-CN" sz="2800" b="1" baseline="-25000"/>
              <a:t>3</a:t>
            </a:r>
            <a:r>
              <a:rPr lang="en-US" altLang="zh-CN" sz="2800" b="1"/>
              <a:t>=a</a:t>
            </a:r>
            <a:r>
              <a:rPr lang="en-US" altLang="zh-CN" sz="2800" b="1" baseline="-25000"/>
              <a:t>3</a:t>
            </a:r>
            <a:r>
              <a:rPr lang="en-US" altLang="zh-CN" sz="2800" b="1"/>
              <a:t>*</a:t>
            </a:r>
            <a:r>
              <a:rPr lang="zh-CN" altLang="en-US" sz="2800" b="1"/>
              <a:t>（</a:t>
            </a:r>
            <a:r>
              <a:rPr lang="en-US" altLang="zh-CN" sz="2800" b="1"/>
              <a:t>b</a:t>
            </a:r>
            <a:r>
              <a:rPr lang="en-US" altLang="zh-CN" sz="2800" b="1" baseline="-25000"/>
              <a:t>3</a:t>
            </a:r>
            <a:r>
              <a:rPr lang="en-US" altLang="zh-CN" sz="2800" b="1"/>
              <a:t>+c</a:t>
            </a:r>
            <a:r>
              <a:rPr lang="en-US" altLang="zh-CN" sz="2800" b="1" baseline="-25000"/>
              <a:t>3</a:t>
            </a:r>
            <a:r>
              <a:rPr lang="zh-CN" altLang="en-US" sz="2800" b="1"/>
              <a:t>）</a:t>
            </a:r>
          </a:p>
          <a:p>
            <a:pPr algn="l" eaLnBrk="1" fontAlgn="t" hangingPunct="1"/>
            <a:r>
              <a:rPr lang="en-US" altLang="zh-CN" sz="2800" b="1"/>
              <a:t>……</a:t>
            </a:r>
          </a:p>
        </p:txBody>
      </p:sp>
      <p:sp>
        <p:nvSpPr>
          <p:cNvPr id="356365" name="Line 13"/>
          <p:cNvSpPr>
            <a:spLocks noChangeShapeType="1"/>
          </p:cNvSpPr>
          <p:nvPr/>
        </p:nvSpPr>
        <p:spPr bwMode="auto">
          <a:xfrm>
            <a:off x="1116013" y="4581525"/>
            <a:ext cx="2376487"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6" name="Line 14"/>
          <p:cNvSpPr>
            <a:spLocks noChangeShapeType="1"/>
          </p:cNvSpPr>
          <p:nvPr/>
        </p:nvSpPr>
        <p:spPr bwMode="auto">
          <a:xfrm>
            <a:off x="1116013" y="5013325"/>
            <a:ext cx="2376487"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6367" name="Line 15"/>
          <p:cNvSpPr>
            <a:spLocks noChangeShapeType="1"/>
          </p:cNvSpPr>
          <p:nvPr/>
        </p:nvSpPr>
        <p:spPr bwMode="auto">
          <a:xfrm>
            <a:off x="1116013" y="5445125"/>
            <a:ext cx="2376487" cy="0"/>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6144" name="Text Box 16"/>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7"/>
                                        </p:tgtEl>
                                        <p:attrNameLst>
                                          <p:attrName>style.visibility</p:attrName>
                                        </p:attrNameLst>
                                      </p:cBhvr>
                                      <p:to>
                                        <p:strVal val="visible"/>
                                      </p:to>
                                    </p:set>
                                    <p:animEffect transition="in" filter="wipe(left)">
                                      <p:cBhvr>
                                        <p:cTn id="7" dur="500"/>
                                        <p:tgtEl>
                                          <p:spTgt spid="35635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6358"/>
                                        </p:tgtEl>
                                        <p:attrNameLst>
                                          <p:attrName>style.visibility</p:attrName>
                                        </p:attrNameLst>
                                      </p:cBhvr>
                                      <p:to>
                                        <p:strVal val="visible"/>
                                      </p:to>
                                    </p:set>
                                    <p:animEffect transition="in" filter="wipe(left)">
                                      <p:cBhvr>
                                        <p:cTn id="11" dur="500"/>
                                        <p:tgtEl>
                                          <p:spTgt spid="3563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6359"/>
                                        </p:tgtEl>
                                        <p:attrNameLst>
                                          <p:attrName>style.visibility</p:attrName>
                                        </p:attrNameLst>
                                      </p:cBhvr>
                                      <p:to>
                                        <p:strVal val="visible"/>
                                      </p:to>
                                    </p:set>
                                    <p:animEffect transition="in" filter="wipe(left)">
                                      <p:cBhvr>
                                        <p:cTn id="16" dur="500"/>
                                        <p:tgtEl>
                                          <p:spTgt spid="356359"/>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56360"/>
                                        </p:tgtEl>
                                        <p:attrNameLst>
                                          <p:attrName>style.visibility</p:attrName>
                                        </p:attrNameLst>
                                      </p:cBhvr>
                                      <p:to>
                                        <p:strVal val="visible"/>
                                      </p:to>
                                    </p:set>
                                    <p:animEffect transition="in" filter="wipe(left)">
                                      <p:cBhvr>
                                        <p:cTn id="20" dur="500"/>
                                        <p:tgtEl>
                                          <p:spTgt spid="356360"/>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356362"/>
                                        </p:tgtEl>
                                        <p:attrNameLst>
                                          <p:attrName>style.visibility</p:attrName>
                                        </p:attrNameLst>
                                      </p:cBhvr>
                                      <p:to>
                                        <p:strVal val="visible"/>
                                      </p:to>
                                    </p:set>
                                    <p:animEffect transition="in" filter="dissolve">
                                      <p:cBhvr>
                                        <p:cTn id="24" dur="500"/>
                                        <p:tgtEl>
                                          <p:spTgt spid="356362"/>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356363"/>
                                        </p:tgtEl>
                                        <p:attrNameLst>
                                          <p:attrName>style.visibility</p:attrName>
                                        </p:attrNameLst>
                                      </p:cBhvr>
                                      <p:to>
                                        <p:strVal val="visible"/>
                                      </p:to>
                                    </p:set>
                                    <p:animEffect transition="in" filter="dissolve">
                                      <p:cBhvr>
                                        <p:cTn id="28" dur="500"/>
                                        <p:tgtEl>
                                          <p:spTgt spid="3563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56361"/>
                                        </p:tgtEl>
                                        <p:attrNameLst>
                                          <p:attrName>style.visibility</p:attrName>
                                        </p:attrNameLst>
                                      </p:cBhvr>
                                      <p:to>
                                        <p:strVal val="visible"/>
                                      </p:to>
                                    </p:set>
                                    <p:animEffect transition="in" filter="wipe(left)">
                                      <p:cBhvr>
                                        <p:cTn id="33" dur="500"/>
                                        <p:tgtEl>
                                          <p:spTgt spid="35636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6364"/>
                                        </p:tgtEl>
                                        <p:attrNameLst>
                                          <p:attrName>style.visibility</p:attrName>
                                        </p:attrNameLst>
                                      </p:cBhvr>
                                      <p:to>
                                        <p:strVal val="visible"/>
                                      </p:to>
                                    </p:set>
                                    <p:animEffect transition="in" filter="dissolve">
                                      <p:cBhvr>
                                        <p:cTn id="38" dur="500"/>
                                        <p:tgtEl>
                                          <p:spTgt spid="3563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56365"/>
                                        </p:tgtEl>
                                        <p:attrNameLst>
                                          <p:attrName>style.visibility</p:attrName>
                                        </p:attrNameLst>
                                      </p:cBhvr>
                                      <p:to>
                                        <p:strVal val="visible"/>
                                      </p:to>
                                    </p:set>
                                    <p:animEffect transition="in" filter="wipe(left)">
                                      <p:cBhvr>
                                        <p:cTn id="43" dur="500"/>
                                        <p:tgtEl>
                                          <p:spTgt spid="3563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56366"/>
                                        </p:tgtEl>
                                        <p:attrNameLst>
                                          <p:attrName>style.visibility</p:attrName>
                                        </p:attrNameLst>
                                      </p:cBhvr>
                                      <p:to>
                                        <p:strVal val="visible"/>
                                      </p:to>
                                    </p:set>
                                    <p:animEffect transition="in" filter="wipe(left)">
                                      <p:cBhvr>
                                        <p:cTn id="48" dur="500"/>
                                        <p:tgtEl>
                                          <p:spTgt spid="3563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56367"/>
                                        </p:tgtEl>
                                        <p:attrNameLst>
                                          <p:attrName>style.visibility</p:attrName>
                                        </p:attrNameLst>
                                      </p:cBhvr>
                                      <p:to>
                                        <p:strVal val="visible"/>
                                      </p:to>
                                    </p:set>
                                    <p:animEffect transition="in" filter="wipe(left)">
                                      <p:cBhvr>
                                        <p:cTn id="53" dur="500"/>
                                        <p:tgtEl>
                                          <p:spTgt spid="356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p:bldP spid="356358" grpId="0"/>
      <p:bldP spid="356359" grpId="0"/>
      <p:bldP spid="356360" grpId="0"/>
      <p:bldP spid="356361" grpId="0"/>
      <p:bldP spid="356362" grpId="0"/>
      <p:bldP spid="356363" grpId="0"/>
      <p:bldP spid="3563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r>
              <a:rPr lang="en-US" altLang="zh-CN" sz="2800" b="1"/>
              <a:t>——</a:t>
            </a:r>
            <a:r>
              <a:rPr lang="zh-CN" altLang="en-US" sz="2800" b="1"/>
              <a:t>纵向（垂直）处理</a:t>
            </a:r>
          </a:p>
        </p:txBody>
      </p:sp>
      <p:sp>
        <p:nvSpPr>
          <p:cNvPr id="177155"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77156" name="Text Box 4"/>
          <p:cNvSpPr txBox="1">
            <a:spLocks noChangeArrowheads="1"/>
          </p:cNvSpPr>
          <p:nvPr/>
        </p:nvSpPr>
        <p:spPr bwMode="auto">
          <a:xfrm>
            <a:off x="566738" y="3030538"/>
            <a:ext cx="35623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计算：</a:t>
            </a:r>
            <a:r>
              <a:rPr lang="en-US" altLang="zh-CN" sz="2800" b="1"/>
              <a:t>D=A*</a:t>
            </a:r>
            <a:r>
              <a:rPr lang="zh-CN" altLang="en-US" sz="2800" b="1"/>
              <a:t>（</a:t>
            </a:r>
            <a:r>
              <a:rPr lang="en-US" altLang="zh-CN" sz="2800" b="1"/>
              <a:t>B+C</a:t>
            </a:r>
            <a:r>
              <a:rPr lang="zh-CN" altLang="en-US" sz="2800" b="1"/>
              <a:t>）</a:t>
            </a:r>
          </a:p>
          <a:p>
            <a:pPr algn="l" eaLnBrk="1" fontAlgn="t" hangingPunct="1"/>
            <a:r>
              <a:rPr lang="zh-CN" altLang="en-US" sz="2800" b="1"/>
              <a:t>即：</a:t>
            </a:r>
            <a:r>
              <a:rPr lang="en-US" altLang="zh-CN" sz="2800" b="1"/>
              <a:t>d</a:t>
            </a:r>
            <a:r>
              <a:rPr lang="en-US" altLang="zh-CN" sz="2800" b="1" baseline="-25000"/>
              <a:t>i</a:t>
            </a:r>
            <a:r>
              <a:rPr lang="en-US" altLang="zh-CN" sz="2800" b="1"/>
              <a:t>=a</a:t>
            </a:r>
            <a:r>
              <a:rPr lang="en-US" altLang="zh-CN" sz="2800" b="1" baseline="-25000"/>
              <a:t>i</a:t>
            </a:r>
            <a:r>
              <a:rPr lang="en-US" altLang="zh-CN" sz="2800" b="1"/>
              <a:t>*</a:t>
            </a:r>
            <a:r>
              <a:rPr lang="zh-CN" altLang="en-US" sz="2800" b="1"/>
              <a:t>（</a:t>
            </a:r>
            <a:r>
              <a:rPr lang="en-US" altLang="zh-CN" sz="2800" b="1"/>
              <a:t>b</a:t>
            </a:r>
            <a:r>
              <a:rPr lang="en-US" altLang="zh-CN" sz="2800" b="1" baseline="-25000"/>
              <a:t>i</a:t>
            </a:r>
            <a:r>
              <a:rPr lang="en-US" altLang="zh-CN" sz="2800" b="1"/>
              <a:t>+c</a:t>
            </a:r>
            <a:r>
              <a:rPr lang="en-US" altLang="zh-CN" sz="2800" b="1" baseline="-25000"/>
              <a:t>i</a:t>
            </a:r>
            <a:r>
              <a:rPr lang="zh-CN" altLang="en-US" sz="2800" b="1"/>
              <a:t>）</a:t>
            </a:r>
          </a:p>
        </p:txBody>
      </p:sp>
      <p:sp>
        <p:nvSpPr>
          <p:cNvPr id="357381" name="Text Box 5"/>
          <p:cNvSpPr txBox="1">
            <a:spLocks noChangeArrowheads="1"/>
          </p:cNvSpPr>
          <p:nvPr/>
        </p:nvSpPr>
        <p:spPr bwMode="auto">
          <a:xfrm>
            <a:off x="4427538" y="2994025"/>
            <a:ext cx="1604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a:solidFill>
                  <a:srgbClr val="0000FF"/>
                </a:solidFill>
              </a:rPr>
              <a:t>k</a:t>
            </a:r>
            <a:r>
              <a:rPr lang="en-US" altLang="zh-CN" sz="3200" b="1" baseline="-25000">
                <a:solidFill>
                  <a:srgbClr val="0000FF"/>
                </a:solidFill>
              </a:rPr>
              <a:t>i</a:t>
            </a:r>
            <a:r>
              <a:rPr lang="en-US" altLang="zh-CN" sz="3200" b="1">
                <a:solidFill>
                  <a:srgbClr val="0000FF"/>
                </a:solidFill>
              </a:rPr>
              <a:t>= b</a:t>
            </a:r>
            <a:r>
              <a:rPr lang="en-US" altLang="zh-CN" sz="3200" b="1" baseline="-25000">
                <a:solidFill>
                  <a:srgbClr val="0000FF"/>
                </a:solidFill>
              </a:rPr>
              <a:t>i</a:t>
            </a:r>
            <a:r>
              <a:rPr lang="en-US" altLang="zh-CN" sz="3200" b="1">
                <a:solidFill>
                  <a:srgbClr val="0000FF"/>
                </a:solidFill>
              </a:rPr>
              <a:t>+c</a:t>
            </a:r>
            <a:r>
              <a:rPr lang="en-US" altLang="zh-CN" sz="3200" b="1" baseline="-25000">
                <a:solidFill>
                  <a:srgbClr val="0000FF"/>
                </a:solidFill>
              </a:rPr>
              <a:t>i</a:t>
            </a:r>
          </a:p>
        </p:txBody>
      </p:sp>
      <p:sp>
        <p:nvSpPr>
          <p:cNvPr id="357382" name="Text Box 6"/>
          <p:cNvSpPr txBox="1">
            <a:spLocks noChangeArrowheads="1"/>
          </p:cNvSpPr>
          <p:nvPr/>
        </p:nvSpPr>
        <p:spPr bwMode="auto">
          <a:xfrm>
            <a:off x="4427538" y="4792663"/>
            <a:ext cx="14970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dirty="0"/>
              <a:t>d</a:t>
            </a:r>
            <a:r>
              <a:rPr lang="en-US" altLang="zh-CN" sz="3200" b="1" baseline="-25000" dirty="0"/>
              <a:t>i</a:t>
            </a:r>
            <a:r>
              <a:rPr lang="en-US" altLang="zh-CN" sz="3200" b="1" dirty="0"/>
              <a:t>=</a:t>
            </a:r>
            <a:r>
              <a:rPr lang="en-US" altLang="zh-CN" sz="3200" b="1" dirty="0" err="1"/>
              <a:t>a</a:t>
            </a:r>
            <a:r>
              <a:rPr lang="en-US" altLang="zh-CN" sz="3200" b="1" baseline="-25000" dirty="0" err="1"/>
              <a:t>i</a:t>
            </a:r>
            <a:r>
              <a:rPr lang="en-US" altLang="zh-CN" sz="3200" b="1" dirty="0"/>
              <a:t>*</a:t>
            </a:r>
            <a:r>
              <a:rPr lang="en-US" altLang="zh-CN" sz="3200" b="1" dirty="0" err="1"/>
              <a:t>k</a:t>
            </a:r>
            <a:r>
              <a:rPr lang="en-US" altLang="zh-CN" sz="3200" b="1" baseline="-25000" dirty="0" err="1"/>
              <a:t>i</a:t>
            </a:r>
            <a:endParaRPr lang="en-US" altLang="zh-CN" sz="3200" b="1" baseline="-25000" dirty="0"/>
          </a:p>
        </p:txBody>
      </p:sp>
      <p:sp>
        <p:nvSpPr>
          <p:cNvPr id="357383" name="Text Box 7"/>
          <p:cNvSpPr txBox="1">
            <a:spLocks noChangeArrowheads="1"/>
          </p:cNvSpPr>
          <p:nvPr/>
        </p:nvSpPr>
        <p:spPr bwMode="auto">
          <a:xfrm>
            <a:off x="523875" y="2273300"/>
            <a:ext cx="3448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3200" b="1">
                <a:ea typeface="楷体_GB2312" pitchFamily="49" charset="-122"/>
              </a:rPr>
              <a:t>使流水线发挥效能</a:t>
            </a:r>
          </a:p>
        </p:txBody>
      </p:sp>
      <p:sp>
        <p:nvSpPr>
          <p:cNvPr id="357384" name="Text Box 8"/>
          <p:cNvSpPr txBox="1">
            <a:spLocks noChangeArrowheads="1"/>
          </p:cNvSpPr>
          <p:nvPr/>
        </p:nvSpPr>
        <p:spPr bwMode="auto">
          <a:xfrm>
            <a:off x="7451725" y="414972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FF0000"/>
                </a:solidFill>
                <a:ea typeface="楷体_GB2312" pitchFamily="49" charset="-122"/>
              </a:rPr>
              <a:t>流水</a:t>
            </a:r>
          </a:p>
        </p:txBody>
      </p:sp>
      <p:sp>
        <p:nvSpPr>
          <p:cNvPr id="357385" name="Text Box 9"/>
          <p:cNvSpPr txBox="1">
            <a:spLocks noChangeArrowheads="1"/>
          </p:cNvSpPr>
          <p:nvPr/>
        </p:nvSpPr>
        <p:spPr bwMode="auto">
          <a:xfrm>
            <a:off x="4427538" y="3425825"/>
            <a:ext cx="2494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a:solidFill>
                  <a:srgbClr val="0000FF"/>
                </a:solidFill>
              </a:rPr>
              <a:t>k</a:t>
            </a:r>
            <a:r>
              <a:rPr lang="en-US" altLang="zh-CN" sz="3200" b="1" baseline="-25000">
                <a:solidFill>
                  <a:srgbClr val="0000FF"/>
                </a:solidFill>
              </a:rPr>
              <a:t>i+1</a:t>
            </a:r>
            <a:r>
              <a:rPr lang="en-US" altLang="zh-CN" sz="3200" b="1">
                <a:solidFill>
                  <a:srgbClr val="0000FF"/>
                </a:solidFill>
              </a:rPr>
              <a:t>= b</a:t>
            </a:r>
            <a:r>
              <a:rPr lang="en-US" altLang="zh-CN" sz="3200" b="1" baseline="-25000">
                <a:solidFill>
                  <a:srgbClr val="0000FF"/>
                </a:solidFill>
              </a:rPr>
              <a:t>i+1</a:t>
            </a:r>
            <a:r>
              <a:rPr lang="en-US" altLang="zh-CN" sz="3200" b="1">
                <a:solidFill>
                  <a:srgbClr val="0000FF"/>
                </a:solidFill>
              </a:rPr>
              <a:t>+c</a:t>
            </a:r>
            <a:r>
              <a:rPr lang="en-US" altLang="zh-CN" sz="3200" b="1" baseline="-25000">
                <a:solidFill>
                  <a:srgbClr val="0000FF"/>
                </a:solidFill>
              </a:rPr>
              <a:t>i+1</a:t>
            </a:r>
          </a:p>
        </p:txBody>
      </p:sp>
      <p:sp>
        <p:nvSpPr>
          <p:cNvPr id="357386" name="Text Box 10"/>
          <p:cNvSpPr txBox="1">
            <a:spLocks noChangeArrowheads="1"/>
          </p:cNvSpPr>
          <p:nvPr/>
        </p:nvSpPr>
        <p:spPr bwMode="auto">
          <a:xfrm>
            <a:off x="4427538" y="3857625"/>
            <a:ext cx="2494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dirty="0">
                <a:solidFill>
                  <a:srgbClr val="0000FF"/>
                </a:solidFill>
              </a:rPr>
              <a:t>k</a:t>
            </a:r>
            <a:r>
              <a:rPr lang="en-US" altLang="zh-CN" sz="3200" b="1" baseline="-25000" dirty="0">
                <a:solidFill>
                  <a:srgbClr val="0000FF"/>
                </a:solidFill>
              </a:rPr>
              <a:t>i+2</a:t>
            </a:r>
            <a:r>
              <a:rPr lang="en-US" altLang="zh-CN" sz="3200" b="1" dirty="0">
                <a:solidFill>
                  <a:srgbClr val="0000FF"/>
                </a:solidFill>
              </a:rPr>
              <a:t>= b</a:t>
            </a:r>
            <a:r>
              <a:rPr lang="en-US" altLang="zh-CN" sz="3200" b="1" baseline="-25000" dirty="0">
                <a:solidFill>
                  <a:srgbClr val="0000FF"/>
                </a:solidFill>
              </a:rPr>
              <a:t>i+2</a:t>
            </a:r>
            <a:r>
              <a:rPr lang="en-US" altLang="zh-CN" sz="3200" b="1" dirty="0">
                <a:solidFill>
                  <a:srgbClr val="0000FF"/>
                </a:solidFill>
              </a:rPr>
              <a:t>+c</a:t>
            </a:r>
            <a:r>
              <a:rPr lang="en-US" altLang="zh-CN" sz="3200" b="1" baseline="-25000" dirty="0">
                <a:solidFill>
                  <a:srgbClr val="0000FF"/>
                </a:solidFill>
              </a:rPr>
              <a:t>i+2</a:t>
            </a:r>
          </a:p>
        </p:txBody>
      </p:sp>
      <p:sp>
        <p:nvSpPr>
          <p:cNvPr id="357387" name="Text Box 11"/>
          <p:cNvSpPr txBox="1">
            <a:spLocks noChangeArrowheads="1"/>
          </p:cNvSpPr>
          <p:nvPr/>
        </p:nvSpPr>
        <p:spPr bwMode="auto">
          <a:xfrm>
            <a:off x="4427538" y="5224463"/>
            <a:ext cx="23542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a:t>d</a:t>
            </a:r>
            <a:r>
              <a:rPr lang="en-US" altLang="zh-CN" sz="3200" b="1" baseline="-25000"/>
              <a:t>i+1</a:t>
            </a:r>
            <a:r>
              <a:rPr lang="en-US" altLang="zh-CN" sz="3200" b="1"/>
              <a:t>=a</a:t>
            </a:r>
            <a:r>
              <a:rPr lang="en-US" altLang="zh-CN" sz="3200" b="1" baseline="-25000"/>
              <a:t>i+1</a:t>
            </a:r>
            <a:r>
              <a:rPr lang="en-US" altLang="zh-CN" sz="3200" b="1"/>
              <a:t>*k</a:t>
            </a:r>
            <a:r>
              <a:rPr lang="en-US" altLang="zh-CN" sz="3200" b="1" baseline="-25000"/>
              <a:t>i+1</a:t>
            </a:r>
          </a:p>
        </p:txBody>
      </p:sp>
      <p:sp>
        <p:nvSpPr>
          <p:cNvPr id="357388" name="Text Box 12"/>
          <p:cNvSpPr txBox="1">
            <a:spLocks noChangeArrowheads="1"/>
          </p:cNvSpPr>
          <p:nvPr/>
        </p:nvSpPr>
        <p:spPr bwMode="auto">
          <a:xfrm>
            <a:off x="4427538" y="5657850"/>
            <a:ext cx="23542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3200" b="1"/>
              <a:t>d</a:t>
            </a:r>
            <a:r>
              <a:rPr lang="en-US" altLang="zh-CN" sz="3200" b="1" baseline="-25000"/>
              <a:t>i+2</a:t>
            </a:r>
            <a:r>
              <a:rPr lang="en-US" altLang="zh-CN" sz="3200" b="1"/>
              <a:t>=a</a:t>
            </a:r>
            <a:r>
              <a:rPr lang="en-US" altLang="zh-CN" sz="3200" b="1" baseline="-25000"/>
              <a:t>i+2</a:t>
            </a:r>
            <a:r>
              <a:rPr lang="en-US" altLang="zh-CN" sz="3200" b="1"/>
              <a:t>*k</a:t>
            </a:r>
            <a:r>
              <a:rPr lang="en-US" altLang="zh-CN" sz="3200" b="1" baseline="-25000"/>
              <a:t>i+2</a:t>
            </a:r>
          </a:p>
        </p:txBody>
      </p:sp>
      <p:sp>
        <p:nvSpPr>
          <p:cNvPr id="357389" name="Text Box 13"/>
          <p:cNvSpPr txBox="1">
            <a:spLocks noChangeArrowheads="1"/>
          </p:cNvSpPr>
          <p:nvPr/>
        </p:nvSpPr>
        <p:spPr bwMode="auto">
          <a:xfrm>
            <a:off x="4427538" y="414972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en-US" altLang="zh-CN" sz="2800" b="1">
                <a:solidFill>
                  <a:srgbClr val="0000FF"/>
                </a:solidFill>
              </a:rPr>
              <a:t>……</a:t>
            </a:r>
          </a:p>
        </p:txBody>
      </p:sp>
      <p:sp>
        <p:nvSpPr>
          <p:cNvPr id="357390" name="Text Box 14"/>
          <p:cNvSpPr txBox="1">
            <a:spLocks noChangeArrowheads="1"/>
          </p:cNvSpPr>
          <p:nvPr/>
        </p:nvSpPr>
        <p:spPr bwMode="auto">
          <a:xfrm>
            <a:off x="4468813" y="5934075"/>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fontAlgn="t" hangingPunct="1"/>
            <a:r>
              <a:rPr lang="en-US" altLang="zh-CN" sz="2800" b="1"/>
              <a:t>……</a:t>
            </a:r>
          </a:p>
        </p:txBody>
      </p:sp>
      <p:sp>
        <p:nvSpPr>
          <p:cNvPr id="357391" name="Text Box 15"/>
          <p:cNvSpPr txBox="1">
            <a:spLocks noChangeArrowheads="1"/>
          </p:cNvSpPr>
          <p:nvPr/>
        </p:nvSpPr>
        <p:spPr bwMode="auto">
          <a:xfrm>
            <a:off x="1011238" y="4149725"/>
            <a:ext cx="26971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d</a:t>
            </a:r>
            <a:r>
              <a:rPr lang="en-US" altLang="zh-CN" sz="2800" b="1" baseline="-25000"/>
              <a:t>1</a:t>
            </a:r>
            <a:r>
              <a:rPr lang="en-US" altLang="zh-CN" sz="2800" b="1"/>
              <a:t>=a</a:t>
            </a:r>
            <a:r>
              <a:rPr lang="en-US" altLang="zh-CN" sz="2800" b="1" baseline="-25000"/>
              <a:t>1</a:t>
            </a:r>
            <a:r>
              <a:rPr lang="en-US" altLang="zh-CN" sz="2800" b="1"/>
              <a:t>*</a:t>
            </a:r>
            <a:r>
              <a:rPr lang="zh-CN" altLang="en-US" sz="2800" b="1"/>
              <a:t>（</a:t>
            </a:r>
            <a:r>
              <a:rPr lang="en-US" altLang="zh-CN" sz="2800" b="1"/>
              <a:t>b</a:t>
            </a:r>
            <a:r>
              <a:rPr lang="en-US" altLang="zh-CN" sz="2800" b="1" baseline="-25000"/>
              <a:t>1</a:t>
            </a:r>
            <a:r>
              <a:rPr lang="en-US" altLang="zh-CN" sz="2800" b="1"/>
              <a:t>+c</a:t>
            </a:r>
            <a:r>
              <a:rPr lang="en-US" altLang="zh-CN" sz="2800" b="1" baseline="-25000"/>
              <a:t>1</a:t>
            </a:r>
            <a:r>
              <a:rPr lang="zh-CN" altLang="en-US" sz="2800" b="1"/>
              <a:t>）</a:t>
            </a:r>
          </a:p>
          <a:p>
            <a:pPr algn="l" eaLnBrk="1" fontAlgn="t" hangingPunct="1"/>
            <a:r>
              <a:rPr lang="en-US" altLang="zh-CN" sz="2800" b="1"/>
              <a:t>d</a:t>
            </a:r>
            <a:r>
              <a:rPr lang="en-US" altLang="zh-CN" sz="2800" b="1" baseline="-25000"/>
              <a:t>2</a:t>
            </a:r>
            <a:r>
              <a:rPr lang="en-US" altLang="zh-CN" sz="2800" b="1"/>
              <a:t>=a</a:t>
            </a:r>
            <a:r>
              <a:rPr lang="en-US" altLang="zh-CN" sz="2800" b="1" baseline="-25000"/>
              <a:t>2</a:t>
            </a:r>
            <a:r>
              <a:rPr lang="en-US" altLang="zh-CN" sz="2800" b="1"/>
              <a:t>*</a:t>
            </a:r>
            <a:r>
              <a:rPr lang="zh-CN" altLang="en-US" sz="2800" b="1"/>
              <a:t>（</a:t>
            </a:r>
            <a:r>
              <a:rPr lang="en-US" altLang="zh-CN" sz="2800" b="1"/>
              <a:t>b</a:t>
            </a:r>
            <a:r>
              <a:rPr lang="en-US" altLang="zh-CN" sz="2800" b="1" baseline="-25000"/>
              <a:t>2</a:t>
            </a:r>
            <a:r>
              <a:rPr lang="en-US" altLang="zh-CN" sz="2800" b="1"/>
              <a:t>+c</a:t>
            </a:r>
            <a:r>
              <a:rPr lang="en-US" altLang="zh-CN" sz="2800" b="1" baseline="-25000"/>
              <a:t>2</a:t>
            </a:r>
            <a:r>
              <a:rPr lang="zh-CN" altLang="en-US" sz="2800" b="1"/>
              <a:t>）</a:t>
            </a:r>
          </a:p>
          <a:p>
            <a:pPr algn="l" eaLnBrk="1" fontAlgn="t" hangingPunct="1"/>
            <a:r>
              <a:rPr lang="en-US" altLang="zh-CN" sz="2800" b="1"/>
              <a:t>d</a:t>
            </a:r>
            <a:r>
              <a:rPr lang="en-US" altLang="zh-CN" sz="2800" b="1" baseline="-25000"/>
              <a:t>3</a:t>
            </a:r>
            <a:r>
              <a:rPr lang="en-US" altLang="zh-CN" sz="2800" b="1"/>
              <a:t>=a</a:t>
            </a:r>
            <a:r>
              <a:rPr lang="en-US" altLang="zh-CN" sz="2800" b="1" baseline="-25000"/>
              <a:t>3</a:t>
            </a:r>
            <a:r>
              <a:rPr lang="en-US" altLang="zh-CN" sz="2800" b="1"/>
              <a:t>*</a:t>
            </a:r>
            <a:r>
              <a:rPr lang="zh-CN" altLang="en-US" sz="2800" b="1"/>
              <a:t>（</a:t>
            </a:r>
            <a:r>
              <a:rPr lang="en-US" altLang="zh-CN" sz="2800" b="1"/>
              <a:t>b</a:t>
            </a:r>
            <a:r>
              <a:rPr lang="en-US" altLang="zh-CN" sz="2800" b="1" baseline="-25000"/>
              <a:t>3</a:t>
            </a:r>
            <a:r>
              <a:rPr lang="en-US" altLang="zh-CN" sz="2800" b="1"/>
              <a:t>+c</a:t>
            </a:r>
            <a:r>
              <a:rPr lang="en-US" altLang="zh-CN" sz="2800" b="1" baseline="-25000"/>
              <a:t>3</a:t>
            </a:r>
            <a:r>
              <a:rPr lang="zh-CN" altLang="en-US" sz="2800" b="1"/>
              <a:t>）</a:t>
            </a:r>
          </a:p>
          <a:p>
            <a:pPr algn="l" eaLnBrk="1" fontAlgn="t" hangingPunct="1"/>
            <a:r>
              <a:rPr lang="en-US" altLang="zh-CN" sz="2800" b="1"/>
              <a:t>……</a:t>
            </a:r>
          </a:p>
        </p:txBody>
      </p:sp>
      <p:sp>
        <p:nvSpPr>
          <p:cNvPr id="357392" name="Line 16"/>
          <p:cNvSpPr>
            <a:spLocks noChangeShapeType="1"/>
          </p:cNvSpPr>
          <p:nvPr/>
        </p:nvSpPr>
        <p:spPr bwMode="auto">
          <a:xfrm>
            <a:off x="2916238" y="4221163"/>
            <a:ext cx="0" cy="16557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57393" name="Line 17"/>
          <p:cNvSpPr>
            <a:spLocks noChangeShapeType="1"/>
          </p:cNvSpPr>
          <p:nvPr/>
        </p:nvSpPr>
        <p:spPr bwMode="auto">
          <a:xfrm>
            <a:off x="2124075" y="4221163"/>
            <a:ext cx="0" cy="1655762"/>
          </a:xfrm>
          <a:prstGeom prst="line">
            <a:avLst/>
          </a:prstGeom>
          <a:noFill/>
          <a:ln w="3810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7170" name="Text Box 18"/>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81"/>
                                        </p:tgtEl>
                                        <p:attrNameLst>
                                          <p:attrName>style.visibility</p:attrName>
                                        </p:attrNameLst>
                                      </p:cBhvr>
                                      <p:to>
                                        <p:strVal val="visible"/>
                                      </p:to>
                                    </p:set>
                                    <p:animEffect transition="in" filter="wipe(left)">
                                      <p:cBhvr>
                                        <p:cTn id="7" dur="500"/>
                                        <p:tgtEl>
                                          <p:spTgt spid="35738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7385"/>
                                        </p:tgtEl>
                                        <p:attrNameLst>
                                          <p:attrName>style.visibility</p:attrName>
                                        </p:attrNameLst>
                                      </p:cBhvr>
                                      <p:to>
                                        <p:strVal val="visible"/>
                                      </p:to>
                                    </p:set>
                                    <p:animEffect transition="in" filter="wipe(left)">
                                      <p:cBhvr>
                                        <p:cTn id="11" dur="500"/>
                                        <p:tgtEl>
                                          <p:spTgt spid="357385"/>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7386"/>
                                        </p:tgtEl>
                                        <p:attrNameLst>
                                          <p:attrName>style.visibility</p:attrName>
                                        </p:attrNameLst>
                                      </p:cBhvr>
                                      <p:to>
                                        <p:strVal val="visible"/>
                                      </p:to>
                                    </p:set>
                                    <p:animEffect transition="in" filter="wipe(left)">
                                      <p:cBhvr>
                                        <p:cTn id="15" dur="500"/>
                                        <p:tgtEl>
                                          <p:spTgt spid="35738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57389"/>
                                        </p:tgtEl>
                                        <p:attrNameLst>
                                          <p:attrName>style.visibility</p:attrName>
                                        </p:attrNameLst>
                                      </p:cBhvr>
                                      <p:to>
                                        <p:strVal val="visible"/>
                                      </p:to>
                                    </p:set>
                                    <p:animEffect transition="in" filter="wipe(left)">
                                      <p:cBhvr>
                                        <p:cTn id="19" dur="500"/>
                                        <p:tgtEl>
                                          <p:spTgt spid="35738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57382"/>
                                        </p:tgtEl>
                                        <p:attrNameLst>
                                          <p:attrName>style.visibility</p:attrName>
                                        </p:attrNameLst>
                                      </p:cBhvr>
                                      <p:to>
                                        <p:strVal val="visible"/>
                                      </p:to>
                                    </p:set>
                                    <p:animEffect transition="in" filter="wipe(left)">
                                      <p:cBhvr>
                                        <p:cTn id="24" dur="500"/>
                                        <p:tgtEl>
                                          <p:spTgt spid="357382"/>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57387"/>
                                        </p:tgtEl>
                                        <p:attrNameLst>
                                          <p:attrName>style.visibility</p:attrName>
                                        </p:attrNameLst>
                                      </p:cBhvr>
                                      <p:to>
                                        <p:strVal val="visible"/>
                                      </p:to>
                                    </p:set>
                                    <p:animEffect transition="in" filter="wipe(left)">
                                      <p:cBhvr>
                                        <p:cTn id="28" dur="500"/>
                                        <p:tgtEl>
                                          <p:spTgt spid="357387"/>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57388"/>
                                        </p:tgtEl>
                                        <p:attrNameLst>
                                          <p:attrName>style.visibility</p:attrName>
                                        </p:attrNameLst>
                                      </p:cBhvr>
                                      <p:to>
                                        <p:strVal val="visible"/>
                                      </p:to>
                                    </p:set>
                                    <p:animEffect transition="in" filter="wipe(left)">
                                      <p:cBhvr>
                                        <p:cTn id="32" dur="500"/>
                                        <p:tgtEl>
                                          <p:spTgt spid="357388"/>
                                        </p:tgtEl>
                                      </p:cBhvr>
                                    </p:animEffect>
                                  </p:childTnLst>
                                </p:cTn>
                              </p:par>
                            </p:childTnLst>
                          </p:cTn>
                        </p:par>
                        <p:par>
                          <p:cTn id="33" fill="hold" nodeType="afterGroup">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357390"/>
                                        </p:tgtEl>
                                        <p:attrNameLst>
                                          <p:attrName>style.visibility</p:attrName>
                                        </p:attrNameLst>
                                      </p:cBhvr>
                                      <p:to>
                                        <p:strVal val="visible"/>
                                      </p:to>
                                    </p:set>
                                    <p:animEffect transition="in" filter="wipe(left)">
                                      <p:cBhvr>
                                        <p:cTn id="36" dur="500"/>
                                        <p:tgtEl>
                                          <p:spTgt spid="357390"/>
                                        </p:tgtEl>
                                      </p:cBhvr>
                                    </p:animEffect>
                                  </p:childTnLst>
                                </p:cTn>
                              </p:par>
                            </p:childTnLst>
                          </p:cTn>
                        </p:par>
                        <p:par>
                          <p:cTn id="37" fill="hold" nodeType="afterGroup">
                            <p:stCondLst>
                              <p:cond delay="2000"/>
                            </p:stCondLst>
                            <p:childTnLst>
                              <p:par>
                                <p:cTn id="38" presetID="9" presetClass="entr" presetSubtype="0" fill="hold" grpId="0" nodeType="afterEffect">
                                  <p:stCondLst>
                                    <p:cond delay="0"/>
                                  </p:stCondLst>
                                  <p:childTnLst>
                                    <p:set>
                                      <p:cBhvr>
                                        <p:cTn id="39" dur="1" fill="hold">
                                          <p:stCondLst>
                                            <p:cond delay="0"/>
                                          </p:stCondLst>
                                        </p:cTn>
                                        <p:tgtEl>
                                          <p:spTgt spid="357384"/>
                                        </p:tgtEl>
                                        <p:attrNameLst>
                                          <p:attrName>style.visibility</p:attrName>
                                        </p:attrNameLst>
                                      </p:cBhvr>
                                      <p:to>
                                        <p:strVal val="visible"/>
                                      </p:to>
                                    </p:set>
                                    <p:animEffect transition="in" filter="dissolve">
                                      <p:cBhvr>
                                        <p:cTn id="40" dur="500"/>
                                        <p:tgtEl>
                                          <p:spTgt spid="357384"/>
                                        </p:tgtEl>
                                      </p:cBhvr>
                                    </p:animEffect>
                                  </p:childTnLst>
                                </p:cTn>
                              </p:par>
                            </p:childTnLst>
                          </p:cTn>
                        </p:par>
                        <p:par>
                          <p:cTn id="41" fill="hold" nodeType="afterGroup">
                            <p:stCondLst>
                              <p:cond delay="2500"/>
                            </p:stCondLst>
                            <p:childTnLst>
                              <p:par>
                                <p:cTn id="42" presetID="2" presetClass="entr" presetSubtype="8" fill="hold" grpId="0" nodeType="afterEffect">
                                  <p:stCondLst>
                                    <p:cond delay="0"/>
                                  </p:stCondLst>
                                  <p:childTnLst>
                                    <p:set>
                                      <p:cBhvr>
                                        <p:cTn id="43" dur="1" fill="hold">
                                          <p:stCondLst>
                                            <p:cond delay="0"/>
                                          </p:stCondLst>
                                        </p:cTn>
                                        <p:tgtEl>
                                          <p:spTgt spid="357383"/>
                                        </p:tgtEl>
                                        <p:attrNameLst>
                                          <p:attrName>style.visibility</p:attrName>
                                        </p:attrNameLst>
                                      </p:cBhvr>
                                      <p:to>
                                        <p:strVal val="visible"/>
                                      </p:to>
                                    </p:set>
                                    <p:anim calcmode="lin" valueType="num">
                                      <p:cBhvr additive="base">
                                        <p:cTn id="44" dur="500" fill="hold"/>
                                        <p:tgtEl>
                                          <p:spTgt spid="357383"/>
                                        </p:tgtEl>
                                        <p:attrNameLst>
                                          <p:attrName>ppt_x</p:attrName>
                                        </p:attrNameLst>
                                      </p:cBhvr>
                                      <p:tavLst>
                                        <p:tav tm="0">
                                          <p:val>
                                            <p:strVal val="0-#ppt_w/2"/>
                                          </p:val>
                                        </p:tav>
                                        <p:tav tm="100000">
                                          <p:val>
                                            <p:strVal val="#ppt_x"/>
                                          </p:val>
                                        </p:tav>
                                      </p:tavLst>
                                    </p:anim>
                                    <p:anim calcmode="lin" valueType="num">
                                      <p:cBhvr additive="base">
                                        <p:cTn id="45" dur="500" fill="hold"/>
                                        <p:tgtEl>
                                          <p:spTgt spid="357383"/>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357391"/>
                                        </p:tgtEl>
                                        <p:attrNameLst>
                                          <p:attrName>style.visibility</p:attrName>
                                        </p:attrNameLst>
                                      </p:cBhvr>
                                      <p:to>
                                        <p:strVal val="visible"/>
                                      </p:to>
                                    </p:set>
                                    <p:animEffect transition="in" filter="dissolve">
                                      <p:cBhvr>
                                        <p:cTn id="50" dur="500"/>
                                        <p:tgtEl>
                                          <p:spTgt spid="35739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357392"/>
                                        </p:tgtEl>
                                        <p:attrNameLst>
                                          <p:attrName>style.visibility</p:attrName>
                                        </p:attrNameLst>
                                      </p:cBhvr>
                                      <p:to>
                                        <p:strVal val="visible"/>
                                      </p:to>
                                    </p:set>
                                    <p:animEffect transition="in" filter="wipe(up)">
                                      <p:cBhvr>
                                        <p:cTn id="55" dur="500"/>
                                        <p:tgtEl>
                                          <p:spTgt spid="35739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357393"/>
                                        </p:tgtEl>
                                        <p:attrNameLst>
                                          <p:attrName>style.visibility</p:attrName>
                                        </p:attrNameLst>
                                      </p:cBhvr>
                                      <p:to>
                                        <p:strVal val="visible"/>
                                      </p:to>
                                    </p:set>
                                    <p:animEffect transition="in" filter="wipe(up)">
                                      <p:cBhvr>
                                        <p:cTn id="60" dur="500"/>
                                        <p:tgtEl>
                                          <p:spTgt spid="357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1" grpId="0"/>
      <p:bldP spid="357382" grpId="0"/>
      <p:bldP spid="357383" grpId="0"/>
      <p:bldP spid="357384" grpId="0"/>
      <p:bldP spid="357385" grpId="0"/>
      <p:bldP spid="357386" grpId="0"/>
      <p:bldP spid="357387" grpId="0"/>
      <p:bldP spid="357388" grpId="0"/>
      <p:bldP spid="357389" grpId="0"/>
      <p:bldP spid="357390" grpId="0"/>
      <p:bldP spid="3573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r>
              <a:rPr lang="en-US" altLang="zh-CN" sz="2800" b="1"/>
              <a:t>——</a:t>
            </a:r>
            <a:r>
              <a:rPr lang="zh-CN" altLang="en-US" sz="2800" b="1"/>
              <a:t>纵向（垂直）处理</a:t>
            </a:r>
          </a:p>
        </p:txBody>
      </p:sp>
      <p:sp>
        <p:nvSpPr>
          <p:cNvPr id="178179"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78180" name="Text Box 4"/>
          <p:cNvSpPr txBox="1">
            <a:spLocks noChangeArrowheads="1"/>
          </p:cNvSpPr>
          <p:nvPr/>
        </p:nvSpPr>
        <p:spPr bwMode="auto">
          <a:xfrm>
            <a:off x="523875" y="2312988"/>
            <a:ext cx="5078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3200" b="1" dirty="0">
                <a:ea typeface="楷体_GB2312" pitchFamily="49" charset="-122"/>
              </a:rPr>
              <a:t>早期：</a:t>
            </a:r>
            <a:r>
              <a:rPr lang="zh-CN" altLang="en-US" sz="3200" b="1" dirty="0">
                <a:solidFill>
                  <a:srgbClr val="0000FF"/>
                </a:solidFill>
                <a:ea typeface="楷体_GB2312" pitchFamily="49" charset="-122"/>
              </a:rPr>
              <a:t>存贮器</a:t>
            </a:r>
            <a:r>
              <a:rPr lang="en-US" altLang="zh-CN" sz="3200" b="1" dirty="0">
                <a:solidFill>
                  <a:srgbClr val="0000FF"/>
                </a:solidFill>
                <a:ea typeface="楷体_GB2312" pitchFamily="49" charset="-122"/>
              </a:rPr>
              <a:t>—</a:t>
            </a:r>
            <a:r>
              <a:rPr lang="zh-CN" altLang="en-US" sz="3200" b="1" dirty="0">
                <a:solidFill>
                  <a:srgbClr val="0000FF"/>
                </a:solidFill>
                <a:ea typeface="楷体_GB2312" pitchFamily="49" charset="-122"/>
              </a:rPr>
              <a:t>存贮器结构</a:t>
            </a:r>
          </a:p>
        </p:txBody>
      </p:sp>
      <p:sp>
        <p:nvSpPr>
          <p:cNvPr id="358405" name="Text Box 5"/>
          <p:cNvSpPr txBox="1">
            <a:spLocks noChangeArrowheads="1"/>
          </p:cNvSpPr>
          <p:nvPr/>
        </p:nvSpPr>
        <p:spPr bwMode="auto">
          <a:xfrm>
            <a:off x="468313" y="2924175"/>
            <a:ext cx="7685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向量运算指令的源向量和目的向量放在主存中。</a:t>
            </a:r>
          </a:p>
        </p:txBody>
      </p:sp>
      <p:sp>
        <p:nvSpPr>
          <p:cNvPr id="358406" name="Text Box 6"/>
          <p:cNvSpPr txBox="1">
            <a:spLocks noChangeArrowheads="1"/>
          </p:cNvSpPr>
          <p:nvPr/>
        </p:nvSpPr>
        <p:spPr bwMode="auto">
          <a:xfrm>
            <a:off x="468313" y="3419475"/>
            <a:ext cx="8604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要求必须显著提高主存与流水处理机间的信息流量，才能支持流水线的连续流动。</a:t>
            </a:r>
          </a:p>
        </p:txBody>
      </p:sp>
      <p:grpSp>
        <p:nvGrpSpPr>
          <p:cNvPr id="358407" name="Group 7"/>
          <p:cNvGrpSpPr>
            <a:grpSpLocks/>
          </p:cNvGrpSpPr>
          <p:nvPr/>
        </p:nvGrpSpPr>
        <p:grpSpPr bwMode="auto">
          <a:xfrm>
            <a:off x="558800" y="4508500"/>
            <a:ext cx="8147050" cy="1800225"/>
            <a:chOff x="352" y="2886"/>
            <a:chExt cx="5132" cy="1134"/>
          </a:xfrm>
        </p:grpSpPr>
        <p:sp>
          <p:nvSpPr>
            <p:cNvPr id="178185" name="Text Box 8"/>
            <p:cNvSpPr txBox="1">
              <a:spLocks noChangeArrowheads="1"/>
            </p:cNvSpPr>
            <p:nvPr/>
          </p:nvSpPr>
          <p:spPr bwMode="auto">
            <a:xfrm>
              <a:off x="352" y="3285"/>
              <a:ext cx="13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如</a:t>
              </a:r>
              <a:r>
                <a:rPr lang="en-US" altLang="zh-CN" sz="2800" b="1"/>
                <a:t>STAR-100</a:t>
              </a:r>
            </a:p>
          </p:txBody>
        </p:sp>
        <p:grpSp>
          <p:nvGrpSpPr>
            <p:cNvPr id="178186" name="Group 9"/>
            <p:cNvGrpSpPr>
              <a:grpSpLocks/>
            </p:cNvGrpSpPr>
            <p:nvPr/>
          </p:nvGrpSpPr>
          <p:grpSpPr bwMode="auto">
            <a:xfrm>
              <a:off x="1701" y="2886"/>
              <a:ext cx="3783" cy="1134"/>
              <a:chOff x="1701" y="2886"/>
              <a:chExt cx="3783" cy="1134"/>
            </a:xfrm>
          </p:grpSpPr>
          <p:sp>
            <p:nvSpPr>
              <p:cNvPr id="178187" name="Text Box 10"/>
              <p:cNvSpPr txBox="1">
                <a:spLocks noChangeArrowheads="1"/>
              </p:cNvSpPr>
              <p:nvPr/>
            </p:nvSpPr>
            <p:spPr bwMode="auto">
              <a:xfrm>
                <a:off x="1882" y="2886"/>
                <a:ext cx="3602"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70</a:t>
                </a:r>
                <a:r>
                  <a:rPr lang="zh-CN" altLang="en-US" sz="2800" b="1"/>
                  <a:t>年代初问世</a:t>
                </a:r>
              </a:p>
              <a:p>
                <a:pPr algn="l" eaLnBrk="1" fontAlgn="t" hangingPunct="1"/>
                <a:r>
                  <a:rPr lang="zh-CN" altLang="en-US" sz="2800" b="1"/>
                  <a:t>主存</a:t>
                </a:r>
                <a:r>
                  <a:rPr lang="en-US" altLang="zh-CN" sz="2800" b="1"/>
                  <a:t>32</a:t>
                </a:r>
                <a:r>
                  <a:rPr lang="zh-CN" altLang="en-US" sz="2800" b="1"/>
                  <a:t>个体交叉</a:t>
                </a:r>
              </a:p>
              <a:p>
                <a:pPr algn="l" eaLnBrk="1" fontAlgn="t" hangingPunct="1"/>
                <a:r>
                  <a:rPr lang="zh-CN" altLang="en-US" sz="2800" b="1"/>
                  <a:t>每个体数据宽度</a:t>
                </a:r>
                <a:r>
                  <a:rPr lang="en-US" altLang="zh-CN" sz="2800" b="1"/>
                  <a:t>8</a:t>
                </a:r>
                <a:r>
                  <a:rPr lang="zh-CN" altLang="en-US" sz="2800" b="1"/>
                  <a:t>个字（字长</a:t>
                </a:r>
                <a:r>
                  <a:rPr lang="en-US" altLang="zh-CN" sz="2800" b="1"/>
                  <a:t>64</a:t>
                </a:r>
                <a:r>
                  <a:rPr lang="zh-CN" altLang="en-US" sz="2800" b="1"/>
                  <a:t>位）</a:t>
                </a:r>
              </a:p>
              <a:p>
                <a:pPr algn="l" eaLnBrk="1" fontAlgn="t" hangingPunct="1"/>
                <a:r>
                  <a:rPr lang="zh-CN" altLang="en-US" sz="2800" b="1"/>
                  <a:t>最大信息流量</a:t>
                </a:r>
                <a:r>
                  <a:rPr lang="en-US" altLang="zh-CN" sz="2800" b="1"/>
                  <a:t>200</a:t>
                </a:r>
                <a:r>
                  <a:rPr lang="zh-CN" altLang="en-US" sz="2800" b="1"/>
                  <a:t>兆字</a:t>
                </a:r>
                <a:r>
                  <a:rPr lang="en-US" altLang="zh-CN" sz="2800" b="1"/>
                  <a:t>/</a:t>
                </a:r>
                <a:r>
                  <a:rPr lang="zh-CN" altLang="en-US" sz="2800" b="1"/>
                  <a:t>秒</a:t>
                </a:r>
              </a:p>
            </p:txBody>
          </p:sp>
          <p:sp>
            <p:nvSpPr>
              <p:cNvPr id="178188" name="AutoShape 11"/>
              <p:cNvSpPr>
                <a:spLocks/>
              </p:cNvSpPr>
              <p:nvPr/>
            </p:nvSpPr>
            <p:spPr bwMode="auto">
              <a:xfrm>
                <a:off x="1701" y="3022"/>
                <a:ext cx="226" cy="862"/>
              </a:xfrm>
              <a:prstGeom prst="leftBrace">
                <a:avLst>
                  <a:gd name="adj1" fmla="val 3178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78184" name="Text Box 12"/>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05"/>
                                        </p:tgtEl>
                                        <p:attrNameLst>
                                          <p:attrName>style.visibility</p:attrName>
                                        </p:attrNameLst>
                                      </p:cBhvr>
                                      <p:to>
                                        <p:strVal val="visible"/>
                                      </p:to>
                                    </p:set>
                                    <p:animEffect transition="in" filter="wipe(left)">
                                      <p:cBhvr>
                                        <p:cTn id="7" dur="500"/>
                                        <p:tgtEl>
                                          <p:spTgt spid="35840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06"/>
                                        </p:tgtEl>
                                        <p:attrNameLst>
                                          <p:attrName>style.visibility</p:attrName>
                                        </p:attrNameLst>
                                      </p:cBhvr>
                                      <p:to>
                                        <p:strVal val="visible"/>
                                      </p:to>
                                    </p:set>
                                    <p:animEffect transition="in" filter="wipe(left)">
                                      <p:cBhvr>
                                        <p:cTn id="11" dur="500"/>
                                        <p:tgtEl>
                                          <p:spTgt spid="3584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58407"/>
                                        </p:tgtEl>
                                        <p:attrNameLst>
                                          <p:attrName>style.visibility</p:attrName>
                                        </p:attrNameLst>
                                      </p:cBhvr>
                                      <p:to>
                                        <p:strVal val="visible"/>
                                      </p:to>
                                    </p:set>
                                    <p:animEffect transition="in" filter="wipe(left)">
                                      <p:cBhvr>
                                        <p:cTn id="16" dur="500"/>
                                        <p:tgtEl>
                                          <p:spTgt spid="358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5" grpId="0"/>
      <p:bldP spid="3584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r>
              <a:rPr lang="en-US" altLang="zh-CN" sz="2800" b="1"/>
              <a:t>——</a:t>
            </a:r>
            <a:r>
              <a:rPr lang="zh-CN" altLang="en-US" sz="2800" b="1"/>
              <a:t>纵向（垂直）处理</a:t>
            </a:r>
          </a:p>
        </p:txBody>
      </p:sp>
      <p:sp>
        <p:nvSpPr>
          <p:cNvPr id="179203"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79204" name="Text Box 4"/>
          <p:cNvSpPr txBox="1">
            <a:spLocks noChangeArrowheads="1"/>
          </p:cNvSpPr>
          <p:nvPr/>
        </p:nvSpPr>
        <p:spPr bwMode="auto">
          <a:xfrm>
            <a:off x="523875" y="2312988"/>
            <a:ext cx="5078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3200" b="1" dirty="0">
                <a:ea typeface="楷体_GB2312" pitchFamily="49" charset="-122"/>
              </a:rPr>
              <a:t>早期：</a:t>
            </a:r>
            <a:r>
              <a:rPr lang="zh-CN" altLang="en-US" sz="3200" b="1" dirty="0">
                <a:solidFill>
                  <a:srgbClr val="0000FF"/>
                </a:solidFill>
                <a:ea typeface="楷体_GB2312" pitchFamily="49" charset="-122"/>
              </a:rPr>
              <a:t>存贮器</a:t>
            </a:r>
            <a:r>
              <a:rPr lang="en-US" altLang="zh-CN" sz="3200" b="1" dirty="0">
                <a:solidFill>
                  <a:srgbClr val="0000FF"/>
                </a:solidFill>
                <a:ea typeface="楷体_GB2312" pitchFamily="49" charset="-122"/>
              </a:rPr>
              <a:t>—</a:t>
            </a:r>
            <a:r>
              <a:rPr lang="zh-CN" altLang="en-US" sz="3200" b="1" dirty="0">
                <a:solidFill>
                  <a:srgbClr val="0000FF"/>
                </a:solidFill>
                <a:ea typeface="楷体_GB2312" pitchFamily="49" charset="-122"/>
              </a:rPr>
              <a:t>存贮器结构</a:t>
            </a:r>
          </a:p>
        </p:txBody>
      </p:sp>
      <p:sp>
        <p:nvSpPr>
          <p:cNvPr id="179205" name="Text Box 5"/>
          <p:cNvSpPr txBox="1">
            <a:spLocks noChangeArrowheads="1"/>
          </p:cNvSpPr>
          <p:nvPr/>
        </p:nvSpPr>
        <p:spPr bwMode="auto">
          <a:xfrm>
            <a:off x="468313" y="2924175"/>
            <a:ext cx="7685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向量运算指令的源向量和目的向量放在主存中。</a:t>
            </a:r>
          </a:p>
        </p:txBody>
      </p:sp>
      <p:sp>
        <p:nvSpPr>
          <p:cNvPr id="179206" name="Text Box 6"/>
          <p:cNvSpPr txBox="1">
            <a:spLocks noChangeArrowheads="1"/>
          </p:cNvSpPr>
          <p:nvPr/>
        </p:nvSpPr>
        <p:spPr bwMode="auto">
          <a:xfrm>
            <a:off x="468313" y="3419475"/>
            <a:ext cx="86042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要求必须显著提高主存与流水处理机间的信息流量，才能支持流水线的连续流动。</a:t>
            </a:r>
          </a:p>
        </p:txBody>
      </p:sp>
      <p:sp>
        <p:nvSpPr>
          <p:cNvPr id="179207" name="Text Box 7"/>
          <p:cNvSpPr txBox="1">
            <a:spLocks noChangeArrowheads="1"/>
          </p:cNvSpPr>
          <p:nvPr/>
        </p:nvSpPr>
        <p:spPr bwMode="auto">
          <a:xfrm>
            <a:off x="1193800" y="4437063"/>
            <a:ext cx="589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t>但是</a:t>
            </a:r>
            <a:r>
              <a:rPr lang="zh-CN" altLang="en-US" sz="2800" b="1" dirty="0">
                <a:solidFill>
                  <a:srgbClr val="0000FF"/>
                </a:solidFill>
              </a:rPr>
              <a:t>主存并非仅供中央处理机使用</a:t>
            </a:r>
            <a:r>
              <a:rPr lang="zh-CN" altLang="en-US" sz="2800" b="1" dirty="0"/>
              <a:t>。</a:t>
            </a:r>
          </a:p>
        </p:txBody>
      </p:sp>
      <p:sp>
        <p:nvSpPr>
          <p:cNvPr id="179208" name="Text Box 8"/>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539750" y="1773238"/>
            <a:ext cx="7507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向量的不同处理方式</a:t>
            </a:r>
            <a:r>
              <a:rPr lang="en-US" altLang="zh-CN" sz="2800" b="1"/>
              <a:t>——</a:t>
            </a:r>
            <a:r>
              <a:rPr lang="zh-CN" altLang="en-US" sz="2800" b="1"/>
              <a:t>纵向（垂直）处理</a:t>
            </a:r>
          </a:p>
        </p:txBody>
      </p:sp>
      <p:sp>
        <p:nvSpPr>
          <p:cNvPr id="180227" name="Text Box 3"/>
          <p:cNvSpPr txBox="1">
            <a:spLocks noChangeArrowheads="1"/>
          </p:cNvSpPr>
          <p:nvPr/>
        </p:nvSpPr>
        <p:spPr bwMode="auto">
          <a:xfrm>
            <a:off x="755650" y="260350"/>
            <a:ext cx="7756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latin typeface="黑体" panose="02010609060101010101" pitchFamily="49" charset="-122"/>
              </a:rPr>
              <a:t>5.3</a:t>
            </a:r>
            <a:r>
              <a:rPr lang="zh-CN" altLang="en-US" sz="3600" b="1">
                <a:latin typeface="黑体" panose="02010609060101010101" pitchFamily="49" charset="-122"/>
              </a:rPr>
              <a:t>向量的流水处理与向量流水处理机</a:t>
            </a:r>
          </a:p>
        </p:txBody>
      </p:sp>
      <p:sp>
        <p:nvSpPr>
          <p:cNvPr id="180228" name="Text Box 4"/>
          <p:cNvSpPr txBox="1">
            <a:spLocks noChangeArrowheads="1"/>
          </p:cNvSpPr>
          <p:nvPr/>
        </p:nvSpPr>
        <p:spPr bwMode="auto">
          <a:xfrm>
            <a:off x="523875" y="2312988"/>
            <a:ext cx="5078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3200" b="1" dirty="0">
                <a:ea typeface="楷体_GB2312" pitchFamily="49" charset="-122"/>
              </a:rPr>
              <a:t>后来：</a:t>
            </a:r>
            <a:r>
              <a:rPr lang="zh-CN" altLang="en-US" sz="3200" b="1" dirty="0">
                <a:solidFill>
                  <a:srgbClr val="0000FF"/>
                </a:solidFill>
                <a:ea typeface="楷体_GB2312" pitchFamily="49" charset="-122"/>
              </a:rPr>
              <a:t>寄存器</a:t>
            </a:r>
            <a:r>
              <a:rPr lang="en-US" altLang="zh-CN" sz="3200" b="1" dirty="0">
                <a:solidFill>
                  <a:srgbClr val="0000FF"/>
                </a:solidFill>
                <a:ea typeface="楷体_GB2312" pitchFamily="49" charset="-122"/>
              </a:rPr>
              <a:t>—</a:t>
            </a:r>
            <a:r>
              <a:rPr lang="zh-CN" altLang="en-US" sz="3200" b="1" dirty="0">
                <a:solidFill>
                  <a:srgbClr val="0000FF"/>
                </a:solidFill>
                <a:ea typeface="楷体_GB2312" pitchFamily="49" charset="-122"/>
              </a:rPr>
              <a:t>寄存器结构</a:t>
            </a:r>
          </a:p>
        </p:txBody>
      </p:sp>
      <p:sp>
        <p:nvSpPr>
          <p:cNvPr id="360453" name="Text Box 5"/>
          <p:cNvSpPr txBox="1">
            <a:spLocks noChangeArrowheads="1"/>
          </p:cNvSpPr>
          <p:nvPr/>
        </p:nvSpPr>
        <p:spPr bwMode="auto">
          <a:xfrm>
            <a:off x="395288" y="4926013"/>
            <a:ext cx="8604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dirty="0">
                <a:solidFill>
                  <a:srgbClr val="0000FF"/>
                </a:solidFill>
              </a:rPr>
              <a:t>缓解主存流量和流水线的处理速度不匹配的矛盾。</a:t>
            </a:r>
          </a:p>
        </p:txBody>
      </p:sp>
      <p:grpSp>
        <p:nvGrpSpPr>
          <p:cNvPr id="360454" name="Group 6"/>
          <p:cNvGrpSpPr>
            <a:grpSpLocks/>
          </p:cNvGrpSpPr>
          <p:nvPr/>
        </p:nvGrpSpPr>
        <p:grpSpPr bwMode="auto">
          <a:xfrm>
            <a:off x="323850" y="2924175"/>
            <a:ext cx="8585200" cy="1800225"/>
            <a:chOff x="352" y="2840"/>
            <a:chExt cx="5408" cy="1134"/>
          </a:xfrm>
        </p:grpSpPr>
        <p:sp>
          <p:nvSpPr>
            <p:cNvPr id="180232" name="Text Box 7"/>
            <p:cNvSpPr txBox="1">
              <a:spLocks noChangeArrowheads="1"/>
            </p:cNvSpPr>
            <p:nvPr/>
          </p:nvSpPr>
          <p:spPr bwMode="auto">
            <a:xfrm>
              <a:off x="352" y="3239"/>
              <a:ext cx="117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zh-CN" altLang="en-US" sz="2800" b="1"/>
                <a:t>如</a:t>
              </a:r>
              <a:r>
                <a:rPr lang="en-US" altLang="zh-CN" sz="2800" b="1"/>
                <a:t>CRAY-1</a:t>
              </a:r>
            </a:p>
          </p:txBody>
        </p:sp>
        <p:grpSp>
          <p:nvGrpSpPr>
            <p:cNvPr id="180233" name="Group 8"/>
            <p:cNvGrpSpPr>
              <a:grpSpLocks/>
            </p:cNvGrpSpPr>
            <p:nvPr/>
          </p:nvGrpSpPr>
          <p:grpSpPr bwMode="auto">
            <a:xfrm>
              <a:off x="1701" y="2840"/>
              <a:ext cx="4059" cy="1134"/>
              <a:chOff x="1701" y="2840"/>
              <a:chExt cx="4059" cy="1134"/>
            </a:xfrm>
          </p:grpSpPr>
          <p:sp>
            <p:nvSpPr>
              <p:cNvPr id="180234" name="Text Box 9"/>
              <p:cNvSpPr txBox="1">
                <a:spLocks noChangeArrowheads="1"/>
              </p:cNvSpPr>
              <p:nvPr/>
            </p:nvSpPr>
            <p:spPr bwMode="auto">
              <a:xfrm>
                <a:off x="1882" y="2840"/>
                <a:ext cx="3878" cy="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buFontTx/>
                  <a:buChar char="•"/>
                </a:pPr>
                <a:r>
                  <a:rPr lang="en-US" altLang="zh-CN" sz="2800" b="1" dirty="0"/>
                  <a:t>70</a:t>
                </a:r>
                <a:r>
                  <a:rPr lang="zh-CN" altLang="en-US" sz="2800" b="1" dirty="0"/>
                  <a:t>年代中期问世</a:t>
                </a:r>
              </a:p>
              <a:p>
                <a:pPr algn="l" eaLnBrk="1" fontAlgn="t" hangingPunct="1">
                  <a:buFontTx/>
                  <a:buChar char="•"/>
                </a:pPr>
                <a:r>
                  <a:rPr lang="zh-CN" altLang="en-US" sz="2800" b="1" dirty="0"/>
                  <a:t>流水线输入输出端连到容量足够大的向量寄存器组。</a:t>
                </a:r>
              </a:p>
              <a:p>
                <a:pPr algn="l" eaLnBrk="1" fontAlgn="t" hangingPunct="1">
                  <a:buFontTx/>
                  <a:buChar char="•"/>
                </a:pPr>
                <a:r>
                  <a:rPr lang="zh-CN" altLang="en-US" sz="2800" b="1" dirty="0"/>
                  <a:t>向量寄存器组与主存间采用成组传送</a:t>
                </a:r>
              </a:p>
            </p:txBody>
          </p:sp>
          <p:sp>
            <p:nvSpPr>
              <p:cNvPr id="180235" name="AutoShape 10"/>
              <p:cNvSpPr>
                <a:spLocks/>
              </p:cNvSpPr>
              <p:nvPr/>
            </p:nvSpPr>
            <p:spPr bwMode="auto">
              <a:xfrm>
                <a:off x="1701" y="2976"/>
                <a:ext cx="226" cy="862"/>
              </a:xfrm>
              <a:prstGeom prst="leftBrace">
                <a:avLst>
                  <a:gd name="adj1" fmla="val 31785"/>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sp>
        <p:nvSpPr>
          <p:cNvPr id="180231" name="Text Box 11"/>
          <p:cNvSpPr txBox="1">
            <a:spLocks noChangeArrowheads="1"/>
          </p:cNvSpPr>
          <p:nvPr/>
        </p:nvSpPr>
        <p:spPr bwMode="auto">
          <a:xfrm>
            <a:off x="468313" y="1158875"/>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fontAlgn="t" hangingPunct="1"/>
            <a:r>
              <a:rPr lang="en-US" altLang="zh-CN" sz="2800" b="1"/>
              <a:t>5.3.1</a:t>
            </a:r>
            <a:r>
              <a:rPr lang="zh-CN" altLang="en-US" sz="2800" b="1"/>
              <a:t>向量的处理和向量的流水处理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60454"/>
                                        </p:tgtEl>
                                        <p:attrNameLst>
                                          <p:attrName>style.visibility</p:attrName>
                                        </p:attrNameLst>
                                      </p:cBhvr>
                                      <p:to>
                                        <p:strVal val="visible"/>
                                      </p:to>
                                    </p:set>
                                    <p:animEffect transition="in" filter="wipe(left)">
                                      <p:cBhvr>
                                        <p:cTn id="7" dur="500"/>
                                        <p:tgtEl>
                                          <p:spTgt spid="36045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0453"/>
                                        </p:tgtEl>
                                        <p:attrNameLst>
                                          <p:attrName>style.visibility</p:attrName>
                                        </p:attrNameLst>
                                      </p:cBhvr>
                                      <p:to>
                                        <p:strVal val="visible"/>
                                      </p:to>
                                    </p:set>
                                    <p:animEffect transition="in" filter="wipe(left)">
                                      <p:cBhvr>
                                        <p:cTn id="11" dur="500"/>
                                        <p:tgtEl>
                                          <p:spTgt spid="360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3"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contourClr>
            <a:schemeClr val="accent1"/>
          </a:contourClr>
        </a:sp3d>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a:noFill/>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contourClr>
            <a:schemeClr val="accent1"/>
          </a:contourClr>
        </a:sp3d>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5765</TotalTime>
  <Words>2350</Words>
  <Application>Microsoft Office PowerPoint</Application>
  <PresentationFormat>全屏显示(4:3)</PresentationFormat>
  <Paragraphs>303</Paragraphs>
  <Slides>39</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6" baseType="lpstr">
      <vt:lpstr>黑体</vt:lpstr>
      <vt:lpstr>楷体_GB2312</vt:lpstr>
      <vt:lpstr>宋体</vt:lpstr>
      <vt:lpstr>Arial</vt:lpstr>
      <vt:lpstr>Times New Roman</vt:lpstr>
      <vt:lpstr>默认设计模板</vt:lpstr>
      <vt:lpstr>位图图像</vt:lpstr>
      <vt:lpstr>第5章 流水和指令级高度并行的超级机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指令级高度并行的超级处理机 </vt:lpstr>
      <vt:lpstr>5.4.1超标量处理机</vt:lpstr>
      <vt:lpstr>5.4.1超标量处理机</vt:lpstr>
      <vt:lpstr>PowerPoint 演示文稿</vt:lpstr>
      <vt:lpstr>PowerPoint 演示文稿</vt:lpstr>
      <vt:lpstr>5.4.2超长指令字处理机 </vt:lpstr>
      <vt:lpstr>PowerPoint 演示文稿</vt:lpstr>
      <vt:lpstr>PowerPoint 演示文稿</vt:lpstr>
      <vt:lpstr>5.4.3超流水线处理机 </vt:lpstr>
      <vt:lpstr>5.4.3超流水线处理机 </vt:lpstr>
      <vt:lpstr>超标量处理机和超流水线处理机的异同点</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dc:title>
  <dc:creator>904-ld</dc:creator>
  <cp:lastModifiedBy>个人用户</cp:lastModifiedBy>
  <cp:revision>529</cp:revision>
  <cp:lastPrinted>2021-02-16T03:40:11Z</cp:lastPrinted>
  <dcterms:created xsi:type="dcterms:W3CDTF">2004-01-05T11:09:17Z</dcterms:created>
  <dcterms:modified xsi:type="dcterms:W3CDTF">2021-02-20T02:10:10Z</dcterms:modified>
</cp:coreProperties>
</file>