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Libre Frankl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tNMaJgg7cdTM4Hmvw29UrVb8n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5E4F99-E327-41E7-B575-8DEB753362B8}">
  <a:tblStyle styleId="{865E4F99-E327-41E7-B575-8DEB753362B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82" name="Google Shape;182;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5d304685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5d304685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a5d304685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5d304685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5d304685f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a5d304685f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5d304685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5d304685f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a5d304685f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7a702483c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7a702483c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a7a702483c_2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7a702483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7a702483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a7a702483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
        <p:nvSpPr>
          <p:cNvPr id="240" name="Google Shape;240;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54" name="Google Shape;254;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1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7a9a8219b_1_28: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62" name="Google Shape;262;ga7a9a8219b_1_2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ga7a9a8219b_1_28: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a7a9a8219b_1_3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
        <p:nvSpPr>
          <p:cNvPr id="271" name="Google Shape;271;ga7a9a8219b_1_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ga7a9a8219b_1_35: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113" name="Google Shape;113;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The motivation of this project</a:t>
            </a:r>
            <a:endParaRPr>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83" name="Google Shape;283;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7a9a8219b_1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7a9a8219b_1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a7a9a8219b_1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22" name="Google Shape;122;p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0" name="Google Shape;130;p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37" name="Google Shape;137;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45" name="Google Shape;145;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Here, we make the claim of this project.</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a:t>Here is our proposed solution. </a:t>
            </a:r>
            <a:endParaRPr/>
          </a:p>
        </p:txBody>
      </p:sp>
      <p:sp>
        <p:nvSpPr>
          <p:cNvPr id="156" name="Google Shape;156;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f4cbb765d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f4cbb765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af4cbb765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
        <p:nvSpPr>
          <p:cNvPr id="174" name="Google Shape;174;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9: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In the rest of this presentation, I’m going to talk about following contents: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6"/>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Arial"/>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带题注的图片" type="picTx">
  <p:cSld name="PICTURE_WITH_CAPTION_TEXT">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Arial"/>
              <a:buNone/>
              <a:defRPr sz="2400" b="1">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accent1"/>
              </a:buClr>
              <a:buSzPts val="1472"/>
              <a:buFont typeface="Noto Sans Symbols"/>
              <a:buNone/>
              <a:defRPr sz="1600" b="0" i="0" u="none" strike="noStrike" cap="none">
                <a:solidFill>
                  <a:srgbClr val="3F3F3F"/>
                </a:solidFill>
                <a:latin typeface="Arial"/>
                <a:ea typeface="Arial"/>
                <a:cs typeface="Arial"/>
                <a:sym typeface="Arial"/>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Arial"/>
                <a:ea typeface="Arial"/>
                <a:cs typeface="Arial"/>
                <a:sym typeface="Arial"/>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Arial"/>
                <a:ea typeface="Arial"/>
                <a:cs typeface="Arial"/>
                <a:sym typeface="Arial"/>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Arial"/>
                <a:ea typeface="Arial"/>
                <a:cs typeface="Arial"/>
                <a:sym typeface="Arial"/>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Arial"/>
                <a:ea typeface="Arial"/>
                <a:cs typeface="Arial"/>
                <a:sym typeface="Arial"/>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Libre Franklin"/>
                <a:ea typeface="Libre Franklin"/>
                <a:cs typeface="Libre Franklin"/>
                <a:sym typeface="Libre Franklin"/>
              </a:defRPr>
            </a:lvl9pPr>
          </a:lstStyle>
          <a:p>
            <a:endParaRPr/>
          </a:p>
        </p:txBody>
      </p:sp>
      <p:sp>
        <p:nvSpPr>
          <p:cNvPr id="79" name="Google Shape;79;p25"/>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0" name="Google Shape;80;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垂直排列标题与文本" type="vertTitleAndTx">
  <p:cSld name="VERTICAL_TITLE_AND_VERTICAL_TEXT">
    <p:spTree>
      <p:nvGrpSpPr>
        <p:cNvPr id="1" name="Shape 89"/>
        <p:cNvGrpSpPr/>
        <p:nvPr/>
      </p:nvGrpSpPr>
      <p:grpSpPr>
        <a:xfrm>
          <a:off x="0" y="0"/>
          <a:ext cx="0" cy="0"/>
          <a:chOff x="0" y="0"/>
          <a:chExt cx="0" cy="0"/>
        </a:xfrm>
      </p:grpSpPr>
      <p:sp>
        <p:nvSpPr>
          <p:cNvPr id="90" name="Google Shape;90;p27"/>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7"/>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Arial"/>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7"/>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27"/>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7"/>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5"/>
        <p:cNvGrpSpPr/>
        <p:nvPr/>
      </p:nvGrpSpPr>
      <p:grpSpPr>
        <a:xfrm>
          <a:off x="0" y="0"/>
          <a:ext cx="0" cy="0"/>
          <a:chOff x="0" y="0"/>
          <a:chExt cx="0" cy="0"/>
        </a:xfrm>
      </p:grpSpPr>
      <p:sp>
        <p:nvSpPr>
          <p:cNvPr id="26" name="Google Shape;26;p17"/>
          <p:cNvSpPr txBox="1">
            <a:spLocks noGrp="1"/>
          </p:cNvSpPr>
          <p:nvPr>
            <p:ph type="body" idx="1"/>
          </p:nvPr>
        </p:nvSpPr>
        <p:spPr>
          <a:xfrm>
            <a:off x="609600" y="274638"/>
            <a:ext cx="10972800" cy="5851500"/>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360"/>
              </a:spcBef>
              <a:spcAft>
                <a:spcPts val="0"/>
              </a:spcAft>
              <a:buClr>
                <a:schemeClr val="dk1"/>
              </a:buClr>
              <a:buSzPts val="1800"/>
              <a:buChar char="●"/>
              <a:defRPr/>
            </a:lvl1pPr>
            <a:lvl2pPr marL="914400" lvl="1" indent="-342900" algn="l">
              <a:lnSpc>
                <a:spcPct val="115000"/>
              </a:lnSpc>
              <a:spcBef>
                <a:spcPts val="360"/>
              </a:spcBef>
              <a:spcAft>
                <a:spcPts val="0"/>
              </a:spcAft>
              <a:buClr>
                <a:schemeClr val="dk1"/>
              </a:buClr>
              <a:buSzPts val="1800"/>
              <a:buChar char="○"/>
              <a:defRPr/>
            </a:lvl2pPr>
            <a:lvl3pPr marL="1371600" lvl="2" indent="-342900" algn="l">
              <a:lnSpc>
                <a:spcPct val="115000"/>
              </a:lnSpc>
              <a:spcBef>
                <a:spcPts val="360"/>
              </a:spcBef>
              <a:spcAft>
                <a:spcPts val="0"/>
              </a:spcAft>
              <a:buClr>
                <a:schemeClr val="dk1"/>
              </a:buClr>
              <a:buSzPts val="1800"/>
              <a:buChar char="■"/>
              <a:defRPr/>
            </a:lvl3pPr>
            <a:lvl4pPr marL="1828800" lvl="3" indent="-342900" algn="l">
              <a:lnSpc>
                <a:spcPct val="115000"/>
              </a:lnSpc>
              <a:spcBef>
                <a:spcPts val="360"/>
              </a:spcBef>
              <a:spcAft>
                <a:spcPts val="0"/>
              </a:spcAft>
              <a:buClr>
                <a:schemeClr val="dk1"/>
              </a:buClr>
              <a:buSzPts val="1800"/>
              <a:buChar char="●"/>
              <a:defRPr/>
            </a:lvl4pPr>
            <a:lvl5pPr marL="2286000" lvl="4" indent="-342900" algn="l">
              <a:lnSpc>
                <a:spcPct val="115000"/>
              </a:lnSpc>
              <a:spcBef>
                <a:spcPts val="360"/>
              </a:spcBef>
              <a:spcAft>
                <a:spcPts val="0"/>
              </a:spcAft>
              <a:buClr>
                <a:schemeClr val="dk1"/>
              </a:buClr>
              <a:buSzPts val="1800"/>
              <a:buChar char="○"/>
              <a:defRPr/>
            </a:lvl5pPr>
            <a:lvl6pPr marL="2743200" lvl="5" indent="-342900" algn="l">
              <a:lnSpc>
                <a:spcPct val="115000"/>
              </a:lnSpc>
              <a:spcBef>
                <a:spcPts val="360"/>
              </a:spcBef>
              <a:spcAft>
                <a:spcPts val="0"/>
              </a:spcAft>
              <a:buClr>
                <a:schemeClr val="dk1"/>
              </a:buClr>
              <a:buSzPts val="1800"/>
              <a:buChar char="■"/>
              <a:defRPr/>
            </a:lvl6pPr>
            <a:lvl7pPr marL="3200400" lvl="6" indent="-342900" algn="l">
              <a:lnSpc>
                <a:spcPct val="115000"/>
              </a:lnSpc>
              <a:spcBef>
                <a:spcPts val="360"/>
              </a:spcBef>
              <a:spcAft>
                <a:spcPts val="0"/>
              </a:spcAft>
              <a:buClr>
                <a:schemeClr val="dk1"/>
              </a:buClr>
              <a:buSzPts val="1800"/>
              <a:buChar char="●"/>
              <a:defRPr/>
            </a:lvl7pPr>
            <a:lvl8pPr marL="3657600" lvl="7" indent="-342900" algn="l">
              <a:lnSpc>
                <a:spcPct val="115000"/>
              </a:lnSpc>
              <a:spcBef>
                <a:spcPts val="360"/>
              </a:spcBef>
              <a:spcAft>
                <a:spcPts val="0"/>
              </a:spcAft>
              <a:buClr>
                <a:schemeClr val="dk1"/>
              </a:buClr>
              <a:buSzPts val="1800"/>
              <a:buChar char="○"/>
              <a:defRPr/>
            </a:lvl8pPr>
            <a:lvl9pPr marL="4114800" lvl="8" indent="-342900" algn="l">
              <a:lnSpc>
                <a:spcPct val="115000"/>
              </a:lnSpc>
              <a:spcBef>
                <a:spcPts val="360"/>
              </a:spcBef>
              <a:spcAft>
                <a:spcPts val="0"/>
              </a:spcAft>
              <a:buClr>
                <a:schemeClr val="dk1"/>
              </a:buClr>
              <a:buSzPts val="1800"/>
              <a:buChar char="■"/>
              <a:defRPr/>
            </a:lvl9pPr>
          </a:lstStyle>
          <a:p>
            <a:endParaRPr/>
          </a:p>
        </p:txBody>
      </p:sp>
      <p:sp>
        <p:nvSpPr>
          <p:cNvPr id="27" name="Google Shape;27;p17"/>
          <p:cNvSpPr txBox="1">
            <a:spLocks noGrp="1"/>
          </p:cNvSpPr>
          <p:nvPr>
            <p:ph type="dt" idx="10"/>
          </p:nvPr>
        </p:nvSpPr>
        <p:spPr>
          <a:xfrm>
            <a:off x="609600" y="6245225"/>
            <a:ext cx="2844800" cy="476100"/>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17"/>
          <p:cNvSpPr txBox="1">
            <a:spLocks noGrp="1"/>
          </p:cNvSpPr>
          <p:nvPr>
            <p:ph type="ftr" idx="11"/>
          </p:nvPr>
        </p:nvSpPr>
        <p:spPr>
          <a:xfrm>
            <a:off x="4165600" y="6245225"/>
            <a:ext cx="3860800" cy="4761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17"/>
          <p:cNvSpPr txBox="1">
            <a:spLocks noGrp="1"/>
          </p:cNvSpPr>
          <p:nvPr>
            <p:ph type="sldNum" idx="12"/>
          </p:nvPr>
        </p:nvSpPr>
        <p:spPr>
          <a:xfrm>
            <a:off x="8737600" y="6245225"/>
            <a:ext cx="2844800" cy="4761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较">
  <p:cSld name="比较">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33" name="Google Shape;33;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4" name="Google Shape;34;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35" name="Google Shape;35;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6" name="Google Shape;36;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2" name="Google Shape;42;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45"/>
        <p:cNvGrpSpPr/>
        <p:nvPr/>
      </p:nvGrpSpPr>
      <p:grpSpPr>
        <a:xfrm>
          <a:off x="0" y="0"/>
          <a:ext cx="0" cy="0"/>
          <a:chOff x="0" y="0"/>
          <a:chExt cx="0" cy="0"/>
        </a:xfrm>
      </p:grpSpPr>
      <p:sp>
        <p:nvSpPr>
          <p:cNvPr id="46" name="Google Shape;46;p20"/>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0"/>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Arial"/>
              <a:buNone/>
              <a:defRPr sz="3600" b="1"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9" name="Google Shape;49;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52"/>
        <p:cNvGrpSpPr/>
        <p:nvPr/>
      </p:nvGrpSpPr>
      <p:grpSpPr>
        <a:xfrm>
          <a:off x="0" y="0"/>
          <a:ext cx="0" cy="0"/>
          <a:chOff x="0" y="0"/>
          <a:chExt cx="0" cy="0"/>
        </a:xfrm>
      </p:grpSpPr>
      <p:sp>
        <p:nvSpPr>
          <p:cNvPr id="53" name="Google Shape;53;p2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21"/>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9"/>
        <p:cNvGrpSpPr/>
        <p:nvPr/>
      </p:nvGrpSpPr>
      <p:grpSpPr>
        <a:xfrm>
          <a:off x="0" y="0"/>
          <a:ext cx="0" cy="0"/>
          <a:chOff x="0" y="0"/>
          <a:chExt cx="0" cy="0"/>
        </a:xfrm>
      </p:grpSpPr>
      <p:sp>
        <p:nvSpPr>
          <p:cNvPr id="60" name="Google Shape;60;p22"/>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空" type="blank">
  <p:cSld name="BLANK">
    <p:spTree>
      <p:nvGrpSpPr>
        <p:cNvPr id="1" name="Shape 64"/>
        <p:cNvGrpSpPr/>
        <p:nvPr/>
      </p:nvGrpSpPr>
      <p:grpSpPr>
        <a:xfrm>
          <a:off x="0" y="0"/>
          <a:ext cx="0" cy="0"/>
          <a:chOff x="0" y="0"/>
          <a:chExt cx="0" cy="0"/>
        </a:xfrm>
      </p:grpSpPr>
      <p:sp>
        <p:nvSpPr>
          <p:cNvPr id="65" name="Google Shape;65;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带标题的内容" type="objTx">
  <p:cSld name="OBJECT_WITH_CAPTION_TEXT">
    <p:spTree>
      <p:nvGrpSpPr>
        <p:cNvPr id="1" name="Shape 68"/>
        <p:cNvGrpSpPr/>
        <p:nvPr/>
      </p:nvGrpSpPr>
      <p:grpSpPr>
        <a:xfrm>
          <a:off x="0" y="0"/>
          <a:ext cx="0" cy="0"/>
          <a:chOff x="0" y="0"/>
          <a:chExt cx="0" cy="0"/>
        </a:xfrm>
      </p:grpSpPr>
      <p:sp>
        <p:nvSpPr>
          <p:cNvPr id="69" name="Google Shape;69;p24"/>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4"/>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Arial"/>
              <a:buNone/>
              <a:defRPr sz="2400"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2" name="Google Shape;72;p24"/>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4"/>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Arial"/>
              <a:buNone/>
              <a:defRPr sz="2800" b="1"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5"/>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Arial"/>
                <a:ea typeface="Arial"/>
                <a:cs typeface="Arial"/>
                <a:sym typeface="Arial"/>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Arial"/>
                <a:ea typeface="Arial"/>
                <a:cs typeface="Arial"/>
                <a:sym typeface="Arial"/>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Arial"/>
                <a:ea typeface="Arial"/>
                <a:cs typeface="Arial"/>
                <a:sym typeface="Arial"/>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Arial"/>
                <a:ea typeface="Arial"/>
                <a:cs typeface="Arial"/>
                <a:sym typeface="Arial"/>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Arial"/>
                <a:ea typeface="Arial"/>
                <a:cs typeface="Arial"/>
                <a:sym typeface="Arial"/>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Arial"/>
                <a:ea typeface="Arial"/>
                <a:cs typeface="Arial"/>
                <a:sym typeface="Arial"/>
              </a:defRPr>
            </a:lvl1pPr>
            <a:lvl2pPr marL="0" marR="0" lvl="1" indent="0" algn="r" rtl="0">
              <a:spcBef>
                <a:spcPts val="0"/>
              </a:spcBef>
              <a:buNone/>
              <a:defRPr sz="900" b="0" i="0" u="none" strike="noStrike" cap="none">
                <a:solidFill>
                  <a:srgbClr val="3F3F3F"/>
                </a:solidFill>
                <a:latin typeface="Arial"/>
                <a:ea typeface="Arial"/>
                <a:cs typeface="Arial"/>
                <a:sym typeface="Arial"/>
              </a:defRPr>
            </a:lvl2pPr>
            <a:lvl3pPr marL="0" marR="0" lvl="2" indent="0" algn="r" rtl="0">
              <a:spcBef>
                <a:spcPts val="0"/>
              </a:spcBef>
              <a:buNone/>
              <a:defRPr sz="900" b="0" i="0" u="none" strike="noStrike" cap="none">
                <a:solidFill>
                  <a:srgbClr val="3F3F3F"/>
                </a:solidFill>
                <a:latin typeface="Arial"/>
                <a:ea typeface="Arial"/>
                <a:cs typeface="Arial"/>
                <a:sym typeface="Arial"/>
              </a:defRPr>
            </a:lvl3pPr>
            <a:lvl4pPr marL="0" marR="0" lvl="3" indent="0" algn="r" rtl="0">
              <a:spcBef>
                <a:spcPts val="0"/>
              </a:spcBef>
              <a:buNone/>
              <a:defRPr sz="900" b="0" i="0" u="none" strike="noStrike" cap="none">
                <a:solidFill>
                  <a:srgbClr val="3F3F3F"/>
                </a:solidFill>
                <a:latin typeface="Arial"/>
                <a:ea typeface="Arial"/>
                <a:cs typeface="Arial"/>
                <a:sym typeface="Arial"/>
              </a:defRPr>
            </a:lvl4pPr>
            <a:lvl5pPr marL="0" marR="0" lvl="4" indent="0" algn="r" rtl="0">
              <a:spcBef>
                <a:spcPts val="0"/>
              </a:spcBef>
              <a:buNone/>
              <a:defRPr sz="900" b="0" i="0" u="none" strike="noStrike" cap="none">
                <a:solidFill>
                  <a:srgbClr val="3F3F3F"/>
                </a:solidFill>
                <a:latin typeface="Arial"/>
                <a:ea typeface="Arial"/>
                <a:cs typeface="Arial"/>
                <a:sym typeface="Arial"/>
              </a:defRPr>
            </a:lvl5pPr>
            <a:lvl6pPr marL="0" marR="0" lvl="5" indent="0" algn="r" rtl="0">
              <a:spcBef>
                <a:spcPts val="0"/>
              </a:spcBef>
              <a:buNone/>
              <a:defRPr sz="900" b="0" i="0" u="none" strike="noStrike" cap="none">
                <a:solidFill>
                  <a:srgbClr val="3F3F3F"/>
                </a:solidFill>
                <a:latin typeface="Arial"/>
                <a:ea typeface="Arial"/>
                <a:cs typeface="Arial"/>
                <a:sym typeface="Arial"/>
              </a:defRPr>
            </a:lvl6pPr>
            <a:lvl7pPr marL="0" marR="0" lvl="6" indent="0" algn="r" rtl="0">
              <a:spcBef>
                <a:spcPts val="0"/>
              </a:spcBef>
              <a:buNone/>
              <a:defRPr sz="900" b="0" i="0" u="none" strike="noStrike" cap="none">
                <a:solidFill>
                  <a:srgbClr val="3F3F3F"/>
                </a:solidFill>
                <a:latin typeface="Arial"/>
                <a:ea typeface="Arial"/>
                <a:cs typeface="Arial"/>
                <a:sym typeface="Arial"/>
              </a:defRPr>
            </a:lvl7pPr>
            <a:lvl8pPr marL="0" marR="0" lvl="7" indent="0" algn="r" rtl="0">
              <a:spcBef>
                <a:spcPts val="0"/>
              </a:spcBef>
              <a:buNone/>
              <a:defRPr sz="900" b="0" i="0" u="none" strike="noStrike" cap="none">
                <a:solidFill>
                  <a:srgbClr val="3F3F3F"/>
                </a:solidFill>
                <a:latin typeface="Arial"/>
                <a:ea typeface="Arial"/>
                <a:cs typeface="Arial"/>
                <a:sym typeface="Arial"/>
              </a:defRPr>
            </a:lvl8pPr>
            <a:lvl9pPr marL="0" marR="0" lvl="8" indent="0" algn="r" rtl="0">
              <a:spcBef>
                <a:spcPts val="0"/>
              </a:spcBef>
              <a:buNone/>
              <a:defRPr sz="9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5"/>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
          <p:cNvSpPr/>
          <p:nvPr/>
        </p:nvSpPr>
        <p:spPr>
          <a:xfrm>
            <a:off x="166450" y="166450"/>
            <a:ext cx="12192000" cy="299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4" name="Google Shape;104;p1"/>
          <p:cNvSpPr txBox="1">
            <a:spLocks noGrp="1"/>
          </p:cNvSpPr>
          <p:nvPr>
            <p:ph type="ctrTitle"/>
          </p:nvPr>
        </p:nvSpPr>
        <p:spPr>
          <a:xfrm>
            <a:off x="549641" y="1007806"/>
            <a:ext cx="10993500" cy="147510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4D4D4D"/>
                </a:solidFill>
                <a:latin typeface="Georgia"/>
                <a:ea typeface="Georgia"/>
                <a:cs typeface="Georgia"/>
                <a:sym typeface="Georgia"/>
              </a:rPr>
              <a:t>Analysis Into the Disproportionate Impact </a:t>
            </a:r>
            <a:endParaRPr b="0">
              <a:solidFill>
                <a:srgbClr val="4D4D4D"/>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3600"/>
              <a:buFont typeface="Arial"/>
              <a:buNone/>
            </a:pPr>
            <a:r>
              <a:rPr lang="en-US" sz="2000" b="0">
                <a:solidFill>
                  <a:srgbClr val="3C78D8"/>
                </a:solidFill>
                <a:latin typeface="Georgia"/>
                <a:ea typeface="Georgia"/>
                <a:cs typeface="Georgia"/>
                <a:sym typeface="Georgia"/>
              </a:rPr>
              <a:t>-</a:t>
            </a:r>
            <a:r>
              <a:rPr lang="en-US" sz="2000" b="0" i="0" u="none" strike="noStrike" cap="none">
                <a:solidFill>
                  <a:srgbClr val="3C78D8"/>
                </a:solidFill>
                <a:latin typeface="Georgia"/>
                <a:ea typeface="Georgia"/>
                <a:cs typeface="Georgia"/>
                <a:sym typeface="Georgia"/>
              </a:rPr>
              <a:t>Covid-19 on BAME Population in the UK</a:t>
            </a:r>
            <a:endParaRPr sz="100" b="0" i="0" u="none" strike="noStrike" cap="none">
              <a:solidFill>
                <a:srgbClr val="3C78D8"/>
              </a:solidFill>
              <a:latin typeface="Arial"/>
              <a:ea typeface="Arial"/>
              <a:cs typeface="Arial"/>
              <a:sym typeface="Arial"/>
            </a:endParaRPr>
          </a:p>
        </p:txBody>
      </p:sp>
      <p:sp>
        <p:nvSpPr>
          <p:cNvPr id="105" name="Google Shape;105;p1"/>
          <p:cNvSpPr txBox="1">
            <a:spLocks noGrp="1"/>
          </p:cNvSpPr>
          <p:nvPr>
            <p:ph type="subTitle" idx="1"/>
          </p:nvPr>
        </p:nvSpPr>
        <p:spPr>
          <a:xfrm>
            <a:off x="3470744" y="5145295"/>
            <a:ext cx="10993500" cy="5904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2200"/>
              <a:buFont typeface="Arial"/>
              <a:buNone/>
            </a:pPr>
            <a:r>
              <a:rPr lang="en-US" sz="1600" b="0" i="0" u="none" strike="noStrike" cap="none">
                <a:solidFill>
                  <a:srgbClr val="FFFFFF"/>
                </a:solidFill>
                <a:latin typeface="Georgia"/>
                <a:ea typeface="Georgia"/>
                <a:cs typeface="Georgia"/>
                <a:sym typeface="Georgia"/>
              </a:rPr>
              <a:t>Marisa Dinko, Isha Gangal,Pranitha Maddi, </a:t>
            </a:r>
            <a:endParaRPr sz="1600" b="0"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2200"/>
              <a:buFont typeface="Arial"/>
              <a:buNone/>
            </a:pPr>
            <a:r>
              <a:rPr lang="en-US" sz="1600" b="0" i="0" u="none" strike="noStrike" cap="none">
                <a:solidFill>
                  <a:srgbClr val="FFFFFF"/>
                </a:solidFill>
                <a:latin typeface="Georgia"/>
                <a:ea typeface="Georgia"/>
                <a:cs typeface="Georgia"/>
                <a:sym typeface="Georgia"/>
              </a:rPr>
              <a:t>Zetao Wang</a:t>
            </a:r>
            <a:endParaRPr>
              <a:solidFill>
                <a:srgbClr val="FFFFFF"/>
              </a:solidFill>
            </a:endParaRPr>
          </a:p>
          <a:p>
            <a:pPr marL="0" marR="0" lvl="0" indent="0" algn="ctr" rtl="0">
              <a:lnSpc>
                <a:spcPct val="100000"/>
              </a:lnSpc>
              <a:spcBef>
                <a:spcPts val="0"/>
              </a:spcBef>
              <a:spcAft>
                <a:spcPts val="0"/>
              </a:spcAft>
              <a:buClr>
                <a:srgbClr val="000000"/>
              </a:buClr>
              <a:buSzPts val="2200"/>
              <a:buFont typeface="Arial"/>
              <a:buNone/>
            </a:pPr>
            <a:endParaRPr sz="1600" b="0" i="0" u="none" strike="noStrike" cap="none">
              <a:solidFill>
                <a:srgbClr val="FFFFFF"/>
              </a:solidFill>
              <a:latin typeface="Georgia"/>
              <a:ea typeface="Georgia"/>
              <a:cs typeface="Georgia"/>
              <a:sym typeface="Georgia"/>
            </a:endParaRPr>
          </a:p>
        </p:txBody>
      </p:sp>
      <p:sp>
        <p:nvSpPr>
          <p:cNvPr id="106" name="Google Shape;106;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1"/>
          <p:cNvPicPr preferRelativeResize="0"/>
          <p:nvPr/>
        </p:nvPicPr>
        <p:blipFill>
          <a:blip r:embed="rId3">
            <a:alphaModFix/>
          </a:blip>
          <a:stretch>
            <a:fillRect/>
          </a:stretch>
        </p:blipFill>
        <p:spPr>
          <a:xfrm>
            <a:off x="1012350" y="2583175"/>
            <a:ext cx="5038551" cy="3360700"/>
          </a:xfrm>
          <a:prstGeom prst="rect">
            <a:avLst/>
          </a:prstGeom>
          <a:noFill/>
          <a:ln>
            <a:noFill/>
          </a:ln>
        </p:spPr>
      </p:pic>
      <p:sp>
        <p:nvSpPr>
          <p:cNvPr id="110" name="Google Shape;110;p1"/>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p:nvPr/>
        </p:nvSpPr>
        <p:spPr>
          <a:xfrm>
            <a:off x="321784" y="574421"/>
            <a:ext cx="6853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b="0" i="0" u="none" strike="noStrike" cap="none">
                <a:solidFill>
                  <a:srgbClr val="4D4D4D"/>
                </a:solidFill>
                <a:latin typeface="Georgia"/>
                <a:ea typeface="Georgia"/>
                <a:cs typeface="Georgia"/>
                <a:sym typeface="Georgia"/>
              </a:rPr>
              <a:t>Data Summary</a:t>
            </a:r>
            <a:endParaRPr sz="5400" b="0" i="0" u="none" strike="noStrike" cap="none">
              <a:solidFill>
                <a:srgbClr val="4D4D4D"/>
              </a:solidFill>
              <a:latin typeface="Georgia"/>
              <a:ea typeface="Georgia"/>
              <a:cs typeface="Georgia"/>
              <a:sym typeface="Georgia"/>
            </a:endParaRPr>
          </a:p>
        </p:txBody>
      </p:sp>
      <p:pic>
        <p:nvPicPr>
          <p:cNvPr id="186" name="Google Shape;186;p10"/>
          <p:cNvPicPr preferRelativeResize="0"/>
          <p:nvPr/>
        </p:nvPicPr>
        <p:blipFill>
          <a:blip r:embed="rId3">
            <a:alphaModFix/>
          </a:blip>
          <a:stretch>
            <a:fillRect/>
          </a:stretch>
        </p:blipFill>
        <p:spPr>
          <a:xfrm>
            <a:off x="3105150" y="1322313"/>
            <a:ext cx="5981700" cy="4486275"/>
          </a:xfrm>
          <a:prstGeom prst="rect">
            <a:avLst/>
          </a:prstGeom>
          <a:noFill/>
          <a:ln>
            <a:noFill/>
          </a:ln>
        </p:spPr>
      </p:pic>
      <p:sp>
        <p:nvSpPr>
          <p:cNvPr id="187" name="Google Shape;187;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10</a:t>
            </a:fld>
            <a:endParaRPr sz="900">
              <a:solidFill>
                <a:srgbClr val="3F3F3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a5d304685f_0_0"/>
          <p:cNvSpPr txBox="1">
            <a:spLocks noGrp="1"/>
          </p:cNvSpPr>
          <p:nvPr>
            <p:ph type="body" idx="1"/>
          </p:nvPr>
        </p:nvSpPr>
        <p:spPr>
          <a:xfrm>
            <a:off x="609600" y="692513"/>
            <a:ext cx="10972800" cy="58515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Font typeface="Arial"/>
              <a:buNone/>
            </a:pPr>
            <a:r>
              <a:rPr lang="en-US" sz="3300">
                <a:solidFill>
                  <a:srgbClr val="0B5394"/>
                </a:solidFill>
                <a:latin typeface="Georgia"/>
                <a:ea typeface="Georgia"/>
                <a:cs typeface="Georgia"/>
                <a:sym typeface="Georgia"/>
              </a:rPr>
              <a:t>Population Distribution</a:t>
            </a:r>
            <a:endParaRPr>
              <a:latin typeface="Georgia"/>
              <a:ea typeface="Georgia"/>
              <a:cs typeface="Georgia"/>
              <a:sym typeface="Georgia"/>
            </a:endParaRPr>
          </a:p>
        </p:txBody>
      </p:sp>
      <p:pic>
        <p:nvPicPr>
          <p:cNvPr id="194" name="Google Shape;194;ga5d304685f_0_0"/>
          <p:cNvPicPr preferRelativeResize="0"/>
          <p:nvPr/>
        </p:nvPicPr>
        <p:blipFill>
          <a:blip r:embed="rId3">
            <a:alphaModFix/>
          </a:blip>
          <a:stretch>
            <a:fillRect/>
          </a:stretch>
        </p:blipFill>
        <p:spPr>
          <a:xfrm>
            <a:off x="885825" y="1370025"/>
            <a:ext cx="5001199" cy="5001199"/>
          </a:xfrm>
          <a:prstGeom prst="rect">
            <a:avLst/>
          </a:prstGeom>
          <a:noFill/>
          <a:ln>
            <a:noFill/>
          </a:ln>
        </p:spPr>
      </p:pic>
      <p:sp>
        <p:nvSpPr>
          <p:cNvPr id="195" name="Google Shape;195;ga5d304685f_0_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11</a:t>
            </a:fld>
            <a:endParaRPr sz="900">
              <a:solidFill>
                <a:srgbClr val="3F3F3F"/>
              </a:solidFill>
            </a:endParaRPr>
          </a:p>
        </p:txBody>
      </p:sp>
      <p:pic>
        <p:nvPicPr>
          <p:cNvPr id="196" name="Google Shape;196;ga5d304685f_0_0"/>
          <p:cNvPicPr preferRelativeResize="0"/>
          <p:nvPr/>
        </p:nvPicPr>
        <p:blipFill>
          <a:blip r:embed="rId4">
            <a:alphaModFix/>
          </a:blip>
          <a:stretch>
            <a:fillRect/>
          </a:stretch>
        </p:blipFill>
        <p:spPr>
          <a:xfrm>
            <a:off x="6433975" y="1308350"/>
            <a:ext cx="4874575" cy="512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a5d304685f_0_8"/>
          <p:cNvSpPr txBox="1">
            <a:spLocks noGrp="1"/>
          </p:cNvSpPr>
          <p:nvPr>
            <p:ph type="body" idx="1"/>
          </p:nvPr>
        </p:nvSpPr>
        <p:spPr>
          <a:xfrm>
            <a:off x="6220775" y="1965350"/>
            <a:ext cx="5430900" cy="2981100"/>
          </a:xfrm>
          <a:prstGeom prst="rect">
            <a:avLst/>
          </a:prstGeom>
        </p:spPr>
        <p:txBody>
          <a:bodyPr spcFirstLastPara="1" wrap="square" lIns="91425" tIns="45700" rIns="91425" bIns="45700" anchor="t" anchorCtr="0">
            <a:noAutofit/>
          </a:bodyPr>
          <a:lstStyle/>
          <a:p>
            <a:pPr marL="457200" lvl="0" indent="-355600" algn="l" rtl="0">
              <a:lnSpc>
                <a:spcPct val="200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Death rate per 1,000</a:t>
            </a:r>
            <a:endParaRPr sz="2000">
              <a:solidFill>
                <a:schemeClr val="dk1"/>
              </a:solidFill>
              <a:latin typeface="Georgia"/>
              <a:ea typeface="Georgia"/>
              <a:cs typeface="Georgia"/>
              <a:sym typeface="Georgia"/>
            </a:endParaRPr>
          </a:p>
          <a:p>
            <a:pPr marL="457200" lvl="0" indent="-355600" algn="l" rtl="0">
              <a:lnSpc>
                <a:spcPct val="200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Ratio in different ethnicity groups</a:t>
            </a:r>
            <a:endParaRPr sz="2000">
              <a:solidFill>
                <a:schemeClr val="dk1"/>
              </a:solidFill>
              <a:latin typeface="Georgia"/>
              <a:ea typeface="Georgia"/>
              <a:cs typeface="Georgia"/>
              <a:sym typeface="Georgia"/>
            </a:endParaRPr>
          </a:p>
          <a:p>
            <a:pPr marL="457200" lvl="0" indent="-355600" algn="l" rtl="0">
              <a:lnSpc>
                <a:spcPct val="200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Parallel comparison between different ethnicity groups’ death rates</a:t>
            </a:r>
            <a:endParaRPr sz="2000">
              <a:solidFill>
                <a:schemeClr val="dk1"/>
              </a:solidFill>
              <a:latin typeface="Georgia"/>
              <a:ea typeface="Georgia"/>
              <a:cs typeface="Georgia"/>
              <a:sym typeface="Georgia"/>
            </a:endParaRPr>
          </a:p>
          <a:p>
            <a:pPr marL="0" lvl="0" indent="0" algn="just" rtl="0">
              <a:lnSpc>
                <a:spcPct val="100000"/>
              </a:lnSpc>
              <a:spcBef>
                <a:spcPts val="400"/>
              </a:spcBef>
              <a:spcAft>
                <a:spcPts val="400"/>
              </a:spcAft>
              <a:buNone/>
            </a:pPr>
            <a:endParaRPr sz="2000">
              <a:solidFill>
                <a:schemeClr val="dk1"/>
              </a:solidFill>
              <a:latin typeface="Georgia"/>
              <a:ea typeface="Georgia"/>
              <a:cs typeface="Georgia"/>
              <a:sym typeface="Georgia"/>
            </a:endParaRPr>
          </a:p>
        </p:txBody>
      </p:sp>
      <p:sp>
        <p:nvSpPr>
          <p:cNvPr id="203" name="Google Shape;203;ga5d304685f_0_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12</a:t>
            </a:fld>
            <a:endParaRPr sz="900">
              <a:solidFill>
                <a:srgbClr val="3F3F3F"/>
              </a:solidFill>
            </a:endParaRPr>
          </a:p>
        </p:txBody>
      </p:sp>
      <p:pic>
        <p:nvPicPr>
          <p:cNvPr id="204" name="Google Shape;204;ga5d304685f_0_8"/>
          <p:cNvPicPr preferRelativeResize="0"/>
          <p:nvPr/>
        </p:nvPicPr>
        <p:blipFill>
          <a:blip r:embed="rId3">
            <a:alphaModFix/>
          </a:blip>
          <a:stretch>
            <a:fillRect/>
          </a:stretch>
        </p:blipFill>
        <p:spPr>
          <a:xfrm>
            <a:off x="591850" y="1210524"/>
            <a:ext cx="5628925" cy="4221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a5d304685f_0_17"/>
          <p:cNvSpPr txBox="1">
            <a:spLocks noGrp="1"/>
          </p:cNvSpPr>
          <p:nvPr>
            <p:ph type="body" idx="1"/>
          </p:nvPr>
        </p:nvSpPr>
        <p:spPr>
          <a:xfrm>
            <a:off x="571750" y="659490"/>
            <a:ext cx="4431300" cy="772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300">
                <a:solidFill>
                  <a:srgbClr val="1155CC"/>
                </a:solidFill>
                <a:latin typeface="Georgia"/>
                <a:ea typeface="Georgia"/>
                <a:cs typeface="Georgia"/>
                <a:sym typeface="Georgia"/>
              </a:rPr>
              <a:t>Furloughed worker</a:t>
            </a:r>
            <a:endParaRPr sz="3300">
              <a:solidFill>
                <a:srgbClr val="1155CC"/>
              </a:solidFill>
              <a:latin typeface="Georgia"/>
              <a:ea typeface="Georgia"/>
              <a:cs typeface="Georgia"/>
              <a:sym typeface="Georgia"/>
            </a:endParaRPr>
          </a:p>
        </p:txBody>
      </p:sp>
      <p:sp>
        <p:nvSpPr>
          <p:cNvPr id="211" name="Google Shape;211;ga5d304685f_0_1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13</a:t>
            </a:fld>
            <a:endParaRPr sz="900">
              <a:solidFill>
                <a:srgbClr val="3F3F3F"/>
              </a:solidFill>
            </a:endParaRPr>
          </a:p>
        </p:txBody>
      </p:sp>
      <p:sp>
        <p:nvSpPr>
          <p:cNvPr id="212" name="Google Shape;212;ga5d304685f_0_17"/>
          <p:cNvSpPr txBox="1"/>
          <p:nvPr/>
        </p:nvSpPr>
        <p:spPr>
          <a:xfrm>
            <a:off x="6140125" y="1840000"/>
            <a:ext cx="5218800" cy="27552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Font typeface="Georgia"/>
              <a:buChar char="⊳"/>
            </a:pPr>
            <a:r>
              <a:rPr lang="en-US" sz="2000">
                <a:latin typeface="Georgia"/>
                <a:ea typeface="Georgia"/>
                <a:cs typeface="Georgia"/>
                <a:sym typeface="Georgia"/>
              </a:rPr>
              <a:t>The blue points indicate the number of furloughed people based on a specific area name </a:t>
            </a:r>
            <a:endParaRPr sz="2000">
              <a:latin typeface="Georgia"/>
              <a:ea typeface="Georgia"/>
              <a:cs typeface="Georgia"/>
              <a:sym typeface="Georgia"/>
            </a:endParaRPr>
          </a:p>
          <a:p>
            <a:pPr marL="457200" lvl="0" indent="-355600" algn="l" rtl="0">
              <a:lnSpc>
                <a:spcPct val="150000"/>
              </a:lnSpc>
              <a:spcBef>
                <a:spcPts val="0"/>
              </a:spcBef>
              <a:spcAft>
                <a:spcPts val="0"/>
              </a:spcAft>
              <a:buSzPts val="2000"/>
              <a:buFont typeface="Georgia"/>
              <a:buChar char="⊳"/>
            </a:pPr>
            <a:r>
              <a:rPr lang="en-US" sz="2000">
                <a:latin typeface="Georgia"/>
                <a:ea typeface="Georgia"/>
                <a:cs typeface="Georgia"/>
                <a:sym typeface="Georgia"/>
              </a:rPr>
              <a:t>The red points indicate the number of deprived people based on a specific area name</a:t>
            </a:r>
            <a:endParaRPr sz="2000">
              <a:latin typeface="Georgia"/>
              <a:ea typeface="Georgia"/>
              <a:cs typeface="Georgia"/>
              <a:sym typeface="Georgia"/>
            </a:endParaRPr>
          </a:p>
          <a:p>
            <a:pPr marL="457200" lvl="0" indent="-355600" algn="l" rtl="0">
              <a:lnSpc>
                <a:spcPct val="150000"/>
              </a:lnSpc>
              <a:spcBef>
                <a:spcPts val="0"/>
              </a:spcBef>
              <a:spcAft>
                <a:spcPts val="0"/>
              </a:spcAft>
              <a:buSzPts val="2000"/>
              <a:buFont typeface="Georgia"/>
              <a:buChar char="⊳"/>
            </a:pPr>
            <a:r>
              <a:rPr lang="en-US" sz="2000">
                <a:latin typeface="Georgia"/>
                <a:ea typeface="Georgia"/>
                <a:cs typeface="Georgia"/>
                <a:sym typeface="Georgia"/>
              </a:rPr>
              <a:t>The y axis refers to the rate of COVID in these specific areas </a:t>
            </a:r>
            <a:endParaRPr sz="2000">
              <a:latin typeface="Georgia"/>
              <a:ea typeface="Georgia"/>
              <a:cs typeface="Georgia"/>
              <a:sym typeface="Georgia"/>
            </a:endParaRPr>
          </a:p>
        </p:txBody>
      </p:sp>
      <p:pic>
        <p:nvPicPr>
          <p:cNvPr id="213" name="Google Shape;213;ga5d304685f_0_17"/>
          <p:cNvPicPr preferRelativeResize="0"/>
          <p:nvPr/>
        </p:nvPicPr>
        <p:blipFill>
          <a:blip r:embed="rId3">
            <a:alphaModFix/>
          </a:blip>
          <a:stretch>
            <a:fillRect/>
          </a:stretch>
        </p:blipFill>
        <p:spPr>
          <a:xfrm>
            <a:off x="666025" y="1840000"/>
            <a:ext cx="5474100" cy="328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a7a702483c_2_1"/>
          <p:cNvSpPr txBox="1">
            <a:spLocks noGrp="1"/>
          </p:cNvSpPr>
          <p:nvPr>
            <p:ph type="body" idx="1"/>
          </p:nvPr>
        </p:nvSpPr>
        <p:spPr>
          <a:xfrm>
            <a:off x="445575" y="546075"/>
            <a:ext cx="7434600" cy="728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300">
                <a:solidFill>
                  <a:srgbClr val="1155CC"/>
                </a:solidFill>
                <a:latin typeface="Georgia"/>
                <a:ea typeface="Georgia"/>
                <a:cs typeface="Georgia"/>
                <a:sym typeface="Georgia"/>
              </a:rPr>
              <a:t>Death case in gender and age group</a:t>
            </a:r>
            <a:endParaRPr sz="3300">
              <a:solidFill>
                <a:srgbClr val="1155CC"/>
              </a:solidFill>
              <a:latin typeface="Georgia"/>
              <a:ea typeface="Georgia"/>
              <a:cs typeface="Georgia"/>
              <a:sym typeface="Georgia"/>
            </a:endParaRPr>
          </a:p>
        </p:txBody>
      </p:sp>
      <p:grpSp>
        <p:nvGrpSpPr>
          <p:cNvPr id="2" name="Group 1">
            <a:extLst>
              <a:ext uri="{FF2B5EF4-FFF2-40B4-BE49-F238E27FC236}">
                <a16:creationId xmlns:a16="http://schemas.microsoft.com/office/drawing/2014/main" id="{239C3F6D-86C4-4A1B-A349-CE855755A453}"/>
              </a:ext>
            </a:extLst>
          </p:cNvPr>
          <p:cNvGrpSpPr/>
          <p:nvPr/>
        </p:nvGrpSpPr>
        <p:grpSpPr>
          <a:xfrm>
            <a:off x="621575" y="1233299"/>
            <a:ext cx="10948851" cy="5570564"/>
            <a:chOff x="407725" y="1233299"/>
            <a:chExt cx="10948851" cy="5570564"/>
          </a:xfrm>
        </p:grpSpPr>
        <p:pic>
          <p:nvPicPr>
            <p:cNvPr id="220" name="Google Shape;220;ga7a702483c_2_1"/>
            <p:cNvPicPr preferRelativeResize="0"/>
            <p:nvPr/>
          </p:nvPicPr>
          <p:blipFill>
            <a:blip r:embed="rId3">
              <a:alphaModFix/>
            </a:blip>
            <a:stretch>
              <a:fillRect/>
            </a:stretch>
          </p:blipFill>
          <p:spPr>
            <a:xfrm>
              <a:off x="407725" y="1237300"/>
              <a:ext cx="2396825" cy="2163000"/>
            </a:xfrm>
            <a:prstGeom prst="rect">
              <a:avLst/>
            </a:prstGeom>
            <a:noFill/>
            <a:ln>
              <a:noFill/>
            </a:ln>
          </p:spPr>
        </p:pic>
        <p:pic>
          <p:nvPicPr>
            <p:cNvPr id="221" name="Google Shape;221;ga7a702483c_2_1"/>
            <p:cNvPicPr preferRelativeResize="0"/>
            <p:nvPr/>
          </p:nvPicPr>
          <p:blipFill>
            <a:blip r:embed="rId4">
              <a:alphaModFix/>
            </a:blip>
            <a:stretch>
              <a:fillRect/>
            </a:stretch>
          </p:blipFill>
          <p:spPr>
            <a:xfrm>
              <a:off x="5975025" y="1274463"/>
              <a:ext cx="2494225" cy="2736414"/>
            </a:xfrm>
            <a:prstGeom prst="rect">
              <a:avLst/>
            </a:prstGeom>
            <a:noFill/>
            <a:ln>
              <a:noFill/>
            </a:ln>
          </p:spPr>
        </p:pic>
        <p:pic>
          <p:nvPicPr>
            <p:cNvPr id="222" name="Google Shape;222;ga7a702483c_2_1"/>
            <p:cNvPicPr preferRelativeResize="0"/>
            <p:nvPr/>
          </p:nvPicPr>
          <p:blipFill>
            <a:blip r:embed="rId5">
              <a:alphaModFix/>
            </a:blip>
            <a:stretch>
              <a:fillRect/>
            </a:stretch>
          </p:blipFill>
          <p:spPr>
            <a:xfrm>
              <a:off x="4083575" y="3969700"/>
              <a:ext cx="2707325" cy="2484500"/>
            </a:xfrm>
            <a:prstGeom prst="rect">
              <a:avLst/>
            </a:prstGeom>
            <a:noFill/>
            <a:ln>
              <a:noFill/>
            </a:ln>
          </p:spPr>
        </p:pic>
        <p:pic>
          <p:nvPicPr>
            <p:cNvPr id="223" name="Google Shape;223;ga7a702483c_2_1"/>
            <p:cNvPicPr preferRelativeResize="0"/>
            <p:nvPr/>
          </p:nvPicPr>
          <p:blipFill>
            <a:blip r:embed="rId6">
              <a:alphaModFix/>
            </a:blip>
            <a:stretch>
              <a:fillRect/>
            </a:stretch>
          </p:blipFill>
          <p:spPr>
            <a:xfrm>
              <a:off x="8915425" y="1274475"/>
              <a:ext cx="2441151" cy="2622850"/>
            </a:xfrm>
            <a:prstGeom prst="rect">
              <a:avLst/>
            </a:prstGeom>
            <a:noFill/>
            <a:ln>
              <a:noFill/>
            </a:ln>
          </p:spPr>
        </p:pic>
        <p:pic>
          <p:nvPicPr>
            <p:cNvPr id="224" name="Google Shape;224;ga7a702483c_2_1"/>
            <p:cNvPicPr preferRelativeResize="0"/>
            <p:nvPr/>
          </p:nvPicPr>
          <p:blipFill>
            <a:blip r:embed="rId7">
              <a:alphaModFix/>
            </a:blip>
            <a:stretch>
              <a:fillRect/>
            </a:stretch>
          </p:blipFill>
          <p:spPr>
            <a:xfrm>
              <a:off x="7362100" y="3969698"/>
              <a:ext cx="2679775" cy="2540200"/>
            </a:xfrm>
            <a:prstGeom prst="rect">
              <a:avLst/>
            </a:prstGeom>
            <a:noFill/>
            <a:ln>
              <a:noFill/>
            </a:ln>
          </p:spPr>
        </p:pic>
        <p:pic>
          <p:nvPicPr>
            <p:cNvPr id="225" name="Google Shape;225;ga7a702483c_2_1"/>
            <p:cNvPicPr preferRelativeResize="0"/>
            <p:nvPr/>
          </p:nvPicPr>
          <p:blipFill>
            <a:blip r:embed="rId8">
              <a:alphaModFix/>
            </a:blip>
            <a:stretch>
              <a:fillRect/>
            </a:stretch>
          </p:blipFill>
          <p:spPr>
            <a:xfrm>
              <a:off x="3256265" y="1233299"/>
              <a:ext cx="2462660" cy="2239700"/>
            </a:xfrm>
            <a:prstGeom prst="rect">
              <a:avLst/>
            </a:prstGeom>
            <a:noFill/>
            <a:ln>
              <a:noFill/>
            </a:ln>
          </p:spPr>
        </p:pic>
        <p:pic>
          <p:nvPicPr>
            <p:cNvPr id="226" name="Google Shape;226;ga7a702483c_2_1"/>
            <p:cNvPicPr preferRelativeResize="0"/>
            <p:nvPr/>
          </p:nvPicPr>
          <p:blipFill>
            <a:blip r:embed="rId9">
              <a:alphaModFix/>
            </a:blip>
            <a:stretch>
              <a:fillRect/>
            </a:stretch>
          </p:blipFill>
          <p:spPr>
            <a:xfrm>
              <a:off x="946175" y="3969693"/>
              <a:ext cx="2679775" cy="2834170"/>
            </a:xfrm>
            <a:prstGeom prst="rect">
              <a:avLst/>
            </a:prstGeom>
            <a:noFill/>
            <a:ln>
              <a:noFill/>
            </a:ln>
          </p:spPr>
        </p:pic>
      </p:grpSp>
      <p:sp>
        <p:nvSpPr>
          <p:cNvPr id="227" name="Google Shape;227;ga7a702483c_2_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14</a:t>
            </a:fld>
            <a:endParaRPr sz="900">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5" name="Google Shape;235;ga7a702483c_1_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15</a:t>
            </a:fld>
            <a:endParaRPr sz="900">
              <a:solidFill>
                <a:srgbClr val="3F3F3F"/>
              </a:solidFill>
            </a:endParaRPr>
          </a:p>
        </p:txBody>
      </p:sp>
      <p:grpSp>
        <p:nvGrpSpPr>
          <p:cNvPr id="2" name="Group 1">
            <a:extLst>
              <a:ext uri="{FF2B5EF4-FFF2-40B4-BE49-F238E27FC236}">
                <a16:creationId xmlns:a16="http://schemas.microsoft.com/office/drawing/2014/main" id="{B0681634-56B9-458A-A66D-575CE06C2DD9}"/>
              </a:ext>
            </a:extLst>
          </p:cNvPr>
          <p:cNvGrpSpPr/>
          <p:nvPr/>
        </p:nvGrpSpPr>
        <p:grpSpPr>
          <a:xfrm>
            <a:off x="763712" y="1632976"/>
            <a:ext cx="10664576" cy="3495124"/>
            <a:chOff x="550250" y="1632976"/>
            <a:chExt cx="10664576" cy="3495124"/>
          </a:xfrm>
        </p:grpSpPr>
        <p:pic>
          <p:nvPicPr>
            <p:cNvPr id="233" name="Google Shape;233;ga7a702483c_1_0"/>
            <p:cNvPicPr preferRelativeResize="0"/>
            <p:nvPr/>
          </p:nvPicPr>
          <p:blipFill>
            <a:blip r:embed="rId3">
              <a:alphaModFix/>
            </a:blip>
            <a:stretch>
              <a:fillRect/>
            </a:stretch>
          </p:blipFill>
          <p:spPr>
            <a:xfrm>
              <a:off x="550250" y="1632976"/>
              <a:ext cx="5019475" cy="3130025"/>
            </a:xfrm>
            <a:prstGeom prst="rect">
              <a:avLst/>
            </a:prstGeom>
            <a:noFill/>
            <a:ln>
              <a:noFill/>
            </a:ln>
          </p:spPr>
        </p:pic>
        <p:pic>
          <p:nvPicPr>
            <p:cNvPr id="234" name="Google Shape;234;ga7a702483c_1_0"/>
            <p:cNvPicPr preferRelativeResize="0"/>
            <p:nvPr/>
          </p:nvPicPr>
          <p:blipFill>
            <a:blip r:embed="rId4">
              <a:alphaModFix/>
            </a:blip>
            <a:stretch>
              <a:fillRect/>
            </a:stretch>
          </p:blipFill>
          <p:spPr>
            <a:xfrm>
              <a:off x="6195350" y="1665725"/>
              <a:ext cx="5019476" cy="3064537"/>
            </a:xfrm>
            <a:prstGeom prst="rect">
              <a:avLst/>
            </a:prstGeom>
            <a:noFill/>
            <a:ln>
              <a:noFill/>
            </a:ln>
          </p:spPr>
        </p:pic>
        <p:sp>
          <p:nvSpPr>
            <p:cNvPr id="236" name="Google Shape;236;ga7a702483c_1_0"/>
            <p:cNvSpPr txBox="1"/>
            <p:nvPr/>
          </p:nvSpPr>
          <p:spPr>
            <a:xfrm>
              <a:off x="1707525" y="4763000"/>
              <a:ext cx="3000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a:solidFill>
                    <a:srgbClr val="212121"/>
                  </a:solidFill>
                  <a:highlight>
                    <a:srgbClr val="FFFFFF"/>
                  </a:highlight>
                  <a:latin typeface="Georgia"/>
                  <a:ea typeface="Georgia"/>
                  <a:cs typeface="Georgia"/>
                  <a:sym typeface="Georgia"/>
                </a:rPr>
                <a:t>R Squared:  0.6254345303278283</a:t>
              </a:r>
              <a:endParaRPr sz="1300">
                <a:latin typeface="Georgia"/>
                <a:ea typeface="Georgia"/>
                <a:cs typeface="Georgia"/>
                <a:sym typeface="Georgia"/>
              </a:endParaRPr>
            </a:p>
          </p:txBody>
        </p:sp>
        <p:sp>
          <p:nvSpPr>
            <p:cNvPr id="237" name="Google Shape;237;ga7a702483c_1_0"/>
            <p:cNvSpPr txBox="1"/>
            <p:nvPr/>
          </p:nvSpPr>
          <p:spPr>
            <a:xfrm>
              <a:off x="7464400" y="4763000"/>
              <a:ext cx="3000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a:solidFill>
                    <a:srgbClr val="212121"/>
                  </a:solidFill>
                  <a:highlight>
                    <a:srgbClr val="FFFFFF"/>
                  </a:highlight>
                  <a:latin typeface="Georgia"/>
                  <a:ea typeface="Georgia"/>
                  <a:cs typeface="Georgia"/>
                  <a:sym typeface="Georgia"/>
                </a:rPr>
                <a:t>R Squared:  0.305368432052154</a:t>
              </a:r>
              <a:endParaRPr sz="1300">
                <a:latin typeface="Georgia"/>
                <a:ea typeface="Georgia"/>
                <a:cs typeface="Georgia"/>
                <a:sym typeface="Georgi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p:nvPr/>
        </p:nvSpPr>
        <p:spPr>
          <a:xfrm>
            <a:off x="321784" y="574421"/>
            <a:ext cx="68532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Experimental Results</a:t>
            </a:r>
            <a:endParaRPr sz="5400" b="0" i="0" u="none" strike="noStrike" cap="none">
              <a:solidFill>
                <a:srgbClr val="4D4D4D"/>
              </a:solidFill>
              <a:latin typeface="Georgia"/>
              <a:ea typeface="Georgia"/>
              <a:cs typeface="Georgia"/>
              <a:sym typeface="Georgia"/>
            </a:endParaRPr>
          </a:p>
        </p:txBody>
      </p:sp>
      <p:graphicFrame>
        <p:nvGraphicFramePr>
          <p:cNvPr id="244" name="Google Shape;244;p11"/>
          <p:cNvGraphicFramePr/>
          <p:nvPr/>
        </p:nvGraphicFramePr>
        <p:xfrm>
          <a:off x="671675" y="1978200"/>
          <a:ext cx="4827500" cy="1646185"/>
        </p:xfrm>
        <a:graphic>
          <a:graphicData uri="http://schemas.openxmlformats.org/drawingml/2006/table">
            <a:tbl>
              <a:tblPr>
                <a:noFill/>
                <a:tableStyleId>{865E4F99-E327-41E7-B575-8DEB753362B8}</a:tableStyleId>
              </a:tblPr>
              <a:tblGrid>
                <a:gridCol w="1338950">
                  <a:extLst>
                    <a:ext uri="{9D8B030D-6E8A-4147-A177-3AD203B41FA5}">
                      <a16:colId xmlns:a16="http://schemas.microsoft.com/office/drawing/2014/main" val="20000"/>
                    </a:ext>
                  </a:extLst>
                </a:gridCol>
                <a:gridCol w="1162850">
                  <a:extLst>
                    <a:ext uri="{9D8B030D-6E8A-4147-A177-3AD203B41FA5}">
                      <a16:colId xmlns:a16="http://schemas.microsoft.com/office/drawing/2014/main" val="20001"/>
                    </a:ext>
                  </a:extLst>
                </a:gridCol>
                <a:gridCol w="1162850">
                  <a:extLst>
                    <a:ext uri="{9D8B030D-6E8A-4147-A177-3AD203B41FA5}">
                      <a16:colId xmlns:a16="http://schemas.microsoft.com/office/drawing/2014/main" val="20002"/>
                    </a:ext>
                  </a:extLst>
                </a:gridCol>
                <a:gridCol w="1162850">
                  <a:extLst>
                    <a:ext uri="{9D8B030D-6E8A-4147-A177-3AD203B41FA5}">
                      <a16:colId xmlns:a16="http://schemas.microsoft.com/office/drawing/2014/main" val="20003"/>
                    </a:ext>
                  </a:extLst>
                </a:gridCol>
              </a:tblGrid>
              <a:tr h="337850">
                <a:tc>
                  <a:txBody>
                    <a:bodyPr/>
                    <a:lstStyle/>
                    <a:p>
                      <a:pPr marL="0" lvl="0" indent="0" algn="l" rtl="0">
                        <a:spcBef>
                          <a:spcPts val="0"/>
                        </a:spcBef>
                        <a:spcAft>
                          <a:spcPts val="0"/>
                        </a:spcAft>
                        <a:buNone/>
                      </a:pPr>
                      <a:endParaRPr sz="1300">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300" b="1">
                          <a:latin typeface="Georgia"/>
                          <a:ea typeface="Georgia"/>
                          <a:cs typeface="Georgia"/>
                          <a:sym typeface="Georgia"/>
                        </a:rPr>
                        <a:t>Feature Representation</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975">
                <a:tc>
                  <a:txBody>
                    <a:bodyPr/>
                    <a:lstStyle/>
                    <a:p>
                      <a:pPr marL="0" lvl="0" indent="0" algn="l" rtl="0">
                        <a:spcBef>
                          <a:spcPts val="0"/>
                        </a:spcBef>
                        <a:spcAft>
                          <a:spcPts val="0"/>
                        </a:spcAft>
                        <a:buNone/>
                      </a:pPr>
                      <a:r>
                        <a:rPr lang="en-US" sz="1300" b="1">
                          <a:latin typeface="Georgia"/>
                          <a:ea typeface="Georgia"/>
                          <a:cs typeface="Georgia"/>
                          <a:sym typeface="Georgia"/>
                        </a:rPr>
                        <a:t>Regression</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Granular</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PCA</a:t>
                      </a:r>
                      <a:endParaRPr sz="1300" b="1">
                        <a:latin typeface="Georgia"/>
                        <a:ea typeface="Georgia"/>
                        <a:cs typeface="Georgia"/>
                        <a:sym typeface="Georgia"/>
                      </a:endParaRPr>
                    </a:p>
                  </a:txBody>
                  <a:tcPr marL="63500" marR="63500" marT="63500" marB="63500">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Summary</a:t>
                      </a:r>
                      <a:endParaRPr sz="1300" b="1">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Linear</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0.5636</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0.7074</a:t>
                      </a:r>
                      <a:endParaRPr sz="1300">
                        <a:latin typeface="Georgia"/>
                        <a:ea typeface="Georgia"/>
                        <a:cs typeface="Georgia"/>
                        <a:sym typeface="Georgia"/>
                      </a:endParaRPr>
                    </a:p>
                  </a:txBody>
                  <a:tcPr marL="63500" marR="63500" marT="63500" marB="63500">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0.5997</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Lasso</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0.7161</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0.7050</a:t>
                      </a:r>
                      <a:endParaRPr sz="13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0.6024</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Ridge</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0.7350</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0.7496</a:t>
                      </a:r>
                      <a:endParaRPr sz="1300">
                        <a:latin typeface="Georgia"/>
                        <a:ea typeface="Georgia"/>
                        <a:cs typeface="Georgia"/>
                        <a:sym typeface="Georgia"/>
                      </a:endParaRPr>
                    </a:p>
                  </a:txBody>
                  <a:tcPr marL="63500" marR="63500" marT="63500" marB="63500">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0.5968</a:t>
                      </a:r>
                      <a:endParaRPr sz="1300">
                        <a:solidFill>
                          <a:srgbClr val="212121"/>
                        </a:solidFill>
                        <a:highlight>
                          <a:srgbClr val="FFFFFF"/>
                        </a:highlight>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245" name="Google Shape;245;p11"/>
          <p:cNvPicPr preferRelativeResize="0"/>
          <p:nvPr/>
        </p:nvPicPr>
        <p:blipFill>
          <a:blip r:embed="rId3">
            <a:alphaModFix/>
          </a:blip>
          <a:stretch>
            <a:fillRect/>
          </a:stretch>
        </p:blipFill>
        <p:spPr>
          <a:xfrm>
            <a:off x="9031625" y="1610800"/>
            <a:ext cx="2971800" cy="2019300"/>
          </a:xfrm>
          <a:prstGeom prst="rect">
            <a:avLst/>
          </a:prstGeom>
          <a:noFill/>
          <a:ln>
            <a:noFill/>
          </a:ln>
        </p:spPr>
      </p:pic>
      <p:pic>
        <p:nvPicPr>
          <p:cNvPr id="246" name="Google Shape;246;p11"/>
          <p:cNvPicPr preferRelativeResize="0"/>
          <p:nvPr/>
        </p:nvPicPr>
        <p:blipFill>
          <a:blip r:embed="rId4">
            <a:alphaModFix/>
          </a:blip>
          <a:stretch>
            <a:fillRect/>
          </a:stretch>
        </p:blipFill>
        <p:spPr>
          <a:xfrm>
            <a:off x="7479775" y="4065713"/>
            <a:ext cx="2971800" cy="1990725"/>
          </a:xfrm>
          <a:prstGeom prst="rect">
            <a:avLst/>
          </a:prstGeom>
          <a:noFill/>
          <a:ln>
            <a:noFill/>
          </a:ln>
        </p:spPr>
      </p:pic>
      <p:pic>
        <p:nvPicPr>
          <p:cNvPr id="247" name="Google Shape;247;p11"/>
          <p:cNvPicPr preferRelativeResize="0"/>
          <p:nvPr/>
        </p:nvPicPr>
        <p:blipFill>
          <a:blip r:embed="rId5">
            <a:alphaModFix/>
          </a:blip>
          <a:stretch>
            <a:fillRect/>
          </a:stretch>
        </p:blipFill>
        <p:spPr>
          <a:xfrm>
            <a:off x="5826250" y="1610788"/>
            <a:ext cx="2971800" cy="1971675"/>
          </a:xfrm>
          <a:prstGeom prst="rect">
            <a:avLst/>
          </a:prstGeom>
          <a:noFill/>
          <a:ln>
            <a:noFill/>
          </a:ln>
        </p:spPr>
      </p:pic>
      <p:graphicFrame>
        <p:nvGraphicFramePr>
          <p:cNvPr id="248" name="Google Shape;248;p11"/>
          <p:cNvGraphicFramePr/>
          <p:nvPr/>
        </p:nvGraphicFramePr>
        <p:xfrm>
          <a:off x="1638200" y="4519400"/>
          <a:ext cx="2894450" cy="1083375"/>
        </p:xfrm>
        <a:graphic>
          <a:graphicData uri="http://schemas.openxmlformats.org/drawingml/2006/table">
            <a:tbl>
              <a:tblPr>
                <a:noFill/>
                <a:tableStyleId>{865E4F99-E327-41E7-B575-8DEB753362B8}</a:tableStyleId>
              </a:tblPr>
              <a:tblGrid>
                <a:gridCol w="717200">
                  <a:extLst>
                    <a:ext uri="{9D8B030D-6E8A-4147-A177-3AD203B41FA5}">
                      <a16:colId xmlns:a16="http://schemas.microsoft.com/office/drawing/2014/main" val="20000"/>
                    </a:ext>
                  </a:extLst>
                </a:gridCol>
                <a:gridCol w="1088625">
                  <a:extLst>
                    <a:ext uri="{9D8B030D-6E8A-4147-A177-3AD203B41FA5}">
                      <a16:colId xmlns:a16="http://schemas.microsoft.com/office/drawing/2014/main" val="20001"/>
                    </a:ext>
                  </a:extLst>
                </a:gridCol>
                <a:gridCol w="1088625">
                  <a:extLst>
                    <a:ext uri="{9D8B030D-6E8A-4147-A177-3AD203B41FA5}">
                      <a16:colId xmlns:a16="http://schemas.microsoft.com/office/drawing/2014/main" val="20002"/>
                    </a:ext>
                  </a:extLst>
                </a:gridCol>
              </a:tblGrid>
              <a:tr h="429325">
                <a:tc>
                  <a:txBody>
                    <a:bodyPr/>
                    <a:lstStyle/>
                    <a:p>
                      <a:pPr marL="0" lvl="0" indent="0" algn="l" rtl="0">
                        <a:spcBef>
                          <a:spcPts val="0"/>
                        </a:spcBef>
                        <a:spcAft>
                          <a:spcPts val="0"/>
                        </a:spcAft>
                        <a:buNone/>
                      </a:pPr>
                      <a:endParaRPr sz="1300">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Granular</a:t>
                      </a:r>
                      <a:endParaRPr sz="1300" b="1">
                        <a:latin typeface="Georgia"/>
                        <a:ea typeface="Georgia"/>
                        <a:cs typeface="Georgia"/>
                        <a:sym typeface="Georgia"/>
                      </a:endParaRPr>
                    </a:p>
                  </a:txBody>
                  <a:tcPr marL="63500" marR="63500" marT="63500" marB="63500" anchor="ctr">
                    <a:lnL w="19050" cap="flat" cmpd="sng">
                      <a:solidFill>
                        <a:srgbClr val="000000"/>
                      </a:solidFill>
                      <a:prstDash val="solid"/>
                      <a:round/>
                      <a:headEnd type="none" w="sm" len="sm"/>
                      <a:tailEnd type="none" w="sm" len="sm"/>
                    </a:lnL>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Summary</a:t>
                      </a:r>
                      <a:endParaRPr sz="1300" b="1">
                        <a:latin typeface="Georgia"/>
                        <a:ea typeface="Georgia"/>
                        <a:cs typeface="Georgia"/>
                        <a:sym typeface="Georgia"/>
                      </a:endParaRPr>
                    </a:p>
                  </a:txBody>
                  <a:tcPr marL="63500" marR="63500" marT="63500" marB="63500" anchor="ctr">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7025">
                <a:tc>
                  <a:txBody>
                    <a:bodyPr/>
                    <a:lstStyle/>
                    <a:p>
                      <a:pPr marL="0" lvl="0" indent="0" algn="l" rtl="0">
                        <a:spcBef>
                          <a:spcPts val="0"/>
                        </a:spcBef>
                        <a:spcAft>
                          <a:spcPts val="0"/>
                        </a:spcAft>
                        <a:buNone/>
                      </a:pPr>
                      <a:r>
                        <a:rPr lang="en-US" sz="1300" b="1">
                          <a:latin typeface="Georgia"/>
                          <a:ea typeface="Georgia"/>
                          <a:cs typeface="Georgia"/>
                          <a:sym typeface="Georgia"/>
                        </a:rPr>
                        <a:t>Lasso</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US" sz="1300">
                          <a:latin typeface="Georgia"/>
                          <a:ea typeface="Georgia"/>
                          <a:cs typeface="Georgia"/>
                          <a:sym typeface="Georgia"/>
                        </a:rPr>
                        <a:t>0.1</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US" sz="1300">
                          <a:latin typeface="Georgia"/>
                          <a:ea typeface="Georgia"/>
                          <a:cs typeface="Georgia"/>
                          <a:sym typeface="Georgia"/>
                        </a:rPr>
                        <a:t>0.1</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27025">
                <a:tc>
                  <a:txBody>
                    <a:bodyPr/>
                    <a:lstStyle/>
                    <a:p>
                      <a:pPr marL="0" lvl="0" indent="0" algn="l" rtl="0">
                        <a:spcBef>
                          <a:spcPts val="0"/>
                        </a:spcBef>
                        <a:spcAft>
                          <a:spcPts val="0"/>
                        </a:spcAft>
                        <a:buNone/>
                      </a:pPr>
                      <a:r>
                        <a:rPr lang="en-US" sz="1300" b="1">
                          <a:latin typeface="Georgia"/>
                          <a:ea typeface="Georgia"/>
                          <a:cs typeface="Georgia"/>
                          <a:sym typeface="Georgia"/>
                        </a:rPr>
                        <a:t>Ridge</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Georgia"/>
                          <a:ea typeface="Georgia"/>
                          <a:cs typeface="Georgia"/>
                          <a:sym typeface="Georgia"/>
                        </a:rPr>
                        <a:t>0.5</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a:latin typeface="Georgia"/>
                          <a:ea typeface="Georgia"/>
                          <a:cs typeface="Georgia"/>
                          <a:sym typeface="Georgia"/>
                        </a:rPr>
                        <a:t>0.25</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49" name="Google Shape;249;p11"/>
          <p:cNvSpPr txBox="1"/>
          <p:nvPr/>
        </p:nvSpPr>
        <p:spPr>
          <a:xfrm>
            <a:off x="671625" y="1553400"/>
            <a:ext cx="48276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50">
                <a:latin typeface="Georgia"/>
                <a:ea typeface="Georgia"/>
                <a:cs typeface="Georgia"/>
                <a:sym typeface="Georgia"/>
              </a:rPr>
              <a:t>K-Fold cross validation accuracy</a:t>
            </a:r>
            <a:endParaRPr sz="1450">
              <a:latin typeface="Georgia"/>
              <a:ea typeface="Georgia"/>
              <a:cs typeface="Georgia"/>
              <a:sym typeface="Georgia"/>
            </a:endParaRPr>
          </a:p>
        </p:txBody>
      </p:sp>
      <p:sp>
        <p:nvSpPr>
          <p:cNvPr id="250" name="Google Shape;250;p11"/>
          <p:cNvSpPr txBox="1"/>
          <p:nvPr/>
        </p:nvSpPr>
        <p:spPr>
          <a:xfrm>
            <a:off x="1638225" y="4094600"/>
            <a:ext cx="28944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50">
                <a:latin typeface="Georgia"/>
                <a:ea typeface="Georgia"/>
                <a:cs typeface="Georgia"/>
                <a:sym typeface="Georgia"/>
              </a:rPr>
              <a:t>Best Alpha value</a:t>
            </a:r>
            <a:endParaRPr sz="1450">
              <a:latin typeface="Georgia"/>
              <a:ea typeface="Georgia"/>
              <a:cs typeface="Georgia"/>
              <a:sym typeface="Georgia"/>
            </a:endParaRPr>
          </a:p>
        </p:txBody>
      </p:sp>
      <p:sp>
        <p:nvSpPr>
          <p:cNvPr id="251" name="Google Shape;25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16</a:t>
            </a:fld>
            <a:endParaRPr sz="900">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17</a:t>
            </a:fld>
            <a:endParaRPr sz="900">
              <a:solidFill>
                <a:srgbClr val="3F3F3F"/>
              </a:solidFill>
            </a:endParaRPr>
          </a:p>
        </p:txBody>
      </p:sp>
      <p:sp>
        <p:nvSpPr>
          <p:cNvPr id="258" name="Google Shape;258;p12"/>
          <p:cNvSpPr/>
          <p:nvPr/>
        </p:nvSpPr>
        <p:spPr>
          <a:xfrm>
            <a:off x="321774" y="574425"/>
            <a:ext cx="7428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Experimental Analysis</a:t>
            </a:r>
            <a:endParaRPr sz="5400" b="0" i="0" u="none" strike="noStrike" cap="none">
              <a:solidFill>
                <a:srgbClr val="4D4D4D"/>
              </a:solidFill>
              <a:latin typeface="Georgia"/>
              <a:ea typeface="Georgia"/>
              <a:cs typeface="Georgia"/>
              <a:sym typeface="Georgia"/>
            </a:endParaRPr>
          </a:p>
        </p:txBody>
      </p:sp>
      <p:sp>
        <p:nvSpPr>
          <p:cNvPr id="259" name="Google Shape;259;p12"/>
          <p:cNvSpPr txBox="1"/>
          <p:nvPr/>
        </p:nvSpPr>
        <p:spPr>
          <a:xfrm>
            <a:off x="525025" y="1717425"/>
            <a:ext cx="7022100" cy="3000000"/>
          </a:xfrm>
          <a:prstGeom prst="rect">
            <a:avLst/>
          </a:prstGeom>
          <a:noFill/>
          <a:ln>
            <a:noFill/>
          </a:ln>
        </p:spPr>
        <p:txBody>
          <a:bodyPr spcFirstLastPara="1" wrap="square" lIns="91425" tIns="91425" rIns="91425" bIns="91425" anchor="t" anchorCtr="0">
            <a:noAutofit/>
          </a:bodyPr>
          <a:lstStyle/>
          <a:p>
            <a:pPr marL="457200" lvl="0" indent="-368300" algn="just" rtl="0">
              <a:lnSpc>
                <a:spcPct val="150000"/>
              </a:lnSpc>
              <a:spcBef>
                <a:spcPts val="0"/>
              </a:spcBef>
              <a:spcAft>
                <a:spcPts val="0"/>
              </a:spcAft>
              <a:buClr>
                <a:schemeClr val="accent2"/>
              </a:buClr>
              <a:buSzPts val="2200"/>
              <a:buFont typeface="Georgia"/>
              <a:buChar char="➺"/>
            </a:pPr>
            <a:r>
              <a:rPr lang="en-US" sz="2200">
                <a:solidFill>
                  <a:schemeClr val="accent2"/>
                </a:solidFill>
                <a:latin typeface="Georgia"/>
                <a:ea typeface="Georgia"/>
                <a:cs typeface="Georgia"/>
                <a:sym typeface="Georgia"/>
              </a:rPr>
              <a:t>Cross validation accuracy</a:t>
            </a:r>
            <a:endParaRPr sz="2200">
              <a:solidFill>
                <a:schemeClr val="accent2"/>
              </a:solidFill>
              <a:latin typeface="Georgia"/>
              <a:ea typeface="Georgia"/>
              <a:cs typeface="Georgia"/>
              <a:sym typeface="Georgia"/>
            </a:endParaRPr>
          </a:p>
          <a:p>
            <a:pPr marL="1371600" lvl="2"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Lasso and Ridge regressions</a:t>
            </a:r>
            <a:endParaRPr sz="2200">
              <a:solidFill>
                <a:schemeClr val="dk1"/>
              </a:solidFill>
              <a:latin typeface="Georgia"/>
              <a:ea typeface="Georgia"/>
              <a:cs typeface="Georgia"/>
              <a:sym typeface="Georgia"/>
            </a:endParaRPr>
          </a:p>
          <a:p>
            <a:pPr marL="2286000" lvl="4"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PCA implementation</a:t>
            </a:r>
            <a:endParaRPr sz="2200">
              <a:solidFill>
                <a:schemeClr val="dk1"/>
              </a:solidFill>
              <a:latin typeface="Georgia"/>
              <a:ea typeface="Georgia"/>
              <a:cs typeface="Georgia"/>
              <a:sym typeface="Georgia"/>
            </a:endParaRPr>
          </a:p>
          <a:p>
            <a:pPr marL="0" lvl="0" indent="0" algn="just" rtl="0">
              <a:lnSpc>
                <a:spcPct val="150000"/>
              </a:lnSpc>
              <a:spcBef>
                <a:spcPts val="400"/>
              </a:spcBef>
              <a:spcAft>
                <a:spcPts val="400"/>
              </a:spcAft>
              <a:buNone/>
            </a:pPr>
            <a:endParaRPr sz="22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a7a9a8219b_1_2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18</a:t>
            </a:fld>
            <a:endParaRPr sz="900">
              <a:solidFill>
                <a:srgbClr val="3F3F3F"/>
              </a:solidFill>
            </a:endParaRPr>
          </a:p>
        </p:txBody>
      </p:sp>
      <p:sp>
        <p:nvSpPr>
          <p:cNvPr id="266" name="Google Shape;266;ga7a9a8219b_1_28"/>
          <p:cNvSpPr/>
          <p:nvPr/>
        </p:nvSpPr>
        <p:spPr>
          <a:xfrm>
            <a:off x="321774" y="574425"/>
            <a:ext cx="7428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Experimental Analysis</a:t>
            </a:r>
            <a:endParaRPr sz="5400" b="0" i="0" u="none" strike="noStrike" cap="none">
              <a:solidFill>
                <a:srgbClr val="4D4D4D"/>
              </a:solidFill>
              <a:latin typeface="Georgia"/>
              <a:ea typeface="Georgia"/>
              <a:cs typeface="Georgia"/>
              <a:sym typeface="Georgia"/>
            </a:endParaRPr>
          </a:p>
        </p:txBody>
      </p:sp>
      <p:sp>
        <p:nvSpPr>
          <p:cNvPr id="267" name="Google Shape;267;ga7a9a8219b_1_28"/>
          <p:cNvSpPr txBox="1"/>
          <p:nvPr/>
        </p:nvSpPr>
        <p:spPr>
          <a:xfrm>
            <a:off x="525025" y="1717425"/>
            <a:ext cx="7022100" cy="3000000"/>
          </a:xfrm>
          <a:prstGeom prst="rect">
            <a:avLst/>
          </a:prstGeom>
          <a:noFill/>
          <a:ln>
            <a:noFill/>
          </a:ln>
        </p:spPr>
        <p:txBody>
          <a:bodyPr spcFirstLastPara="1" wrap="square" lIns="91425" tIns="91425" rIns="91425" bIns="91425" anchor="t" anchorCtr="0">
            <a:noAutofit/>
          </a:bodyPr>
          <a:lstStyle/>
          <a:p>
            <a:pPr marL="457200" lvl="0"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Cross validation accuracy</a:t>
            </a:r>
            <a:endParaRPr sz="2200">
              <a:solidFill>
                <a:schemeClr val="dk1"/>
              </a:solidFill>
              <a:latin typeface="Georgia"/>
              <a:ea typeface="Georgia"/>
              <a:cs typeface="Georgia"/>
              <a:sym typeface="Georgia"/>
            </a:endParaRPr>
          </a:p>
          <a:p>
            <a:pPr marL="1371600" lvl="2" indent="-368300" algn="just" rtl="0">
              <a:lnSpc>
                <a:spcPct val="150000"/>
              </a:lnSpc>
              <a:spcBef>
                <a:spcPts val="0"/>
              </a:spcBef>
              <a:spcAft>
                <a:spcPts val="0"/>
              </a:spcAft>
              <a:buClr>
                <a:schemeClr val="accent2"/>
              </a:buClr>
              <a:buSzPts val="2200"/>
              <a:buFont typeface="Georgia"/>
              <a:buChar char="➺"/>
            </a:pPr>
            <a:r>
              <a:rPr lang="en-US" sz="2200">
                <a:solidFill>
                  <a:schemeClr val="accent2"/>
                </a:solidFill>
                <a:latin typeface="Georgia"/>
                <a:ea typeface="Georgia"/>
                <a:cs typeface="Georgia"/>
                <a:sym typeface="Georgia"/>
              </a:rPr>
              <a:t>Lasso and Ridge regressions</a:t>
            </a:r>
            <a:endParaRPr sz="2200">
              <a:solidFill>
                <a:schemeClr val="accent2"/>
              </a:solidFill>
              <a:latin typeface="Georgia"/>
              <a:ea typeface="Georgia"/>
              <a:cs typeface="Georgia"/>
              <a:sym typeface="Georgia"/>
            </a:endParaRPr>
          </a:p>
          <a:p>
            <a:pPr marL="2286000" lvl="4"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PCA implementation</a:t>
            </a:r>
            <a:endParaRPr sz="2200">
              <a:solidFill>
                <a:schemeClr val="dk1"/>
              </a:solidFill>
              <a:latin typeface="Georgia"/>
              <a:ea typeface="Georgia"/>
              <a:cs typeface="Georgia"/>
              <a:sym typeface="Georgia"/>
            </a:endParaRPr>
          </a:p>
        </p:txBody>
      </p:sp>
      <p:graphicFrame>
        <p:nvGraphicFramePr>
          <p:cNvPr id="268" name="Google Shape;268;ga7a9a8219b_1_28"/>
          <p:cNvGraphicFramePr/>
          <p:nvPr/>
        </p:nvGraphicFramePr>
        <p:xfrm>
          <a:off x="6478475" y="1717425"/>
          <a:ext cx="4827500" cy="1646185"/>
        </p:xfrm>
        <a:graphic>
          <a:graphicData uri="http://schemas.openxmlformats.org/drawingml/2006/table">
            <a:tbl>
              <a:tblPr>
                <a:noFill/>
                <a:tableStyleId>{865E4F99-E327-41E7-B575-8DEB753362B8}</a:tableStyleId>
              </a:tblPr>
              <a:tblGrid>
                <a:gridCol w="1338950">
                  <a:extLst>
                    <a:ext uri="{9D8B030D-6E8A-4147-A177-3AD203B41FA5}">
                      <a16:colId xmlns:a16="http://schemas.microsoft.com/office/drawing/2014/main" val="20000"/>
                    </a:ext>
                  </a:extLst>
                </a:gridCol>
                <a:gridCol w="1162850">
                  <a:extLst>
                    <a:ext uri="{9D8B030D-6E8A-4147-A177-3AD203B41FA5}">
                      <a16:colId xmlns:a16="http://schemas.microsoft.com/office/drawing/2014/main" val="20001"/>
                    </a:ext>
                  </a:extLst>
                </a:gridCol>
                <a:gridCol w="1162850">
                  <a:extLst>
                    <a:ext uri="{9D8B030D-6E8A-4147-A177-3AD203B41FA5}">
                      <a16:colId xmlns:a16="http://schemas.microsoft.com/office/drawing/2014/main" val="20002"/>
                    </a:ext>
                  </a:extLst>
                </a:gridCol>
                <a:gridCol w="1162850">
                  <a:extLst>
                    <a:ext uri="{9D8B030D-6E8A-4147-A177-3AD203B41FA5}">
                      <a16:colId xmlns:a16="http://schemas.microsoft.com/office/drawing/2014/main" val="20003"/>
                    </a:ext>
                  </a:extLst>
                </a:gridCol>
              </a:tblGrid>
              <a:tr h="337850">
                <a:tc>
                  <a:txBody>
                    <a:bodyPr/>
                    <a:lstStyle/>
                    <a:p>
                      <a:pPr marL="0" lvl="0" indent="0" algn="l" rtl="0">
                        <a:spcBef>
                          <a:spcPts val="0"/>
                        </a:spcBef>
                        <a:spcAft>
                          <a:spcPts val="0"/>
                        </a:spcAft>
                        <a:buNone/>
                      </a:pPr>
                      <a:endParaRPr sz="1300">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300" b="1">
                          <a:latin typeface="Georgia"/>
                          <a:ea typeface="Georgia"/>
                          <a:cs typeface="Georgia"/>
                          <a:sym typeface="Georgia"/>
                        </a:rPr>
                        <a:t>Feature Representation</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975">
                <a:tc>
                  <a:txBody>
                    <a:bodyPr/>
                    <a:lstStyle/>
                    <a:p>
                      <a:pPr marL="0" lvl="0" indent="0" algn="l" rtl="0">
                        <a:spcBef>
                          <a:spcPts val="0"/>
                        </a:spcBef>
                        <a:spcAft>
                          <a:spcPts val="0"/>
                        </a:spcAft>
                        <a:buNone/>
                      </a:pPr>
                      <a:r>
                        <a:rPr lang="en-US" sz="1300" b="1">
                          <a:latin typeface="Georgia"/>
                          <a:ea typeface="Georgia"/>
                          <a:cs typeface="Georgia"/>
                          <a:sym typeface="Georgia"/>
                        </a:rPr>
                        <a:t>Regression</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Granular</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PCA</a:t>
                      </a:r>
                      <a:endParaRPr sz="1300" b="1">
                        <a:latin typeface="Georgia"/>
                        <a:ea typeface="Georgia"/>
                        <a:cs typeface="Georgia"/>
                        <a:sym typeface="Georgia"/>
                      </a:endParaRPr>
                    </a:p>
                  </a:txBody>
                  <a:tcPr marL="63500" marR="63500" marT="63500" marB="63500">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Summary</a:t>
                      </a:r>
                      <a:endParaRPr sz="1300" b="1">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Linear</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0.5636</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solidFill>
                      <a:srgbClr val="C9DAF8"/>
                    </a:solidFil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0.7074</a:t>
                      </a:r>
                      <a:endParaRPr sz="1300">
                        <a:latin typeface="Georgia"/>
                        <a:ea typeface="Georgia"/>
                        <a:cs typeface="Georgia"/>
                        <a:sym typeface="Georgia"/>
                      </a:endParaRPr>
                    </a:p>
                  </a:txBody>
                  <a:tcPr marL="63500" marR="63500" marT="63500" marB="63500">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0.5997</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solidFill>
                      <a:srgbClr val="C9DAF8"/>
                    </a:solidFill>
                  </a:tcPr>
                </a:tc>
                <a:extLst>
                  <a:ext uri="{0D108BD9-81ED-4DB2-BD59-A6C34878D82A}">
                    <a16:rowId xmlns:a16="http://schemas.microsoft.com/office/drawing/2014/main" val="10002"/>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Lasso</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0.7161</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solidFill>
                      <a:srgbClr val="C9DAF8"/>
                    </a:solidFil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0.7050</a:t>
                      </a:r>
                      <a:endParaRPr sz="1300">
                        <a:latin typeface="Georgia"/>
                        <a:ea typeface="Georgia"/>
                        <a:cs typeface="Georgia"/>
                        <a:sym typeface="Georgia"/>
                      </a:endParaRPr>
                    </a:p>
                  </a:txBody>
                  <a:tcPr marL="63500" marR="63500" marT="63500" marB="63500"/>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0.6024</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solidFill>
                      <a:srgbClr val="C9DAF8"/>
                    </a:solidFill>
                  </a:tcPr>
                </a:tc>
                <a:extLst>
                  <a:ext uri="{0D108BD9-81ED-4DB2-BD59-A6C34878D82A}">
                    <a16:rowId xmlns:a16="http://schemas.microsoft.com/office/drawing/2014/main" val="10003"/>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Ridge</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0.7350</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0.7496</a:t>
                      </a:r>
                      <a:endParaRPr sz="1300">
                        <a:latin typeface="Georgia"/>
                        <a:ea typeface="Georgia"/>
                        <a:cs typeface="Georgia"/>
                        <a:sym typeface="Georgia"/>
                      </a:endParaRPr>
                    </a:p>
                  </a:txBody>
                  <a:tcPr marL="63500" marR="63500" marT="63500" marB="63500">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0.5968</a:t>
                      </a:r>
                      <a:endParaRPr sz="1300">
                        <a:solidFill>
                          <a:srgbClr val="212121"/>
                        </a:solidFill>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a7a9a8219b_1_3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19</a:t>
            </a:fld>
            <a:endParaRPr sz="900">
              <a:solidFill>
                <a:srgbClr val="3F3F3F"/>
              </a:solidFill>
            </a:endParaRPr>
          </a:p>
        </p:txBody>
      </p:sp>
      <p:sp>
        <p:nvSpPr>
          <p:cNvPr id="275" name="Google Shape;275;ga7a9a8219b_1_35"/>
          <p:cNvSpPr/>
          <p:nvPr/>
        </p:nvSpPr>
        <p:spPr>
          <a:xfrm>
            <a:off x="321774" y="574425"/>
            <a:ext cx="7428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Experimental Analysis</a:t>
            </a:r>
            <a:endParaRPr sz="5400" b="0" i="0" u="none" strike="noStrike" cap="none">
              <a:solidFill>
                <a:srgbClr val="4D4D4D"/>
              </a:solidFill>
              <a:latin typeface="Georgia"/>
              <a:ea typeface="Georgia"/>
              <a:cs typeface="Georgia"/>
              <a:sym typeface="Georgia"/>
            </a:endParaRPr>
          </a:p>
        </p:txBody>
      </p:sp>
      <p:sp>
        <p:nvSpPr>
          <p:cNvPr id="276" name="Google Shape;276;ga7a9a8219b_1_35"/>
          <p:cNvSpPr txBox="1"/>
          <p:nvPr/>
        </p:nvSpPr>
        <p:spPr>
          <a:xfrm>
            <a:off x="525025" y="1717425"/>
            <a:ext cx="7022100" cy="3000000"/>
          </a:xfrm>
          <a:prstGeom prst="rect">
            <a:avLst/>
          </a:prstGeom>
          <a:noFill/>
          <a:ln>
            <a:noFill/>
          </a:ln>
        </p:spPr>
        <p:txBody>
          <a:bodyPr spcFirstLastPara="1" wrap="square" lIns="91425" tIns="91425" rIns="91425" bIns="91425" anchor="t" anchorCtr="0">
            <a:noAutofit/>
          </a:bodyPr>
          <a:lstStyle/>
          <a:p>
            <a:pPr marL="457200" lvl="0"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Cross validation accuracy</a:t>
            </a:r>
            <a:endParaRPr sz="2200">
              <a:solidFill>
                <a:schemeClr val="dk1"/>
              </a:solidFill>
              <a:latin typeface="Georgia"/>
              <a:ea typeface="Georgia"/>
              <a:cs typeface="Georgia"/>
              <a:sym typeface="Georgia"/>
            </a:endParaRPr>
          </a:p>
          <a:p>
            <a:pPr marL="1371600" lvl="2" indent="-368300" algn="just" rtl="0">
              <a:lnSpc>
                <a:spcPct val="150000"/>
              </a:lnSpc>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Lasso and Ridge regressions</a:t>
            </a:r>
            <a:endParaRPr sz="2200">
              <a:solidFill>
                <a:schemeClr val="dk1"/>
              </a:solidFill>
              <a:latin typeface="Georgia"/>
              <a:ea typeface="Georgia"/>
              <a:cs typeface="Georgia"/>
              <a:sym typeface="Georgia"/>
            </a:endParaRPr>
          </a:p>
          <a:p>
            <a:pPr marL="2286000" lvl="4" indent="-368300" algn="just" rtl="0">
              <a:lnSpc>
                <a:spcPct val="150000"/>
              </a:lnSpc>
              <a:spcBef>
                <a:spcPts val="0"/>
              </a:spcBef>
              <a:spcAft>
                <a:spcPts val="0"/>
              </a:spcAft>
              <a:buClr>
                <a:schemeClr val="accent2"/>
              </a:buClr>
              <a:buSzPts val="2200"/>
              <a:buFont typeface="Georgia"/>
              <a:buChar char="➺"/>
            </a:pPr>
            <a:r>
              <a:rPr lang="en-US" sz="2200">
                <a:solidFill>
                  <a:schemeClr val="accent2"/>
                </a:solidFill>
                <a:latin typeface="Georgia"/>
                <a:ea typeface="Georgia"/>
                <a:cs typeface="Georgia"/>
                <a:sym typeface="Georgia"/>
              </a:rPr>
              <a:t>PCA implementation</a:t>
            </a:r>
            <a:endParaRPr sz="2200">
              <a:solidFill>
                <a:schemeClr val="dk1"/>
              </a:solidFill>
              <a:latin typeface="Georgia"/>
              <a:ea typeface="Georgia"/>
              <a:cs typeface="Georgia"/>
              <a:sym typeface="Georgia"/>
            </a:endParaRPr>
          </a:p>
        </p:txBody>
      </p:sp>
      <p:pic>
        <p:nvPicPr>
          <p:cNvPr id="277" name="Google Shape;277;ga7a9a8219b_1_35"/>
          <p:cNvPicPr preferRelativeResize="0"/>
          <p:nvPr/>
        </p:nvPicPr>
        <p:blipFill>
          <a:blip r:embed="rId3">
            <a:alphaModFix/>
          </a:blip>
          <a:stretch>
            <a:fillRect/>
          </a:stretch>
        </p:blipFill>
        <p:spPr>
          <a:xfrm>
            <a:off x="9065478" y="1523236"/>
            <a:ext cx="2396472" cy="1608288"/>
          </a:xfrm>
          <a:prstGeom prst="rect">
            <a:avLst/>
          </a:prstGeom>
          <a:noFill/>
          <a:ln>
            <a:noFill/>
          </a:ln>
        </p:spPr>
      </p:pic>
      <p:pic>
        <p:nvPicPr>
          <p:cNvPr id="278" name="Google Shape;278;ga7a9a8219b_1_35"/>
          <p:cNvPicPr preferRelativeResize="0"/>
          <p:nvPr/>
        </p:nvPicPr>
        <p:blipFill>
          <a:blip r:embed="rId4">
            <a:alphaModFix/>
          </a:blip>
          <a:stretch>
            <a:fillRect/>
          </a:stretch>
        </p:blipFill>
        <p:spPr>
          <a:xfrm>
            <a:off x="7814060" y="3249872"/>
            <a:ext cx="2396472" cy="1585529"/>
          </a:xfrm>
          <a:prstGeom prst="rect">
            <a:avLst/>
          </a:prstGeom>
          <a:noFill/>
          <a:ln>
            <a:noFill/>
          </a:ln>
        </p:spPr>
      </p:pic>
      <p:pic>
        <p:nvPicPr>
          <p:cNvPr id="279" name="Google Shape;279;ga7a9a8219b_1_35"/>
          <p:cNvPicPr preferRelativeResize="0"/>
          <p:nvPr/>
        </p:nvPicPr>
        <p:blipFill>
          <a:blip r:embed="rId5">
            <a:alphaModFix/>
          </a:blip>
          <a:stretch>
            <a:fillRect/>
          </a:stretch>
        </p:blipFill>
        <p:spPr>
          <a:xfrm>
            <a:off x="6480650" y="1523226"/>
            <a:ext cx="2396472" cy="1570357"/>
          </a:xfrm>
          <a:prstGeom prst="rect">
            <a:avLst/>
          </a:prstGeom>
          <a:noFill/>
          <a:ln>
            <a:noFill/>
          </a:ln>
        </p:spPr>
      </p:pic>
      <p:graphicFrame>
        <p:nvGraphicFramePr>
          <p:cNvPr id="280" name="Google Shape;280;ga7a9a8219b_1_35"/>
          <p:cNvGraphicFramePr/>
          <p:nvPr>
            <p:extLst>
              <p:ext uri="{D42A27DB-BD31-4B8C-83A1-F6EECF244321}">
                <p14:modId xmlns:p14="http://schemas.microsoft.com/office/powerpoint/2010/main" val="2340082984"/>
              </p:ext>
            </p:extLst>
          </p:nvPr>
        </p:nvGraphicFramePr>
        <p:xfrm>
          <a:off x="1117850" y="3320215"/>
          <a:ext cx="4827500" cy="1646185"/>
        </p:xfrm>
        <a:graphic>
          <a:graphicData uri="http://schemas.openxmlformats.org/drawingml/2006/table">
            <a:tbl>
              <a:tblPr>
                <a:noFill/>
                <a:tableStyleId>{865E4F99-E327-41E7-B575-8DEB753362B8}</a:tableStyleId>
              </a:tblPr>
              <a:tblGrid>
                <a:gridCol w="1338950">
                  <a:extLst>
                    <a:ext uri="{9D8B030D-6E8A-4147-A177-3AD203B41FA5}">
                      <a16:colId xmlns:a16="http://schemas.microsoft.com/office/drawing/2014/main" val="20000"/>
                    </a:ext>
                  </a:extLst>
                </a:gridCol>
                <a:gridCol w="1162850">
                  <a:extLst>
                    <a:ext uri="{9D8B030D-6E8A-4147-A177-3AD203B41FA5}">
                      <a16:colId xmlns:a16="http://schemas.microsoft.com/office/drawing/2014/main" val="20001"/>
                    </a:ext>
                  </a:extLst>
                </a:gridCol>
                <a:gridCol w="1162850">
                  <a:extLst>
                    <a:ext uri="{9D8B030D-6E8A-4147-A177-3AD203B41FA5}">
                      <a16:colId xmlns:a16="http://schemas.microsoft.com/office/drawing/2014/main" val="20002"/>
                    </a:ext>
                  </a:extLst>
                </a:gridCol>
                <a:gridCol w="1162850">
                  <a:extLst>
                    <a:ext uri="{9D8B030D-6E8A-4147-A177-3AD203B41FA5}">
                      <a16:colId xmlns:a16="http://schemas.microsoft.com/office/drawing/2014/main" val="20003"/>
                    </a:ext>
                  </a:extLst>
                </a:gridCol>
              </a:tblGrid>
              <a:tr h="337850">
                <a:tc>
                  <a:txBody>
                    <a:bodyPr/>
                    <a:lstStyle/>
                    <a:p>
                      <a:pPr marL="0" lvl="0" indent="0" algn="l" rtl="0">
                        <a:spcBef>
                          <a:spcPts val="0"/>
                        </a:spcBef>
                        <a:spcAft>
                          <a:spcPts val="0"/>
                        </a:spcAft>
                        <a:buNone/>
                      </a:pPr>
                      <a:endParaRPr sz="1300" dirty="0">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300" b="1">
                          <a:latin typeface="Georgia"/>
                          <a:ea typeface="Georgia"/>
                          <a:cs typeface="Georgia"/>
                          <a:sym typeface="Georgia"/>
                        </a:rPr>
                        <a:t>Feature Representation</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2975">
                <a:tc>
                  <a:txBody>
                    <a:bodyPr/>
                    <a:lstStyle/>
                    <a:p>
                      <a:pPr marL="0" lvl="0" indent="0" algn="l" rtl="0">
                        <a:spcBef>
                          <a:spcPts val="0"/>
                        </a:spcBef>
                        <a:spcAft>
                          <a:spcPts val="0"/>
                        </a:spcAft>
                        <a:buNone/>
                      </a:pPr>
                      <a:r>
                        <a:rPr lang="en-US" sz="1300" b="1">
                          <a:latin typeface="Georgia"/>
                          <a:ea typeface="Georgia"/>
                          <a:cs typeface="Georgia"/>
                          <a:sym typeface="Georgia"/>
                        </a:rPr>
                        <a:t>Regression</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Granular</a:t>
                      </a:r>
                      <a:endParaRPr sz="1300" b="1">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PCA</a:t>
                      </a:r>
                      <a:endParaRPr sz="1300" b="1">
                        <a:latin typeface="Georgia"/>
                        <a:ea typeface="Georgia"/>
                        <a:cs typeface="Georgia"/>
                        <a:sym typeface="Georgia"/>
                      </a:endParaRPr>
                    </a:p>
                  </a:txBody>
                  <a:tcPr marL="63500" marR="63500" marT="63500" marB="63500">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300" b="1">
                          <a:latin typeface="Georgia"/>
                          <a:ea typeface="Georgia"/>
                          <a:cs typeface="Georgia"/>
                          <a:sym typeface="Georgia"/>
                        </a:rPr>
                        <a:t>Summary</a:t>
                      </a:r>
                      <a:endParaRPr sz="1300" b="1">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Linear</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0.5636</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0.7074</a:t>
                      </a:r>
                      <a:endParaRPr sz="1300">
                        <a:latin typeface="Georgia"/>
                        <a:ea typeface="Georgia"/>
                        <a:cs typeface="Georgia"/>
                        <a:sym typeface="Georgia"/>
                      </a:endParaRPr>
                    </a:p>
                  </a:txBody>
                  <a:tcPr marL="63500" marR="63500" marT="63500" marB="63500">
                    <a:lnT w="19050" cap="flat" cmpd="sng">
                      <a:solidFill>
                        <a:srgbClr val="000000"/>
                      </a:solidFill>
                      <a:prstDash val="solid"/>
                      <a:round/>
                      <a:headEnd type="none" w="sm" len="sm"/>
                      <a:tailEnd type="none" w="sm" len="sm"/>
                    </a:lnT>
                    <a:solidFill>
                      <a:srgbClr val="C9DAF8"/>
                    </a:solidFil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0.5997</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Lasso</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0.7161</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0.7050</a:t>
                      </a:r>
                      <a:endParaRPr sz="1300">
                        <a:latin typeface="Georgia"/>
                        <a:ea typeface="Georgia"/>
                        <a:cs typeface="Georgia"/>
                        <a:sym typeface="Georgia"/>
                      </a:endParaRPr>
                    </a:p>
                  </a:txBody>
                  <a:tcPr marL="63500" marR="63500" marT="63500" marB="63500">
                    <a:solidFill>
                      <a:srgbClr val="C9DAF8"/>
                    </a:solidFill>
                  </a:tcPr>
                </a:tc>
                <a:tc>
                  <a:txBody>
                    <a:bodyPr/>
                    <a:lstStyle/>
                    <a:p>
                      <a:pPr marL="0" lvl="0" indent="0" algn="l" rtl="0">
                        <a:spcBef>
                          <a:spcPts val="0"/>
                        </a:spcBef>
                        <a:spcAft>
                          <a:spcPts val="0"/>
                        </a:spcAft>
                        <a:buNone/>
                      </a:pPr>
                      <a:r>
                        <a:rPr lang="en-US" sz="1300">
                          <a:solidFill>
                            <a:srgbClr val="212121"/>
                          </a:solidFill>
                          <a:highlight>
                            <a:srgbClr val="FFFFFF"/>
                          </a:highlight>
                          <a:latin typeface="Georgia"/>
                          <a:ea typeface="Georgia"/>
                          <a:cs typeface="Georgia"/>
                          <a:sym typeface="Georgia"/>
                        </a:rPr>
                        <a:t>0.6024</a:t>
                      </a:r>
                      <a:endParaRPr sz="1300">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316200">
                <a:tc>
                  <a:txBody>
                    <a:bodyPr/>
                    <a:lstStyle/>
                    <a:p>
                      <a:pPr marL="0" lvl="0" indent="0" algn="l" rtl="0">
                        <a:spcBef>
                          <a:spcPts val="0"/>
                        </a:spcBef>
                        <a:spcAft>
                          <a:spcPts val="0"/>
                        </a:spcAft>
                        <a:buNone/>
                      </a:pPr>
                      <a:r>
                        <a:rPr lang="en-US" sz="1300" b="1">
                          <a:latin typeface="Georgia"/>
                          <a:ea typeface="Georgia"/>
                          <a:cs typeface="Georgia"/>
                          <a:sym typeface="Georgia"/>
                        </a:rPr>
                        <a:t>Ridge</a:t>
                      </a:r>
                      <a:endParaRPr sz="1300" b="1">
                        <a:latin typeface="Georgia"/>
                        <a:ea typeface="Georgia"/>
                        <a:cs typeface="Georgia"/>
                        <a:sym typeface="Georgia"/>
                      </a:endParaRPr>
                    </a:p>
                  </a:txBody>
                  <a:tcPr marL="63500" marR="63500" marT="63500" marB="63500">
                    <a:lnL w="2857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0.7350</a:t>
                      </a:r>
                      <a:endParaRPr sz="1300">
                        <a:latin typeface="Georgia"/>
                        <a:ea typeface="Georgia"/>
                        <a:cs typeface="Georgia"/>
                        <a:sym typeface="Georgia"/>
                      </a:endParaRPr>
                    </a:p>
                  </a:txBody>
                  <a:tcPr marL="63500" marR="63500" marT="63500" marB="63500">
                    <a:lnL w="1905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300">
                          <a:solidFill>
                            <a:srgbClr val="212121"/>
                          </a:solidFill>
                          <a:latin typeface="Georgia"/>
                          <a:ea typeface="Georgia"/>
                          <a:cs typeface="Georgia"/>
                          <a:sym typeface="Georgia"/>
                        </a:rPr>
                        <a:t>0.7496</a:t>
                      </a:r>
                      <a:endParaRPr sz="1300">
                        <a:latin typeface="Georgia"/>
                        <a:ea typeface="Georgia"/>
                        <a:cs typeface="Georgia"/>
                        <a:sym typeface="Georgia"/>
                      </a:endParaRPr>
                    </a:p>
                  </a:txBody>
                  <a:tcPr marL="63500" marR="63500" marT="63500" marB="63500">
                    <a:lnB w="28575" cap="flat" cmpd="sng">
                      <a:solidFill>
                        <a:srgbClr val="000000"/>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US" sz="1300" dirty="0">
                          <a:solidFill>
                            <a:srgbClr val="212121"/>
                          </a:solidFill>
                          <a:highlight>
                            <a:srgbClr val="FFFFFF"/>
                          </a:highlight>
                          <a:latin typeface="Georgia"/>
                          <a:ea typeface="Georgia"/>
                          <a:cs typeface="Georgia"/>
                          <a:sym typeface="Georgia"/>
                        </a:rPr>
                        <a:t>0.5968</a:t>
                      </a:r>
                      <a:endParaRPr sz="1300" dirty="0">
                        <a:solidFill>
                          <a:srgbClr val="212121"/>
                        </a:solidFill>
                        <a:highlight>
                          <a:srgbClr val="FFFFFF"/>
                        </a:highlight>
                        <a:latin typeface="Georgia"/>
                        <a:ea typeface="Georgia"/>
                        <a:cs typeface="Georgia"/>
                        <a:sym typeface="Georgia"/>
                      </a:endParaRPr>
                    </a:p>
                  </a:txBody>
                  <a:tcPr marL="63500" marR="63500" marT="63500" marB="63500">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p:nvPr/>
        </p:nvSpPr>
        <p:spPr>
          <a:xfrm>
            <a:off x="347335" y="329133"/>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Motivation</a:t>
            </a:r>
            <a:endParaRPr sz="5400" b="0" i="0" u="none" strike="noStrike" cap="none">
              <a:solidFill>
                <a:srgbClr val="4D4D4D"/>
              </a:solidFill>
              <a:latin typeface="Georgia"/>
              <a:ea typeface="Georgia"/>
              <a:cs typeface="Georgia"/>
              <a:sym typeface="Georgia"/>
            </a:endParaRPr>
          </a:p>
        </p:txBody>
      </p:sp>
      <p:sp>
        <p:nvSpPr>
          <p:cNvPr id="117" name="Google Shape;11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2</a:t>
            </a:fld>
            <a:endParaRPr sz="900">
              <a:solidFill>
                <a:srgbClr val="3F3F3F"/>
              </a:solidFill>
            </a:endParaRPr>
          </a:p>
        </p:txBody>
      </p:sp>
      <p:sp>
        <p:nvSpPr>
          <p:cNvPr id="118" name="Google Shape;118;p2"/>
          <p:cNvSpPr txBox="1"/>
          <p:nvPr/>
        </p:nvSpPr>
        <p:spPr>
          <a:xfrm>
            <a:off x="1717293" y="1832225"/>
            <a:ext cx="9593954" cy="4413000"/>
          </a:xfrm>
          <a:prstGeom prst="rect">
            <a:avLst/>
          </a:prstGeom>
          <a:noFill/>
          <a:ln>
            <a:noFill/>
          </a:ln>
        </p:spPr>
        <p:txBody>
          <a:bodyPr spcFirstLastPara="1" wrap="square" lIns="91425" tIns="91425" rIns="91425" bIns="91425" anchor="t" anchorCtr="0">
            <a:noAutofit/>
          </a:bodyPr>
          <a:lstStyle/>
          <a:p>
            <a:pPr marL="457200" marR="0" lvl="0" indent="-330200" algn="l" rtl="0">
              <a:spcBef>
                <a:spcPts val="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COVID-19 has affected the lives of people globally, but has disproportionately impacted BIPOC</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In America, we have seen the intersection between issues of race, healthcare, and access to resources. </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The prevalence of these issues has become more public as the Black Lives Matter movement surged in the summer of 2020</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20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As we begin to explore issues of COVID, we want to analyze the role that race and ethnicity play in experiences of health and safety globally as well -- COVID is a universal issue that has different effects in each nation</a:t>
            </a:r>
            <a:endParaRPr sz="2000" b="0" i="0" u="none" strike="noStrike" cap="none">
              <a:solidFill>
                <a:srgbClr val="000000"/>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3"/>
          <p:cNvSpPr/>
          <p:nvPr/>
        </p:nvSpPr>
        <p:spPr>
          <a:xfrm>
            <a:off x="341397" y="360218"/>
            <a:ext cx="9384494"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Conclusion and Future Work</a:t>
            </a:r>
            <a:endParaRPr sz="5400" b="0" i="0" u="none" strike="noStrike" cap="none">
              <a:solidFill>
                <a:srgbClr val="4D4D4D"/>
              </a:solidFill>
              <a:latin typeface="Georgia"/>
              <a:ea typeface="Georgia"/>
              <a:cs typeface="Georgia"/>
              <a:sym typeface="Georgia"/>
            </a:endParaRPr>
          </a:p>
        </p:txBody>
      </p:sp>
      <p:sp>
        <p:nvSpPr>
          <p:cNvPr id="286" name="Google Shape;286;p13"/>
          <p:cNvSpPr txBox="1"/>
          <p:nvPr/>
        </p:nvSpPr>
        <p:spPr>
          <a:xfrm>
            <a:off x="2265350" y="1752550"/>
            <a:ext cx="9067800" cy="3810000"/>
          </a:xfrm>
          <a:prstGeom prst="rect">
            <a:avLst/>
          </a:prstGeom>
          <a:noFill/>
          <a:ln>
            <a:noFill/>
          </a:ln>
        </p:spPr>
        <p:txBody>
          <a:bodyPr spcFirstLastPara="1" wrap="square" lIns="91425" tIns="45700" rIns="91425" bIns="45700" anchor="t" anchorCtr="0">
            <a:noAutofit/>
          </a:bodyPr>
          <a:lstStyle/>
          <a:p>
            <a:pPr marL="457200" lvl="0" indent="-368300" algn="just" rtl="0">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Determine the impact of confounding variables that may be present </a:t>
            </a:r>
            <a:endParaRPr sz="2200">
              <a:solidFill>
                <a:schemeClr val="dk1"/>
              </a:solidFill>
              <a:latin typeface="Georgia"/>
              <a:ea typeface="Georgia"/>
              <a:cs typeface="Georgia"/>
              <a:sym typeface="Georgia"/>
            </a:endParaRPr>
          </a:p>
          <a:p>
            <a:pPr marL="457200" lvl="0" indent="0" algn="just" rtl="0">
              <a:spcBef>
                <a:spcPts val="400"/>
              </a:spcBef>
              <a:spcAft>
                <a:spcPts val="0"/>
              </a:spcAft>
              <a:buNone/>
            </a:pPr>
            <a:endParaRPr sz="2200">
              <a:solidFill>
                <a:schemeClr val="dk1"/>
              </a:solidFill>
              <a:latin typeface="Georgia"/>
              <a:ea typeface="Georgia"/>
              <a:cs typeface="Georgia"/>
              <a:sym typeface="Georgia"/>
            </a:endParaRPr>
          </a:p>
          <a:p>
            <a:pPr marL="457200" lvl="0" indent="-368300" algn="just" rtl="0">
              <a:spcBef>
                <a:spcPts val="40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Future Works</a:t>
            </a:r>
            <a:endParaRPr sz="2200">
              <a:solidFill>
                <a:schemeClr val="dk1"/>
              </a:solidFill>
              <a:latin typeface="Georgia"/>
              <a:ea typeface="Georgia"/>
              <a:cs typeface="Georgia"/>
              <a:sym typeface="Georgia"/>
            </a:endParaRPr>
          </a:p>
          <a:p>
            <a:pPr marL="1828800" lvl="0" indent="-368300" algn="just" rtl="0">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Deeper look at the model</a:t>
            </a:r>
            <a:endParaRPr sz="2200">
              <a:solidFill>
                <a:schemeClr val="dk1"/>
              </a:solidFill>
              <a:latin typeface="Georgia"/>
              <a:ea typeface="Georgia"/>
              <a:cs typeface="Georgia"/>
              <a:sym typeface="Georgia"/>
            </a:endParaRPr>
          </a:p>
          <a:p>
            <a:pPr marL="1828800" lvl="0" indent="-368300" algn="just" rtl="0">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Expand our data</a:t>
            </a:r>
            <a:endParaRPr sz="2200">
              <a:solidFill>
                <a:schemeClr val="dk1"/>
              </a:solidFill>
              <a:latin typeface="Georgia"/>
              <a:ea typeface="Georgia"/>
              <a:cs typeface="Georgia"/>
              <a:sym typeface="Georgia"/>
            </a:endParaRPr>
          </a:p>
          <a:p>
            <a:pPr marL="1828800" lvl="0" indent="-368300" algn="just" rtl="0">
              <a:spcBef>
                <a:spcPts val="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Apply other model (mlp) </a:t>
            </a:r>
            <a:endParaRPr sz="2200">
              <a:solidFill>
                <a:schemeClr val="dk1"/>
              </a:solidFill>
              <a:latin typeface="Georgia"/>
              <a:ea typeface="Georgia"/>
              <a:cs typeface="Georgia"/>
              <a:sym typeface="Georgia"/>
            </a:endParaRPr>
          </a:p>
          <a:p>
            <a:pPr marL="1828800" lvl="0" indent="0" algn="just" rtl="0">
              <a:spcBef>
                <a:spcPts val="400"/>
              </a:spcBef>
              <a:spcAft>
                <a:spcPts val="0"/>
              </a:spcAft>
              <a:buNone/>
            </a:pPr>
            <a:endParaRPr sz="2200">
              <a:solidFill>
                <a:schemeClr val="dk1"/>
              </a:solidFill>
              <a:latin typeface="Georgia"/>
              <a:ea typeface="Georgia"/>
              <a:cs typeface="Georgia"/>
              <a:sym typeface="Georgia"/>
            </a:endParaRPr>
          </a:p>
          <a:p>
            <a:pPr marL="457200" lvl="0" indent="-368300" algn="just" rtl="0">
              <a:spcBef>
                <a:spcPts val="400"/>
              </a:spcBef>
              <a:spcAft>
                <a:spcPts val="0"/>
              </a:spcAft>
              <a:buClr>
                <a:schemeClr val="dk1"/>
              </a:buClr>
              <a:buSzPts val="2200"/>
              <a:buFont typeface="Georgia"/>
              <a:buChar char="➤"/>
            </a:pPr>
            <a:r>
              <a:rPr lang="en-US" sz="2200">
                <a:solidFill>
                  <a:schemeClr val="dk1"/>
                </a:solidFill>
                <a:latin typeface="Georgia"/>
                <a:ea typeface="Georgia"/>
                <a:cs typeface="Georgia"/>
                <a:sym typeface="Georgia"/>
              </a:rPr>
              <a:t>Provide the basis for a conversation about race and inequality on a global scale. </a:t>
            </a:r>
            <a:endParaRPr sz="2200">
              <a:solidFill>
                <a:schemeClr val="dk1"/>
              </a:solidFill>
              <a:latin typeface="Georgia"/>
              <a:ea typeface="Georgia"/>
              <a:cs typeface="Georgia"/>
              <a:sym typeface="Georgia"/>
            </a:endParaRPr>
          </a:p>
          <a:p>
            <a:pPr marL="457200" lvl="0" indent="0" algn="just" rtl="0">
              <a:spcBef>
                <a:spcPts val="400"/>
              </a:spcBef>
              <a:spcAft>
                <a:spcPts val="0"/>
              </a:spcAft>
              <a:buNone/>
            </a:pPr>
            <a:endParaRPr sz="2200">
              <a:solidFill>
                <a:schemeClr val="dk1"/>
              </a:solidFill>
              <a:latin typeface="Georgia"/>
              <a:ea typeface="Georgia"/>
              <a:cs typeface="Georgia"/>
              <a:sym typeface="Georgia"/>
            </a:endParaRPr>
          </a:p>
          <a:p>
            <a:pPr marL="0" lvl="0" indent="0" algn="just" rtl="0">
              <a:spcBef>
                <a:spcPts val="400"/>
              </a:spcBef>
              <a:spcAft>
                <a:spcPts val="0"/>
              </a:spcAft>
              <a:buNone/>
            </a:pPr>
            <a:endParaRPr sz="2200">
              <a:solidFill>
                <a:schemeClr val="dk1"/>
              </a:solidFill>
              <a:latin typeface="Georgia"/>
              <a:ea typeface="Georgia"/>
              <a:cs typeface="Georgia"/>
              <a:sym typeface="Georgia"/>
            </a:endParaRPr>
          </a:p>
          <a:p>
            <a:pPr marL="0" lvl="0" indent="0" algn="just" rtl="0">
              <a:spcBef>
                <a:spcPts val="400"/>
              </a:spcBef>
              <a:spcAft>
                <a:spcPts val="400"/>
              </a:spcAft>
              <a:buClr>
                <a:schemeClr val="dk1"/>
              </a:buClr>
              <a:buSzPts val="1100"/>
              <a:buFont typeface="Arial"/>
              <a:buNone/>
            </a:pPr>
            <a:endParaRPr sz="2200">
              <a:solidFill>
                <a:schemeClr val="dk1"/>
              </a:solidFill>
              <a:latin typeface="Georgia"/>
              <a:ea typeface="Georgia"/>
              <a:cs typeface="Georgia"/>
              <a:sym typeface="Georgia"/>
            </a:endParaRPr>
          </a:p>
        </p:txBody>
      </p:sp>
      <p:sp>
        <p:nvSpPr>
          <p:cNvPr id="287" name="Google Shape;287;p13"/>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20</a:t>
            </a:fld>
            <a:endParaRPr sz="900">
              <a:solidFill>
                <a:srgbClr val="3F3F3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a7a9a8219b_1_61"/>
          <p:cNvSpPr txBox="1">
            <a:spLocks noGrp="1"/>
          </p:cNvSpPr>
          <p:nvPr>
            <p:ph type="ctrTitle"/>
          </p:nvPr>
        </p:nvSpPr>
        <p:spPr>
          <a:xfrm>
            <a:off x="581191" y="1020431"/>
            <a:ext cx="10993500" cy="1475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latin typeface="Georgia"/>
                <a:ea typeface="Georgia"/>
                <a:cs typeface="Georgia"/>
                <a:sym typeface="Georgia"/>
              </a:rPr>
              <a:t>Colab Notebook</a:t>
            </a:r>
            <a:endParaRPr>
              <a:latin typeface="Georgia"/>
              <a:ea typeface="Georgia"/>
              <a:cs typeface="Georgia"/>
              <a:sym typeface="Georgia"/>
            </a:endParaRPr>
          </a:p>
        </p:txBody>
      </p:sp>
      <p:sp>
        <p:nvSpPr>
          <p:cNvPr id="294" name="Google Shape;294;ga7a9a8219b_1_61"/>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p:nvPr/>
        </p:nvSpPr>
        <p:spPr>
          <a:xfrm>
            <a:off x="1941342" y="1563975"/>
            <a:ext cx="9838972" cy="4544400"/>
          </a:xfrm>
          <a:prstGeom prst="rect">
            <a:avLst/>
          </a:prstGeom>
          <a:noFill/>
          <a:ln>
            <a:noFill/>
          </a:ln>
        </p:spPr>
        <p:txBody>
          <a:bodyPr spcFirstLastPara="1" wrap="square" lIns="91425" tIns="91425" rIns="91425" bIns="91425" anchor="t" anchorCtr="0">
            <a:noAutofit/>
          </a:bodyPr>
          <a:lstStyle/>
          <a:p>
            <a:pPr marL="457200" marR="0" lvl="0" indent="-330200" algn="l" rtl="0">
              <a:spcBef>
                <a:spcPts val="0"/>
              </a:spcBef>
              <a:spcAft>
                <a:spcPts val="0"/>
              </a:spcAft>
              <a:buSzPts val="1600"/>
              <a:buFont typeface="Georgia"/>
              <a:buChar char="-"/>
            </a:pPr>
            <a:r>
              <a:rPr lang="en-US" sz="2000" b="0" i="0" u="none" strike="noStrike" cap="none" dirty="0">
                <a:latin typeface="Georgia"/>
                <a:ea typeface="Georgia"/>
                <a:cs typeface="Georgia"/>
                <a:sym typeface="Georgia"/>
              </a:rPr>
              <a:t>The UK has healthcare that is provided by the state to everyone. It is meant to protect and improve the nation’s health</a:t>
            </a:r>
            <a:r>
              <a:rPr lang="en-US" sz="2000" dirty="0">
                <a:latin typeface="Georgia"/>
                <a:ea typeface="Georgia"/>
                <a:cs typeface="Georgia"/>
                <a:sym typeface="Georgia"/>
              </a:rPr>
              <a:t>/</a:t>
            </a:r>
            <a:r>
              <a:rPr lang="en-US" sz="2000" b="0" i="0" u="none" strike="noStrike" cap="none" dirty="0">
                <a:latin typeface="Georgia"/>
                <a:ea typeface="Georgia"/>
                <a:cs typeface="Georgia"/>
                <a:sym typeface="Georgia"/>
              </a:rPr>
              <a:t>wellbeing and reduce health inequalities.</a:t>
            </a:r>
            <a:endParaRPr sz="2000" b="0" i="0" u="none" strike="noStrike" cap="none" dirty="0">
              <a:latin typeface="Georgia"/>
              <a:ea typeface="Georgia"/>
              <a:cs typeface="Georgia"/>
              <a:sym typeface="Georgia"/>
            </a:endParaRPr>
          </a:p>
          <a:p>
            <a:pPr marL="457200" marR="0" lvl="0" indent="-330200" algn="l" rtl="0">
              <a:spcBef>
                <a:spcPts val="200"/>
              </a:spcBef>
              <a:spcAft>
                <a:spcPts val="0"/>
              </a:spcAft>
              <a:buSzPts val="1600"/>
              <a:buFont typeface="Georgia"/>
              <a:buChar char="-"/>
            </a:pPr>
            <a:r>
              <a:rPr lang="en-US" sz="2000" b="0" i="0" u="none" strike="noStrike" cap="none" dirty="0">
                <a:latin typeface="Georgia"/>
                <a:ea typeface="Georgia"/>
                <a:cs typeface="Georgia"/>
                <a:sym typeface="Georgia"/>
              </a:rPr>
              <a:t>Background of our data:</a:t>
            </a:r>
            <a:endParaRPr sz="2000" b="0" i="0" u="none" strike="noStrike" cap="none" dirty="0">
              <a:latin typeface="Georgia"/>
              <a:ea typeface="Georgia"/>
              <a:cs typeface="Georgia"/>
              <a:sym typeface="Georgia"/>
            </a:endParaRPr>
          </a:p>
          <a:p>
            <a:pPr marL="914400" marR="0" lvl="1" indent="-330200" algn="l" rtl="0">
              <a:spcBef>
                <a:spcPts val="200"/>
              </a:spcBef>
              <a:spcAft>
                <a:spcPts val="0"/>
              </a:spcAft>
              <a:buSzPts val="1600"/>
              <a:buFont typeface="Georgia"/>
              <a:buChar char="-"/>
            </a:pPr>
            <a:r>
              <a:rPr lang="en-US" sz="2000" b="0" i="0" u="none" strike="noStrike" cap="none" dirty="0">
                <a:latin typeface="Georgia"/>
                <a:ea typeface="Georgia"/>
                <a:cs typeface="Georgia"/>
                <a:sym typeface="Georgia"/>
              </a:rPr>
              <a:t>Respiratory Datamart and the Second Generation Surveillance System were used for information about all the samples tested and the results of these tests were from the public health, NHS, and private laboratories.</a:t>
            </a:r>
            <a:endParaRPr sz="2000" b="0" i="0" u="none" strike="noStrike" cap="none" dirty="0">
              <a:latin typeface="Georgia"/>
              <a:ea typeface="Georgia"/>
              <a:cs typeface="Georgia"/>
              <a:sym typeface="Georgia"/>
            </a:endParaRPr>
          </a:p>
          <a:p>
            <a:pPr marL="914400" marR="0" lvl="1" indent="-330200" algn="l" rtl="0">
              <a:spcBef>
                <a:spcPts val="200"/>
              </a:spcBef>
              <a:spcAft>
                <a:spcPts val="0"/>
              </a:spcAft>
              <a:buSzPts val="1600"/>
              <a:buFont typeface="Georgia"/>
              <a:buChar char="-"/>
            </a:pPr>
            <a:r>
              <a:rPr lang="en-US" sz="2000" b="0" i="0" u="none" strike="noStrike" cap="none" dirty="0">
                <a:latin typeface="Georgia"/>
                <a:ea typeface="Georgia"/>
                <a:cs typeface="Georgia"/>
                <a:sym typeface="Georgia"/>
              </a:rPr>
              <a:t>Newly admitted hospital patients with COVID 19 were reported to the COVID 19 Hospitalization in England Surveillance system by acute NHS trusted secure web portals.</a:t>
            </a:r>
            <a:endParaRPr sz="2000" b="0" i="0" u="none" strike="noStrike" cap="none" dirty="0">
              <a:latin typeface="Georgia"/>
              <a:ea typeface="Georgia"/>
              <a:cs typeface="Georgia"/>
              <a:sym typeface="Georgia"/>
            </a:endParaRPr>
          </a:p>
          <a:p>
            <a:pPr marL="914400" marR="0" lvl="1" indent="-330200" algn="l" rtl="0">
              <a:spcBef>
                <a:spcPts val="200"/>
              </a:spcBef>
              <a:spcAft>
                <a:spcPts val="200"/>
              </a:spcAft>
              <a:buSzPts val="1600"/>
              <a:buFont typeface="Georgia"/>
              <a:buChar char="-"/>
            </a:pPr>
            <a:r>
              <a:rPr lang="en-US" sz="2000" b="0" i="0" u="none" strike="noStrike" cap="none" dirty="0">
                <a:latin typeface="Georgia"/>
                <a:ea typeface="Georgia"/>
                <a:cs typeface="Georgia"/>
                <a:sym typeface="Georgia"/>
              </a:rPr>
              <a:t>Mortality rates were found using 3 sources: NHS England, Health Protection teams, and Demographic Batch Service. </a:t>
            </a:r>
            <a:endParaRPr sz="2000" b="0" i="0" u="none" strike="noStrike" cap="none" dirty="0">
              <a:latin typeface="Georgia"/>
              <a:ea typeface="Georgia"/>
              <a:cs typeface="Georgia"/>
              <a:sym typeface="Georgia"/>
            </a:endParaRPr>
          </a:p>
        </p:txBody>
      </p:sp>
      <p:sp>
        <p:nvSpPr>
          <p:cNvPr id="125" name="Google Shape;125;p3"/>
          <p:cNvSpPr/>
          <p:nvPr/>
        </p:nvSpPr>
        <p:spPr>
          <a:xfrm>
            <a:off x="323584" y="308159"/>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Background</a:t>
            </a:r>
            <a:endParaRPr sz="5400" b="0" i="0" u="none" strike="noStrike" cap="none">
              <a:solidFill>
                <a:srgbClr val="4D4D4D"/>
              </a:solidFill>
              <a:latin typeface="Georgia"/>
              <a:ea typeface="Georgia"/>
              <a:cs typeface="Georgia"/>
              <a:sym typeface="Georgia"/>
            </a:endParaRPr>
          </a:p>
        </p:txBody>
      </p:sp>
      <p:sp>
        <p:nvSpPr>
          <p:cNvPr id="126" name="Google Shape;126;p3"/>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341396" y="309525"/>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Related Work</a:t>
            </a:r>
            <a:endParaRPr sz="5400" b="0" i="0" u="none" strike="noStrike" cap="none">
              <a:solidFill>
                <a:srgbClr val="000000"/>
              </a:solidFill>
              <a:latin typeface="Arial"/>
              <a:ea typeface="Arial"/>
              <a:cs typeface="Arial"/>
              <a:sym typeface="Arial"/>
            </a:endParaRPr>
          </a:p>
        </p:txBody>
      </p:sp>
      <p:sp>
        <p:nvSpPr>
          <p:cNvPr id="133" name="Google Shape;1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4</a:t>
            </a:fld>
            <a:endParaRPr sz="900">
              <a:solidFill>
                <a:srgbClr val="3F3F3F"/>
              </a:solidFill>
            </a:endParaRPr>
          </a:p>
        </p:txBody>
      </p:sp>
      <p:sp>
        <p:nvSpPr>
          <p:cNvPr id="134" name="Google Shape;134;p4"/>
          <p:cNvSpPr txBox="1"/>
          <p:nvPr/>
        </p:nvSpPr>
        <p:spPr>
          <a:xfrm>
            <a:off x="1090675" y="1268300"/>
            <a:ext cx="10583100" cy="4413000"/>
          </a:xfrm>
          <a:prstGeom prst="rect">
            <a:avLst/>
          </a:prstGeom>
          <a:noFill/>
          <a:ln>
            <a:noFill/>
          </a:ln>
        </p:spPr>
        <p:txBody>
          <a:bodyPr spcFirstLastPara="1" wrap="square" lIns="91425" tIns="91425" rIns="91425" bIns="91425" anchor="t" anchorCtr="0">
            <a:noAutofit/>
          </a:bodyPr>
          <a:lstStyle/>
          <a:p>
            <a:pPr marL="457200" marR="0" lvl="0" indent="-352425" algn="l" rtl="0">
              <a:lnSpc>
                <a:spcPct val="100000"/>
              </a:lnSpc>
              <a:spcBef>
                <a:spcPts val="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Covid-19 has had a disproportionate effect on ethnic minorities in multiple countries, including Brazil, France, the United States, and the United Kingdom (Bachelet).</a:t>
            </a:r>
            <a:endParaRPr sz="1950" b="0" i="0" u="none" strike="noStrike" cap="none">
              <a:solidFill>
                <a:srgbClr val="000000"/>
              </a:solidFill>
              <a:latin typeface="Georgia"/>
              <a:ea typeface="Georgia"/>
              <a:cs typeface="Georgia"/>
              <a:sym typeface="Georgia"/>
            </a:endParaRPr>
          </a:p>
          <a:p>
            <a:pPr marL="457200" marR="0" lvl="0"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Numerous organizations have investigated this effect, trying to determine the factors at play, including:</a:t>
            </a:r>
            <a:endParaRPr sz="1950" b="0" i="0" u="none" strike="noStrike" cap="none">
              <a:solidFill>
                <a:srgbClr val="000000"/>
              </a:solidFill>
              <a:latin typeface="Georgia"/>
              <a:ea typeface="Georgia"/>
              <a:cs typeface="Georgia"/>
              <a:sym typeface="Georgia"/>
            </a:endParaRPr>
          </a:p>
          <a:p>
            <a:pPr marL="914400" marR="0" lvl="1"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the Pew Research Center (US)</a:t>
            </a:r>
            <a:endParaRPr sz="1950" b="0" i="0" u="none" strike="noStrike" cap="none">
              <a:solidFill>
                <a:srgbClr val="000000"/>
              </a:solidFill>
              <a:latin typeface="Georgia"/>
              <a:ea typeface="Georgia"/>
              <a:cs typeface="Georgia"/>
              <a:sym typeface="Georgia"/>
            </a:endParaRPr>
          </a:p>
          <a:p>
            <a:pPr marL="914400" marR="0" lvl="1"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The Lancet (US and UK; Brazil)</a:t>
            </a:r>
            <a:endParaRPr sz="1950" b="0" i="0" u="none" strike="noStrike" cap="none">
              <a:solidFill>
                <a:srgbClr val="000000"/>
              </a:solidFill>
              <a:latin typeface="Georgia"/>
              <a:ea typeface="Georgia"/>
              <a:cs typeface="Georgia"/>
              <a:sym typeface="Georgia"/>
            </a:endParaRPr>
          </a:p>
          <a:p>
            <a:pPr marL="914400" marR="0" lvl="1"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National Health Service (UK)</a:t>
            </a:r>
            <a:endParaRPr sz="1950" b="0" i="0" u="none" strike="noStrike" cap="none">
              <a:solidFill>
                <a:srgbClr val="000000"/>
              </a:solidFill>
              <a:latin typeface="Georgia"/>
              <a:ea typeface="Georgia"/>
              <a:cs typeface="Georgia"/>
              <a:sym typeface="Georgia"/>
            </a:endParaRPr>
          </a:p>
          <a:p>
            <a:pPr marL="914400" marR="0" lvl="1"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Public Health England (UK)</a:t>
            </a:r>
            <a:endParaRPr sz="1950" b="0" i="0" u="none" strike="noStrike" cap="none">
              <a:solidFill>
                <a:srgbClr val="000000"/>
              </a:solidFill>
              <a:latin typeface="Georgia"/>
              <a:ea typeface="Georgia"/>
              <a:cs typeface="Georgia"/>
              <a:sym typeface="Georgia"/>
            </a:endParaRPr>
          </a:p>
          <a:p>
            <a:pPr marL="457200" marR="0" lvl="0" indent="-352425" algn="l" rtl="0">
              <a:lnSpc>
                <a:spcPct val="100000"/>
              </a:lnSpc>
              <a:spcBef>
                <a:spcPts val="200"/>
              </a:spcBef>
              <a:spcAft>
                <a:spcPts val="0"/>
              </a:spcAft>
              <a:buClr>
                <a:srgbClr val="000000"/>
              </a:buClr>
              <a:buSzPts val="1950"/>
              <a:buFont typeface="Georgia"/>
              <a:buChar char="-"/>
            </a:pPr>
            <a:r>
              <a:rPr lang="en-US" sz="1950" b="0" i="0" u="none" strike="noStrike" cap="none">
                <a:solidFill>
                  <a:srgbClr val="000000"/>
                </a:solidFill>
                <a:latin typeface="Georgia"/>
                <a:ea typeface="Georgia"/>
                <a:cs typeface="Georgia"/>
                <a:sym typeface="Georgia"/>
              </a:rPr>
              <a:t>Each of these analyses identified multiple socio-economic factors whose effects</a:t>
            </a:r>
            <a:r>
              <a:rPr lang="en-US" sz="1950" b="0" i="0" u="none" strike="noStrike" cap="none">
                <a:latin typeface="Georgia"/>
                <a:ea typeface="Georgia"/>
                <a:cs typeface="Georgia"/>
                <a:sym typeface="Georgia"/>
              </a:rPr>
              <a:t> may be compounded in minority communities, such as employment (as essential workers), overcrowded housing, chronic health issues, and access to to healthcare</a:t>
            </a:r>
            <a:endParaRPr sz="1950" b="0" i="0" u="none" strike="noStrike" cap="none">
              <a:latin typeface="Georgia"/>
              <a:ea typeface="Georgia"/>
              <a:cs typeface="Georgia"/>
              <a:sym typeface="Georgia"/>
            </a:endParaRPr>
          </a:p>
          <a:p>
            <a:pPr marL="914400" marR="0" lvl="1" indent="-352425" algn="l" rtl="0">
              <a:lnSpc>
                <a:spcPct val="100000"/>
              </a:lnSpc>
              <a:spcBef>
                <a:spcPts val="200"/>
              </a:spcBef>
              <a:spcAft>
                <a:spcPts val="200"/>
              </a:spcAft>
              <a:buSzPts val="1950"/>
              <a:buFont typeface="Georgia"/>
              <a:buChar char="-"/>
            </a:pPr>
            <a:r>
              <a:rPr lang="en-US" sz="1950" b="0" i="0" u="none" strike="noStrike" cap="none">
                <a:latin typeface="Georgia"/>
                <a:ea typeface="Georgia"/>
                <a:cs typeface="Georgia"/>
                <a:sym typeface="Georgia"/>
              </a:rPr>
              <a:t>Even in the UK, where there is universal access to health care, such disparities remain.</a:t>
            </a:r>
            <a:endParaRPr sz="1950" b="0" i="0" u="none" strike="noStrike" cap="none">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p:nvPr/>
        </p:nvSpPr>
        <p:spPr>
          <a:xfrm>
            <a:off x="353271" y="309525"/>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Claim / Target Task</a:t>
            </a:r>
            <a:endParaRPr sz="5400" b="0" i="0" u="none" strike="noStrike" cap="none">
              <a:solidFill>
                <a:srgbClr val="4D4D4D"/>
              </a:solidFill>
              <a:latin typeface="Georgia"/>
              <a:ea typeface="Georgia"/>
              <a:cs typeface="Georgia"/>
              <a:sym typeface="Georgia"/>
            </a:endParaRPr>
          </a:p>
        </p:txBody>
      </p:sp>
      <p:sp>
        <p:nvSpPr>
          <p:cNvPr id="141" name="Google Shape;141;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5</a:t>
            </a:fld>
            <a:endParaRPr sz="900">
              <a:solidFill>
                <a:srgbClr val="3F3F3F"/>
              </a:solidFill>
            </a:endParaRPr>
          </a:p>
        </p:txBody>
      </p:sp>
      <p:sp>
        <p:nvSpPr>
          <p:cNvPr id="142" name="Google Shape;142;p5"/>
          <p:cNvSpPr txBox="1"/>
          <p:nvPr/>
        </p:nvSpPr>
        <p:spPr>
          <a:xfrm>
            <a:off x="1966674" y="1452525"/>
            <a:ext cx="9807709" cy="4413000"/>
          </a:xfrm>
          <a:prstGeom prst="rect">
            <a:avLst/>
          </a:prstGeom>
          <a:noFill/>
          <a:ln>
            <a:noFill/>
          </a:ln>
        </p:spPr>
        <p:txBody>
          <a:bodyPr spcFirstLastPara="1" wrap="square" lIns="91425" tIns="91425" rIns="91425" bIns="91425" anchor="t" anchorCtr="0">
            <a:noAutofit/>
          </a:bodyPr>
          <a:lstStyle/>
          <a:p>
            <a:pPr marL="457200" marR="0" lvl="0" indent="-330200" algn="l" rtl="0">
              <a:spcBef>
                <a:spcPts val="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As the figures from our data already show, there is a trend that exists between ethnicity and excess deaths from COVID-19</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As we have explored in America, there are often compounding variables that impact this trend -- from disproportionate poverty, to redlining, to inadequate healthcare</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To build upon the findings from this data, we aim to map the relationship between ethnicity, population density, deprivation</a:t>
            </a:r>
            <a:r>
              <a:rPr lang="en-US" sz="2000">
                <a:latin typeface="Georgia"/>
                <a:ea typeface="Georgia"/>
                <a:cs typeface="Georgia"/>
                <a:sym typeface="Georgia"/>
              </a:rPr>
              <a:t>, and COVID-19 death rate</a:t>
            </a:r>
            <a:endParaRPr sz="2000" b="0" i="0" u="none" strike="noStrike" cap="none">
              <a:solidFill>
                <a:srgbClr val="000000"/>
              </a:solidFill>
              <a:latin typeface="Georgia"/>
              <a:ea typeface="Georgia"/>
              <a:cs typeface="Georgia"/>
              <a:sym typeface="Georgia"/>
            </a:endParaRPr>
          </a:p>
          <a:p>
            <a:pPr marL="457200" marR="0" lvl="0" indent="-330200" algn="l" rtl="0">
              <a:spcBef>
                <a:spcPts val="200"/>
              </a:spcBef>
              <a:spcAft>
                <a:spcPts val="200"/>
              </a:spcAft>
              <a:buClr>
                <a:srgbClr val="000000"/>
              </a:buClr>
              <a:buSzPts val="1600"/>
              <a:buFont typeface="Georgia"/>
              <a:buChar char="-"/>
            </a:pPr>
            <a:r>
              <a:rPr lang="en-US" sz="2000" b="0" i="0" u="none" strike="noStrike" cap="none">
                <a:solidFill>
                  <a:srgbClr val="000000"/>
                </a:solidFill>
                <a:latin typeface="Georgia"/>
                <a:ea typeface="Georgia"/>
                <a:cs typeface="Georgia"/>
                <a:sym typeface="Georgia"/>
              </a:rPr>
              <a:t>We believe that this task will have social impacts by exemplifying and visualizing the relationship between social experiences and the current impacts of the COVID pandemic. </a:t>
            </a:r>
            <a:endParaRPr sz="2000" b="0" i="0" u="none" strike="noStrike" cap="none">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355561" y="156802"/>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4D4D4D"/>
              </a:buClr>
              <a:buSzPts val="3200"/>
              <a:buFont typeface="Georgia"/>
              <a:buNone/>
            </a:pPr>
            <a:r>
              <a:rPr lang="en-US" sz="3200" b="0">
                <a:solidFill>
                  <a:srgbClr val="4D4D4D"/>
                </a:solidFill>
                <a:latin typeface="Georgia"/>
                <a:ea typeface="Georgia"/>
                <a:cs typeface="Georgia"/>
                <a:sym typeface="Georgia"/>
              </a:rPr>
              <a:t>AN INTUITIVE FIGURE SHOWING WHY NEEDED</a:t>
            </a:r>
            <a:endParaRPr sz="3200" b="0"/>
          </a:p>
        </p:txBody>
      </p:sp>
      <p:sp>
        <p:nvSpPr>
          <p:cNvPr id="149" name="Google Shape;149;p6"/>
          <p:cNvSpPr txBox="1">
            <a:spLocks noGrp="1"/>
          </p:cNvSpPr>
          <p:nvPr>
            <p:ph type="body" idx="2"/>
          </p:nvPr>
        </p:nvSpPr>
        <p:spPr>
          <a:xfrm>
            <a:off x="675603" y="1879838"/>
            <a:ext cx="5194766" cy="2934999"/>
          </a:xfrm>
          <a:prstGeom prst="rect">
            <a:avLst/>
          </a:prstGeom>
          <a:noFill/>
          <a:ln>
            <a:noFill/>
          </a:ln>
        </p:spPr>
        <p:txBody>
          <a:bodyPr spcFirstLastPara="1" wrap="square" lIns="91425" tIns="45700" rIns="91425" bIns="45700" anchor="t" anchorCtr="0">
            <a:normAutofit/>
          </a:bodyPr>
          <a:lstStyle/>
          <a:p>
            <a:pPr marL="457200" lvl="0" indent="-330200" algn="l" rtl="0">
              <a:lnSpc>
                <a:spcPct val="110000"/>
              </a:lnSpc>
              <a:spcBef>
                <a:spcPts val="0"/>
              </a:spcBef>
              <a:spcAft>
                <a:spcPts val="0"/>
              </a:spcAft>
              <a:buClr>
                <a:srgbClr val="000000"/>
              </a:buClr>
              <a:buSzPts val="1600"/>
              <a:buFont typeface="Georgia"/>
              <a:buChar char="-"/>
            </a:pPr>
            <a:r>
              <a:rPr lang="en-US" sz="2000">
                <a:solidFill>
                  <a:srgbClr val="000000"/>
                </a:solidFill>
                <a:latin typeface="Georgia"/>
                <a:ea typeface="Georgia"/>
                <a:cs typeface="Georgia"/>
                <a:sym typeface="Georgia"/>
              </a:rPr>
              <a:t>As this graph demonstrates, minorities have a much higher risk of dying from Covid-19 than white British patients. </a:t>
            </a:r>
            <a:endParaRPr/>
          </a:p>
          <a:p>
            <a:pPr marL="457200" lvl="0" indent="-330200" algn="l" rtl="0">
              <a:lnSpc>
                <a:spcPct val="110000"/>
              </a:lnSpc>
              <a:spcBef>
                <a:spcPts val="1600"/>
              </a:spcBef>
              <a:spcAft>
                <a:spcPts val="0"/>
              </a:spcAft>
              <a:buClr>
                <a:srgbClr val="000000"/>
              </a:buClr>
              <a:buSzPts val="1600"/>
              <a:buFont typeface="Georgia"/>
              <a:buChar char="-"/>
            </a:pPr>
            <a:r>
              <a:rPr lang="en-US" sz="2000">
                <a:solidFill>
                  <a:srgbClr val="000000"/>
                </a:solidFill>
                <a:latin typeface="Georgia"/>
                <a:ea typeface="Georgia"/>
                <a:cs typeface="Georgia"/>
                <a:sym typeface="Georgia"/>
              </a:rPr>
              <a:t>Our project aims to investigate some of the key risk factors may be causing this effect</a:t>
            </a:r>
            <a:endParaRPr/>
          </a:p>
          <a:p>
            <a:pPr marL="306000" lvl="0" indent="-189160" algn="l" rtl="0">
              <a:lnSpc>
                <a:spcPct val="110000"/>
              </a:lnSpc>
              <a:spcBef>
                <a:spcPts val="1400"/>
              </a:spcBef>
              <a:spcAft>
                <a:spcPts val="0"/>
              </a:spcAft>
              <a:buSzPts val="1840"/>
              <a:buNone/>
            </a:pPr>
            <a:endParaRPr sz="2000"/>
          </a:p>
        </p:txBody>
      </p:sp>
      <p:sp>
        <p:nvSpPr>
          <p:cNvPr id="150" name="Google Shape;150;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51" name="Google Shape;151;p6"/>
          <p:cNvSpPr txBox="1"/>
          <p:nvPr/>
        </p:nvSpPr>
        <p:spPr>
          <a:xfrm>
            <a:off x="355561" y="5757066"/>
            <a:ext cx="5552400" cy="60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en-US" sz="1400" b="0" i="0" u="none" strike="noStrike" cap="none">
                <a:solidFill>
                  <a:srgbClr val="000000"/>
                </a:solidFill>
                <a:latin typeface="Arial"/>
                <a:ea typeface="Arial"/>
                <a:cs typeface="Arial"/>
                <a:sym typeface="Arial"/>
              </a:rPr>
              <a:t>Source: University of Bristol, National Institute for Health Research</a:t>
            </a:r>
            <a:endParaRPr sz="1400" b="0" i="0" u="none" strike="noStrike" cap="none">
              <a:solidFill>
                <a:srgbClr val="000000"/>
              </a:solidFill>
              <a:latin typeface="Arial"/>
              <a:ea typeface="Arial"/>
              <a:cs typeface="Arial"/>
              <a:sym typeface="Arial"/>
            </a:endParaRPr>
          </a:p>
        </p:txBody>
      </p:sp>
      <p:pic>
        <p:nvPicPr>
          <p:cNvPr id="152" name="Google Shape;152;p6"/>
          <p:cNvPicPr preferRelativeResize="0">
            <a:picLocks noGrp="1"/>
          </p:cNvPicPr>
          <p:nvPr>
            <p:ph type="body" idx="4"/>
          </p:nvPr>
        </p:nvPicPr>
        <p:blipFill rotWithShape="1">
          <a:blip r:embed="rId3">
            <a:alphaModFix/>
          </a:blip>
          <a:srcRect/>
          <a:stretch/>
        </p:blipFill>
        <p:spPr>
          <a:xfrm>
            <a:off x="6096000" y="1458264"/>
            <a:ext cx="5376155" cy="4050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p:nvPr/>
        </p:nvSpPr>
        <p:spPr>
          <a:xfrm>
            <a:off x="347333" y="372116"/>
            <a:ext cx="6853237"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5400" b="0" i="0" u="none" strike="noStrike" cap="none">
                <a:solidFill>
                  <a:srgbClr val="4D4D4D"/>
                </a:solidFill>
                <a:latin typeface="Georgia"/>
                <a:ea typeface="Georgia"/>
                <a:cs typeface="Georgia"/>
                <a:sym typeface="Georgia"/>
              </a:rPr>
              <a:t>Proposed Solution</a:t>
            </a:r>
            <a:endParaRPr sz="5400" b="0" i="0" u="none" strike="noStrike" cap="none">
              <a:solidFill>
                <a:srgbClr val="4D4D4D"/>
              </a:solidFill>
              <a:latin typeface="Georgia"/>
              <a:ea typeface="Georgia"/>
              <a:cs typeface="Georgia"/>
              <a:sym typeface="Georgia"/>
            </a:endParaRPr>
          </a:p>
        </p:txBody>
      </p:sp>
      <p:sp>
        <p:nvSpPr>
          <p:cNvPr id="159" name="Google Shape;159;p7" descr="Inline image 1"/>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7" descr="https://www.uni-marburg.de/sprachenzentrum/sprachen-tandem/icons/classic-timer-icon"/>
          <p:cNvSpPr/>
          <p:nvPr/>
        </p:nvSpPr>
        <p:spPr>
          <a:xfrm>
            <a:off x="1831975" y="7938"/>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1" name="Google Shape;161;p7"/>
          <p:cNvSpPr txBox="1"/>
          <p:nvPr/>
        </p:nvSpPr>
        <p:spPr>
          <a:xfrm>
            <a:off x="2136775" y="2031550"/>
            <a:ext cx="9440400" cy="30000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Map out the Covid-19 transmission tendency among the region and population density</a:t>
            </a:r>
            <a:endParaRPr sz="200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000">
              <a:solidFill>
                <a:schemeClr val="dk1"/>
              </a:solidFill>
              <a:latin typeface="Georgia"/>
              <a:ea typeface="Georgia"/>
              <a:cs typeface="Georgia"/>
              <a:sym typeface="Georgia"/>
            </a:endParaRPr>
          </a:p>
          <a:p>
            <a:pPr marL="457200" lvl="0" indent="-355600" algn="l" rtl="0">
              <a:lnSpc>
                <a:spcPct val="115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Create visualizations that reflect the correlation between rates of deprivation in each locality, and the amount of excess deaths per ethnicity</a:t>
            </a:r>
            <a:endParaRPr sz="200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000">
              <a:solidFill>
                <a:schemeClr val="dk1"/>
              </a:solidFill>
              <a:latin typeface="Georgia"/>
              <a:ea typeface="Georgia"/>
              <a:cs typeface="Georgia"/>
              <a:sym typeface="Georgia"/>
            </a:endParaRPr>
          </a:p>
          <a:p>
            <a:pPr marL="457200" lvl="0" indent="-355600" algn="l" rtl="0">
              <a:lnSpc>
                <a:spcPct val="115000"/>
              </a:lnSpc>
              <a:spcBef>
                <a:spcPts val="0"/>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Analyze the factors effect on minority groups</a:t>
            </a:r>
            <a:endParaRPr sz="2000">
              <a:solidFill>
                <a:schemeClr val="dk1"/>
              </a:solidFill>
              <a:latin typeface="Georgia"/>
              <a:ea typeface="Georgia"/>
              <a:cs typeface="Georgia"/>
              <a:sym typeface="Georgia"/>
            </a:endParaRPr>
          </a:p>
        </p:txBody>
      </p:sp>
      <p:sp>
        <p:nvSpPr>
          <p:cNvPr id="162" name="Google Shape;162;p7"/>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f4cbb765d_0_8"/>
          <p:cNvSpPr txBox="1">
            <a:spLocks noGrp="1"/>
          </p:cNvSpPr>
          <p:nvPr>
            <p:ph type="body" idx="1"/>
          </p:nvPr>
        </p:nvSpPr>
        <p:spPr>
          <a:xfrm>
            <a:off x="1007293" y="1905453"/>
            <a:ext cx="5194800" cy="363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200" b="1">
                <a:solidFill>
                  <a:srgbClr val="212121"/>
                </a:solidFill>
                <a:latin typeface="Georgia"/>
                <a:ea typeface="Georgia"/>
                <a:cs typeface="Georgia"/>
                <a:sym typeface="Georgia"/>
              </a:rPr>
              <a:t>Challenges</a:t>
            </a:r>
            <a:endParaRPr sz="2200" b="1">
              <a:solidFill>
                <a:srgbClr val="212121"/>
              </a:solidFill>
              <a:latin typeface="Georgia"/>
              <a:ea typeface="Georgia"/>
              <a:cs typeface="Georgia"/>
              <a:sym typeface="Georgia"/>
            </a:endParaRPr>
          </a:p>
          <a:p>
            <a:pPr marL="457200" lvl="0" indent="-355600" algn="l" rtl="0">
              <a:spcBef>
                <a:spcPts val="600"/>
              </a:spcBef>
              <a:spcAft>
                <a:spcPts val="0"/>
              </a:spcAft>
              <a:buClr>
                <a:srgbClr val="1155CC"/>
              </a:buClr>
              <a:buSzPts val="2000"/>
              <a:buFont typeface="Georgia"/>
              <a:buChar char="●"/>
            </a:pPr>
            <a:r>
              <a:rPr lang="en-US" sz="2000">
                <a:solidFill>
                  <a:srgbClr val="212121"/>
                </a:solidFill>
                <a:latin typeface="Georgia"/>
                <a:ea typeface="Georgia"/>
                <a:cs typeface="Georgia"/>
                <a:sym typeface="Georgia"/>
              </a:rPr>
              <a:t>Not all data could be joined into a single, representative dataset</a:t>
            </a:r>
            <a:endParaRPr sz="2000">
              <a:solidFill>
                <a:srgbClr val="212121"/>
              </a:solidFill>
              <a:latin typeface="Georgia"/>
              <a:ea typeface="Georgia"/>
              <a:cs typeface="Georgia"/>
              <a:sym typeface="Georgia"/>
            </a:endParaRPr>
          </a:p>
          <a:p>
            <a:pPr marL="457200" lvl="0" indent="-355600" algn="l" rtl="0">
              <a:spcBef>
                <a:spcPts val="0"/>
              </a:spcBef>
              <a:spcAft>
                <a:spcPts val="0"/>
              </a:spcAft>
              <a:buClr>
                <a:srgbClr val="1155CC"/>
              </a:buClr>
              <a:buSzPts val="2000"/>
              <a:buFont typeface="Georgia"/>
              <a:buChar char="●"/>
            </a:pPr>
            <a:r>
              <a:rPr lang="en-US" sz="2000">
                <a:solidFill>
                  <a:srgbClr val="212121"/>
                </a:solidFill>
                <a:latin typeface="Georgia"/>
                <a:ea typeface="Georgia"/>
                <a:cs typeface="Georgia"/>
                <a:sym typeface="Georgia"/>
              </a:rPr>
              <a:t>Dataset was very small</a:t>
            </a:r>
            <a:endParaRPr sz="2000">
              <a:solidFill>
                <a:srgbClr val="212121"/>
              </a:solidFill>
              <a:latin typeface="Georgia"/>
              <a:ea typeface="Georgia"/>
              <a:cs typeface="Georgia"/>
              <a:sym typeface="Georgia"/>
            </a:endParaRPr>
          </a:p>
        </p:txBody>
      </p:sp>
      <p:sp>
        <p:nvSpPr>
          <p:cNvPr id="169" name="Google Shape;169;gaf4cbb765d_0_8"/>
          <p:cNvSpPr txBox="1">
            <a:spLocks noGrp="1"/>
          </p:cNvSpPr>
          <p:nvPr>
            <p:ph type="body" idx="4294967295"/>
          </p:nvPr>
        </p:nvSpPr>
        <p:spPr>
          <a:xfrm>
            <a:off x="6415889" y="1905453"/>
            <a:ext cx="5194800" cy="3633000"/>
          </a:xfrm>
          <a:prstGeom prst="rect">
            <a:avLst/>
          </a:prstGeom>
        </p:spPr>
        <p:txBody>
          <a:bodyPr spcFirstLastPara="1" wrap="square" lIns="91425" tIns="45700" rIns="91425" bIns="45700" anchor="t" anchorCtr="0">
            <a:noAutofit/>
          </a:bodyPr>
          <a:lstStyle/>
          <a:p>
            <a:pPr marL="0" lvl="0" indent="0" algn="l" rtl="0">
              <a:spcBef>
                <a:spcPts val="340"/>
              </a:spcBef>
              <a:spcAft>
                <a:spcPts val="0"/>
              </a:spcAft>
              <a:buNone/>
            </a:pPr>
            <a:r>
              <a:rPr lang="en-US" sz="2200" b="1">
                <a:solidFill>
                  <a:srgbClr val="212121"/>
                </a:solidFill>
                <a:latin typeface="Georgia"/>
                <a:ea typeface="Georgia"/>
                <a:cs typeface="Georgia"/>
                <a:sym typeface="Georgia"/>
              </a:rPr>
              <a:t>Solution</a:t>
            </a:r>
            <a:endParaRPr sz="2200" b="1">
              <a:solidFill>
                <a:srgbClr val="212121"/>
              </a:solidFill>
              <a:latin typeface="Georgia"/>
              <a:ea typeface="Georgia"/>
              <a:cs typeface="Georgia"/>
              <a:sym typeface="Georgia"/>
            </a:endParaRPr>
          </a:p>
          <a:p>
            <a:pPr marL="457200" lvl="0" indent="-355600" algn="l" rtl="0">
              <a:spcBef>
                <a:spcPts val="600"/>
              </a:spcBef>
              <a:spcAft>
                <a:spcPts val="0"/>
              </a:spcAft>
              <a:buClr>
                <a:srgbClr val="1155CC"/>
              </a:buClr>
              <a:buSzPts val="2000"/>
              <a:buFont typeface="Georgia"/>
              <a:buChar char="○"/>
            </a:pPr>
            <a:r>
              <a:rPr lang="en-US" sz="2000">
                <a:solidFill>
                  <a:srgbClr val="212121"/>
                </a:solidFill>
                <a:latin typeface="Georgia"/>
                <a:ea typeface="Georgia"/>
                <a:cs typeface="Georgia"/>
                <a:sym typeface="Georgia"/>
              </a:rPr>
              <a:t>Created many visualizations &amp; two datasets for models</a:t>
            </a:r>
            <a:endParaRPr sz="2000">
              <a:solidFill>
                <a:srgbClr val="212121"/>
              </a:solidFill>
              <a:latin typeface="Georgia"/>
              <a:ea typeface="Georgia"/>
              <a:cs typeface="Georgia"/>
              <a:sym typeface="Georgia"/>
            </a:endParaRPr>
          </a:p>
          <a:p>
            <a:pPr marL="457200" lvl="0" indent="-355600" algn="l" rtl="0">
              <a:spcBef>
                <a:spcPts val="0"/>
              </a:spcBef>
              <a:spcAft>
                <a:spcPts val="0"/>
              </a:spcAft>
              <a:buClr>
                <a:srgbClr val="1155CC"/>
              </a:buClr>
              <a:buSzPts val="2000"/>
              <a:buFont typeface="Georgia"/>
              <a:buChar char="○"/>
            </a:pPr>
            <a:r>
              <a:rPr lang="en-US" sz="2000">
                <a:solidFill>
                  <a:srgbClr val="212121"/>
                </a:solidFill>
                <a:latin typeface="Georgia"/>
                <a:ea typeface="Georgia"/>
                <a:cs typeface="Georgia"/>
                <a:sym typeface="Georgia"/>
              </a:rPr>
              <a:t>K-Fold Cross Validation</a:t>
            </a:r>
            <a:endParaRPr sz="2000">
              <a:solidFill>
                <a:srgbClr val="212121"/>
              </a:solidFill>
              <a:latin typeface="Georgia"/>
              <a:ea typeface="Georgia"/>
              <a:cs typeface="Georgia"/>
              <a:sym typeface="Georgia"/>
            </a:endParaRPr>
          </a:p>
        </p:txBody>
      </p:sp>
      <p:sp>
        <p:nvSpPr>
          <p:cNvPr id="170" name="Google Shape;170;gaf4cbb765d_0_8"/>
          <p:cNvSpPr/>
          <p:nvPr/>
        </p:nvSpPr>
        <p:spPr>
          <a:xfrm>
            <a:off x="321775" y="574425"/>
            <a:ext cx="6853200" cy="10407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Implementation</a:t>
            </a:r>
            <a:endParaRPr sz="5400" b="0" i="0" u="none" strike="noStrike" cap="none">
              <a:solidFill>
                <a:srgbClr val="4D4D4D"/>
              </a:solidFill>
              <a:latin typeface="Georgia"/>
              <a:ea typeface="Georgia"/>
              <a:cs typeface="Georgia"/>
              <a:sym typeface="Georgia"/>
            </a:endParaRPr>
          </a:p>
        </p:txBody>
      </p:sp>
      <p:sp>
        <p:nvSpPr>
          <p:cNvPr id="171" name="Google Shape;171;gaf4cbb765d_0_8"/>
          <p:cNvSpPr txBox="1">
            <a:spLocks noGrp="1"/>
          </p:cNvSpPr>
          <p:nvPr>
            <p:ph type="sldNum" idx="12"/>
          </p:nvPr>
        </p:nvSpPr>
        <p:spPr>
          <a:xfrm>
            <a:off x="10558300" y="6423914"/>
            <a:ext cx="1052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body" idx="1"/>
          </p:nvPr>
        </p:nvSpPr>
        <p:spPr>
          <a:xfrm>
            <a:off x="2442475" y="1495325"/>
            <a:ext cx="9273600" cy="4070400"/>
          </a:xfrm>
          <a:prstGeom prst="rect">
            <a:avLst/>
          </a:prstGeom>
          <a:noFill/>
          <a:ln>
            <a:noFill/>
          </a:ln>
        </p:spPr>
        <p:txBody>
          <a:bodyPr spcFirstLastPara="1" wrap="square" lIns="91425" tIns="45700" rIns="91425" bIns="45700" anchor="t" anchorCtr="0">
            <a:noAutofit/>
          </a:bodyPr>
          <a:lstStyle/>
          <a:p>
            <a:pPr marL="457200" lvl="0" indent="-374650" algn="l" rtl="0">
              <a:lnSpc>
                <a:spcPct val="150000"/>
              </a:lnSpc>
              <a:spcBef>
                <a:spcPts val="0"/>
              </a:spcBef>
              <a:spcAft>
                <a:spcPts val="0"/>
              </a:spcAft>
              <a:buClr>
                <a:schemeClr val="dk1"/>
              </a:buClr>
              <a:buSzPts val="2300"/>
              <a:buFont typeface="Georgia"/>
              <a:buChar char="●"/>
            </a:pPr>
            <a:r>
              <a:rPr lang="en-US" sz="2300">
                <a:solidFill>
                  <a:schemeClr val="dk1"/>
                </a:solidFill>
                <a:latin typeface="Georgia"/>
                <a:ea typeface="Georgia"/>
                <a:cs typeface="Georgia"/>
                <a:sym typeface="Georgia"/>
              </a:rPr>
              <a:t>Quantifies the impact of confounding variables</a:t>
            </a:r>
            <a:endParaRPr sz="2300">
              <a:solidFill>
                <a:schemeClr val="dk1"/>
              </a:solidFill>
              <a:latin typeface="Georgia"/>
              <a:ea typeface="Georgia"/>
              <a:cs typeface="Georgia"/>
              <a:sym typeface="Georgia"/>
            </a:endParaRPr>
          </a:p>
          <a:p>
            <a:pPr marL="914400" lvl="1" indent="-355600" algn="l" rtl="0">
              <a:lnSpc>
                <a:spcPct val="150000"/>
              </a:lnSpc>
              <a:spcBef>
                <a:spcPts val="0"/>
              </a:spcBef>
              <a:spcAft>
                <a:spcPts val="0"/>
              </a:spcAft>
              <a:buClr>
                <a:srgbClr val="1155CC"/>
              </a:buClr>
              <a:buSzPts val="2000"/>
              <a:buFont typeface="Georgia"/>
              <a:buChar char="↳"/>
            </a:pPr>
            <a:r>
              <a:rPr lang="en-US" sz="2000">
                <a:solidFill>
                  <a:srgbClr val="1155CC"/>
                </a:solidFill>
                <a:latin typeface="Georgia"/>
                <a:ea typeface="Georgia"/>
                <a:cs typeface="Georgia"/>
                <a:sym typeface="Georgia"/>
              </a:rPr>
              <a:t>Makes sense of data with a broad number of features </a:t>
            </a:r>
            <a:endParaRPr sz="2000">
              <a:solidFill>
                <a:srgbClr val="1155CC"/>
              </a:solidFill>
              <a:latin typeface="Georgia"/>
              <a:ea typeface="Georgia"/>
              <a:cs typeface="Georgia"/>
              <a:sym typeface="Georgia"/>
            </a:endParaRPr>
          </a:p>
          <a:p>
            <a:pPr marL="914400" lvl="0" indent="0" algn="l" rtl="0">
              <a:lnSpc>
                <a:spcPct val="150000"/>
              </a:lnSpc>
              <a:spcBef>
                <a:spcPts val="400"/>
              </a:spcBef>
              <a:spcAft>
                <a:spcPts val="0"/>
              </a:spcAft>
              <a:buNone/>
            </a:pPr>
            <a:endParaRPr sz="2000">
              <a:solidFill>
                <a:schemeClr val="dk1"/>
              </a:solidFill>
              <a:latin typeface="Georgia"/>
              <a:ea typeface="Georgia"/>
              <a:cs typeface="Georgia"/>
              <a:sym typeface="Georgia"/>
            </a:endParaRPr>
          </a:p>
          <a:p>
            <a:pPr marL="457200" lvl="0" indent="-374650" algn="l" rtl="0">
              <a:lnSpc>
                <a:spcPct val="150000"/>
              </a:lnSpc>
              <a:spcBef>
                <a:spcPts val="400"/>
              </a:spcBef>
              <a:spcAft>
                <a:spcPts val="0"/>
              </a:spcAft>
              <a:buClr>
                <a:schemeClr val="dk1"/>
              </a:buClr>
              <a:buSzPts val="2300"/>
              <a:buFont typeface="Georgia"/>
              <a:buChar char="●"/>
            </a:pPr>
            <a:r>
              <a:rPr lang="en-US" sz="2300">
                <a:solidFill>
                  <a:schemeClr val="dk1"/>
                </a:solidFill>
                <a:latin typeface="Georgia"/>
                <a:ea typeface="Georgia"/>
                <a:cs typeface="Georgia"/>
                <a:sym typeface="Georgia"/>
              </a:rPr>
              <a:t>Provides the basis for a global conversation regarding race and inequality during a global health crisis</a:t>
            </a:r>
            <a:endParaRPr sz="2300">
              <a:solidFill>
                <a:schemeClr val="dk1"/>
              </a:solidFill>
              <a:latin typeface="Georgia"/>
              <a:ea typeface="Georgia"/>
              <a:cs typeface="Georgia"/>
              <a:sym typeface="Georgia"/>
            </a:endParaRPr>
          </a:p>
          <a:p>
            <a:pPr marL="914400" lvl="1" indent="-355600" algn="l" rtl="0">
              <a:lnSpc>
                <a:spcPct val="150000"/>
              </a:lnSpc>
              <a:spcBef>
                <a:spcPts val="0"/>
              </a:spcBef>
              <a:spcAft>
                <a:spcPts val="0"/>
              </a:spcAft>
              <a:buClr>
                <a:srgbClr val="1155CC"/>
              </a:buClr>
              <a:buSzPts val="2000"/>
              <a:buFont typeface="Georgia"/>
              <a:buChar char="↳"/>
            </a:pPr>
            <a:r>
              <a:rPr lang="en-US" sz="2000">
                <a:solidFill>
                  <a:srgbClr val="1155CC"/>
                </a:solidFill>
                <a:latin typeface="Georgia"/>
                <a:ea typeface="Georgia"/>
                <a:cs typeface="Georgia"/>
                <a:sym typeface="Georgia"/>
              </a:rPr>
              <a:t>Moves the conversation from observation to analysis </a:t>
            </a:r>
            <a:endParaRPr sz="2000">
              <a:solidFill>
                <a:srgbClr val="1155CC"/>
              </a:solidFill>
              <a:latin typeface="Georgia"/>
              <a:ea typeface="Georgia"/>
              <a:cs typeface="Georgia"/>
              <a:sym typeface="Georgia"/>
            </a:endParaRPr>
          </a:p>
          <a:p>
            <a:pPr marL="457200" lvl="0" indent="0" algn="l" rtl="0">
              <a:lnSpc>
                <a:spcPct val="150000"/>
              </a:lnSpc>
              <a:spcBef>
                <a:spcPts val="400"/>
              </a:spcBef>
              <a:spcAft>
                <a:spcPts val="400"/>
              </a:spcAft>
              <a:buNone/>
            </a:pPr>
            <a:endParaRPr sz="2000">
              <a:solidFill>
                <a:schemeClr val="dk1"/>
              </a:solidFill>
              <a:latin typeface="Georgia"/>
              <a:ea typeface="Georgia"/>
              <a:cs typeface="Georgia"/>
              <a:sym typeface="Georgia"/>
            </a:endParaRPr>
          </a:p>
        </p:txBody>
      </p:sp>
      <p:sp>
        <p:nvSpPr>
          <p:cNvPr id="178" name="Google Shape;178;p9"/>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sz="900">
                <a:solidFill>
                  <a:srgbClr val="3F3F3F"/>
                </a:solidFill>
              </a:rPr>
              <a:t>9</a:t>
            </a:fld>
            <a:endParaRPr sz="900">
              <a:solidFill>
                <a:srgbClr val="3F3F3F"/>
              </a:solidFill>
            </a:endParaRPr>
          </a:p>
        </p:txBody>
      </p:sp>
      <p:sp>
        <p:nvSpPr>
          <p:cNvPr id="179" name="Google Shape;179;p9"/>
          <p:cNvSpPr/>
          <p:nvPr/>
        </p:nvSpPr>
        <p:spPr>
          <a:xfrm>
            <a:off x="294400" y="682774"/>
            <a:ext cx="6778200" cy="9198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5400">
                <a:solidFill>
                  <a:srgbClr val="4D4D4D"/>
                </a:solidFill>
                <a:latin typeface="Georgia"/>
                <a:ea typeface="Georgia"/>
                <a:cs typeface="Georgia"/>
                <a:sym typeface="Georgia"/>
              </a:rPr>
              <a:t>Contributions</a:t>
            </a:r>
            <a:endParaRPr sz="5400" b="0" i="0" u="none" strike="noStrike" cap="none">
              <a:solidFill>
                <a:srgbClr val="4D4D4D"/>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1037</Words>
  <Application>Microsoft Office PowerPoint</Application>
  <PresentationFormat>Widescreen</PresentationFormat>
  <Paragraphs>199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Libre Franklin</vt:lpstr>
      <vt:lpstr>Georgia</vt:lpstr>
      <vt:lpstr>Noto Sans Symbols</vt:lpstr>
      <vt:lpstr>Arial</vt:lpstr>
      <vt:lpstr>DividendVTI</vt:lpstr>
      <vt:lpstr>Analysis Into the Disproportionate Impact  -Covid-19 on BAME Population in the UK</vt:lpstr>
      <vt:lpstr>PowerPoint Presentation</vt:lpstr>
      <vt:lpstr>PowerPoint Presentation</vt:lpstr>
      <vt:lpstr>PowerPoint Presentation</vt:lpstr>
      <vt:lpstr>PowerPoint Presentation</vt:lpstr>
      <vt:lpstr>AN INTUITIVE FIGURE SHOWING WHY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Colab Notebook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Into the Disproportionate Impact  -Covid-19 on BAME Population in the UK</dc:title>
  <dc:creator>Isha Gangal</dc:creator>
  <cp:lastModifiedBy>Isha</cp:lastModifiedBy>
  <cp:revision>1</cp:revision>
  <dcterms:created xsi:type="dcterms:W3CDTF">2020-12-04T20:47:55Z</dcterms:created>
  <dcterms:modified xsi:type="dcterms:W3CDTF">2020-12-10T22:51:41Z</dcterms:modified>
</cp:coreProperties>
</file>