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PT Serif"/>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EE66E1-6A2B-42DE-8161-7DD6E70E9FDD}">
  <a:tblStyle styleId="{DCEE66E1-6A2B-42DE-8161-7DD6E70E9F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PTSerif-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PTSerif-italic.fntdata"/><Relationship Id="rId23" Type="http://schemas.openxmlformats.org/officeDocument/2006/relationships/slide" Target="slides/slide17.xml"/><Relationship Id="rId45" Type="http://schemas.openxmlformats.org/officeDocument/2006/relationships/font" Target="fonts/PTSerif-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PTSerif-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efed6adc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efed6adc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efed6adc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efed6adc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0e662f6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0e662f6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efed6adc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efed6adc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efed6adc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efed6adc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efed6adc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efed6adc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f0e662f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f0e662f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efed6adc7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efed6adc7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efed6adc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efed6adc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f0e662f6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f0e662f6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fed6adc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fed6adc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f5d4059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f5d4059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efed6adc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efed6adc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efed6adc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efed6adc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efed6adc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efed6adc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fed6adc7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fed6adc7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efed6adc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efed6adc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efed6adc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efed6adc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f5d4059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f5d4059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efed6adc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efed6adc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efed6adc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efed6adc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efed6adc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efed6adc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fed6adc7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fed6adc7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efed6adc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efed6adc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efed6adc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efed6adc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efed6adc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efed6adc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efed6adc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efed6adc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efed6adc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efed6adc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jreddie.com/darknet/yol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andrewmvd/face-mask-detec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prithwirajmitra/covid-face-mask-detection-datas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colab.research.google.com/drive/1KJ-ScEVDvn0oOugBA-nSA5ArzoryfbQe#scrollTo=8dpqR8v9zyrj" TargetMode="External"/><Relationship Id="rId4" Type="http://schemas.openxmlformats.org/officeDocument/2006/relationships/hyperlink" Target="https://github.com/willyptrain/cs4774-mask-detection/blob/new_master/yolo_and_rcnn_example.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jp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willyptrain/cs4774-mask-detection" TargetMode="External"/><Relationship Id="rId4" Type="http://schemas.openxmlformats.org/officeDocument/2006/relationships/hyperlink" Target="https://www.kaggle.com/prithwirajmitra/covid-face-mask-detection-dataset" TargetMode="External"/><Relationship Id="rId9" Type="http://schemas.openxmlformats.org/officeDocument/2006/relationships/hyperlink" Target="https://opencv-tutorial.readthedocs.io/en/latest/yolo/yolo.html" TargetMode="External"/><Relationship Id="rId5" Type="http://schemas.openxmlformats.org/officeDocument/2006/relationships/hyperlink" Target="https://www.kaggle.com/andrewmvd/face-mask-detection" TargetMode="External"/><Relationship Id="rId6" Type="http://schemas.openxmlformats.org/officeDocument/2006/relationships/hyperlink" Target="https://pytorch.org/tutorials/intermediate/torchvision_tutorial.html" TargetMode="External"/><Relationship Id="rId7" Type="http://schemas.openxmlformats.org/officeDocument/2006/relationships/hyperlink" Target="https://pjreddie.com/darknet/yolo/%E2%80%8B" TargetMode="External"/><Relationship Id="rId8" Type="http://schemas.openxmlformats.org/officeDocument/2006/relationships/hyperlink" Target="https://towardsdatascience.com/r-cnn-fast-r-cnn-faster-r-cnn-yolo-object-detection-algorithms-36d53571365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100">
                <a:solidFill>
                  <a:srgbClr val="46464A"/>
                </a:solidFill>
                <a:highlight>
                  <a:srgbClr val="EDEBE9"/>
                </a:highlight>
                <a:latin typeface="PT Serif"/>
                <a:ea typeface="PT Serif"/>
                <a:cs typeface="PT Serif"/>
                <a:sym typeface="PT Serif"/>
              </a:rPr>
              <a:t>A State-of-the-Art Approach to Face Mask Detection in Crowd Settings</a:t>
            </a:r>
            <a:endParaRPr sz="5000">
              <a:latin typeface="PT Serif"/>
              <a:ea typeface="PT Serif"/>
              <a:cs typeface="PT Serif"/>
              <a:sym typeface="PT Serif"/>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4D4D4D"/>
                </a:solidFill>
                <a:highlight>
                  <a:srgbClr val="EDEBE9"/>
                </a:highlight>
                <a:latin typeface="PT Serif"/>
                <a:ea typeface="PT Serif"/>
                <a:cs typeface="PT Serif"/>
                <a:sym typeface="PT Serif"/>
              </a:rPr>
              <a:t>Vinay Garimella  |  Will Peterson  |  Anthony Taylor</a:t>
            </a:r>
            <a:r>
              <a:rPr lang="en" sz="1400">
                <a:solidFill>
                  <a:srgbClr val="000000"/>
                </a:solidFill>
                <a:highlight>
                  <a:srgbClr val="EDEBE9"/>
                </a:highlight>
                <a:latin typeface="PT Serif"/>
                <a:ea typeface="PT Serif"/>
                <a:cs typeface="PT Serif"/>
                <a:sym typeface="PT Serif"/>
              </a:rPr>
              <a:t>​</a:t>
            </a:r>
            <a:endParaRPr sz="2200">
              <a:latin typeface="PT Serif"/>
              <a:ea typeface="PT Serif"/>
              <a:cs typeface="PT Serif"/>
              <a:sym typeface="PT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144" name="Google Shape;144;p22"/>
          <p:cNvSpPr txBox="1"/>
          <p:nvPr>
            <p:ph idx="1" type="body"/>
          </p:nvPr>
        </p:nvSpPr>
        <p:spPr>
          <a:xfrm>
            <a:off x="729450" y="12899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PT Serif"/>
                <a:ea typeface="PT Serif"/>
                <a:cs typeface="PT Serif"/>
                <a:sym typeface="PT Serif"/>
              </a:rPr>
              <a:t>The implementation involved:​</a:t>
            </a:r>
            <a:endParaRPr b="1" sz="1400">
              <a:solidFill>
                <a:srgbClr val="000000"/>
              </a:solidFill>
              <a:latin typeface="PT Serif"/>
              <a:ea typeface="PT Serif"/>
              <a:cs typeface="PT Serif"/>
              <a:sym typeface="PT Serif"/>
            </a:endParaRPr>
          </a:p>
          <a:p>
            <a:pPr indent="-317500" lvl="1" marL="9144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Transfer Learning with Faster R-CNN – loading old weights and training ​</a:t>
            </a:r>
            <a:endParaRPr sz="1400">
              <a:solidFill>
                <a:srgbClr val="000000"/>
              </a:solidFill>
              <a:latin typeface="PT Serif"/>
              <a:ea typeface="PT Serif"/>
              <a:cs typeface="PT Serif"/>
              <a:sym typeface="PT Serif"/>
            </a:endParaRPr>
          </a:p>
          <a:p>
            <a:pPr indent="-317500" lvl="1" marL="9144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Reusing the Pre-Trained YoloV3 Weights and Config​</a:t>
            </a:r>
            <a:endParaRPr sz="1400">
              <a:solidFill>
                <a:srgbClr val="000000"/>
              </a:solidFill>
              <a:latin typeface="PT Serif"/>
              <a:ea typeface="PT Serif"/>
              <a:cs typeface="PT Serif"/>
              <a:sym typeface="PT Serif"/>
            </a:endParaRPr>
          </a:p>
          <a:p>
            <a:pPr indent="0" lvl="0" marL="0" rtl="0" algn="l">
              <a:spcBef>
                <a:spcPts val="0"/>
              </a:spcBef>
              <a:spcAft>
                <a:spcPts val="0"/>
              </a:spcAft>
              <a:buNone/>
            </a:pPr>
            <a:r>
              <a:t/>
            </a:r>
            <a:endParaRPr b="1" sz="1400">
              <a:solidFill>
                <a:srgbClr val="000000"/>
              </a:solidFill>
              <a:latin typeface="PT Serif"/>
              <a:ea typeface="PT Serif"/>
              <a:cs typeface="PT Serif"/>
              <a:sym typeface="PT Serif"/>
            </a:endParaRPr>
          </a:p>
          <a:p>
            <a:pPr indent="0" lvl="0" marL="0" rtl="0" algn="l">
              <a:spcBef>
                <a:spcPts val="0"/>
              </a:spcBef>
              <a:spcAft>
                <a:spcPts val="0"/>
              </a:spcAft>
              <a:buNone/>
            </a:pPr>
            <a:r>
              <a:rPr b="1" lang="en" sz="1400">
                <a:solidFill>
                  <a:srgbClr val="000000"/>
                </a:solidFill>
                <a:latin typeface="PT Serif"/>
                <a:ea typeface="PT Serif"/>
                <a:cs typeface="PT Serif"/>
                <a:sym typeface="PT Serif"/>
              </a:rPr>
              <a:t>Non-Maximum Suppression:</a:t>
            </a:r>
            <a:r>
              <a:rPr lang="en" sz="1400">
                <a:solidFill>
                  <a:srgbClr val="000000"/>
                </a:solidFill>
                <a:latin typeface="PT Serif"/>
                <a:ea typeface="PT Serif"/>
                <a:cs typeface="PT Serif"/>
                <a:sym typeface="PT Serif"/>
              </a:rPr>
              <a:t> </a:t>
            </a:r>
            <a:r>
              <a:rPr lang="en" sz="1400">
                <a:solidFill>
                  <a:srgbClr val="000000"/>
                </a:solidFill>
                <a:latin typeface="PT Serif"/>
                <a:ea typeface="PT Serif"/>
                <a:cs typeface="PT Serif"/>
                <a:sym typeface="PT Serif"/>
              </a:rPr>
              <a:t>In calculating the bounding boxes, an important step is to eliminate certain overlaps between boxes so that duplicates do not arise</a:t>
            </a:r>
            <a:endParaRPr sz="1400">
              <a:solidFill>
                <a:srgbClr val="000000"/>
              </a:solidFill>
              <a:latin typeface="PT Serif"/>
              <a:ea typeface="PT Serif"/>
              <a:cs typeface="PT Serif"/>
              <a:sym typeface="PT Serif"/>
            </a:endParaRPr>
          </a:p>
          <a:p>
            <a:pPr indent="-317500" lvl="1" marL="9144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For this, we can use Non-Maximum Suppression. Non-max Suppression works by grabbing the bounding box with the highest confidence score that has not already been used. With this bounding box, we calculate the IOU (intersection/overlap area divided by union area) for each box that crosses our bounding box’s border. If the calculated IOU is </a:t>
            </a:r>
            <a:r>
              <a:rPr i="1" lang="en" sz="1400">
                <a:solidFill>
                  <a:srgbClr val="000000"/>
                </a:solidFill>
                <a:latin typeface="PT Serif"/>
                <a:ea typeface="PT Serif"/>
                <a:cs typeface="PT Serif"/>
                <a:sym typeface="PT Serif"/>
              </a:rPr>
              <a:t>greater</a:t>
            </a:r>
            <a:r>
              <a:rPr lang="en" sz="1400">
                <a:solidFill>
                  <a:srgbClr val="000000"/>
                </a:solidFill>
                <a:latin typeface="PT Serif"/>
                <a:ea typeface="PT Serif"/>
                <a:cs typeface="PT Serif"/>
                <a:sym typeface="PT Serif"/>
              </a:rPr>
              <a:t> than our NMS-defined threshold, we discard it, and if below, we include it in our prediction. We continue this process until we have examined all boxes </a:t>
            </a:r>
            <a:r>
              <a:rPr i="1" lang="en" sz="1400">
                <a:solidFill>
                  <a:srgbClr val="000000"/>
                </a:solidFill>
                <a:latin typeface="PT Serif"/>
                <a:ea typeface="PT Serif"/>
                <a:cs typeface="PT Serif"/>
                <a:sym typeface="PT Serif"/>
              </a:rPr>
              <a:t>or </a:t>
            </a:r>
            <a:r>
              <a:rPr lang="en" sz="1400">
                <a:solidFill>
                  <a:srgbClr val="000000"/>
                </a:solidFill>
                <a:latin typeface="PT Serif"/>
                <a:ea typeface="PT Serif"/>
                <a:cs typeface="PT Serif"/>
                <a:sym typeface="PT Serif"/>
              </a:rPr>
              <a:t>the next maximum scored bounding box is less than our defined threshold</a:t>
            </a:r>
            <a:endParaRPr sz="1400">
              <a:solidFill>
                <a:srgbClr val="000000"/>
              </a:solidFill>
              <a:latin typeface="PT Serif"/>
              <a:ea typeface="PT Serif"/>
              <a:cs typeface="PT Serif"/>
              <a:sym typeface="PT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150" name="Google Shape;150;p23"/>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0" lvl="0" marL="50800" rtl="0" algn="l">
              <a:spcBef>
                <a:spcPts val="0"/>
              </a:spcBef>
              <a:spcAft>
                <a:spcPts val="0"/>
              </a:spcAft>
              <a:buNone/>
            </a:pPr>
            <a:r>
              <a:rPr b="1" lang="en" sz="1400">
                <a:solidFill>
                  <a:srgbClr val="000000"/>
                </a:solidFill>
                <a:latin typeface="PT Serif"/>
                <a:ea typeface="PT Serif"/>
                <a:cs typeface="PT Serif"/>
                <a:sym typeface="PT Serif"/>
              </a:rPr>
              <a:t>Faster R-CNN:</a:t>
            </a:r>
            <a:r>
              <a:rPr lang="en" sz="1400">
                <a:solidFill>
                  <a:srgbClr val="000000"/>
                </a:solidFill>
                <a:latin typeface="PT Serif"/>
                <a:ea typeface="PT Serif"/>
                <a:cs typeface="PT Serif"/>
                <a:sym typeface="PT Serif"/>
              </a:rPr>
              <a:t>​</a:t>
            </a:r>
            <a:endParaRPr sz="1400">
              <a:solidFill>
                <a:srgbClr val="000000"/>
              </a:solidFill>
              <a:latin typeface="PT Serif"/>
              <a:ea typeface="PT Serif"/>
              <a:cs typeface="PT Serif"/>
              <a:sym typeface="PT Serif"/>
            </a:endParaRPr>
          </a:p>
          <a:p>
            <a:pPr indent="-317500" lvl="0" marL="660400" rtl="0" algn="l">
              <a:spcBef>
                <a:spcPts val="0"/>
              </a:spcBef>
              <a:spcAft>
                <a:spcPts val="0"/>
              </a:spcAft>
              <a:buClr>
                <a:srgbClr val="000000"/>
              </a:buClr>
              <a:buSzPts val="1400"/>
              <a:buFont typeface="Arial"/>
              <a:buChar char="●"/>
            </a:pPr>
            <a:r>
              <a:rPr lang="en" sz="1400">
                <a:solidFill>
                  <a:srgbClr val="000000"/>
                </a:solidFill>
                <a:latin typeface="PT Serif"/>
                <a:ea typeface="PT Serif"/>
                <a:cs typeface="PT Serif"/>
                <a:sym typeface="PT Serif"/>
              </a:rPr>
              <a:t>We chose to use Faster R-CNN in training on the Mask Detection dataset. The main reason being the extensive documentation from PyTorch and its assisting Faster R-CNN model class​</a:t>
            </a:r>
            <a:endParaRPr sz="1400">
              <a:solidFill>
                <a:srgbClr val="000000"/>
              </a:solidFill>
              <a:latin typeface="PT Serif"/>
              <a:ea typeface="PT Serif"/>
              <a:cs typeface="PT Serif"/>
              <a:sym typeface="PT Serif"/>
            </a:endParaRPr>
          </a:p>
          <a:p>
            <a:pPr indent="-317500" lvl="0" marL="660400" rtl="0" algn="l">
              <a:spcBef>
                <a:spcPts val="0"/>
              </a:spcBef>
              <a:spcAft>
                <a:spcPts val="0"/>
              </a:spcAft>
              <a:buClr>
                <a:srgbClr val="000000"/>
              </a:buClr>
              <a:buSzPts val="1400"/>
              <a:buFont typeface="Arial"/>
              <a:buChar char="●"/>
            </a:pPr>
            <a:r>
              <a:rPr lang="en" sz="1400">
                <a:solidFill>
                  <a:srgbClr val="000000"/>
                </a:solidFill>
                <a:latin typeface="PT Serif"/>
                <a:ea typeface="PT Serif"/>
                <a:cs typeface="PT Serif"/>
                <a:sym typeface="PT Serif"/>
              </a:rPr>
              <a:t>Training / Testing:​</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Arial"/>
              <a:buChar char="○"/>
            </a:pPr>
            <a:r>
              <a:rPr b="1" lang="en" sz="1400">
                <a:solidFill>
                  <a:srgbClr val="000000"/>
                </a:solidFill>
                <a:latin typeface="PT Serif"/>
                <a:ea typeface="PT Serif"/>
                <a:cs typeface="PT Serif"/>
                <a:sym typeface="PT Serif"/>
              </a:rPr>
              <a:t>Learning Rate: </a:t>
            </a:r>
            <a:r>
              <a:rPr lang="en" sz="1400">
                <a:solidFill>
                  <a:srgbClr val="000000"/>
                </a:solidFill>
                <a:latin typeface="PT Serif"/>
                <a:ea typeface="PT Serif"/>
                <a:cs typeface="PT Serif"/>
                <a:sym typeface="PT Serif"/>
              </a:rPr>
              <a:t>0.0045, </a:t>
            </a:r>
            <a:r>
              <a:rPr b="1" lang="en" sz="1400">
                <a:solidFill>
                  <a:srgbClr val="000000"/>
                </a:solidFill>
                <a:latin typeface="PT Serif"/>
                <a:ea typeface="PT Serif"/>
                <a:cs typeface="PT Serif"/>
                <a:sym typeface="PT Serif"/>
              </a:rPr>
              <a:t>Epochs:</a:t>
            </a:r>
            <a:r>
              <a:rPr lang="en" sz="1400">
                <a:solidFill>
                  <a:srgbClr val="000000"/>
                </a:solidFill>
                <a:latin typeface="PT Serif"/>
                <a:ea typeface="PT Serif"/>
                <a:cs typeface="PT Serif"/>
                <a:sym typeface="PT Serif"/>
              </a:rPr>
              <a:t> 20, </a:t>
            </a:r>
            <a:r>
              <a:rPr b="1" lang="en" sz="1400">
                <a:solidFill>
                  <a:srgbClr val="000000"/>
                </a:solidFill>
                <a:latin typeface="PT Serif"/>
                <a:ea typeface="PT Serif"/>
                <a:cs typeface="PT Serif"/>
                <a:sym typeface="PT Serif"/>
              </a:rPr>
              <a:t>Batch Size: </a:t>
            </a:r>
            <a:r>
              <a:rPr lang="en" sz="1400">
                <a:solidFill>
                  <a:srgbClr val="000000"/>
                </a:solidFill>
                <a:latin typeface="PT Serif"/>
                <a:ea typeface="PT Serif"/>
                <a:cs typeface="PT Serif"/>
                <a:sym typeface="PT Serif"/>
              </a:rPr>
              <a:t>4, </a:t>
            </a:r>
            <a:r>
              <a:rPr b="1" lang="en" sz="1400">
                <a:solidFill>
                  <a:srgbClr val="000000"/>
                </a:solidFill>
                <a:latin typeface="PT Serif"/>
                <a:ea typeface="PT Serif"/>
                <a:cs typeface="PT Serif"/>
                <a:sym typeface="PT Serif"/>
              </a:rPr>
              <a:t>Training Size: </a:t>
            </a:r>
            <a:r>
              <a:rPr lang="en" sz="1400">
                <a:solidFill>
                  <a:srgbClr val="000000"/>
                </a:solidFill>
                <a:latin typeface="PT Serif"/>
                <a:ea typeface="PT Serif"/>
                <a:cs typeface="PT Serif"/>
                <a:sym typeface="PT Serif"/>
              </a:rPr>
              <a:t>800, </a:t>
            </a:r>
            <a:r>
              <a:rPr b="1" lang="en" sz="1400">
                <a:solidFill>
                  <a:srgbClr val="000000"/>
                </a:solidFill>
                <a:latin typeface="PT Serif"/>
                <a:ea typeface="PT Serif"/>
                <a:cs typeface="PT Serif"/>
                <a:sym typeface="PT Serif"/>
              </a:rPr>
              <a:t>Number of Classes: </a:t>
            </a:r>
            <a:r>
              <a:rPr lang="en" sz="1400">
                <a:solidFill>
                  <a:srgbClr val="000000"/>
                </a:solidFill>
                <a:latin typeface="PT Serif"/>
                <a:ea typeface="PT Serif"/>
                <a:cs typeface="PT Serif"/>
                <a:sym typeface="PT Serif"/>
              </a:rPr>
              <a:t>4​</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Thought of augmenting images in hopes to increase training set size and possibly improve generalizability – however did not use this approach because of fears of bounding boxes no longer matching up correctly.​</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Trained on Google Colab Pro's GPU services – sped up training tremendously​</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Tested on own data using mere observation ​</a:t>
            </a:r>
            <a:endParaRPr sz="1400">
              <a:solidFill>
                <a:srgbClr val="000000"/>
              </a:solidFill>
              <a:latin typeface="PT Serif"/>
              <a:ea typeface="PT Serif"/>
              <a:cs typeface="PT Serif"/>
              <a:sym typeface="PT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PT Serif"/>
                <a:ea typeface="PT Serif"/>
                <a:cs typeface="PT Serif"/>
                <a:sym typeface="PT Serif"/>
              </a:rPr>
              <a:t>YOLO​ Model:</a:t>
            </a:r>
            <a:endParaRPr b="1" sz="1200">
              <a:solidFill>
                <a:srgbClr val="000000"/>
              </a:solidFill>
              <a:latin typeface="PT Serif"/>
              <a:ea typeface="PT Serif"/>
              <a:cs typeface="PT Serif"/>
              <a:sym typeface="PT Serif"/>
            </a:endParaRPr>
          </a:p>
          <a:p>
            <a:pPr indent="-304800" lvl="0" marL="660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The YOLOv3 weights and configuration was downloaded from </a:t>
            </a:r>
            <a:r>
              <a:rPr lang="en" sz="1200" u="sng">
                <a:solidFill>
                  <a:srgbClr val="000000"/>
                </a:solidFill>
                <a:latin typeface="PT Serif"/>
                <a:ea typeface="PT Serif"/>
                <a:cs typeface="PT Serif"/>
                <a:sym typeface="PT Serif"/>
                <a:hlinkClick r:id="rId3">
                  <a:extLst>
                    <a:ext uri="{A12FA001-AC4F-418D-AE19-62706E023703}">
                      <ahyp:hlinkClr val="tx"/>
                    </a:ext>
                  </a:extLst>
                </a:hlinkClick>
              </a:rPr>
              <a:t>https://pjreddie.com/darknet/yolo/</a:t>
            </a:r>
            <a:r>
              <a:rPr lang="en" sz="1200">
                <a:solidFill>
                  <a:srgbClr val="000000"/>
                </a:solidFill>
                <a:latin typeface="PT Serif"/>
                <a:ea typeface="PT Serif"/>
                <a:cs typeface="PT Serif"/>
                <a:sym typeface="PT Serif"/>
              </a:rPr>
              <a:t>​</a:t>
            </a:r>
            <a:endParaRPr sz="1200">
              <a:solidFill>
                <a:srgbClr val="000000"/>
              </a:solidFill>
              <a:latin typeface="PT Serif"/>
              <a:ea typeface="PT Serif"/>
              <a:cs typeface="PT Serif"/>
              <a:sym typeface="PT Serif"/>
            </a:endParaRPr>
          </a:p>
          <a:p>
            <a:pPr indent="-304800" lvl="0" marL="8636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The weights and configuration were based off YOLOv3's training on the COCO dataset (80 classes)​</a:t>
            </a:r>
            <a:endParaRPr sz="1200">
              <a:solidFill>
                <a:srgbClr val="000000"/>
              </a:solidFill>
              <a:latin typeface="PT Serif"/>
              <a:ea typeface="PT Serif"/>
              <a:cs typeface="PT Serif"/>
              <a:sym typeface="PT Serif"/>
            </a:endParaRPr>
          </a:p>
          <a:p>
            <a:pPr indent="-304800" lvl="0" marL="660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OpenCV's DNN module was used to load the YOLO's weights and model configuration​</a:t>
            </a:r>
            <a:endParaRPr sz="1200">
              <a:solidFill>
                <a:srgbClr val="000000"/>
              </a:solidFill>
              <a:latin typeface="PT Serif"/>
              <a:ea typeface="PT Serif"/>
              <a:cs typeface="PT Serif"/>
              <a:sym typeface="PT Serif"/>
            </a:endParaRPr>
          </a:p>
          <a:p>
            <a:pPr indent="-304800" lvl="0" marL="660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The output from the YOLO model was split into its bounding boxes and classes</a:t>
            </a:r>
            <a:endParaRPr sz="1200">
              <a:solidFill>
                <a:srgbClr val="000000"/>
              </a:solidFill>
              <a:latin typeface="PT Serif"/>
              <a:ea typeface="PT Serif"/>
              <a:cs typeface="PT Serif"/>
              <a:sym typeface="PT Serif"/>
            </a:endParaRPr>
          </a:p>
          <a:p>
            <a:pPr indent="-304800" lvl="1" marL="914400" rtl="0" algn="l">
              <a:spcBef>
                <a:spcPts val="0"/>
              </a:spcBef>
              <a:spcAft>
                <a:spcPts val="0"/>
              </a:spcAft>
              <a:buClr>
                <a:srgbClr val="000000"/>
              </a:buClr>
              <a:buSzPts val="1200"/>
              <a:buFont typeface="PT Serif"/>
              <a:buAutoNum type="alphaLcPeriod"/>
            </a:pPr>
            <a:r>
              <a:rPr lang="en" sz="1200">
                <a:solidFill>
                  <a:srgbClr val="000000"/>
                </a:solidFill>
                <a:latin typeface="PT Serif"/>
                <a:ea typeface="PT Serif"/>
                <a:cs typeface="PT Serif"/>
                <a:sym typeface="PT Serif"/>
              </a:rPr>
              <a:t>The person score for each detection was found by indexing the predicted class list with the index of “person” in our predefined coco.names file. The bounding box associated with the person score that met the threshold standard (0.70) was included in the Non-Maximum Suppression step</a:t>
            </a:r>
            <a:endParaRPr sz="1200">
              <a:solidFill>
                <a:srgbClr val="000000"/>
              </a:solidFill>
              <a:latin typeface="PT Serif"/>
              <a:ea typeface="PT Serif"/>
              <a:cs typeface="PT Serif"/>
              <a:sym typeface="PT Serif"/>
            </a:endParaRPr>
          </a:p>
          <a:p>
            <a:pPr indent="-304800" lvl="0" marL="660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YOLO was used to detect human figures from crowds​</a:t>
            </a:r>
            <a:endParaRPr sz="1200">
              <a:solidFill>
                <a:srgbClr val="000000"/>
              </a:solidFill>
              <a:latin typeface="PT Serif"/>
              <a:ea typeface="PT Serif"/>
              <a:cs typeface="PT Serif"/>
              <a:sym typeface="PT Serif"/>
            </a:endParaRPr>
          </a:p>
          <a:p>
            <a:pPr indent="-304800" lvl="0" marL="660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We did make an attempt to stack the Faster R-CNN and YOLO models together, where the YOLO would segment human figures from the crowd and each human figure was fed into the Faster R-CNN model for mask detection – This proved to be a slow and at times, worse performing approach​</a:t>
            </a:r>
            <a:endParaRPr sz="1200">
              <a:solidFill>
                <a:srgbClr val="000000"/>
              </a:solidFill>
              <a:latin typeface="PT Serif"/>
              <a:ea typeface="PT Serif"/>
              <a:cs typeface="PT Serif"/>
              <a:sym typeface="PT Serif"/>
            </a:endParaRPr>
          </a:p>
          <a:p>
            <a:pPr indent="0" lvl="0" marL="0" rtl="0" algn="l">
              <a:spcBef>
                <a:spcPts val="0"/>
              </a:spcBef>
              <a:spcAft>
                <a:spcPts val="0"/>
              </a:spcAft>
              <a:buNone/>
            </a:pPr>
            <a:r>
              <a:t/>
            </a:r>
            <a:endParaRPr sz="1200">
              <a:solidFill>
                <a:srgbClr val="000000"/>
              </a:solidFill>
              <a:latin typeface="PT Serif"/>
              <a:ea typeface="PT Serif"/>
              <a:cs typeface="PT Serif"/>
              <a:sym typeface="PT Serif"/>
            </a:endParaRPr>
          </a:p>
          <a:p>
            <a:pPr indent="0" lvl="0" marL="0" rtl="0" algn="l">
              <a:spcBef>
                <a:spcPts val="1600"/>
              </a:spcBef>
              <a:spcAft>
                <a:spcPts val="1600"/>
              </a:spcAft>
              <a:buNone/>
            </a:pPr>
            <a:r>
              <a:t/>
            </a:r>
            <a:endParaRPr sz="1200">
              <a:latin typeface="PT Serif"/>
              <a:ea typeface="PT Serif"/>
              <a:cs typeface="PT Serif"/>
              <a:sym typeface="PT Serif"/>
            </a:endParaRPr>
          </a:p>
        </p:txBody>
      </p:sp>
      <p:sp>
        <p:nvSpPr>
          <p:cNvPr id="156" name="Google Shape;156;p24"/>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Implementation​</a:t>
            </a:r>
            <a:endParaRPr>
              <a:solidFill>
                <a:srgbClr val="000000"/>
              </a:solidFill>
            </a:endParaRPr>
          </a:p>
        </p:txBody>
      </p:sp>
      <p:sp>
        <p:nvSpPr>
          <p:cNvPr id="162" name="Google Shape;162;p25"/>
          <p:cNvSpPr txBox="1"/>
          <p:nvPr>
            <p:ph idx="1" type="body"/>
          </p:nvPr>
        </p:nvSpPr>
        <p:spPr>
          <a:xfrm>
            <a:off x="405300" y="1257525"/>
            <a:ext cx="7688700" cy="2261100"/>
          </a:xfrm>
          <a:prstGeom prst="rect">
            <a:avLst/>
          </a:prstGeom>
        </p:spPr>
        <p:txBody>
          <a:bodyPr anchorCtr="0" anchor="t" bIns="91425" lIns="91425" spcFirstLastPara="1" rIns="91425" wrap="square" tIns="91425">
            <a:noAutofit/>
          </a:bodyPr>
          <a:lstStyle/>
          <a:p>
            <a:pPr indent="-317500" lvl="0" marL="660400" rtl="0" algn="l">
              <a:spcBef>
                <a:spcPts val="0"/>
              </a:spcBef>
              <a:spcAft>
                <a:spcPts val="0"/>
              </a:spcAft>
              <a:buClr>
                <a:srgbClr val="000000"/>
              </a:buClr>
              <a:buSzPts val="1400"/>
              <a:buFont typeface="Arial"/>
              <a:buChar char="●"/>
            </a:pPr>
            <a:r>
              <a:rPr b="1" lang="en" sz="1400">
                <a:solidFill>
                  <a:srgbClr val="000000"/>
                </a:solidFill>
                <a:latin typeface="PT Serif"/>
                <a:ea typeface="PT Serif"/>
                <a:cs typeface="PT Serif"/>
                <a:sym typeface="PT Serif"/>
              </a:rPr>
              <a:t>Instead of stacking the models, each was used independently </a:t>
            </a:r>
            <a:r>
              <a:rPr lang="en" sz="1400">
                <a:solidFill>
                  <a:srgbClr val="000000"/>
                </a:solidFill>
                <a:latin typeface="PT Serif"/>
                <a:ea typeface="PT Serif"/>
                <a:cs typeface="PT Serif"/>
                <a:sym typeface="PT Serif"/>
              </a:rPr>
              <a:t>​</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Arial"/>
              <a:buChar char="○"/>
            </a:pPr>
            <a:r>
              <a:rPr lang="en" sz="1400">
                <a:solidFill>
                  <a:srgbClr val="000000"/>
                </a:solidFill>
                <a:latin typeface="PT Serif"/>
                <a:ea typeface="PT Serif"/>
                <a:cs typeface="PT Serif"/>
                <a:sym typeface="PT Serif"/>
              </a:rPr>
              <a:t>The Faster R-CNN was used for mask detection​</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Arial"/>
              <a:buChar char="○"/>
            </a:pPr>
            <a:r>
              <a:rPr lang="en" sz="1400">
                <a:solidFill>
                  <a:srgbClr val="000000"/>
                </a:solidFill>
                <a:latin typeface="PT Serif"/>
                <a:ea typeface="PT Serif"/>
                <a:cs typeface="PT Serif"/>
                <a:sym typeface="PT Serif"/>
              </a:rPr>
              <a:t>The YOLO model for human detection​</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We can, however, use each to define a “range” of mask compliance with the predictions of each</a:t>
            </a:r>
            <a:endParaRPr sz="1400">
              <a:solidFill>
                <a:srgbClr val="000000"/>
              </a:solidFill>
              <a:latin typeface="PT Serif"/>
              <a:ea typeface="PT Serif"/>
              <a:cs typeface="PT Serif"/>
              <a:sym typeface="PT Serif"/>
            </a:endParaRPr>
          </a:p>
          <a:p>
            <a:pPr indent="0" lvl="0" marL="0" rtl="0" algn="l">
              <a:lnSpc>
                <a:spcPct val="100000"/>
              </a:lnSpc>
              <a:spcBef>
                <a:spcPts val="0"/>
              </a:spcBef>
              <a:spcAft>
                <a:spcPts val="0"/>
              </a:spcAft>
              <a:buNone/>
            </a:pPr>
            <a:r>
              <a:t/>
            </a:r>
            <a:endParaRPr sz="1400">
              <a:solidFill>
                <a:srgbClr val="000000"/>
              </a:solidFill>
              <a:latin typeface="PT Serif"/>
              <a:ea typeface="PT Serif"/>
              <a:cs typeface="PT Serif"/>
              <a:sym typeface="PT Serif"/>
            </a:endParaRPr>
          </a:p>
          <a:p>
            <a:pPr indent="-317500" lvl="0" marL="660400" rtl="0" algn="l">
              <a:lnSpc>
                <a:spcPct val="100000"/>
              </a:lnSpc>
              <a:spcBef>
                <a:spcPts val="0"/>
              </a:spcBef>
              <a:spcAft>
                <a:spcPts val="0"/>
              </a:spcAft>
              <a:buClr>
                <a:srgbClr val="000000"/>
              </a:buClr>
              <a:buSzPts val="1400"/>
              <a:buFont typeface="Arial"/>
              <a:buChar char="●"/>
            </a:pPr>
            <a:r>
              <a:rPr b="1" lang="en" sz="1400">
                <a:solidFill>
                  <a:srgbClr val="000000"/>
                </a:solidFill>
                <a:latin typeface="PT Serif"/>
                <a:ea typeface="PT Serif"/>
                <a:cs typeface="PT Serif"/>
                <a:sym typeface="PT Serif"/>
              </a:rPr>
              <a:t>We define </a:t>
            </a:r>
            <a:r>
              <a:rPr b="1" i="1" lang="en" sz="1400">
                <a:solidFill>
                  <a:srgbClr val="000000"/>
                </a:solidFill>
                <a:latin typeface="PT Serif"/>
                <a:ea typeface="PT Serif"/>
                <a:cs typeface="PT Serif"/>
                <a:sym typeface="PT Serif"/>
              </a:rPr>
              <a:t>predicted </a:t>
            </a:r>
            <a:r>
              <a:rPr b="1" lang="en" sz="1400">
                <a:solidFill>
                  <a:srgbClr val="000000"/>
                </a:solidFill>
                <a:latin typeface="PT Serif"/>
                <a:ea typeface="PT Serif"/>
                <a:cs typeface="PT Serif"/>
                <a:sym typeface="PT Serif"/>
              </a:rPr>
              <a:t>minimum and maximum mask wearing compliance as:</a:t>
            </a:r>
            <a:r>
              <a:rPr lang="en" sz="1400">
                <a:solidFill>
                  <a:srgbClr val="000000"/>
                </a:solidFill>
                <a:latin typeface="PT Serif"/>
                <a:ea typeface="PT Serif"/>
                <a:cs typeface="PT Serif"/>
                <a:sym typeface="PT Serif"/>
              </a:rPr>
              <a:t>​</a:t>
            </a:r>
            <a:endParaRPr sz="1400">
              <a:solidFill>
                <a:srgbClr val="000000"/>
              </a:solidFill>
              <a:latin typeface="PT Serif"/>
              <a:ea typeface="PT Serif"/>
              <a:cs typeface="PT Serif"/>
              <a:sym typeface="PT Serif"/>
            </a:endParaRPr>
          </a:p>
          <a:p>
            <a:pPr indent="0" lvl="0" marL="0" rtl="0" algn="l">
              <a:spcBef>
                <a:spcPts val="0"/>
              </a:spcBef>
              <a:spcAft>
                <a:spcPts val="0"/>
              </a:spcAft>
              <a:buNone/>
            </a:pPr>
            <a:r>
              <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Maximum Mask Compliance = </a:t>
            </a:r>
            <a:endParaRPr sz="1400">
              <a:solidFill>
                <a:srgbClr val="000000"/>
              </a:solidFill>
              <a:latin typeface="PT Serif"/>
              <a:ea typeface="PT Serif"/>
              <a:cs typeface="PT Serif"/>
              <a:sym typeface="PT Serif"/>
            </a:endParaRPr>
          </a:p>
          <a:p>
            <a:pPr indent="0" lvl="0" marL="0" rtl="0" algn="l">
              <a:spcBef>
                <a:spcPts val="0"/>
              </a:spcBef>
              <a:spcAft>
                <a:spcPts val="0"/>
              </a:spcAft>
              <a:buNone/>
            </a:pPr>
            <a:r>
              <a:t/>
            </a:r>
            <a:endParaRPr sz="1400">
              <a:solidFill>
                <a:srgbClr val="000000"/>
              </a:solidFill>
              <a:latin typeface="PT Serif"/>
              <a:ea typeface="PT Serif"/>
              <a:cs typeface="PT Serif"/>
              <a:sym typeface="PT Serif"/>
            </a:endParaRPr>
          </a:p>
          <a:p>
            <a:pPr indent="0" lvl="0" marL="0" rtl="0" algn="l">
              <a:spcBef>
                <a:spcPts val="0"/>
              </a:spcBef>
              <a:spcAft>
                <a:spcPts val="0"/>
              </a:spcAft>
              <a:buNone/>
            </a:pPr>
            <a:r>
              <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Minimum Mask Compliance = ​</a:t>
            </a:r>
            <a:endParaRPr sz="1400">
              <a:solidFill>
                <a:srgbClr val="000000"/>
              </a:solidFill>
              <a:latin typeface="PT Serif"/>
              <a:ea typeface="PT Serif"/>
              <a:cs typeface="PT Serif"/>
              <a:sym typeface="PT Serif"/>
            </a:endParaRPr>
          </a:p>
          <a:p>
            <a:pPr indent="0" lvl="0" marL="0" rtl="0" algn="l">
              <a:spcBef>
                <a:spcPts val="0"/>
              </a:spcBef>
              <a:spcAft>
                <a:spcPts val="0"/>
              </a:spcAft>
              <a:buNone/>
            </a:pPr>
            <a:r>
              <a:t/>
            </a:r>
            <a:endParaRPr sz="1400">
              <a:solidFill>
                <a:srgbClr val="000000"/>
              </a:solidFill>
              <a:latin typeface="PT Serif"/>
              <a:ea typeface="PT Serif"/>
              <a:cs typeface="PT Serif"/>
              <a:sym typeface="PT Serif"/>
            </a:endParaRPr>
          </a:p>
          <a:p>
            <a:pPr indent="0" lvl="0" marL="0" rtl="0" algn="l">
              <a:spcBef>
                <a:spcPts val="0"/>
              </a:spcBef>
              <a:spcAft>
                <a:spcPts val="1600"/>
              </a:spcAft>
              <a:buNone/>
            </a:pPr>
            <a:r>
              <a:t/>
            </a:r>
            <a:endParaRPr sz="1400">
              <a:solidFill>
                <a:srgbClr val="000000"/>
              </a:solidFill>
              <a:latin typeface="PT Serif"/>
              <a:ea typeface="PT Serif"/>
              <a:cs typeface="PT Serif"/>
              <a:sym typeface="PT Serif"/>
            </a:endParaRPr>
          </a:p>
        </p:txBody>
      </p:sp>
      <p:pic>
        <p:nvPicPr>
          <p:cNvPr descr="\frac{\text{# of Masks Detected by Faster RCNN}}{max(\text{# of people detected by Faster RCNN}, \text{# of people detected by YOLO)}}" id="163" name="Google Shape;163;p25" title="MathEquation,#000000"/>
          <p:cNvPicPr preferRelativeResize="0"/>
          <p:nvPr/>
        </p:nvPicPr>
        <p:blipFill>
          <a:blip r:embed="rId3">
            <a:alphaModFix/>
          </a:blip>
          <a:stretch>
            <a:fillRect/>
          </a:stretch>
        </p:blipFill>
        <p:spPr>
          <a:xfrm>
            <a:off x="3803600" y="3879950"/>
            <a:ext cx="3822874" cy="437575"/>
          </a:xfrm>
          <a:prstGeom prst="rect">
            <a:avLst/>
          </a:prstGeom>
          <a:noFill/>
          <a:ln>
            <a:noFill/>
          </a:ln>
        </p:spPr>
      </p:pic>
      <p:pic>
        <p:nvPicPr>
          <p:cNvPr descr="\frac{\text{# of Masks Detected by Faster RCNN}}{min(\text{# of people detected by Faster RCNN}, \text{# of people detected by YOLO)}}" id="164" name="Google Shape;164;p25" title="MathEquation,#000000"/>
          <p:cNvPicPr preferRelativeResize="0"/>
          <p:nvPr/>
        </p:nvPicPr>
        <p:blipFill>
          <a:blip r:embed="rId4">
            <a:alphaModFix/>
          </a:blip>
          <a:stretch>
            <a:fillRect/>
          </a:stretch>
        </p:blipFill>
        <p:spPr>
          <a:xfrm>
            <a:off x="3846825" y="3150300"/>
            <a:ext cx="3736426" cy="437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PT Serif"/>
              <a:buChar char="●"/>
            </a:pPr>
            <a:r>
              <a:rPr lang="en" sz="1600">
                <a:solidFill>
                  <a:srgbClr val="000000"/>
                </a:solidFill>
                <a:latin typeface="PT Serif"/>
                <a:ea typeface="PT Serif"/>
                <a:cs typeface="PT Serif"/>
                <a:sym typeface="PT Serif"/>
              </a:rPr>
              <a:t>Provides a mean of approximating level of compliance to mask wearing policies in a large crowd settings</a:t>
            </a:r>
            <a:endParaRPr sz="1600">
              <a:solidFill>
                <a:srgbClr val="000000"/>
              </a:solidFill>
              <a:latin typeface="PT Serif"/>
              <a:ea typeface="PT Serif"/>
              <a:cs typeface="PT Serif"/>
              <a:sym typeface="PT Serif"/>
            </a:endParaRPr>
          </a:p>
          <a:p>
            <a:pPr indent="-330200" lvl="1" marL="914400" rtl="0" algn="l">
              <a:spcBef>
                <a:spcPts val="0"/>
              </a:spcBef>
              <a:spcAft>
                <a:spcPts val="0"/>
              </a:spcAft>
              <a:buClr>
                <a:srgbClr val="000000"/>
              </a:buClr>
              <a:buSzPts val="1600"/>
              <a:buFont typeface="PT Serif"/>
              <a:buChar char="○"/>
            </a:pPr>
            <a:r>
              <a:rPr lang="en" sz="1600">
                <a:solidFill>
                  <a:srgbClr val="000000"/>
                </a:solidFill>
                <a:latin typeface="PT Serif"/>
                <a:ea typeface="PT Serif"/>
                <a:cs typeface="PT Serif"/>
                <a:sym typeface="PT Serif"/>
              </a:rPr>
              <a:t>Performance optimizations should be made before applying the model to real-time video monitoring</a:t>
            </a:r>
            <a:endParaRPr sz="1600">
              <a:solidFill>
                <a:srgbClr val="000000"/>
              </a:solidFill>
              <a:latin typeface="PT Serif"/>
              <a:ea typeface="PT Serif"/>
              <a:cs typeface="PT Serif"/>
              <a:sym typeface="PT Serif"/>
            </a:endParaRPr>
          </a:p>
          <a:p>
            <a:pPr indent="-330200" lvl="0" marL="457200" rtl="0" algn="l">
              <a:spcBef>
                <a:spcPts val="0"/>
              </a:spcBef>
              <a:spcAft>
                <a:spcPts val="0"/>
              </a:spcAft>
              <a:buClr>
                <a:srgbClr val="000000"/>
              </a:buClr>
              <a:buSzPts val="1600"/>
              <a:buFont typeface="PT Serif"/>
              <a:buChar char="●"/>
            </a:pPr>
            <a:r>
              <a:rPr lang="en" sz="1600">
                <a:solidFill>
                  <a:srgbClr val="000000"/>
                </a:solidFill>
                <a:latin typeface="PT Serif"/>
                <a:ea typeface="PT Serif"/>
                <a:cs typeface="PT Serif"/>
                <a:sym typeface="PT Serif"/>
              </a:rPr>
              <a:t>Serves as a baseline for object detection models in detecting masked vs. unmasked individuals</a:t>
            </a:r>
            <a:endParaRPr sz="1600">
              <a:solidFill>
                <a:srgbClr val="000000"/>
              </a:solidFill>
              <a:latin typeface="PT Serif"/>
              <a:ea typeface="PT Serif"/>
              <a:cs typeface="PT Serif"/>
              <a:sym typeface="PT Serif"/>
            </a:endParaRPr>
          </a:p>
          <a:p>
            <a:pPr indent="-330200" lvl="0" marL="457200" rtl="0" algn="l">
              <a:spcBef>
                <a:spcPts val="0"/>
              </a:spcBef>
              <a:spcAft>
                <a:spcPts val="0"/>
              </a:spcAft>
              <a:buClr>
                <a:srgbClr val="000000"/>
              </a:buClr>
              <a:buSzPts val="1600"/>
              <a:buFont typeface="PT Serif"/>
              <a:buChar char="●"/>
            </a:pPr>
            <a:r>
              <a:rPr lang="en" sz="1600">
                <a:solidFill>
                  <a:srgbClr val="000000"/>
                </a:solidFill>
                <a:latin typeface="PT Serif"/>
                <a:ea typeface="PT Serif"/>
                <a:cs typeface="PT Serif"/>
                <a:sym typeface="PT Serif"/>
              </a:rPr>
              <a:t>Our evident need for improved datasets will hopefully promote greater contribution in this area, largely for simply increasing the number of images and improving distribution of classes </a:t>
            </a:r>
            <a:endParaRPr sz="1600">
              <a:solidFill>
                <a:srgbClr val="000000"/>
              </a:solidFill>
              <a:latin typeface="PT Serif"/>
              <a:ea typeface="PT Serif"/>
              <a:cs typeface="PT Serif"/>
              <a:sym typeface="PT Serif"/>
            </a:endParaRPr>
          </a:p>
          <a:p>
            <a:pPr indent="0" lvl="0" marL="0" rtl="0" algn="l">
              <a:spcBef>
                <a:spcPts val="0"/>
              </a:spcBef>
              <a:spcAft>
                <a:spcPts val="0"/>
              </a:spcAft>
              <a:buNone/>
            </a:pPr>
            <a:r>
              <a:t/>
            </a:r>
            <a:endParaRPr sz="1600">
              <a:solidFill>
                <a:srgbClr val="000000"/>
              </a:solidFill>
              <a:latin typeface="PT Serif"/>
              <a:ea typeface="PT Serif"/>
              <a:cs typeface="PT Serif"/>
              <a:sym typeface="PT Serif"/>
            </a:endParaRPr>
          </a:p>
          <a:p>
            <a:pPr indent="0" lvl="0" marL="0" rtl="0" algn="l">
              <a:spcBef>
                <a:spcPts val="0"/>
              </a:spcBef>
              <a:spcAft>
                <a:spcPts val="1600"/>
              </a:spcAft>
              <a:buNone/>
            </a:pPr>
            <a:r>
              <a:t/>
            </a:r>
            <a:endParaRPr sz="1600">
              <a:solidFill>
                <a:srgbClr val="000000"/>
              </a:solidFill>
              <a:latin typeface="PT Serif"/>
              <a:ea typeface="PT Serif"/>
              <a:cs typeface="PT Serif"/>
              <a:sym typeface="PT Serif"/>
            </a:endParaRPr>
          </a:p>
        </p:txBody>
      </p:sp>
      <p:sp>
        <p:nvSpPr>
          <p:cNvPr id="170" name="Google Shape;170;p26"/>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a:t>
            </a:r>
            <a:endParaRPr/>
          </a:p>
        </p:txBody>
      </p:sp>
      <p:sp>
        <p:nvSpPr>
          <p:cNvPr id="176" name="Google Shape;176;p27"/>
          <p:cNvSpPr txBox="1"/>
          <p:nvPr/>
        </p:nvSpPr>
        <p:spPr>
          <a:xfrm>
            <a:off x="475425" y="1383125"/>
            <a:ext cx="8385300" cy="16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T Serif"/>
                <a:ea typeface="PT Serif"/>
                <a:cs typeface="PT Serif"/>
                <a:sym typeface="PT Serif"/>
              </a:rPr>
              <a:t>Three datasets were used, summarized in the next two slides:</a:t>
            </a:r>
            <a:endParaRPr sz="1500">
              <a:latin typeface="PT Serif"/>
              <a:ea typeface="PT Serif"/>
              <a:cs typeface="PT Serif"/>
              <a:sym typeface="PT Serif"/>
            </a:endParaRPr>
          </a:p>
          <a:p>
            <a:pPr indent="-323850" lvl="0" marL="457200" rtl="0" algn="l">
              <a:spcBef>
                <a:spcPts val="0"/>
              </a:spcBef>
              <a:spcAft>
                <a:spcPts val="0"/>
              </a:spcAft>
              <a:buSzPts val="1500"/>
              <a:buFont typeface="PT Serif"/>
              <a:buAutoNum type="arabicPeriod"/>
            </a:pPr>
            <a:r>
              <a:rPr lang="en" sz="1500" u="sng">
                <a:solidFill>
                  <a:schemeClr val="hlink"/>
                </a:solidFill>
                <a:latin typeface="PT Serif"/>
                <a:ea typeface="PT Serif"/>
                <a:cs typeface="PT Serif"/>
                <a:sym typeface="PT Serif"/>
                <a:hlinkClick r:id="rId3"/>
              </a:rPr>
              <a:t>https://www.kaggle.com/andrewmvd/face-mask-detection</a:t>
            </a:r>
            <a:endParaRPr sz="1500">
              <a:latin typeface="PT Serif"/>
              <a:ea typeface="PT Serif"/>
              <a:cs typeface="PT Serif"/>
              <a:sym typeface="PT Serif"/>
            </a:endParaRPr>
          </a:p>
          <a:p>
            <a:pPr indent="-323850" lvl="1" marL="914400" rtl="0" algn="l">
              <a:spcBef>
                <a:spcPts val="0"/>
              </a:spcBef>
              <a:spcAft>
                <a:spcPts val="0"/>
              </a:spcAft>
              <a:buSzPts val="1500"/>
              <a:buFont typeface="PT Serif"/>
              <a:buAutoNum type="alphaLcPeriod"/>
            </a:pPr>
            <a:r>
              <a:rPr lang="en" sz="1500">
                <a:latin typeface="PT Serif"/>
                <a:ea typeface="PT Serif"/>
                <a:cs typeface="PT Serif"/>
                <a:sym typeface="PT Serif"/>
              </a:rPr>
              <a:t>This dataset consisted of 853 images of crowds either wearing or not wearing masks (or both!) </a:t>
            </a:r>
            <a:endParaRPr sz="1500">
              <a:latin typeface="PT Serif"/>
              <a:ea typeface="PT Serif"/>
              <a:cs typeface="PT Serif"/>
              <a:sym typeface="PT Serif"/>
            </a:endParaRPr>
          </a:p>
          <a:p>
            <a:pPr indent="-323850" lvl="2" marL="1371600" rtl="0" algn="l">
              <a:spcBef>
                <a:spcPts val="0"/>
              </a:spcBef>
              <a:spcAft>
                <a:spcPts val="0"/>
              </a:spcAft>
              <a:buSzPts val="1500"/>
              <a:buFont typeface="PT Serif"/>
              <a:buAutoNum type="romanLcPeriod"/>
            </a:pPr>
            <a:r>
              <a:rPr lang="en" sz="1500">
                <a:latin typeface="PT Serif"/>
                <a:ea typeface="PT Serif"/>
                <a:cs typeface="PT Serif"/>
                <a:sym typeface="PT Serif"/>
              </a:rPr>
              <a:t>800 of the images were used in training the Faster R-CNN, the remaining 53 were used for manual testing and validation</a:t>
            </a:r>
            <a:endParaRPr sz="1500">
              <a:latin typeface="PT Serif"/>
              <a:ea typeface="PT Serif"/>
              <a:cs typeface="PT Serif"/>
              <a:sym typeface="PT Serif"/>
            </a:endParaRPr>
          </a:p>
          <a:p>
            <a:pPr indent="-323850" lvl="2" marL="1371600" rtl="0" algn="l">
              <a:spcBef>
                <a:spcPts val="0"/>
              </a:spcBef>
              <a:spcAft>
                <a:spcPts val="0"/>
              </a:spcAft>
              <a:buSzPts val="1500"/>
              <a:buFont typeface="PT Serif"/>
              <a:buAutoNum type="romanLcPeriod"/>
            </a:pPr>
            <a:r>
              <a:rPr lang="en" sz="1500">
                <a:latin typeface="PT Serif"/>
                <a:ea typeface="PT Serif"/>
                <a:cs typeface="PT Serif"/>
                <a:sym typeface="PT Serif"/>
              </a:rPr>
              <a:t>Annotations were provided, listing the class (“wearing mask”, “mask is being worn incorrectly”, or “no mask”)</a:t>
            </a:r>
            <a:endParaRPr sz="1500">
              <a:latin typeface="PT Serif"/>
              <a:ea typeface="PT Serif"/>
              <a:cs typeface="PT Serif"/>
              <a:sym typeface="PT Serif"/>
            </a:endParaRPr>
          </a:p>
          <a:p>
            <a:pPr indent="-323850" lvl="3" marL="1828800" rtl="0" algn="l">
              <a:spcBef>
                <a:spcPts val="0"/>
              </a:spcBef>
              <a:spcAft>
                <a:spcPts val="0"/>
              </a:spcAft>
              <a:buSzPts val="1500"/>
              <a:buFont typeface="PT Serif"/>
              <a:buAutoNum type="arabicPeriod"/>
            </a:pPr>
            <a:r>
              <a:rPr lang="en" sz="1500">
                <a:latin typeface="PT Serif"/>
                <a:ea typeface="PT Serif"/>
                <a:cs typeface="PT Serif"/>
                <a:sym typeface="PT Serif"/>
              </a:rPr>
              <a:t>The model was trained on 4 classes: # of classes above + 1 class (for background)</a:t>
            </a:r>
            <a:endParaRPr sz="1500">
              <a:latin typeface="PT Serif"/>
              <a:ea typeface="PT Serif"/>
              <a:cs typeface="PT Serif"/>
              <a:sym typeface="PT Serif"/>
            </a:endParaRPr>
          </a:p>
          <a:p>
            <a:pPr indent="-323850" lvl="2" marL="1371600" rtl="0" algn="l">
              <a:spcBef>
                <a:spcPts val="0"/>
              </a:spcBef>
              <a:spcAft>
                <a:spcPts val="0"/>
              </a:spcAft>
              <a:buSzPts val="1500"/>
              <a:buFont typeface="PT Serif"/>
              <a:buAutoNum type="romanLcPeriod"/>
            </a:pPr>
            <a:r>
              <a:rPr lang="en" sz="1500">
                <a:latin typeface="PT Serif"/>
                <a:ea typeface="PT Serif"/>
                <a:cs typeface="PT Serif"/>
                <a:sym typeface="PT Serif"/>
              </a:rPr>
              <a:t>Later, all images were used to measuring the approx. mask compliance by predicting number of people wearing masks out of all persons detected</a:t>
            </a:r>
            <a:endParaRPr sz="1500">
              <a:latin typeface="PT Serif"/>
              <a:ea typeface="PT Serif"/>
              <a:cs typeface="PT Serif"/>
              <a:sym typeface="PT Serif"/>
            </a:endParaRPr>
          </a:p>
          <a:p>
            <a:pPr indent="0" lvl="0" marL="0" rtl="0" algn="l">
              <a:spcBef>
                <a:spcPts val="0"/>
              </a:spcBef>
              <a:spcAft>
                <a:spcPts val="0"/>
              </a:spcAft>
              <a:buNone/>
            </a:pPr>
            <a:r>
              <a:t/>
            </a:r>
            <a:endParaRPr sz="1500">
              <a:latin typeface="PT Serif"/>
              <a:ea typeface="PT Serif"/>
              <a:cs typeface="PT Serif"/>
              <a:sym typeface="PT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 (cont.)</a:t>
            </a:r>
            <a:endParaRPr/>
          </a:p>
        </p:txBody>
      </p:sp>
      <p:sp>
        <p:nvSpPr>
          <p:cNvPr id="182" name="Google Shape;182;p28"/>
          <p:cNvSpPr txBox="1"/>
          <p:nvPr>
            <p:ph idx="1" type="body"/>
          </p:nvPr>
        </p:nvSpPr>
        <p:spPr>
          <a:xfrm>
            <a:off x="729450" y="1107125"/>
            <a:ext cx="7688700" cy="2261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FFFFFF"/>
              </a:buClr>
              <a:buSzPts val="1600"/>
              <a:buFont typeface="PT Serif"/>
              <a:buAutoNum type="arabicPeriod"/>
            </a:pPr>
            <a:r>
              <a:t/>
            </a:r>
            <a:endParaRPr sz="1600"/>
          </a:p>
          <a:p>
            <a:pPr indent="-330200" lvl="0" marL="457200" rtl="0" algn="l">
              <a:lnSpc>
                <a:spcPct val="100000"/>
              </a:lnSpc>
              <a:spcBef>
                <a:spcPts val="0"/>
              </a:spcBef>
              <a:spcAft>
                <a:spcPts val="0"/>
              </a:spcAft>
              <a:buClr>
                <a:srgbClr val="000000"/>
              </a:buClr>
              <a:buSzPts val="1600"/>
              <a:buFont typeface="PT Serif"/>
              <a:buAutoNum type="arabicPeriod"/>
            </a:pPr>
            <a:r>
              <a:rPr lang="en" sz="1600" u="sng">
                <a:solidFill>
                  <a:schemeClr val="accent5"/>
                </a:solidFill>
                <a:latin typeface="PT Serif"/>
                <a:ea typeface="PT Serif"/>
                <a:cs typeface="PT Serif"/>
                <a:sym typeface="PT Serif"/>
                <a:hlinkClick r:id="rId3">
                  <a:extLst>
                    <a:ext uri="{A12FA001-AC4F-418D-AE19-62706E023703}">
                      <ahyp:hlinkClr val="tx"/>
                    </a:ext>
                  </a:extLst>
                </a:hlinkClick>
              </a:rPr>
              <a:t>https://www.kaggle.com/prithwirajmitra/covid-face-mask-detection-dataset</a:t>
            </a:r>
            <a:endParaRPr sz="1600">
              <a:solidFill>
                <a:srgbClr val="000000"/>
              </a:solidFill>
              <a:latin typeface="PT Serif"/>
              <a:ea typeface="PT Serif"/>
              <a:cs typeface="PT Serif"/>
              <a:sym typeface="PT Serif"/>
            </a:endParaRPr>
          </a:p>
          <a:p>
            <a:pPr indent="-330200" lvl="1" marL="914400" rtl="0" algn="l">
              <a:lnSpc>
                <a:spcPct val="100000"/>
              </a:lnSpc>
              <a:spcBef>
                <a:spcPts val="0"/>
              </a:spcBef>
              <a:spcAft>
                <a:spcPts val="0"/>
              </a:spcAft>
              <a:buClr>
                <a:srgbClr val="000000"/>
              </a:buClr>
              <a:buSzPts val="1600"/>
              <a:buFont typeface="PT Serif"/>
              <a:buAutoNum type="alphaLcPeriod"/>
            </a:pPr>
            <a:r>
              <a:rPr lang="en" sz="1600">
                <a:solidFill>
                  <a:srgbClr val="000000"/>
                </a:solidFill>
                <a:latin typeface="PT Serif"/>
                <a:ea typeface="PT Serif"/>
                <a:cs typeface="PT Serif"/>
                <a:sym typeface="PT Serif"/>
              </a:rPr>
              <a:t>300 images were taken from this dataset and used in testing the Faster R-CNN and YOLO models</a:t>
            </a:r>
            <a:endParaRPr sz="1600">
              <a:solidFill>
                <a:srgbClr val="000000"/>
              </a:solidFill>
              <a:latin typeface="PT Serif"/>
              <a:ea typeface="PT Serif"/>
              <a:cs typeface="PT Serif"/>
              <a:sym typeface="PT Serif"/>
            </a:endParaRPr>
          </a:p>
          <a:p>
            <a:pPr indent="-330200" lvl="2" marL="1371600" rtl="0" algn="l">
              <a:lnSpc>
                <a:spcPct val="100000"/>
              </a:lnSpc>
              <a:spcBef>
                <a:spcPts val="0"/>
              </a:spcBef>
              <a:spcAft>
                <a:spcPts val="0"/>
              </a:spcAft>
              <a:buClr>
                <a:srgbClr val="000000"/>
              </a:buClr>
              <a:buSzPts val="1600"/>
              <a:buFont typeface="PT Serif"/>
              <a:buAutoNum type="romanLcPeriod"/>
            </a:pPr>
            <a:r>
              <a:rPr lang="en" sz="1600">
                <a:solidFill>
                  <a:srgbClr val="000000"/>
                </a:solidFill>
                <a:latin typeface="PT Serif"/>
                <a:ea typeface="PT Serif"/>
                <a:cs typeface="PT Serif"/>
                <a:sym typeface="PT Serif"/>
              </a:rPr>
              <a:t>The YOLO model being tested on its ability to detect humans</a:t>
            </a:r>
            <a:endParaRPr sz="1600">
              <a:solidFill>
                <a:srgbClr val="000000"/>
              </a:solidFill>
              <a:latin typeface="PT Serif"/>
              <a:ea typeface="PT Serif"/>
              <a:cs typeface="PT Serif"/>
              <a:sym typeface="PT Serif"/>
            </a:endParaRPr>
          </a:p>
          <a:p>
            <a:pPr indent="-330200" lvl="2" marL="1371600" rtl="0" algn="l">
              <a:lnSpc>
                <a:spcPct val="100000"/>
              </a:lnSpc>
              <a:spcBef>
                <a:spcPts val="0"/>
              </a:spcBef>
              <a:spcAft>
                <a:spcPts val="0"/>
              </a:spcAft>
              <a:buClr>
                <a:srgbClr val="000000"/>
              </a:buClr>
              <a:buSzPts val="1600"/>
              <a:buFont typeface="PT Serif"/>
              <a:buAutoNum type="romanLcPeriod"/>
            </a:pPr>
            <a:r>
              <a:rPr lang="en" sz="1600">
                <a:solidFill>
                  <a:srgbClr val="000000"/>
                </a:solidFill>
                <a:latin typeface="PT Serif"/>
                <a:ea typeface="PT Serif"/>
                <a:cs typeface="PT Serif"/>
                <a:sym typeface="PT Serif"/>
              </a:rPr>
              <a:t>The Faster R-CNN being tested on its ability to detect masks and used the counts for each class as approximation for total person count</a:t>
            </a:r>
            <a:endParaRPr sz="1600">
              <a:solidFill>
                <a:srgbClr val="000000"/>
              </a:solidFill>
              <a:latin typeface="PT Serif"/>
              <a:ea typeface="PT Serif"/>
              <a:cs typeface="PT Serif"/>
              <a:sym typeface="PT Serif"/>
            </a:endParaRPr>
          </a:p>
          <a:p>
            <a:pPr indent="-330200" lvl="0" marL="457200" rtl="0" algn="l">
              <a:lnSpc>
                <a:spcPct val="100000"/>
              </a:lnSpc>
              <a:spcBef>
                <a:spcPts val="0"/>
              </a:spcBef>
              <a:spcAft>
                <a:spcPts val="0"/>
              </a:spcAft>
              <a:buClr>
                <a:srgbClr val="000000"/>
              </a:buClr>
              <a:buSzPts val="1600"/>
              <a:buFont typeface="PT Serif"/>
              <a:buAutoNum type="arabicPeriod"/>
            </a:pPr>
            <a:r>
              <a:rPr lang="en" sz="1600">
                <a:solidFill>
                  <a:srgbClr val="000000"/>
                </a:solidFill>
                <a:latin typeface="PT Serif"/>
                <a:ea typeface="PT Serif"/>
                <a:cs typeface="PT Serif"/>
                <a:sym typeface="PT Serif"/>
              </a:rPr>
              <a:t>Personal collection from scraping Google</a:t>
            </a:r>
            <a:endParaRPr sz="1600">
              <a:solidFill>
                <a:srgbClr val="000000"/>
              </a:solidFill>
              <a:latin typeface="PT Serif"/>
              <a:ea typeface="PT Serif"/>
              <a:cs typeface="PT Serif"/>
              <a:sym typeface="PT Serif"/>
            </a:endParaRPr>
          </a:p>
          <a:p>
            <a:pPr indent="-330200" lvl="1" marL="914400" rtl="0" algn="l">
              <a:lnSpc>
                <a:spcPct val="100000"/>
              </a:lnSpc>
              <a:spcBef>
                <a:spcPts val="0"/>
              </a:spcBef>
              <a:spcAft>
                <a:spcPts val="0"/>
              </a:spcAft>
              <a:buClr>
                <a:srgbClr val="000000"/>
              </a:buClr>
              <a:buSzPts val="1600"/>
              <a:buFont typeface="PT Serif"/>
              <a:buAutoNum type="alphaLcPeriod"/>
            </a:pPr>
            <a:r>
              <a:rPr lang="en" sz="1600">
                <a:solidFill>
                  <a:srgbClr val="000000"/>
                </a:solidFill>
                <a:latin typeface="PT Serif"/>
                <a:ea typeface="PT Serif"/>
                <a:cs typeface="PT Serif"/>
                <a:sym typeface="PT Serif"/>
              </a:rPr>
              <a:t>Found 50 images for use in testing the Faster R-CNN and YOLO in measuring mask compliance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9"/>
          <p:cNvPicPr preferRelativeResize="0"/>
          <p:nvPr/>
        </p:nvPicPr>
        <p:blipFill>
          <a:blip r:embed="rId3">
            <a:alphaModFix/>
          </a:blip>
          <a:stretch>
            <a:fillRect/>
          </a:stretch>
        </p:blipFill>
        <p:spPr>
          <a:xfrm>
            <a:off x="5531325" y="2778164"/>
            <a:ext cx="3172675" cy="2089111"/>
          </a:xfrm>
          <a:prstGeom prst="rect">
            <a:avLst/>
          </a:prstGeom>
          <a:noFill/>
          <a:ln>
            <a:noFill/>
          </a:ln>
        </p:spPr>
      </p:pic>
      <p:sp>
        <p:nvSpPr>
          <p:cNvPr id="188" name="Google Shape;188;p29"/>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Summary (cont.)</a:t>
            </a:r>
            <a:endParaRPr/>
          </a:p>
          <a:p>
            <a:pPr indent="0" lvl="0" marL="0" rtl="0" algn="l">
              <a:spcBef>
                <a:spcPts val="0"/>
              </a:spcBef>
              <a:spcAft>
                <a:spcPts val="0"/>
              </a:spcAft>
              <a:buNone/>
            </a:pPr>
            <a:r>
              <a:t/>
            </a:r>
            <a:endParaRPr/>
          </a:p>
        </p:txBody>
      </p:sp>
      <p:sp>
        <p:nvSpPr>
          <p:cNvPr id="189" name="Google Shape;189;p29"/>
          <p:cNvSpPr txBox="1"/>
          <p:nvPr>
            <p:ph idx="1" type="body"/>
          </p:nvPr>
        </p:nvSpPr>
        <p:spPr>
          <a:xfrm>
            <a:off x="729450" y="13007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The predicted class frequencies matches the data it was trained 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This could likely be the result of two occurrences: (1) The model classifies mask wearing in the same distribution it was learnt from </a:t>
            </a:r>
            <a:r>
              <a:rPr i="1" lang="en">
                <a:solidFill>
                  <a:srgbClr val="000000"/>
                </a:solidFill>
              </a:rPr>
              <a:t>OR (2)</a:t>
            </a:r>
            <a:r>
              <a:rPr lang="en">
                <a:solidFill>
                  <a:srgbClr val="000000"/>
                </a:solidFill>
              </a:rPr>
              <a:t> the more plausible assumption would be that both datasets contain similar distributions, as both are focused on mask wearing</a:t>
            </a:r>
            <a:endParaRPr>
              <a:solidFill>
                <a:srgbClr val="000000"/>
              </a:solidFill>
            </a:endParaRPr>
          </a:p>
          <a:p>
            <a:pPr indent="-311150" lvl="0" marL="457200" rtl="0" algn="l">
              <a:spcBef>
                <a:spcPts val="0"/>
              </a:spcBef>
              <a:spcAft>
                <a:spcPts val="0"/>
              </a:spcAft>
              <a:buClr>
                <a:srgbClr val="000000"/>
              </a:buClr>
              <a:buSzPts val="1300"/>
              <a:buChar char="●"/>
            </a:pPr>
            <a:r>
              <a:rPr b="1" i="1" lang="en">
                <a:solidFill>
                  <a:srgbClr val="000000"/>
                </a:solidFill>
              </a:rPr>
              <a:t>Note</a:t>
            </a:r>
            <a:r>
              <a:rPr i="1" lang="en">
                <a:solidFill>
                  <a:srgbClr val="000000"/>
                </a:solidFill>
              </a:rPr>
              <a:t>: The order of the different classes is not the same in each figure.</a:t>
            </a:r>
            <a:endParaRPr i="1">
              <a:solidFill>
                <a:srgbClr val="000000"/>
              </a:solidFill>
            </a:endParaRPr>
          </a:p>
        </p:txBody>
      </p:sp>
      <p:pic>
        <p:nvPicPr>
          <p:cNvPr id="190" name="Google Shape;190;p29"/>
          <p:cNvPicPr preferRelativeResize="0"/>
          <p:nvPr/>
        </p:nvPicPr>
        <p:blipFill>
          <a:blip r:embed="rId4">
            <a:alphaModFix/>
          </a:blip>
          <a:stretch>
            <a:fillRect/>
          </a:stretch>
        </p:blipFill>
        <p:spPr>
          <a:xfrm>
            <a:off x="906600" y="2571750"/>
            <a:ext cx="3172675" cy="237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graphicFrame>
        <p:nvGraphicFramePr>
          <p:cNvPr id="196" name="Google Shape;196;p30"/>
          <p:cNvGraphicFramePr/>
          <p:nvPr/>
        </p:nvGraphicFramePr>
        <p:xfrm>
          <a:off x="738175" y="1472625"/>
          <a:ext cx="3000000" cy="3000000"/>
        </p:xfrm>
        <a:graphic>
          <a:graphicData uri="http://schemas.openxmlformats.org/drawingml/2006/table">
            <a:tbl>
              <a:tblPr>
                <a:noFill/>
                <a:tableStyleId>{DCEE66E1-6A2B-42DE-8161-7DD6E70E9FDD}</a:tableStyleId>
              </a:tblPr>
              <a:tblGrid>
                <a:gridCol w="1447800"/>
                <a:gridCol w="1447800"/>
                <a:gridCol w="1447800"/>
                <a:gridCol w="1447800"/>
                <a:gridCol w="1447800"/>
              </a:tblGrid>
              <a:tr h="698325">
                <a:tc>
                  <a:txBody>
                    <a:bodyPr/>
                    <a:lstStyle/>
                    <a:p>
                      <a:pPr indent="0" lvl="0" marL="0" rtl="0" algn="l">
                        <a:spcBef>
                          <a:spcPts val="0"/>
                        </a:spcBef>
                        <a:spcAft>
                          <a:spcPts val="0"/>
                        </a:spcAft>
                        <a:buNone/>
                      </a:pPr>
                      <a:r>
                        <a:rPr b="1" lang="en" sz="1100">
                          <a:latin typeface="PT Serif"/>
                          <a:ea typeface="PT Serif"/>
                          <a:cs typeface="PT Serif"/>
                          <a:sym typeface="PT Serif"/>
                        </a:rPr>
                        <a:t>Mask Folder of 2nd Dataset (see slide 16, #2)</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Wearing Mask Count</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Incorrectly Wearing Mask Count</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Not Wearing Mask Count</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Person Count</a:t>
                      </a:r>
                      <a:endParaRPr b="1" sz="1100">
                        <a:latin typeface="PT Serif"/>
                        <a:ea typeface="PT Serif"/>
                        <a:cs typeface="PT Serif"/>
                        <a:sym typeface="PT Serif"/>
                      </a:endParaRPr>
                    </a:p>
                  </a:txBody>
                  <a:tcPr marT="91425" marB="91425" marR="91425" marL="91425"/>
                </a:tc>
              </a:tr>
              <a:tr h="524200">
                <a:tc>
                  <a:txBody>
                    <a:bodyPr/>
                    <a:lstStyle/>
                    <a:p>
                      <a:pPr indent="0" lvl="0" marL="0" rtl="0" algn="l">
                        <a:spcBef>
                          <a:spcPts val="0"/>
                        </a:spcBef>
                        <a:spcAft>
                          <a:spcPts val="0"/>
                        </a:spcAft>
                        <a:buNone/>
                      </a:pPr>
                      <a:r>
                        <a:rPr lang="en" sz="1100">
                          <a:latin typeface="PT Serif"/>
                          <a:ea typeface="PT Serif"/>
                          <a:cs typeface="PT Serif"/>
                          <a:sym typeface="PT Serif"/>
                        </a:rPr>
                        <a:t>Faster R-CNN</a:t>
                      </a:r>
                      <a:endParaRPr sz="1100">
                        <a:latin typeface="PT Serif"/>
                        <a:ea typeface="PT Serif"/>
                        <a:cs typeface="PT Serif"/>
                        <a:sym typeface="PT Serif"/>
                      </a:endParaRPr>
                    </a:p>
                    <a:p>
                      <a:pPr indent="0" lvl="0" marL="0" rtl="0" algn="l">
                        <a:spcBef>
                          <a:spcPts val="0"/>
                        </a:spcBef>
                        <a:spcAft>
                          <a:spcPts val="0"/>
                        </a:spcAft>
                        <a:buNone/>
                      </a:pPr>
                      <a:r>
                        <a:rPr lang="en" sz="1100">
                          <a:latin typeface="PT Serif"/>
                          <a:ea typeface="PT Serif"/>
                          <a:cs typeface="PT Serif"/>
                          <a:sym typeface="PT Serif"/>
                        </a:rPr>
                        <a:t>(threshold = 0.75)</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97</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0</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1</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98</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r>
              <a:tr h="524200">
                <a:tc>
                  <a:txBody>
                    <a:bodyPr/>
                    <a:lstStyle/>
                    <a:p>
                      <a:pPr indent="0" lvl="0" marL="0" rtl="0" algn="l">
                        <a:spcBef>
                          <a:spcPts val="0"/>
                        </a:spcBef>
                        <a:spcAft>
                          <a:spcPts val="0"/>
                        </a:spcAft>
                        <a:buNone/>
                      </a:pPr>
                      <a:r>
                        <a:rPr lang="en" sz="1100">
                          <a:latin typeface="PT Serif"/>
                          <a:ea typeface="PT Serif"/>
                          <a:cs typeface="PT Serif"/>
                          <a:sym typeface="PT Serif"/>
                        </a:rPr>
                        <a:t>Faster R-CNN</a:t>
                      </a:r>
                      <a:endParaRPr sz="1100">
                        <a:latin typeface="PT Serif"/>
                        <a:ea typeface="PT Serif"/>
                        <a:cs typeface="PT Serif"/>
                        <a:sym typeface="PT Serif"/>
                      </a:endParaRPr>
                    </a:p>
                    <a:p>
                      <a:pPr indent="0" lvl="0" marL="0" rtl="0" algn="l">
                        <a:spcBef>
                          <a:spcPts val="0"/>
                        </a:spcBef>
                        <a:spcAft>
                          <a:spcPts val="0"/>
                        </a:spcAft>
                        <a:buNone/>
                      </a:pPr>
                      <a:r>
                        <a:rPr lang="en" sz="1100">
                          <a:latin typeface="PT Serif"/>
                          <a:ea typeface="PT Serif"/>
                          <a:cs typeface="PT Serif"/>
                          <a:sym typeface="PT Serif"/>
                        </a:rPr>
                        <a:t>(threshold = 0.9)</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95</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0</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1</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96</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4200">
                <a:tc>
                  <a:txBody>
                    <a:bodyPr/>
                    <a:lstStyle/>
                    <a:p>
                      <a:pPr indent="0" lvl="0" marL="0" rtl="0" algn="l">
                        <a:spcBef>
                          <a:spcPts val="0"/>
                        </a:spcBef>
                        <a:spcAft>
                          <a:spcPts val="0"/>
                        </a:spcAft>
                        <a:buNone/>
                      </a:pPr>
                      <a:r>
                        <a:rPr lang="en" sz="1100">
                          <a:latin typeface="PT Serif"/>
                          <a:ea typeface="PT Serif"/>
                          <a:cs typeface="PT Serif"/>
                          <a:sym typeface="PT Serif"/>
                        </a:rPr>
                        <a:t>YOLO (NMS threshold = 0.1)</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89</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r>
              <a:tr h="524200">
                <a:tc>
                  <a:txBody>
                    <a:bodyPr/>
                    <a:lstStyle/>
                    <a:p>
                      <a:pPr indent="0" lvl="0" marL="0" rtl="0" algn="l">
                        <a:spcBef>
                          <a:spcPts val="0"/>
                        </a:spcBef>
                        <a:spcAft>
                          <a:spcPts val="0"/>
                        </a:spcAft>
                        <a:buNone/>
                      </a:pPr>
                      <a:r>
                        <a:rPr lang="en" sz="1100">
                          <a:latin typeface="PT Serif"/>
                          <a:ea typeface="PT Serif"/>
                          <a:cs typeface="PT Serif"/>
                          <a:sym typeface="PT Serif"/>
                        </a:rPr>
                        <a:t>YOLO (NMS threshold = 0.9)</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240</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tcPr>
                </a:tc>
              </a:tr>
              <a:tr h="366600">
                <a:tc>
                  <a:txBody>
                    <a:bodyPr/>
                    <a:lstStyle/>
                    <a:p>
                      <a:pPr indent="0" lvl="0" marL="0" rtl="0" algn="l">
                        <a:spcBef>
                          <a:spcPts val="0"/>
                        </a:spcBef>
                        <a:spcAft>
                          <a:spcPts val="0"/>
                        </a:spcAft>
                        <a:buNone/>
                      </a:pPr>
                      <a:r>
                        <a:rPr lang="en" sz="1100">
                          <a:latin typeface="PT Serif"/>
                          <a:ea typeface="PT Serif"/>
                          <a:cs typeface="PT Serif"/>
                          <a:sym typeface="PT Serif"/>
                        </a:rPr>
                        <a:t>Truth</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99</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5</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2</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106</a:t>
                      </a:r>
                      <a:endParaRPr sz="1100">
                        <a:latin typeface="PT Serif"/>
                        <a:ea typeface="PT Serif"/>
                        <a:cs typeface="PT Serif"/>
                        <a:sym typeface="PT Serif"/>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graphicFrame>
        <p:nvGraphicFramePr>
          <p:cNvPr id="202" name="Google Shape;202;p31"/>
          <p:cNvGraphicFramePr/>
          <p:nvPr/>
        </p:nvGraphicFramePr>
        <p:xfrm>
          <a:off x="738175" y="1472625"/>
          <a:ext cx="3000000" cy="3000000"/>
        </p:xfrm>
        <a:graphic>
          <a:graphicData uri="http://schemas.openxmlformats.org/drawingml/2006/table">
            <a:tbl>
              <a:tblPr>
                <a:noFill/>
                <a:tableStyleId>{DCEE66E1-6A2B-42DE-8161-7DD6E70E9FDD}</a:tableStyleId>
              </a:tblPr>
              <a:tblGrid>
                <a:gridCol w="1447800"/>
                <a:gridCol w="1447800"/>
                <a:gridCol w="1447800"/>
                <a:gridCol w="1447800"/>
                <a:gridCol w="1447800"/>
              </a:tblGrid>
              <a:tr h="698325">
                <a:tc>
                  <a:txBody>
                    <a:bodyPr/>
                    <a:lstStyle/>
                    <a:p>
                      <a:pPr indent="0" lvl="0" marL="0" rtl="0" algn="l">
                        <a:spcBef>
                          <a:spcPts val="0"/>
                        </a:spcBef>
                        <a:spcAft>
                          <a:spcPts val="0"/>
                        </a:spcAft>
                        <a:buNone/>
                      </a:pPr>
                      <a:r>
                        <a:rPr b="1" lang="en" sz="1100">
                          <a:latin typeface="PT Serif"/>
                          <a:ea typeface="PT Serif"/>
                          <a:cs typeface="PT Serif"/>
                          <a:sym typeface="PT Serif"/>
                        </a:rPr>
                        <a:t>Non</a:t>
                      </a:r>
                      <a:r>
                        <a:rPr b="1" lang="en" sz="1100">
                          <a:latin typeface="PT Serif"/>
                          <a:ea typeface="PT Serif"/>
                          <a:cs typeface="PT Serif"/>
                          <a:sym typeface="PT Serif"/>
                        </a:rPr>
                        <a:t>Mask Folder of 2nd Dataset (see slide 16, #2)</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Wearing Mask Count</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Incorrectly Wearing Mask Count</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Not Wearing Mask Count</a:t>
                      </a:r>
                      <a:endParaRPr b="1" sz="1100">
                        <a:latin typeface="PT Serif"/>
                        <a:ea typeface="PT Serif"/>
                        <a:cs typeface="PT Serif"/>
                        <a:sym typeface="PT Serif"/>
                      </a:endParaRPr>
                    </a:p>
                  </a:txBody>
                  <a:tcPr marT="91425" marB="91425" marR="91425" marL="91425"/>
                </a:tc>
                <a:tc>
                  <a:txBody>
                    <a:bodyPr/>
                    <a:lstStyle/>
                    <a:p>
                      <a:pPr indent="0" lvl="0" marL="0" rtl="0" algn="l">
                        <a:spcBef>
                          <a:spcPts val="0"/>
                        </a:spcBef>
                        <a:spcAft>
                          <a:spcPts val="0"/>
                        </a:spcAft>
                        <a:buNone/>
                      </a:pPr>
                      <a:r>
                        <a:rPr b="1" lang="en" sz="1100">
                          <a:latin typeface="PT Serif"/>
                          <a:ea typeface="PT Serif"/>
                          <a:cs typeface="PT Serif"/>
                          <a:sym typeface="PT Serif"/>
                        </a:rPr>
                        <a:t>Person Count</a:t>
                      </a:r>
                      <a:endParaRPr b="1" sz="1100">
                        <a:latin typeface="PT Serif"/>
                        <a:ea typeface="PT Serif"/>
                        <a:cs typeface="PT Serif"/>
                        <a:sym typeface="PT Serif"/>
                      </a:endParaRPr>
                    </a:p>
                  </a:txBody>
                  <a:tcPr marT="91425" marB="91425" marR="91425" marL="91425"/>
                </a:tc>
              </a:tr>
              <a:tr h="524200">
                <a:tc>
                  <a:txBody>
                    <a:bodyPr/>
                    <a:lstStyle/>
                    <a:p>
                      <a:pPr indent="0" lvl="0" marL="0" rtl="0" algn="l">
                        <a:spcBef>
                          <a:spcPts val="0"/>
                        </a:spcBef>
                        <a:spcAft>
                          <a:spcPts val="0"/>
                        </a:spcAft>
                        <a:buNone/>
                      </a:pPr>
                      <a:r>
                        <a:rPr lang="en" sz="1100">
                          <a:latin typeface="PT Serif"/>
                          <a:ea typeface="PT Serif"/>
                          <a:cs typeface="PT Serif"/>
                          <a:sym typeface="PT Serif"/>
                        </a:rPr>
                        <a:t>Faster R-CNN</a:t>
                      </a:r>
                      <a:endParaRPr sz="1100">
                        <a:latin typeface="PT Serif"/>
                        <a:ea typeface="PT Serif"/>
                        <a:cs typeface="PT Serif"/>
                        <a:sym typeface="PT Serif"/>
                      </a:endParaRPr>
                    </a:p>
                    <a:p>
                      <a:pPr indent="0" lvl="0" marL="0" rtl="0" algn="l">
                        <a:spcBef>
                          <a:spcPts val="0"/>
                        </a:spcBef>
                        <a:spcAft>
                          <a:spcPts val="0"/>
                        </a:spcAft>
                        <a:buNone/>
                      </a:pPr>
                      <a:r>
                        <a:rPr lang="en" sz="1100">
                          <a:latin typeface="PT Serif"/>
                          <a:ea typeface="PT Serif"/>
                          <a:cs typeface="PT Serif"/>
                          <a:sym typeface="PT Serif"/>
                        </a:rPr>
                        <a:t>(threshold = 0.75)</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23</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0</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189</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112</a:t>
                      </a:r>
                      <a:endParaRPr sz="1100">
                        <a:latin typeface="PT Serif"/>
                        <a:ea typeface="PT Serif"/>
                        <a:cs typeface="PT Serif"/>
                        <a:sym typeface="PT Serif"/>
                      </a:endParaRPr>
                    </a:p>
                  </a:txBody>
                  <a:tcPr marT="91425" marB="91425" marR="91425" marL="91425">
                    <a:lnB cap="flat" cmpd="sng" w="9525">
                      <a:solidFill>
                        <a:srgbClr val="9E9E9E"/>
                      </a:solidFill>
                      <a:prstDash val="solid"/>
                      <a:round/>
                      <a:headEnd len="sm" w="sm" type="none"/>
                      <a:tailEnd len="sm" w="sm" type="none"/>
                    </a:lnB>
                  </a:tcPr>
                </a:tc>
              </a:tr>
              <a:tr h="524200">
                <a:tc>
                  <a:txBody>
                    <a:bodyPr/>
                    <a:lstStyle/>
                    <a:p>
                      <a:pPr indent="0" lvl="0" marL="0" rtl="0" algn="l">
                        <a:spcBef>
                          <a:spcPts val="0"/>
                        </a:spcBef>
                        <a:spcAft>
                          <a:spcPts val="0"/>
                        </a:spcAft>
                        <a:buNone/>
                      </a:pPr>
                      <a:r>
                        <a:rPr lang="en" sz="1100">
                          <a:latin typeface="PT Serif"/>
                          <a:ea typeface="PT Serif"/>
                          <a:cs typeface="PT Serif"/>
                          <a:sym typeface="PT Serif"/>
                        </a:rPr>
                        <a:t>Faster R-CNN</a:t>
                      </a:r>
                      <a:endParaRPr sz="1100">
                        <a:latin typeface="PT Serif"/>
                        <a:ea typeface="PT Serif"/>
                        <a:cs typeface="PT Serif"/>
                        <a:sym typeface="PT Serif"/>
                      </a:endParaRPr>
                    </a:p>
                    <a:p>
                      <a:pPr indent="0" lvl="0" marL="0" rtl="0" algn="l">
                        <a:spcBef>
                          <a:spcPts val="0"/>
                        </a:spcBef>
                        <a:spcAft>
                          <a:spcPts val="0"/>
                        </a:spcAft>
                        <a:buNone/>
                      </a:pPr>
                      <a:r>
                        <a:rPr lang="en" sz="1100">
                          <a:latin typeface="PT Serif"/>
                          <a:ea typeface="PT Serif"/>
                          <a:cs typeface="PT Serif"/>
                          <a:sym typeface="PT Serif"/>
                        </a:rPr>
                        <a:t>(threshold = 0.9)</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15</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0</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83</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98</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4200">
                <a:tc>
                  <a:txBody>
                    <a:bodyPr/>
                    <a:lstStyle/>
                    <a:p>
                      <a:pPr indent="0" lvl="0" marL="0" rtl="0" algn="l">
                        <a:spcBef>
                          <a:spcPts val="0"/>
                        </a:spcBef>
                        <a:spcAft>
                          <a:spcPts val="0"/>
                        </a:spcAft>
                        <a:buNone/>
                      </a:pPr>
                      <a:r>
                        <a:rPr lang="en" sz="1100">
                          <a:latin typeface="PT Serif"/>
                          <a:ea typeface="PT Serif"/>
                          <a:cs typeface="PT Serif"/>
                          <a:sym typeface="PT Serif"/>
                        </a:rPr>
                        <a:t>YOLO (NMS threshold = 0.1)</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98</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r>
              <a:tr h="524200">
                <a:tc>
                  <a:txBody>
                    <a:bodyPr/>
                    <a:lstStyle/>
                    <a:p>
                      <a:pPr indent="0" lvl="0" marL="0" rtl="0" algn="l">
                        <a:spcBef>
                          <a:spcPts val="0"/>
                        </a:spcBef>
                        <a:spcAft>
                          <a:spcPts val="0"/>
                        </a:spcAft>
                        <a:buNone/>
                      </a:pPr>
                      <a:r>
                        <a:rPr lang="en" sz="1100">
                          <a:latin typeface="PT Serif"/>
                          <a:ea typeface="PT Serif"/>
                          <a:cs typeface="PT Serif"/>
                          <a:sym typeface="PT Serif"/>
                        </a:rPr>
                        <a:t>YOLO (NMS threshold = 0.9)</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latin typeface="PT Serif"/>
                          <a:ea typeface="PT Serif"/>
                          <a:cs typeface="PT Serif"/>
                          <a:sym typeface="PT Serif"/>
                        </a:rPr>
                        <a:t>313</a:t>
                      </a:r>
                      <a:endParaRPr sz="1100">
                        <a:latin typeface="PT Serif"/>
                        <a:ea typeface="PT Serif"/>
                        <a:cs typeface="PT Serif"/>
                        <a:sym typeface="PT Serif"/>
                      </a:endParaRPr>
                    </a:p>
                  </a:txBody>
                  <a:tcPr marT="91425" marB="91425" marR="91425" marL="91425">
                    <a:lnL cap="flat" cmpd="sng" w="9525">
                      <a:solidFill>
                        <a:srgbClr val="9E9E9E"/>
                      </a:solidFill>
                      <a:prstDash val="solid"/>
                      <a:round/>
                      <a:headEnd len="sm" w="sm" type="none"/>
                      <a:tailEnd len="sm" w="sm" type="none"/>
                    </a:lnL>
                  </a:tcPr>
                </a:tc>
              </a:tr>
              <a:tr h="366600">
                <a:tc>
                  <a:txBody>
                    <a:bodyPr/>
                    <a:lstStyle/>
                    <a:p>
                      <a:pPr indent="0" lvl="0" marL="0" rtl="0" algn="l">
                        <a:spcBef>
                          <a:spcPts val="0"/>
                        </a:spcBef>
                        <a:spcAft>
                          <a:spcPts val="0"/>
                        </a:spcAft>
                        <a:buNone/>
                      </a:pPr>
                      <a:r>
                        <a:rPr lang="en" sz="1100">
                          <a:latin typeface="PT Serif"/>
                          <a:ea typeface="PT Serif"/>
                          <a:cs typeface="PT Serif"/>
                          <a:sym typeface="PT Serif"/>
                        </a:rPr>
                        <a:t>Truth</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0</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0</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106</a:t>
                      </a:r>
                      <a:endParaRPr sz="1100">
                        <a:latin typeface="PT Serif"/>
                        <a:ea typeface="PT Serif"/>
                        <a:cs typeface="PT Serif"/>
                        <a:sym typeface="PT Serif"/>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latin typeface="PT Serif"/>
                          <a:ea typeface="PT Serif"/>
                          <a:cs typeface="PT Serif"/>
                          <a:sym typeface="PT Serif"/>
                        </a:rPr>
                        <a:t>106</a:t>
                      </a:r>
                      <a:endParaRPr sz="1100">
                        <a:latin typeface="PT Serif"/>
                        <a:ea typeface="PT Serif"/>
                        <a:cs typeface="PT Serif"/>
                        <a:sym typeface="PT Serif"/>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T Serif"/>
                <a:ea typeface="PT Serif"/>
                <a:cs typeface="PT Serif"/>
                <a:sym typeface="PT Serif"/>
              </a:rPr>
              <a:t>Motivation</a:t>
            </a:r>
            <a:endParaRPr>
              <a:latin typeface="PT Serif"/>
              <a:ea typeface="PT Serif"/>
              <a:cs typeface="PT Serif"/>
              <a:sym typeface="PT Serif"/>
            </a:endParaRPr>
          </a:p>
        </p:txBody>
      </p:sp>
      <p:sp>
        <p:nvSpPr>
          <p:cNvPr id="93" name="Google Shape;93;p14"/>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42900" lvl="0" marL="584200" rtl="0" algn="l">
              <a:spcBef>
                <a:spcPts val="0"/>
              </a:spcBef>
              <a:spcAft>
                <a:spcPts val="0"/>
              </a:spcAft>
              <a:buClr>
                <a:srgbClr val="000000"/>
              </a:buClr>
              <a:buSzPts val="1800"/>
              <a:buFont typeface="PT Serif"/>
              <a:buChar char="●"/>
            </a:pPr>
            <a:r>
              <a:rPr lang="en" sz="1800">
                <a:solidFill>
                  <a:srgbClr val="000000"/>
                </a:solidFill>
                <a:latin typeface="PT Serif"/>
                <a:ea typeface="PT Serif"/>
                <a:cs typeface="PT Serif"/>
                <a:sym typeface="PT Serif"/>
              </a:rPr>
              <a:t>To help mitigate the risk of COVID-19 spread, masks have become an integral part of one's daily wear​</a:t>
            </a:r>
            <a:endParaRPr sz="1800">
              <a:solidFill>
                <a:srgbClr val="000000"/>
              </a:solidFill>
              <a:latin typeface="PT Serif"/>
              <a:ea typeface="PT Serif"/>
              <a:cs typeface="PT Serif"/>
              <a:sym typeface="PT Serif"/>
            </a:endParaRPr>
          </a:p>
          <a:p>
            <a:pPr indent="-342900" lvl="0" marL="584200" rtl="0" algn="l">
              <a:spcBef>
                <a:spcPts val="0"/>
              </a:spcBef>
              <a:spcAft>
                <a:spcPts val="0"/>
              </a:spcAft>
              <a:buClr>
                <a:srgbClr val="000000"/>
              </a:buClr>
              <a:buSzPts val="1800"/>
              <a:buFont typeface="PT Serif"/>
              <a:buChar char="●"/>
            </a:pPr>
            <a:r>
              <a:rPr lang="en" sz="1800">
                <a:solidFill>
                  <a:srgbClr val="000000"/>
                </a:solidFill>
                <a:latin typeface="PT Serif"/>
                <a:ea typeface="PT Serif"/>
                <a:cs typeface="PT Serif"/>
                <a:sym typeface="PT Serif"/>
              </a:rPr>
              <a:t>Globally, governments and authorities have put in place a series of measures to ensure that students are adhering to safe social distancing guidelines, including mask wearing​</a:t>
            </a:r>
            <a:endParaRPr sz="1800">
              <a:solidFill>
                <a:srgbClr val="000000"/>
              </a:solidFill>
              <a:latin typeface="PT Serif"/>
              <a:ea typeface="PT Serif"/>
              <a:cs typeface="PT Serif"/>
              <a:sym typeface="PT Serif"/>
            </a:endParaRPr>
          </a:p>
          <a:p>
            <a:pPr indent="-342900" lvl="0" marL="584200" rtl="0" algn="l">
              <a:spcBef>
                <a:spcPts val="0"/>
              </a:spcBef>
              <a:spcAft>
                <a:spcPts val="0"/>
              </a:spcAft>
              <a:buClr>
                <a:srgbClr val="000000"/>
              </a:buClr>
              <a:buSzPts val="1800"/>
              <a:buFont typeface="PT Serif"/>
              <a:buChar char="●"/>
            </a:pPr>
            <a:r>
              <a:rPr lang="en" sz="1800">
                <a:solidFill>
                  <a:srgbClr val="000000"/>
                </a:solidFill>
                <a:latin typeface="PT Serif"/>
                <a:ea typeface="PT Serif"/>
                <a:cs typeface="PT Serif"/>
                <a:sym typeface="PT Serif"/>
              </a:rPr>
              <a:t>We want to use deep learning models to approximate mask compliance, as well as uncover social behaviors that may indicate the relative compliance</a:t>
            </a:r>
            <a:endParaRPr sz="1800">
              <a:solidFill>
                <a:srgbClr val="000000"/>
              </a:solidFill>
              <a:latin typeface="PT Serif"/>
              <a:ea typeface="PT Serif"/>
              <a:cs typeface="PT Serif"/>
              <a:sym typeface="PT Serif"/>
            </a:endParaRPr>
          </a:p>
          <a:p>
            <a:pPr indent="-342900" lvl="1" marL="914400" rtl="0" algn="l">
              <a:spcBef>
                <a:spcPts val="0"/>
              </a:spcBef>
              <a:spcAft>
                <a:spcPts val="0"/>
              </a:spcAft>
              <a:buClr>
                <a:srgbClr val="000000"/>
              </a:buClr>
              <a:buSzPts val="1800"/>
              <a:buFont typeface="PT Serif"/>
              <a:buChar char="○"/>
            </a:pPr>
            <a:r>
              <a:rPr lang="en" sz="1800">
                <a:solidFill>
                  <a:srgbClr val="000000"/>
                </a:solidFill>
                <a:latin typeface="PT Serif"/>
                <a:ea typeface="PT Serif"/>
                <a:cs typeface="PT Serif"/>
                <a:sym typeface="PT Serif"/>
              </a:rPr>
              <a:t>For example, understanding how one individual’s adherence to mask wearing affect another’s</a:t>
            </a:r>
            <a:endParaRPr sz="1800">
              <a:solidFill>
                <a:srgbClr val="000000"/>
              </a:solidFill>
              <a:latin typeface="PT Serif"/>
              <a:ea typeface="PT Serif"/>
              <a:cs typeface="PT Serif"/>
              <a:sym typeface="PT Serif"/>
            </a:endParaRPr>
          </a:p>
          <a:p>
            <a:pPr indent="0" lvl="0" marL="0" rtl="0" algn="l">
              <a:spcBef>
                <a:spcPts val="0"/>
              </a:spcBef>
              <a:spcAft>
                <a:spcPts val="1600"/>
              </a:spcAft>
              <a:buNone/>
            </a:pPr>
            <a:r>
              <a:t/>
            </a:r>
            <a:endParaRPr sz="1800">
              <a:latin typeface="PT Serif"/>
              <a:ea typeface="PT Serif"/>
              <a:cs typeface="PT Serif"/>
              <a:sym typeface="PT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sp>
        <p:nvSpPr>
          <p:cNvPr id="208" name="Google Shape;208;p32"/>
          <p:cNvSpPr txBox="1"/>
          <p:nvPr>
            <p:ph idx="1" type="body"/>
          </p:nvPr>
        </p:nvSpPr>
        <p:spPr>
          <a:xfrm>
            <a:off x="729450" y="1289900"/>
            <a:ext cx="7688700" cy="22611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Comparing our model against the ground truths, we find that the Faster R-CNN performed quite well in detecting masks</a:t>
            </a:r>
            <a:r>
              <a:rPr lang="en" sz="1400">
                <a:solidFill>
                  <a:srgbClr val="000000"/>
                </a:solidFill>
                <a:latin typeface="PT Serif"/>
                <a:ea typeface="PT Serif"/>
                <a:cs typeface="PT Serif"/>
                <a:sym typeface="PT Serif"/>
              </a:rPr>
              <a:t>. It did, however, suffer from a d</a:t>
            </a:r>
            <a:r>
              <a:rPr lang="en" sz="1400">
                <a:solidFill>
                  <a:srgbClr val="000000"/>
                </a:solidFill>
                <a:latin typeface="PT Serif"/>
                <a:ea typeface="PT Serif"/>
                <a:cs typeface="PT Serif"/>
                <a:sym typeface="PT Serif"/>
              </a:rPr>
              <a:t>ecreased performance in detecting absence of masks and masks being worn incorrectly. This is largely due to the lack of data provided in these two classes, as images of individuals wearing masks remained a dominant class throughout the training of the model. </a:t>
            </a:r>
            <a:endParaRPr sz="1400">
              <a:solidFill>
                <a:srgbClr val="000000"/>
              </a:solidFill>
              <a:latin typeface="PT Serif"/>
              <a:ea typeface="PT Serif"/>
              <a:cs typeface="PT Serif"/>
              <a:sym typeface="PT Serif"/>
            </a:endParaRPr>
          </a:p>
          <a:p>
            <a:pPr indent="-317500" lvl="1" marL="914400" rtl="0" algn="just">
              <a:lnSpc>
                <a:spcPct val="100000"/>
              </a:lnSpc>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Therefore, a larger dataset and one in which each class has a uniform distribution could likely improve the model’s performance. </a:t>
            </a:r>
            <a:endParaRPr sz="1400">
              <a:solidFill>
                <a:srgbClr val="000000"/>
              </a:solidFill>
              <a:latin typeface="PT Serif"/>
              <a:ea typeface="PT Serif"/>
              <a:cs typeface="PT Serif"/>
              <a:sym typeface="PT Serif"/>
            </a:endParaRPr>
          </a:p>
          <a:p>
            <a:pPr indent="-317500" lvl="0" marL="457200" rtl="0" algn="just">
              <a:lnSpc>
                <a:spcPct val="100000"/>
              </a:lnSpc>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With our YOLO model, we found that it was able to detect individuals very well, in both high and low crowd density settings. A key component in the YOLO’s performance was a suitable Non-max Suppression threshold. </a:t>
            </a:r>
            <a:endParaRPr sz="1400">
              <a:solidFill>
                <a:srgbClr val="000000"/>
              </a:solidFill>
              <a:latin typeface="PT Serif"/>
              <a:ea typeface="PT Serif"/>
              <a:cs typeface="PT Serif"/>
              <a:sym typeface="PT Serif"/>
            </a:endParaRPr>
          </a:p>
          <a:p>
            <a:pPr indent="-317500" lvl="1" marL="914400" rtl="0" algn="just">
              <a:lnSpc>
                <a:spcPct val="100000"/>
              </a:lnSpc>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A Non-max threshold too high proved to overestimate the number of individuals in an image as fewer bounding boxes were being discarded despite overlapping borders. </a:t>
            </a:r>
            <a:endParaRPr sz="1400">
              <a:solidFill>
                <a:srgbClr val="000000"/>
              </a:solidFill>
              <a:latin typeface="PT Serif"/>
              <a:ea typeface="PT Serif"/>
              <a:cs typeface="PT Serif"/>
              <a:sym typeface="PT Serif"/>
            </a:endParaRPr>
          </a:p>
          <a:p>
            <a:pPr indent="-317500" lvl="1" marL="914400" rtl="0" algn="just">
              <a:lnSpc>
                <a:spcPct val="100000"/>
              </a:lnSpc>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A Non-max threshold that was too low suffers in high crowd density environments by underestimating persons</a:t>
            </a:r>
            <a:endParaRPr sz="1400">
              <a:solidFill>
                <a:srgbClr val="000000"/>
              </a:solidFill>
              <a:latin typeface="PT Serif"/>
              <a:ea typeface="PT Serif"/>
              <a:cs typeface="PT Serif"/>
              <a:sym typeface="PT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Walkthrough</a:t>
            </a:r>
            <a:endParaRPr/>
          </a:p>
        </p:txBody>
      </p:sp>
      <p:sp>
        <p:nvSpPr>
          <p:cNvPr id="214" name="Google Shape;214;p33"/>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R-CNN &amp; YOLO Walkthrough: </a:t>
            </a:r>
            <a:r>
              <a:rPr lang="en" u="sng">
                <a:solidFill>
                  <a:schemeClr val="hlink"/>
                </a:solidFill>
                <a:hlinkClick r:id="rId3"/>
              </a:rPr>
              <a:t>https://colab.research.google.com/drive/1KJ-ScEVDvn0oOugBA-nSA5ArzoryfbQe#scrollTo=8dpqR8v9zyrj</a:t>
            </a:r>
            <a:endParaRPr/>
          </a:p>
          <a:p>
            <a:pPr indent="0" lvl="0" marL="0" rtl="0" algn="l">
              <a:spcBef>
                <a:spcPts val="1600"/>
              </a:spcBef>
              <a:spcAft>
                <a:spcPts val="0"/>
              </a:spcAft>
              <a:buNone/>
            </a:pPr>
            <a:r>
              <a:rPr lang="en" u="sng">
                <a:solidFill>
                  <a:schemeClr val="hlink"/>
                </a:solidFill>
                <a:hlinkClick r:id="rId4"/>
              </a:rPr>
              <a:t>https://github.com/willyptrain/cs4774-mask-detection/blob/new_master/yolo_and_rcnn_example.ipynb</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4"/>
          <p:cNvPicPr preferRelativeResize="0"/>
          <p:nvPr/>
        </p:nvPicPr>
        <p:blipFill>
          <a:blip r:embed="rId3">
            <a:alphaModFix/>
          </a:blip>
          <a:stretch>
            <a:fillRect/>
          </a:stretch>
        </p:blipFill>
        <p:spPr>
          <a:xfrm>
            <a:off x="385450" y="593550"/>
            <a:ext cx="3861175" cy="2887375"/>
          </a:xfrm>
          <a:prstGeom prst="rect">
            <a:avLst/>
          </a:prstGeom>
          <a:noFill/>
          <a:ln>
            <a:noFill/>
          </a:ln>
        </p:spPr>
      </p:pic>
      <p:pic>
        <p:nvPicPr>
          <p:cNvPr id="220" name="Google Shape;220;p34"/>
          <p:cNvPicPr preferRelativeResize="0"/>
          <p:nvPr/>
        </p:nvPicPr>
        <p:blipFill>
          <a:blip r:embed="rId4">
            <a:alphaModFix/>
          </a:blip>
          <a:stretch>
            <a:fillRect/>
          </a:stretch>
        </p:blipFill>
        <p:spPr>
          <a:xfrm>
            <a:off x="4803250" y="995250"/>
            <a:ext cx="3961426" cy="2971069"/>
          </a:xfrm>
          <a:prstGeom prst="rect">
            <a:avLst/>
          </a:prstGeom>
          <a:noFill/>
          <a:ln>
            <a:noFill/>
          </a:ln>
        </p:spPr>
      </p:pic>
      <p:sp>
        <p:nvSpPr>
          <p:cNvPr id="221" name="Google Shape;221;p34"/>
          <p:cNvSpPr txBox="1"/>
          <p:nvPr/>
        </p:nvSpPr>
        <p:spPr>
          <a:xfrm>
            <a:off x="540300" y="3749550"/>
            <a:ext cx="44844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PT Serif"/>
                <a:ea typeface="PT Serif"/>
                <a:cs typeface="PT Serif"/>
                <a:sym typeface="PT Serif"/>
              </a:rPr>
              <a:t>High vs. Low Crowd Density</a:t>
            </a:r>
            <a:endParaRPr b="1" sz="2200">
              <a:latin typeface="PT Serif"/>
              <a:ea typeface="PT Serif"/>
              <a:cs typeface="PT Serif"/>
              <a:sym typeface="PT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5"/>
          <p:cNvPicPr preferRelativeResize="0"/>
          <p:nvPr/>
        </p:nvPicPr>
        <p:blipFill>
          <a:blip r:embed="rId3">
            <a:alphaModFix/>
          </a:blip>
          <a:stretch>
            <a:fillRect/>
          </a:stretch>
        </p:blipFill>
        <p:spPr>
          <a:xfrm>
            <a:off x="4409713" y="724600"/>
            <a:ext cx="4625225" cy="3499800"/>
          </a:xfrm>
          <a:prstGeom prst="rect">
            <a:avLst/>
          </a:prstGeom>
          <a:noFill/>
          <a:ln>
            <a:noFill/>
          </a:ln>
        </p:spPr>
      </p:pic>
      <p:sp>
        <p:nvSpPr>
          <p:cNvPr id="227" name="Google Shape;227;p35"/>
          <p:cNvSpPr txBox="1"/>
          <p:nvPr>
            <p:ph type="title"/>
          </p:nvPr>
        </p:nvSpPr>
        <p:spPr>
          <a:xfrm>
            <a:off x="240025" y="1533975"/>
            <a:ext cx="4169700" cy="29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PT Serif"/>
                <a:ea typeface="PT Serif"/>
                <a:cs typeface="PT Serif"/>
                <a:sym typeface="PT Serif"/>
              </a:rPr>
              <a:t>Effect of Setting:</a:t>
            </a:r>
            <a:r>
              <a:rPr b="0" lang="en" sz="2200">
                <a:solidFill>
                  <a:srgbClr val="000000"/>
                </a:solidFill>
                <a:latin typeface="PT Serif"/>
                <a:ea typeface="PT Serif"/>
                <a:cs typeface="PT Serif"/>
                <a:sym typeface="PT Serif"/>
              </a:rPr>
              <a:t> Mask Protest likely implies little to no mask wearing compliance</a:t>
            </a:r>
            <a:endParaRPr b="0" sz="2200">
              <a:solidFill>
                <a:srgbClr val="000000"/>
              </a:solidFill>
              <a:latin typeface="PT Serif"/>
              <a:ea typeface="PT Serif"/>
              <a:cs typeface="PT Serif"/>
              <a:sym typeface="PT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0" y="491250"/>
            <a:ext cx="4943475" cy="2257425"/>
          </a:xfrm>
          <a:prstGeom prst="rect">
            <a:avLst/>
          </a:prstGeom>
          <a:noFill/>
          <a:ln>
            <a:noFill/>
          </a:ln>
        </p:spPr>
      </p:pic>
      <p:pic>
        <p:nvPicPr>
          <p:cNvPr id="233" name="Google Shape;233;p36"/>
          <p:cNvPicPr preferRelativeResize="0"/>
          <p:nvPr/>
        </p:nvPicPr>
        <p:blipFill>
          <a:blip r:embed="rId4">
            <a:alphaModFix/>
          </a:blip>
          <a:stretch>
            <a:fillRect/>
          </a:stretch>
        </p:blipFill>
        <p:spPr>
          <a:xfrm>
            <a:off x="3915565" y="2571750"/>
            <a:ext cx="5228436" cy="2571750"/>
          </a:xfrm>
          <a:prstGeom prst="rect">
            <a:avLst/>
          </a:prstGeom>
          <a:noFill/>
          <a:ln>
            <a:noFill/>
          </a:ln>
        </p:spPr>
      </p:pic>
      <p:sp>
        <p:nvSpPr>
          <p:cNvPr id="234" name="Google Shape;234;p36"/>
          <p:cNvSpPr txBox="1"/>
          <p:nvPr>
            <p:ph type="title"/>
          </p:nvPr>
        </p:nvSpPr>
        <p:spPr>
          <a:xfrm>
            <a:off x="5581200" y="777250"/>
            <a:ext cx="24906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T Serif"/>
                <a:ea typeface="PT Serif"/>
                <a:cs typeface="PT Serif"/>
                <a:sym typeface="PT Serif"/>
              </a:rPr>
              <a:t>Experimental Analysis</a:t>
            </a:r>
            <a:endParaRPr>
              <a:latin typeface="PT Serif"/>
              <a:ea typeface="PT Serif"/>
              <a:cs typeface="PT Serif"/>
              <a:sym typeface="PT Serif"/>
            </a:endParaRPr>
          </a:p>
        </p:txBody>
      </p:sp>
      <p:sp>
        <p:nvSpPr>
          <p:cNvPr id="235" name="Google Shape;235;p36"/>
          <p:cNvSpPr txBox="1"/>
          <p:nvPr/>
        </p:nvSpPr>
        <p:spPr>
          <a:xfrm>
            <a:off x="334975" y="2922975"/>
            <a:ext cx="3425400" cy="18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T Serif"/>
                <a:ea typeface="PT Serif"/>
                <a:cs typeface="PT Serif"/>
                <a:sym typeface="PT Serif"/>
              </a:rPr>
              <a:t>Approximation of Mask Compliance on two sets of data, using the previously defined Minimum and Maximum Mask Compliance formulas</a:t>
            </a:r>
            <a:endParaRPr sz="1500">
              <a:latin typeface="PT Serif"/>
              <a:ea typeface="PT Serif"/>
              <a:cs typeface="PT Serif"/>
              <a:sym typeface="PT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Analysis</a:t>
            </a:r>
            <a:endParaRPr/>
          </a:p>
        </p:txBody>
      </p:sp>
      <p:sp>
        <p:nvSpPr>
          <p:cNvPr id="241" name="Google Shape;241;p37"/>
          <p:cNvSpPr txBox="1"/>
          <p:nvPr/>
        </p:nvSpPr>
        <p:spPr>
          <a:xfrm>
            <a:off x="345800" y="1296675"/>
            <a:ext cx="8115000" cy="28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T Serif"/>
                <a:ea typeface="PT Serif"/>
                <a:cs typeface="PT Serif"/>
                <a:sym typeface="PT Serif"/>
              </a:rPr>
              <a:t>Issues affecting results:</a:t>
            </a:r>
            <a:endParaRPr sz="1300">
              <a:latin typeface="PT Serif"/>
              <a:ea typeface="PT Serif"/>
              <a:cs typeface="PT Serif"/>
              <a:sym typeface="PT Serif"/>
            </a:endParaRPr>
          </a:p>
          <a:p>
            <a:pPr indent="-311150" lvl="0" marL="4572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A large contributor to error in estimating mask compliance was the way in which we defined mask compliance</a:t>
            </a:r>
            <a:endParaRPr sz="1300">
              <a:latin typeface="PT Serif"/>
              <a:ea typeface="PT Serif"/>
              <a:cs typeface="PT Serif"/>
              <a:sym typeface="PT Serif"/>
            </a:endParaRPr>
          </a:p>
          <a:p>
            <a:pPr indent="-311150" lvl="1" marL="9144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Number of people detected was often lower than truth</a:t>
            </a:r>
            <a:endParaRPr sz="1300">
              <a:latin typeface="PT Serif"/>
              <a:ea typeface="PT Serif"/>
              <a:cs typeface="PT Serif"/>
              <a:sym typeface="PT Serif"/>
            </a:endParaRPr>
          </a:p>
          <a:p>
            <a:pPr indent="-311150" lvl="1" marL="9144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Increasing NMS threshold helped in increasing person count detected by YOLO model</a:t>
            </a:r>
            <a:endParaRPr sz="1300">
              <a:latin typeface="PT Serif"/>
              <a:ea typeface="PT Serif"/>
              <a:cs typeface="PT Serif"/>
              <a:sym typeface="PT Serif"/>
            </a:endParaRPr>
          </a:p>
          <a:p>
            <a:pPr indent="-311150" lvl="1" marL="9144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Could maybe provide a level of confidence based upon scores recorded for each bounding box and label</a:t>
            </a:r>
            <a:endParaRPr sz="1300">
              <a:latin typeface="PT Serif"/>
              <a:ea typeface="PT Serif"/>
              <a:cs typeface="PT Serif"/>
              <a:sym typeface="PT Serif"/>
            </a:endParaRPr>
          </a:p>
          <a:p>
            <a:pPr indent="-311150" lvl="0" marL="4572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Domain Generalization:</a:t>
            </a:r>
            <a:endParaRPr sz="1300">
              <a:latin typeface="PT Serif"/>
              <a:ea typeface="PT Serif"/>
              <a:cs typeface="PT Serif"/>
              <a:sym typeface="PT Serif"/>
            </a:endParaRPr>
          </a:p>
          <a:p>
            <a:pPr indent="-311150" lvl="1" marL="9144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One dataset (see slide 16, #2) was not consistent with the type of images the Faster R-CNN model was trained on. This may have been a likely contributor to any drop in performance as the model was accustomed to crowd images and not single face closeups</a:t>
            </a:r>
            <a:endParaRPr sz="1300">
              <a:latin typeface="PT Serif"/>
              <a:ea typeface="PT Serif"/>
              <a:cs typeface="PT Serif"/>
              <a:sym typeface="PT Serif"/>
            </a:endParaRPr>
          </a:p>
          <a:p>
            <a:pPr indent="-311150" lvl="1" marL="914400" rtl="0" algn="l">
              <a:lnSpc>
                <a:spcPct val="115000"/>
              </a:lnSpc>
              <a:spcBef>
                <a:spcPts val="0"/>
              </a:spcBef>
              <a:spcAft>
                <a:spcPts val="0"/>
              </a:spcAft>
              <a:buSzPts val="1300"/>
              <a:buFont typeface="PT Serif"/>
              <a:buChar char="○"/>
            </a:pPr>
            <a:r>
              <a:rPr lang="en" sz="1300">
                <a:latin typeface="PT Serif"/>
                <a:ea typeface="PT Serif"/>
                <a:cs typeface="PT Serif"/>
                <a:sym typeface="PT Serif"/>
              </a:rPr>
              <a:t>Domain Generalization, where data is gathered from more than one source and differs in either setting or style (crowd vs. single closeup, etc.) may provide a more generalized model that is able to generalize to a wide variety of datasets</a:t>
            </a:r>
            <a:endParaRPr sz="1300">
              <a:latin typeface="PT Serif"/>
              <a:ea typeface="PT Serif"/>
              <a:cs typeface="PT Serif"/>
              <a:sym typeface="PT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Analysis</a:t>
            </a:r>
            <a:endParaRPr/>
          </a:p>
        </p:txBody>
      </p:sp>
      <p:sp>
        <p:nvSpPr>
          <p:cNvPr id="247" name="Google Shape;247;p38"/>
          <p:cNvSpPr txBox="1"/>
          <p:nvPr>
            <p:ph idx="1" type="body"/>
          </p:nvPr>
        </p:nvSpPr>
        <p:spPr>
          <a:xfrm>
            <a:off x="351250" y="1387175"/>
            <a:ext cx="7688700" cy="226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Faster R-CNN is difficult to apply to live streams as predictions are much slower to more commonly used models for live detection (i.e. YOLO)</a:t>
            </a:r>
            <a:endParaRPr sz="1200">
              <a:solidFill>
                <a:srgbClr val="000000"/>
              </a:solidFill>
              <a:latin typeface="PT Serif"/>
              <a:ea typeface="PT Serif"/>
              <a:cs typeface="PT Serif"/>
              <a:sym typeface="PT Serif"/>
            </a:endParaRPr>
          </a:p>
          <a:p>
            <a:pPr indent="-304800" lvl="1" marL="914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A potential improvement in speed may come from translating the code from Python to C++ as the latter is often much faster</a:t>
            </a:r>
            <a:endParaRPr sz="1200">
              <a:solidFill>
                <a:srgbClr val="000000"/>
              </a:solidFill>
              <a:latin typeface="PT Serif"/>
              <a:ea typeface="PT Serif"/>
              <a:cs typeface="PT Serif"/>
              <a:sym typeface="PT Serif"/>
            </a:endParaRPr>
          </a:p>
          <a:p>
            <a:pPr indent="-304800" lvl="0" marL="4572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Increasing the size of the dataset, and more specifically the number of samples where persons are either wearing a mask incorrectly or not at all are necessary. Current mask detection datasets are often poorly documented or lack bounding box information. </a:t>
            </a:r>
            <a:endParaRPr sz="1200">
              <a:solidFill>
                <a:srgbClr val="000000"/>
              </a:solidFill>
              <a:latin typeface="PT Serif"/>
              <a:ea typeface="PT Serif"/>
              <a:cs typeface="PT Serif"/>
              <a:sym typeface="PT Serif"/>
            </a:endParaRPr>
          </a:p>
          <a:p>
            <a:pPr indent="-304800" lvl="1" marL="9144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Data that provides contextual background behind each image: Date, Context, Time of Day, Location, etc.</a:t>
            </a:r>
            <a:endParaRPr sz="1200">
              <a:solidFill>
                <a:srgbClr val="000000"/>
              </a:solidFill>
              <a:latin typeface="PT Serif"/>
              <a:ea typeface="PT Serif"/>
              <a:cs typeface="PT Serif"/>
              <a:sym typeface="PT Serif"/>
            </a:endParaRPr>
          </a:p>
          <a:p>
            <a:pPr indent="-304800" lvl="0" marL="4572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Faster R-CNN: Increasing the threshold did decrease the number of mask detections, </a:t>
            </a:r>
            <a:r>
              <a:rPr i="1" lang="en" sz="1200">
                <a:solidFill>
                  <a:srgbClr val="000000"/>
                </a:solidFill>
                <a:latin typeface="PT Serif"/>
                <a:ea typeface="PT Serif"/>
                <a:cs typeface="PT Serif"/>
                <a:sym typeface="PT Serif"/>
              </a:rPr>
              <a:t>but </a:t>
            </a:r>
            <a:r>
              <a:rPr lang="en" sz="1200">
                <a:solidFill>
                  <a:srgbClr val="000000"/>
                </a:solidFill>
                <a:latin typeface="PT Serif"/>
                <a:ea typeface="PT Serif"/>
                <a:cs typeface="PT Serif"/>
                <a:sym typeface="PT Serif"/>
              </a:rPr>
              <a:t>it also limited the number of false positives</a:t>
            </a:r>
            <a:endParaRPr sz="1200">
              <a:solidFill>
                <a:srgbClr val="000000"/>
              </a:solidFill>
              <a:latin typeface="PT Serif"/>
              <a:ea typeface="PT Serif"/>
              <a:cs typeface="PT Serif"/>
              <a:sym typeface="PT Serif"/>
            </a:endParaRPr>
          </a:p>
          <a:p>
            <a:pPr indent="-304800" lvl="0" marL="457200" rtl="0" algn="l">
              <a:spcBef>
                <a:spcPts val="0"/>
              </a:spcBef>
              <a:spcAft>
                <a:spcPts val="0"/>
              </a:spcAft>
              <a:buClr>
                <a:srgbClr val="000000"/>
              </a:buClr>
              <a:buSzPts val="1200"/>
              <a:buFont typeface="PT Serif"/>
              <a:buChar char="●"/>
            </a:pPr>
            <a:r>
              <a:rPr lang="en" sz="1200">
                <a:solidFill>
                  <a:srgbClr val="000000"/>
                </a:solidFill>
                <a:latin typeface="PT Serif"/>
                <a:ea typeface="PT Serif"/>
                <a:cs typeface="PT Serif"/>
                <a:sym typeface="PT Serif"/>
              </a:rPr>
              <a:t>YOLO: Increasing the NMS threshold worked well in crowd settings as bounding boxes are expected to overlap, however the NMS threshold may be decreased in settings where crowd density is lower as overlapping bounding boxes are less likely</a:t>
            </a:r>
            <a:endParaRPr sz="1200">
              <a:solidFill>
                <a:srgbClr val="000000"/>
              </a:solidFill>
              <a:latin typeface="PT Serif"/>
              <a:ea typeface="PT Serif"/>
              <a:cs typeface="PT Serif"/>
              <a:sym typeface="PT Serif"/>
            </a:endParaRPr>
          </a:p>
          <a:p>
            <a:pPr indent="0" lvl="0" marL="457200" rtl="0" algn="l">
              <a:spcBef>
                <a:spcPts val="0"/>
              </a:spcBef>
              <a:spcAft>
                <a:spcPts val="0"/>
              </a:spcAft>
              <a:buNone/>
            </a:pPr>
            <a:r>
              <a:rPr lang="en" sz="1200">
                <a:solidFill>
                  <a:srgbClr val="000000"/>
                </a:solidFill>
                <a:latin typeface="PT Serif"/>
                <a:ea typeface="PT Serif"/>
                <a:cs typeface="PT Serif"/>
                <a:sym typeface="PT Serif"/>
              </a:rPr>
              <a:t>​</a:t>
            </a:r>
            <a:endParaRPr sz="1200">
              <a:solidFill>
                <a:srgbClr val="000000"/>
              </a:solidFill>
              <a:latin typeface="PT Serif"/>
              <a:ea typeface="PT Serif"/>
              <a:cs typeface="PT Serif"/>
              <a:sym typeface="PT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3" name="Google Shape;253;p39"/>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23850" lvl="0" marL="457200" rtl="0" algn="just">
              <a:spcBef>
                <a:spcPts val="1200"/>
              </a:spcBef>
              <a:spcAft>
                <a:spcPts val="0"/>
              </a:spcAft>
              <a:buClr>
                <a:srgbClr val="000000"/>
              </a:buClr>
              <a:buSzPts val="1500"/>
              <a:buFont typeface="PT Serif"/>
              <a:buChar char="●"/>
            </a:pPr>
            <a:r>
              <a:rPr lang="en" sz="1500">
                <a:solidFill>
                  <a:srgbClr val="000000"/>
                </a:solidFill>
                <a:latin typeface="PT Serif"/>
                <a:ea typeface="PT Serif"/>
                <a:cs typeface="PT Serif"/>
                <a:sym typeface="PT Serif"/>
              </a:rPr>
              <a:t>The experimental results of the 2nd dataset illustrate that, within the 0.1 NMS threshold, our YOLO model was able to identify a mean individual count with ~88.2% accuracy (see Fig. 5 &amp; 6). These findings were apparent in both high and low crowd density settings. YOLO’s moderate Non-max Suppression threshold was the key contributor to the model’s performance.</a:t>
            </a:r>
            <a:endParaRPr sz="1500">
              <a:solidFill>
                <a:srgbClr val="000000"/>
              </a:solidFill>
              <a:latin typeface="PT Serif"/>
              <a:ea typeface="PT Serif"/>
              <a:cs typeface="PT Serif"/>
              <a:sym typeface="PT Serif"/>
            </a:endParaRPr>
          </a:p>
          <a:p>
            <a:pPr indent="-323850" lvl="0" marL="457200" rtl="0" algn="just">
              <a:spcBef>
                <a:spcPts val="0"/>
              </a:spcBef>
              <a:spcAft>
                <a:spcPts val="0"/>
              </a:spcAft>
              <a:buClr>
                <a:srgbClr val="000000"/>
              </a:buClr>
              <a:buSzPts val="1500"/>
              <a:buFont typeface="PT Serif"/>
              <a:buChar char="●"/>
            </a:pPr>
            <a:r>
              <a:rPr lang="en" sz="1500">
                <a:solidFill>
                  <a:srgbClr val="000000"/>
                </a:solidFill>
                <a:latin typeface="PT Serif"/>
                <a:ea typeface="PT Serif"/>
                <a:cs typeface="PT Serif"/>
                <a:sym typeface="PT Serif"/>
              </a:rPr>
              <a:t>Additionally, the experimental results indicate that our Faster R-CNN mask detection model has ~96% recall given a 0.9 threshold (see Fig. 5 &amp; 6). It did, however, suffer from a decreased performance in detecting the absence of masks and the presence of masks being worn incorrectly. This is a consequence of the training set’s dominance of individuals wearing masks. A larger and uniformly distributed dataset could likely improve the model’s performance. </a:t>
            </a:r>
            <a:endParaRPr sz="1500">
              <a:solidFill>
                <a:srgbClr val="000000"/>
              </a:solidFill>
              <a:latin typeface="PT Serif"/>
              <a:ea typeface="PT Serif"/>
              <a:cs typeface="PT Serif"/>
              <a:sym typeface="PT Serif"/>
            </a:endParaRPr>
          </a:p>
          <a:p>
            <a:pPr indent="0" lvl="0" marL="0" rtl="0" algn="l">
              <a:spcBef>
                <a:spcPts val="4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 and Future Work</a:t>
            </a:r>
            <a:endParaRPr>
              <a:solidFill>
                <a:srgbClr val="000000"/>
              </a:solidFill>
            </a:endParaRPr>
          </a:p>
        </p:txBody>
      </p:sp>
      <p:sp>
        <p:nvSpPr>
          <p:cNvPr id="259" name="Google Shape;259;p40"/>
          <p:cNvSpPr txBox="1"/>
          <p:nvPr>
            <p:ph idx="1" type="body"/>
          </p:nvPr>
        </p:nvSpPr>
        <p:spPr>
          <a:xfrm>
            <a:off x="729450" y="1441200"/>
            <a:ext cx="7688700" cy="338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When stacking the YOLO and Faster R-CNN models together, I’d be curious to understand how the Non-max Suppression threshold for the YOLO model interplays with the Faster R-CNN’s Non-max Suppression threshold and the resulting performance</a:t>
            </a:r>
            <a:endParaRPr sz="1400">
              <a:solidFill>
                <a:srgbClr val="000000"/>
              </a:solidFill>
              <a:latin typeface="PT Serif"/>
              <a:ea typeface="PT Serif"/>
              <a:cs typeface="PT Serif"/>
              <a:sym typeface="PT Serif"/>
            </a:endParaRPr>
          </a:p>
          <a:p>
            <a:pPr indent="-317500" lvl="0" marL="4572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Would be very interested in understanding how the context from the image’s setting affects mask compliance. For example, mask protests would often imply worse mask compliance compared to the average sample image. Such a project would involve classifying environments into a series of categories and predicting their associated mask compliance to get a better understanding of the relationship between setting and mask compliance. Could using such an approach, where setting/environment is included in the mask compliance prediction, improve results?</a:t>
            </a:r>
            <a:endParaRPr sz="1400">
              <a:solidFill>
                <a:srgbClr val="000000"/>
              </a:solidFill>
              <a:latin typeface="PT Serif"/>
              <a:ea typeface="PT Serif"/>
              <a:cs typeface="PT Serif"/>
              <a:sym typeface="PT Serif"/>
            </a:endParaRPr>
          </a:p>
          <a:p>
            <a:pPr indent="-317500" lvl="0" marL="4572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Would be interested how predicted mask compliance would change if given images from multiple time periods (early March vs. October, for example). This would require much more extensive datasets, including metadata on the time frame for each image</a:t>
            </a:r>
            <a:endParaRPr sz="1400">
              <a:solidFill>
                <a:srgbClr val="000000"/>
              </a:solidFill>
              <a:latin typeface="PT Serif"/>
              <a:ea typeface="PT Serif"/>
              <a:cs typeface="PT Serif"/>
              <a:sym typeface="PT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265" name="Google Shape;265;p41"/>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u="sng">
                <a:solidFill>
                  <a:schemeClr val="hlink"/>
                </a:solidFill>
                <a:hlinkClick r:id="rId3"/>
              </a:rPr>
              <a:t>https://github.com/willyptrain/cs4774-mask-detection</a:t>
            </a:r>
            <a:endParaRPr/>
          </a:p>
          <a:p>
            <a:pPr indent="-311150" lvl="0" marL="457200" rtl="0" algn="l">
              <a:spcBef>
                <a:spcPts val="0"/>
              </a:spcBef>
              <a:spcAft>
                <a:spcPts val="0"/>
              </a:spcAft>
              <a:buSzPts val="1300"/>
              <a:buAutoNum type="arabicPeriod"/>
            </a:pPr>
            <a:r>
              <a:rPr lang="en" u="sng">
                <a:solidFill>
                  <a:schemeClr val="hlink"/>
                </a:solidFill>
                <a:hlinkClick r:id="rId4"/>
              </a:rPr>
              <a:t>https://www.kaggle.com/prithwirajmitra/covid-face-mask-detection-dataset</a:t>
            </a:r>
            <a:endParaRPr/>
          </a:p>
          <a:p>
            <a:pPr indent="-311150" lvl="0" marL="457200" rtl="0" algn="l">
              <a:spcBef>
                <a:spcPts val="0"/>
              </a:spcBef>
              <a:spcAft>
                <a:spcPts val="0"/>
              </a:spcAft>
              <a:buSzPts val="1300"/>
              <a:buAutoNum type="arabicPeriod"/>
            </a:pPr>
            <a:r>
              <a:rPr lang="en" u="sng">
                <a:solidFill>
                  <a:schemeClr val="hlink"/>
                </a:solidFill>
                <a:hlinkClick r:id="rId5"/>
              </a:rPr>
              <a:t>https://www.kaggle.com/andrewmvd/face-mask-detection</a:t>
            </a:r>
            <a:endParaRPr/>
          </a:p>
          <a:p>
            <a:pPr indent="-311150" lvl="0" marL="457200" rtl="0" algn="l">
              <a:spcBef>
                <a:spcPts val="0"/>
              </a:spcBef>
              <a:spcAft>
                <a:spcPts val="0"/>
              </a:spcAft>
              <a:buSzPts val="1300"/>
              <a:buAutoNum type="arabicPeriod"/>
            </a:pPr>
            <a:r>
              <a:rPr lang="en" u="sng">
                <a:solidFill>
                  <a:schemeClr val="hlink"/>
                </a:solidFill>
                <a:hlinkClick r:id="rId6"/>
              </a:rPr>
              <a:t>https://pytorch.org/tutorials/intermediate/torchvision_tutorial.html</a:t>
            </a:r>
            <a:endParaRPr/>
          </a:p>
          <a:p>
            <a:pPr indent="-311150" lvl="0" marL="457200" rtl="0" algn="l">
              <a:spcBef>
                <a:spcPts val="0"/>
              </a:spcBef>
              <a:spcAft>
                <a:spcPts val="0"/>
              </a:spcAft>
              <a:buSzPts val="1300"/>
              <a:buAutoNum type="arabicPeriod"/>
            </a:pPr>
            <a:r>
              <a:rPr lang="en" u="sng">
                <a:solidFill>
                  <a:schemeClr val="hlink"/>
                </a:solidFill>
                <a:hlinkClick r:id="rId7"/>
              </a:rPr>
              <a:t>https://pjreddie.com/darknet/yolo/​</a:t>
            </a:r>
            <a:endParaRPr/>
          </a:p>
          <a:p>
            <a:pPr indent="-311150" lvl="0" marL="457200" rtl="0" algn="l">
              <a:spcBef>
                <a:spcPts val="0"/>
              </a:spcBef>
              <a:spcAft>
                <a:spcPts val="0"/>
              </a:spcAft>
              <a:buSzPts val="1300"/>
              <a:buAutoNum type="arabicPeriod"/>
            </a:pPr>
            <a:r>
              <a:rPr lang="en" u="sng">
                <a:solidFill>
                  <a:schemeClr val="hlink"/>
                </a:solidFill>
                <a:hlinkClick r:id="rId8"/>
              </a:rPr>
              <a:t>https://towardsdatascience.com/r-cnn-fast-r-cnn-faster-r-cnn-yolo-object-detection-algorithms-36d53571365e</a:t>
            </a:r>
            <a:endParaRPr/>
          </a:p>
          <a:p>
            <a:pPr indent="-311150" lvl="0" marL="457200" rtl="0" algn="l">
              <a:spcBef>
                <a:spcPts val="0"/>
              </a:spcBef>
              <a:spcAft>
                <a:spcPts val="0"/>
              </a:spcAft>
              <a:buSzPts val="1300"/>
              <a:buAutoNum type="arabicPeriod"/>
            </a:pPr>
            <a:r>
              <a:rPr lang="en" u="sng">
                <a:solidFill>
                  <a:schemeClr val="hlink"/>
                </a:solidFill>
                <a:hlinkClick r:id="rId9"/>
              </a:rPr>
              <a:t>https://opencv-tutorial.readthedocs.io/en/latest/yolo/yolo.html</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7650" y="134395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rgbClr val="000000"/>
                </a:solidFill>
                <a:latin typeface="PT Serif"/>
                <a:ea typeface="PT Serif"/>
                <a:cs typeface="PT Serif"/>
                <a:sym typeface="PT Serif"/>
              </a:rPr>
              <a:t>​YOLO: </a:t>
            </a:r>
            <a:endParaRPr b="1" sz="1400">
              <a:solidFill>
                <a:srgbClr val="000000"/>
              </a:solidFill>
              <a:latin typeface="PT Serif"/>
              <a:ea typeface="PT Serif"/>
              <a:cs typeface="PT Serif"/>
              <a:sym typeface="PT Serif"/>
            </a:endParaRPr>
          </a:p>
          <a:p>
            <a:pPr indent="-317500" lvl="0" marL="457200" rtl="0" algn="l">
              <a:lnSpc>
                <a:spcPct val="100000"/>
              </a:lnSpc>
              <a:spcBef>
                <a:spcPts val="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Pros: Fast and generalizable to a large set of classes​, can perform classification and bounding box detection at the same time/in the same step</a:t>
            </a:r>
            <a:endParaRPr sz="1400">
              <a:solidFill>
                <a:srgbClr val="000000"/>
              </a:solidFill>
              <a:latin typeface="PT Serif"/>
              <a:ea typeface="PT Serif"/>
              <a:cs typeface="PT Serif"/>
              <a:sym typeface="PT Serif"/>
            </a:endParaRPr>
          </a:p>
          <a:p>
            <a:pPr indent="-317500" lvl="0" marL="457200" rtl="0" algn="l">
              <a:lnSpc>
                <a:spcPct val="100000"/>
              </a:lnSpc>
              <a:spcBef>
                <a:spcPts val="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Cons: Requires a lot of computational power because of real-time capability (though there exist a few variations of YOLO that trade object detection performance for less computational demand)​</a:t>
            </a:r>
            <a:endParaRPr sz="1400">
              <a:solidFill>
                <a:srgbClr val="000000"/>
              </a:solidFill>
              <a:latin typeface="PT Serif"/>
              <a:ea typeface="PT Serif"/>
              <a:cs typeface="PT Serif"/>
              <a:sym typeface="PT Serif"/>
            </a:endParaRPr>
          </a:p>
          <a:p>
            <a:pPr indent="0" lvl="0" marL="0" rtl="0" algn="l">
              <a:lnSpc>
                <a:spcPct val="100000"/>
              </a:lnSpc>
              <a:spcBef>
                <a:spcPts val="0"/>
              </a:spcBef>
              <a:spcAft>
                <a:spcPts val="0"/>
              </a:spcAft>
              <a:buNone/>
            </a:pPr>
            <a:r>
              <a:t/>
            </a:r>
            <a:endParaRPr sz="1400">
              <a:solidFill>
                <a:srgbClr val="000000"/>
              </a:solidFill>
              <a:latin typeface="PT Serif"/>
              <a:ea typeface="PT Serif"/>
              <a:cs typeface="PT Serif"/>
              <a:sym typeface="PT Serif"/>
            </a:endParaRPr>
          </a:p>
          <a:p>
            <a:pPr indent="0" lvl="0" marL="0" rtl="0" algn="l">
              <a:lnSpc>
                <a:spcPct val="100000"/>
              </a:lnSpc>
              <a:spcBef>
                <a:spcPts val="0"/>
              </a:spcBef>
              <a:spcAft>
                <a:spcPts val="0"/>
              </a:spcAft>
              <a:buNone/>
            </a:pPr>
            <a:r>
              <a:rPr b="1" lang="en" sz="1400">
                <a:solidFill>
                  <a:srgbClr val="000000"/>
                </a:solidFill>
                <a:latin typeface="PT Serif"/>
                <a:ea typeface="PT Serif"/>
                <a:cs typeface="PT Serif"/>
                <a:sym typeface="PT Serif"/>
              </a:rPr>
              <a:t>Traditional Approaches:​</a:t>
            </a:r>
            <a:endParaRPr b="1" sz="1400">
              <a:solidFill>
                <a:srgbClr val="000000"/>
              </a:solidFill>
              <a:latin typeface="PT Serif"/>
              <a:ea typeface="PT Serif"/>
              <a:cs typeface="PT Serif"/>
              <a:sym typeface="PT Serif"/>
            </a:endParaRPr>
          </a:p>
          <a:p>
            <a:pPr indent="-317500" lvl="0" marL="457200" rtl="0" algn="l">
              <a:lnSpc>
                <a:spcPct val="100000"/>
              </a:lnSpc>
              <a:spcBef>
                <a:spcPts val="0"/>
              </a:spcBef>
              <a:spcAft>
                <a:spcPts val="0"/>
              </a:spcAft>
              <a:buClr>
                <a:srgbClr val="000000"/>
              </a:buClr>
              <a:buSzPts val="1400"/>
              <a:buFont typeface="PT Serif"/>
              <a:buAutoNum type="arabicPeriod"/>
            </a:pPr>
            <a:r>
              <a:rPr lang="en" sz="1400">
                <a:solidFill>
                  <a:srgbClr val="000000"/>
                </a:solidFill>
                <a:latin typeface="PT Serif"/>
                <a:ea typeface="PT Serif"/>
                <a:cs typeface="PT Serif"/>
                <a:sym typeface="PT Serif"/>
              </a:rPr>
              <a:t>Other object detection and classification approaches have relied on traditional computer vision techniques to extract features (SIFT, HOG) to feed into simpler machine learning models​</a:t>
            </a:r>
            <a:endParaRPr sz="1400">
              <a:solidFill>
                <a:srgbClr val="000000"/>
              </a:solidFill>
              <a:latin typeface="PT Serif"/>
              <a:ea typeface="PT Serif"/>
              <a:cs typeface="PT Serif"/>
              <a:sym typeface="PT Serif"/>
            </a:endParaRPr>
          </a:p>
          <a:p>
            <a:pPr indent="-317500" lvl="1" marL="1371600" rtl="0" algn="l">
              <a:lnSpc>
                <a:spcPct val="100000"/>
              </a:lnSpc>
              <a:spcBef>
                <a:spcPts val="0"/>
              </a:spcBef>
              <a:spcAft>
                <a:spcPts val="0"/>
              </a:spcAft>
              <a:buClr>
                <a:srgbClr val="000000"/>
              </a:buClr>
              <a:buSzPts val="1400"/>
              <a:buFont typeface="PT Serif"/>
              <a:buAutoNum type="alphaLcPeriod"/>
            </a:pPr>
            <a:r>
              <a:rPr lang="en" sz="1400">
                <a:solidFill>
                  <a:srgbClr val="000000"/>
                </a:solidFill>
                <a:latin typeface="PT Serif"/>
                <a:ea typeface="PT Serif"/>
                <a:cs typeface="PT Serif"/>
                <a:sym typeface="PT Serif"/>
              </a:rPr>
              <a:t>Pros: Simpler training​</a:t>
            </a:r>
            <a:endParaRPr sz="1400">
              <a:solidFill>
                <a:srgbClr val="000000"/>
              </a:solidFill>
              <a:latin typeface="PT Serif"/>
              <a:ea typeface="PT Serif"/>
              <a:cs typeface="PT Serif"/>
              <a:sym typeface="PT Serif"/>
            </a:endParaRPr>
          </a:p>
          <a:p>
            <a:pPr indent="-317500" lvl="1" marL="1371600" rtl="0" algn="l">
              <a:lnSpc>
                <a:spcPct val="100000"/>
              </a:lnSpc>
              <a:spcBef>
                <a:spcPts val="0"/>
              </a:spcBef>
              <a:spcAft>
                <a:spcPts val="0"/>
              </a:spcAft>
              <a:buClr>
                <a:srgbClr val="000000"/>
              </a:buClr>
              <a:buSzPts val="1400"/>
              <a:buFont typeface="PT Serif"/>
              <a:buAutoNum type="alphaLcPeriod"/>
            </a:pPr>
            <a:r>
              <a:rPr lang="en" sz="1400">
                <a:solidFill>
                  <a:srgbClr val="000000"/>
                </a:solidFill>
                <a:latin typeface="PT Serif"/>
                <a:ea typeface="PT Serif"/>
                <a:cs typeface="PT Serif"/>
                <a:sym typeface="PT Serif"/>
              </a:rPr>
              <a:t>Cons: Significant decrease in performance, less robust to high variance from noisy or poor input/camera quality​</a:t>
            </a:r>
            <a:endParaRPr sz="1400">
              <a:solidFill>
                <a:srgbClr val="000000"/>
              </a:solidFill>
              <a:latin typeface="PT Serif"/>
              <a:ea typeface="PT Serif"/>
              <a:cs typeface="PT Serif"/>
              <a:sym typeface="PT Serif"/>
            </a:endParaRPr>
          </a:p>
          <a:p>
            <a:pPr indent="0" lvl="0" marL="0" rtl="0" algn="l">
              <a:lnSpc>
                <a:spcPct val="100000"/>
              </a:lnSpc>
              <a:spcBef>
                <a:spcPts val="0"/>
              </a:spcBef>
              <a:spcAft>
                <a:spcPts val="0"/>
              </a:spcAft>
              <a:buNone/>
            </a:pPr>
            <a:r>
              <a:t/>
            </a:r>
            <a:endParaRPr sz="1400">
              <a:solidFill>
                <a:srgbClr val="000000"/>
              </a:solidFill>
              <a:latin typeface="PT Serif"/>
              <a:ea typeface="PT Serif"/>
              <a:cs typeface="PT Serif"/>
              <a:sym typeface="PT Serif"/>
            </a:endParaRPr>
          </a:p>
          <a:p>
            <a:pPr indent="0" lvl="0" marL="0" rtl="0" algn="l">
              <a:lnSpc>
                <a:spcPct val="100000"/>
              </a:lnSpc>
              <a:spcBef>
                <a:spcPts val="0"/>
              </a:spcBef>
              <a:spcAft>
                <a:spcPts val="0"/>
              </a:spcAft>
              <a:buNone/>
            </a:pPr>
            <a:r>
              <a:t/>
            </a:r>
            <a:endParaRPr sz="1400">
              <a:solidFill>
                <a:srgbClr val="000000"/>
              </a:solidFill>
              <a:latin typeface="PT Serif"/>
              <a:ea typeface="PT Serif"/>
              <a:cs typeface="PT Serif"/>
              <a:sym typeface="PT Serif"/>
            </a:endParaRPr>
          </a:p>
        </p:txBody>
      </p:sp>
      <p:sp>
        <p:nvSpPr>
          <p:cNvPr id="99" name="Google Shape;99;p15"/>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PT Serif"/>
                <a:ea typeface="PT Serif"/>
                <a:cs typeface="PT Serif"/>
                <a:sym typeface="PT Serif"/>
              </a:rPr>
              <a:t>Faster R-CNN: </a:t>
            </a:r>
            <a:r>
              <a:rPr lang="en" sz="1600">
                <a:solidFill>
                  <a:srgbClr val="000000"/>
                </a:solidFill>
                <a:latin typeface="PT Serif"/>
                <a:ea typeface="PT Serif"/>
                <a:cs typeface="PT Serif"/>
                <a:sym typeface="PT Serif"/>
              </a:rPr>
              <a:t>Define a set of anchor boxes for set locations in the training images. Each of the boxes from the anchor points correspond to bounding boxes. The scores of each bounding box are calculated by passing the box through a CNN. Faster R-CNN is often slow because of this split process of calculating boxes and relying on a CNN prediction for each box</a:t>
            </a:r>
            <a:endParaRPr sz="1600">
              <a:solidFill>
                <a:srgbClr val="000000"/>
              </a:solidFill>
              <a:latin typeface="PT Serif"/>
              <a:ea typeface="PT Serif"/>
              <a:cs typeface="PT Serif"/>
              <a:sym typeface="PT Serif"/>
            </a:endParaRPr>
          </a:p>
          <a:p>
            <a:pPr indent="-323850" lvl="1" marL="914400" rtl="0" algn="l">
              <a:spcBef>
                <a:spcPts val="0"/>
              </a:spcBef>
              <a:spcAft>
                <a:spcPts val="0"/>
              </a:spcAft>
              <a:buClr>
                <a:srgbClr val="000000"/>
              </a:buClr>
              <a:buSzPts val="1500"/>
              <a:buFont typeface="PT Serif"/>
              <a:buAutoNum type="alphaLcPeriod"/>
            </a:pPr>
            <a:r>
              <a:rPr lang="en" sz="1500">
                <a:solidFill>
                  <a:srgbClr val="000000"/>
                </a:solidFill>
                <a:latin typeface="PT Serif"/>
                <a:ea typeface="PT Serif"/>
                <a:cs typeface="PT Serif"/>
                <a:sym typeface="PT Serif"/>
              </a:rPr>
              <a:t>Pros: Fewer region proposals compared to previous R-CNN, does not require selective search to find region proposals </a:t>
            </a:r>
            <a:endParaRPr sz="1500">
              <a:solidFill>
                <a:srgbClr val="000000"/>
              </a:solidFill>
              <a:latin typeface="PT Serif"/>
              <a:ea typeface="PT Serif"/>
              <a:cs typeface="PT Serif"/>
              <a:sym typeface="PT Serif"/>
            </a:endParaRPr>
          </a:p>
          <a:p>
            <a:pPr indent="-323850" lvl="1" marL="914400" rtl="0" algn="l">
              <a:spcBef>
                <a:spcPts val="0"/>
              </a:spcBef>
              <a:spcAft>
                <a:spcPts val="0"/>
              </a:spcAft>
              <a:buClr>
                <a:srgbClr val="000000"/>
              </a:buClr>
              <a:buSzPts val="1500"/>
              <a:buFont typeface="PT Serif"/>
              <a:buAutoNum type="alphaLcPeriod"/>
            </a:pPr>
            <a:r>
              <a:rPr lang="en" sz="1500">
                <a:solidFill>
                  <a:srgbClr val="000000"/>
                </a:solidFill>
                <a:latin typeface="PT Serif"/>
                <a:ea typeface="PT Serif"/>
                <a:cs typeface="PT Serif"/>
                <a:sym typeface="PT Serif"/>
              </a:rPr>
              <a:t>Cons: Much </a:t>
            </a:r>
            <a:r>
              <a:rPr i="1" lang="en" sz="1500">
                <a:solidFill>
                  <a:srgbClr val="000000"/>
                </a:solidFill>
                <a:latin typeface="PT Serif"/>
                <a:ea typeface="PT Serif"/>
                <a:cs typeface="PT Serif"/>
                <a:sym typeface="PT Serif"/>
              </a:rPr>
              <a:t>slower </a:t>
            </a:r>
            <a:r>
              <a:rPr lang="en" sz="1500">
                <a:solidFill>
                  <a:srgbClr val="000000"/>
                </a:solidFill>
                <a:latin typeface="PT Serif"/>
                <a:ea typeface="PT Serif"/>
                <a:cs typeface="PT Serif"/>
                <a:sym typeface="PT Serif"/>
              </a:rPr>
              <a:t>than YOLO, cannot perform classification and bounding box detection at the same time (bounding box first, then regions are classified)</a:t>
            </a:r>
            <a:endParaRPr b="1" sz="1500">
              <a:solidFill>
                <a:srgbClr val="000000"/>
              </a:solidFill>
              <a:latin typeface="PT Serif"/>
              <a:ea typeface="PT Serif"/>
              <a:cs typeface="PT Serif"/>
              <a:sym typeface="PT Serif"/>
            </a:endParaRPr>
          </a:p>
          <a:p>
            <a:pPr indent="0" lvl="0" marL="0" rtl="0" algn="l">
              <a:spcBef>
                <a:spcPts val="0"/>
              </a:spcBef>
              <a:spcAft>
                <a:spcPts val="0"/>
              </a:spcAft>
              <a:buNone/>
            </a:pPr>
            <a:r>
              <a:t/>
            </a:r>
            <a:endParaRPr b="1" sz="1600">
              <a:solidFill>
                <a:srgbClr val="000000"/>
              </a:solidFill>
              <a:latin typeface="PT Serif"/>
              <a:ea typeface="PT Serif"/>
              <a:cs typeface="PT Serif"/>
              <a:sym typeface="PT Serif"/>
            </a:endParaRPr>
          </a:p>
          <a:p>
            <a:pPr indent="0" lvl="0" marL="0" rtl="0" algn="l">
              <a:spcBef>
                <a:spcPts val="0"/>
              </a:spcBef>
              <a:spcAft>
                <a:spcPts val="0"/>
              </a:spcAft>
              <a:buNone/>
            </a:pPr>
            <a:r>
              <a:rPr lang="en" sz="1600">
                <a:solidFill>
                  <a:srgbClr val="000000"/>
                </a:solidFill>
                <a:latin typeface="PT Serif"/>
                <a:ea typeface="PT Serif"/>
                <a:cs typeface="PT Serif"/>
                <a:sym typeface="PT Serif"/>
              </a:rPr>
              <a:t>​​</a:t>
            </a:r>
            <a:endParaRPr sz="1600">
              <a:solidFill>
                <a:srgbClr val="000000"/>
              </a:solidFill>
              <a:latin typeface="PT Serif"/>
              <a:ea typeface="PT Serif"/>
              <a:cs typeface="PT Serif"/>
              <a:sym typeface="PT Serif"/>
            </a:endParaRPr>
          </a:p>
          <a:p>
            <a:pPr indent="0" lvl="0" marL="241300" rtl="0" algn="l">
              <a:spcBef>
                <a:spcPts val="0"/>
              </a:spcBef>
              <a:spcAft>
                <a:spcPts val="0"/>
              </a:spcAft>
              <a:buNone/>
            </a:pPr>
            <a:r>
              <a:rPr lang="en" sz="1600">
                <a:solidFill>
                  <a:srgbClr val="000000"/>
                </a:solidFill>
                <a:latin typeface="PT Serif"/>
                <a:ea typeface="PT Serif"/>
                <a:cs typeface="PT Serif"/>
                <a:sym typeface="PT Serif"/>
              </a:rPr>
              <a:t>​</a:t>
            </a:r>
            <a:endParaRPr sz="1600">
              <a:solidFill>
                <a:srgbClr val="000000"/>
              </a:solidFill>
              <a:latin typeface="PT Serif"/>
              <a:ea typeface="PT Serif"/>
              <a:cs typeface="PT Serif"/>
              <a:sym typeface="PT Serif"/>
            </a:endParaRPr>
          </a:p>
          <a:p>
            <a:pPr indent="0" lvl="0" marL="0" rtl="0" algn="l">
              <a:spcBef>
                <a:spcPts val="0"/>
              </a:spcBef>
              <a:spcAft>
                <a:spcPts val="1600"/>
              </a:spcAft>
              <a:buNone/>
            </a:pPr>
            <a:r>
              <a:t/>
            </a:r>
            <a:endParaRPr sz="1600">
              <a:latin typeface="PT Serif"/>
              <a:ea typeface="PT Serif"/>
              <a:cs typeface="PT Serif"/>
              <a:sym typeface="PT Serif"/>
            </a:endParaRPr>
          </a:p>
        </p:txBody>
      </p:sp>
      <p:sp>
        <p:nvSpPr>
          <p:cNvPr id="105" name="Google Shape;105;p16"/>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Task</a:t>
            </a:r>
            <a:endParaRPr/>
          </a:p>
        </p:txBody>
      </p:sp>
      <p:sp>
        <p:nvSpPr>
          <p:cNvPr id="111" name="Google Shape;111;p17"/>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355600" lvl="0" marL="533400" rtl="0" algn="l">
              <a:spcBef>
                <a:spcPts val="0"/>
              </a:spcBef>
              <a:spcAft>
                <a:spcPts val="0"/>
              </a:spcAft>
              <a:buClr>
                <a:srgbClr val="000000"/>
              </a:buClr>
              <a:buSzPts val="2000"/>
              <a:buFont typeface="PT Serif"/>
              <a:buChar char="●"/>
            </a:pPr>
            <a:r>
              <a:rPr lang="en" sz="2000">
                <a:solidFill>
                  <a:srgbClr val="000000"/>
                </a:solidFill>
                <a:latin typeface="PT Serif"/>
                <a:ea typeface="PT Serif"/>
                <a:cs typeface="PT Serif"/>
                <a:sym typeface="PT Serif"/>
              </a:rPr>
              <a:t>Develop a model that can not only detect and segment humans from images but develop a model applicable for real-time crowd video-monitoring​</a:t>
            </a:r>
            <a:endParaRPr sz="2000">
              <a:solidFill>
                <a:srgbClr val="000000"/>
              </a:solidFill>
              <a:latin typeface="PT Serif"/>
              <a:ea typeface="PT Serif"/>
              <a:cs typeface="PT Serif"/>
              <a:sym typeface="PT Serif"/>
            </a:endParaRPr>
          </a:p>
          <a:p>
            <a:pPr indent="-355600" lvl="0" marL="533400" rtl="0" algn="l">
              <a:spcBef>
                <a:spcPts val="0"/>
              </a:spcBef>
              <a:spcAft>
                <a:spcPts val="0"/>
              </a:spcAft>
              <a:buClr>
                <a:srgbClr val="000000"/>
              </a:buClr>
              <a:buSzPts val="2000"/>
              <a:buFont typeface="PT Serif"/>
              <a:buChar char="●"/>
            </a:pPr>
            <a:r>
              <a:rPr lang="en" sz="2000">
                <a:solidFill>
                  <a:srgbClr val="000000"/>
                </a:solidFill>
                <a:latin typeface="PT Serif"/>
                <a:ea typeface="PT Serif"/>
                <a:cs typeface="PT Serif"/>
                <a:sym typeface="PT Serif"/>
              </a:rPr>
              <a:t>Try to reveal certain patterns in mask wearing to better understand how crowds comply to social distancing measures</a:t>
            </a:r>
            <a:endParaRPr sz="2000">
              <a:solidFill>
                <a:srgbClr val="000000"/>
              </a:solidFill>
              <a:latin typeface="PT Serif"/>
              <a:ea typeface="PT Serif"/>
              <a:cs typeface="PT Serif"/>
              <a:sym typeface="PT Serif"/>
            </a:endParaRPr>
          </a:p>
          <a:p>
            <a:pPr indent="-355600" lvl="0" marL="533400" rtl="0" algn="l">
              <a:spcBef>
                <a:spcPts val="0"/>
              </a:spcBef>
              <a:spcAft>
                <a:spcPts val="0"/>
              </a:spcAft>
              <a:buClr>
                <a:srgbClr val="000000"/>
              </a:buClr>
              <a:buSzPts val="2000"/>
              <a:buFont typeface="PT Serif"/>
              <a:buChar char="●"/>
            </a:pPr>
            <a:r>
              <a:rPr lang="en" sz="2000">
                <a:solidFill>
                  <a:srgbClr val="000000"/>
                </a:solidFill>
                <a:latin typeface="PT Serif"/>
                <a:ea typeface="PT Serif"/>
                <a:cs typeface="PT Serif"/>
                <a:sym typeface="PT Serif"/>
              </a:rPr>
              <a:t>Predict an approximate level of compliance by testing samples of images and recording the frequencies of those wearing masks vs. those who are not</a:t>
            </a:r>
            <a:endParaRPr sz="2000">
              <a:solidFill>
                <a:srgbClr val="000000"/>
              </a:solidFill>
              <a:latin typeface="PT Serif"/>
              <a:ea typeface="PT Serif"/>
              <a:cs typeface="PT Serif"/>
              <a:sym typeface="PT Serif"/>
            </a:endParaRPr>
          </a:p>
          <a:p>
            <a:pPr indent="0" lvl="0" marL="0" rtl="0" algn="l">
              <a:spcBef>
                <a:spcPts val="0"/>
              </a:spcBef>
              <a:spcAft>
                <a:spcPts val="1600"/>
              </a:spcAft>
              <a:buNone/>
            </a:pPr>
            <a:r>
              <a:t/>
            </a:r>
            <a:endParaRPr sz="2000">
              <a:solidFill>
                <a:srgbClr val="000000"/>
              </a:solidFill>
              <a:latin typeface="PT Serif"/>
              <a:ea typeface="PT Serif"/>
              <a:cs typeface="PT Serif"/>
              <a:sym typeface="PT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117" name="Google Shape;117;p18"/>
          <p:cNvSpPr txBox="1"/>
          <p:nvPr>
            <p:ph idx="1" type="body"/>
          </p:nvPr>
        </p:nvSpPr>
        <p:spPr>
          <a:xfrm>
            <a:off x="729450" y="14412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latin typeface="PT Serif"/>
                <a:ea typeface="PT Serif"/>
                <a:cs typeface="PT Serif"/>
                <a:sym typeface="PT Serif"/>
              </a:rPr>
              <a:t>Approximate mask compliance by applying deep learning models to detect frequencies of individuals wearing masks vs. not wearing masks. </a:t>
            </a:r>
            <a:endParaRPr sz="1600">
              <a:latin typeface="PT Serif"/>
              <a:ea typeface="PT Serif"/>
              <a:cs typeface="PT Serif"/>
              <a:sym typeface="PT Serif"/>
            </a:endParaRPr>
          </a:p>
        </p:txBody>
      </p:sp>
      <p:sp>
        <p:nvSpPr>
          <p:cNvPr id="118" name="Google Shape;118;p18"/>
          <p:cNvSpPr txBox="1"/>
          <p:nvPr>
            <p:ph idx="1" type="body"/>
          </p:nvPr>
        </p:nvSpPr>
        <p:spPr>
          <a:xfrm>
            <a:off x="497225" y="3020875"/>
            <a:ext cx="7332300" cy="821100"/>
          </a:xfrm>
          <a:prstGeom prst="rect">
            <a:avLst/>
          </a:prstGeom>
        </p:spPr>
        <p:txBody>
          <a:bodyPr anchorCtr="0" anchor="t" bIns="91425" lIns="91425" spcFirstLastPara="1" rIns="91425" wrap="square" tIns="91425">
            <a:noAutofit/>
          </a:bodyPr>
          <a:lstStyle/>
          <a:p>
            <a:pPr indent="-330200" lvl="0" marL="584200" rtl="0" algn="l">
              <a:spcBef>
                <a:spcPts val="0"/>
              </a:spcBef>
              <a:spcAft>
                <a:spcPts val="0"/>
              </a:spcAft>
              <a:buClr>
                <a:srgbClr val="000000"/>
              </a:buClr>
              <a:buSzPts val="1600"/>
              <a:buFont typeface="PT Serif"/>
              <a:buChar char="●"/>
            </a:pPr>
            <a:r>
              <a:rPr lang="en" sz="1600">
                <a:solidFill>
                  <a:srgbClr val="000000"/>
                </a:solidFill>
                <a:latin typeface="PT Serif"/>
                <a:ea typeface="PT Serif"/>
                <a:cs typeface="PT Serif"/>
                <a:sym typeface="PT Serif"/>
              </a:rPr>
              <a:t>Our primary goal is to create a model that will accurately detect mask wearing in a crowd setting​</a:t>
            </a:r>
            <a:endParaRPr sz="1600">
              <a:solidFill>
                <a:srgbClr val="000000"/>
              </a:solidFill>
              <a:latin typeface="PT Serif"/>
              <a:ea typeface="PT Serif"/>
              <a:cs typeface="PT Serif"/>
              <a:sym typeface="PT Serif"/>
            </a:endParaRPr>
          </a:p>
          <a:p>
            <a:pPr indent="-330200" lvl="0" marL="584200" rtl="0" algn="l">
              <a:spcBef>
                <a:spcPts val="0"/>
              </a:spcBef>
              <a:spcAft>
                <a:spcPts val="0"/>
              </a:spcAft>
              <a:buClr>
                <a:srgbClr val="000000"/>
              </a:buClr>
              <a:buSzPts val="1600"/>
              <a:buFont typeface="PT Serif"/>
              <a:buChar char="●"/>
            </a:pPr>
            <a:r>
              <a:rPr lang="en" sz="1600">
                <a:solidFill>
                  <a:srgbClr val="000000"/>
                </a:solidFill>
                <a:latin typeface="PT Serif"/>
                <a:ea typeface="PT Serif"/>
                <a:cs typeface="PT Serif"/>
                <a:sym typeface="PT Serif"/>
              </a:rPr>
              <a:t>If contextual information is provided, we aim to better uncover how individual mask compliance may influence the entirety of the crowd’s compliance</a:t>
            </a:r>
            <a:endParaRPr sz="1600">
              <a:latin typeface="PT Serif"/>
              <a:ea typeface="PT Serif"/>
              <a:cs typeface="PT Serif"/>
              <a:sym typeface="PT Serif"/>
            </a:endParaRPr>
          </a:p>
        </p:txBody>
      </p:sp>
      <p:sp>
        <p:nvSpPr>
          <p:cNvPr id="119" name="Google Shape;119;p18"/>
          <p:cNvSpPr txBox="1"/>
          <p:nvPr>
            <p:ph type="title"/>
          </p:nvPr>
        </p:nvSpPr>
        <p:spPr>
          <a:xfrm>
            <a:off x="729450" y="2433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176550" y="1533525"/>
            <a:ext cx="3982925" cy="2432150"/>
          </a:xfrm>
          <a:prstGeom prst="rect">
            <a:avLst/>
          </a:prstGeom>
          <a:noFill/>
          <a:ln>
            <a:noFill/>
          </a:ln>
        </p:spPr>
      </p:pic>
      <p:pic>
        <p:nvPicPr>
          <p:cNvPr id="125" name="Google Shape;125;p19"/>
          <p:cNvPicPr preferRelativeResize="0"/>
          <p:nvPr/>
        </p:nvPicPr>
        <p:blipFill>
          <a:blip r:embed="rId4">
            <a:alphaModFix/>
          </a:blip>
          <a:stretch>
            <a:fillRect/>
          </a:stretch>
        </p:blipFill>
        <p:spPr>
          <a:xfrm>
            <a:off x="4221400" y="1483825"/>
            <a:ext cx="4686338" cy="2432150"/>
          </a:xfrm>
          <a:prstGeom prst="rect">
            <a:avLst/>
          </a:prstGeom>
          <a:noFill/>
          <a:ln>
            <a:noFill/>
          </a:ln>
        </p:spPr>
      </p:pic>
      <p:sp>
        <p:nvSpPr>
          <p:cNvPr id="126" name="Google Shape;126;p19"/>
          <p:cNvSpPr txBox="1"/>
          <p:nvPr>
            <p:ph type="title"/>
          </p:nvPr>
        </p:nvSpPr>
        <p:spPr>
          <a:xfrm>
            <a:off x="664600" y="586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An Intuitive Figure Showing WHY needed​</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An Intuitive Figure Showing WHY needed​</a:t>
            </a:r>
            <a:endParaRPr sz="2000">
              <a:solidFill>
                <a:srgbClr val="000000"/>
              </a:solidFill>
            </a:endParaRPr>
          </a:p>
          <a:p>
            <a:pPr indent="0" lvl="0" marL="0" rtl="0" algn="l">
              <a:spcBef>
                <a:spcPts val="0"/>
              </a:spcBef>
              <a:spcAft>
                <a:spcPts val="0"/>
              </a:spcAft>
              <a:buNone/>
            </a:pPr>
            <a:r>
              <a:t/>
            </a:r>
            <a:endParaRPr sz="2000">
              <a:solidFill>
                <a:srgbClr val="000000"/>
              </a:solidFill>
              <a:latin typeface="PT Serif"/>
              <a:ea typeface="PT Serif"/>
              <a:cs typeface="PT Serif"/>
              <a:sym typeface="PT Serif"/>
            </a:endParaRPr>
          </a:p>
        </p:txBody>
      </p:sp>
      <p:pic>
        <p:nvPicPr>
          <p:cNvPr id="132" name="Google Shape;132;p20"/>
          <p:cNvPicPr preferRelativeResize="0"/>
          <p:nvPr/>
        </p:nvPicPr>
        <p:blipFill>
          <a:blip r:embed="rId3">
            <a:alphaModFix/>
          </a:blip>
          <a:stretch>
            <a:fillRect/>
          </a:stretch>
        </p:blipFill>
        <p:spPr>
          <a:xfrm>
            <a:off x="2408650" y="1577625"/>
            <a:ext cx="4043350" cy="311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Proposed Solution</a:t>
            </a:r>
            <a:endParaRPr>
              <a:solidFill>
                <a:srgbClr val="000000"/>
              </a:solidFill>
            </a:endParaRPr>
          </a:p>
        </p:txBody>
      </p:sp>
      <p:sp>
        <p:nvSpPr>
          <p:cNvPr id="138" name="Google Shape;138;p21"/>
          <p:cNvSpPr txBox="1"/>
          <p:nvPr>
            <p:ph idx="1" type="body"/>
          </p:nvPr>
        </p:nvSpPr>
        <p:spPr>
          <a:xfrm>
            <a:off x="318850" y="1441200"/>
            <a:ext cx="7688700" cy="2261100"/>
          </a:xfrm>
          <a:prstGeom prst="rect">
            <a:avLst/>
          </a:prstGeom>
        </p:spPr>
        <p:txBody>
          <a:bodyPr anchorCtr="0" anchor="t" bIns="91425" lIns="91425" spcFirstLastPara="1" rIns="91425" wrap="square" tIns="91425">
            <a:noAutofit/>
          </a:bodyPr>
          <a:lstStyle/>
          <a:p>
            <a:pPr indent="-317500" lvl="0" marL="6604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Originally, our proposed solution involved the detection faces to be then fed into a model that would classify whether the face contained a mask or not. We later abandoned this approach and have since adopted a new strategy:​</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Mask Detection: Rather than having two separate steps for face detection and mask classification, we thought to combine these steps into one. Our new proposed solution involves the use of a state-of-the-art detection model trained on a </a:t>
            </a:r>
            <a:r>
              <a:rPr i="1" lang="en" sz="1400">
                <a:solidFill>
                  <a:srgbClr val="000000"/>
                </a:solidFill>
                <a:latin typeface="PT Serif"/>
                <a:ea typeface="PT Serif"/>
                <a:cs typeface="PT Serif"/>
                <a:sym typeface="PT Serif"/>
              </a:rPr>
              <a:t>mask-detection </a:t>
            </a:r>
            <a:r>
              <a:rPr lang="en" sz="1400">
                <a:solidFill>
                  <a:srgbClr val="000000"/>
                </a:solidFill>
                <a:latin typeface="PT Serif"/>
                <a:ea typeface="PT Serif"/>
                <a:cs typeface="PT Serif"/>
                <a:sym typeface="PT Serif"/>
              </a:rPr>
              <a:t>dataset, consisting of class and bounding box information for each image. ​</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For our model, we plan to investigate the use of Faster R-CNN and YOLO as potential candidates for training on the Mask Detection dataset. ​</a:t>
            </a:r>
            <a:endParaRPr sz="1400">
              <a:solidFill>
                <a:srgbClr val="000000"/>
              </a:solidFill>
              <a:latin typeface="PT Serif"/>
              <a:ea typeface="PT Serif"/>
              <a:cs typeface="PT Serif"/>
              <a:sym typeface="PT Serif"/>
            </a:endParaRPr>
          </a:p>
          <a:p>
            <a:pPr indent="-317500" lvl="0" marL="863600" rtl="0" algn="l">
              <a:spcBef>
                <a:spcPts val="0"/>
              </a:spcBef>
              <a:spcAft>
                <a:spcPts val="0"/>
              </a:spcAft>
              <a:buClr>
                <a:srgbClr val="000000"/>
              </a:buClr>
              <a:buSzPts val="1400"/>
              <a:buFont typeface="PT Serif"/>
              <a:buChar char="○"/>
            </a:pPr>
            <a:r>
              <a:rPr lang="en" sz="1400">
                <a:solidFill>
                  <a:srgbClr val="000000"/>
                </a:solidFill>
                <a:latin typeface="PT Serif"/>
                <a:ea typeface="PT Serif"/>
                <a:cs typeface="PT Serif"/>
                <a:sym typeface="PT Serif"/>
              </a:rPr>
              <a:t>We will also explore the use of pre-trained weights in the training of these models and merely finetune the classification layers of the models </a:t>
            </a:r>
            <a:endParaRPr sz="1400">
              <a:solidFill>
                <a:srgbClr val="000000"/>
              </a:solidFill>
              <a:latin typeface="PT Serif"/>
              <a:ea typeface="PT Serif"/>
              <a:cs typeface="PT Serif"/>
              <a:sym typeface="PT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