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56" r:id="rId2"/>
    <p:sldId id="257" r:id="rId3"/>
    <p:sldId id="259" r:id="rId4"/>
    <p:sldId id="269" r:id="rId5"/>
    <p:sldId id="270" r:id="rId6"/>
    <p:sldId id="260" r:id="rId7"/>
    <p:sldId id="258" r:id="rId8"/>
    <p:sldId id="261" r:id="rId9"/>
    <p:sldId id="262" r:id="rId10"/>
    <p:sldId id="263" r:id="rId11"/>
    <p:sldId id="265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8" r:id="rId26"/>
    <p:sldId id="28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BC3E0-2D30-4170-814B-DDC0DAFDDA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988D2-E023-40A9-8616-A3A94F255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486ED-9AEA-4A15-AAB1-F1A0A7A70293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02111-4035-4A0D-9130-857EE354A3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9896-3D1B-4EDA-AC5E-B69CA2105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36D2-BE61-4838-BE06-F940C94A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5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7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39BD-4136-4B2D-9439-7A03D4A434AC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29B9-A643-497E-B868-016E5E22C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1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-prodigy/python-holidays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kaggle.com/paultimothymooney/nytimes-covid19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google.com/covid19/mobility/" TargetMode="External"/><Relationship Id="rId4" Type="http://schemas.openxmlformats.org/officeDocument/2006/relationships/hyperlink" Target="https://www.bsg.ox.ac.uk/research/research-projects/coronavirus-government-response-track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sg.ox.ac.uk/research/research-projects/coronavirus-government-response-tracker" TargetMode="External"/><Relationship Id="rId3" Type="http://schemas.openxmlformats.org/officeDocument/2006/relationships/hyperlink" Target="https://www.cdc.gov/coronavirus/2019-ncov/covid-data/forecasting-us.html" TargetMode="External"/><Relationship Id="rId7" Type="http://schemas.openxmlformats.org/officeDocument/2006/relationships/hyperlink" Target="https://github.com/dr-prodigy/python-holidays" TargetMode="External"/><Relationship Id="rId2" Type="http://schemas.openxmlformats.org/officeDocument/2006/relationships/hyperlink" Target="https://en.wikipedia.org/wiki/File:Minneapolis_05-28-20_(49947863357)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paultimothymooney/nytimes-covid19-data" TargetMode="External"/><Relationship Id="rId5" Type="http://schemas.openxmlformats.org/officeDocument/2006/relationships/hyperlink" Target="https://nbviewer.jupyter.org/github/nicolasfauchereau/Auckland_Cycling/blob/master/notebooks/Auckland_cycling_and_weather.ipynb" TargetMode="External"/><Relationship Id="rId4" Type="http://schemas.openxmlformats.org/officeDocument/2006/relationships/hyperlink" Target="https://covid19-projections.com/" TargetMode="External"/><Relationship Id="rId9" Type="http://schemas.openxmlformats.org/officeDocument/2006/relationships/hyperlink" Target="https://www.google.com/covid19/mobilit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820-A2C5-41DF-9602-9E26886DC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Holidays and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BF46E-1410-42F9-8430-0ADFE00E0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Allen Lang (al8he)</a:t>
            </a:r>
          </a:p>
          <a:p>
            <a:r>
              <a:rPr lang="en-US" dirty="0"/>
              <a:t>CS 4774 Final Project Presentation</a:t>
            </a:r>
          </a:p>
          <a:p>
            <a:r>
              <a:rPr lang="en-US" dirty="0"/>
              <a:t>12/8/2020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58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CBBA-90B4-4064-8942-100A5EC0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B78C6-A08C-4072-8CB7-E6FA2F7D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Cleaning of Data with </a:t>
            </a:r>
            <a:r>
              <a:rPr lang="en-US" dirty="0" err="1"/>
              <a:t>Numpy</a:t>
            </a:r>
            <a:r>
              <a:rPr lang="en-US" dirty="0"/>
              <a:t>/Pandas</a:t>
            </a:r>
          </a:p>
          <a:p>
            <a:r>
              <a:rPr lang="en-US" dirty="0"/>
              <a:t>Construction of baseline model with Prophet</a:t>
            </a:r>
          </a:p>
          <a:p>
            <a:r>
              <a:rPr lang="en-US" dirty="0"/>
              <a:t>Hyperparameter tuning, figures with </a:t>
            </a:r>
            <a:r>
              <a:rPr lang="en-US" dirty="0" err="1"/>
              <a:t>Plotly</a:t>
            </a:r>
            <a:endParaRPr lang="en-US" dirty="0"/>
          </a:p>
          <a:p>
            <a:pPr lvl="1"/>
            <a:r>
              <a:rPr lang="en-US" dirty="0"/>
              <a:t>Seasonality/Trends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r>
              <a:rPr lang="en-US" dirty="0"/>
              <a:t>External regressors</a:t>
            </a:r>
          </a:p>
          <a:p>
            <a:r>
              <a:rPr lang="en-US" dirty="0"/>
              <a:t>Prediction forecast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C9E6-42B8-4638-8A37-AF92823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4F19-4007-451C-BC11-608AA266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42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York Times COVID-19 cases/deaths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National holidays across the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Stringency index of national governments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Mobility Reports</a:t>
            </a:r>
          </a:p>
          <a:p>
            <a:endParaRPr lang="en-US" b="0" i="0" u="sng" dirty="0">
              <a:solidFill>
                <a:srgbClr val="296EAA"/>
              </a:solidFill>
              <a:effectLst/>
              <a:hlinkClick r:id="rId2"/>
            </a:endParaRPr>
          </a:p>
          <a:p>
            <a:endParaRPr lang="en-US" u="sng" dirty="0">
              <a:solidFill>
                <a:srgbClr val="296EAA"/>
              </a:solidFill>
              <a:hlinkClick r:id="rId2"/>
            </a:endParaRPr>
          </a:p>
          <a:p>
            <a:endParaRPr lang="en-US" b="0" i="0" u="sng" dirty="0">
              <a:solidFill>
                <a:srgbClr val="296EAA"/>
              </a:solidFill>
              <a:effectLst/>
              <a:hlinkClick r:id="rId2"/>
            </a:endParaRPr>
          </a:p>
          <a:p>
            <a:endParaRPr lang="en-US" u="sng" dirty="0">
              <a:solidFill>
                <a:srgbClr val="296EAA"/>
              </a:solidFill>
              <a:hlinkClick r:id="rId2"/>
            </a:endParaRPr>
          </a:p>
          <a:p>
            <a:endParaRPr lang="en-US" b="0" i="0" u="sng" dirty="0">
              <a:solidFill>
                <a:srgbClr val="296EAA"/>
              </a:solidFill>
              <a:effectLst/>
              <a:hlinkClick r:id="rId2"/>
            </a:endParaRPr>
          </a:p>
          <a:p>
            <a:endParaRPr lang="en-US" u="sng" dirty="0">
              <a:solidFill>
                <a:srgbClr val="296EAA"/>
              </a:solidFill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7C4E0-B488-4D9C-84AE-6C54F4E7D03F}"/>
              </a:ext>
            </a:extLst>
          </p:cNvPr>
          <p:cNvSpPr txBox="1"/>
          <p:nvPr/>
        </p:nvSpPr>
        <p:spPr>
          <a:xfrm>
            <a:off x="0" y="6110514"/>
            <a:ext cx="115775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000" dirty="0">
                <a:hlinkClick r:id="rId2"/>
              </a:rPr>
              <a:t>https://www.kaggle.com/paultimothymooney/nytimes-covid19-data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hlinkClick r:id="rId3"/>
              </a:rPr>
              <a:t>https://github.com/dr-prodigy/python-holidays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hlinkClick r:id="rId4"/>
              </a:rPr>
              <a:t>https://www.bsg.ox.ac.uk/research/research-projects/coronavirus-government-response-tracker</a:t>
            </a:r>
            <a:endParaRPr lang="en-US" sz="1000" dirty="0"/>
          </a:p>
          <a:p>
            <a:pPr marL="514350" indent="-514350">
              <a:buFont typeface="+mj-lt"/>
              <a:buAutoNum type="arabicPeriod"/>
            </a:pPr>
            <a:r>
              <a:rPr lang="en-US" sz="1000" dirty="0">
                <a:hlinkClick r:id="rId5"/>
              </a:rPr>
              <a:t>https://www.google.com/covid19/mobility/</a:t>
            </a:r>
            <a:endParaRPr lang="en-US" sz="1000" dirty="0"/>
          </a:p>
          <a:p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17117-5B03-4849-A05D-CC52BB5D7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1332"/>
            <a:ext cx="5852914" cy="2983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9510F4-C700-420C-9B10-D083619DCC0A}"/>
              </a:ext>
            </a:extLst>
          </p:cNvPr>
          <p:cNvSpPr txBox="1"/>
          <p:nvPr/>
        </p:nvSpPr>
        <p:spPr>
          <a:xfrm>
            <a:off x="6037277" y="3103309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Daily new cases of COVID-19 in the United States.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C970E-0832-4888-9F95-A9E3FE5BE331}"/>
              </a:ext>
            </a:extLst>
          </p:cNvPr>
          <p:cNvSpPr txBox="1"/>
          <p:nvPr/>
        </p:nvSpPr>
        <p:spPr>
          <a:xfrm>
            <a:off x="6037276" y="6310569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Google Mobility data during the COVID-19 pandemic.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4064BA-ABA3-4808-B870-B9F6AE617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507935"/>
            <a:ext cx="5852914" cy="280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Prophet model with COVID-19 new case data</a:t>
            </a:r>
          </a:p>
          <a:p>
            <a:r>
              <a:rPr lang="en-US" dirty="0"/>
              <a:t>February 15</a:t>
            </a:r>
            <a:r>
              <a:rPr lang="en-US" baseline="30000" dirty="0"/>
              <a:t>th</a:t>
            </a:r>
            <a:r>
              <a:rPr lang="en-US" dirty="0"/>
              <a:t> to November 29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Train RMSE: 11186.34</a:t>
            </a:r>
          </a:p>
          <a:p>
            <a:r>
              <a:rPr lang="en-US" dirty="0"/>
              <a:t>Test RMSE: 73059.23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31042-80CF-4FE5-B23F-6C14FD40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15" y="2534067"/>
            <a:ext cx="5968907" cy="3547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5DB43-0952-44E4-B60A-0F4D2FC2DE1A}"/>
              </a:ext>
            </a:extLst>
          </p:cNvPr>
          <p:cNvSpPr txBox="1"/>
          <p:nvPr/>
        </p:nvSpPr>
        <p:spPr>
          <a:xfrm>
            <a:off x="5931015" y="6053852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Forecasted model with no parameters</a:t>
            </a:r>
          </a:p>
        </p:txBody>
      </p:sp>
    </p:spTree>
    <p:extLst>
      <p:ext uri="{BB962C8B-B14F-4D97-AF65-F5344CB8AC3E}">
        <p14:creationId xmlns:p14="http://schemas.microsoft.com/office/powerpoint/2010/main" val="4459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without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547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Seasonality: type of seasonality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Seasonality scale: flexibility of seasonality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Changepoint scale: flexibility of trend between changepoints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Fourier order: order of the Fourier series used for seasonality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63152-5634-4198-8FAD-5D2E5FB9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06" y="1578193"/>
            <a:ext cx="4701330" cy="2766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C20E1-DF14-4C4A-A450-62C89065BA17}"/>
              </a:ext>
            </a:extLst>
          </p:cNvPr>
          <p:cNvSpPr txBox="1"/>
          <p:nvPr/>
        </p:nvSpPr>
        <p:spPr>
          <a:xfrm>
            <a:off x="6359906" y="4345188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Result of hyperparameter tuning for additive mode during part 1.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F8E6B5-ADC9-465F-8C2A-C304D320B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06" y="4969211"/>
            <a:ext cx="3790950" cy="771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8F2ABD-4C52-4661-ADB5-D2D032B6CCBD}"/>
              </a:ext>
            </a:extLst>
          </p:cNvPr>
          <p:cNvSpPr txBox="1"/>
          <p:nvPr/>
        </p:nvSpPr>
        <p:spPr>
          <a:xfrm>
            <a:off x="6359906" y="5740724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Hyperparameter grid for part 1</a:t>
            </a:r>
          </a:p>
        </p:txBody>
      </p:sp>
    </p:spTree>
    <p:extLst>
      <p:ext uri="{BB962C8B-B14F-4D97-AF65-F5344CB8AC3E}">
        <p14:creationId xmlns:p14="http://schemas.microsoft.com/office/powerpoint/2010/main" val="70359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without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1329" cy="43513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parameters:</a:t>
            </a:r>
          </a:p>
          <a:p>
            <a:pPr lvl="1"/>
            <a:r>
              <a:rPr lang="en-US" dirty="0"/>
              <a:t>Seasonality: multiplicative</a:t>
            </a:r>
          </a:p>
          <a:p>
            <a:pPr lvl="1"/>
            <a:r>
              <a:rPr lang="en-US" dirty="0"/>
              <a:t>Seasonality scale: 10</a:t>
            </a:r>
          </a:p>
          <a:p>
            <a:pPr lvl="1"/>
            <a:r>
              <a:rPr lang="en-US" dirty="0"/>
              <a:t>Changepoint scale: 0.5</a:t>
            </a:r>
          </a:p>
          <a:p>
            <a:pPr lvl="1"/>
            <a:r>
              <a:rPr lang="en-US" dirty="0"/>
              <a:t>Fourier order: 12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RMSE:</a:t>
            </a:r>
          </a:p>
          <a:p>
            <a:pPr lvl="1"/>
            <a:r>
              <a:rPr lang="en-US" dirty="0"/>
              <a:t>Train: 3171.63</a:t>
            </a:r>
          </a:p>
          <a:p>
            <a:pPr lvl="1"/>
            <a:r>
              <a:rPr lang="en-US" dirty="0"/>
              <a:t>Test: 32726.62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C20E1-DF14-4C4A-A450-62C89065BA17}"/>
              </a:ext>
            </a:extLst>
          </p:cNvPr>
          <p:cNvSpPr txBox="1"/>
          <p:nvPr/>
        </p:nvSpPr>
        <p:spPr>
          <a:xfrm>
            <a:off x="6251152" y="4909827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Forecasted model using best parameters for part 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BE20-5923-4579-82AA-7D9966E8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52" y="1583378"/>
            <a:ext cx="5602025" cy="332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1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8747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Lower window: how far the holiday goes backward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Upper window: how far the holiday goes forward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Priority Scale: importance of each holiday as a "shock" to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57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28747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Part 2: Tuning with only generated holidays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04B5D-EA8E-4326-9A3E-B2B9BF61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8" y="2788225"/>
            <a:ext cx="3190723" cy="3310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530CE0-31E4-416A-B341-8D4AFA7B5D0F}"/>
              </a:ext>
            </a:extLst>
          </p:cNvPr>
          <p:cNvSpPr txBox="1"/>
          <p:nvPr/>
        </p:nvSpPr>
        <p:spPr>
          <a:xfrm>
            <a:off x="1009607" y="6093034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Holidays used in part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FEF5E-9033-49B6-8034-8FA33A35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406" y="1690688"/>
            <a:ext cx="3457575" cy="27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24CB3-666C-47C2-A62F-70F398D4E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981" y="1690688"/>
            <a:ext cx="7620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1B448-E483-4563-BA96-F42669526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406" y="4998353"/>
            <a:ext cx="2324100" cy="55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5632F-FA92-4DDF-A225-D32BEEC2AF8D}"/>
              </a:ext>
            </a:extLst>
          </p:cNvPr>
          <p:cNvSpPr txBox="1"/>
          <p:nvPr/>
        </p:nvSpPr>
        <p:spPr>
          <a:xfrm>
            <a:off x="6657406" y="5550803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Hyperparameter grid for part 2 and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2C62A-C5AE-429F-B35D-4CFE7FCC512D}"/>
              </a:ext>
            </a:extLst>
          </p:cNvPr>
          <p:cNvSpPr txBox="1"/>
          <p:nvPr/>
        </p:nvSpPr>
        <p:spPr>
          <a:xfrm>
            <a:off x="6657405" y="4443412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Results of hyperparameter tuning for part 2</a:t>
            </a:r>
          </a:p>
        </p:txBody>
      </p:sp>
    </p:spTree>
    <p:extLst>
      <p:ext uri="{BB962C8B-B14F-4D97-AF65-F5344CB8AC3E}">
        <p14:creationId xmlns:p14="http://schemas.microsoft.com/office/powerpoint/2010/main" val="49626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1329" cy="43513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parameters:</a:t>
            </a:r>
          </a:p>
          <a:p>
            <a:pPr lvl="1"/>
            <a:r>
              <a:rPr lang="en-US" dirty="0"/>
              <a:t>Lower window: -4</a:t>
            </a:r>
          </a:p>
          <a:p>
            <a:pPr lvl="1"/>
            <a:r>
              <a:rPr lang="en-US" dirty="0"/>
              <a:t>Upper window: 1</a:t>
            </a:r>
          </a:p>
          <a:p>
            <a:pPr lvl="1"/>
            <a:r>
              <a:rPr lang="en-US" dirty="0"/>
              <a:t>Holiday Prior Scale: 5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RMSE:</a:t>
            </a:r>
          </a:p>
          <a:p>
            <a:pPr lvl="1"/>
            <a:r>
              <a:rPr lang="en-US" dirty="0"/>
              <a:t>Train: 2886.28</a:t>
            </a:r>
          </a:p>
          <a:p>
            <a:pPr lvl="1"/>
            <a:r>
              <a:rPr lang="en-US" dirty="0"/>
              <a:t>Test: 32057.55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C20E1-DF14-4C4A-A450-62C89065BA17}"/>
              </a:ext>
            </a:extLst>
          </p:cNvPr>
          <p:cNvSpPr txBox="1"/>
          <p:nvPr/>
        </p:nvSpPr>
        <p:spPr>
          <a:xfrm>
            <a:off x="6301486" y="4496499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Forecasted model using best parameters for part 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8DBE-D5E6-4684-957D-148628AC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8" y="1546196"/>
            <a:ext cx="4980392" cy="295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266F1-A0FA-4802-861F-4F83AF32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08" y="4742720"/>
            <a:ext cx="4980392" cy="1624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4135D-033C-430C-905B-81B9AEC690DA}"/>
              </a:ext>
            </a:extLst>
          </p:cNvPr>
          <p:cNvSpPr txBox="1"/>
          <p:nvPr/>
        </p:nvSpPr>
        <p:spPr>
          <a:xfrm>
            <a:off x="6301486" y="6366761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Holidays influence on forecasting for part 2.</a:t>
            </a:r>
          </a:p>
        </p:txBody>
      </p:sp>
    </p:spTree>
    <p:extLst>
      <p:ext uri="{BB962C8B-B14F-4D97-AF65-F5344CB8AC3E}">
        <p14:creationId xmlns:p14="http://schemas.microsoft.com/office/powerpoint/2010/main" val="1384379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4880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Part 3: Tuning with addition of special events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30CE0-31E4-416A-B341-8D4AFA7B5D0F}"/>
              </a:ext>
            </a:extLst>
          </p:cNvPr>
          <p:cNvSpPr txBox="1"/>
          <p:nvPr/>
        </p:nvSpPr>
        <p:spPr>
          <a:xfrm>
            <a:off x="8277225" y="5892800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Holidays used in part 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D9BA2-33D7-4E8C-9BF6-559159F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25" y="1825625"/>
            <a:ext cx="3076575" cy="406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770420-A773-4C2F-BFF5-B1A280DC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7" y="3023451"/>
            <a:ext cx="6442658" cy="3153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D85D3D-064D-40E6-A90F-01946DA6CAA4}"/>
              </a:ext>
            </a:extLst>
          </p:cNvPr>
          <p:cNvSpPr txBox="1"/>
          <p:nvPr/>
        </p:nvSpPr>
        <p:spPr>
          <a:xfrm>
            <a:off x="795077" y="6176963"/>
            <a:ext cx="411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Stringency index for the US over the pandemic. Lessening of measures highlighted in red.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C874DD-6B37-4BEE-8BC8-50BA751EE6FB}"/>
              </a:ext>
            </a:extLst>
          </p:cNvPr>
          <p:cNvSpPr/>
          <p:nvPr/>
        </p:nvSpPr>
        <p:spPr>
          <a:xfrm>
            <a:off x="3120705" y="3338818"/>
            <a:ext cx="234891" cy="23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719446-D02E-4EED-B29C-AF3786E4CB77}"/>
              </a:ext>
            </a:extLst>
          </p:cNvPr>
          <p:cNvSpPr/>
          <p:nvPr/>
        </p:nvSpPr>
        <p:spPr>
          <a:xfrm>
            <a:off x="3710358" y="3429000"/>
            <a:ext cx="234891" cy="23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4810F3-D3FC-497F-9B89-9F0A5CDC3555}"/>
              </a:ext>
            </a:extLst>
          </p:cNvPr>
          <p:cNvSpPr/>
          <p:nvPr/>
        </p:nvSpPr>
        <p:spPr>
          <a:xfrm>
            <a:off x="4689446" y="3546446"/>
            <a:ext cx="234891" cy="23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E94A5E-068A-4B41-A2F8-4418EF2F1D98}"/>
              </a:ext>
            </a:extLst>
          </p:cNvPr>
          <p:cNvSpPr/>
          <p:nvPr/>
        </p:nvSpPr>
        <p:spPr>
          <a:xfrm>
            <a:off x="5464073" y="3556852"/>
            <a:ext cx="234891" cy="23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7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1329" cy="43513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parameters:</a:t>
            </a:r>
          </a:p>
          <a:p>
            <a:pPr lvl="1"/>
            <a:r>
              <a:rPr lang="en-US" dirty="0"/>
              <a:t>Lower window: -4</a:t>
            </a:r>
          </a:p>
          <a:p>
            <a:pPr lvl="1"/>
            <a:r>
              <a:rPr lang="en-US" dirty="0"/>
              <a:t>Upper window: 1</a:t>
            </a:r>
          </a:p>
          <a:p>
            <a:pPr lvl="1"/>
            <a:r>
              <a:rPr lang="en-US" dirty="0"/>
              <a:t>Holiday Prior Scale: 10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RMSE:</a:t>
            </a:r>
          </a:p>
          <a:p>
            <a:pPr lvl="1"/>
            <a:r>
              <a:rPr lang="en-US" dirty="0"/>
              <a:t>Train: 2786.01</a:t>
            </a:r>
          </a:p>
          <a:p>
            <a:pPr lvl="1"/>
            <a:r>
              <a:rPr lang="en-US" dirty="0"/>
              <a:t>Test: 32712.98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C20E1-DF14-4C4A-A450-62C89065BA17}"/>
              </a:ext>
            </a:extLst>
          </p:cNvPr>
          <p:cNvSpPr txBox="1"/>
          <p:nvPr/>
        </p:nvSpPr>
        <p:spPr>
          <a:xfrm>
            <a:off x="6373408" y="4373388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Forecasted model using best parameters for part 3.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14135D-033C-430C-905B-81B9AEC690DA}"/>
              </a:ext>
            </a:extLst>
          </p:cNvPr>
          <p:cNvSpPr txBox="1"/>
          <p:nvPr/>
        </p:nvSpPr>
        <p:spPr>
          <a:xfrm>
            <a:off x="6301486" y="6427250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Holidays influence on forecasting for part 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9D38A-6EA9-4574-8F70-C4F3BC33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408" y="4796532"/>
            <a:ext cx="4980392" cy="1645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7667C-60CC-4902-82C9-6E90D2E8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08" y="1409701"/>
            <a:ext cx="4980392" cy="290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1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602-BF91-45A8-AE97-8A731C9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DE6-D916-4D3F-834E-9529E960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4013" cy="4351338"/>
          </a:xfrm>
        </p:spPr>
        <p:txBody>
          <a:bodyPr/>
          <a:lstStyle/>
          <a:p>
            <a:r>
              <a:rPr lang="en-US" dirty="0"/>
              <a:t>Holiday season approaches</a:t>
            </a:r>
          </a:p>
          <a:p>
            <a:r>
              <a:rPr lang="en-US" dirty="0"/>
              <a:t>Time of frequent travel/gatherings </a:t>
            </a:r>
          </a:p>
          <a:p>
            <a:r>
              <a:rPr lang="en-US" dirty="0"/>
              <a:t>Determine effect of holiday travel/festivities on COVID-19 cases</a:t>
            </a:r>
          </a:p>
        </p:txBody>
      </p:sp>
      <p:pic>
        <p:nvPicPr>
          <p:cNvPr id="1026" name="Picture 2" descr="How to Carve a Pumpkin for Halloween - Pumpkin Carving Tips and Instructions">
            <a:extLst>
              <a:ext uri="{FF2B5EF4-FFF2-40B4-BE49-F238E27FC236}">
                <a16:creationId xmlns:a16="http://schemas.microsoft.com/office/drawing/2014/main" id="{4068A2B0-559B-4B20-92AF-9018CDAF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875" y="518803"/>
            <a:ext cx="4034405" cy="20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anksgiving Break 2020 | Nov 25, 2020">
            <a:extLst>
              <a:ext uri="{FF2B5EF4-FFF2-40B4-BE49-F238E27FC236}">
                <a16:creationId xmlns:a16="http://schemas.microsoft.com/office/drawing/2014/main" id="{ED717676-0A7D-4B5C-9C40-4E93F1151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875" y="3428999"/>
            <a:ext cx="4034404" cy="323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eography of Christmas">
            <a:extLst>
              <a:ext uri="{FF2B5EF4-FFF2-40B4-BE49-F238E27FC236}">
                <a16:creationId xmlns:a16="http://schemas.microsoft.com/office/drawing/2014/main" id="{44FDBDA4-D10D-45AC-B7E7-83D460E4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759" y="3834294"/>
            <a:ext cx="3544160" cy="26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6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with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01329" cy="435133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Best regressors:</a:t>
            </a:r>
          </a:p>
          <a:p>
            <a:pPr lvl="1"/>
            <a:r>
              <a:rPr lang="en-US" dirty="0"/>
              <a:t>Residential: multiplicative, 5</a:t>
            </a:r>
          </a:p>
          <a:p>
            <a:pPr lvl="1"/>
            <a:r>
              <a:rPr lang="en-US" dirty="0"/>
              <a:t>Work: multiplicative, 1</a:t>
            </a:r>
          </a:p>
          <a:p>
            <a:pPr lvl="1"/>
            <a:r>
              <a:rPr lang="en-US" dirty="0"/>
              <a:t>Retail: multiplicative, 1</a:t>
            </a:r>
          </a:p>
          <a:p>
            <a:pPr marL="0" indent="0" algn="l">
              <a:buNone/>
            </a:pPr>
            <a:endParaRPr lang="en-US" dirty="0"/>
          </a:p>
          <a:p>
            <a:pPr algn="l"/>
            <a:r>
              <a:rPr lang="en-US" dirty="0"/>
              <a:t>RMSE:</a:t>
            </a:r>
          </a:p>
          <a:p>
            <a:pPr lvl="1"/>
            <a:r>
              <a:rPr lang="en-US" dirty="0"/>
              <a:t>Train: 2850.94</a:t>
            </a:r>
          </a:p>
          <a:p>
            <a:pPr lvl="1"/>
            <a:r>
              <a:rPr lang="en-US" dirty="0"/>
              <a:t>Test: 30731.03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C20E1-DF14-4C4A-A450-62C89065BA17}"/>
              </a:ext>
            </a:extLst>
          </p:cNvPr>
          <p:cNvSpPr txBox="1"/>
          <p:nvPr/>
        </p:nvSpPr>
        <p:spPr>
          <a:xfrm>
            <a:off x="6946274" y="4085013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Forecasted model using best parameters for part 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895A4-DB90-403A-AFAC-B79A732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242" y="1390250"/>
            <a:ext cx="4597848" cy="268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217BE-6FF4-4BA3-8CA6-5134BB4C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42" y="4345496"/>
            <a:ext cx="4639361" cy="2202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B58EC9-A92C-4A85-94F9-EEE7D130BFBC}"/>
              </a:ext>
            </a:extLst>
          </p:cNvPr>
          <p:cNvSpPr txBox="1"/>
          <p:nvPr/>
        </p:nvSpPr>
        <p:spPr>
          <a:xfrm>
            <a:off x="6946274" y="6547633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Retail, work, and residential mobility trends</a:t>
            </a:r>
          </a:p>
        </p:txBody>
      </p:sp>
    </p:spTree>
    <p:extLst>
      <p:ext uri="{BB962C8B-B14F-4D97-AF65-F5344CB8AC3E}">
        <p14:creationId xmlns:p14="http://schemas.microsoft.com/office/powerpoint/2010/main" val="66416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904F-103E-44D1-990C-7330597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Tuning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6736ED-9A3E-483A-A7CC-C0FD56704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72073"/>
              </p:ext>
            </p:extLst>
          </p:nvPr>
        </p:nvGraphicFramePr>
        <p:xfrm>
          <a:off x="838200" y="2689691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8533583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65190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22722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Tuning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34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1: Without 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32726.62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80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2: With 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32057.55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7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3: With holidays/events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2786.01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32712.98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6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4: With holidays/events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3024.23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32700.53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02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5: With regressors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30731.03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904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3B2BBE-D1AB-4E3A-8C04-DE9529C05F5B}"/>
              </a:ext>
            </a:extLst>
          </p:cNvPr>
          <p:cNvSpPr txBox="1"/>
          <p:nvPr/>
        </p:nvSpPr>
        <p:spPr>
          <a:xfrm>
            <a:off x="4472686" y="2209692"/>
            <a:ext cx="411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of 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0870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904F-103E-44D1-990C-7330597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Results/Analysis: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107D6-83E5-4D85-B3DF-6E244C9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8358" cy="4351338"/>
          </a:xfrm>
        </p:spPr>
        <p:txBody>
          <a:bodyPr/>
          <a:lstStyle/>
          <a:p>
            <a:r>
              <a:rPr lang="en-US" sz="2400" dirty="0"/>
              <a:t>Baseline: </a:t>
            </a:r>
          </a:p>
          <a:p>
            <a:pPr lvl="1"/>
            <a:r>
              <a:rPr lang="en-US" dirty="0"/>
              <a:t>Train RMSE: 11186.34</a:t>
            </a:r>
          </a:p>
          <a:p>
            <a:pPr lvl="1"/>
            <a:r>
              <a:rPr lang="en-US" dirty="0"/>
              <a:t>Test RMSE: 73059.23</a:t>
            </a:r>
          </a:p>
          <a:p>
            <a:r>
              <a:rPr lang="en-US" sz="2400" dirty="0"/>
              <a:t>Final model:</a:t>
            </a:r>
          </a:p>
          <a:p>
            <a:pPr lvl="1"/>
            <a:r>
              <a:rPr lang="en-US" dirty="0"/>
              <a:t>Train RMSE: 4137.23</a:t>
            </a:r>
          </a:p>
          <a:p>
            <a:pPr lvl="1"/>
            <a:r>
              <a:rPr lang="en-US" dirty="0"/>
              <a:t>Test RMSE: 56454.53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BC1ED-480B-4ECF-882C-6DD36C64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93" y="1752732"/>
            <a:ext cx="6933327" cy="3352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9DBCD-294B-4E70-AABE-15B84107E331}"/>
              </a:ext>
            </a:extLst>
          </p:cNvPr>
          <p:cNvSpPr txBox="1"/>
          <p:nvPr/>
        </p:nvSpPr>
        <p:spPr>
          <a:xfrm>
            <a:off x="5090893" y="5167311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Predicted forecast model with tuned model.</a:t>
            </a:r>
          </a:p>
        </p:txBody>
      </p:sp>
    </p:spTree>
    <p:extLst>
      <p:ext uri="{BB962C8B-B14F-4D97-AF65-F5344CB8AC3E}">
        <p14:creationId xmlns:p14="http://schemas.microsoft.com/office/powerpoint/2010/main" val="4276468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904F-103E-44D1-990C-7330597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107D6-83E5-4D85-B3DF-6E244C9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Inclusion of national holidays improved model performance</a:t>
            </a:r>
          </a:p>
          <a:p>
            <a:r>
              <a:rPr lang="en-US" dirty="0"/>
              <a:t>Stark contrast between lower and upper window parameters</a:t>
            </a:r>
          </a:p>
          <a:p>
            <a:r>
              <a:rPr lang="en-US" dirty="0"/>
              <a:t>Positive response to other time-series data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904F-103E-44D1-990C-73305976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Extensions within Prophet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107D6-83E5-4D85-B3DF-6E244C9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Metrics: looking into percent-error based</a:t>
            </a:r>
          </a:p>
          <a:p>
            <a:r>
              <a:rPr lang="en-US" dirty="0"/>
              <a:t>Tuning methods: Prophet’s built-in cross validation</a:t>
            </a:r>
          </a:p>
          <a:p>
            <a:r>
              <a:rPr lang="en-US" dirty="0"/>
              <a:t>Holidays: precise way to optimizing each holiday’s parameters</a:t>
            </a:r>
          </a:p>
          <a:p>
            <a:r>
              <a:rPr lang="en-US" dirty="0"/>
              <a:t>Regressors: other time-series data like temperature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2D8897-3B5C-4802-AFE9-CE710F93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46" y="3813102"/>
            <a:ext cx="5908171" cy="2805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28916-82EA-4ABC-90BE-9FC6EF19A1A8}"/>
              </a:ext>
            </a:extLst>
          </p:cNvPr>
          <p:cNvSpPr txBox="1"/>
          <p:nvPr/>
        </p:nvSpPr>
        <p:spPr>
          <a:xfrm>
            <a:off x="1027646" y="6611779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Graphic explaining cross validation for a time series</a:t>
            </a:r>
          </a:p>
        </p:txBody>
      </p:sp>
    </p:spTree>
    <p:extLst>
      <p:ext uri="{BB962C8B-B14F-4D97-AF65-F5344CB8AC3E}">
        <p14:creationId xmlns:p14="http://schemas.microsoft.com/office/powerpoint/2010/main" val="104841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Extensions outside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Benchmarking: comparison with other methods</a:t>
            </a:r>
          </a:p>
          <a:p>
            <a:r>
              <a:rPr lang="en-US" dirty="0"/>
              <a:t>Classical statistical methods</a:t>
            </a:r>
          </a:p>
          <a:p>
            <a:pPr lvl="1"/>
            <a:r>
              <a:rPr lang="en-US" dirty="0"/>
              <a:t>ARIMA</a:t>
            </a:r>
          </a:p>
          <a:p>
            <a:pPr lvl="1"/>
            <a:r>
              <a:rPr lang="en-US" dirty="0"/>
              <a:t>ETS</a:t>
            </a:r>
          </a:p>
          <a:p>
            <a:pPr lvl="1"/>
            <a:r>
              <a:rPr lang="en-US" dirty="0"/>
              <a:t>Holt-Winters</a:t>
            </a:r>
          </a:p>
          <a:p>
            <a:r>
              <a:rPr lang="en-US" dirty="0"/>
              <a:t>Neural networks </a:t>
            </a:r>
          </a:p>
          <a:p>
            <a:pPr lvl="1"/>
            <a:r>
              <a:rPr lang="en-US" dirty="0"/>
              <a:t>LSTM,  RNN</a:t>
            </a:r>
          </a:p>
          <a:p>
            <a:pPr lvl="1"/>
            <a:r>
              <a:rPr lang="en-US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87432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01C24C-7FB0-4DF4-B34A-73DD3831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D50A8-0E8C-4435-8077-1CB9DA7F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Professor Qi, </a:t>
            </a:r>
            <a:r>
              <a:rPr lang="en-US" dirty="0" err="1"/>
              <a:t>Zhe</a:t>
            </a:r>
            <a:r>
              <a:rPr lang="en-US" dirty="0"/>
              <a:t>, Jack, </a:t>
            </a:r>
            <a:r>
              <a:rPr lang="en-US" dirty="0" err="1"/>
              <a:t>Arshdeep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1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5500-81C6-43C8-9E7F-F326D178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1B54-B05E-45EF-8B41-C03153B2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https://commons.wikimedia.org/wiki/File:CIMG_0355_(49799414598).jpg </a:t>
            </a:r>
          </a:p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https://en.wikipedia.org/wiki/File:Minneapolis_05-28-20_(49947863357).jpg</a:t>
            </a:r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050" dirty="0">
                <a:solidFill>
                  <a:schemeClr val="accent5">
                    <a:lumMod val="75000"/>
                  </a:schemeClr>
                </a:solidFill>
              </a:rPr>
              <a:t>https://facebook.github.io/prophet/</a:t>
            </a:r>
          </a:p>
          <a:p>
            <a:r>
              <a:rPr lang="en-US" sz="1050" dirty="0">
                <a:hlinkClick r:id="rId3"/>
              </a:rPr>
              <a:t>https://www.cdc.gov/coronavirus/2019-ncov/covid-data/forecasting-us.html</a:t>
            </a:r>
            <a:endParaRPr lang="en-US" sz="1050" dirty="0"/>
          </a:p>
          <a:p>
            <a:r>
              <a:rPr lang="en-US" sz="1050" dirty="0">
                <a:hlinkClick r:id="rId4"/>
              </a:rPr>
              <a:t>https://covid19-projections.com/</a:t>
            </a:r>
            <a:endParaRPr lang="en-US" sz="1050" dirty="0"/>
          </a:p>
          <a:p>
            <a:r>
              <a:rPr lang="en-US" sz="1050" dirty="0">
                <a:hlinkClick r:id="rId5"/>
              </a:rPr>
              <a:t>https://nbviewer.jupyter.org/github/nicolasfauchereau/Auckland_Cycling/blob/master/notebooks/Auckland_cycling_and_weather.ipynb</a:t>
            </a:r>
            <a:endParaRPr lang="en-US" sz="1050" dirty="0"/>
          </a:p>
          <a:p>
            <a:r>
              <a:rPr lang="en-US" sz="1050" dirty="0">
                <a:hlinkClick r:id="rId6"/>
              </a:rPr>
              <a:t>https://www.kaggle.com/paultimothymooney/nytimes-covid19-data</a:t>
            </a:r>
            <a:endParaRPr lang="en-US" sz="1050" dirty="0"/>
          </a:p>
          <a:p>
            <a:r>
              <a:rPr lang="en-US" sz="1050" dirty="0">
                <a:hlinkClick r:id="rId7"/>
              </a:rPr>
              <a:t>https://github.com/dr-prodigy/python-holidays</a:t>
            </a:r>
            <a:endParaRPr lang="en-US" sz="1050" dirty="0"/>
          </a:p>
          <a:p>
            <a:r>
              <a:rPr lang="en-US" sz="1050" dirty="0">
                <a:hlinkClick r:id="rId8"/>
              </a:rPr>
              <a:t>https://www.bsg.ox.ac.uk/research/research-projects/coronavirus-government-response-tracker</a:t>
            </a:r>
            <a:endParaRPr lang="en-US" sz="1050" dirty="0"/>
          </a:p>
          <a:p>
            <a:r>
              <a:rPr lang="en-US" sz="1050" dirty="0">
                <a:hlinkClick r:id="rId9"/>
              </a:rPr>
              <a:t>https://www.google.com/covid19/mobility/</a:t>
            </a:r>
            <a:endParaRPr lang="en-US" sz="1050" dirty="0"/>
          </a:p>
          <a:p>
            <a:r>
              <a:rPr lang="en-US" sz="1050" dirty="0"/>
              <a:t>https://journals.plos.org/plosone/article?id=10.1371/journal.pone.0194889</a:t>
            </a:r>
          </a:p>
          <a:p>
            <a:endParaRPr lang="en-US" sz="1050" dirty="0"/>
          </a:p>
          <a:p>
            <a:endParaRPr lang="en-US" sz="105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6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602-BF91-45A8-AE97-8A731C9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Pandemic in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DE6-D916-4D3F-834E-9529E960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5213" cy="4351338"/>
          </a:xfrm>
        </p:spPr>
        <p:txBody>
          <a:bodyPr/>
          <a:lstStyle/>
          <a:p>
            <a:r>
              <a:rPr lang="en-US" sz="2400" dirty="0"/>
              <a:t>Implemented quarantine measures in response to COVID-19</a:t>
            </a:r>
          </a:p>
          <a:p>
            <a:r>
              <a:rPr lang="en-US" sz="2400" dirty="0"/>
              <a:t>Heated debate in US about “re-openings”</a:t>
            </a:r>
          </a:p>
          <a:p>
            <a:r>
              <a:rPr lang="en-US" sz="2400" dirty="0"/>
              <a:t>Studies show COVID-19 spreads faster indoors rather than outdoors</a:t>
            </a:r>
          </a:p>
          <a:p>
            <a:r>
              <a:rPr lang="en-US" sz="2400" dirty="0"/>
              <a:t>Concerns about winter time and the holiday season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ABEC3-2453-41C6-A15E-F18BC9DEFE51}"/>
              </a:ext>
            </a:extLst>
          </p:cNvPr>
          <p:cNvSpPr txBox="1"/>
          <p:nvPr/>
        </p:nvSpPr>
        <p:spPr>
          <a:xfrm>
            <a:off x="7932057" y="3197276"/>
            <a:ext cx="4116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Lockdown protests opposing COVID-19 restrictions began in mid-April as people grew weary of polices that they felt were unnecessary. </a:t>
            </a:r>
          </a:p>
        </p:txBody>
      </p:sp>
      <p:pic>
        <p:nvPicPr>
          <p:cNvPr id="1028" name="Picture 4" descr="Anti-lockdown protests at the Ohio Statehouse on April 18 and 20">
            <a:extLst>
              <a:ext uri="{FF2B5EF4-FFF2-40B4-BE49-F238E27FC236}">
                <a16:creationId xmlns:a16="http://schemas.microsoft.com/office/drawing/2014/main" id="{3F5047FA-2793-4723-BB91-660BFBF5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57" y="182511"/>
            <a:ext cx="4116065" cy="301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DE859A-3678-4B1F-ACE1-B708D438C214}"/>
              </a:ext>
            </a:extLst>
          </p:cNvPr>
          <p:cNvSpPr txBox="1"/>
          <p:nvPr/>
        </p:nvSpPr>
        <p:spPr>
          <a:xfrm>
            <a:off x="7932057" y="6463626"/>
            <a:ext cx="4116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George Floyd incident sparked nationwide protests, pushing BLM back to the forefront of news. Protests began late-May/early-June.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EE3135-8A25-4ECA-B94C-D874B405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57" y="3718935"/>
            <a:ext cx="4119611" cy="274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2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0CA8-95FD-4C3B-B2A5-9B0D91EC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009C-CB3C-4708-B5D9-28ADF6A9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demand in many sectors</a:t>
            </a:r>
          </a:p>
          <a:p>
            <a:pPr lvl="1"/>
            <a:r>
              <a:rPr lang="en-US" dirty="0"/>
              <a:t>Economics and finance</a:t>
            </a:r>
          </a:p>
          <a:p>
            <a:pPr lvl="1"/>
            <a:r>
              <a:rPr lang="en-US" dirty="0"/>
              <a:t>Weather and geosystems</a:t>
            </a:r>
          </a:p>
          <a:p>
            <a:r>
              <a:rPr lang="en-US" dirty="0"/>
              <a:t>Low supply of quality forecasting </a:t>
            </a:r>
          </a:p>
          <a:p>
            <a:pPr lvl="1"/>
            <a:r>
              <a:rPr lang="en-US" dirty="0"/>
              <a:t>Lack of experts</a:t>
            </a:r>
          </a:p>
          <a:p>
            <a:pPr lvl="1"/>
            <a:r>
              <a:rPr lang="en-US" dirty="0"/>
              <a:t>Difficult to tune/understand models</a:t>
            </a:r>
          </a:p>
          <a:p>
            <a:r>
              <a:rPr lang="en-US" dirty="0"/>
              <a:t>Contemporary methods: ARIMA, ETS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2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0CA8-95FD-4C3B-B2A5-9B0D91EC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Prophet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4009C-CB3C-4708-B5D9-28ADF6A9A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Facebook Core Data Science Team Python module</a:t>
                </a:r>
              </a:p>
              <a:p>
                <a:r>
                  <a:rPr lang="en-US" dirty="0"/>
                  <a:t>Simplification of time-series statistical analysis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D4009C-CB3C-4708-B5D9-28ADF6A9A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3F1AFE-8A12-4ACD-9521-E9D94CBC9A67}"/>
              </a:ext>
            </a:extLst>
          </p:cNvPr>
          <p:cNvSpPr txBox="1"/>
          <p:nvPr/>
        </p:nvSpPr>
        <p:spPr>
          <a:xfrm>
            <a:off x="8681080" y="520074"/>
            <a:ext cx="3105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“We are, in effect, framing the forecasting problem as a curve-fitting exercise” – Taylor and </a:t>
            </a:r>
            <a:r>
              <a:rPr lang="en-US" sz="1400" i="1" dirty="0" err="1"/>
              <a:t>Letham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1DCC1-47F9-44A9-8227-37AC8B90B3D8}"/>
              </a:ext>
            </a:extLst>
          </p:cNvPr>
          <p:cNvSpPr/>
          <p:nvPr/>
        </p:nvSpPr>
        <p:spPr>
          <a:xfrm>
            <a:off x="4504888" y="3657599"/>
            <a:ext cx="956345" cy="755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7BBC-E5D0-48B3-B984-4312BC76F71E}"/>
              </a:ext>
            </a:extLst>
          </p:cNvPr>
          <p:cNvSpPr/>
          <p:nvPr/>
        </p:nvSpPr>
        <p:spPr>
          <a:xfrm>
            <a:off x="5856214" y="3657599"/>
            <a:ext cx="956345" cy="75500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96F66F-7D26-4383-9027-282B65300F74}"/>
              </a:ext>
            </a:extLst>
          </p:cNvPr>
          <p:cNvSpPr/>
          <p:nvPr/>
        </p:nvSpPr>
        <p:spPr>
          <a:xfrm>
            <a:off x="7221396" y="3657599"/>
            <a:ext cx="956345" cy="75500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1B365-8D88-40B1-BB32-74A66C0FF123}"/>
              </a:ext>
            </a:extLst>
          </p:cNvPr>
          <p:cNvSpPr/>
          <p:nvPr/>
        </p:nvSpPr>
        <p:spPr>
          <a:xfrm>
            <a:off x="8586578" y="3657599"/>
            <a:ext cx="956345" cy="7550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D1C04-0677-44BD-8F1B-1EC9729E0987}"/>
              </a:ext>
            </a:extLst>
          </p:cNvPr>
          <p:cNvSpPr txBox="1"/>
          <p:nvPr/>
        </p:nvSpPr>
        <p:spPr>
          <a:xfrm>
            <a:off x="1249959" y="4865615"/>
            <a:ext cx="1879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Non-periodic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Logistic or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Change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1A33D-3D5C-44D3-A376-0B813B72FCC2}"/>
              </a:ext>
            </a:extLst>
          </p:cNvPr>
          <p:cNvSpPr txBox="1"/>
          <p:nvPr/>
        </p:nvSpPr>
        <p:spPr>
          <a:xfrm>
            <a:off x="3565321" y="4865615"/>
            <a:ext cx="1879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Daily, weekly, monthly, yearly,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Fourier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BF07A-9F96-46AD-820D-0361B5078A27}"/>
              </a:ext>
            </a:extLst>
          </p:cNvPr>
          <p:cNvSpPr txBox="1"/>
          <p:nvPr/>
        </p:nvSpPr>
        <p:spPr>
          <a:xfrm>
            <a:off x="5580426" y="4865615"/>
            <a:ext cx="234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Holiday and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Common, predictable shocks without periodicity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Custom or built-in holidays by country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AC05E-011E-4B1F-9249-8CB0C9F66C30}"/>
              </a:ext>
            </a:extLst>
          </p:cNvPr>
          <p:cNvSpPr txBox="1"/>
          <p:nvPr/>
        </p:nvSpPr>
        <p:spPr>
          <a:xfrm>
            <a:off x="8369338" y="4865615"/>
            <a:ext cx="234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Error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Assumed to be 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303824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602-BF91-45A8-AE97-8A731C9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DE6-D916-4D3F-834E-9529E960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COVID-19 forecasting</a:t>
            </a:r>
          </a:p>
          <a:p>
            <a:pPr lvl="1"/>
            <a:r>
              <a:rPr lang="en-US" dirty="0"/>
              <a:t>Compilation of models from various groups </a:t>
            </a:r>
          </a:p>
          <a:p>
            <a:pPr lvl="1"/>
            <a:r>
              <a:rPr lang="en-US" dirty="0"/>
              <a:t>Compartmental model of infectious diseases</a:t>
            </a:r>
          </a:p>
          <a:p>
            <a:pPr lvl="1"/>
            <a:r>
              <a:rPr lang="en-US" dirty="0"/>
              <a:t>Accounting for human factors </a:t>
            </a:r>
          </a:p>
          <a:p>
            <a:r>
              <a:rPr lang="en-US" dirty="0"/>
              <a:t>Prophet forecasting</a:t>
            </a:r>
          </a:p>
          <a:p>
            <a:pPr lvl="1"/>
            <a:r>
              <a:rPr lang="en-US" dirty="0"/>
              <a:t>Wikipedia web page visits</a:t>
            </a:r>
          </a:p>
          <a:p>
            <a:pPr lvl="1"/>
            <a:r>
              <a:rPr lang="en-US" dirty="0"/>
              <a:t>Stock price predictions</a:t>
            </a:r>
          </a:p>
          <a:p>
            <a:pPr lvl="1"/>
            <a:r>
              <a:rPr lang="en-US" dirty="0"/>
              <a:t>Biking usage rates</a:t>
            </a:r>
          </a:p>
        </p:txBody>
      </p:sp>
    </p:spTree>
    <p:extLst>
      <p:ext uri="{BB962C8B-B14F-4D97-AF65-F5344CB8AC3E}">
        <p14:creationId xmlns:p14="http://schemas.microsoft.com/office/powerpoint/2010/main" val="19472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602-BF91-45A8-AE97-8A731C91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DE6-D916-4D3F-834E-9529E960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holidays/special events lead to greater increase in COVID-19</a:t>
            </a:r>
          </a:p>
          <a:p>
            <a:r>
              <a:rPr lang="en-US" dirty="0"/>
              <a:t>Identify patterns/trends in COVID-19 statistics during and after a holiday period </a:t>
            </a:r>
          </a:p>
        </p:txBody>
      </p:sp>
    </p:spTree>
    <p:extLst>
      <p:ext uri="{BB962C8B-B14F-4D97-AF65-F5344CB8AC3E}">
        <p14:creationId xmlns:p14="http://schemas.microsoft.com/office/powerpoint/2010/main" val="168900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1D2B-57E8-494D-A266-91D25AB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Intuitive Figure </a:t>
            </a:r>
          </a:p>
        </p:txBody>
      </p:sp>
      <p:pic>
        <p:nvPicPr>
          <p:cNvPr id="3074" name="Picture 2" descr="Industry Data Shows Steep Drop In Chinese Air Travel Demand After  Coronavirus Outbreak">
            <a:extLst>
              <a:ext uri="{FF2B5EF4-FFF2-40B4-BE49-F238E27FC236}">
                <a16:creationId xmlns:a16="http://schemas.microsoft.com/office/drawing/2014/main" id="{F60037B3-9299-40D8-83CF-F07B3091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30" y="2105157"/>
            <a:ext cx="5248917" cy="32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oronavirus &amp; Your Commute: How COVID-19 is Affecting Public Transportation  Around the World : Moovit">
            <a:extLst>
              <a:ext uri="{FF2B5EF4-FFF2-40B4-BE49-F238E27FC236}">
                <a16:creationId xmlns:a16="http://schemas.microsoft.com/office/drawing/2014/main" id="{2E59E138-99EF-4DE6-97D0-108425A6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66" y="2105158"/>
            <a:ext cx="6235982" cy="328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D89C2-DC54-4900-907E-68A7BA0BF13F}"/>
              </a:ext>
            </a:extLst>
          </p:cNvPr>
          <p:cNvSpPr txBox="1"/>
          <p:nvPr/>
        </p:nvSpPr>
        <p:spPr>
          <a:xfrm>
            <a:off x="174430" y="5385730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Effect of COVID pandemic on daily movement in China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C8CEA-C141-4072-A671-E94E33A5866D}"/>
              </a:ext>
            </a:extLst>
          </p:cNvPr>
          <p:cNvSpPr txBox="1"/>
          <p:nvPr/>
        </p:nvSpPr>
        <p:spPr>
          <a:xfrm>
            <a:off x="5798366" y="5385730"/>
            <a:ext cx="4116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Effect of COVID pandemic on daily movement across different cities</a:t>
            </a:r>
          </a:p>
        </p:txBody>
      </p:sp>
    </p:spTree>
    <p:extLst>
      <p:ext uri="{BB962C8B-B14F-4D97-AF65-F5344CB8AC3E}">
        <p14:creationId xmlns:p14="http://schemas.microsoft.com/office/powerpoint/2010/main" val="204364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0CA8-95FD-4C3B-B2A5-9B0D91EC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009C-CB3C-4708-B5D9-28ADF6A9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Prophet time-series model</a:t>
            </a:r>
          </a:p>
          <a:p>
            <a:r>
              <a:rPr lang="en-US" dirty="0"/>
              <a:t>Fine tune model with hyperparameters</a:t>
            </a:r>
          </a:p>
          <a:p>
            <a:r>
              <a:rPr lang="en-US" dirty="0"/>
              <a:t>Introduce outside data sets 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Build/Tune model that accounts for holidays and special events when forecasting COVID-19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Better understanding of movements during pandemic, holidays, and holidays during pandemic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1228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Office Theme</vt:lpstr>
      <vt:lpstr>Holidays and COVID-19</vt:lpstr>
      <vt:lpstr>Motivation</vt:lpstr>
      <vt:lpstr>Background: Pandemic in US</vt:lpstr>
      <vt:lpstr>Background: Forecasting</vt:lpstr>
      <vt:lpstr>Background: Prophet</vt:lpstr>
      <vt:lpstr>Related Work</vt:lpstr>
      <vt:lpstr>Target Task</vt:lpstr>
      <vt:lpstr>Intuitive Figure </vt:lpstr>
      <vt:lpstr>Proposed Solution and Contribution</vt:lpstr>
      <vt:lpstr>Implementation </vt:lpstr>
      <vt:lpstr>Data Summary</vt:lpstr>
      <vt:lpstr>Results/Analysis: Baseline</vt:lpstr>
      <vt:lpstr>Results/Analysis: Tuning without Holidays</vt:lpstr>
      <vt:lpstr>Results/Analysis: Tuning without Holidays</vt:lpstr>
      <vt:lpstr>Results/Analysis: Tuning with Holidays</vt:lpstr>
      <vt:lpstr>Results/Analysis: Tuning with Holidays</vt:lpstr>
      <vt:lpstr>Results/Analysis: Tuning with Holidays</vt:lpstr>
      <vt:lpstr>Results/Analysis: Tuning with Holidays</vt:lpstr>
      <vt:lpstr>Results/Analysis: Tuning with Holidays</vt:lpstr>
      <vt:lpstr>Results/Analysis: Tuning with Regressors</vt:lpstr>
      <vt:lpstr>Results/Analysis: Tuning summary</vt:lpstr>
      <vt:lpstr>Results/Analysis: Prediction</vt:lpstr>
      <vt:lpstr>Conclusion: Observations</vt:lpstr>
      <vt:lpstr>Future Work: Extensions within Prophet</vt:lpstr>
      <vt:lpstr>Future Work: Extensions outside Prophet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Holidays and COVID-19 in the US</dc:title>
  <dc:creator>Allen</dc:creator>
  <cp:lastModifiedBy>Allen</cp:lastModifiedBy>
  <cp:revision>131</cp:revision>
  <dcterms:created xsi:type="dcterms:W3CDTF">2020-10-22T01:47:14Z</dcterms:created>
  <dcterms:modified xsi:type="dcterms:W3CDTF">2020-12-07T04:31:00Z</dcterms:modified>
</cp:coreProperties>
</file>