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7010400" cy="9296400"/>
  <p:embeddedFontLst>
    <p:embeddedFont>
      <p:font typeface="Robo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iatirJfwvmX0X45ySSvIQ01Zof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Tucker Culle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12022C-374D-4431-97C9-F928B146A9C8}">
  <a:tblStyle styleId="{1F12022C-374D-4431-97C9-F928B146A9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on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3.xml"/><Relationship Id="rId32" Type="http://schemas.openxmlformats.org/officeDocument/2006/relationships/font" Target="fonts/RobotoMono-bold.fntdata"/><Relationship Id="rId13" Type="http://schemas.openxmlformats.org/officeDocument/2006/relationships/slide" Target="slides/slide6.xml"/><Relationship Id="rId35" Type="http://customschemas.google.com/relationships/presentationmetadata" Target="metadata"/><Relationship Id="rId12" Type="http://schemas.openxmlformats.org/officeDocument/2006/relationships/slide" Target="slides/slide5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2-05T21:10:24.728">
    <p:pos x="6000" y="0"/>
    <p:text>Tucker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yInmhs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12-05T18:52:22.790">
    <p:pos x="6000" y="0"/>
    <p:text>Tucker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5O_eHw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0-12-05T18:47:23.498">
    <p:pos x="6000" y="0"/>
    <p:text>Tucker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5O_eHU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0-12-05T18:53:01.012">
    <p:pos x="6000" y="0"/>
    <p:text>Tucker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5O_eH4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0-12-05T18:48:00.079">
    <p:pos x="6000" y="0"/>
    <p:text>Tucker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5O_eHc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cbi.nlm.nih.gov/geo/query/acc.cgi?acc=GSE152075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ytimes.com/2020/09/29/world/europe/sweden-coronavirus-strategy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https://www.ncbi.nlm.nih.gov/geo/query/acc.cgi?acc=GSE152075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f5c6de03b_0_7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f5c6de03b_0_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af5c6de03b_0_7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5dd3e10c6_0_614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5dd3e10c6_0_61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a5dd3e10c6_0_614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5dd3e10c6_0_625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5dd3e10c6_0_625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a5dd3e10c6_0_625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f5c6de03b_0_14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f5c6de03b_0_1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Most important genes for modeling viral load identified by LASSO are shown on the right </a:t>
            </a:r>
            <a:endParaRPr/>
          </a:p>
        </p:txBody>
      </p:sp>
      <p:sp>
        <p:nvSpPr>
          <p:cNvPr id="194" name="Google Shape;194;gaf5c6de03b_0_14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f5c6de4e2_0_17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f5c6de4e2_0_1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af5c6de4e2_0_17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5dd3e10c6_0_643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5dd3e10c6_0_64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a5dd3e10c6_0_643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f5c6de03b_0_28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f5c6de03b_0_28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af5c6de03b_0_28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https://www.nytimes.com/2020/09/29/world/europe/sweden-coronavirus-strategy.html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Sweden, with a herd immunity strategy, now has one of the lowest rates of daily new cases in Europe (Erdbrink, October 2020)</a:t>
            </a:r>
            <a:endParaRPr/>
          </a:p>
        </p:txBody>
      </p:sp>
      <p:sp>
        <p:nvSpPr>
          <p:cNvPr id="84" name="Google Shape;84;p3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en-US" sz="1000"/>
              <a:t>+ simulated?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/>
              <a:t>+ real world datasets?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en-US" sz="1000"/>
              <a:t>+ reflecting enough coverage of possible data cases your method targets?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/>
              <a:t>(they should be enough to show/reflect the m contributions you had above!)</a:t>
            </a:r>
            <a:endParaRPr sz="5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our proposed solution. </a:t>
            </a:r>
            <a:endParaRPr/>
          </a:p>
        </p:txBody>
      </p:sp>
      <p:sp>
        <p:nvSpPr>
          <p:cNvPr id="128" name="Google Shape;128;p8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f5c6de03b_0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f5c6de03b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af5c6de03b_0_0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0b0264528_1_6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a0b0264528_1_6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ga0b0264528_1_6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ga0b0264528_1_6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a0b0264528_1_6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0b0264528_1_54"/>
          <p:cNvSpPr txBox="1"/>
          <p:nvPr>
            <p:ph hasCustomPrompt="1"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ga0b0264528_1_54"/>
          <p:cNvSpPr txBox="1"/>
          <p:nvPr>
            <p:ph idx="1" type="body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ga0b0264528_1_54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0b0264528_1_58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0b0264528_1_60"/>
          <p:cNvSpPr txBox="1"/>
          <p:nvPr>
            <p:ph idx="1" type="body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ga0b0264528_1_60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ga0b0264528_1_60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ga0b0264528_1_60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a0b0264528_1_12"/>
          <p:cNvSpPr txBox="1"/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" name="Google Shape;21;ga0b0264528_1_12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a0b0264528_1_15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ga0b0264528_1_15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a0b0264528_1_15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ga0b0264528_1_15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a0b0264528_1_15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a0b0264528_1_21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ga0b0264528_1_21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ga0b0264528_1_21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ga0b0264528_1_21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a0b0264528_1_21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a0b0264528_1_21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a0b0264528_1_28"/>
          <p:cNvSpPr/>
          <p:nvPr/>
        </p:nvSpPr>
        <p:spPr>
          <a:xfrm flipH="1" rot="10800000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a0b0264528_1_28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a0b0264528_1_28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" name="Google Shape;39;ga0b0264528_1_28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0b0264528_1_33"/>
          <p:cNvSpPr txBox="1"/>
          <p:nvPr/>
        </p:nvSpPr>
        <p:spPr>
          <a:xfrm flipH="1" rot="10800000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a0b0264528_1_33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a0b0264528_1_33"/>
          <p:cNvSpPr txBox="1"/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ga0b0264528_1_33"/>
          <p:cNvSpPr txBox="1"/>
          <p:nvPr>
            <p:ph idx="1" type="body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a0b0264528_1_33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a0b0264528_1_39"/>
          <p:cNvSpPr txBox="1"/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8" name="Google Shape;48;ga0b0264528_1_39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a0b0264528_1_42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a0b0264528_1_42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a0b0264528_1_42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ga0b0264528_1_42"/>
          <p:cNvSpPr txBox="1"/>
          <p:nvPr>
            <p:ph idx="1" type="subTitle"/>
          </p:nvPr>
        </p:nvSpPr>
        <p:spPr>
          <a:xfrm>
            <a:off x="265500" y="3705956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ga0b0264528_1_42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ga0b0264528_1_42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0b0264528_1_49"/>
          <p:cNvSpPr txBox="1"/>
          <p:nvPr/>
        </p:nvSpPr>
        <p:spPr>
          <a:xfrm flipH="1" rot="10800000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a0b0264528_1_49"/>
          <p:cNvSpPr/>
          <p:nvPr/>
        </p:nvSpPr>
        <p:spPr>
          <a:xfrm flipH="1" rot="10800000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a0b0264528_1_49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60" name="Google Shape;60;ga0b0264528_1_49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D9EAD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a0b0264528_1_2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ga0b0264528_1_2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a0b0264528_1_2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5.xml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hyperlink" Target="https://doi.org/10.1101/2020.05.18.20105171" TargetMode="External"/><Relationship Id="rId10" Type="http://schemas.openxmlformats.org/officeDocument/2006/relationships/hyperlink" Target="https://www.covid19treatmentguidelines.nih.gov/therapeutic-management/" TargetMode="External"/><Relationship Id="rId13" Type="http://schemas.openxmlformats.org/officeDocument/2006/relationships/hyperlink" Target="https://doi.org/10.1101/2020.04.19.049254" TargetMode="External"/><Relationship Id="rId12" Type="http://schemas.openxmlformats.org/officeDocument/2006/relationships/hyperlink" Target="https://doi.org/10.1101/2020.05.18.20105171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i.org/10.1016/j.eclinm.2020.100430" TargetMode="External"/><Relationship Id="rId4" Type="http://schemas.openxmlformats.org/officeDocument/2006/relationships/hyperlink" Target="https://coronavirus.jhu.edu/" TargetMode="External"/><Relationship Id="rId9" Type="http://schemas.openxmlformats.org/officeDocument/2006/relationships/hyperlink" Target="https://www.nytimes.com/2020/09/29/world/europe/sweden-coronavirus-strategy.html" TargetMode="External"/><Relationship Id="rId14" Type="http://schemas.openxmlformats.org/officeDocument/2006/relationships/hyperlink" Target="https://doi.org/10.1101/2020.04.19.049254" TargetMode="External"/><Relationship Id="rId5" Type="http://schemas.openxmlformats.org/officeDocument/2006/relationships/hyperlink" Target="https://doi.org/10.1371/journal.pbio.3000849" TargetMode="External"/><Relationship Id="rId6" Type="http://schemas.openxmlformats.org/officeDocument/2006/relationships/hyperlink" Target="https://doi.org/10.1016/j.ebiom.2020.102880" TargetMode="External"/><Relationship Id="rId7" Type="http://schemas.openxmlformats.org/officeDocument/2006/relationships/hyperlink" Target="https://doi.org/10.1038/s41467-020-18297-9" TargetMode="External"/><Relationship Id="rId8" Type="http://schemas.openxmlformats.org/officeDocument/2006/relationships/hyperlink" Target="https://doi.org/10.1016/j.ebiom.2020.10294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/>
        </p:nvSpPr>
        <p:spPr>
          <a:xfrm>
            <a:off x="152400" y="2296425"/>
            <a:ext cx="88392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000">
                <a:latin typeface="Roboto Mono"/>
                <a:ea typeface="Roboto Mono"/>
                <a:cs typeface="Roboto Mono"/>
                <a:sym typeface="Roboto Mono"/>
              </a:rPr>
              <a:t>COVID-19 Severity Prediction Based on Gene Expression</a:t>
            </a:r>
            <a:endParaRPr i="0" sz="1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152400" y="3962400"/>
            <a:ext cx="88392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Emily Buckley, Tucker Cullen, Julia Pasco-Anderson, Zack Thomas</a:t>
            </a:r>
            <a:endParaRPr i="0" sz="14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76200" y="4419600"/>
            <a:ext cx="88392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10-11-2020</a:t>
            </a:r>
            <a:endParaRPr i="0" sz="14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f5c6de03b_0_7"/>
          <p:cNvSpPr txBox="1"/>
          <p:nvPr>
            <p:ph type="title"/>
          </p:nvPr>
        </p:nvSpPr>
        <p:spPr>
          <a:xfrm>
            <a:off x="471900" y="2991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tSNE - positive vs. negative clustering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6" name="Google Shape;166;gaf5c6de03b_0_7"/>
          <p:cNvSpPr txBox="1"/>
          <p:nvPr>
            <p:ph idx="1" type="body"/>
          </p:nvPr>
        </p:nvSpPr>
        <p:spPr>
          <a:xfrm>
            <a:off x="471900" y="1415767"/>
            <a:ext cx="8222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Many different parameters including perplexity and distance metrics were tested, </a:t>
            </a:r>
            <a:r>
              <a:rPr lang="en-US" u="sng"/>
              <a:t>these two provided the clearest clustering</a:t>
            </a:r>
            <a:endParaRPr u="sng"/>
          </a:p>
        </p:txBody>
      </p:sp>
      <p:sp>
        <p:nvSpPr>
          <p:cNvPr id="167" name="Google Shape;167;gaf5c6de03b_0_7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gaf5c6de03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75" y="2573505"/>
            <a:ext cx="7594846" cy="42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af5c6de03b_0_7"/>
          <p:cNvSpPr txBox="1"/>
          <p:nvPr/>
        </p:nvSpPr>
        <p:spPr>
          <a:xfrm>
            <a:off x="1762575" y="2324025"/>
            <a:ext cx="2309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Cosine Distance Metric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gaf5c6de03b_0_7"/>
          <p:cNvSpPr txBox="1"/>
          <p:nvPr/>
        </p:nvSpPr>
        <p:spPr>
          <a:xfrm>
            <a:off x="5336850" y="2324025"/>
            <a:ext cx="3112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Correlation Distance Metric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5dd3e10c6_0_614"/>
          <p:cNvSpPr txBox="1"/>
          <p:nvPr>
            <p:ph type="title"/>
          </p:nvPr>
        </p:nvSpPr>
        <p:spPr>
          <a:xfrm>
            <a:off x="471900" y="3753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tSNE - severity clustering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7" name="Google Shape;177;ga5dd3e10c6_0_614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a5dd3e10c6_0_614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ga5dd3e10c6_0_6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12439"/>
            <a:ext cx="9144002" cy="454557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a5dd3e10c6_0_614"/>
          <p:cNvSpPr txBox="1"/>
          <p:nvPr>
            <p:ph idx="1" type="body"/>
          </p:nvPr>
        </p:nvSpPr>
        <p:spPr>
          <a:xfrm>
            <a:off x="471900" y="1415767"/>
            <a:ext cx="8222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Many different parameters including perplexity and distance metrics were tested, however, </a:t>
            </a:r>
            <a:r>
              <a:rPr lang="en-US" u="sng"/>
              <a:t>none resulted in clear clustering</a:t>
            </a:r>
            <a:endParaRPr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5dd3e10c6_0_625"/>
          <p:cNvSpPr txBox="1"/>
          <p:nvPr>
            <p:ph type="title"/>
          </p:nvPr>
        </p:nvSpPr>
        <p:spPr>
          <a:xfrm>
            <a:off x="471900" y="5277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UMAP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7" name="Google Shape;187;ga5dd3e10c6_0_625"/>
          <p:cNvSpPr txBox="1"/>
          <p:nvPr>
            <p:ph idx="1" type="body"/>
          </p:nvPr>
        </p:nvSpPr>
        <p:spPr>
          <a:xfrm>
            <a:off x="460950" y="1466619"/>
            <a:ext cx="8222100" cy="10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Much like tSNE, UMAP clusters +/- fairly well but gives no distinct clusters when looking at severity</a:t>
            </a:r>
            <a:endParaRPr/>
          </a:p>
        </p:txBody>
      </p:sp>
      <p:sp>
        <p:nvSpPr>
          <p:cNvPr id="188" name="Google Shape;188;ga5dd3e10c6_0_625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ga5dd3e10c6_0_6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5" y="2844525"/>
            <a:ext cx="4270900" cy="29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a5dd3e10c6_0_6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350" y="2844525"/>
            <a:ext cx="4270900" cy="2925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f5c6de03b_0_14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LASSO Regression and Feature Selection 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197" name="Google Shape;197;gaf5c6de03b_0_14"/>
          <p:cNvSpPr txBox="1"/>
          <p:nvPr>
            <p:ph idx="4294967295" type="body"/>
          </p:nvPr>
        </p:nvSpPr>
        <p:spPr>
          <a:xfrm>
            <a:off x="471900" y="1016350"/>
            <a:ext cx="3999900" cy="9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af5c6de03b_0_14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gaf5c6de03b_0_14"/>
          <p:cNvSpPr txBox="1"/>
          <p:nvPr/>
        </p:nvSpPr>
        <p:spPr>
          <a:xfrm>
            <a:off x="5352012" y="1235875"/>
            <a:ext cx="3275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Genes with the 10 Largest Coefficients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gaf5c6de03b_0_14"/>
          <p:cNvSpPr txBox="1"/>
          <p:nvPr/>
        </p:nvSpPr>
        <p:spPr>
          <a:xfrm>
            <a:off x="246950" y="1111325"/>
            <a:ext cx="4656300" cy="56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Performs feature selection and L1 regularization to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enhance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 regression accuracy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Coefficients (beta values) of unimportant features (genes) are reduced to zero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Most important genes in the model have largest magnitude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coefficients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Our LASSO implementation had </a:t>
            </a: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baseline="30000" lang="en-US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 = 0.623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Gene with the largest coefficient was PCSK5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linked to COVID-19 in other studies as well (Muus et al., Mick et al.)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However, LASSO minimized multiple genes known to play a role in COVID-19 (namely ACE2)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gaf5c6de03b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638" y="3819550"/>
            <a:ext cx="37242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af5c6de03b_0_14"/>
          <p:cNvPicPr preferRelativeResize="0"/>
          <p:nvPr/>
        </p:nvPicPr>
        <p:blipFill rotWithShape="1">
          <a:blip r:embed="rId5">
            <a:alphaModFix/>
          </a:blip>
          <a:srcRect b="0" l="0" r="0" t="1273"/>
          <a:stretch/>
        </p:blipFill>
        <p:spPr>
          <a:xfrm>
            <a:off x="5394600" y="1685925"/>
            <a:ext cx="3190200" cy="1968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f5c6de4e2_0_17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Linear Regression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9" name="Google Shape;209;gaf5c6de4e2_0_17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gaf5c6de4e2_0_17"/>
          <p:cNvSpPr txBox="1"/>
          <p:nvPr>
            <p:ph idx="1" type="body"/>
          </p:nvPr>
        </p:nvSpPr>
        <p:spPr>
          <a:xfrm>
            <a:off x="471900" y="2558775"/>
            <a:ext cx="49905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No regularization step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Not as useful as LASSO for feature selection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Conducted mainly as exploratory step / sanity check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Achieved score of </a:t>
            </a:r>
            <a:r>
              <a:rPr b="1" lang="en-US">
                <a:solidFill>
                  <a:srgbClr val="000000"/>
                </a:solidFill>
              </a:rPr>
              <a:t>R</a:t>
            </a:r>
            <a:r>
              <a:rPr b="1" baseline="30000" lang="en-US">
                <a:solidFill>
                  <a:srgbClr val="000000"/>
                </a:solidFill>
              </a:rPr>
              <a:t>2</a:t>
            </a:r>
            <a:r>
              <a:rPr b="1" lang="en-US">
                <a:solidFill>
                  <a:srgbClr val="000000"/>
                </a:solidFill>
              </a:rPr>
              <a:t> = 0.63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Top ten coefficients are shown on the right</a:t>
            </a:r>
            <a:endParaRPr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US" sz="1500">
                <a:solidFill>
                  <a:srgbClr val="000000"/>
                </a:solidFill>
              </a:rPr>
              <a:t>No coefficients are eliminated as in LASSO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11" name="Google Shape;211;gaf5c6de4e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175" y="2995667"/>
            <a:ext cx="31718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5dd3e10c6_0_643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</a:rPr>
              <a:t>Severity Classifiers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218" name="Google Shape;218;ga5dd3e10c6_0_643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ga5dd3e10c6_0_643"/>
          <p:cNvSpPr txBox="1"/>
          <p:nvPr>
            <p:ph idx="4294967295" type="body"/>
          </p:nvPr>
        </p:nvSpPr>
        <p:spPr>
          <a:xfrm>
            <a:off x="395700" y="1872975"/>
            <a:ext cx="41763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Best Score:  </a:t>
            </a:r>
            <a:r>
              <a:rPr b="1" lang="en-US">
                <a:solidFill>
                  <a:srgbClr val="000000"/>
                </a:solidFill>
              </a:rPr>
              <a:t>0.62766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Best Params:  {'kernel': 'linear', 'C': 0.001, 'degree': 1}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0" name="Google Shape;220;ga5dd3e10c6_0_643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ga5dd3e10c6_0_643"/>
          <p:cNvSpPr txBox="1"/>
          <p:nvPr>
            <p:ph idx="4294967295" type="body"/>
          </p:nvPr>
        </p:nvSpPr>
        <p:spPr>
          <a:xfrm>
            <a:off x="4572000" y="1872975"/>
            <a:ext cx="41763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Best Score: </a:t>
            </a:r>
            <a:r>
              <a:rPr b="1" lang="en-US">
                <a:solidFill>
                  <a:srgbClr val="000000"/>
                </a:solidFill>
              </a:rPr>
              <a:t> 0.65957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Best Params:  {'penalty': 'l2', 'C': 0.001, 'solver': 'lbfgs'}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2" name="Google Shape;222;ga5dd3e10c6_0_643"/>
          <p:cNvSpPr txBox="1"/>
          <p:nvPr>
            <p:ph type="title"/>
          </p:nvPr>
        </p:nvSpPr>
        <p:spPr>
          <a:xfrm>
            <a:off x="568650" y="1154175"/>
            <a:ext cx="3830400" cy="10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0000"/>
                </a:solidFill>
              </a:rPr>
              <a:t>SVC </a:t>
            </a:r>
            <a:endParaRPr sz="2400" u="sng">
              <a:solidFill>
                <a:srgbClr val="000000"/>
              </a:solidFill>
            </a:endParaRPr>
          </a:p>
        </p:txBody>
      </p:sp>
      <p:sp>
        <p:nvSpPr>
          <p:cNvPr id="223" name="Google Shape;223;ga5dd3e10c6_0_643"/>
          <p:cNvSpPr txBox="1"/>
          <p:nvPr>
            <p:ph type="title"/>
          </p:nvPr>
        </p:nvSpPr>
        <p:spPr>
          <a:xfrm>
            <a:off x="4744950" y="1154175"/>
            <a:ext cx="3830400" cy="10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rgbClr val="000000"/>
                </a:solidFill>
              </a:rPr>
              <a:t>Logistic Regression  </a:t>
            </a:r>
            <a:endParaRPr sz="2500" u="sng">
              <a:solidFill>
                <a:srgbClr val="000000"/>
              </a:solidFill>
            </a:endParaRPr>
          </a:p>
        </p:txBody>
      </p:sp>
      <p:sp>
        <p:nvSpPr>
          <p:cNvPr id="224" name="Google Shape;224;ga5dd3e10c6_0_643"/>
          <p:cNvSpPr txBox="1"/>
          <p:nvPr>
            <p:ph idx="4294967295" type="body"/>
          </p:nvPr>
        </p:nvSpPr>
        <p:spPr>
          <a:xfrm>
            <a:off x="1253250" y="937975"/>
            <a:ext cx="66375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Many hyperparameter sets were tested to obtain the best score </a:t>
            </a:r>
            <a:endParaRPr/>
          </a:p>
        </p:txBody>
      </p:sp>
      <p:sp>
        <p:nvSpPr>
          <p:cNvPr id="225" name="Google Shape;225;ga5dd3e10c6_0_643"/>
          <p:cNvSpPr txBox="1"/>
          <p:nvPr>
            <p:ph idx="4294967295" type="body"/>
          </p:nvPr>
        </p:nvSpPr>
        <p:spPr>
          <a:xfrm>
            <a:off x="400500" y="6101603"/>
            <a:ext cx="82221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However, this provides little insight into responsible genes and is just used as a check for LASSO and Linear Regression</a:t>
            </a:r>
            <a:endParaRPr/>
          </a:p>
        </p:txBody>
      </p:sp>
      <p:pic>
        <p:nvPicPr>
          <p:cNvPr id="226" name="Google Shape;226;ga5dd3e10c6_0_6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213" y="3150025"/>
            <a:ext cx="3897881" cy="29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a5dd3e10c6_0_6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00" y="3150032"/>
            <a:ext cx="3897875" cy="295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f5c6de03b_0_28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Technical Challenges/Roadblocks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4" name="Google Shape;234;gaf5c6de03b_0_28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Extremely high-dimension dataset (</a:t>
            </a:r>
            <a:r>
              <a:rPr lang="en-US">
                <a:solidFill>
                  <a:srgbClr val="000000"/>
                </a:solidFill>
              </a:rPr>
              <a:t>35786 genes)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Limited</a:t>
            </a:r>
            <a:r>
              <a:rPr lang="en-US">
                <a:solidFill>
                  <a:srgbClr val="000000"/>
                </a:solidFill>
              </a:rPr>
              <a:t> number of samples (484 total, but only 54 negative)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Made even smaller after train-test split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Accuracy of COVID-19 PCR tests is highly variable (reported false negative rate of 21% </a:t>
            </a:r>
            <a:r>
              <a:rPr b="1" lang="en-US">
                <a:solidFill>
                  <a:srgbClr val="000000"/>
                </a:solidFill>
              </a:rPr>
              <a:t>at best </a:t>
            </a:r>
            <a:r>
              <a:rPr lang="en-US">
                <a:solidFill>
                  <a:srgbClr val="000000"/>
                </a:solidFill>
              </a:rPr>
              <a:t>(Kucirka et al.))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Could contribute to low R</a:t>
            </a:r>
            <a:r>
              <a:rPr baseline="30000" lang="en-US">
                <a:solidFill>
                  <a:srgbClr val="000000"/>
                </a:solidFill>
              </a:rPr>
              <a:t>2</a:t>
            </a:r>
            <a:r>
              <a:rPr lang="en-US">
                <a:solidFill>
                  <a:srgbClr val="000000"/>
                </a:solidFill>
              </a:rPr>
              <a:t> and classification accuracy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Attempted elastic-net regression, but struggled to achieve convergence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5" name="Google Shape;235;gaf5c6de03b_0_28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/>
          <p:nvPr/>
        </p:nvSpPr>
        <p:spPr>
          <a:xfrm>
            <a:off x="391888" y="110255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-US" sz="3600" u="none" cap="none" strike="noStrike">
                <a:latin typeface="Roboto"/>
                <a:ea typeface="Roboto"/>
                <a:cs typeface="Roboto"/>
                <a:sym typeface="Roboto"/>
              </a:rPr>
              <a:t>Contributions</a:t>
            </a:r>
            <a:endParaRPr i="0" sz="14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10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Identified</a:t>
            </a:r>
            <a:r>
              <a:rPr lang="en-US" sz="2100">
                <a:solidFill>
                  <a:srgbClr val="000000"/>
                </a:solidFill>
              </a:rPr>
              <a:t> upregulated genes → better understanding of disease mechanism → possible path to treatment</a:t>
            </a:r>
            <a:endParaRPr sz="2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Demonstrated limited success in using machine learning to classify COVID-19 severity based on gene expression. 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0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/>
          <p:nvPr/>
        </p:nvSpPr>
        <p:spPr>
          <a:xfrm>
            <a:off x="243450" y="831300"/>
            <a:ext cx="29271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-US" sz="3600" u="none" cap="none" strike="noStrike"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14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14"/>
          <p:cNvSpPr txBox="1"/>
          <p:nvPr/>
        </p:nvSpPr>
        <p:spPr>
          <a:xfrm>
            <a:off x="3630750" y="239425"/>
            <a:ext cx="5237400" cy="30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LASSO can be used to identify some genes implicated in COVID-19, like PCSK5, through feature selection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But some genes known to be upregulated during COVID-19, like ACE2, were not identified by LASSO -- need for further exploration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SVC and Logistic Regression (after PCA) can be used to classify COVID-19 severity based on gene expression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" name="Google Shape;251;p14"/>
          <p:cNvCxnSpPr/>
          <p:nvPr/>
        </p:nvCxnSpPr>
        <p:spPr>
          <a:xfrm flipH="1" rot="10800000">
            <a:off x="-10800" y="3356925"/>
            <a:ext cx="91656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14"/>
          <p:cNvSpPr txBox="1"/>
          <p:nvPr/>
        </p:nvSpPr>
        <p:spPr>
          <a:xfrm>
            <a:off x="3562450" y="3863550"/>
            <a:ext cx="55098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Test classification accuracy using only the </a:t>
            </a: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differentially expressed genes identified in the Lieberman et al. paper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Test classification accuracy using only a subset of genes identified through initial LASSO feature selection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Use the same strategy on gene expression for other diseases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187350" y="4674450"/>
            <a:ext cx="30393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Future 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"/>
          <p:cNvSpPr txBox="1"/>
          <p:nvPr/>
        </p:nvSpPr>
        <p:spPr>
          <a:xfrm>
            <a:off x="38100" y="1126025"/>
            <a:ext cx="9067800" cy="56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US" sz="1200"/>
              <a:t>El-Khatib, Z., Jacobs, G. B., Ikomey, G. M., &amp; Neogi, U. (2020). The disproportionate effect of COVID-19 mortality on ethnic minorities: Genetics or health inequalities?. </a:t>
            </a:r>
            <a:r>
              <a:rPr i="1" lang="en-US" sz="1200"/>
              <a:t>EClinicalMedicine</a:t>
            </a:r>
            <a:r>
              <a:rPr lang="en-US" sz="1200"/>
              <a:t>, </a:t>
            </a:r>
            <a:r>
              <a:rPr i="1" lang="en-US" sz="1200"/>
              <a:t>23</a:t>
            </a:r>
            <a:r>
              <a:rPr lang="en-US" sz="1200"/>
              <a:t>, 100430. </a:t>
            </a:r>
            <a:r>
              <a:rPr lang="en-US" sz="1200">
                <a:uFill>
                  <a:noFill/>
                </a:uFill>
                <a:hlinkClick r:id="rId3"/>
              </a:rPr>
              <a:t>https://doi.org/10.1016/j.eclinm.2020.100430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i="1" lang="en-US" sz="1200"/>
              <a:t>Home</a:t>
            </a:r>
            <a:r>
              <a:rPr lang="en-US" sz="1200"/>
              <a:t>. (n.d.). Johns Hopkins Coronavirus Resource Center. Retrieved October 11, 2020, from</a:t>
            </a:r>
            <a:r>
              <a:rPr lang="en-US" sz="1200">
                <a:uFill>
                  <a:noFill/>
                </a:uFill>
                <a:hlinkClick r:id="rId4"/>
              </a:rPr>
              <a:t> https://coronavirus.jhu.edu/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US" sz="1200"/>
              <a:t>Lieberman, N. A. P., Peddu, V., Xie, H., Shrestha, L., Huang, M.-L., Mears, M. C., Cajimat, M. N., Bente, D. A., Shi, P.-Y., Bovier, F., Roychoudhury, P., Jerome, K. R., Moscona, A., Porotto, M., &amp; Greninger, A. L. (2020). In vivo antiviral host transcriptional response to SARS-CoV-2 by viral load, sex, and age. PLOS Biology, 18(9), e3000849.</a:t>
            </a:r>
            <a:r>
              <a:rPr lang="en-US" sz="1200">
                <a:uFill>
                  <a:noFill/>
                </a:uFill>
                <a:hlinkClick r:id="rId5"/>
              </a:rPr>
              <a:t> https://doi.org/10.1371/journal.pbio.3000849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US" sz="1200"/>
              <a:t>Xiao, L., Zhang, W.-F., Gong, M., Zhang, Y., Chen, L., Zhu, H., Hu, C., Kang, P., Liu, L., &amp; Zhu, H. (2020). Development and validation of the HNC-LL score for predicting the severity of coronavirus disease 2019. EBioMedicine, 57, 102880.</a:t>
            </a:r>
            <a:r>
              <a:rPr lang="en-US" sz="1200">
                <a:uFill>
                  <a:noFill/>
                </a:uFill>
                <a:hlinkClick r:id="rId6"/>
              </a:rPr>
              <a:t> https://doi.org/10.1016/j.ebiom.2020.102880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US" sz="1200"/>
              <a:t>Barda, N., Riesel, D., Akriv, A., Levy, J., Finkel, U., Yona, G., Greenfeld, D., Sheiba, S., Somer, J., Bachmat, E., Rothblum, G. N., Shalit, U., Netzer, D., Balicer, R., &amp; Dagan, N. (2020). Developing a COVID-19 mortality risk prediction model when individual-level data are not available. Nature Communications, 11(1), 4439.</a:t>
            </a:r>
            <a:r>
              <a:rPr lang="en-US" sz="1200">
                <a:uFill>
                  <a:noFill/>
                </a:uFill>
                <a:hlinkClick r:id="rId7"/>
              </a:rPr>
              <a:t> https://doi.org/10.1038/s41467-020-18297-9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US" sz="1200"/>
              <a:t>Côté, A., Ternacle, J., &amp; Pibarot, P. (2020). Early prediction of the risk of severe coronavirus disease 2019: A key step in therapeutic decision making. EBioMedicine, 59.</a:t>
            </a:r>
            <a:r>
              <a:rPr lang="en-US" sz="1200">
                <a:uFill>
                  <a:noFill/>
                </a:uFill>
                <a:hlinkClick r:id="rId8"/>
              </a:rPr>
              <a:t> https://doi.org/10.1016/j.ebiom.2020.102948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US" sz="1200"/>
              <a:t>Erdbrink, T. (2020, October 8). Vilified Early Over Lax Virus Strategy, Sweden Seems to Have Scourge Controlled. </a:t>
            </a:r>
            <a:r>
              <a:rPr i="1" lang="en-US" sz="1200"/>
              <a:t>The New York Times</a:t>
            </a:r>
            <a:r>
              <a:rPr lang="en-US" sz="1200"/>
              <a:t>.</a:t>
            </a:r>
            <a:r>
              <a:rPr lang="en-US" sz="1200">
                <a:uFill>
                  <a:noFill/>
                </a:uFill>
                <a:hlinkClick r:id="rId9"/>
              </a:rPr>
              <a:t> https://www.nytimes.com/2020/09/29/world/europe/sweden-coronavirus-strategy.html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i="1" lang="en-US" sz="1200"/>
              <a:t>Therapeutic Management</a:t>
            </a:r>
            <a:r>
              <a:rPr lang="en-US" sz="1200"/>
              <a:t>. (2020, December 3). COVID-19 Treatment Guidelines. Retrieved December 6, 2020, from</a:t>
            </a:r>
            <a:r>
              <a:rPr lang="en-US" sz="1200">
                <a:uFill>
                  <a:noFill/>
                </a:uFill>
                <a:hlinkClick r:id="rId10"/>
              </a:rPr>
              <a:t> https://www.covid19treatmentguidelines.nih.gov/therapeutic-management/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US" sz="1100"/>
              <a:t>Mick, E., Kamm, J., Pisco, A. O., Ratnasiri, K., Babik, J. M., Calfee, C. S., Castañeda, G., DeRisi, J. L., Detweiler, A. M., Hao, S., Kangelaris, K. N., Kumar, G. R., Li, L. M., Mann, S. A., Neff, N., Prasad, P. A., Serpa, P. H., Shah, S. J., Spottiswoode, N., … Langelier, C. (2020). Upper airway gene expression differentiates COVID-19 from other acute respiratory illnesses and reveals suppression of innate immune responses by SARS-CoV-2. </a:t>
            </a:r>
            <a:r>
              <a:rPr i="1" lang="en-US" sz="1100"/>
              <a:t>MedRxiv</a:t>
            </a:r>
            <a:r>
              <a:rPr lang="en-US" sz="1100"/>
              <a:t>.</a:t>
            </a:r>
            <a:r>
              <a:rPr lang="en-US" sz="1100">
                <a:uFill>
                  <a:noFill/>
                </a:uFill>
                <a:hlinkClick r:id="rId11"/>
              </a:rPr>
              <a:t> </a:t>
            </a:r>
            <a:r>
              <a:rPr lang="en-US" sz="1100" u="sng">
                <a:solidFill>
                  <a:schemeClr val="hlink"/>
                </a:solidFill>
                <a:hlinkClick r:id="rId12"/>
              </a:rPr>
              <a:t>https://doi.org/10.1101/2020.05.18.20105171</a:t>
            </a:r>
            <a:endParaRPr sz="1100" u="sng">
              <a:solidFill>
                <a:schemeClr val="hlink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US" sz="1100"/>
              <a:t>Muus, C., Luecken, M. D., Eraslan, G., Waghray, A., Heimberg, G., Sikkema, L., Kobayashi, Y., Vaishnav, E. D., Subramanian, A., Smilie, C., Jagadeesh, K., Duong, E. T., Fiskin, E., Triglia, E. T., Ansari, M., Cai, P., Lin, B., Buchanan, J., Chen, S., … The NHLBI LungMAP Consortium, and T. H. C. A. L. B. N. (2020). Integrated analyses of single-cell atlases reveal age, gender, and smoking status associations with cell type-specific expression of mediators of SARS-CoV-2 viral entry and highlights inflammatory programs in putative target cells. </a:t>
            </a:r>
            <a:r>
              <a:rPr i="1" lang="en-US" sz="1100"/>
              <a:t>BioRxiv</a:t>
            </a:r>
            <a:r>
              <a:rPr lang="en-US" sz="1100"/>
              <a:t>, 2020.04.19.049254.</a:t>
            </a:r>
            <a:r>
              <a:rPr lang="en-US" sz="1100">
                <a:uFill>
                  <a:noFill/>
                </a:uFill>
                <a:hlinkClick r:id="rId13"/>
              </a:rPr>
              <a:t> </a:t>
            </a:r>
            <a:r>
              <a:rPr lang="en-US" sz="1100" u="sng">
                <a:solidFill>
                  <a:schemeClr val="hlink"/>
                </a:solidFill>
                <a:hlinkClick r:id="rId14"/>
              </a:rPr>
              <a:t>https://doi.org/10.1101/2020.04.19.049254</a:t>
            </a:r>
            <a:endParaRPr sz="1100" u="sng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9" name="Google Shape;259;p15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15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References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00"/>
                </a:solidFill>
              </a:rPr>
              <a:t>Background on COVID-19</a:t>
            </a:r>
            <a:endParaRPr sz="2900">
              <a:solidFill>
                <a:srgbClr val="000000"/>
              </a:solidFill>
            </a:endParaRPr>
          </a:p>
        </p:txBody>
      </p:sp>
      <p:sp>
        <p:nvSpPr>
          <p:cNvPr id="87" name="Google Shape;87;p3"/>
          <p:cNvSpPr txBox="1"/>
          <p:nvPr>
            <p:ph idx="4294967295" type="body"/>
          </p:nvPr>
        </p:nvSpPr>
        <p:spPr>
          <a:xfrm>
            <a:off x="34650" y="1079713"/>
            <a:ext cx="89538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-US" sz="1900">
                <a:solidFill>
                  <a:schemeClr val="lt2"/>
                </a:solidFill>
              </a:rPr>
              <a:t>2.81% death rate in the US (Johns Hopkins </a:t>
            </a:r>
            <a:r>
              <a:rPr lang="en-US" sz="1900"/>
              <a:t>University, 2020)</a:t>
            </a:r>
            <a:endParaRPr sz="1900">
              <a:solidFill>
                <a:schemeClr val="lt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-US" sz="1900">
                <a:solidFill>
                  <a:schemeClr val="lt2"/>
                </a:solidFill>
              </a:rPr>
              <a:t>Many US citizens do not have access to the care and treatment they need</a:t>
            </a:r>
            <a:endParaRPr sz="1900">
              <a:solidFill>
                <a:schemeClr val="lt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-US" sz="1900">
                <a:solidFill>
                  <a:schemeClr val="lt2"/>
                </a:solidFill>
              </a:rPr>
              <a:t>Numerous factors affect COVID-19 severity, many of which are still unknown</a:t>
            </a:r>
            <a:endParaRPr sz="1900">
              <a:solidFill>
                <a:schemeClr val="lt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-US" sz="1900">
                <a:solidFill>
                  <a:schemeClr val="lt2"/>
                </a:solidFill>
              </a:rPr>
              <a:t>Certain demographics have been hit harder than other</a:t>
            </a:r>
            <a:r>
              <a:rPr lang="en-US" sz="1900"/>
              <a:t>s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-US" sz="1500"/>
              <a:t>M</a:t>
            </a:r>
            <a:r>
              <a:rPr lang="en-US" sz="1500">
                <a:solidFill>
                  <a:schemeClr val="lt2"/>
                </a:solidFill>
              </a:rPr>
              <a:t>ost likely </a:t>
            </a:r>
            <a:r>
              <a:rPr lang="en-US" sz="1500"/>
              <a:t>due to</a:t>
            </a:r>
            <a:r>
              <a:rPr lang="en-US" sz="1500">
                <a:solidFill>
                  <a:schemeClr val="lt2"/>
                </a:solidFill>
              </a:rPr>
              <a:t> </a:t>
            </a:r>
            <a:r>
              <a:rPr lang="en-US" sz="1500"/>
              <a:t>social factors</a:t>
            </a:r>
            <a:r>
              <a:rPr lang="en-US" sz="1500">
                <a:solidFill>
                  <a:schemeClr val="lt2"/>
                </a:solidFill>
              </a:rPr>
              <a:t>, but genetic variants more </a:t>
            </a:r>
            <a:r>
              <a:rPr lang="en-US" sz="1500"/>
              <a:t>commonly found in these groups could play a role (El-Khatib et al, 2020) 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Only one drug, remdesivir, has been approved for treatment (National Institute of Health, 2020)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Not beneficial during advanced stages</a:t>
            </a:r>
            <a:endParaRPr sz="1500"/>
          </a:p>
        </p:txBody>
      </p:sp>
      <p:sp>
        <p:nvSpPr>
          <p:cNvPr id="88" name="Google Shape;88;p3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562" y="4116900"/>
            <a:ext cx="4402876" cy="25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Motivation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785050" y="2654175"/>
            <a:ext cx="4215000" cy="4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need for new </a:t>
            </a:r>
            <a:r>
              <a:rPr lang="en-US"/>
              <a:t>therapeutics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Knowledge about gene expression can help guide drug development by identifying possible targets.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Targeted treatment options for COVID-19 are currently very limited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need for a better understanding of COVID-19 </a:t>
            </a:r>
            <a:r>
              <a:rPr lang="en-US"/>
              <a:t>pathophysiology</a:t>
            </a:r>
            <a:r>
              <a:rPr lang="en-US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COVID-19 does not </a:t>
            </a:r>
            <a:r>
              <a:rPr lang="en-US"/>
              <a:t>affect</a:t>
            </a:r>
            <a:r>
              <a:rPr lang="en-US"/>
              <a:t> everyone equally.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Understanding disease mechanisms can help identify risk groups and guide public health decision making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150" y="3003642"/>
            <a:ext cx="4480247" cy="2986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4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Related Work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0" y="2266200"/>
            <a:ext cx="8899500" cy="45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vivo antiviral host response to SARS-CoV-2 by </a:t>
            </a:r>
            <a:r>
              <a:rPr b="1" lang="en-US"/>
              <a:t>viral load, sex, and age </a:t>
            </a:r>
            <a:r>
              <a:rPr lang="en-US"/>
              <a:t>(Lieberman et. al)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Identified </a:t>
            </a:r>
            <a:r>
              <a:rPr i="1" lang="en-US"/>
              <a:t>ACE2</a:t>
            </a:r>
            <a:r>
              <a:rPr lang="en-US"/>
              <a:t> gene as best indicator correlating severity of of viral load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Only looked at differential gene expression, did NOT employ machine learning methods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Upper airway gene expression differentiates COVID-19 from other acute respiratory illnesses and reveals suppression of innate immune responses by SARS-CoV-2 (Mick et al.)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Developed machine learning classifiers to distinguish between COVID-19 and other respiratory diseases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Used combination of LASSO regression and random forest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Developing a COVID-19 mortality risk prediction model when individual-level data are not available (Barda et. al)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Showed it was possible to develop a useful risk predictor without individual-level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Predictions based on </a:t>
            </a:r>
            <a:r>
              <a:rPr b="1" lang="en-US"/>
              <a:t>age and sex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Côté, Ternacle, &amp; Pibarot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460950" y="1741402"/>
            <a:ext cx="8222100" cy="18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000000"/>
                </a:solidFill>
              </a:rPr>
              <a:t>Our goal is to use </a:t>
            </a:r>
            <a:r>
              <a:rPr lang="en-US" sz="3300">
                <a:solidFill>
                  <a:schemeClr val="accent1"/>
                </a:solidFill>
              </a:rPr>
              <a:t>machine learning</a:t>
            </a:r>
            <a:r>
              <a:rPr lang="en-US" sz="3300">
                <a:solidFill>
                  <a:srgbClr val="000000"/>
                </a:solidFill>
              </a:rPr>
              <a:t> methods to </a:t>
            </a:r>
            <a:r>
              <a:rPr lang="en-US" sz="3300">
                <a:solidFill>
                  <a:schemeClr val="accent1"/>
                </a:solidFill>
              </a:rPr>
              <a:t>identify the genes</a:t>
            </a:r>
            <a:r>
              <a:rPr lang="en-US" sz="3300">
                <a:solidFill>
                  <a:srgbClr val="000000"/>
                </a:solidFill>
              </a:rPr>
              <a:t> implicated in the body’s response to COVID-19. </a:t>
            </a:r>
            <a:endParaRPr sz="3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4" name="Google Shape;11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850" y="4104200"/>
            <a:ext cx="2156625" cy="21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5623827" y="4328088"/>
            <a:ext cx="1708849" cy="17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/>
          <p:nvPr/>
        </p:nvSpPr>
        <p:spPr>
          <a:xfrm>
            <a:off x="373075" y="152400"/>
            <a:ext cx="58104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-US" sz="3200" u="none" cap="none" strike="noStrike">
                <a:latin typeface="Roboto"/>
                <a:ea typeface="Roboto"/>
                <a:cs typeface="Roboto"/>
                <a:sym typeface="Roboto"/>
              </a:rPr>
              <a:t>Data Summary</a:t>
            </a:r>
            <a:endParaRPr i="0" sz="32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1"/>
          <p:cNvSpPr txBox="1"/>
          <p:nvPr>
            <p:ph idx="4294967295" type="body"/>
          </p:nvPr>
        </p:nvSpPr>
        <p:spPr>
          <a:xfrm>
            <a:off x="2001300" y="937750"/>
            <a:ext cx="5141400" cy="26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430 COVID-19 positive individuals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54 COVID-19 negative controls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PCR test results for all positive patients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form of cycle threshold (Ct) values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determine viral load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4" name="Google Shape;124;p11"/>
          <p:cNvGraphicFramePr/>
          <p:nvPr/>
        </p:nvGraphicFramePr>
        <p:xfrm>
          <a:off x="373063" y="2954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{1F12022C-374D-4431-97C9-F928B146A9C8}</a:tableStyleId>
              </a:tblPr>
              <a:tblGrid>
                <a:gridCol w="1011775"/>
                <a:gridCol w="722300"/>
                <a:gridCol w="867050"/>
                <a:gridCol w="867050"/>
                <a:gridCol w="867050"/>
                <a:gridCol w="867050"/>
                <a:gridCol w="800975"/>
                <a:gridCol w="533750"/>
                <a:gridCol w="752975"/>
                <a:gridCol w="1359825"/>
              </a:tblGrid>
              <a:tr h="38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Patient 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Raw Gene Counts 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Ct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Viral Load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55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A1BG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ABL2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ACE2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ACYP1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ADAD1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ACTR1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55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POS_001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24.18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55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POS_002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21.12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55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POS_003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18.09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High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55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NEG</a:t>
                      </a:r>
                      <a:r>
                        <a:rPr lang="en-US"/>
                        <a:t>_001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n/a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40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/>
          <p:nvPr/>
        </p:nvSpPr>
        <p:spPr>
          <a:xfrm>
            <a:off x="107113" y="988275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-US" sz="3600" u="none" cap="none" strike="noStrike"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i="0" sz="36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Inline image 1" id="131" name="Google Shape;131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ttps://www.uni-marburg.de/sprachenzentrum/sprachen-tandem/icons/classic-timer-icon" id="132" name="Google Shape;132;p8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Preprocess the Data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 sz="1500"/>
              <a:t>Label each sample with severity class based on Ct value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 sz="1500"/>
              <a:t>Normalize the data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Apply </a:t>
            </a:r>
            <a:r>
              <a:rPr lang="en-US" sz="1900"/>
              <a:t>Principal</a:t>
            </a:r>
            <a:r>
              <a:rPr lang="en-US" sz="1900"/>
              <a:t> Component Analysis (PCA) 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 sz="1500"/>
              <a:t>Reduce </a:t>
            </a:r>
            <a:r>
              <a:rPr lang="en-US" sz="1500"/>
              <a:t>dimensionality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 sz="1500"/>
              <a:t>Determine which genes contribute most to the variance in the first few PCs 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Visualize using t-SNE and UMAP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Apply LASSO and Linear Regression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 sz="1500"/>
              <a:t>See how well viral load can be modeled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 sz="1500"/>
              <a:t>Identify important genes by examining the LASSO coefficients (feature selection)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Test Severity Classification Accuracy of SVC and Logistic Regression</a:t>
            </a:r>
            <a:endParaRPr sz="1900"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6"/>
          <p:cNvSpPr txBox="1"/>
          <p:nvPr>
            <p:ph idx="4294967295" type="body"/>
          </p:nvPr>
        </p:nvSpPr>
        <p:spPr>
          <a:xfrm>
            <a:off x="1590300" y="5440525"/>
            <a:ext cx="6063000" cy="1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</a:rPr>
              <a:t>Workflow for determining dysregulated genes. First a COVID test will be performed. Next the gene count data will be reduced and put through a well-trained model to predict severity. Finally appropriate treatment will be determined based on the results.</a:t>
            </a:r>
            <a:endParaRPr b="1"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42" name="Google Shape;142;p6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</a:rPr>
              <a:t>Workflow 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38" y="977900"/>
            <a:ext cx="7877313" cy="446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f5c6de03b_0_0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Principal</a:t>
            </a:r>
            <a:r>
              <a:rPr lang="en-US" sz="2200">
                <a:solidFill>
                  <a:srgbClr val="000000"/>
                </a:solidFill>
              </a:rPr>
              <a:t> Component Analysis (PCA)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50" name="Google Shape;150;gaf5c6de03b_0_0"/>
          <p:cNvSpPr txBox="1"/>
          <p:nvPr>
            <p:ph idx="4294967295" type="body"/>
          </p:nvPr>
        </p:nvSpPr>
        <p:spPr>
          <a:xfrm>
            <a:off x="460950" y="1401700"/>
            <a:ext cx="4830000" cy="1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Dimensionality reduction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Ideal for large datasets (35786 genes)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Identified first 100 features as accounting for 77% variance</a:t>
            </a:r>
            <a:endParaRPr/>
          </a:p>
        </p:txBody>
      </p:sp>
      <p:sp>
        <p:nvSpPr>
          <p:cNvPr id="151" name="Google Shape;151;gaf5c6de03b_0_0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gaf5c6de03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475" y="953587"/>
            <a:ext cx="3781425" cy="2527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af5c6de03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7463" y="3792675"/>
            <a:ext cx="37814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af5c6de03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275" y="3792678"/>
            <a:ext cx="2550850" cy="2376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gaf5c6de03b_0_0"/>
          <p:cNvSpPr txBox="1"/>
          <p:nvPr/>
        </p:nvSpPr>
        <p:spPr>
          <a:xfrm>
            <a:off x="279975" y="3545900"/>
            <a:ext cx="2597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gaf5c6de03b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7475" y="3792677"/>
            <a:ext cx="2400007" cy="2376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7" name="Google Shape;157;gaf5c6de03b_0_0"/>
          <p:cNvSpPr txBox="1"/>
          <p:nvPr/>
        </p:nvSpPr>
        <p:spPr>
          <a:xfrm>
            <a:off x="1480700" y="6234425"/>
            <a:ext cx="23061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Most Significant Loadings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gaf5c6de03b_0_0"/>
          <p:cNvSpPr txBox="1"/>
          <p:nvPr/>
        </p:nvSpPr>
        <p:spPr>
          <a:xfrm>
            <a:off x="3723125" y="3480975"/>
            <a:ext cx="548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PC2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gaf5c6de03b_0_0"/>
          <p:cNvSpPr txBox="1"/>
          <p:nvPr/>
        </p:nvSpPr>
        <p:spPr>
          <a:xfrm>
            <a:off x="1154350" y="3480975"/>
            <a:ext cx="548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PC1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