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478DD-18A9-4915-98A6-770551427A5C}">
  <a:tblStyle styleId="{17A478DD-18A9-4915-98A6-770551427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63" autoAdjust="0"/>
  </p:normalViewPr>
  <p:slideViewPr>
    <p:cSldViewPr snapToGrid="0">
      <p:cViewPr varScale="1">
        <p:scale>
          <a:sx n="90" d="100"/>
          <a:sy n="90" d="100"/>
        </p:scale>
        <p:origin x="90" y="3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7a666a1b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7a666a1b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7a666a1b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7a666a1b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7a666a1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7a666a1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7a666a1b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7a666a1b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bcbbc605c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bcbbc605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bcbbc60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bcbbc60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1200"/>
              </a:spcBef>
              <a:spcAft>
                <a:spcPts val="0"/>
              </a:spcAft>
              <a:buClr>
                <a:schemeClr val="dk1"/>
              </a:buClr>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bcbbc605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bcbbc60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595959"/>
              </a:buClr>
              <a:buSzPts val="18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bcbbc605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bcbbc605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bcbbc605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bcbbc605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000"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bcbbc605c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bcbbc605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7a666a1b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7a666a1b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7a666a1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7a666a1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a666a1b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a666a1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ontiersin.org/articles/10.3389/fimmu.2019.00594/ful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aip.scitation.org/doi/pdf/10.1063/1.4991238" TargetMode="External"/><Relationship Id="rId5" Type="http://schemas.openxmlformats.org/officeDocument/2006/relationships/hyperlink" Target="https://www.nature.com/scitable/topicpage/translation-dna-to-mrna-to-protein-393/#:~:text=Each%20group%20of%20three%20bases,acids%20that%20form%20a%20protein" TargetMode="External"/><Relationship Id="rId4" Type="http://schemas.openxmlformats.org/officeDocument/2006/relationships/hyperlink" Target="https://www.cell.com/cell/pdf/S0092-8674(20)30932-6.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COVID-19 mRNA Degradation Prediction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Noor Rafiq Jefferson Pan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Distance Function - k-Mer Frequency</a:t>
            </a:r>
            <a:endParaRPr/>
          </a:p>
        </p:txBody>
      </p:sp>
      <p:sp>
        <p:nvSpPr>
          <p:cNvPr id="118" name="Google Shape;118;p22"/>
          <p:cNvSpPr txBox="1">
            <a:spLocks noGrp="1"/>
          </p:cNvSpPr>
          <p:nvPr>
            <p:ph type="body" idx="1"/>
          </p:nvPr>
        </p:nvSpPr>
        <p:spPr>
          <a:xfrm>
            <a:off x="311700" y="998575"/>
            <a:ext cx="8520600" cy="14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t>Sequence A: GA</a:t>
            </a:r>
            <a:r>
              <a:rPr lang="en" sz="2500" b="1">
                <a:highlight>
                  <a:srgbClr val="FFFF00"/>
                </a:highlight>
              </a:rPr>
              <a:t>U</a:t>
            </a:r>
            <a:r>
              <a:rPr lang="en" sz="2500"/>
              <a:t>CAAG</a:t>
            </a:r>
            <a:r>
              <a:rPr lang="en" sz="2500" b="1">
                <a:highlight>
                  <a:srgbClr val="FFFF00"/>
                </a:highlight>
              </a:rPr>
              <a:t>AU</a:t>
            </a:r>
            <a:r>
              <a:rPr lang="en" sz="2500"/>
              <a:t>C</a:t>
            </a:r>
            <a:r>
              <a:rPr lang="en" sz="2500" b="1">
                <a:highlight>
                  <a:srgbClr val="FFFF00"/>
                </a:highlight>
              </a:rPr>
              <a:t>G</a:t>
            </a:r>
            <a:r>
              <a:rPr lang="en" sz="2500"/>
              <a:t>AUG</a:t>
            </a:r>
            <a:endParaRPr sz="2500"/>
          </a:p>
          <a:p>
            <a:pPr marL="0" lvl="0" indent="0" algn="l" rtl="0">
              <a:spcBef>
                <a:spcPts val="1600"/>
              </a:spcBef>
              <a:spcAft>
                <a:spcPts val="0"/>
              </a:spcAft>
              <a:buNone/>
            </a:pPr>
            <a:r>
              <a:rPr lang="en" sz="2500"/>
              <a:t>Sequence B: GA</a:t>
            </a:r>
            <a:r>
              <a:rPr lang="en" sz="2500" b="1">
                <a:highlight>
                  <a:srgbClr val="FFFF00"/>
                </a:highlight>
              </a:rPr>
              <a:t>A</a:t>
            </a:r>
            <a:r>
              <a:rPr lang="en" sz="2500"/>
              <a:t>CAAG</a:t>
            </a:r>
            <a:r>
              <a:rPr lang="en" sz="2500" b="1">
                <a:highlight>
                  <a:srgbClr val="FFFF00"/>
                </a:highlight>
              </a:rPr>
              <a:t>CG</a:t>
            </a:r>
            <a:r>
              <a:rPr lang="en" sz="2500"/>
              <a:t>C</a:t>
            </a:r>
            <a:r>
              <a:rPr lang="en" sz="2500" b="1">
                <a:highlight>
                  <a:srgbClr val="FFFF00"/>
                </a:highlight>
              </a:rPr>
              <a:t>A</a:t>
            </a:r>
            <a:r>
              <a:rPr lang="en" sz="2500"/>
              <a:t>AUG</a:t>
            </a:r>
            <a:endParaRPr sz="2500"/>
          </a:p>
          <a:p>
            <a:pPr marL="0" lvl="0" indent="0" algn="l" rtl="0">
              <a:spcBef>
                <a:spcPts val="1600"/>
              </a:spcBef>
              <a:spcAft>
                <a:spcPts val="1600"/>
              </a:spcAft>
              <a:buClr>
                <a:schemeClr val="dk1"/>
              </a:buClr>
              <a:buSzPts val="1100"/>
              <a:buFont typeface="Arial"/>
              <a:buNone/>
            </a:pPr>
            <a:endParaRPr sz="2500"/>
          </a:p>
        </p:txBody>
      </p:sp>
      <p:graphicFrame>
        <p:nvGraphicFramePr>
          <p:cNvPr id="119" name="Google Shape;119;p22"/>
          <p:cNvGraphicFramePr/>
          <p:nvPr/>
        </p:nvGraphicFramePr>
        <p:xfrm>
          <a:off x="1410925" y="3060000"/>
          <a:ext cx="1986250" cy="1981050"/>
        </p:xfrm>
        <a:graphic>
          <a:graphicData uri="http://schemas.openxmlformats.org/drawingml/2006/table">
            <a:tbl>
              <a:tblPr>
                <a:noFill/>
                <a:tableStyleId>{17A478DD-18A9-4915-98A6-770551427A5C}</a:tableStyleId>
              </a:tblPr>
              <a:tblGrid>
                <a:gridCol w="993125">
                  <a:extLst>
                    <a:ext uri="{9D8B030D-6E8A-4147-A177-3AD203B41FA5}">
                      <a16:colId xmlns:a16="http://schemas.microsoft.com/office/drawing/2014/main" val="20000"/>
                    </a:ext>
                  </a:extLst>
                </a:gridCol>
                <a:gridCol w="993125">
                  <a:extLst>
                    <a:ext uri="{9D8B030D-6E8A-4147-A177-3AD203B41FA5}">
                      <a16:colId xmlns:a16="http://schemas.microsoft.com/office/drawing/2014/main" val="20001"/>
                    </a:ext>
                  </a:extLst>
                </a:gridCol>
              </a:tblGrid>
              <a:tr h="337000">
                <a:tc>
                  <a:txBody>
                    <a:bodyPr/>
                    <a:lstStyle/>
                    <a:p>
                      <a:pPr marL="0" lvl="0" indent="0" algn="l" rtl="0">
                        <a:spcBef>
                          <a:spcPts val="0"/>
                        </a:spcBef>
                        <a:spcAft>
                          <a:spcPts val="0"/>
                        </a:spcAft>
                        <a:buNone/>
                      </a:pPr>
                      <a:r>
                        <a:rPr lang="en"/>
                        <a:t>GAU</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0"/>
                  </a:ext>
                </a:extLst>
              </a:tr>
              <a:tr h="337000">
                <a:tc>
                  <a:txBody>
                    <a:bodyPr/>
                    <a:lstStyle/>
                    <a:p>
                      <a:pPr marL="0" lvl="0" indent="0" algn="l" rtl="0">
                        <a:spcBef>
                          <a:spcPts val="0"/>
                        </a:spcBef>
                        <a:spcAft>
                          <a:spcPts val="0"/>
                        </a:spcAft>
                        <a:buNone/>
                      </a:pPr>
                      <a:r>
                        <a:rPr lang="en"/>
                        <a:t>GCG</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37000">
                <a:tc>
                  <a:txBody>
                    <a:bodyPr/>
                    <a:lstStyle/>
                    <a:p>
                      <a:pPr marL="0" lvl="0" indent="0" algn="l" rtl="0">
                        <a:spcBef>
                          <a:spcPts val="0"/>
                        </a:spcBef>
                        <a:spcAft>
                          <a:spcPts val="0"/>
                        </a:spcAft>
                        <a:buNone/>
                      </a:pPr>
                      <a:r>
                        <a:rPr lang="en"/>
                        <a:t>CAA</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2"/>
                  </a:ext>
                </a:extLst>
              </a:tr>
              <a:tr h="337000">
                <a:tc>
                  <a:txBody>
                    <a:bodyPr/>
                    <a:lstStyle/>
                    <a:p>
                      <a:pPr marL="0" lvl="0" indent="0" algn="l" rtl="0">
                        <a:spcBef>
                          <a:spcPts val="0"/>
                        </a:spcBef>
                        <a:spcAft>
                          <a:spcPts val="0"/>
                        </a:spcAft>
                        <a:buNone/>
                      </a:pPr>
                      <a:r>
                        <a:rPr lang="en"/>
                        <a:t>AUG</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3"/>
                  </a:ext>
                </a:extLst>
              </a:tr>
              <a:tr h="337000">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20" name="Google Shape;120;p22"/>
          <p:cNvGraphicFramePr/>
          <p:nvPr/>
        </p:nvGraphicFramePr>
        <p:xfrm>
          <a:off x="4716025" y="3059988"/>
          <a:ext cx="1986250" cy="1981050"/>
        </p:xfrm>
        <a:graphic>
          <a:graphicData uri="http://schemas.openxmlformats.org/drawingml/2006/table">
            <a:tbl>
              <a:tblPr>
                <a:noFill/>
                <a:tableStyleId>{17A478DD-18A9-4915-98A6-770551427A5C}</a:tableStyleId>
              </a:tblPr>
              <a:tblGrid>
                <a:gridCol w="993125">
                  <a:extLst>
                    <a:ext uri="{9D8B030D-6E8A-4147-A177-3AD203B41FA5}">
                      <a16:colId xmlns:a16="http://schemas.microsoft.com/office/drawing/2014/main" val="20000"/>
                    </a:ext>
                  </a:extLst>
                </a:gridCol>
                <a:gridCol w="993125">
                  <a:extLst>
                    <a:ext uri="{9D8B030D-6E8A-4147-A177-3AD203B41FA5}">
                      <a16:colId xmlns:a16="http://schemas.microsoft.com/office/drawing/2014/main" val="20001"/>
                    </a:ext>
                  </a:extLst>
                </a:gridCol>
              </a:tblGrid>
              <a:tr h="313925">
                <a:tc>
                  <a:txBody>
                    <a:bodyPr/>
                    <a:lstStyle/>
                    <a:p>
                      <a:pPr marL="0" lvl="0" indent="0" algn="l" rtl="0">
                        <a:spcBef>
                          <a:spcPts val="0"/>
                        </a:spcBef>
                        <a:spcAft>
                          <a:spcPts val="0"/>
                        </a:spcAft>
                        <a:buNone/>
                      </a:pPr>
                      <a:r>
                        <a:rPr lang="en"/>
                        <a:t>GAU</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0"/>
                  </a:ext>
                </a:extLst>
              </a:tr>
              <a:tr h="313925">
                <a:tc>
                  <a:txBody>
                    <a:bodyPr/>
                    <a:lstStyle/>
                    <a:p>
                      <a:pPr marL="0" lvl="0" indent="0" algn="l" rtl="0">
                        <a:spcBef>
                          <a:spcPts val="0"/>
                        </a:spcBef>
                        <a:spcAft>
                          <a:spcPts val="0"/>
                        </a:spcAft>
                        <a:buNone/>
                      </a:pPr>
                      <a:r>
                        <a:rPr lang="en"/>
                        <a:t>UCA</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313925">
                <a:tc>
                  <a:txBody>
                    <a:bodyPr/>
                    <a:lstStyle/>
                    <a:p>
                      <a:pPr marL="0" lvl="0" indent="0" algn="l" rtl="0">
                        <a:spcBef>
                          <a:spcPts val="0"/>
                        </a:spcBef>
                        <a:spcAft>
                          <a:spcPts val="0"/>
                        </a:spcAft>
                        <a:buNone/>
                      </a:pPr>
                      <a:r>
                        <a:rPr lang="en"/>
                        <a:t>CAA</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313925">
                <a:tc>
                  <a:txBody>
                    <a:bodyPr/>
                    <a:lstStyle/>
                    <a:p>
                      <a:pPr marL="0" lvl="0" indent="0" algn="l" rtl="0">
                        <a:spcBef>
                          <a:spcPts val="0"/>
                        </a:spcBef>
                        <a:spcAft>
                          <a:spcPts val="0"/>
                        </a:spcAft>
                        <a:buNone/>
                      </a:pPr>
                      <a:r>
                        <a:rPr lang="en"/>
                        <a:t>AUG</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3"/>
                  </a:ext>
                </a:extLst>
              </a:tr>
              <a:tr h="313925">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
        <p:nvSpPr>
          <p:cNvPr id="121" name="Google Shape;121;p22"/>
          <p:cNvSpPr txBox="1"/>
          <p:nvPr/>
        </p:nvSpPr>
        <p:spPr>
          <a:xfrm>
            <a:off x="1579900" y="2524163"/>
            <a:ext cx="17385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95959"/>
                </a:solidFill>
              </a:rPr>
              <a:t>K-mer Freq. for A</a:t>
            </a:r>
            <a:endParaRPr>
              <a:solidFill>
                <a:srgbClr val="595959"/>
              </a:solidFill>
            </a:endParaRPr>
          </a:p>
        </p:txBody>
      </p:sp>
      <p:sp>
        <p:nvSpPr>
          <p:cNvPr id="122" name="Google Shape;122;p22"/>
          <p:cNvSpPr txBox="1"/>
          <p:nvPr/>
        </p:nvSpPr>
        <p:spPr>
          <a:xfrm>
            <a:off x="4839900" y="2483275"/>
            <a:ext cx="17385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95959"/>
                </a:solidFill>
              </a:rPr>
              <a:t>K-mer Freq. for B</a:t>
            </a:r>
            <a:endParaRPr>
              <a:solidFill>
                <a:srgbClr val="595959"/>
              </a:solidFill>
            </a:endParaRPr>
          </a:p>
        </p:txBody>
      </p:sp>
      <p:pic>
        <p:nvPicPr>
          <p:cNvPr id="123" name="Google Shape;123;p22"/>
          <p:cNvPicPr preferRelativeResize="0"/>
          <p:nvPr/>
        </p:nvPicPr>
        <p:blipFill>
          <a:blip r:embed="rId3">
            <a:alphaModFix/>
          </a:blip>
          <a:stretch>
            <a:fillRect/>
          </a:stretch>
        </p:blipFill>
        <p:spPr>
          <a:xfrm>
            <a:off x="6038988" y="1216438"/>
            <a:ext cx="3038475" cy="12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Experimental Results</a:t>
            </a:r>
            <a:endParaRPr/>
          </a:p>
        </p:txBody>
      </p:sp>
      <p:graphicFrame>
        <p:nvGraphicFramePr>
          <p:cNvPr id="129" name="Google Shape;129;p23"/>
          <p:cNvGraphicFramePr/>
          <p:nvPr/>
        </p:nvGraphicFramePr>
        <p:xfrm>
          <a:off x="430825" y="1127900"/>
          <a:ext cx="3074450" cy="3668400"/>
        </p:xfrm>
        <a:graphic>
          <a:graphicData uri="http://schemas.openxmlformats.org/drawingml/2006/table">
            <a:tbl>
              <a:tblPr>
                <a:noFill/>
                <a:tableStyleId>{17A478DD-18A9-4915-98A6-770551427A5C}</a:tableStyleId>
              </a:tblPr>
              <a:tblGrid>
                <a:gridCol w="1537225">
                  <a:extLst>
                    <a:ext uri="{9D8B030D-6E8A-4147-A177-3AD203B41FA5}">
                      <a16:colId xmlns:a16="http://schemas.microsoft.com/office/drawing/2014/main" val="20000"/>
                    </a:ext>
                  </a:extLst>
                </a:gridCol>
                <a:gridCol w="1537225">
                  <a:extLst>
                    <a:ext uri="{9D8B030D-6E8A-4147-A177-3AD203B41FA5}">
                      <a16:colId xmlns:a16="http://schemas.microsoft.com/office/drawing/2014/main" val="20001"/>
                    </a:ext>
                  </a:extLst>
                </a:gridCol>
              </a:tblGrid>
              <a:tr h="458550">
                <a:tc>
                  <a:txBody>
                    <a:bodyPr/>
                    <a:lstStyle/>
                    <a:p>
                      <a:pPr marL="0" lvl="0" indent="0" algn="ctr" rtl="0">
                        <a:spcBef>
                          <a:spcPts val="0"/>
                        </a:spcBef>
                        <a:spcAft>
                          <a:spcPts val="0"/>
                        </a:spcAft>
                        <a:buNone/>
                      </a:pPr>
                      <a:r>
                        <a:rPr lang="en" b="1"/>
                        <a:t>k</a:t>
                      </a:r>
                      <a:endParaRPr b="1"/>
                    </a:p>
                  </a:txBody>
                  <a:tcPr marL="91425" marR="91425" marT="91425" marB="91425">
                    <a:solidFill>
                      <a:schemeClr val="lt2"/>
                    </a:solidFill>
                  </a:tcPr>
                </a:tc>
                <a:tc>
                  <a:txBody>
                    <a:bodyPr/>
                    <a:lstStyle/>
                    <a:p>
                      <a:pPr marL="0" lvl="0" indent="0" algn="ctr" rtl="0">
                        <a:spcBef>
                          <a:spcPts val="0"/>
                        </a:spcBef>
                        <a:spcAft>
                          <a:spcPts val="0"/>
                        </a:spcAft>
                        <a:buNone/>
                      </a:pPr>
                      <a:r>
                        <a:rPr lang="en" b="1"/>
                        <a:t>MCRMSE</a:t>
                      </a:r>
                      <a:endParaRPr b="1"/>
                    </a:p>
                  </a:txBody>
                  <a:tcPr marL="91425" marR="91425" marT="91425" marB="91425">
                    <a:solidFill>
                      <a:schemeClr val="lt2"/>
                    </a:solidFill>
                  </a:tcPr>
                </a:tc>
                <a:extLst>
                  <a:ext uri="{0D108BD9-81ED-4DB2-BD59-A6C34878D82A}">
                    <a16:rowId xmlns:a16="http://schemas.microsoft.com/office/drawing/2014/main" val="10000"/>
                  </a:ext>
                </a:extLst>
              </a:tr>
              <a:tr h="45855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1.18</a:t>
                      </a:r>
                      <a:endParaRPr/>
                    </a:p>
                  </a:txBody>
                  <a:tcPr marL="91425" marR="91425" marT="91425" marB="91425"/>
                </a:tc>
                <a:extLst>
                  <a:ext uri="{0D108BD9-81ED-4DB2-BD59-A6C34878D82A}">
                    <a16:rowId xmlns:a16="http://schemas.microsoft.com/office/drawing/2014/main" val="10001"/>
                  </a:ext>
                </a:extLst>
              </a:tr>
              <a:tr h="458550">
                <a:tc>
                  <a:txBody>
                    <a:bodyPr/>
                    <a:lstStyle/>
                    <a:p>
                      <a:pPr marL="0" lvl="0" indent="0" algn="ctr" rtl="0">
                        <a:spcBef>
                          <a:spcPts val="0"/>
                        </a:spcBef>
                        <a:spcAft>
                          <a:spcPts val="0"/>
                        </a:spcAft>
                        <a:buNone/>
                      </a:pPr>
                      <a:r>
                        <a:rPr lang="en"/>
                        <a:t>8</a:t>
                      </a:r>
                      <a:endParaRPr/>
                    </a:p>
                  </a:txBody>
                  <a:tcPr marL="91425" marR="91425" marT="91425" marB="91425"/>
                </a:tc>
                <a:tc>
                  <a:txBody>
                    <a:bodyPr/>
                    <a:lstStyle/>
                    <a:p>
                      <a:pPr marL="0" lvl="0" indent="0" algn="ctr" rtl="0">
                        <a:spcBef>
                          <a:spcPts val="0"/>
                        </a:spcBef>
                        <a:spcAft>
                          <a:spcPts val="0"/>
                        </a:spcAft>
                        <a:buNone/>
                      </a:pPr>
                      <a:r>
                        <a:rPr lang="en"/>
                        <a:t>1.03</a:t>
                      </a:r>
                      <a:endParaRPr/>
                    </a:p>
                  </a:txBody>
                  <a:tcPr marL="91425" marR="91425" marT="91425" marB="91425"/>
                </a:tc>
                <a:extLst>
                  <a:ext uri="{0D108BD9-81ED-4DB2-BD59-A6C34878D82A}">
                    <a16:rowId xmlns:a16="http://schemas.microsoft.com/office/drawing/2014/main" val="10002"/>
                  </a:ext>
                </a:extLst>
              </a:tr>
              <a:tr h="458550">
                <a:tc>
                  <a:txBody>
                    <a:bodyPr/>
                    <a:lstStyle/>
                    <a:p>
                      <a:pPr marL="0" lvl="0" indent="0" algn="ctr" rtl="0">
                        <a:spcBef>
                          <a:spcPts val="0"/>
                        </a:spcBef>
                        <a:spcAft>
                          <a:spcPts val="0"/>
                        </a:spcAft>
                        <a:buNone/>
                      </a:pPr>
                      <a:r>
                        <a:rPr lang="en"/>
                        <a:t>10</a:t>
                      </a:r>
                      <a:endParaRPr/>
                    </a:p>
                  </a:txBody>
                  <a:tcPr marL="91425" marR="91425" marT="91425" marB="91425"/>
                </a:tc>
                <a:tc>
                  <a:txBody>
                    <a:bodyPr/>
                    <a:lstStyle/>
                    <a:p>
                      <a:pPr marL="0" lvl="0" indent="0" algn="ctr" rtl="0">
                        <a:spcBef>
                          <a:spcPts val="0"/>
                        </a:spcBef>
                        <a:spcAft>
                          <a:spcPts val="0"/>
                        </a:spcAft>
                        <a:buNone/>
                      </a:pPr>
                      <a:r>
                        <a:rPr lang="en"/>
                        <a:t>.881</a:t>
                      </a:r>
                      <a:endParaRPr/>
                    </a:p>
                  </a:txBody>
                  <a:tcPr marL="91425" marR="91425" marT="91425" marB="91425"/>
                </a:tc>
                <a:extLst>
                  <a:ext uri="{0D108BD9-81ED-4DB2-BD59-A6C34878D82A}">
                    <a16:rowId xmlns:a16="http://schemas.microsoft.com/office/drawing/2014/main" val="10003"/>
                  </a:ext>
                </a:extLst>
              </a:tr>
              <a:tr h="458550">
                <a:tc>
                  <a:txBody>
                    <a:bodyPr/>
                    <a:lstStyle/>
                    <a:p>
                      <a:pPr marL="0" lvl="0" indent="0" algn="ctr" rtl="0">
                        <a:spcBef>
                          <a:spcPts val="0"/>
                        </a:spcBef>
                        <a:spcAft>
                          <a:spcPts val="0"/>
                        </a:spcAft>
                        <a:buNone/>
                      </a:pPr>
                      <a:r>
                        <a:rPr lang="en"/>
                        <a:t>13</a:t>
                      </a:r>
                      <a:endParaRPr/>
                    </a:p>
                  </a:txBody>
                  <a:tcPr marL="91425" marR="91425" marT="91425" marB="91425"/>
                </a:tc>
                <a:tc>
                  <a:txBody>
                    <a:bodyPr/>
                    <a:lstStyle/>
                    <a:p>
                      <a:pPr marL="0" lvl="0" indent="0" algn="ctr" rtl="0">
                        <a:spcBef>
                          <a:spcPts val="0"/>
                        </a:spcBef>
                        <a:spcAft>
                          <a:spcPts val="0"/>
                        </a:spcAft>
                        <a:buNone/>
                      </a:pPr>
                      <a:r>
                        <a:rPr lang="en"/>
                        <a:t>.871</a:t>
                      </a:r>
                      <a:endParaRPr/>
                    </a:p>
                  </a:txBody>
                  <a:tcPr marL="91425" marR="91425" marT="91425" marB="91425"/>
                </a:tc>
                <a:extLst>
                  <a:ext uri="{0D108BD9-81ED-4DB2-BD59-A6C34878D82A}">
                    <a16:rowId xmlns:a16="http://schemas.microsoft.com/office/drawing/2014/main" val="10004"/>
                  </a:ext>
                </a:extLst>
              </a:tr>
              <a:tr h="458550">
                <a:tc>
                  <a:txBody>
                    <a:bodyPr/>
                    <a:lstStyle/>
                    <a:p>
                      <a:pPr marL="0" lvl="0" indent="0" algn="ctr" rtl="0">
                        <a:spcBef>
                          <a:spcPts val="0"/>
                        </a:spcBef>
                        <a:spcAft>
                          <a:spcPts val="0"/>
                        </a:spcAft>
                        <a:buNone/>
                      </a:pPr>
                      <a:r>
                        <a:rPr lang="en"/>
                        <a:t>15</a:t>
                      </a:r>
                      <a:endParaRPr/>
                    </a:p>
                  </a:txBody>
                  <a:tcPr marL="91425" marR="91425" marT="91425" marB="91425"/>
                </a:tc>
                <a:tc>
                  <a:txBody>
                    <a:bodyPr/>
                    <a:lstStyle/>
                    <a:p>
                      <a:pPr marL="0" lvl="0" indent="0" algn="ctr" rtl="0">
                        <a:spcBef>
                          <a:spcPts val="0"/>
                        </a:spcBef>
                        <a:spcAft>
                          <a:spcPts val="0"/>
                        </a:spcAft>
                        <a:buNone/>
                      </a:pPr>
                      <a:r>
                        <a:rPr lang="en"/>
                        <a:t>.861</a:t>
                      </a:r>
                      <a:endParaRPr/>
                    </a:p>
                  </a:txBody>
                  <a:tcPr marL="91425" marR="91425" marT="91425" marB="91425"/>
                </a:tc>
                <a:extLst>
                  <a:ext uri="{0D108BD9-81ED-4DB2-BD59-A6C34878D82A}">
                    <a16:rowId xmlns:a16="http://schemas.microsoft.com/office/drawing/2014/main" val="10005"/>
                  </a:ext>
                </a:extLst>
              </a:tr>
              <a:tr h="458550">
                <a:tc>
                  <a:txBody>
                    <a:bodyPr/>
                    <a:lstStyle/>
                    <a:p>
                      <a:pPr marL="0" lvl="0" indent="0" algn="ctr" rtl="0">
                        <a:spcBef>
                          <a:spcPts val="0"/>
                        </a:spcBef>
                        <a:spcAft>
                          <a:spcPts val="0"/>
                        </a:spcAft>
                        <a:buNone/>
                      </a:pPr>
                      <a:r>
                        <a:rPr lang="en"/>
                        <a:t>20</a:t>
                      </a:r>
                      <a:endParaRPr/>
                    </a:p>
                  </a:txBody>
                  <a:tcPr marL="91425" marR="91425" marT="91425" marB="91425"/>
                </a:tc>
                <a:tc>
                  <a:txBody>
                    <a:bodyPr/>
                    <a:lstStyle/>
                    <a:p>
                      <a:pPr marL="0" lvl="0" indent="0" algn="ctr" rtl="0">
                        <a:spcBef>
                          <a:spcPts val="0"/>
                        </a:spcBef>
                        <a:spcAft>
                          <a:spcPts val="0"/>
                        </a:spcAft>
                        <a:buNone/>
                      </a:pPr>
                      <a:r>
                        <a:rPr lang="en"/>
                        <a:t>.856</a:t>
                      </a:r>
                      <a:endParaRPr/>
                    </a:p>
                  </a:txBody>
                  <a:tcPr marL="91425" marR="91425" marT="91425" marB="91425"/>
                </a:tc>
                <a:extLst>
                  <a:ext uri="{0D108BD9-81ED-4DB2-BD59-A6C34878D82A}">
                    <a16:rowId xmlns:a16="http://schemas.microsoft.com/office/drawing/2014/main" val="10006"/>
                  </a:ext>
                </a:extLst>
              </a:tr>
              <a:tr h="458550">
                <a:tc>
                  <a:txBody>
                    <a:bodyPr/>
                    <a:lstStyle/>
                    <a:p>
                      <a:pPr marL="0" lvl="0" indent="0" algn="ctr" rtl="0">
                        <a:spcBef>
                          <a:spcPts val="0"/>
                        </a:spcBef>
                        <a:spcAft>
                          <a:spcPts val="0"/>
                        </a:spcAft>
                        <a:buNone/>
                      </a:pPr>
                      <a:r>
                        <a:rPr lang="en"/>
                        <a:t>25</a:t>
                      </a:r>
                      <a:endParaRPr/>
                    </a:p>
                  </a:txBody>
                  <a:tcPr marL="91425" marR="91425" marT="91425" marB="91425"/>
                </a:tc>
                <a:tc>
                  <a:txBody>
                    <a:bodyPr/>
                    <a:lstStyle/>
                    <a:p>
                      <a:pPr marL="0" lvl="0" indent="0" algn="ctr" rtl="0">
                        <a:spcBef>
                          <a:spcPts val="0"/>
                        </a:spcBef>
                        <a:spcAft>
                          <a:spcPts val="0"/>
                        </a:spcAft>
                        <a:buNone/>
                      </a:pPr>
                      <a:r>
                        <a:rPr lang="en"/>
                        <a:t>.849</a:t>
                      </a:r>
                      <a:endParaRPr/>
                    </a:p>
                  </a:txBody>
                  <a:tcPr marL="91425" marR="91425" marT="91425" marB="91425"/>
                </a:tc>
                <a:extLst>
                  <a:ext uri="{0D108BD9-81ED-4DB2-BD59-A6C34878D82A}">
                    <a16:rowId xmlns:a16="http://schemas.microsoft.com/office/drawing/2014/main" val="10007"/>
                  </a:ext>
                </a:extLst>
              </a:tr>
            </a:tbl>
          </a:graphicData>
        </a:graphic>
      </p:graphicFrame>
      <p:pic>
        <p:nvPicPr>
          <p:cNvPr id="130" name="Google Shape;130;p23"/>
          <p:cNvPicPr preferRelativeResize="0"/>
          <p:nvPr/>
        </p:nvPicPr>
        <p:blipFill rotWithShape="1">
          <a:blip r:embed="rId3">
            <a:alphaModFix/>
          </a:blip>
          <a:srcRect t="2162"/>
          <a:stretch/>
        </p:blipFill>
        <p:spPr>
          <a:xfrm>
            <a:off x="3685450" y="1418563"/>
            <a:ext cx="5263976" cy="3087075"/>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Experimental Analysis</a:t>
            </a:r>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Increasing k helps to a point</a:t>
            </a:r>
            <a:endParaRPr/>
          </a:p>
          <a:p>
            <a:pPr marL="457200" lvl="0" indent="-342900" algn="l" rtl="0">
              <a:spcBef>
                <a:spcPts val="0"/>
              </a:spcBef>
              <a:spcAft>
                <a:spcPts val="0"/>
              </a:spcAft>
              <a:buSzPts val="1800"/>
              <a:buChar char="●"/>
            </a:pPr>
            <a:r>
              <a:rPr lang="en"/>
              <a:t>K-mers encoding may be ineffective for clustering</a:t>
            </a:r>
            <a:endParaRPr/>
          </a:p>
          <a:p>
            <a:pPr marL="457200" lvl="0" indent="-342900" algn="l" rtl="0">
              <a:spcBef>
                <a:spcPts val="0"/>
              </a:spcBef>
              <a:spcAft>
                <a:spcPts val="0"/>
              </a:spcAft>
              <a:buSzPts val="1800"/>
              <a:buChar char="●"/>
            </a:pPr>
            <a:r>
              <a:rPr lang="en"/>
              <a:t>KNN regression may be unsuited for this task due to wide range of test data</a:t>
            </a:r>
            <a:endParaRPr/>
          </a:p>
          <a:p>
            <a:pPr marL="914400" lvl="1" indent="-317500" algn="l" rtl="0">
              <a:spcBef>
                <a:spcPts val="0"/>
              </a:spcBef>
              <a:spcAft>
                <a:spcPts val="0"/>
              </a:spcAft>
              <a:buSzPts val="1400"/>
              <a:buChar char="○"/>
            </a:pPr>
            <a:r>
              <a:rPr lang="en"/>
              <a:t>Some reactivities are in thousands, others are less than 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and Future Work</a:t>
            </a:r>
            <a:endParaRPr/>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Explore other preprocessing to convert sequence to categorical data</a:t>
            </a:r>
            <a:endParaRPr/>
          </a:p>
          <a:p>
            <a:pPr marL="457200" lvl="0" indent="-342900" algn="l" rtl="0">
              <a:spcBef>
                <a:spcPts val="0"/>
              </a:spcBef>
              <a:spcAft>
                <a:spcPts val="0"/>
              </a:spcAft>
              <a:buSzPts val="1800"/>
              <a:buChar char="●"/>
            </a:pPr>
            <a:r>
              <a:rPr lang="en"/>
              <a:t>Add majority vote to k-mer KNN-Regression</a:t>
            </a:r>
            <a:endParaRPr/>
          </a:p>
          <a:p>
            <a:pPr marL="457200" lvl="0" indent="-342900" algn="l" rtl="0">
              <a:spcBef>
                <a:spcPts val="0"/>
              </a:spcBef>
              <a:spcAft>
                <a:spcPts val="0"/>
              </a:spcAft>
              <a:buSzPts val="1800"/>
              <a:buChar char="●"/>
            </a:pPr>
            <a:r>
              <a:rPr lang="en"/>
              <a:t>K-mer preprocessing with more traditional regression (ie logistic)</a:t>
            </a:r>
            <a:endParaRPr/>
          </a:p>
          <a:p>
            <a:pPr marL="457200" lvl="0" indent="-342900" algn="l" rtl="0">
              <a:spcBef>
                <a:spcPts val="0"/>
              </a:spcBef>
              <a:spcAft>
                <a:spcPts val="0"/>
              </a:spcAft>
              <a:buSzPts val="1800"/>
              <a:buChar char="●"/>
            </a:pPr>
            <a:r>
              <a:rPr lang="en"/>
              <a:t>Feature weighting</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rgbClr val="595959"/>
              </a:buClr>
              <a:buSzPts val="1500"/>
              <a:buChar char="●"/>
            </a:pPr>
            <a:r>
              <a:rPr lang="en" sz="1500" u="sng">
                <a:solidFill>
                  <a:schemeClr val="hlink"/>
                </a:solidFill>
                <a:hlinkClick r:id="rId3"/>
              </a:rPr>
              <a:t>https://www.frontiersin.org/articles/10.3389/fimmu.2019.00594/full</a:t>
            </a:r>
            <a:r>
              <a:rPr lang="en" sz="1500">
                <a:solidFill>
                  <a:srgbClr val="000000"/>
                </a:solidFill>
              </a:rPr>
              <a:t> </a:t>
            </a:r>
            <a:endParaRPr sz="1500">
              <a:solidFill>
                <a:srgbClr val="000000"/>
              </a:solidFill>
            </a:endParaRPr>
          </a:p>
          <a:p>
            <a:pPr marL="457200" lvl="0" indent="-323850" algn="l" rtl="0">
              <a:lnSpc>
                <a:spcPct val="100000"/>
              </a:lnSpc>
              <a:spcBef>
                <a:spcPts val="0"/>
              </a:spcBef>
              <a:spcAft>
                <a:spcPts val="0"/>
              </a:spcAft>
              <a:buClr>
                <a:srgbClr val="595959"/>
              </a:buClr>
              <a:buSzPts val="1500"/>
              <a:buChar char="●"/>
            </a:pPr>
            <a:r>
              <a:rPr lang="en" sz="1500" u="sng">
                <a:solidFill>
                  <a:schemeClr val="hlink"/>
                </a:solidFill>
                <a:hlinkClick r:id="rId4"/>
              </a:rPr>
              <a:t>https://www.cell.com/cell/pdf/S0092-8674(20)30932-6.pdf</a:t>
            </a:r>
            <a:r>
              <a:rPr lang="en" sz="1500">
                <a:solidFill>
                  <a:srgbClr val="000000"/>
                </a:solidFill>
              </a:rPr>
              <a:t> </a:t>
            </a:r>
            <a:endParaRPr sz="1500">
              <a:solidFill>
                <a:srgbClr val="000000"/>
              </a:solidFill>
            </a:endParaRPr>
          </a:p>
          <a:p>
            <a:pPr marL="457200" lvl="0" indent="-323850" algn="l" rtl="0">
              <a:lnSpc>
                <a:spcPct val="100000"/>
              </a:lnSpc>
              <a:spcBef>
                <a:spcPts val="0"/>
              </a:spcBef>
              <a:spcAft>
                <a:spcPts val="0"/>
              </a:spcAft>
              <a:buClr>
                <a:srgbClr val="595959"/>
              </a:buClr>
              <a:buSzPts val="1500"/>
              <a:buChar char="●"/>
            </a:pPr>
            <a:r>
              <a:rPr lang="en" sz="1500" u="sng">
                <a:solidFill>
                  <a:schemeClr val="hlink"/>
                </a:solidFill>
                <a:hlinkClick r:id="rId5"/>
              </a:rPr>
              <a:t>https://www.nature.com/scitable/topicpage/translation-dna-to-mrna-to-protein-393/#:~:text=Each%20group%20of%20three%20bases,acids%20that%20form%20a%20protein</a:t>
            </a:r>
            <a:r>
              <a:rPr lang="en" sz="1500">
                <a:solidFill>
                  <a:srgbClr val="000000"/>
                </a:solidFill>
              </a:rPr>
              <a:t>. </a:t>
            </a:r>
            <a:endParaRPr sz="1500">
              <a:solidFill>
                <a:srgbClr val="000000"/>
              </a:solidFill>
            </a:endParaRPr>
          </a:p>
          <a:p>
            <a:pPr marL="457200" lvl="0" indent="-323850" algn="l" rtl="0">
              <a:lnSpc>
                <a:spcPct val="100000"/>
              </a:lnSpc>
              <a:spcBef>
                <a:spcPts val="0"/>
              </a:spcBef>
              <a:spcAft>
                <a:spcPts val="0"/>
              </a:spcAft>
              <a:buClr>
                <a:srgbClr val="595959"/>
              </a:buClr>
              <a:buSzPts val="1500"/>
              <a:buChar char="●"/>
            </a:pPr>
            <a:r>
              <a:rPr lang="en" sz="1500">
                <a:solidFill>
                  <a:schemeClr val="hlink"/>
                </a:solidFill>
                <a:uFill>
                  <a:noFill/>
                </a:uFill>
                <a:hlinkClick r:id="rId6"/>
              </a:rPr>
              <a:t>https://aip.scitation.org/doi/pdf/10.1063/1.4991238</a:t>
            </a:r>
            <a:r>
              <a:rPr lang="en" sz="1500">
                <a:solidFill>
                  <a:srgbClr val="000000"/>
                </a:solidFill>
              </a:rPr>
              <a:t> </a:t>
            </a:r>
            <a:endParaRPr sz="1500">
              <a:solidFill>
                <a:srgbClr val="000000"/>
              </a:solidFill>
            </a:endParaRPr>
          </a:p>
          <a:p>
            <a:pPr marL="0" lvl="0" indent="0" algn="l" rtl="0">
              <a:spcBef>
                <a:spcPts val="0"/>
              </a:spcBef>
              <a:spcAft>
                <a:spcPts val="1600"/>
              </a:spcAft>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pic>
        <p:nvPicPr>
          <p:cNvPr id="61" name="Google Shape;61;p14" descr="A Thermostable mRNA Vaccine against COVID-19 - ScienceDirect"/>
          <p:cNvPicPr preferRelativeResize="0"/>
          <p:nvPr/>
        </p:nvPicPr>
        <p:blipFill>
          <a:blip r:embed="rId3">
            <a:alphaModFix/>
          </a:blip>
          <a:stretch>
            <a:fillRect/>
          </a:stretch>
        </p:blipFill>
        <p:spPr>
          <a:xfrm>
            <a:off x="4882750" y="1202125"/>
            <a:ext cx="3571875" cy="3571875"/>
          </a:xfrm>
          <a:prstGeom prst="rect">
            <a:avLst/>
          </a:prstGeom>
          <a:noFill/>
          <a:ln>
            <a:noFill/>
          </a:ln>
        </p:spPr>
      </p:pic>
      <p:pic>
        <p:nvPicPr>
          <p:cNvPr id="62" name="Google Shape;62;p14" descr="When will a COVID-19 vaccine be available? Bill Gates explains | World  Economic Forum"/>
          <p:cNvPicPr preferRelativeResize="0"/>
          <p:nvPr/>
        </p:nvPicPr>
        <p:blipFill>
          <a:blip r:embed="rId4">
            <a:alphaModFix/>
          </a:blip>
          <a:stretch>
            <a:fillRect/>
          </a:stretch>
        </p:blipFill>
        <p:spPr>
          <a:xfrm>
            <a:off x="557225" y="1406513"/>
            <a:ext cx="4123761" cy="31631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68" name="Google Shape;68;p15"/>
          <p:cNvSpPr txBox="1">
            <a:spLocks noGrp="1"/>
          </p:cNvSpPr>
          <p:nvPr>
            <p:ph type="body" idx="1"/>
          </p:nvPr>
        </p:nvSpPr>
        <p:spPr>
          <a:xfrm>
            <a:off x="311700" y="1152475"/>
            <a:ext cx="4260300" cy="372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What is RNA?</a:t>
            </a:r>
            <a:endParaRPr/>
          </a:p>
        </p:txBody>
      </p:sp>
      <p:pic>
        <p:nvPicPr>
          <p:cNvPr id="69" name="Google Shape;69;p15" descr="Coronavirus: A new type of vaccine using RNA could help defeat COVID-19"/>
          <p:cNvPicPr preferRelativeResize="0"/>
          <p:nvPr/>
        </p:nvPicPr>
        <p:blipFill>
          <a:blip r:embed="rId3">
            <a:alphaModFix/>
          </a:blip>
          <a:stretch>
            <a:fillRect/>
          </a:stretch>
        </p:blipFill>
        <p:spPr>
          <a:xfrm>
            <a:off x="436075" y="1769725"/>
            <a:ext cx="2635075" cy="2615701"/>
          </a:xfrm>
          <a:prstGeom prst="rect">
            <a:avLst/>
          </a:prstGeom>
          <a:noFill/>
          <a:ln>
            <a:noFill/>
          </a:ln>
        </p:spPr>
      </p:pic>
      <p:pic>
        <p:nvPicPr>
          <p:cNvPr id="70" name="Google Shape;70;p15" descr="Eterna"/>
          <p:cNvPicPr preferRelativeResize="0"/>
          <p:nvPr/>
        </p:nvPicPr>
        <p:blipFill>
          <a:blip r:embed="rId4">
            <a:alphaModFix/>
          </a:blip>
          <a:stretch>
            <a:fillRect/>
          </a:stretch>
        </p:blipFill>
        <p:spPr>
          <a:xfrm>
            <a:off x="3869850" y="1769725"/>
            <a:ext cx="4829740" cy="2897851"/>
          </a:xfrm>
          <a:prstGeom prst="rect">
            <a:avLst/>
          </a:prstGeom>
          <a:noFill/>
          <a:ln>
            <a:noFill/>
          </a:ln>
        </p:spPr>
      </p:pic>
      <p:sp>
        <p:nvSpPr>
          <p:cNvPr id="71" name="Google Shape;71;p15"/>
          <p:cNvSpPr txBox="1"/>
          <p:nvPr/>
        </p:nvSpPr>
        <p:spPr>
          <a:xfrm>
            <a:off x="3869850" y="1152475"/>
            <a:ext cx="2635200" cy="4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Eterna</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Work</a:t>
            </a:r>
            <a:endParaRPr/>
          </a:p>
        </p:txBody>
      </p:sp>
      <p:sp>
        <p:nvSpPr>
          <p:cNvPr id="77" name="Google Shape;77;p16"/>
          <p:cNvSpPr txBox="1">
            <a:spLocks noGrp="1"/>
          </p:cNvSpPr>
          <p:nvPr>
            <p:ph type="body" idx="1"/>
          </p:nvPr>
        </p:nvSpPr>
        <p:spPr>
          <a:xfrm>
            <a:off x="311700" y="1152475"/>
            <a:ext cx="8520600" cy="3898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Moderna mRNA vaccine in stage 3 of clinical trials</a:t>
            </a:r>
            <a:endParaRPr/>
          </a:p>
          <a:p>
            <a:pPr marL="457200" lvl="0" indent="-342900" algn="l" rtl="0">
              <a:spcBef>
                <a:spcPts val="0"/>
              </a:spcBef>
              <a:spcAft>
                <a:spcPts val="0"/>
              </a:spcAft>
              <a:buSzPts val="1800"/>
              <a:buChar char="●"/>
            </a:pPr>
            <a:r>
              <a:rPr lang="en"/>
              <a:t>Cornell University LEARNA RNA design</a:t>
            </a:r>
            <a:endParaRPr/>
          </a:p>
          <a:p>
            <a:pPr marL="457200" lvl="0" indent="-342900" algn="l" rtl="0">
              <a:spcBef>
                <a:spcPts val="0"/>
              </a:spcBef>
              <a:spcAft>
                <a:spcPts val="0"/>
              </a:spcAft>
              <a:buSzPts val="1800"/>
              <a:buChar char="●"/>
            </a:pPr>
            <a:r>
              <a:rPr lang="en"/>
              <a:t>MIT using ML to estimate effectiveness of vaccines</a:t>
            </a:r>
            <a:endParaRPr/>
          </a:p>
          <a:p>
            <a:pPr marL="457200" lvl="0" indent="-342900" algn="l" rtl="0">
              <a:spcBef>
                <a:spcPts val="0"/>
              </a:spcBef>
              <a:spcAft>
                <a:spcPts val="0"/>
              </a:spcAft>
              <a:buSzPts val="1800"/>
              <a:buChar char="●"/>
            </a:pPr>
            <a:r>
              <a:rPr lang="en"/>
              <a:t>OpenVaccine leverages public</a:t>
            </a:r>
            <a:endParaRPr/>
          </a:p>
        </p:txBody>
      </p:sp>
      <p:pic>
        <p:nvPicPr>
          <p:cNvPr id="78" name="Google Shape;78;p16"/>
          <p:cNvPicPr preferRelativeResize="0"/>
          <p:nvPr/>
        </p:nvPicPr>
        <p:blipFill>
          <a:blip r:embed="rId3">
            <a:alphaModFix/>
          </a:blip>
          <a:stretch>
            <a:fillRect/>
          </a:stretch>
        </p:blipFill>
        <p:spPr>
          <a:xfrm>
            <a:off x="5432450" y="2698998"/>
            <a:ext cx="2590350" cy="2164200"/>
          </a:xfrm>
          <a:prstGeom prst="rect">
            <a:avLst/>
          </a:prstGeom>
          <a:noFill/>
          <a:ln>
            <a:noFill/>
          </a:ln>
        </p:spPr>
      </p:pic>
      <p:pic>
        <p:nvPicPr>
          <p:cNvPr id="79" name="Google Shape;79;p16"/>
          <p:cNvPicPr preferRelativeResize="0"/>
          <p:nvPr/>
        </p:nvPicPr>
        <p:blipFill>
          <a:blip r:embed="rId4">
            <a:alphaModFix/>
          </a:blip>
          <a:stretch>
            <a:fillRect/>
          </a:stretch>
        </p:blipFill>
        <p:spPr>
          <a:xfrm>
            <a:off x="1096838" y="2990525"/>
            <a:ext cx="3343275" cy="158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Task</a:t>
            </a:r>
            <a:endParaRPr/>
          </a:p>
        </p:txBody>
      </p:sp>
      <p:sp>
        <p:nvSpPr>
          <p:cNvPr id="85" name="Google Shape;85;p17"/>
          <p:cNvSpPr txBox="1">
            <a:spLocks noGrp="1"/>
          </p:cNvSpPr>
          <p:nvPr>
            <p:ph type="body" idx="1"/>
          </p:nvPr>
        </p:nvSpPr>
        <p:spPr>
          <a:xfrm>
            <a:off x="311700" y="1152475"/>
            <a:ext cx="8520600" cy="3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Given </a:t>
            </a:r>
            <a:r>
              <a:rPr lang="en" sz="2000"/>
              <a:t>RNA sequences generated by Eterna game</a:t>
            </a:r>
            <a:endParaRPr sz="2000"/>
          </a:p>
          <a:p>
            <a:pPr marL="0" lvl="0" indent="0" algn="l" rtl="0">
              <a:spcBef>
                <a:spcPts val="1600"/>
              </a:spcBef>
              <a:spcAft>
                <a:spcPts val="0"/>
              </a:spcAft>
              <a:buNone/>
            </a:pPr>
            <a:r>
              <a:rPr lang="en" sz="2000" b="1"/>
              <a:t>Predict </a:t>
            </a:r>
            <a:r>
              <a:rPr lang="en" sz="2000"/>
              <a:t>reactivity</a:t>
            </a:r>
            <a:endParaRPr sz="2000"/>
          </a:p>
          <a:p>
            <a:pPr marL="0" lvl="0" indent="0" algn="l" rtl="0">
              <a:spcBef>
                <a:spcPts val="1600"/>
              </a:spcBef>
              <a:spcAft>
                <a:spcPts val="0"/>
              </a:spcAft>
              <a:buNone/>
            </a:pPr>
            <a:r>
              <a:rPr lang="en" sz="2000" b="1"/>
              <a:t>Training data</a:t>
            </a:r>
            <a:r>
              <a:rPr lang="en" sz="2000"/>
              <a:t>: 1800 RNA sequences</a:t>
            </a:r>
            <a:endParaRPr sz="2000"/>
          </a:p>
          <a:p>
            <a:pPr marL="0" lvl="0" indent="0" algn="l" rtl="0">
              <a:spcBef>
                <a:spcPts val="1600"/>
              </a:spcBef>
              <a:spcAft>
                <a:spcPts val="0"/>
              </a:spcAft>
              <a:buNone/>
            </a:pPr>
            <a:r>
              <a:rPr lang="en" sz="2000" b="1"/>
              <a:t>Testing data</a:t>
            </a:r>
            <a:r>
              <a:rPr lang="en" sz="2000"/>
              <a:t>: 600 RNA sequences</a:t>
            </a:r>
            <a:endParaRPr sz="2000"/>
          </a:p>
          <a:p>
            <a:pPr marL="0" lvl="0" indent="0" algn="l" rtl="0">
              <a:spcBef>
                <a:spcPts val="1600"/>
              </a:spcBef>
              <a:spcAft>
                <a:spcPts val="1600"/>
              </a:spcAft>
              <a:buNone/>
            </a:pPr>
            <a:r>
              <a:rPr lang="en" sz="2000" b="1"/>
              <a:t>Real reactivity</a:t>
            </a:r>
            <a:r>
              <a:rPr lang="en" sz="2000"/>
              <a:t> found by lab testing</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Intuitive Figure Showing WHY needed</a:t>
            </a:r>
            <a:endParaRPr/>
          </a:p>
        </p:txBody>
      </p:sp>
      <p:sp>
        <p:nvSpPr>
          <p:cNvPr id="91" name="Google Shape;91;p18"/>
          <p:cNvSpPr txBox="1">
            <a:spLocks noGrp="1"/>
          </p:cNvSpPr>
          <p:nvPr>
            <p:ph type="body" idx="1"/>
          </p:nvPr>
        </p:nvSpPr>
        <p:spPr>
          <a:xfrm>
            <a:off x="6882900" y="1151550"/>
            <a:ext cx="2102400" cy="324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RNA molecules are upwards of 200 nucleotides long.</a:t>
            </a:r>
            <a:endParaRPr/>
          </a:p>
        </p:txBody>
      </p:sp>
      <p:pic>
        <p:nvPicPr>
          <p:cNvPr id="92" name="Google Shape;92;p18"/>
          <p:cNvPicPr preferRelativeResize="0"/>
          <p:nvPr/>
        </p:nvPicPr>
        <p:blipFill>
          <a:blip r:embed="rId3">
            <a:alphaModFix/>
          </a:blip>
          <a:stretch>
            <a:fillRect/>
          </a:stretch>
        </p:blipFill>
        <p:spPr>
          <a:xfrm>
            <a:off x="311700" y="1017722"/>
            <a:ext cx="6338499" cy="295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 kNN</a:t>
            </a:r>
            <a:endParaRPr/>
          </a:p>
        </p:txBody>
      </p:sp>
      <p:sp>
        <p:nvSpPr>
          <p:cNvPr id="98" name="Google Shape;98;p19"/>
          <p:cNvSpPr txBox="1">
            <a:spLocks noGrp="1"/>
          </p:cNvSpPr>
          <p:nvPr>
            <p:ph type="body" idx="1"/>
          </p:nvPr>
        </p:nvSpPr>
        <p:spPr>
          <a:xfrm>
            <a:off x="311700" y="1103975"/>
            <a:ext cx="4091100" cy="375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Reactivity dependent on sequence and structure</a:t>
            </a:r>
            <a:endParaRPr/>
          </a:p>
          <a:p>
            <a:pPr marL="457200" lvl="0" indent="-342900" algn="l" rtl="0">
              <a:spcBef>
                <a:spcPts val="0"/>
              </a:spcBef>
              <a:spcAft>
                <a:spcPts val="0"/>
              </a:spcAft>
              <a:buSzPts val="1800"/>
              <a:buChar char="●"/>
            </a:pPr>
            <a:r>
              <a:rPr lang="en"/>
              <a:t>kNN for regression</a:t>
            </a:r>
            <a:endParaRPr/>
          </a:p>
          <a:p>
            <a:pPr marL="457200" lvl="0" indent="-342900" algn="l" rtl="0">
              <a:spcBef>
                <a:spcPts val="0"/>
              </a:spcBef>
              <a:spcAft>
                <a:spcPts val="0"/>
              </a:spcAft>
              <a:buSzPts val="1800"/>
              <a:buChar char="●"/>
            </a:pPr>
            <a:r>
              <a:rPr lang="en"/>
              <a:t>Evolution of model through different approaches</a:t>
            </a:r>
            <a:endParaRPr/>
          </a:p>
          <a:p>
            <a:pPr marL="914400" lvl="1" indent="-317500" algn="l" rtl="0">
              <a:spcBef>
                <a:spcPts val="0"/>
              </a:spcBef>
              <a:spcAft>
                <a:spcPts val="0"/>
              </a:spcAft>
              <a:buSzPts val="1400"/>
              <a:buChar char="○"/>
            </a:pPr>
            <a:r>
              <a:rPr lang="en"/>
              <a:t>Hamming distance on sequence and structure</a:t>
            </a:r>
            <a:endParaRPr/>
          </a:p>
          <a:p>
            <a:pPr marL="914400" lvl="1" indent="-317500" algn="l" rtl="0">
              <a:spcBef>
                <a:spcPts val="0"/>
              </a:spcBef>
              <a:spcAft>
                <a:spcPts val="0"/>
              </a:spcAft>
              <a:buSzPts val="1400"/>
              <a:buChar char="○"/>
            </a:pPr>
            <a:r>
              <a:rPr lang="en"/>
              <a:t>k-Mer frequency and clustering</a:t>
            </a:r>
            <a:endParaRPr/>
          </a:p>
          <a:p>
            <a:pPr marL="914400" lvl="1" indent="-317500" algn="l" rtl="0">
              <a:spcBef>
                <a:spcPts val="0"/>
              </a:spcBef>
              <a:spcAft>
                <a:spcPts val="0"/>
              </a:spcAft>
              <a:buSzPts val="1400"/>
              <a:buChar char="○"/>
            </a:pPr>
            <a:r>
              <a:rPr lang="en"/>
              <a:t>Euclidean distance on frequency of codons</a:t>
            </a:r>
            <a:endParaRPr/>
          </a:p>
        </p:txBody>
      </p:sp>
      <p:pic>
        <p:nvPicPr>
          <p:cNvPr id="99" name="Google Shape;99;p19" descr="A table lists 64 different combinations of the nucleotides uracil (U), cytosine (C), adenine (A), and guanine (G) when they are arranged in three-nucleotide-long codons. The four possible identities of the first nucleotide in the codon are listed in a column on the left side of the table. The same four possible identities of the second nucleotide in the codon are listed in a row along the top of the table. The four possible identities of the third nucleotide in the codon are listed in a column on the right side of the table. The inside of the table is divided into a four by four grid. Each box in the grid contains all the codons that may result when combining the corresponding 1st, 2nd, and 3rd position nucleotides listed in the left column, top row, and right column, respectively. Colored spheres representing amino acids appear in the table beside the three-nucleotide codons that code for them."/>
          <p:cNvPicPr preferRelativeResize="0"/>
          <p:nvPr/>
        </p:nvPicPr>
        <p:blipFill>
          <a:blip r:embed="rId3">
            <a:alphaModFix/>
          </a:blip>
          <a:stretch>
            <a:fillRect/>
          </a:stretch>
        </p:blipFill>
        <p:spPr>
          <a:xfrm>
            <a:off x="4572000" y="1104050"/>
            <a:ext cx="4286250" cy="37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Approach</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Split given training set into train and test sets</a:t>
            </a:r>
            <a:endParaRPr/>
          </a:p>
          <a:p>
            <a:pPr marL="457200" lvl="0" indent="-342900" algn="l" rtl="0">
              <a:spcBef>
                <a:spcPts val="0"/>
              </a:spcBef>
              <a:spcAft>
                <a:spcPts val="0"/>
              </a:spcAft>
              <a:buSzPts val="1800"/>
              <a:buChar char="●"/>
            </a:pPr>
            <a:r>
              <a:rPr lang="en"/>
              <a:t>Process features</a:t>
            </a:r>
            <a:endParaRPr/>
          </a:p>
          <a:p>
            <a:pPr marL="457200" lvl="0" indent="-342900" algn="l" rtl="0">
              <a:spcBef>
                <a:spcPts val="0"/>
              </a:spcBef>
              <a:spcAft>
                <a:spcPts val="0"/>
              </a:spcAft>
              <a:buSzPts val="1800"/>
              <a:buChar char="●"/>
            </a:pPr>
            <a:r>
              <a:rPr lang="en"/>
              <a:t>Compute kNN for each test point</a:t>
            </a:r>
            <a:endParaRPr/>
          </a:p>
          <a:p>
            <a:pPr marL="457200" lvl="0" indent="-342900" algn="l" rtl="0">
              <a:spcBef>
                <a:spcPts val="0"/>
              </a:spcBef>
              <a:spcAft>
                <a:spcPts val="0"/>
              </a:spcAft>
              <a:buSzPts val="1800"/>
              <a:buChar char="●"/>
            </a:pPr>
            <a:r>
              <a:rPr lang="en"/>
              <a:t>Predict reactivity based on average of KNN reactivity values</a:t>
            </a:r>
            <a:endParaRPr/>
          </a:p>
        </p:txBody>
      </p:sp>
      <p:pic>
        <p:nvPicPr>
          <p:cNvPr id="106" name="Google Shape;106;p20"/>
          <p:cNvPicPr preferRelativeResize="0"/>
          <p:nvPr/>
        </p:nvPicPr>
        <p:blipFill>
          <a:blip r:embed="rId3">
            <a:alphaModFix/>
          </a:blip>
          <a:stretch>
            <a:fillRect/>
          </a:stretch>
        </p:blipFill>
        <p:spPr>
          <a:xfrm>
            <a:off x="2109350" y="2571750"/>
            <a:ext cx="4925293" cy="227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Distance Function - Hamming Distance</a:t>
            </a:r>
            <a:endParaRPr/>
          </a:p>
        </p:txBody>
      </p:sp>
      <p:sp>
        <p:nvSpPr>
          <p:cNvPr id="112" name="Google Shape;112;p21"/>
          <p:cNvSpPr txBox="1">
            <a:spLocks noGrp="1"/>
          </p:cNvSpPr>
          <p:nvPr>
            <p:ph type="body" idx="1"/>
          </p:nvPr>
        </p:nvSpPr>
        <p:spPr>
          <a:xfrm>
            <a:off x="311700" y="1152475"/>
            <a:ext cx="8520600" cy="18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Sequence A: GA</a:t>
            </a:r>
            <a:r>
              <a:rPr lang="en" sz="2500" b="1">
                <a:highlight>
                  <a:srgbClr val="FFFF00"/>
                </a:highlight>
              </a:rPr>
              <a:t>U</a:t>
            </a:r>
            <a:r>
              <a:rPr lang="en" sz="2500"/>
              <a:t>CAAG</a:t>
            </a:r>
            <a:r>
              <a:rPr lang="en" sz="2500" b="1">
                <a:highlight>
                  <a:srgbClr val="FFFF00"/>
                </a:highlight>
              </a:rPr>
              <a:t>AU</a:t>
            </a:r>
            <a:r>
              <a:rPr lang="en" sz="2500"/>
              <a:t>C</a:t>
            </a:r>
            <a:r>
              <a:rPr lang="en" sz="2500" b="1">
                <a:highlight>
                  <a:srgbClr val="FFFF00"/>
                </a:highlight>
              </a:rPr>
              <a:t>G</a:t>
            </a:r>
            <a:r>
              <a:rPr lang="en" sz="2500"/>
              <a:t>AUG</a:t>
            </a:r>
            <a:endParaRPr sz="2500"/>
          </a:p>
          <a:p>
            <a:pPr marL="0" lvl="0" indent="0" algn="l" rtl="0">
              <a:spcBef>
                <a:spcPts val="1600"/>
              </a:spcBef>
              <a:spcAft>
                <a:spcPts val="0"/>
              </a:spcAft>
              <a:buNone/>
            </a:pPr>
            <a:r>
              <a:rPr lang="en" sz="2500"/>
              <a:t>Sequence B: GA</a:t>
            </a:r>
            <a:r>
              <a:rPr lang="en" sz="2500" b="1">
                <a:highlight>
                  <a:srgbClr val="FFFF00"/>
                </a:highlight>
              </a:rPr>
              <a:t>A</a:t>
            </a:r>
            <a:r>
              <a:rPr lang="en" sz="2500"/>
              <a:t>CAAG</a:t>
            </a:r>
            <a:r>
              <a:rPr lang="en" sz="2500" b="1">
                <a:highlight>
                  <a:srgbClr val="FFFF00"/>
                </a:highlight>
              </a:rPr>
              <a:t>CG</a:t>
            </a:r>
            <a:r>
              <a:rPr lang="en" sz="2500"/>
              <a:t>C</a:t>
            </a:r>
            <a:r>
              <a:rPr lang="en" sz="2500" b="1">
                <a:highlight>
                  <a:srgbClr val="FFFF00"/>
                </a:highlight>
              </a:rPr>
              <a:t>A</a:t>
            </a:r>
            <a:r>
              <a:rPr lang="en" sz="2500"/>
              <a:t>AUG</a:t>
            </a:r>
            <a:endParaRPr sz="2500"/>
          </a:p>
          <a:p>
            <a:pPr marL="0" lvl="0" indent="0" algn="l" rtl="0">
              <a:spcBef>
                <a:spcPts val="1600"/>
              </a:spcBef>
              <a:spcAft>
                <a:spcPts val="1600"/>
              </a:spcAft>
              <a:buNone/>
            </a:pPr>
            <a:r>
              <a:rPr lang="en" sz="2500"/>
              <a:t>Hamming Distance between A and B: 4</a:t>
            </a:r>
            <a:endParaRPr sz="2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On-screen Show (16:9)</PresentationFormat>
  <Paragraphs>92</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COVID-19 mRNA Degradation Prediction</vt:lpstr>
      <vt:lpstr>Motivation</vt:lpstr>
      <vt:lpstr>Background</vt:lpstr>
      <vt:lpstr>Related Work</vt:lpstr>
      <vt:lpstr>Target Task</vt:lpstr>
      <vt:lpstr>An Intuitive Figure Showing WHY needed</vt:lpstr>
      <vt:lpstr>Proposed Solution: kNN</vt:lpstr>
      <vt:lpstr>kNN Approach</vt:lpstr>
      <vt:lpstr>Distance Function - Hamming Distance</vt:lpstr>
      <vt:lpstr>Distance Function - k-Mer Frequency</vt:lpstr>
      <vt:lpstr>Experimental Results</vt:lpstr>
      <vt:lpstr>Experimental Analysis</vt:lpstr>
      <vt:lpstr>Conclusion and Future Work</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mRNA Degradation Prediction</dc:title>
  <cp:lastModifiedBy>Noor Rafiq</cp:lastModifiedBy>
  <cp:revision>1</cp:revision>
  <dcterms:modified xsi:type="dcterms:W3CDTF">2020-12-07T03:32:05Z</dcterms:modified>
</cp:coreProperties>
</file>