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6C04-76F2-4011-9114-1C95768B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56D268-E940-47C9-BC0D-DD8D69865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AF99E-C4CD-4228-B962-0ED8910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5C3C-5AAD-40E9-9981-4DFADE81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197D6-A1C0-494F-BE1D-EBE8C97D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4749E-B146-4361-B5ED-546DDF5A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35E956-396A-42CB-BADE-4B0B5167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18E8A-2E1D-4E90-884C-255CC454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35809-37E6-4C61-B4AA-6400B528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CD1A0-9F70-41A1-A2A6-E5C628E5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2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F110AD-314D-4829-913C-0C5EE7044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5F17C-9236-4E13-9D93-64E4FC2D9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1BA11-4934-489E-A8F8-FF3B880C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A093B-5318-4BD7-864C-A5D9B4AE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2B87B-DEAA-4E64-A544-55A29064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6740-1775-4901-8975-2BB19E96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25119-4C8D-45B2-83D4-B24AF6F3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B6184-293A-477D-B736-B0305594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E01B3-E29E-4227-B86F-1167F9E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78E81-5E21-4A6E-BC50-4133B838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D3DB2-5D29-466A-A06D-A26B825C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54282-E700-440B-BF43-36D75998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69D2F-6D1C-47FA-A77B-928B1E4C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75C44-F449-4FC6-8D00-226654EC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9951A-C256-4C94-99D3-62829A8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4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8C79-E711-4F9A-976C-B9EE17EF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25239-2354-4E11-BC2B-E7F8994D7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DED35-DB90-4365-B91E-BBBF55A8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7C97B-B156-471B-9F76-75C1D12B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F1152-7CA8-433C-8BA6-D49B9500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D8A4A-F559-48EF-BF91-1799817F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6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78D1D-B733-4BD5-B717-A416C04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C3316-0F43-4453-A143-87D82685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CED0-DD96-4B4D-A0B1-49F1CDE48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4EA79-1801-4B47-9BF2-5C876C8D6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48D6A9-6AB3-49BA-8513-743FD5E23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CE1248-8079-4657-82D2-08D7BA04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A2D0AD-FECD-4845-945F-71524574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964FD-DFCB-47D7-8815-97804024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6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A377F-402F-4B29-AF87-5B6AB4BE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AB99DE-5F1E-4AB6-A710-5A27C51B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2253B0-228E-41AD-8327-3979F134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E9E80-F939-4CDB-842B-FDB621B5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5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B06D4-6A73-40A7-A5DB-F4D94E6F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CD4767-F51A-49D5-BD74-FF518F05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2D308-B373-4E34-9E02-C5D50B59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41C5-350B-47F2-88B5-32C2E6DE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F5663-F340-48D9-8B86-ED64F8C49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2CC95-567F-4201-82AA-33D71BB62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2D012-5A36-43A8-B79F-62F09080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38DC0-2BC1-47DC-8535-1993C96C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0FD5C-358C-44D4-A442-B52C48B6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3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953D-A072-483F-A1D9-A9D80A8A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03D0B-9372-49F2-90CC-2D0B1A30C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D840B-3287-4A4A-AE81-0B8C3F95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55216-9096-4231-B02F-1E120AFD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27430-104A-4E83-ADDF-02221532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D485E-EABC-45D7-99C7-ED24C336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8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391B0E-2DA7-4C4F-AC29-025C8C64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7D6C0-5105-4298-83EC-E06241BC0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4A4CA-5819-4A8F-874C-A11FCA069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D16E-1E6C-402C-B434-F19291B6B02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7CD32-D17D-4DD5-82B0-AB57DE7EE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7C464-2D7F-4E9C-8CA8-4F9F202DA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0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F816B02-D49F-4C58-9E98-A8C5BE54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B8CF86-610D-4BE3-9189-A0994A3A830F}"/>
              </a:ext>
            </a:extLst>
          </p:cNvPr>
          <p:cNvSpPr/>
          <p:nvPr/>
        </p:nvSpPr>
        <p:spPr>
          <a:xfrm>
            <a:off x="3019675" y="1392833"/>
            <a:ext cx="6671079" cy="166145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</a:effectLst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家电企业客户关系管理系统</a:t>
            </a:r>
            <a:endParaRPr lang="zh-CN" altLang="en-US" sz="5400" b="1" cap="none" spc="0" dirty="0">
              <a:ln w="1016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A54B2-F990-4FDC-8E86-FFADC94C71F2}"/>
              </a:ext>
            </a:extLst>
          </p:cNvPr>
          <p:cNvSpPr/>
          <p:nvPr/>
        </p:nvSpPr>
        <p:spPr>
          <a:xfrm>
            <a:off x="8710412" y="6039012"/>
            <a:ext cx="2818570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zh-CN" altLang="en-US" b="1" cap="none" spc="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演讲小组：拉风的组名</a:t>
            </a:r>
          </a:p>
        </p:txBody>
      </p:sp>
    </p:spTree>
    <p:extLst>
      <p:ext uri="{BB962C8B-B14F-4D97-AF65-F5344CB8AC3E}">
        <p14:creationId xmlns:p14="http://schemas.microsoft.com/office/powerpoint/2010/main" val="28517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10">
            <a:extLst>
              <a:ext uri="{FF2B5EF4-FFF2-40B4-BE49-F238E27FC236}">
                <a16:creationId xmlns:a16="http://schemas.microsoft.com/office/drawing/2014/main" id="{6A4B380D-FEEC-4BA9-A085-B75C33556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40A1D2-D696-41C8-BAAE-6100E344747B}"/>
              </a:ext>
            </a:extLst>
          </p:cNvPr>
          <p:cNvSpPr/>
          <p:nvPr/>
        </p:nvSpPr>
        <p:spPr>
          <a:xfrm>
            <a:off x="325135" y="204868"/>
            <a:ext cx="5445745" cy="13255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难点问题及解决方法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0DA59D-1580-495D-8FB5-9B9BF58EF5AA}"/>
              </a:ext>
            </a:extLst>
          </p:cNvPr>
          <p:cNvSpPr txBox="1"/>
          <p:nvPr/>
        </p:nvSpPr>
        <p:spPr>
          <a:xfrm>
            <a:off x="101600" y="2593677"/>
            <a:ext cx="11988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参数获取及传递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新界面设计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·RBAC(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基于角色的权限访问控制</a:t>
            </a:r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前端控件显示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298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25"/>
                            </p:stCondLst>
                            <p:childTnLst>
                              <p:par>
                                <p:cTn id="1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10">
            <a:extLst>
              <a:ext uri="{FF2B5EF4-FFF2-40B4-BE49-F238E27FC236}">
                <a16:creationId xmlns:a16="http://schemas.microsoft.com/office/drawing/2014/main" id="{4508A021-F70A-4ADB-923D-CEEA08A9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0A12D9-7BCB-4113-9C88-5E1D632421B0}"/>
              </a:ext>
            </a:extLst>
          </p:cNvPr>
          <p:cNvSpPr/>
          <p:nvPr/>
        </p:nvSpPr>
        <p:spPr>
          <a:xfrm>
            <a:off x="325135" y="204868"/>
            <a:ext cx="5770865" cy="13255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经验总结及完善软件的各种想法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D730B-8779-482B-9D93-732EC50FAE5C}"/>
              </a:ext>
            </a:extLst>
          </p:cNvPr>
          <p:cNvSpPr txBox="1"/>
          <p:nvPr/>
        </p:nvSpPr>
        <p:spPr>
          <a:xfrm>
            <a:off x="101600" y="2209056"/>
            <a:ext cx="11988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界面优化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数据库扩充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·RBAC(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基于角色的权限访问控制</a:t>
            </a:r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037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"/>
                            </p:stCondLst>
                            <p:childTnLst>
                              <p:par>
                                <p:cTn id="1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25"/>
                            </p:stCondLst>
                            <p:childTnLst>
                              <p:par>
                                <p:cTn id="2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29689F-0B1E-46AD-A01B-877419920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899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803E091-8425-4FB5-87CC-6902DD5DF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EAB3622-1085-421A-9A66-63C26C9F0019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组员及分工</a:t>
            </a:r>
          </a:p>
        </p:txBody>
      </p:sp>
      <p:pic>
        <p:nvPicPr>
          <p:cNvPr id="6" name="Picture 6" descr="http://tse1.mm.bing.net/th?&amp;id=OIP.Ma4b38bdab2e53b6e5162fc090fa537d2o0&amp;w=299&amp;h=143&amp;c=0&amp;pid=1.9&amp;rs=0&amp;p=0&amp;r=0">
            <a:extLst>
              <a:ext uri="{FF2B5EF4-FFF2-40B4-BE49-F238E27FC236}">
                <a16:creationId xmlns:a16="http://schemas.microsoft.com/office/drawing/2014/main" id="{CAE8A8EB-CAD4-46FB-B573-36D20088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2" y="2306164"/>
            <a:ext cx="1924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53D0C37-D109-4362-9D6B-14887FEC5571}"/>
              </a:ext>
            </a:extLst>
          </p:cNvPr>
          <p:cNvSpPr/>
          <p:nvPr/>
        </p:nvSpPr>
        <p:spPr>
          <a:xfrm>
            <a:off x="3068513" y="2276408"/>
            <a:ext cx="2246722" cy="10621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王上（组长）：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售后所有及数据库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Picture 6" descr="http://tse1.mm.bing.net/th?&amp;id=OIP.Ma4b38bdab2e53b6e5162fc090fa537d2o0&amp;w=299&amp;h=143&amp;c=0&amp;pid=1.9&amp;rs=0&amp;p=0&amp;r=0">
            <a:extLst>
              <a:ext uri="{FF2B5EF4-FFF2-40B4-BE49-F238E27FC236}">
                <a16:creationId xmlns:a16="http://schemas.microsoft.com/office/drawing/2014/main" id="{FA53F518-2D23-464F-97F1-48EDEA0E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63" y="5014482"/>
            <a:ext cx="1924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55B2220E-1789-4435-89F7-5FE305E8B313}"/>
              </a:ext>
            </a:extLst>
          </p:cNvPr>
          <p:cNvSpPr/>
          <p:nvPr/>
        </p:nvSpPr>
        <p:spPr>
          <a:xfrm>
            <a:off x="3068513" y="4885513"/>
            <a:ext cx="2246722" cy="10621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高洪续：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销售订单所有及数据库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BF17B38-5BD8-4182-BEC2-C36A87F03D1B}"/>
              </a:ext>
            </a:extLst>
          </p:cNvPr>
          <p:cNvSpPr/>
          <p:nvPr/>
        </p:nvSpPr>
        <p:spPr>
          <a:xfrm>
            <a:off x="8969704" y="2276409"/>
            <a:ext cx="2246722" cy="10621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陈政华：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登录、管理员所有及数据库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8D19D3B-8012-4E36-8AB9-9A9BC681DA0A}"/>
              </a:ext>
            </a:extLst>
          </p:cNvPr>
          <p:cNvSpPr/>
          <p:nvPr/>
        </p:nvSpPr>
        <p:spPr>
          <a:xfrm>
            <a:off x="8969704" y="4945092"/>
            <a:ext cx="2246722" cy="10621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田子豪：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UI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、部门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产品所有及数据库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Picture 6" descr="http://tse1.mm.bing.net/th?&amp;id=OIP.Ma4b38bdab2e53b6e5162fc090fa537d2o0&amp;w=299&amp;h=143&amp;c=0&amp;pid=1.9&amp;rs=0&amp;p=0&amp;r=0">
            <a:extLst>
              <a:ext uri="{FF2B5EF4-FFF2-40B4-BE49-F238E27FC236}">
                <a16:creationId xmlns:a16="http://schemas.microsoft.com/office/drawing/2014/main" id="{B79D0AF2-66B0-43D3-A0F6-E887DC6D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51" y="2306164"/>
            <a:ext cx="1924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http://tse1.mm.bing.net/th?&amp;id=OIP.Ma4b38bdab2e53b6e5162fc090fa537d2o0&amp;w=299&amp;h=143&amp;c=0&amp;pid=1.9&amp;rs=0&amp;p=0&amp;r=0">
            <a:extLst>
              <a:ext uri="{FF2B5EF4-FFF2-40B4-BE49-F238E27FC236}">
                <a16:creationId xmlns:a16="http://schemas.microsoft.com/office/drawing/2014/main" id="{171BBE79-B7F3-4083-B04A-67C87A2E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51" y="4954904"/>
            <a:ext cx="1924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505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0">
            <a:extLst>
              <a:ext uri="{FF2B5EF4-FFF2-40B4-BE49-F238E27FC236}">
                <a16:creationId xmlns:a16="http://schemas.microsoft.com/office/drawing/2014/main" id="{61F90A98-FA9F-4B80-8C02-E6C87D3FA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C7888A-AB68-420A-A140-84C90D33D2D9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软件功能介绍</a:t>
            </a:r>
          </a:p>
        </p:txBody>
      </p:sp>
      <p:sp>
        <p:nvSpPr>
          <p:cNvPr id="3" name="箭头: 右 2">
            <a:hlinkClick r:id="rId3" action="ppaction://hlinksldjump"/>
            <a:extLst>
              <a:ext uri="{FF2B5EF4-FFF2-40B4-BE49-F238E27FC236}">
                <a16:creationId xmlns:a16="http://schemas.microsoft.com/office/drawing/2014/main" id="{D565C2C3-7D82-488D-B1E2-9891B95B4D1A}"/>
              </a:ext>
            </a:extLst>
          </p:cNvPr>
          <p:cNvSpPr/>
          <p:nvPr/>
        </p:nvSpPr>
        <p:spPr>
          <a:xfrm>
            <a:off x="639317" y="1379880"/>
            <a:ext cx="1923959" cy="136461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reflection blurRad="6350" stA="60000" endA="900" endPos="58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登录界面</a:t>
            </a:r>
          </a:p>
        </p:txBody>
      </p:sp>
      <p:sp>
        <p:nvSpPr>
          <p:cNvPr id="14" name="箭头: 右 13">
            <a:hlinkClick r:id="rId4" action="ppaction://hlinksldjump"/>
            <a:extLst>
              <a:ext uri="{FF2B5EF4-FFF2-40B4-BE49-F238E27FC236}">
                <a16:creationId xmlns:a16="http://schemas.microsoft.com/office/drawing/2014/main" id="{B7A4F41B-A85B-4EBA-86F1-A451041B83C0}"/>
              </a:ext>
            </a:extLst>
          </p:cNvPr>
          <p:cNvSpPr/>
          <p:nvPr/>
        </p:nvSpPr>
        <p:spPr>
          <a:xfrm>
            <a:off x="8007323" y="5356726"/>
            <a:ext cx="1923959" cy="136461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reflection blurRad="6350" stA="60000" endA="900" endPos="58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售后界面</a:t>
            </a:r>
          </a:p>
        </p:txBody>
      </p:sp>
      <p:sp>
        <p:nvSpPr>
          <p:cNvPr id="15" name="箭头: 右 14">
            <a:hlinkClick r:id="rId5" action="ppaction://hlinksldjump"/>
            <a:extLst>
              <a:ext uri="{FF2B5EF4-FFF2-40B4-BE49-F238E27FC236}">
                <a16:creationId xmlns:a16="http://schemas.microsoft.com/office/drawing/2014/main" id="{D5F3589D-3F82-4934-B19F-4DF515BCF16E}"/>
              </a:ext>
            </a:extLst>
          </p:cNvPr>
          <p:cNvSpPr/>
          <p:nvPr/>
        </p:nvSpPr>
        <p:spPr>
          <a:xfrm>
            <a:off x="6096000" y="4402088"/>
            <a:ext cx="1923959" cy="136461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reflection blurRad="6350" stA="60000" endA="900" endPos="58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销售界面</a:t>
            </a:r>
          </a:p>
        </p:txBody>
      </p:sp>
      <p:sp>
        <p:nvSpPr>
          <p:cNvPr id="16" name="箭头: 右 15">
            <a:hlinkClick r:id="rId6" action="ppaction://hlinksldjump"/>
            <a:extLst>
              <a:ext uri="{FF2B5EF4-FFF2-40B4-BE49-F238E27FC236}">
                <a16:creationId xmlns:a16="http://schemas.microsoft.com/office/drawing/2014/main" id="{26A6E248-C6B7-4D26-8D3D-F1B620F8ED1A}"/>
              </a:ext>
            </a:extLst>
          </p:cNvPr>
          <p:cNvSpPr/>
          <p:nvPr/>
        </p:nvSpPr>
        <p:spPr>
          <a:xfrm>
            <a:off x="2563276" y="2313868"/>
            <a:ext cx="1923959" cy="136461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reflection blurRad="6350" stA="60000" endA="900" endPos="58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管理员界面</a:t>
            </a:r>
          </a:p>
        </p:txBody>
      </p:sp>
      <p:sp>
        <p:nvSpPr>
          <p:cNvPr id="17" name="箭头: 右 16">
            <a:hlinkClick r:id="rId7" action="ppaction://hlinksldjump"/>
            <a:extLst>
              <a:ext uri="{FF2B5EF4-FFF2-40B4-BE49-F238E27FC236}">
                <a16:creationId xmlns:a16="http://schemas.microsoft.com/office/drawing/2014/main" id="{A3202DCF-B172-4E3B-8F55-EF9FF05EFBC9}"/>
              </a:ext>
            </a:extLst>
          </p:cNvPr>
          <p:cNvSpPr/>
          <p:nvPr/>
        </p:nvSpPr>
        <p:spPr>
          <a:xfrm>
            <a:off x="4325421" y="3310792"/>
            <a:ext cx="1923959" cy="136461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reflection blurRad="6350" stA="60000" endA="900" endPos="58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经理界面</a:t>
            </a:r>
          </a:p>
        </p:txBody>
      </p:sp>
    </p:spTree>
    <p:extLst>
      <p:ext uri="{BB962C8B-B14F-4D97-AF65-F5344CB8AC3E}">
        <p14:creationId xmlns:p14="http://schemas.microsoft.com/office/powerpoint/2010/main" val="2991802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1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内容占位符 10">
            <a:extLst>
              <a:ext uri="{FF2B5EF4-FFF2-40B4-BE49-F238E27FC236}">
                <a16:creationId xmlns:a16="http://schemas.microsoft.com/office/drawing/2014/main" id="{BE697937-515D-4A28-8C14-FD8936E7E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895C96-637F-4D39-A0D3-F7071D71686F}"/>
              </a:ext>
            </a:extLst>
          </p:cNvPr>
          <p:cNvSpPr/>
          <p:nvPr/>
        </p:nvSpPr>
        <p:spPr>
          <a:xfrm>
            <a:off x="9115718" y="365125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登录界面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28FB27-104E-45AD-824F-9C031F99B660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登录界面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0CFF1C-38FE-4F3E-AE04-DE53D5B3F066}"/>
              </a:ext>
            </a:extLst>
          </p:cNvPr>
          <p:cNvSpPr txBox="1"/>
          <p:nvPr/>
        </p:nvSpPr>
        <p:spPr>
          <a:xfrm>
            <a:off x="97411" y="2328629"/>
            <a:ext cx="60834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用户通过账号、密码进入管理界面。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若连续输入错三次密码，则需要等待</a:t>
            </a:r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分钟（账户或密码不能为空）。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通过识别用户的身份（管理员、经理、销售、售后）进入相应界面。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25B2CA58-B1E4-4CEC-8F5D-6692E7537108}"/>
              </a:ext>
            </a:extLst>
          </p:cNvPr>
          <p:cNvSpPr/>
          <p:nvPr/>
        </p:nvSpPr>
        <p:spPr>
          <a:xfrm>
            <a:off x="8994347" y="1690688"/>
            <a:ext cx="1758101" cy="867474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账号密码正确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5DD1C82-8EEF-4BC0-9AB2-2EB212FDDB8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873397" y="1072342"/>
            <a:ext cx="1" cy="618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99B9345-48EC-43AC-97BD-C407CF13E7C7}"/>
              </a:ext>
            </a:extLst>
          </p:cNvPr>
          <p:cNvCxnSpPr>
            <a:cxnSpLocks/>
            <a:stCxn id="4" idx="2"/>
            <a:endCxn id="62" idx="0"/>
          </p:cNvCxnSpPr>
          <p:nvPr/>
        </p:nvCxnSpPr>
        <p:spPr>
          <a:xfrm>
            <a:off x="9873398" y="2558162"/>
            <a:ext cx="665786" cy="507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6003A9D-4DE8-49E6-A2F9-A62CB42548C1}"/>
              </a:ext>
            </a:extLst>
          </p:cNvPr>
          <p:cNvSpPr txBox="1"/>
          <p:nvPr/>
        </p:nvSpPr>
        <p:spPr>
          <a:xfrm>
            <a:off x="9762023" y="2689315"/>
            <a:ext cx="28145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>
                <a:ln/>
                <a:solidFill>
                  <a:schemeClr val="accent4"/>
                </a:solidFill>
              </a:rPr>
              <a:t>Y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D4F615-6B37-45EA-AA41-92677335DE9A}"/>
              </a:ext>
            </a:extLst>
          </p:cNvPr>
          <p:cNvSpPr txBox="1"/>
          <p:nvPr/>
        </p:nvSpPr>
        <p:spPr>
          <a:xfrm>
            <a:off x="8550613" y="1755093"/>
            <a:ext cx="4437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>
                <a:ln/>
                <a:solidFill>
                  <a:schemeClr val="accent4"/>
                </a:solidFill>
              </a:rPr>
              <a:t>N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64E1B52-DE49-48A8-983F-9D0723C8B4E8}"/>
              </a:ext>
            </a:extLst>
          </p:cNvPr>
          <p:cNvCxnSpPr>
            <a:cxnSpLocks/>
          </p:cNvCxnSpPr>
          <p:nvPr/>
        </p:nvCxnSpPr>
        <p:spPr>
          <a:xfrm>
            <a:off x="8385243" y="2124425"/>
            <a:ext cx="609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409CE7-B149-411E-A582-1A203E12AAC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385243" y="718734"/>
            <a:ext cx="730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2807E4-90F5-43FA-99F1-E1E122DBE88D}"/>
              </a:ext>
            </a:extLst>
          </p:cNvPr>
          <p:cNvCxnSpPr>
            <a:cxnSpLocks/>
          </p:cNvCxnSpPr>
          <p:nvPr/>
        </p:nvCxnSpPr>
        <p:spPr>
          <a:xfrm>
            <a:off x="8385243" y="718733"/>
            <a:ext cx="16743" cy="14056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ADF607-9FC0-45F1-90E1-BDCDB460E2B7}"/>
              </a:ext>
            </a:extLst>
          </p:cNvPr>
          <p:cNvSpPr/>
          <p:nvPr/>
        </p:nvSpPr>
        <p:spPr>
          <a:xfrm>
            <a:off x="7904429" y="3058647"/>
            <a:ext cx="995113" cy="4862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管理员界面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F1AEAE9-D21D-424C-9999-7B9BE8C30D32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401986" y="2577803"/>
            <a:ext cx="1453740" cy="48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F47B70-2BF0-42CE-974A-E93A5D494EAF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>
            <a:off x="9873398" y="2558162"/>
            <a:ext cx="1663467" cy="516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卷形: 水平 53">
            <a:extLst>
              <a:ext uri="{FF2B5EF4-FFF2-40B4-BE49-F238E27FC236}">
                <a16:creationId xmlns:a16="http://schemas.microsoft.com/office/drawing/2014/main" id="{13E505AA-C811-41BE-BD04-34A66C7135ED}"/>
              </a:ext>
            </a:extLst>
          </p:cNvPr>
          <p:cNvSpPr/>
          <p:nvPr/>
        </p:nvSpPr>
        <p:spPr>
          <a:xfrm>
            <a:off x="8651763" y="4877179"/>
            <a:ext cx="2407920" cy="1181186"/>
          </a:xfrm>
          <a:prstGeom prst="horizont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7DDE83-3295-4824-9B13-3FFCA0F2DED5}"/>
              </a:ext>
            </a:extLst>
          </p:cNvPr>
          <p:cNvCxnSpPr>
            <a:cxnSpLocks/>
            <a:stCxn id="4" idx="2"/>
            <a:endCxn id="58" idx="0"/>
          </p:cNvCxnSpPr>
          <p:nvPr/>
        </p:nvCxnSpPr>
        <p:spPr>
          <a:xfrm flipH="1">
            <a:off x="9490942" y="2558162"/>
            <a:ext cx="382456" cy="494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DE963C6-4CEA-49F0-9B1B-98149DD03168}"/>
              </a:ext>
            </a:extLst>
          </p:cNvPr>
          <p:cNvSpPr/>
          <p:nvPr/>
        </p:nvSpPr>
        <p:spPr>
          <a:xfrm>
            <a:off x="8959798" y="3052311"/>
            <a:ext cx="1062287" cy="505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经理界面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8A4882D-3A24-441D-A4D3-30D1CD2D05CC}"/>
              </a:ext>
            </a:extLst>
          </p:cNvPr>
          <p:cNvSpPr/>
          <p:nvPr/>
        </p:nvSpPr>
        <p:spPr>
          <a:xfrm>
            <a:off x="10082341" y="3065952"/>
            <a:ext cx="913685" cy="48309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销售界面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082791D-8515-4979-9903-015AEB7C75CD}"/>
              </a:ext>
            </a:extLst>
          </p:cNvPr>
          <p:cNvSpPr/>
          <p:nvPr/>
        </p:nvSpPr>
        <p:spPr>
          <a:xfrm>
            <a:off x="11080022" y="3074541"/>
            <a:ext cx="913685" cy="48309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售后界面</a:t>
            </a:r>
          </a:p>
        </p:txBody>
      </p:sp>
    </p:spTree>
    <p:extLst>
      <p:ext uri="{BB962C8B-B14F-4D97-AF65-F5344CB8AC3E}">
        <p14:creationId xmlns:p14="http://schemas.microsoft.com/office/powerpoint/2010/main" val="2667233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 tmFilter="0,0; .5, 1; 1, 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22" grpId="0"/>
      <p:bldP spid="29" grpId="0"/>
      <p:bldP spid="47" grpId="0" animBg="1"/>
      <p:bldP spid="54" grpId="0" animBg="1"/>
      <p:bldP spid="58" grpId="0" animBg="1"/>
      <p:bldP spid="62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内容占位符 10">
            <a:extLst>
              <a:ext uri="{FF2B5EF4-FFF2-40B4-BE49-F238E27FC236}">
                <a16:creationId xmlns:a16="http://schemas.microsoft.com/office/drawing/2014/main" id="{F14F71DE-67FA-45CE-9CDD-249E97A41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407D89C-A9EC-4B06-9908-6517F4905050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管理员界面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D2731-9318-4BF2-A781-13BE48D91240}"/>
              </a:ext>
            </a:extLst>
          </p:cNvPr>
          <p:cNvSpPr txBox="1"/>
          <p:nvPr/>
        </p:nvSpPr>
        <p:spPr>
          <a:xfrm>
            <a:off x="306720" y="2610839"/>
            <a:ext cx="708298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管理员可以查看员工的信息并修改员工的权限</a:t>
            </a:r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查看部门详尽信息</a:t>
            </a:r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查看产品详尽信息</a:t>
            </a:r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查看顾客详尽信息</a:t>
            </a:r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查看订单详尽信息</a:t>
            </a:r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查看售后订单详尽信息</a:t>
            </a:r>
            <a:endParaRPr lang="en-US" altLang="zh-CN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D32BA4-3C31-4C28-A735-9700D72DB06C}"/>
              </a:ext>
            </a:extLst>
          </p:cNvPr>
          <p:cNvSpPr/>
          <p:nvPr/>
        </p:nvSpPr>
        <p:spPr>
          <a:xfrm>
            <a:off x="8325588" y="427066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管理员界面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B3DD76-F8FE-43B8-B55F-567E69736D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6750253" y="1134283"/>
            <a:ext cx="2315340" cy="60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B32F07-C826-478C-AAED-DFFBCE99A5E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954433" y="1134283"/>
            <a:ext cx="1111160" cy="61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43E33A-4318-45C7-9EFE-CAC1767CF4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65593" y="1134283"/>
            <a:ext cx="0" cy="61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FDD3811-C05A-4A53-8F11-6F285F05CAAA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9065593" y="1134283"/>
            <a:ext cx="2391453" cy="615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055DF5-2572-4038-91E2-18C16CD4F2A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9065593" y="1134283"/>
            <a:ext cx="1204180" cy="615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4176BABB-F40D-4F2B-92A8-527DB46A2A45}"/>
              </a:ext>
            </a:extLst>
          </p:cNvPr>
          <p:cNvSpPr/>
          <p:nvPr/>
        </p:nvSpPr>
        <p:spPr>
          <a:xfrm>
            <a:off x="6202451" y="1738216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销售订单信息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3945BAF9-F959-4AE5-B082-8550B64B68AC}"/>
              </a:ext>
            </a:extLst>
          </p:cNvPr>
          <p:cNvSpPr/>
          <p:nvPr/>
        </p:nvSpPr>
        <p:spPr>
          <a:xfrm>
            <a:off x="9721971" y="1749467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部门信息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2A1A7D26-ABF9-40E1-94E1-75B15ED70FBA}"/>
              </a:ext>
            </a:extLst>
          </p:cNvPr>
          <p:cNvSpPr/>
          <p:nvPr/>
        </p:nvSpPr>
        <p:spPr>
          <a:xfrm>
            <a:off x="8534698" y="1749468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产品信息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06268FB-1CB7-4E51-BD54-2AC13C6E3668}"/>
              </a:ext>
            </a:extLst>
          </p:cNvPr>
          <p:cNvSpPr/>
          <p:nvPr/>
        </p:nvSpPr>
        <p:spPr>
          <a:xfrm>
            <a:off x="7389724" y="1741709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顾客信息</a:t>
            </a: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70197FEB-5052-4EA4-8601-C1194B591ECB}"/>
              </a:ext>
            </a:extLst>
          </p:cNvPr>
          <p:cNvSpPr/>
          <p:nvPr/>
        </p:nvSpPr>
        <p:spPr>
          <a:xfrm>
            <a:off x="10909244" y="1749467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员工信息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3560FC-3297-4B51-B3D5-5BB7E240DC65}"/>
              </a:ext>
            </a:extLst>
          </p:cNvPr>
          <p:cNvCxnSpPr>
            <a:cxnSpLocks/>
          </p:cNvCxnSpPr>
          <p:nvPr/>
        </p:nvCxnSpPr>
        <p:spPr>
          <a:xfrm>
            <a:off x="11457045" y="2301666"/>
            <a:ext cx="1" cy="618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9B1B8688-F3F6-4266-B470-AEF161F7998B}"/>
              </a:ext>
            </a:extLst>
          </p:cNvPr>
          <p:cNvSpPr/>
          <p:nvPr/>
        </p:nvSpPr>
        <p:spPr>
          <a:xfrm>
            <a:off x="10909244" y="2916850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修改员工权限</a:t>
            </a:r>
          </a:p>
        </p:txBody>
      </p:sp>
      <p:sp>
        <p:nvSpPr>
          <p:cNvPr id="38" name="卷形: 水平 37">
            <a:extLst>
              <a:ext uri="{FF2B5EF4-FFF2-40B4-BE49-F238E27FC236}">
                <a16:creationId xmlns:a16="http://schemas.microsoft.com/office/drawing/2014/main" id="{C50162CD-9006-4C5B-9CD4-A48DBA146FBD}"/>
              </a:ext>
            </a:extLst>
          </p:cNvPr>
          <p:cNvSpPr/>
          <p:nvPr/>
        </p:nvSpPr>
        <p:spPr>
          <a:xfrm>
            <a:off x="8159361" y="4382240"/>
            <a:ext cx="2407920" cy="1181186"/>
          </a:xfrm>
          <a:prstGeom prst="horizont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96658D95-B1AD-4BB4-BA5D-B77F62639A82}"/>
              </a:ext>
            </a:extLst>
          </p:cNvPr>
          <p:cNvSpPr/>
          <p:nvPr/>
        </p:nvSpPr>
        <p:spPr>
          <a:xfrm>
            <a:off x="4928343" y="1738215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售后订单信息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6290BA-39E2-48A2-95A1-323BCB18CAD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477053" y="1134283"/>
            <a:ext cx="3588540" cy="570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82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 tmFilter="0,0; .5, 1; 1, 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 tmFilter="0,0; .5, 1; 1, 1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 tmFilter="0,0; .5, 1; 1, 1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"/>
                            </p:stCondLst>
                            <p:childTnLst>
                              <p:par>
                                <p:cTn id="1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9" grpId="0" animBg="1"/>
      <p:bldP spid="22" grpId="0" animBg="1"/>
      <p:bldP spid="23" grpId="0" animBg="1"/>
      <p:bldP spid="24" grpId="0" animBg="1"/>
      <p:bldP spid="33" grpId="0" animBg="1"/>
      <p:bldP spid="36" grpId="0" animBg="1"/>
      <p:bldP spid="38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内容占位符 10">
            <a:extLst>
              <a:ext uri="{FF2B5EF4-FFF2-40B4-BE49-F238E27FC236}">
                <a16:creationId xmlns:a16="http://schemas.microsoft.com/office/drawing/2014/main" id="{F14F71DE-67FA-45CE-9CDD-249E97A41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407D89C-A9EC-4B06-9908-6517F4905050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经理界面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D2731-9318-4BF2-A781-13BE48D91240}"/>
              </a:ext>
            </a:extLst>
          </p:cNvPr>
          <p:cNvSpPr txBox="1"/>
          <p:nvPr/>
        </p:nvSpPr>
        <p:spPr>
          <a:xfrm>
            <a:off x="36374" y="2655500"/>
            <a:ext cx="708298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经理可以查看自己所在的部门信息及部门所销售的产品信息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查看部门员工信息并查看业绩（图表）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查看并修改顾客</a:t>
            </a:r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销售订单信息（支持导入导出，</a:t>
            </a:r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打印）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查看售后订单信息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D32BA4-3C31-4C28-A735-9700D72DB06C}"/>
              </a:ext>
            </a:extLst>
          </p:cNvPr>
          <p:cNvSpPr/>
          <p:nvPr/>
        </p:nvSpPr>
        <p:spPr>
          <a:xfrm>
            <a:off x="8325588" y="427066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经理界面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B3DD76-F8FE-43B8-B55F-567E69736D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6750253" y="1134283"/>
            <a:ext cx="2315340" cy="60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B32F07-C826-478C-AAED-DFFBCE99A5E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954433" y="1134283"/>
            <a:ext cx="1111160" cy="61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43E33A-4318-45C7-9EFE-CAC1767CF46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269773" y="2301666"/>
            <a:ext cx="13033" cy="644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FDD3811-C05A-4A53-8F11-6F285F05CAAA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9065593" y="1134283"/>
            <a:ext cx="2391453" cy="615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055DF5-2572-4038-91E2-18C16CD4F2A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9065593" y="1134283"/>
            <a:ext cx="1204180" cy="615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4176BABB-F40D-4F2B-92A8-527DB46A2A45}"/>
              </a:ext>
            </a:extLst>
          </p:cNvPr>
          <p:cNvSpPr/>
          <p:nvPr/>
        </p:nvSpPr>
        <p:spPr>
          <a:xfrm>
            <a:off x="6202451" y="1738216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售后订单信息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3945BAF9-F959-4AE5-B082-8550B64B68AC}"/>
              </a:ext>
            </a:extLst>
          </p:cNvPr>
          <p:cNvSpPr/>
          <p:nvPr/>
        </p:nvSpPr>
        <p:spPr>
          <a:xfrm>
            <a:off x="9721971" y="1749467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部门信息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2A1A7D26-ABF9-40E1-94E1-75B15ED70FBA}"/>
              </a:ext>
            </a:extLst>
          </p:cNvPr>
          <p:cNvSpPr/>
          <p:nvPr/>
        </p:nvSpPr>
        <p:spPr>
          <a:xfrm>
            <a:off x="9735004" y="2946515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产品信息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06268FB-1CB7-4E51-BD54-2AC13C6E3668}"/>
              </a:ext>
            </a:extLst>
          </p:cNvPr>
          <p:cNvSpPr/>
          <p:nvPr/>
        </p:nvSpPr>
        <p:spPr>
          <a:xfrm>
            <a:off x="7389724" y="1741709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员工信息</a:t>
            </a: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70197FEB-5052-4EA4-8601-C1194B591ECB}"/>
              </a:ext>
            </a:extLst>
          </p:cNvPr>
          <p:cNvSpPr/>
          <p:nvPr/>
        </p:nvSpPr>
        <p:spPr>
          <a:xfrm>
            <a:off x="10909244" y="1749467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顾客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销售信息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3560FC-3297-4B51-B3D5-5BB7E240DC65}"/>
              </a:ext>
            </a:extLst>
          </p:cNvPr>
          <p:cNvCxnSpPr>
            <a:cxnSpLocks/>
          </p:cNvCxnSpPr>
          <p:nvPr/>
        </p:nvCxnSpPr>
        <p:spPr>
          <a:xfrm>
            <a:off x="11457045" y="2301666"/>
            <a:ext cx="1" cy="618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9B1B8688-F3F6-4266-B470-AEF161F7998B}"/>
              </a:ext>
            </a:extLst>
          </p:cNvPr>
          <p:cNvSpPr/>
          <p:nvPr/>
        </p:nvSpPr>
        <p:spPr>
          <a:xfrm>
            <a:off x="10909244" y="2916850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修改销售订单</a:t>
            </a:r>
          </a:p>
        </p:txBody>
      </p:sp>
      <p:sp>
        <p:nvSpPr>
          <p:cNvPr id="38" name="卷形: 水平 37">
            <a:extLst>
              <a:ext uri="{FF2B5EF4-FFF2-40B4-BE49-F238E27FC236}">
                <a16:creationId xmlns:a16="http://schemas.microsoft.com/office/drawing/2014/main" id="{C50162CD-9006-4C5B-9CD4-A48DBA146FBD}"/>
              </a:ext>
            </a:extLst>
          </p:cNvPr>
          <p:cNvSpPr/>
          <p:nvPr/>
        </p:nvSpPr>
        <p:spPr>
          <a:xfrm>
            <a:off x="8159361" y="4382240"/>
            <a:ext cx="2407920" cy="1181186"/>
          </a:xfrm>
          <a:prstGeom prst="horizont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0A5FB0-A8E4-4A88-820D-16B97759715A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9065593" y="1134283"/>
            <a:ext cx="30136" cy="60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557C1546-FC2A-4374-B45C-B6D387F071FF}"/>
              </a:ext>
            </a:extLst>
          </p:cNvPr>
          <p:cNvSpPr/>
          <p:nvPr/>
        </p:nvSpPr>
        <p:spPr>
          <a:xfrm>
            <a:off x="8547927" y="1744051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核算业绩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608A53B-F826-4C53-BDB4-20074A25C18D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5548198" y="1134283"/>
            <a:ext cx="3517395" cy="615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1CCC66C2-0915-4155-A543-19104287D307}"/>
              </a:ext>
            </a:extLst>
          </p:cNvPr>
          <p:cNvSpPr/>
          <p:nvPr/>
        </p:nvSpPr>
        <p:spPr>
          <a:xfrm>
            <a:off x="5000396" y="1749467"/>
            <a:ext cx="1095604" cy="552199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图表信息</a:t>
            </a:r>
          </a:p>
        </p:txBody>
      </p:sp>
    </p:spTree>
    <p:extLst>
      <p:ext uri="{BB962C8B-B14F-4D97-AF65-F5344CB8AC3E}">
        <p14:creationId xmlns:p14="http://schemas.microsoft.com/office/powerpoint/2010/main" val="3745167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 tmFilter="0,0; .5, 1; 1, 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"/>
                            </p:stCondLst>
                            <p:childTnLst>
                              <p:par>
                                <p:cTn id="1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9" grpId="0" animBg="1"/>
      <p:bldP spid="22" grpId="0" animBg="1"/>
      <p:bldP spid="23" grpId="0" animBg="1"/>
      <p:bldP spid="24" grpId="0" animBg="1"/>
      <p:bldP spid="33" grpId="0" animBg="1"/>
      <p:bldP spid="36" grpId="0" animBg="1"/>
      <p:bldP spid="38" grpId="0" animBg="1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0">
            <a:extLst>
              <a:ext uri="{FF2B5EF4-FFF2-40B4-BE49-F238E27FC236}">
                <a16:creationId xmlns:a16="http://schemas.microsoft.com/office/drawing/2014/main" id="{6DCC4F75-79F9-4CC5-8197-E95802124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B8C48D-9BBF-4D52-AAF5-49B98146444D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销售人员界面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56AF-B56C-4047-8ADC-8A82D6BB4DAD}"/>
              </a:ext>
            </a:extLst>
          </p:cNvPr>
          <p:cNvSpPr txBox="1"/>
          <p:nvPr/>
        </p:nvSpPr>
        <p:spPr>
          <a:xfrm>
            <a:off x="64099" y="1759066"/>
            <a:ext cx="67240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销售人员查看自己所在的部门信息及部门所销售的产品信息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自己的顾客</a:t>
            </a:r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销售订单，并进行修改（支持导入导出，</a:t>
            </a:r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打印）</a:t>
            </a:r>
            <a:endParaRPr lang="en-US" altLang="zh-CN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A48D8C-D05E-4782-B44B-4F351886A4D5}"/>
              </a:ext>
            </a:extLst>
          </p:cNvPr>
          <p:cNvSpPr/>
          <p:nvPr/>
        </p:nvSpPr>
        <p:spPr>
          <a:xfrm>
            <a:off x="8894548" y="674297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销售界面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FC1341-6D46-4BDF-9934-CE8E13F2B3A6}"/>
              </a:ext>
            </a:extLst>
          </p:cNvPr>
          <p:cNvSpPr/>
          <p:nvPr/>
        </p:nvSpPr>
        <p:spPr>
          <a:xfrm>
            <a:off x="7015211" y="2055813"/>
            <a:ext cx="1480010" cy="69063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部门信息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CF954B-ABA1-4F40-9717-FB146659DF4C}"/>
              </a:ext>
            </a:extLst>
          </p:cNvPr>
          <p:cNvSpPr/>
          <p:nvPr/>
        </p:nvSpPr>
        <p:spPr>
          <a:xfrm>
            <a:off x="10665738" y="2039229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订单信息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B3A746-C07B-40CE-8F0C-A641947FCEA6}"/>
              </a:ext>
            </a:extLst>
          </p:cNvPr>
          <p:cNvSpPr/>
          <p:nvPr/>
        </p:nvSpPr>
        <p:spPr>
          <a:xfrm>
            <a:off x="10665738" y="3387788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修改订单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EE09C2-825D-4BA9-AB3C-631E0A13D51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755216" y="1381514"/>
            <a:ext cx="1879337" cy="674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D45EBF-029E-49AE-BC20-7A603E50239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405743" y="2746446"/>
            <a:ext cx="2874" cy="64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B9F76B6-6D20-48D7-A3BC-F1D8A36CDB4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634553" y="1381514"/>
            <a:ext cx="1771190" cy="65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卷形: 水平 20">
            <a:extLst>
              <a:ext uri="{FF2B5EF4-FFF2-40B4-BE49-F238E27FC236}">
                <a16:creationId xmlns:a16="http://schemas.microsoft.com/office/drawing/2014/main" id="{44E89B0F-60D0-44A3-8179-7E8CF832C1C7}"/>
              </a:ext>
            </a:extLst>
          </p:cNvPr>
          <p:cNvSpPr/>
          <p:nvPr/>
        </p:nvSpPr>
        <p:spPr>
          <a:xfrm>
            <a:off x="8430593" y="4891887"/>
            <a:ext cx="2407920" cy="1181186"/>
          </a:xfrm>
          <a:prstGeom prst="horizont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917856-D1CA-4179-AC86-2DBF2588922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755216" y="2746446"/>
            <a:ext cx="2874" cy="608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D809688-E676-478A-A8BD-65751C0FA27C}"/>
              </a:ext>
            </a:extLst>
          </p:cNvPr>
          <p:cNvSpPr/>
          <p:nvPr/>
        </p:nvSpPr>
        <p:spPr>
          <a:xfrm>
            <a:off x="7015211" y="3354796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产品信息</a:t>
            </a:r>
          </a:p>
        </p:txBody>
      </p:sp>
    </p:spTree>
    <p:extLst>
      <p:ext uri="{BB962C8B-B14F-4D97-AF65-F5344CB8AC3E}">
        <p14:creationId xmlns:p14="http://schemas.microsoft.com/office/powerpoint/2010/main" val="1089995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8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8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0">
            <a:extLst>
              <a:ext uri="{FF2B5EF4-FFF2-40B4-BE49-F238E27FC236}">
                <a16:creationId xmlns:a16="http://schemas.microsoft.com/office/drawing/2014/main" id="{A776FEAF-AF25-4B8A-9020-6AB52A7AC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5DCF09-079B-4A4B-A68F-9D182F3FEDE2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售后人员界面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2858EB-4723-41F1-8C86-E97C65D3C9DC}"/>
              </a:ext>
            </a:extLst>
          </p:cNvPr>
          <p:cNvSpPr txBox="1"/>
          <p:nvPr/>
        </p:nvSpPr>
        <p:spPr>
          <a:xfrm>
            <a:off x="0" y="2736502"/>
            <a:ext cx="68681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售后人员可以查看售后订单并进行修改</a:t>
            </a:r>
            <a:endParaRPr lang="en-US" altLang="zh-CN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查看售后反馈表单</a:t>
            </a:r>
            <a:endParaRPr lang="zh-CN" altLang="en-US" sz="32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310AF5-0E3F-4F70-B1A0-21FAFFD0B4E0}"/>
              </a:ext>
            </a:extLst>
          </p:cNvPr>
          <p:cNvSpPr/>
          <p:nvPr/>
        </p:nvSpPr>
        <p:spPr>
          <a:xfrm>
            <a:off x="8904708" y="666534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售后界面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418AD0F-B5D1-4C23-A566-A98A4B22E62F}"/>
              </a:ext>
            </a:extLst>
          </p:cNvPr>
          <p:cNvCxnSpPr>
            <a:cxnSpLocks/>
          </p:cNvCxnSpPr>
          <p:nvPr/>
        </p:nvCxnSpPr>
        <p:spPr>
          <a:xfrm flipH="1">
            <a:off x="7755216" y="1381514"/>
            <a:ext cx="1879337" cy="674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34AE94-7F9E-4D4D-838B-AB8E6A252FB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755216" y="2763030"/>
            <a:ext cx="0" cy="65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37650F-6E5E-46E6-A7CB-AF3D0089690E}"/>
              </a:ext>
            </a:extLst>
          </p:cNvPr>
          <p:cNvCxnSpPr>
            <a:cxnSpLocks/>
          </p:cNvCxnSpPr>
          <p:nvPr/>
        </p:nvCxnSpPr>
        <p:spPr>
          <a:xfrm>
            <a:off x="9634553" y="1381514"/>
            <a:ext cx="1771190" cy="65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3BFE187-4E45-4E25-AD5D-70A0E98041B0}"/>
              </a:ext>
            </a:extLst>
          </p:cNvPr>
          <p:cNvSpPr/>
          <p:nvPr/>
        </p:nvSpPr>
        <p:spPr>
          <a:xfrm>
            <a:off x="7015211" y="2055813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售后信息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678234-45FD-4353-AE1E-9B4BD2B354C8}"/>
              </a:ext>
            </a:extLst>
          </p:cNvPr>
          <p:cNvSpPr/>
          <p:nvPr/>
        </p:nvSpPr>
        <p:spPr>
          <a:xfrm>
            <a:off x="7015211" y="3416704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修改信息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787260-9D08-4CCE-846B-6AFD9F053A40}"/>
              </a:ext>
            </a:extLst>
          </p:cNvPr>
          <p:cNvSpPr/>
          <p:nvPr/>
        </p:nvSpPr>
        <p:spPr>
          <a:xfrm>
            <a:off x="10665738" y="2039229"/>
            <a:ext cx="1480010" cy="7072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反馈表单</a:t>
            </a:r>
          </a:p>
        </p:txBody>
      </p:sp>
    </p:spTree>
    <p:extLst>
      <p:ext uri="{BB962C8B-B14F-4D97-AF65-F5344CB8AC3E}">
        <p14:creationId xmlns:p14="http://schemas.microsoft.com/office/powerpoint/2010/main" val="2817273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1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FB21522-B9FE-4D1D-96BE-8F5F3FCC9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" y="-46812"/>
            <a:ext cx="12189073" cy="690481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5B46B9-51A8-4228-8261-07C3A8A21E65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采用的技术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4A94A7-57AD-41AC-B4B4-1F69DAE510FB}"/>
              </a:ext>
            </a:extLst>
          </p:cNvPr>
          <p:cNvSpPr txBox="1"/>
          <p:nvPr/>
        </p:nvSpPr>
        <p:spPr>
          <a:xfrm>
            <a:off x="97411" y="1850945"/>
            <a:ext cx="6821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·Web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服务器 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-- Apache</a:t>
            </a:r>
          </a:p>
          <a:p>
            <a:endParaRPr lang="en-US" altLang="zh-C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数据库服务器 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– MySQL</a:t>
            </a:r>
          </a:p>
          <a:p>
            <a:endParaRPr lang="en-US" altLang="zh-C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后端语言 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-- PHP</a:t>
            </a:r>
          </a:p>
          <a:p>
            <a:endParaRPr lang="en-US" altLang="zh-C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后端开发框架 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-- </a:t>
            </a:r>
            <a:r>
              <a:rPr lang="en-US" altLang="zh-CN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ThinkPHP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5</a:t>
            </a:r>
          </a:p>
          <a:p>
            <a:endParaRPr lang="en-US" altLang="zh-C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前端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JavaScript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框架 </a:t>
            </a:r>
            <a:r>
              <a:rPr lang="en-US" altLang="zh-CN" sz="2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-- 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jQuery</a:t>
            </a:r>
          </a:p>
          <a:p>
            <a:endParaRPr lang="en-US" altLang="zh-C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·CSS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框架 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– </a:t>
            </a:r>
            <a:r>
              <a:rPr lang="en-US" altLang="zh-CN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Boostrap</a:t>
            </a:r>
            <a:endParaRPr lang="en-US" altLang="zh-C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·GitHub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软件仓库打包、共享</a:t>
            </a:r>
            <a:endParaRPr lang="en-US" altLang="zh-C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0B2E36-329B-4AC5-BE32-CDBCA5A8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45" y="1355644"/>
            <a:ext cx="800100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8DF18F-16AD-4B09-A624-C500145C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920" y="2808922"/>
            <a:ext cx="914400" cy="1057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208CA0-6063-4656-87C1-E5EA4F373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135" y="4470400"/>
            <a:ext cx="962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74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 tmFilter="0,0; .5, 1; 1, 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451</Words>
  <Application>Microsoft Office PowerPoint</Application>
  <PresentationFormat>宽屏</PresentationFormat>
  <Paragraphs>119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华文细黑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1243718816@qq.com</dc:creator>
  <cp:lastModifiedBy>1243718816@qq.com</cp:lastModifiedBy>
  <cp:revision>184</cp:revision>
  <dcterms:created xsi:type="dcterms:W3CDTF">2018-11-28T09:24:43Z</dcterms:created>
  <dcterms:modified xsi:type="dcterms:W3CDTF">2019-01-07T08:27:09Z</dcterms:modified>
</cp:coreProperties>
</file>