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76C04-76F2-4011-9114-1C95768BC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56D268-E940-47C9-BC0D-DD8D69865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AF99E-C4CD-4228-B962-0ED8910A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D16E-1E6C-402C-B434-F19291B6B02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9E5C3C-5AAD-40E9-9981-4DFADE81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A197D6-A1C0-494F-BE1D-EBE8C97D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9B71-52E0-415E-A116-4305C1EE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55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4749E-B146-4361-B5ED-546DDF5A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35E956-396A-42CB-BADE-4B0B5167C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18E8A-2E1D-4E90-884C-255CC454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D16E-1E6C-402C-B434-F19291B6B02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635809-37E6-4C61-B4AA-6400B528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CD1A0-9F70-41A1-A2A6-E5C628E5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9B71-52E0-415E-A116-4305C1EE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42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F110AD-314D-4829-913C-0C5EE7044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35F17C-9236-4E13-9D93-64E4FC2D9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1BA11-4934-489E-A8F8-FF3B880C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D16E-1E6C-402C-B434-F19291B6B02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FA093B-5318-4BD7-864C-A5D9B4AE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22B87B-DEAA-4E64-A544-55A29064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9B71-52E0-415E-A116-4305C1EE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6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E6740-1775-4901-8975-2BB19E96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225119-4C8D-45B2-83D4-B24AF6F38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B6184-293A-477D-B736-B0305594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D16E-1E6C-402C-B434-F19291B6B02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E01B3-E29E-4227-B86F-1167F9E2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78E81-5E21-4A6E-BC50-4133B838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9B71-52E0-415E-A116-4305C1EE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34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D3DB2-5D29-466A-A06D-A26B825C9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454282-E700-440B-BF43-36D75998F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769D2F-6D1C-47FA-A77B-928B1E4C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D16E-1E6C-402C-B434-F19291B6B02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075C44-F449-4FC6-8D00-226654EC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9951A-C256-4C94-99D3-62829A89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9B71-52E0-415E-A116-4305C1EE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84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D8C79-E711-4F9A-976C-B9EE17EF5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A25239-2354-4E11-BC2B-E7F8994D7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4DED35-DB90-4365-B91E-BBBF55A83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7C97B-B156-471B-9F76-75C1D12B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D16E-1E6C-402C-B434-F19291B6B02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EF1152-7CA8-433C-8BA6-D49B9500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0D8A4A-F559-48EF-BF91-1799817F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9B71-52E0-415E-A116-4305C1EE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6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78D1D-B733-4BD5-B717-A416C041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0C3316-0F43-4453-A143-87D826857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E9CED0-DD96-4B4D-A0B1-49F1CDE48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E4EA79-1801-4B47-9BF2-5C876C8D6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48D6A9-6AB3-49BA-8513-743FD5E23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CE1248-8079-4657-82D2-08D7BA04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D16E-1E6C-402C-B434-F19291B6B02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A2D0AD-FECD-4845-945F-71524574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8964FD-DFCB-47D7-8815-97804024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9B71-52E0-415E-A116-4305C1EE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46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A377F-402F-4B29-AF87-5B6AB4BE4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AB99DE-5F1E-4AB6-A710-5A27C51B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D16E-1E6C-402C-B434-F19291B6B02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2253B0-228E-41AD-8327-3979F134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5E9E80-F939-4CDB-842B-FDB621B5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9B71-52E0-415E-A116-4305C1EE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954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9B06D4-6A73-40A7-A5DB-F4D94E6F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D16E-1E6C-402C-B434-F19291B6B02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CD4767-F51A-49D5-BD74-FF518F05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92D308-B373-4E34-9E02-C5D50B59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9B71-52E0-415E-A116-4305C1EE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241C5-350B-47F2-88B5-32C2E6DE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F5663-F340-48D9-8B86-ED64F8C49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C2CC95-567F-4201-82AA-33D71BB62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82D012-5A36-43A8-B79F-62F09080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D16E-1E6C-402C-B434-F19291B6B02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338DC0-2BC1-47DC-8535-1993C96C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70FD5C-358C-44D4-A442-B52C48B6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9B71-52E0-415E-A116-4305C1EE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73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7953D-A072-483F-A1D9-A9D80A8A3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03D0B-9372-49F2-90CC-2D0B1A30C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1D840B-3287-4A4A-AE81-0B8C3F95F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F55216-9096-4231-B02F-1E120AFD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D16E-1E6C-402C-B434-F19291B6B02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F27430-104A-4E83-ADDF-02221532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8D485E-EABC-45D7-99C7-ED24C336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9B71-52E0-415E-A116-4305C1EE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68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391B0E-2DA7-4C4F-AC29-025C8C645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7D6C0-5105-4298-83EC-E06241BC0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64A4CA-5819-4A8F-874C-A11FCA069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FD16E-1E6C-402C-B434-F19291B6B02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37CD32-D17D-4DD5-82B0-AB57DE7EE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7C464-2D7F-4E9C-8CA8-4F9F202DA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39B71-52E0-415E-A116-4305C1EE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70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6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FE0DC-4E1B-45B5-874C-CFBF509B8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8C1C2B-B214-43AE-842D-5F754865C6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C622E7-F527-4932-A3BC-986E8D73B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44"/>
            <a:ext cx="12191999" cy="6862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1B8CF86-610D-4BE3-9189-A0994A3A830F}"/>
              </a:ext>
            </a:extLst>
          </p:cNvPr>
          <p:cNvSpPr/>
          <p:nvPr/>
        </p:nvSpPr>
        <p:spPr>
          <a:xfrm>
            <a:off x="3019675" y="1392833"/>
            <a:ext cx="6671079" cy="1661452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  <a:reflection blurRad="6350" stA="50000" endA="275" endPos="40000" dist="101600" dir="5400000" sy="-100000" algn="bl" rotWithShape="0"/>
          </a:effectLst>
        </p:spPr>
        <p:txBody>
          <a:bodyPr wrap="none" lIns="91440" tIns="45720" rIns="91440" bIns="45720">
            <a:prstTxWarp prst="textTriangle">
              <a:avLst/>
            </a:prstTxWarp>
            <a:spAutoFit/>
          </a:bodyPr>
          <a:lstStyle/>
          <a:p>
            <a:pPr algn="ctr"/>
            <a:r>
              <a:rPr lang="en-US" altLang="zh-CN" sz="5400" b="1" cap="none" spc="0" dirty="0">
                <a:ln w="10160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X</a:t>
            </a:r>
            <a:r>
              <a:rPr lang="zh-CN" altLang="en-US" sz="5400" b="1" cap="none" spc="0" dirty="0">
                <a:ln w="10160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大学教务管理系统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FA54B2-F990-4FDC-8E86-FFADC94C71F2}"/>
              </a:ext>
            </a:extLst>
          </p:cNvPr>
          <p:cNvSpPr/>
          <p:nvPr/>
        </p:nvSpPr>
        <p:spPr>
          <a:xfrm>
            <a:off x="8710412" y="6039012"/>
            <a:ext cx="2818570" cy="369332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square" lIns="91440" tIns="45720" rIns="91440" bIns="45720">
            <a:prstTxWarp prst="textTriangle">
              <a:avLst/>
            </a:prstTxWarp>
            <a:spAutoFit/>
          </a:bodyPr>
          <a:lstStyle/>
          <a:p>
            <a:pPr algn="ctr"/>
            <a:r>
              <a:rPr lang="zh-CN" altLang="en-US" b="1" cap="none" spc="0" dirty="0">
                <a:ln w="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演讲小组：拉风的组名</a:t>
            </a:r>
          </a:p>
        </p:txBody>
      </p:sp>
    </p:spTree>
    <p:extLst>
      <p:ext uri="{BB962C8B-B14F-4D97-AF65-F5344CB8AC3E}">
        <p14:creationId xmlns:p14="http://schemas.microsoft.com/office/powerpoint/2010/main" val="285173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65915-A48B-4BDC-9B70-1D423B91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C0E9F97-A38E-4EC8-BF93-E4D37D5C1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5332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A0A12D9-7BCB-4113-9C88-5E1D632421B0}"/>
              </a:ext>
            </a:extLst>
          </p:cNvPr>
          <p:cNvSpPr/>
          <p:nvPr/>
        </p:nvSpPr>
        <p:spPr>
          <a:xfrm>
            <a:off x="325135" y="204868"/>
            <a:ext cx="5770865" cy="132556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zh-CN" altLang="en-US" sz="5400" b="1" dirty="0">
                <a:ln w="0">
                  <a:solidFill>
                    <a:schemeClr val="accent1">
                      <a:lumMod val="75000"/>
                    </a:schemeClr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5000" endA="50" endPos="85000" dir="5400000" sy="-10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经验总结及完善软件的各种想法</a:t>
            </a:r>
            <a:endParaRPr lang="zh-CN" altLang="en-US" sz="5400" b="1" cap="none" spc="0" dirty="0">
              <a:ln w="0">
                <a:solidFill>
                  <a:schemeClr val="accent1">
                    <a:lumMod val="75000"/>
                  </a:schemeClr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5000" endA="50" endPos="85000" dir="5400000" sy="-100000" algn="bl" rotWithShape="0"/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FD730B-8779-482B-9D93-732EC50FAE5C}"/>
              </a:ext>
            </a:extLst>
          </p:cNvPr>
          <p:cNvSpPr txBox="1"/>
          <p:nvPr/>
        </p:nvSpPr>
        <p:spPr>
          <a:xfrm>
            <a:off x="101600" y="2593677"/>
            <a:ext cx="11988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·GitHub</a:t>
            </a:r>
            <a:r>
              <a:rPr lang="zh-CN" altLang="en-US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文件共享</a:t>
            </a:r>
            <a:endParaRPr lang="en-US" altLang="zh-CN" sz="28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数据库创建完善是基础</a:t>
            </a:r>
            <a:endParaRPr lang="en-US" altLang="zh-CN" sz="28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en-US" altLang="zh-CN" sz="2800" dirty="0" err="1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ThinkPHP</a:t>
            </a:r>
            <a:r>
              <a:rPr lang="en-US" altLang="zh-CN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框架运用</a:t>
            </a:r>
            <a:endParaRPr lang="en-US" altLang="zh-CN" sz="28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添加增、删、改、查等各种功能</a:t>
            </a:r>
            <a:endParaRPr lang="en-US" altLang="zh-CN" sz="28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试用</a:t>
            </a:r>
            <a:r>
              <a:rPr lang="en-US" altLang="zh-CN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kendo UI</a:t>
            </a:r>
          </a:p>
        </p:txBody>
      </p:sp>
    </p:spTree>
    <p:extLst>
      <p:ext uri="{BB962C8B-B14F-4D97-AF65-F5344CB8AC3E}">
        <p14:creationId xmlns:p14="http://schemas.microsoft.com/office/powerpoint/2010/main" val="3444037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 tmFilter="0,0; .5, 1; 1, 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 tmFilter="0,0; .5, 1; 1, 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 tmFilter="0,0; .5, 1; 1, 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50"/>
                            </p:stCondLst>
                            <p:childTnLst>
                              <p:par>
                                <p:cTn id="35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 tmFilter="0,0; .5, 1; 1, 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650"/>
                            </p:stCondLst>
                            <p:childTnLst>
                              <p:par>
                                <p:cTn id="4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 tmFilter="0,0; .5, 1; 1, 1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65915-A48B-4BDC-9B70-1D423B91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2C5C2A3D-6499-4AB3-BEAA-84B6C6B8C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89971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65915-A48B-4BDC-9B70-1D423B91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C0E9F97-A38E-4EC8-BF93-E4D37D5C1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5332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EAB3622-1085-421A-9A66-63C26C9F0019}"/>
              </a:ext>
            </a:extLst>
          </p:cNvPr>
          <p:cNvSpPr/>
          <p:nvPr/>
        </p:nvSpPr>
        <p:spPr>
          <a:xfrm>
            <a:off x="325135" y="204869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zh-CN" altLang="en-US" sz="5400" b="1" dirty="0">
                <a:ln w="0">
                  <a:solidFill>
                    <a:schemeClr val="accent1">
                      <a:lumMod val="75000"/>
                    </a:schemeClr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5000" endA="50" endPos="85000" dir="5400000" sy="-10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组员及分工</a:t>
            </a:r>
            <a:endParaRPr lang="zh-CN" altLang="en-US" sz="5400" b="1" cap="none" spc="0" dirty="0">
              <a:ln w="0">
                <a:solidFill>
                  <a:schemeClr val="accent1">
                    <a:lumMod val="75000"/>
                  </a:schemeClr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5000" endA="50" endPos="85000" dir="5400000" sy="-100000" algn="bl" rotWithShape="0"/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6" name="Picture 6" descr="http://tse1.mm.bing.net/th?&amp;id=OIP.Ma4b38bdab2e53b6e5162fc090fa537d2o0&amp;w=299&amp;h=143&amp;c=0&amp;pid=1.9&amp;rs=0&amp;p=0&amp;r=0">
            <a:extLst>
              <a:ext uri="{FF2B5EF4-FFF2-40B4-BE49-F238E27FC236}">
                <a16:creationId xmlns:a16="http://schemas.microsoft.com/office/drawing/2014/main" id="{CAE8A8EB-CAD4-46FB-B573-36D200883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22" y="2306164"/>
            <a:ext cx="192414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453D0C37-D109-4362-9D6B-14887FEC5571}"/>
              </a:ext>
            </a:extLst>
          </p:cNvPr>
          <p:cNvSpPr/>
          <p:nvPr/>
        </p:nvSpPr>
        <p:spPr>
          <a:xfrm>
            <a:off x="3068513" y="2276408"/>
            <a:ext cx="2246722" cy="106211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王上（组长）：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数据查询、数据展示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9" name="Picture 6" descr="http://tse1.mm.bing.net/th?&amp;id=OIP.Ma4b38bdab2e53b6e5162fc090fa537d2o0&amp;w=299&amp;h=143&amp;c=0&amp;pid=1.9&amp;rs=0&amp;p=0&amp;r=0">
            <a:extLst>
              <a:ext uri="{FF2B5EF4-FFF2-40B4-BE49-F238E27FC236}">
                <a16:creationId xmlns:a16="http://schemas.microsoft.com/office/drawing/2014/main" id="{FA53F518-2D23-464F-97F1-48EDEA0E5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63" y="5014482"/>
            <a:ext cx="192414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55B2220E-1789-4435-89F7-5FE305E8B313}"/>
              </a:ext>
            </a:extLst>
          </p:cNvPr>
          <p:cNvSpPr/>
          <p:nvPr/>
        </p:nvSpPr>
        <p:spPr>
          <a:xfrm>
            <a:off x="3068513" y="4885513"/>
            <a:ext cx="2246722" cy="106211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高洪续：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考试相关所有、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Excel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导出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BF17B38-5BD8-4182-BEC2-C36A87F03D1B}"/>
              </a:ext>
            </a:extLst>
          </p:cNvPr>
          <p:cNvSpPr/>
          <p:nvPr/>
        </p:nvSpPr>
        <p:spPr>
          <a:xfrm>
            <a:off x="8969704" y="2276409"/>
            <a:ext cx="2246722" cy="106211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陈政华：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登录、成绩统计分析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8D19D3B-8012-4E36-8AB9-9A9BC681DA0A}"/>
              </a:ext>
            </a:extLst>
          </p:cNvPr>
          <p:cNvSpPr/>
          <p:nvPr/>
        </p:nvSpPr>
        <p:spPr>
          <a:xfrm>
            <a:off x="8969704" y="4945092"/>
            <a:ext cx="2246722" cy="106211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田子豪：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数据库、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UI</a:t>
            </a:r>
          </a:p>
        </p:txBody>
      </p:sp>
      <p:pic>
        <p:nvPicPr>
          <p:cNvPr id="16" name="Picture 6" descr="http://tse1.mm.bing.net/th?&amp;id=OIP.Ma4b38bdab2e53b6e5162fc090fa537d2o0&amp;w=299&amp;h=143&amp;c=0&amp;pid=1.9&amp;rs=0&amp;p=0&amp;r=0">
            <a:extLst>
              <a:ext uri="{FF2B5EF4-FFF2-40B4-BE49-F238E27FC236}">
                <a16:creationId xmlns:a16="http://schemas.microsoft.com/office/drawing/2014/main" id="{B79D0AF2-66B0-43D3-A0F6-E887DC6D3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251" y="2306164"/>
            <a:ext cx="192414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" descr="http://tse1.mm.bing.net/th?&amp;id=OIP.Ma4b38bdab2e53b6e5162fc090fa537d2o0&amp;w=299&amp;h=143&amp;c=0&amp;pid=1.9&amp;rs=0&amp;p=0&amp;r=0">
            <a:extLst>
              <a:ext uri="{FF2B5EF4-FFF2-40B4-BE49-F238E27FC236}">
                <a16:creationId xmlns:a16="http://schemas.microsoft.com/office/drawing/2014/main" id="{171BBE79-B7F3-4083-B04A-67C87A2EB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251" y="4954904"/>
            <a:ext cx="192414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505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65915-A48B-4BDC-9B70-1D423B91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C0E9F97-A38E-4EC8-BF93-E4D37D5C1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5332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5C7888A-AB68-420A-A140-84C90D33D2D9}"/>
              </a:ext>
            </a:extLst>
          </p:cNvPr>
          <p:cNvSpPr/>
          <p:nvPr/>
        </p:nvSpPr>
        <p:spPr>
          <a:xfrm>
            <a:off x="325135" y="204869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5000" endA="50" endPos="85000" dir="5400000" sy="-10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软件功能介绍</a:t>
            </a:r>
          </a:p>
        </p:txBody>
      </p:sp>
      <p:sp>
        <p:nvSpPr>
          <p:cNvPr id="3" name="箭头: 右 2">
            <a:hlinkClick r:id="rId3" action="ppaction://hlinksldjump"/>
            <a:extLst>
              <a:ext uri="{FF2B5EF4-FFF2-40B4-BE49-F238E27FC236}">
                <a16:creationId xmlns:a16="http://schemas.microsoft.com/office/drawing/2014/main" id="{D565C2C3-7D82-488D-B1E2-9891B95B4D1A}"/>
              </a:ext>
            </a:extLst>
          </p:cNvPr>
          <p:cNvSpPr/>
          <p:nvPr/>
        </p:nvSpPr>
        <p:spPr>
          <a:xfrm>
            <a:off x="2042160" y="2223765"/>
            <a:ext cx="2204720" cy="1778000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effectLst>
                  <a:reflection blurRad="6350" stA="60000" endA="900" endPos="58000" dir="5400000" sy="-100000" algn="bl" rotWithShape="0"/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登录界面</a:t>
            </a:r>
          </a:p>
        </p:txBody>
      </p:sp>
      <p:sp>
        <p:nvSpPr>
          <p:cNvPr id="8" name="箭头: 右 7">
            <a:hlinkClick r:id="rId4" action="ppaction://hlinksldjump"/>
            <a:extLst>
              <a:ext uri="{FF2B5EF4-FFF2-40B4-BE49-F238E27FC236}">
                <a16:creationId xmlns:a16="http://schemas.microsoft.com/office/drawing/2014/main" id="{8257B3C2-1E4A-4B18-A9F0-0FE5BC43EA9E}"/>
              </a:ext>
            </a:extLst>
          </p:cNvPr>
          <p:cNvSpPr/>
          <p:nvPr/>
        </p:nvSpPr>
        <p:spPr>
          <a:xfrm>
            <a:off x="8178800" y="4860532"/>
            <a:ext cx="2204720" cy="1778000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effectLst>
                  <a:reflection blurRad="6350" stA="55000" endA="50" endPos="85000" dir="5400000" sy="-100000" algn="bl" rotWithShape="0"/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学生界面</a:t>
            </a:r>
          </a:p>
        </p:txBody>
      </p:sp>
      <p:sp>
        <p:nvSpPr>
          <p:cNvPr id="9" name="箭头: 右 8">
            <a:hlinkClick r:id="rId5" action="ppaction://hlinksldjump"/>
            <a:extLst>
              <a:ext uri="{FF2B5EF4-FFF2-40B4-BE49-F238E27FC236}">
                <a16:creationId xmlns:a16="http://schemas.microsoft.com/office/drawing/2014/main" id="{C416E244-DDEF-4F94-BB10-2ACB5BFEB659}"/>
              </a:ext>
            </a:extLst>
          </p:cNvPr>
          <p:cNvSpPr/>
          <p:nvPr/>
        </p:nvSpPr>
        <p:spPr>
          <a:xfrm>
            <a:off x="2042160" y="4860532"/>
            <a:ext cx="2204720" cy="1778000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effectLst>
                  <a:reflection blurRad="6350" stA="55000" endA="50" endPos="85000" dir="5400000" sy="-100000" algn="bl" rotWithShape="0"/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教师界面</a:t>
            </a:r>
          </a:p>
        </p:txBody>
      </p:sp>
      <p:sp>
        <p:nvSpPr>
          <p:cNvPr id="10" name="箭头: 右 9">
            <a:hlinkClick r:id="rId6" action="ppaction://hlinksldjump"/>
            <a:extLst>
              <a:ext uri="{FF2B5EF4-FFF2-40B4-BE49-F238E27FC236}">
                <a16:creationId xmlns:a16="http://schemas.microsoft.com/office/drawing/2014/main" id="{A421A1A7-0C42-4987-9C05-84778B5906BB}"/>
              </a:ext>
            </a:extLst>
          </p:cNvPr>
          <p:cNvSpPr/>
          <p:nvPr/>
        </p:nvSpPr>
        <p:spPr>
          <a:xfrm>
            <a:off x="8178800" y="2223765"/>
            <a:ext cx="2204720" cy="1778000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effectLst>
                  <a:reflection blurRad="6350" stA="55000" endA="50" endPos="85000" dir="5400000" sy="-100000" algn="bl" rotWithShape="0"/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管理员界面</a:t>
            </a:r>
          </a:p>
        </p:txBody>
      </p:sp>
    </p:spTree>
    <p:extLst>
      <p:ext uri="{BB962C8B-B14F-4D97-AF65-F5344CB8AC3E}">
        <p14:creationId xmlns:p14="http://schemas.microsoft.com/office/powerpoint/2010/main" val="2991802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1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65915-A48B-4BDC-9B70-1D423B91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C0E9F97-A38E-4EC8-BF93-E4D37D5C1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5332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9895C96-637F-4D39-A0D3-F7071D71686F}"/>
              </a:ext>
            </a:extLst>
          </p:cNvPr>
          <p:cNvSpPr/>
          <p:nvPr/>
        </p:nvSpPr>
        <p:spPr>
          <a:xfrm>
            <a:off x="9115718" y="365125"/>
            <a:ext cx="1480010" cy="7072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登录界面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28FB27-104E-45AD-824F-9C031F99B660}"/>
              </a:ext>
            </a:extLst>
          </p:cNvPr>
          <p:cNvSpPr/>
          <p:nvPr/>
        </p:nvSpPr>
        <p:spPr>
          <a:xfrm>
            <a:off x="325135" y="204869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5000" endA="50" endPos="85000" dir="5400000" sy="-10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登录界面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0CFF1C-38FE-4F3E-AE04-DE53D5B3F066}"/>
              </a:ext>
            </a:extLst>
          </p:cNvPr>
          <p:cNvSpPr txBox="1"/>
          <p:nvPr/>
        </p:nvSpPr>
        <p:spPr>
          <a:xfrm>
            <a:off x="97411" y="2328629"/>
            <a:ext cx="608343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用户通过账号、密码进入教务管理界面。</a:t>
            </a:r>
            <a:endParaRPr lang="en-US" altLang="zh-CN" sz="28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若连续输入错三次密码，则需要等待</a:t>
            </a:r>
            <a:r>
              <a:rPr lang="en-US" altLang="zh-CN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30</a:t>
            </a:r>
            <a:r>
              <a:rPr lang="zh-CN" altLang="en-US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分钟。</a:t>
            </a:r>
            <a:endParaRPr lang="en-US" altLang="zh-CN" sz="28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通过识别用户的身份（管理员、教师、学生）进入相应界面。</a:t>
            </a:r>
            <a:endParaRPr lang="en-US" altLang="zh-CN" sz="28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流程图: 决策 3">
            <a:extLst>
              <a:ext uri="{FF2B5EF4-FFF2-40B4-BE49-F238E27FC236}">
                <a16:creationId xmlns:a16="http://schemas.microsoft.com/office/drawing/2014/main" id="{25B2CA58-B1E4-4CEC-8F5D-6692E7537108}"/>
              </a:ext>
            </a:extLst>
          </p:cNvPr>
          <p:cNvSpPr/>
          <p:nvPr/>
        </p:nvSpPr>
        <p:spPr>
          <a:xfrm>
            <a:off x="8994347" y="1690688"/>
            <a:ext cx="1758101" cy="867474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账号密码正确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5DD1C82-8EEF-4BC0-9AB2-2EB212FDDB8A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9873397" y="1072342"/>
            <a:ext cx="1" cy="61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31DB0798-3840-44DD-8749-F26C5D333094}"/>
              </a:ext>
            </a:extLst>
          </p:cNvPr>
          <p:cNvSpPr/>
          <p:nvPr/>
        </p:nvSpPr>
        <p:spPr>
          <a:xfrm>
            <a:off x="9216342" y="3213819"/>
            <a:ext cx="1314110" cy="5499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教师界面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99B9345-48EC-43AC-97BD-C407CF13E7C7}"/>
              </a:ext>
            </a:extLst>
          </p:cNvPr>
          <p:cNvCxnSpPr>
            <a:cxnSpLocks/>
          </p:cNvCxnSpPr>
          <p:nvPr/>
        </p:nvCxnSpPr>
        <p:spPr>
          <a:xfrm>
            <a:off x="9873397" y="2568145"/>
            <a:ext cx="1" cy="61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6003A9D-4DE8-49E6-A2F9-A62CB42548C1}"/>
              </a:ext>
            </a:extLst>
          </p:cNvPr>
          <p:cNvSpPr txBox="1"/>
          <p:nvPr/>
        </p:nvSpPr>
        <p:spPr>
          <a:xfrm>
            <a:off x="9873397" y="2694081"/>
            <a:ext cx="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Y</a:t>
            </a:r>
            <a:endParaRPr lang="zh-CN" altLang="en-US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CD4F615-6B37-45EA-AA41-92677335DE9A}"/>
              </a:ext>
            </a:extLst>
          </p:cNvPr>
          <p:cNvSpPr txBox="1"/>
          <p:nvPr/>
        </p:nvSpPr>
        <p:spPr>
          <a:xfrm>
            <a:off x="8550613" y="1755093"/>
            <a:ext cx="4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</a:t>
            </a:r>
            <a:endParaRPr lang="zh-CN" altLang="en-US" b="1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64E1B52-DE49-48A8-983F-9D0723C8B4E8}"/>
              </a:ext>
            </a:extLst>
          </p:cNvPr>
          <p:cNvCxnSpPr>
            <a:cxnSpLocks/>
          </p:cNvCxnSpPr>
          <p:nvPr/>
        </p:nvCxnSpPr>
        <p:spPr>
          <a:xfrm>
            <a:off x="8385243" y="2124425"/>
            <a:ext cx="609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4409CE7-B149-411E-A582-1A203E12AAC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8385243" y="718734"/>
            <a:ext cx="730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72807E4-90F5-43FA-99F1-E1E122DBE88D}"/>
              </a:ext>
            </a:extLst>
          </p:cNvPr>
          <p:cNvCxnSpPr>
            <a:cxnSpLocks/>
          </p:cNvCxnSpPr>
          <p:nvPr/>
        </p:nvCxnSpPr>
        <p:spPr>
          <a:xfrm>
            <a:off x="8385243" y="718733"/>
            <a:ext cx="16743" cy="1405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2ADF607-9FC0-45F1-90E1-BDCDB460E2B7}"/>
              </a:ext>
            </a:extLst>
          </p:cNvPr>
          <p:cNvSpPr/>
          <p:nvPr/>
        </p:nvSpPr>
        <p:spPr>
          <a:xfrm>
            <a:off x="7576556" y="3213819"/>
            <a:ext cx="1314110" cy="5499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管理员界面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9DFA2EC-46C5-4F22-A5E0-51C90DCF30C1}"/>
              </a:ext>
            </a:extLst>
          </p:cNvPr>
          <p:cNvSpPr/>
          <p:nvPr/>
        </p:nvSpPr>
        <p:spPr>
          <a:xfrm>
            <a:off x="10780479" y="3186491"/>
            <a:ext cx="1314110" cy="5499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学生界面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F1AEAE9-D21D-424C-9999-7B9BE8C30D3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8225178" y="2558162"/>
            <a:ext cx="1648220" cy="64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0F47B70-2BF0-42CE-974A-E93A5D494EA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9873398" y="2558162"/>
            <a:ext cx="1564136" cy="61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卷形: 水平 53">
            <a:extLst>
              <a:ext uri="{FF2B5EF4-FFF2-40B4-BE49-F238E27FC236}">
                <a16:creationId xmlns:a16="http://schemas.microsoft.com/office/drawing/2014/main" id="{13E505AA-C811-41BE-BD04-34A66C7135ED}"/>
              </a:ext>
            </a:extLst>
          </p:cNvPr>
          <p:cNvSpPr/>
          <p:nvPr/>
        </p:nvSpPr>
        <p:spPr>
          <a:xfrm>
            <a:off x="8651763" y="4877179"/>
            <a:ext cx="2407920" cy="1181186"/>
          </a:xfrm>
          <a:prstGeom prst="horizont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3600" b="1" dirty="0">
                <a:ln/>
                <a:solidFill>
                  <a:schemeClr val="accent4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返回</a:t>
            </a:r>
            <a:endParaRPr lang="zh-CN" altLang="en-US" sz="3600" b="1" dirty="0">
              <a:ln/>
              <a:solidFill>
                <a:schemeClr val="accent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7233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 tmFilter="0,0; .5, 1; 1, 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 tmFilter="0,0; .5, 1; 1, 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 tmFilter="0,0; .5, 1; 1, 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25"/>
                            </p:stCondLst>
                            <p:childTnLst>
                              <p:par>
                                <p:cTn id="7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425"/>
                            </p:stCondLst>
                            <p:childTnLst>
                              <p:par>
                                <p:cTn id="9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4" grpId="0" animBg="1"/>
      <p:bldP spid="17" grpId="0" animBg="1"/>
      <p:bldP spid="22" grpId="0"/>
      <p:bldP spid="29" grpId="0"/>
      <p:bldP spid="47" grpId="0" animBg="1"/>
      <p:bldP spid="48" grpId="0" animBg="1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65915-A48B-4BDC-9B70-1D423B91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C0E9F97-A38E-4EC8-BF93-E4D37D5C1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5332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407D89C-A9EC-4B06-9908-6517F4905050}"/>
              </a:ext>
            </a:extLst>
          </p:cNvPr>
          <p:cNvSpPr/>
          <p:nvPr/>
        </p:nvSpPr>
        <p:spPr>
          <a:xfrm>
            <a:off x="325135" y="204869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5000" endA="50" endPos="85000" dir="5400000" sy="-10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管理员界面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FD2731-9318-4BF2-A781-13BE48D91240}"/>
              </a:ext>
            </a:extLst>
          </p:cNvPr>
          <p:cNvSpPr txBox="1"/>
          <p:nvPr/>
        </p:nvSpPr>
        <p:spPr>
          <a:xfrm>
            <a:off x="138051" y="3058801"/>
            <a:ext cx="52772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管理员可以查看学院、专业、课程、教师、学生的详细信息。</a:t>
            </a:r>
            <a:endParaRPr lang="en-US" altLang="zh-CN" sz="28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D32BA4-3C31-4C28-A735-9700D72DB06C}"/>
              </a:ext>
            </a:extLst>
          </p:cNvPr>
          <p:cNvSpPr/>
          <p:nvPr/>
        </p:nvSpPr>
        <p:spPr>
          <a:xfrm>
            <a:off x="8325588" y="427066"/>
            <a:ext cx="1480010" cy="7072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管理员界面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CB3DD76-F8FE-43B8-B55F-567E69736DE7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 flipH="1">
            <a:off x="6750253" y="1134283"/>
            <a:ext cx="2315340" cy="60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3B32F07-C826-478C-AAED-DFFBCE99A5E5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954433" y="1134283"/>
            <a:ext cx="1111160" cy="61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243E33A-4318-45C7-9EFE-CAC1767CF46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065593" y="1134283"/>
            <a:ext cx="0" cy="61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FDD3811-C05A-4A53-8F11-6F285F05CAAA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9065593" y="1134283"/>
            <a:ext cx="2391453" cy="61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5055DF5-2572-4038-91E2-18C16CD4F2AE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9065593" y="1134283"/>
            <a:ext cx="1204180" cy="61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4176BABB-F40D-4F2B-92A8-527DB46A2A45}"/>
              </a:ext>
            </a:extLst>
          </p:cNvPr>
          <p:cNvSpPr/>
          <p:nvPr/>
        </p:nvSpPr>
        <p:spPr>
          <a:xfrm>
            <a:off x="6202451" y="1738216"/>
            <a:ext cx="1095604" cy="55219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学院信息</a:t>
            </a:r>
          </a:p>
        </p:txBody>
      </p: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3945BAF9-F959-4AE5-B082-8550B64B68AC}"/>
              </a:ext>
            </a:extLst>
          </p:cNvPr>
          <p:cNvSpPr/>
          <p:nvPr/>
        </p:nvSpPr>
        <p:spPr>
          <a:xfrm>
            <a:off x="9721971" y="1749467"/>
            <a:ext cx="1095604" cy="55219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教师信息</a:t>
            </a:r>
          </a:p>
        </p:txBody>
      </p:sp>
      <p:sp>
        <p:nvSpPr>
          <p:cNvPr id="23" name="流程图: 过程 22">
            <a:extLst>
              <a:ext uri="{FF2B5EF4-FFF2-40B4-BE49-F238E27FC236}">
                <a16:creationId xmlns:a16="http://schemas.microsoft.com/office/drawing/2014/main" id="{2A1A7D26-ABF9-40E1-94E1-75B15ED70FBA}"/>
              </a:ext>
            </a:extLst>
          </p:cNvPr>
          <p:cNvSpPr/>
          <p:nvPr/>
        </p:nvSpPr>
        <p:spPr>
          <a:xfrm>
            <a:off x="8534698" y="1749468"/>
            <a:ext cx="1095604" cy="55219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课程信息</a:t>
            </a:r>
          </a:p>
        </p:txBody>
      </p: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406268FB-1CB7-4E51-BD54-2AC13C6E3668}"/>
              </a:ext>
            </a:extLst>
          </p:cNvPr>
          <p:cNvSpPr/>
          <p:nvPr/>
        </p:nvSpPr>
        <p:spPr>
          <a:xfrm>
            <a:off x="7389724" y="1741709"/>
            <a:ext cx="1095604" cy="55219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专业信息</a:t>
            </a:r>
          </a:p>
        </p:txBody>
      </p:sp>
      <p:sp>
        <p:nvSpPr>
          <p:cNvPr id="33" name="流程图: 过程 32">
            <a:extLst>
              <a:ext uri="{FF2B5EF4-FFF2-40B4-BE49-F238E27FC236}">
                <a16:creationId xmlns:a16="http://schemas.microsoft.com/office/drawing/2014/main" id="{70197FEB-5052-4EA4-8601-C1194B591ECB}"/>
              </a:ext>
            </a:extLst>
          </p:cNvPr>
          <p:cNvSpPr/>
          <p:nvPr/>
        </p:nvSpPr>
        <p:spPr>
          <a:xfrm>
            <a:off x="10909244" y="1749467"/>
            <a:ext cx="1095604" cy="55219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学生信息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83560FC-3297-4B51-B3D5-5BB7E240DC65}"/>
              </a:ext>
            </a:extLst>
          </p:cNvPr>
          <p:cNvCxnSpPr>
            <a:cxnSpLocks/>
          </p:cNvCxnSpPr>
          <p:nvPr/>
        </p:nvCxnSpPr>
        <p:spPr>
          <a:xfrm>
            <a:off x="11457045" y="2301666"/>
            <a:ext cx="1" cy="61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9B1B8688-F3F6-4266-B470-AEF161F7998B}"/>
              </a:ext>
            </a:extLst>
          </p:cNvPr>
          <p:cNvSpPr/>
          <p:nvPr/>
        </p:nvSpPr>
        <p:spPr>
          <a:xfrm>
            <a:off x="10909244" y="2916850"/>
            <a:ext cx="1095604" cy="55219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学生详细信息</a:t>
            </a:r>
          </a:p>
        </p:txBody>
      </p:sp>
      <p:sp>
        <p:nvSpPr>
          <p:cNvPr id="38" name="卷形: 水平 37">
            <a:extLst>
              <a:ext uri="{FF2B5EF4-FFF2-40B4-BE49-F238E27FC236}">
                <a16:creationId xmlns:a16="http://schemas.microsoft.com/office/drawing/2014/main" id="{C50162CD-9006-4C5B-9CD4-A48DBA146FBD}"/>
              </a:ext>
            </a:extLst>
          </p:cNvPr>
          <p:cNvSpPr/>
          <p:nvPr/>
        </p:nvSpPr>
        <p:spPr>
          <a:xfrm>
            <a:off x="8159361" y="4382240"/>
            <a:ext cx="2407920" cy="1181186"/>
          </a:xfrm>
          <a:prstGeom prst="horizont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3600" b="1" dirty="0">
                <a:ln/>
                <a:solidFill>
                  <a:schemeClr val="accent4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返回</a:t>
            </a:r>
            <a:endParaRPr lang="zh-CN" altLang="en-US" sz="3600" b="1" dirty="0">
              <a:ln/>
              <a:solidFill>
                <a:schemeClr val="accent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11828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 tmFilter="0,0; .5, 1; 1, 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25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425"/>
                            </p:stCondLst>
                            <p:childTnLst>
                              <p:par>
                                <p:cTn id="7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9" grpId="0" animBg="1"/>
      <p:bldP spid="22" grpId="0" animBg="1"/>
      <p:bldP spid="23" grpId="0" animBg="1"/>
      <p:bldP spid="24" grpId="0" animBg="1"/>
      <p:bldP spid="33" grpId="0" animBg="1"/>
      <p:bldP spid="36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65915-A48B-4BDC-9B70-1D423B91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C0E9F97-A38E-4EC8-BF93-E4D37D5C1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5332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4B8C48D-9BBF-4D52-AAF5-49B98146444D}"/>
              </a:ext>
            </a:extLst>
          </p:cNvPr>
          <p:cNvSpPr/>
          <p:nvPr/>
        </p:nvSpPr>
        <p:spPr>
          <a:xfrm>
            <a:off x="325135" y="204869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zh-CN" altLang="en-US" sz="5400" b="1" dirty="0">
                <a:ln w="0">
                  <a:solidFill>
                    <a:schemeClr val="accent1">
                      <a:lumMod val="75000"/>
                    </a:schemeClr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5000" endA="50" endPos="85000" dir="5400000" sy="-10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教师</a:t>
            </a:r>
            <a:r>
              <a:rPr lang="zh-CN" altLang="en-US" sz="5400" b="1" cap="none" spc="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5000" endA="50" endPos="85000" dir="5400000" sy="-10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界面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F556AF-B56C-4047-8ADC-8A82D6BB4DAD}"/>
              </a:ext>
            </a:extLst>
          </p:cNvPr>
          <p:cNvSpPr txBox="1"/>
          <p:nvPr/>
        </p:nvSpPr>
        <p:spPr>
          <a:xfrm>
            <a:off x="0" y="2459504"/>
            <a:ext cx="521181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教师可以为学生创建新的</a:t>
            </a:r>
            <a:r>
              <a:rPr lang="en-US" altLang="zh-CN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test</a:t>
            </a:r>
            <a:r>
              <a:rPr lang="zh-CN" altLang="en-US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（考试、练习、作业）；查看学生的成绩；查看学生成绩的具体分析数据（平均分、最高分等）。</a:t>
            </a:r>
            <a:endParaRPr lang="en-US" altLang="zh-CN" sz="28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A48D8C-D05E-4782-B44B-4F351886A4D5}"/>
              </a:ext>
            </a:extLst>
          </p:cNvPr>
          <p:cNvSpPr/>
          <p:nvPr/>
        </p:nvSpPr>
        <p:spPr>
          <a:xfrm>
            <a:off x="8894548" y="674297"/>
            <a:ext cx="1480010" cy="7072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教师界面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FC1341-6D46-4BDF-9934-CE8E13F2B3A6}"/>
              </a:ext>
            </a:extLst>
          </p:cNvPr>
          <p:cNvSpPr/>
          <p:nvPr/>
        </p:nvSpPr>
        <p:spPr>
          <a:xfrm>
            <a:off x="7015211" y="2055813"/>
            <a:ext cx="1480010" cy="7072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创建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test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CF954B-ABA1-4F40-9717-FB146659DF4C}"/>
              </a:ext>
            </a:extLst>
          </p:cNvPr>
          <p:cNvSpPr/>
          <p:nvPr/>
        </p:nvSpPr>
        <p:spPr>
          <a:xfrm>
            <a:off x="10665738" y="2039229"/>
            <a:ext cx="1480010" cy="7072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成绩分析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B3A746-C07B-40CE-8F0C-A641947FCEA6}"/>
              </a:ext>
            </a:extLst>
          </p:cNvPr>
          <p:cNvSpPr/>
          <p:nvPr/>
        </p:nvSpPr>
        <p:spPr>
          <a:xfrm>
            <a:off x="8894548" y="2039230"/>
            <a:ext cx="1480010" cy="7072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查看成绩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0EE09C2-825D-4BA9-AB3C-631E0A13D51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7755216" y="1381514"/>
            <a:ext cx="1879337" cy="67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7D45EBF-029E-49AE-BC20-7A603E50239E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9634553" y="1381514"/>
            <a:ext cx="0" cy="65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B9F76B6-6D20-48D7-A3BC-F1D8A36CDB49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634553" y="1381514"/>
            <a:ext cx="1771190" cy="65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卷形: 水平 20">
            <a:extLst>
              <a:ext uri="{FF2B5EF4-FFF2-40B4-BE49-F238E27FC236}">
                <a16:creationId xmlns:a16="http://schemas.microsoft.com/office/drawing/2014/main" id="{44E89B0F-60D0-44A3-8179-7E8CF832C1C7}"/>
              </a:ext>
            </a:extLst>
          </p:cNvPr>
          <p:cNvSpPr/>
          <p:nvPr/>
        </p:nvSpPr>
        <p:spPr>
          <a:xfrm>
            <a:off x="8430593" y="4295300"/>
            <a:ext cx="2407920" cy="1181186"/>
          </a:xfrm>
          <a:prstGeom prst="horizont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3600" b="1" dirty="0">
                <a:ln/>
                <a:solidFill>
                  <a:schemeClr val="accent4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返回</a:t>
            </a:r>
            <a:endParaRPr lang="zh-CN" altLang="en-US" sz="3600" b="1" dirty="0">
              <a:ln/>
              <a:solidFill>
                <a:schemeClr val="accent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9995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" tmFilter="0,0; .5, 1; 1, 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40"/>
                            </p:stCondLst>
                            <p:childTnLst>
                              <p:par>
                                <p:cTn id="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9" grpId="0" animBg="1"/>
      <p:bldP spid="1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65915-A48B-4BDC-9B70-1D423B91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C0E9F97-A38E-4EC8-BF93-E4D37D5C1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5332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F5DCF09-079B-4A4B-A68F-9D182F3FEDE2}"/>
              </a:ext>
            </a:extLst>
          </p:cNvPr>
          <p:cNvSpPr/>
          <p:nvPr/>
        </p:nvSpPr>
        <p:spPr>
          <a:xfrm>
            <a:off x="325135" y="204869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zh-CN" altLang="en-US" sz="5400" b="1" dirty="0">
                <a:ln w="0">
                  <a:solidFill>
                    <a:schemeClr val="accent1">
                      <a:lumMod val="75000"/>
                    </a:schemeClr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5000" endA="50" endPos="85000" dir="5400000" sy="-10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学生</a:t>
            </a:r>
            <a:r>
              <a:rPr lang="zh-CN" altLang="en-US" sz="5400" b="1" cap="none" spc="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5000" endA="50" endPos="85000" dir="5400000" sy="-10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界面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2858EB-4723-41F1-8C86-E97C65D3C9DC}"/>
              </a:ext>
            </a:extLst>
          </p:cNvPr>
          <p:cNvSpPr txBox="1"/>
          <p:nvPr/>
        </p:nvSpPr>
        <p:spPr>
          <a:xfrm>
            <a:off x="0" y="2736502"/>
            <a:ext cx="5201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学生界面 </a:t>
            </a:r>
            <a:r>
              <a:rPr lang="en-US" altLang="zh-CN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 </a:t>
            </a:r>
            <a:r>
              <a:rPr lang="zh-CN" altLang="en-US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学生可以选择老师为自己创建的</a:t>
            </a:r>
            <a:r>
              <a:rPr lang="en-US" altLang="zh-CN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test</a:t>
            </a:r>
            <a:r>
              <a:rPr lang="zh-CN" altLang="en-US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（考试、练习、作业）进行练习。             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9310AF5-0E3F-4F70-B1A0-21FAFFD0B4E0}"/>
              </a:ext>
            </a:extLst>
          </p:cNvPr>
          <p:cNvSpPr/>
          <p:nvPr/>
        </p:nvSpPr>
        <p:spPr>
          <a:xfrm>
            <a:off x="8904708" y="666534"/>
            <a:ext cx="1480010" cy="7072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学生界面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418AD0F-B5D1-4C23-A566-A98A4B22E62F}"/>
              </a:ext>
            </a:extLst>
          </p:cNvPr>
          <p:cNvCxnSpPr>
            <a:cxnSpLocks/>
          </p:cNvCxnSpPr>
          <p:nvPr/>
        </p:nvCxnSpPr>
        <p:spPr>
          <a:xfrm flipH="1">
            <a:off x="7755216" y="1381514"/>
            <a:ext cx="1879337" cy="67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334AE94-7F9E-4D4D-838B-AB8E6A252FB4}"/>
              </a:ext>
            </a:extLst>
          </p:cNvPr>
          <p:cNvCxnSpPr>
            <a:cxnSpLocks/>
          </p:cNvCxnSpPr>
          <p:nvPr/>
        </p:nvCxnSpPr>
        <p:spPr>
          <a:xfrm>
            <a:off x="9634553" y="1381514"/>
            <a:ext cx="0" cy="65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437650F-6E5E-46E6-A7CB-AF3D0089690E}"/>
              </a:ext>
            </a:extLst>
          </p:cNvPr>
          <p:cNvCxnSpPr>
            <a:cxnSpLocks/>
          </p:cNvCxnSpPr>
          <p:nvPr/>
        </p:nvCxnSpPr>
        <p:spPr>
          <a:xfrm>
            <a:off x="9634553" y="1381514"/>
            <a:ext cx="1771190" cy="65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3BFE187-4E45-4E25-AD5D-70A0E98041B0}"/>
              </a:ext>
            </a:extLst>
          </p:cNvPr>
          <p:cNvSpPr/>
          <p:nvPr/>
        </p:nvSpPr>
        <p:spPr>
          <a:xfrm>
            <a:off x="7015211" y="2055813"/>
            <a:ext cx="1480010" cy="7072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考试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D678234-45FD-4353-AE1E-9B4BD2B354C8}"/>
              </a:ext>
            </a:extLst>
          </p:cNvPr>
          <p:cNvSpPr/>
          <p:nvPr/>
        </p:nvSpPr>
        <p:spPr>
          <a:xfrm>
            <a:off x="8894548" y="2039230"/>
            <a:ext cx="1480010" cy="7072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练习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F787260-9D08-4CCE-846B-6AFD9F053A40}"/>
              </a:ext>
            </a:extLst>
          </p:cNvPr>
          <p:cNvSpPr/>
          <p:nvPr/>
        </p:nvSpPr>
        <p:spPr>
          <a:xfrm>
            <a:off x="10665738" y="2039229"/>
            <a:ext cx="1480010" cy="7072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2817273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" tmFilter="0,0; .5, 1; 1, 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65915-A48B-4BDC-9B70-1D423B91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C0E9F97-A38E-4EC8-BF93-E4D37D5C1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5332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05B46B9-51A8-4228-8261-07C3A8A21E65}"/>
              </a:ext>
            </a:extLst>
          </p:cNvPr>
          <p:cNvSpPr/>
          <p:nvPr/>
        </p:nvSpPr>
        <p:spPr>
          <a:xfrm>
            <a:off x="325135" y="204869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zh-CN" altLang="en-US" sz="5400" b="1" dirty="0">
                <a:ln w="0">
                  <a:solidFill>
                    <a:schemeClr val="accent1">
                      <a:lumMod val="75000"/>
                    </a:schemeClr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5000" endA="50" endPos="85000" dir="5400000" sy="-10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采用的技术</a:t>
            </a:r>
            <a:endParaRPr lang="zh-CN" altLang="en-US" sz="5400" b="1" cap="none" spc="0" dirty="0">
              <a:ln w="0">
                <a:solidFill>
                  <a:schemeClr val="accent1">
                    <a:lumMod val="75000"/>
                  </a:schemeClr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5000" endA="50" endPos="85000" dir="5400000" sy="-100000" algn="bl" rotWithShape="0"/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4A94A7-57AD-41AC-B4B4-1F69DAE510FB}"/>
              </a:ext>
            </a:extLst>
          </p:cNvPr>
          <p:cNvSpPr txBox="1"/>
          <p:nvPr/>
        </p:nvSpPr>
        <p:spPr>
          <a:xfrm>
            <a:off x="97411" y="1850945"/>
            <a:ext cx="68215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·Web</a:t>
            </a:r>
            <a:r>
              <a:rPr lang="zh-CN" altLang="en-US" sz="2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服务器 </a:t>
            </a:r>
            <a:r>
              <a:rPr lang="en-US" altLang="zh-CN" sz="2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 Apache</a:t>
            </a:r>
          </a:p>
          <a:p>
            <a:endParaRPr lang="en-US" altLang="zh-CN" sz="24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数据库服务器 </a:t>
            </a:r>
            <a:r>
              <a:rPr lang="en-US" altLang="zh-CN" sz="2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– MySQL</a:t>
            </a:r>
          </a:p>
          <a:p>
            <a:endParaRPr lang="en-US" altLang="zh-CN" sz="24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后端语言 </a:t>
            </a:r>
            <a:r>
              <a:rPr lang="en-US" altLang="zh-CN" sz="2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 PHP</a:t>
            </a:r>
          </a:p>
          <a:p>
            <a:endParaRPr lang="en-US" altLang="zh-CN" sz="24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后端开发框架 </a:t>
            </a:r>
            <a:r>
              <a:rPr lang="en-US" altLang="zh-CN" sz="2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 </a:t>
            </a:r>
            <a:r>
              <a:rPr lang="en-US" altLang="zh-CN" sz="2400" dirty="0" err="1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ThinkPHP</a:t>
            </a:r>
            <a:r>
              <a:rPr lang="en-US" altLang="zh-CN" sz="2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5</a:t>
            </a:r>
          </a:p>
          <a:p>
            <a:endParaRPr lang="en-US" altLang="zh-CN" sz="24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前端</a:t>
            </a:r>
            <a:r>
              <a:rPr lang="en-US" altLang="zh-CN" sz="2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JavaScript</a:t>
            </a:r>
            <a:r>
              <a:rPr lang="zh-CN" altLang="en-US" sz="2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框架 </a:t>
            </a:r>
            <a:r>
              <a:rPr lang="en-US" altLang="zh-CN" sz="2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– jQuery</a:t>
            </a:r>
          </a:p>
          <a:p>
            <a:endParaRPr lang="en-US" altLang="zh-CN" sz="24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·CSS</a:t>
            </a:r>
            <a:r>
              <a:rPr lang="zh-CN" altLang="en-US" sz="2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框架 </a:t>
            </a:r>
            <a:r>
              <a:rPr lang="en-US" altLang="zh-CN" sz="2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– </a:t>
            </a:r>
            <a:r>
              <a:rPr lang="en-US" altLang="zh-CN" sz="2400" dirty="0" err="1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Boostrap</a:t>
            </a:r>
            <a:endParaRPr lang="en-US" altLang="zh-CN" sz="24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·GitHub</a:t>
            </a:r>
            <a:r>
              <a:rPr lang="zh-CN" altLang="en-US" sz="2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软件仓库打包、共享</a:t>
            </a:r>
            <a:endParaRPr lang="en-US" altLang="zh-CN" sz="24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0B2E36-329B-4AC5-BE32-CDBCA5A8F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45" y="1355644"/>
            <a:ext cx="800100" cy="990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8DF18F-16AD-4B09-A624-C500145CF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920" y="2808922"/>
            <a:ext cx="914400" cy="10572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208CA0-6063-4656-87C1-E5EA4F373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1135" y="4470400"/>
            <a:ext cx="9620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745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 tmFilter="0,0; .5, 1; 1, 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 tmFilter="0,0; .5, 1; 1, 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 tmFilter="0,0; .5, 1; 1, 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 tmFilter="0,0; .5, 1; 1, 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 tmFilter="0,0; .5, 1; 1, 1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50" tmFilter="0,0; .5, 1; 1, 1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 tmFilter="0,0; .5, 1; 1, 1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75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65915-A48B-4BDC-9B70-1D423B91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C0E9F97-A38E-4EC8-BF93-E4D37D5C1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5332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940A1D2-D696-41C8-BAAE-6100E344747B}"/>
              </a:ext>
            </a:extLst>
          </p:cNvPr>
          <p:cNvSpPr/>
          <p:nvPr/>
        </p:nvSpPr>
        <p:spPr>
          <a:xfrm>
            <a:off x="325135" y="204868"/>
            <a:ext cx="5445745" cy="132556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zh-CN" altLang="en-US" sz="5400" b="1" dirty="0">
                <a:ln w="0">
                  <a:solidFill>
                    <a:schemeClr val="accent1">
                      <a:lumMod val="75000"/>
                    </a:schemeClr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5000" endA="50" endPos="85000" dir="5400000" sy="-10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难点问题及解决方法</a:t>
            </a:r>
            <a:endParaRPr lang="zh-CN" altLang="en-US" sz="5400" b="1" cap="none" spc="0" dirty="0">
              <a:ln w="0">
                <a:solidFill>
                  <a:schemeClr val="accent1">
                    <a:lumMod val="75000"/>
                  </a:schemeClr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5000" endA="50" endPos="85000" dir="5400000" sy="-100000" algn="bl" rotWithShape="0"/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0DA59D-1580-495D-8FB5-9B9BF58EF5AA}"/>
              </a:ext>
            </a:extLst>
          </p:cNvPr>
          <p:cNvSpPr txBox="1"/>
          <p:nvPr/>
        </p:nvSpPr>
        <p:spPr>
          <a:xfrm>
            <a:off x="101600" y="2593677"/>
            <a:ext cx="11988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·GitHub</a:t>
            </a:r>
            <a:r>
              <a:rPr lang="zh-CN" altLang="en-US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创建仓库，创建分支，文件共享。</a:t>
            </a:r>
            <a:endParaRPr lang="en-US" altLang="zh-CN" sz="28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·UI</a:t>
            </a:r>
            <a:r>
              <a:rPr lang="zh-CN" altLang="en-US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设计时的</a:t>
            </a:r>
            <a:r>
              <a:rPr lang="en-US" altLang="zh-CN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id</a:t>
            </a:r>
            <a:r>
              <a:rPr lang="zh-CN" altLang="en-US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相互对应。</a:t>
            </a:r>
            <a:endParaRPr lang="en-US" altLang="zh-CN" sz="28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考试题的各种条件限制。</a:t>
            </a:r>
            <a:endParaRPr lang="en-US" altLang="zh-CN" sz="28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成绩分析、统计的条件限制。</a:t>
            </a:r>
            <a:endParaRPr lang="en-US" altLang="zh-CN" sz="28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·Excel</a:t>
            </a:r>
            <a:r>
              <a:rPr lang="zh-CN" altLang="en-US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PDF</a:t>
            </a:r>
            <a:r>
              <a:rPr lang="zh-CN" altLang="en-US" sz="2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文件导出。</a:t>
            </a:r>
            <a:endParaRPr lang="en-US" altLang="zh-CN" sz="28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5298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 tmFilter="0,0; .5, 1; 1, 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75"/>
                            </p:stCondLst>
                            <p:childTnLst>
                              <p:par>
                                <p:cTn id="19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 tmFilter="0,0; .5, 1; 1, 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 tmFilter="0,0; .5, 1; 1, 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75"/>
                            </p:stCondLst>
                            <p:childTnLst>
                              <p:par>
                                <p:cTn id="35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 tmFilter="0,0; .5, 1; 1, 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950"/>
                            </p:stCondLst>
                            <p:childTnLst>
                              <p:par>
                                <p:cTn id="4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 tmFilter="0,0; .5, 1; 1, 1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363</Words>
  <Application>Microsoft Office PowerPoint</Application>
  <PresentationFormat>宽屏</PresentationFormat>
  <Paragraphs>88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华文细黑</vt:lpstr>
      <vt:lpstr>楷体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1243718816@qq.com</dc:creator>
  <cp:lastModifiedBy>1243718816@qq.com</cp:lastModifiedBy>
  <cp:revision>76</cp:revision>
  <dcterms:created xsi:type="dcterms:W3CDTF">2018-11-28T09:24:43Z</dcterms:created>
  <dcterms:modified xsi:type="dcterms:W3CDTF">2018-11-30T06:21:06Z</dcterms:modified>
</cp:coreProperties>
</file>