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3" r:id="rId1"/>
  </p:sldMasterIdLst>
  <p:notesMasterIdLst>
    <p:notesMasterId r:id="rId21"/>
  </p:notes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80" r:id="rId10"/>
    <p:sldId id="266" r:id="rId11"/>
    <p:sldId id="267" r:id="rId12"/>
    <p:sldId id="268" r:id="rId13"/>
    <p:sldId id="269" r:id="rId14"/>
    <p:sldId id="270" r:id="rId15"/>
    <p:sldId id="281" r:id="rId16"/>
    <p:sldId id="271" r:id="rId17"/>
    <p:sldId id="272" r:id="rId18"/>
    <p:sldId id="279" r:id="rId19"/>
    <p:sldId id="276" r:id="rId2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CC0066"/>
    <a:srgbClr val="993300"/>
    <a:srgbClr val="FFFF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209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ac297f836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ac297f836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ac297f836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ac297f836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ac297f836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ac297f836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ac297f83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ac297f83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ac297f836_0_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ac297f836_0_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ac297f836_0_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ac297f836_0_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2033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aac297f836_0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aac297f836_0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ac297f836_0_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ac297f836_0_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af6bd656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aaf6bd656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069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ac297f836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aac297f836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ac297f83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ac297f836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ac297f83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ac297f83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ac297f836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ac297f836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af6bd656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af6bd656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ac297f836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ac297f836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ac297f836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ac297f836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ac297f836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ac297f836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ac297f836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ac297f836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387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9495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06341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21502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76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18403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5777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98780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39621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55640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860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59626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21557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88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459793" y="666426"/>
            <a:ext cx="8808194" cy="21155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00" b="1" dirty="0">
                <a:solidFill>
                  <a:srgbClr val="9900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The Data Dive: Unveiling Patterns in </a:t>
            </a:r>
            <a:r>
              <a:rPr lang="en-US" sz="2800" b="1" dirty="0" err="1">
                <a:solidFill>
                  <a:srgbClr val="9900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Excelerate’s</a:t>
            </a:r>
            <a:r>
              <a:rPr lang="en-US" sz="2800" b="1" dirty="0">
                <a:solidFill>
                  <a:srgbClr val="9900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br>
              <a:rPr lang="en-US" sz="2800" b="1" dirty="0">
                <a:solidFill>
                  <a:srgbClr val="9900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</a:br>
            <a:r>
              <a:rPr lang="en-US" sz="2800" b="1" dirty="0">
                <a:solidFill>
                  <a:srgbClr val="9900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User Engagement</a:t>
            </a:r>
            <a:endParaRPr sz="2800" b="1" dirty="0">
              <a:solidFill>
                <a:srgbClr val="99003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546BD-AB1F-C474-98E2-9BDD862F1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42" y="2680163"/>
            <a:ext cx="7196370" cy="17969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FC5AD1-4A0C-1F60-21C8-390B758F7F46}"/>
              </a:ext>
            </a:extLst>
          </p:cNvPr>
          <p:cNvSpPr/>
          <p:nvPr/>
        </p:nvSpPr>
        <p:spPr>
          <a:xfrm>
            <a:off x="0" y="0"/>
            <a:ext cx="588936" cy="4835471"/>
          </a:xfrm>
          <a:prstGeom prst="rect">
            <a:avLst/>
          </a:prstGeom>
          <a:solidFill>
            <a:srgbClr val="9900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54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317368" y="691734"/>
            <a:ext cx="8632500" cy="600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2500" b="1" dirty="0">
                <a:solidFill>
                  <a:srgbClr val="990033"/>
                </a:solidFill>
                <a:latin typeface="Roboto"/>
                <a:ea typeface="Roboto"/>
                <a:cs typeface="Roboto"/>
                <a:sym typeface="Roboto"/>
              </a:rPr>
              <a:t>Insights Derived</a:t>
            </a:r>
            <a:endParaRPr sz="2500" dirty="0">
              <a:solidFill>
                <a:srgbClr val="990033"/>
              </a:solidFill>
            </a:endParaRPr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1"/>
          </p:nvPr>
        </p:nvSpPr>
        <p:spPr>
          <a:xfrm>
            <a:off x="317368" y="1368234"/>
            <a:ext cx="7764998" cy="3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most compelling insights derived from the data analysis of </a:t>
            </a:r>
            <a:r>
              <a:rPr lang="en-US" sz="16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Excelerate's</a:t>
            </a:r>
            <a:r>
              <a:rPr lang="en-US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User Data and Opportunity Sign-Up and Completion Data include:</a:t>
            </a:r>
          </a:p>
          <a:p>
            <a:pPr marL="457200" lvl="0" indent="-3238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q"/>
            </a:pPr>
            <a:r>
              <a:rPr lang="en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Peak Period Analysis</a:t>
            </a:r>
            <a:endParaRPr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q"/>
            </a:pPr>
            <a:r>
              <a:rPr lang="en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 Demographics and Preferences</a:t>
            </a:r>
            <a:endParaRPr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q"/>
            </a:pPr>
            <a:r>
              <a:rPr lang="en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Sponsorship Strategies</a:t>
            </a:r>
            <a:endParaRPr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q"/>
            </a:pPr>
            <a:r>
              <a:rPr lang="en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Continuous Monitoring and Adaptation</a:t>
            </a:r>
            <a:endParaRPr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CD4B82-B417-8470-1932-D83A98E50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70" y="71266"/>
            <a:ext cx="1457002" cy="3638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741" y="1338146"/>
            <a:ext cx="2734174" cy="185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6878" y="3189249"/>
            <a:ext cx="2877015" cy="153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8030" y="1346326"/>
            <a:ext cx="2821258" cy="182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2741" y="3200400"/>
            <a:ext cx="2698596" cy="15218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282672" y="1300126"/>
            <a:ext cx="3274189" cy="325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How many people are signed up on the platform, and how many of those have signed up for opportunities?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What are the top 10 countries learners have signed up from?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What are the cities in the US learners have signed up from?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Which is the most popular opportunity learners have signed up for?</a:t>
            </a:r>
            <a:endParaRPr sz="1500" dirty="0"/>
          </a:p>
        </p:txBody>
      </p:sp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261750" y="756039"/>
            <a:ext cx="8620500" cy="72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2500" b="1" dirty="0">
                <a:solidFill>
                  <a:srgbClr val="990033"/>
                </a:solidFill>
                <a:latin typeface="Roboto"/>
                <a:ea typeface="Roboto"/>
                <a:cs typeface="Roboto"/>
                <a:sym typeface="Roboto"/>
              </a:rPr>
              <a:t>Addressing Key Questions</a:t>
            </a:r>
            <a:endParaRPr sz="2500" dirty="0">
              <a:solidFill>
                <a:srgbClr val="990033"/>
              </a:solidFill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3444" y="629885"/>
            <a:ext cx="1495143" cy="6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88148" y="629885"/>
            <a:ext cx="1015968" cy="6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8D614B9-94F9-CF8E-97DF-22F7422057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3270" y="71266"/>
            <a:ext cx="1457002" cy="3638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301450" y="748600"/>
            <a:ext cx="8561400" cy="65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990033"/>
                </a:solidFill>
                <a:latin typeface="Roboto"/>
                <a:ea typeface="Roboto"/>
                <a:cs typeface="Roboto"/>
                <a:sym typeface="Roboto"/>
              </a:rPr>
              <a:t>Cont…</a:t>
            </a:r>
            <a:endParaRPr sz="2500" b="1" dirty="0">
              <a:solidFill>
                <a:srgbClr val="9900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265238" y="1241622"/>
            <a:ext cx="3678600" cy="3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en" dirty="0">
                <a:solidFill>
                  <a:srgbClr val="1D2125"/>
                </a:solidFill>
                <a:latin typeface="Roboto"/>
                <a:ea typeface="Roboto"/>
                <a:cs typeface="Roboto"/>
                <a:sym typeface="Roboto"/>
              </a:rPr>
              <a:t>Which is the most popular opportunity learners have completed?</a:t>
            </a:r>
            <a:endParaRPr dirty="0">
              <a:solidFill>
                <a:srgbClr val="1D2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D2125"/>
                </a:solidFill>
                <a:latin typeface="Roboto"/>
                <a:ea typeface="Roboto"/>
                <a:cs typeface="Roboto"/>
                <a:sym typeface="Roboto"/>
              </a:rPr>
              <a:t>6. What is the demographic (gender, student status, etc.) of those who have signed up and completed?</a:t>
            </a:r>
            <a:endParaRPr dirty="0">
              <a:solidFill>
                <a:srgbClr val="1D2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D2125"/>
                </a:solidFill>
                <a:latin typeface="Roboto"/>
                <a:ea typeface="Roboto"/>
                <a:cs typeface="Roboto"/>
                <a:sym typeface="Roboto"/>
              </a:rPr>
              <a:t>7. What are the most gained skills on Excelerate?</a:t>
            </a:r>
            <a:endParaRPr dirty="0">
              <a:solidFill>
                <a:srgbClr val="1D2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D2125"/>
                </a:solidFill>
                <a:latin typeface="Roboto"/>
                <a:ea typeface="Roboto"/>
                <a:cs typeface="Roboto"/>
                <a:sym typeface="Roboto"/>
              </a:rPr>
              <a:t>8. How much is the total scholarship awarded and through which opportunities?</a:t>
            </a:r>
            <a:endParaRPr dirty="0">
              <a:solidFill>
                <a:srgbClr val="1D2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rgbClr val="1D2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511" y="1359907"/>
            <a:ext cx="2653894" cy="1650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716" y="3033132"/>
            <a:ext cx="2665141" cy="1672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4864" y="744297"/>
            <a:ext cx="1399136" cy="594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7707" y="1315302"/>
            <a:ext cx="2676293" cy="168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0011" y="3021981"/>
            <a:ext cx="2653990" cy="1694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F545EB8-6F95-B7EB-58F9-1F6A594912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3270" y="71266"/>
            <a:ext cx="1457002" cy="3638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title"/>
          </p:nvPr>
        </p:nvSpPr>
        <p:spPr>
          <a:xfrm>
            <a:off x="105077" y="690700"/>
            <a:ext cx="8435400" cy="600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2500" b="1" dirty="0">
                <a:solidFill>
                  <a:srgbClr val="990033"/>
                </a:solidFill>
                <a:latin typeface="Roboto"/>
                <a:ea typeface="Roboto"/>
                <a:cs typeface="Roboto"/>
                <a:sym typeface="Roboto"/>
              </a:rPr>
              <a:t>User Interaction and Guidance</a:t>
            </a:r>
            <a:endParaRPr sz="2500" dirty="0">
              <a:solidFill>
                <a:srgbClr val="990033"/>
              </a:solidFill>
            </a:endParaRPr>
          </a:p>
        </p:txBody>
      </p:sp>
      <p:sp>
        <p:nvSpPr>
          <p:cNvPr id="221" name="Google Shape;221;p26"/>
          <p:cNvSpPr txBox="1">
            <a:spLocks noGrp="1"/>
          </p:cNvSpPr>
          <p:nvPr>
            <p:ph type="body" idx="1"/>
          </p:nvPr>
        </p:nvSpPr>
        <p:spPr>
          <a:xfrm>
            <a:off x="268524" y="1464339"/>
            <a:ext cx="3754200" cy="39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D2125"/>
                </a:solidFill>
                <a:latin typeface="Roboto"/>
                <a:ea typeface="Roboto"/>
                <a:cs typeface="Roboto"/>
                <a:sym typeface="Roboto"/>
              </a:rPr>
              <a:t>A simplified dashboard with the following guidance for easy user interaction includes: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1D2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600" dirty="0">
                <a:solidFill>
                  <a:srgbClr val="1D2125"/>
                </a:solidFill>
                <a:latin typeface="Roboto"/>
                <a:ea typeface="Roboto"/>
                <a:cs typeface="Roboto"/>
                <a:sym typeface="Roboto"/>
              </a:rPr>
              <a:t>Interactive Filters</a:t>
            </a:r>
            <a:endParaRPr sz="1600" dirty="0">
              <a:solidFill>
                <a:srgbClr val="1D2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600" dirty="0">
                <a:solidFill>
                  <a:srgbClr val="1D2125"/>
                </a:solidFill>
                <a:latin typeface="Roboto"/>
                <a:ea typeface="Roboto"/>
                <a:cs typeface="Roboto"/>
                <a:sym typeface="Roboto"/>
              </a:rPr>
              <a:t>Hover-over Information</a:t>
            </a:r>
            <a:endParaRPr sz="1600" dirty="0">
              <a:solidFill>
                <a:srgbClr val="1D2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600" dirty="0">
                <a:solidFill>
                  <a:srgbClr val="1D2125"/>
                </a:solidFill>
                <a:latin typeface="Roboto"/>
                <a:ea typeface="Roboto"/>
                <a:cs typeface="Roboto"/>
                <a:sym typeface="Roboto"/>
              </a:rPr>
              <a:t>Dynamic Sign-up Trend Analysis</a:t>
            </a:r>
            <a:endParaRPr sz="1600" dirty="0">
              <a:solidFill>
                <a:srgbClr val="1D2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sz="1600" dirty="0">
              <a:solidFill>
                <a:srgbClr val="1D2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" sz="1600" dirty="0">
                <a:solidFill>
                  <a:srgbClr val="1D2125"/>
                </a:solidFill>
                <a:latin typeface="Roboto"/>
                <a:ea typeface="Roboto"/>
                <a:cs typeface="Roboto"/>
                <a:sym typeface="Roboto"/>
              </a:rPr>
              <a:t>Region-specific Filters</a:t>
            </a:r>
            <a:endParaRPr sz="1600" dirty="0">
              <a:solidFill>
                <a:srgbClr val="1D2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253" y="1356102"/>
            <a:ext cx="2179562" cy="152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2350" y="1352388"/>
            <a:ext cx="2448350" cy="1403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4049" y="2816922"/>
            <a:ext cx="2945969" cy="18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3902" y="2740722"/>
            <a:ext cx="2371574" cy="19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8AD188-2AD1-650C-2741-95AA60782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70" y="71266"/>
            <a:ext cx="1457002" cy="3638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948A3B-FF68-19DC-1655-4C835B35E1AA}"/>
              </a:ext>
            </a:extLst>
          </p:cNvPr>
          <p:cNvSpPr txBox="1"/>
          <p:nvPr/>
        </p:nvSpPr>
        <p:spPr>
          <a:xfrm>
            <a:off x="765632" y="541126"/>
            <a:ext cx="328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990033"/>
                </a:solidFill>
                <a:effectLst/>
                <a:latin typeface="Arial" panose="020B0604020202020204" pitchFamily="34" charset="0"/>
              </a:rPr>
              <a:t>Visual Highlights: User Data</a:t>
            </a:r>
            <a:endParaRPr lang="en-IN" dirty="0">
              <a:solidFill>
                <a:srgbClr val="990033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2ECFBB-D290-EEC8-875B-2192F0AC3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76" y="1324436"/>
            <a:ext cx="322897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7FA1-5E17-CF86-A3BC-5F450D51B7E9}"/>
              </a:ext>
            </a:extLst>
          </p:cNvPr>
          <p:cNvSpPr txBox="1"/>
          <p:nvPr/>
        </p:nvSpPr>
        <p:spPr>
          <a:xfrm>
            <a:off x="232663" y="1932409"/>
            <a:ext cx="322421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 fontAlgn="base"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 rtl="0" fontAlgn="base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otal number of those who signed up on the Excelerate platform.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just" rtl="0" fontAlgn="base"/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 rtl="0" fontAlgn="base">
              <a:buFont typeface="Wingdings" panose="05000000000000000000" pitchFamily="2" charset="2"/>
              <a:buChar char="q"/>
            </a:pPr>
            <a:r>
              <a:rPr lang="en-US" sz="160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nsight on the demographic distribution of the Users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just" rtl="0" fontAlgn="base"/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 rtl="0" fontAlgn="base">
              <a:buFont typeface="Wingdings" panose="05000000000000000000" pitchFamily="2" charset="2"/>
              <a:buChar char="q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India: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11892, Nigeria: 4356 and US: 3691. 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rtl="0" fontAlgn="base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93E8F-64B0-F793-823C-545E5E8AF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171" y="1092819"/>
            <a:ext cx="5296829" cy="1839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E37F9F-62BB-9204-1D63-395E8E093A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6020" y="2932771"/>
            <a:ext cx="2787804" cy="18064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80E863-B417-ECC7-2F51-E0EB59CDC6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1797" y="2927078"/>
            <a:ext cx="2472203" cy="18010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8AD188-2AD1-650C-2741-95AA60782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70" y="71266"/>
            <a:ext cx="1457002" cy="3638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948A3B-FF68-19DC-1655-4C835B35E1AA}"/>
              </a:ext>
            </a:extLst>
          </p:cNvPr>
          <p:cNvSpPr txBox="1"/>
          <p:nvPr/>
        </p:nvSpPr>
        <p:spPr>
          <a:xfrm>
            <a:off x="921749" y="173136"/>
            <a:ext cx="328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990033"/>
                </a:solidFill>
                <a:effectLst/>
                <a:latin typeface="Arial" panose="020B0604020202020204" pitchFamily="34" charset="0"/>
              </a:rPr>
              <a:t>Visual Highlights: User Data</a:t>
            </a:r>
            <a:endParaRPr lang="en-IN" dirty="0">
              <a:solidFill>
                <a:srgbClr val="99003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B7FA1-5E17-CF86-A3BC-5F450D51B7E9}"/>
              </a:ext>
            </a:extLst>
          </p:cNvPr>
          <p:cNvSpPr txBox="1"/>
          <p:nvPr/>
        </p:nvSpPr>
        <p:spPr>
          <a:xfrm>
            <a:off x="176908" y="1040312"/>
            <a:ext cx="343608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 fontAlgn="base"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rtl="0" fontAlgn="base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 rtl="0" fontAlgn="base">
              <a:buFont typeface="Wingdings" panose="05000000000000000000" pitchFamily="2" charset="2"/>
              <a:buChar char="q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34.6% did not specify their gender, while 39.2% did not specify their degree level, sum up to 9,417.</a:t>
            </a:r>
          </a:p>
          <a:p>
            <a:pPr algn="just" rtl="0" fontAlgn="base"/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 rtl="0" fontAlgn="base">
              <a:buFont typeface="Wingdings" panose="05000000000000000000" pitchFamily="2" charset="2"/>
              <a:buChar char="q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Fluctuations in sign-up trend over time with the peak in June, a total of 7930. </a:t>
            </a: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158F0E-AF7F-8366-DDE2-54B12CCB2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390" y="1349298"/>
            <a:ext cx="2832410" cy="33342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F92997-25CB-3457-878D-ECBDE5FF1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194" y="1360448"/>
            <a:ext cx="2787806" cy="335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3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567DA0-2F28-0E8D-DAA4-3C23B1C22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70" y="71266"/>
            <a:ext cx="1457002" cy="3638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01A9BE-E5E0-D3D0-9086-C81396EF122A}"/>
              </a:ext>
            </a:extLst>
          </p:cNvPr>
          <p:cNvSpPr txBox="1"/>
          <p:nvPr/>
        </p:nvSpPr>
        <p:spPr>
          <a:xfrm>
            <a:off x="247972" y="34965"/>
            <a:ext cx="69897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dirty="0">
                <a:solidFill>
                  <a:srgbClr val="9900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Visual Highlights: </a:t>
            </a:r>
            <a:r>
              <a:rPr lang="en-US" sz="1800" b="1" i="0" u="none" strike="noStrike" dirty="0">
                <a:solidFill>
                  <a:srgbClr val="9900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Opportunity Sign Up and Completion Data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​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3FA704-DFAA-DB24-005E-6EE20C149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50" y="720187"/>
            <a:ext cx="3304183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D3653-AC7A-55FE-24DE-8CFAF7543E65}"/>
              </a:ext>
            </a:extLst>
          </p:cNvPr>
          <p:cNvSpPr txBox="1"/>
          <p:nvPr/>
        </p:nvSpPr>
        <p:spPr>
          <a:xfrm>
            <a:off x="259123" y="1700856"/>
            <a:ext cx="396718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 fontAlgn="base">
              <a:buFont typeface="Wingdings" panose="05000000000000000000" pitchFamily="2" charset="2"/>
              <a:buChar char="q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 number of users who signed up for opportunities 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285750" indent="-285750" algn="just" rtl="0" fontAlgn="base">
              <a:buFont typeface="Wingdings" panose="05000000000000000000" pitchFamily="2" charset="2"/>
              <a:buChar char="q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India: 9113 users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US: 3856 and Nigeria: 3343 users.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285750" indent="-285750" algn="just" rtl="0" fontAlgn="base">
              <a:buFont typeface="Wingdings" panose="05000000000000000000" pitchFamily="2" charset="2"/>
              <a:buChar char="q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Saint Louis accounted for a record 2654, 69% of the US applicants.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285750" indent="-285750" algn="just" rtl="0" fontAlgn="base">
              <a:buFont typeface="Wingdings" panose="05000000000000000000" pitchFamily="2" charset="2"/>
              <a:buChar char="q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Internship the most sort after opportunity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15312.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285750" indent="-285750" algn="just" rtl="0" fontAlgn="base">
              <a:buFont typeface="Wingdings" panose="05000000000000000000" pitchFamily="2" charset="2"/>
              <a:buChar char="q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Visualization: 5676 applicants.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285750" indent="-285750" algn="just" rtl="0" fontAlgn="base">
              <a:buFont typeface="Wingdings" panose="05000000000000000000" pitchFamily="2" charset="2"/>
              <a:buChar char="q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 scholarship awarded: $2.71M.</a:t>
            </a: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F692F-1F59-2484-6543-2BDDBF8BC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556" y="680223"/>
            <a:ext cx="2442116" cy="20328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751BF3-EB6B-7D87-1FA3-25AAD8F1CF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6916" y="702526"/>
            <a:ext cx="2587083" cy="40144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3BF2E9-0E1E-89CB-B939-26A42C77B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5951" y="2653990"/>
            <a:ext cx="2475570" cy="20964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/>
        </p:nvSpPr>
        <p:spPr>
          <a:xfrm>
            <a:off x="197201" y="1418005"/>
            <a:ext cx="3036654" cy="3346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Opportunity sign-up trend over time fluctuated, June: 4801,</a:t>
            </a:r>
          </a:p>
          <a:p>
            <a:pPr marL="171450" lvl="0" indent="-1714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Only 12.4% completed the opportunity </a:t>
            </a:r>
          </a:p>
          <a:p>
            <a:pPr marL="171450" lvl="0" indent="-1714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Graduate program students’ completion rate compared to other student status, recorded 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1142.</a:t>
            </a:r>
          </a:p>
          <a:p>
            <a:pPr marL="171450" lvl="0" indent="-1714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Nigeria completed above US</a:t>
            </a:r>
          </a:p>
          <a:p>
            <a:pPr marL="171450" lvl="0" indent="-1714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Internship has the most scholarship reward amount of $2.66M of which $937,500 was awarded to Data Visualization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09FAE-37B8-D32E-32C6-F8313F1E36AC}"/>
              </a:ext>
            </a:extLst>
          </p:cNvPr>
          <p:cNvSpPr txBox="1"/>
          <p:nvPr/>
        </p:nvSpPr>
        <p:spPr>
          <a:xfrm>
            <a:off x="150776" y="570952"/>
            <a:ext cx="372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990033"/>
                </a:solidFill>
                <a:effectLst/>
                <a:latin typeface="Arial" panose="020B0604020202020204" pitchFamily="34" charset="0"/>
              </a:rPr>
              <a:t>Opportunity Sign-Up and Completion Data Cont..</a:t>
            </a:r>
            <a:endParaRPr lang="en-IN" sz="2500" dirty="0">
              <a:solidFill>
                <a:srgbClr val="99003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E5C1A3-A251-5F3B-E3B1-F4527E20D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70" y="71266"/>
            <a:ext cx="1457002" cy="36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59A2F6-C068-7547-D7EE-0C83B7874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390" y="791736"/>
            <a:ext cx="3289609" cy="2122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AB949C-4810-FE70-52E7-344852B5A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912" y="858644"/>
            <a:ext cx="2553629" cy="3869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0F8D02-3771-E93F-204E-A939D931A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3239" y="2854712"/>
            <a:ext cx="3300761" cy="18176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284290" y="435075"/>
            <a:ext cx="80226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990033"/>
                </a:solidFill>
                <a:latin typeface="Roboto"/>
                <a:ea typeface="Roboto"/>
                <a:cs typeface="Roboto"/>
                <a:sym typeface="Roboto"/>
              </a:rPr>
              <a:t>Impact on Decision-Making</a:t>
            </a:r>
            <a:endParaRPr sz="2500" dirty="0">
              <a:solidFill>
                <a:srgbClr val="990033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551B63-DD31-CA0E-22FE-41EC19128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70" y="71266"/>
            <a:ext cx="1457002" cy="3638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CBBF3C-17AC-32B4-FA3D-F1006C02F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90" y="1207785"/>
            <a:ext cx="8665982" cy="338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47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59118F-20D9-8C8B-CD43-0D2DD0869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206" y="772810"/>
            <a:ext cx="3089587" cy="19917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A97744-2155-EFE1-2F92-97B7D76D9FA2}"/>
              </a:ext>
            </a:extLst>
          </p:cNvPr>
          <p:cNvSpPr txBox="1"/>
          <p:nvPr/>
        </p:nvSpPr>
        <p:spPr>
          <a:xfrm>
            <a:off x="1215483" y="3574186"/>
            <a:ext cx="5519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 to Dashboard:</a:t>
            </a:r>
          </a:p>
          <a:p>
            <a:r>
              <a:rPr lang="en-US" dirty="0"/>
              <a:t> https://lookerstudio.google.com/reporting/e1a5540e-a4cb-4106-a8c0-254ae28bc5b9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798879" y="870359"/>
            <a:ext cx="8423700" cy="690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99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Outline</a:t>
            </a:r>
            <a:endParaRPr sz="2500" b="1" dirty="0">
              <a:solidFill>
                <a:srgbClr val="9900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522099" y="1215509"/>
            <a:ext cx="7505700" cy="3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rgbClr val="1D21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Introduction</a:t>
            </a:r>
            <a:endParaRPr sz="1600" dirty="0">
              <a:solidFill>
                <a:srgbClr val="1D212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285750" lvl="0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rgbClr val="1D21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Dashboard Overview</a:t>
            </a:r>
            <a:endParaRPr sz="1600" dirty="0">
              <a:solidFill>
                <a:srgbClr val="1D212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285750" lvl="0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rgbClr val="1D21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Key Decisions and Design Choices</a:t>
            </a:r>
            <a:endParaRPr sz="1600" dirty="0">
              <a:solidFill>
                <a:srgbClr val="1D212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285750" lvl="0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rgbClr val="1D21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Challenges Faced</a:t>
            </a:r>
            <a:endParaRPr sz="1600" dirty="0">
              <a:solidFill>
                <a:srgbClr val="1D212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285750" lvl="0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rgbClr val="1D21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Solutions Implemented</a:t>
            </a:r>
            <a:endParaRPr sz="1600" dirty="0">
              <a:solidFill>
                <a:srgbClr val="1D212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285750" lvl="0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rgbClr val="1D21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Insights Derived</a:t>
            </a:r>
            <a:endParaRPr sz="1600" dirty="0">
              <a:solidFill>
                <a:srgbClr val="1D212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285750" lvl="0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rgbClr val="1D21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Addressing Key Questions</a:t>
            </a:r>
            <a:endParaRPr sz="1600" dirty="0">
              <a:solidFill>
                <a:srgbClr val="1D212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285750" lvl="0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rgbClr val="1D21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User Interaction and Guidance</a:t>
            </a:r>
            <a:endParaRPr sz="1600" dirty="0">
              <a:solidFill>
                <a:srgbClr val="1D212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285750" lvl="0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rgbClr val="1D21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Visual Highlights</a:t>
            </a:r>
            <a:endParaRPr sz="1600" dirty="0">
              <a:solidFill>
                <a:srgbClr val="1D212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285750" lvl="0" indent="-285750" algn="l" rtl="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rgbClr val="1D21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Impact on Decision-Making</a:t>
            </a:r>
            <a:endParaRPr sz="1600" dirty="0">
              <a:solidFill>
                <a:srgbClr val="1D212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9344AD-168E-8F15-FF3A-14A52CBC5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70" y="71266"/>
            <a:ext cx="1457002" cy="3638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396216" y="701140"/>
            <a:ext cx="2052515" cy="82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b="1" dirty="0">
                <a:solidFill>
                  <a:srgbClr val="990033"/>
                </a:solidFill>
                <a:latin typeface="+mn-lt"/>
                <a:ea typeface="Roboto"/>
                <a:cs typeface="Roboto"/>
                <a:sym typeface="Roboto"/>
              </a:rPr>
              <a:t>Introduction</a:t>
            </a:r>
            <a:r>
              <a:rPr lang="en" sz="2500" b="1" dirty="0">
                <a:solidFill>
                  <a:srgbClr val="990033"/>
                </a:solidFill>
                <a:latin typeface="+mn-lt"/>
                <a:ea typeface="Roboto"/>
                <a:cs typeface="Roboto"/>
                <a:sym typeface="Roboto"/>
              </a:rPr>
              <a:t>   </a:t>
            </a:r>
            <a:endParaRPr sz="2500" b="1" dirty="0">
              <a:solidFill>
                <a:srgbClr val="990033"/>
              </a:solidFill>
              <a:latin typeface="+mn-lt"/>
            </a:endParaRPr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478671" y="1294108"/>
            <a:ext cx="8186657" cy="3595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Excelerate is the world’s first platform for gaining 21st-century skills through personalized experiences and learnership opportunities from anywhere in the world. Team 2H presents to more insights to the Excelerate datasets.</a:t>
            </a:r>
            <a:endParaRPr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User Data </a:t>
            </a:r>
            <a:endParaRPr b="1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The User Data set contains non-identifying information about users, including variables such as 'PreferredSponsors’, 'Gender’, 'Country’, 'Degree’, 'Sign Up Date’, 'City’, 'ZIP’, and 'IsFromSocialMedia’ and the dataset consists of 27,562 rows and 8 columns.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Opportunity Sign-Up and Completion Data</a:t>
            </a:r>
            <a:endParaRPr b="1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The Opportunity Sign-Up and Completion Data set encompasses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20322 rows and 21 columns</a:t>
            </a:r>
            <a:r>
              <a:rPr lang="en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, documenting user engagement, preferences, and achievements within Excelerate's ecosystem.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901782-816A-F5A3-C144-D8A34AA2D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70" y="71266"/>
            <a:ext cx="1457002" cy="3638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-224725" y="695661"/>
            <a:ext cx="4424766" cy="49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990033"/>
                </a:solidFill>
                <a:latin typeface="Roboto"/>
                <a:ea typeface="Roboto"/>
                <a:cs typeface="Roboto"/>
                <a:sym typeface="Roboto"/>
              </a:rPr>
              <a:t>Dashboard Significance</a:t>
            </a:r>
            <a:endParaRPr sz="2500" b="1" dirty="0">
              <a:solidFill>
                <a:srgbClr val="9900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255375" y="1448547"/>
            <a:ext cx="8207700" cy="39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Purpose: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To provide Excelerate with comprehensive insights into user participation on their platform.</a:t>
            </a:r>
            <a:endParaRPr sz="165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5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 b="1" dirty="0">
                <a:solidFill>
                  <a:srgbClr val="1D21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Significance of the Dashboard:</a:t>
            </a:r>
            <a:endParaRPr sz="1650" b="1" dirty="0">
              <a:solidFill>
                <a:srgbClr val="1D212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57200" lvl="0" indent="-327025" algn="l" rtl="0">
              <a:spcBef>
                <a:spcPts val="1200"/>
              </a:spcBef>
              <a:spcAft>
                <a:spcPts val="0"/>
              </a:spcAft>
              <a:buClr>
                <a:srgbClr val="1D2125"/>
              </a:buClr>
              <a:buSzPts val="1550"/>
              <a:buFont typeface="Roboto"/>
              <a:buChar char="●"/>
            </a:pPr>
            <a:r>
              <a:rPr lang="en" sz="1550" dirty="0">
                <a:solidFill>
                  <a:srgbClr val="1D21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Data- driven decision making</a:t>
            </a:r>
            <a:endParaRPr sz="1550" dirty="0">
              <a:solidFill>
                <a:srgbClr val="1D212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550"/>
              <a:buFont typeface="Roboto"/>
              <a:buChar char="●"/>
            </a:pPr>
            <a:r>
              <a:rPr lang="en" sz="1550" dirty="0">
                <a:solidFill>
                  <a:srgbClr val="1D21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User  experience enhancement</a:t>
            </a:r>
            <a:endParaRPr sz="1550" dirty="0">
              <a:solidFill>
                <a:srgbClr val="1D212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550"/>
              <a:buFont typeface="Roboto"/>
              <a:buChar char="●"/>
            </a:pPr>
            <a:r>
              <a:rPr lang="en" sz="1550" dirty="0">
                <a:solidFill>
                  <a:srgbClr val="1D21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Retention Strategies</a:t>
            </a:r>
            <a:endParaRPr sz="1550" dirty="0">
              <a:solidFill>
                <a:srgbClr val="1D212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550"/>
              <a:buFont typeface="Roboto"/>
              <a:buChar char="●"/>
            </a:pPr>
            <a:r>
              <a:rPr lang="en" sz="1550" dirty="0">
                <a:solidFill>
                  <a:srgbClr val="1D21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Demonstration of value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22A9D1-D8D6-37DB-D917-EFC927DD4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70" y="71266"/>
            <a:ext cx="1457002" cy="3638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819150" y="251525"/>
            <a:ext cx="7505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9900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Team </a:t>
            </a:r>
            <a:endParaRPr sz="2500" b="1" dirty="0">
              <a:solidFill>
                <a:srgbClr val="99003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62DF6B-1C6E-7613-C9AA-66BF1B83D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70" y="71266"/>
            <a:ext cx="1457002" cy="363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8E2479-816F-3DBF-3892-72ADDF04E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767166"/>
            <a:ext cx="7588681" cy="38081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432984" y="643588"/>
            <a:ext cx="8479800" cy="66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2500" b="1" dirty="0">
                <a:solidFill>
                  <a:srgbClr val="1D21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" sz="2500" b="1" dirty="0">
                <a:solidFill>
                  <a:srgbClr val="9900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Dashboard Overview</a:t>
            </a:r>
            <a:endParaRPr sz="2500" dirty="0">
              <a:solidFill>
                <a:srgbClr val="99003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674464" y="863722"/>
            <a:ext cx="3572071" cy="3416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just" defTabSz="914400">
              <a:lnSpc>
                <a:spcPct val="135000"/>
              </a:lnSpc>
              <a:spcBef>
                <a:spcPts val="1200"/>
              </a:spcBef>
              <a:buNone/>
            </a:pPr>
            <a:endParaRPr sz="3300"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341" algn="just" defTabSz="914400">
              <a:lnSpc>
                <a:spcPct val="13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Roboto"/>
              <a:buAutoNum type="arabicPeriod"/>
            </a:pPr>
            <a:r>
              <a:rPr lang="en" sz="33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Header</a:t>
            </a:r>
            <a:endParaRPr sz="33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168559" lvl="1" indent="-571500" algn="just" defTabSz="914400">
              <a:lnSpc>
                <a:spcPct val="13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3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Logo and Title</a:t>
            </a:r>
            <a:endParaRPr sz="3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168559" lvl="1" indent="-571500" algn="just" defTabSz="914400">
              <a:lnSpc>
                <a:spcPct val="13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3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Navigation Menu</a:t>
            </a:r>
          </a:p>
          <a:p>
            <a:pPr marL="914400" lvl="1" indent="-317341" algn="just" defTabSz="914400">
              <a:lnSpc>
                <a:spcPct val="13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○"/>
            </a:pPr>
            <a:endParaRPr sz="33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57200" lvl="0" indent="-317341" algn="just" defTabSz="914400">
              <a:lnSpc>
                <a:spcPct val="13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AutoNum type="arabicPeriod"/>
            </a:pPr>
            <a:r>
              <a:rPr lang="en" sz="33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Overview/Summary Section</a:t>
            </a:r>
            <a:endParaRPr sz="33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168559" lvl="1" indent="-571500" algn="just" defTabSz="914400">
              <a:lnSpc>
                <a:spcPct val="13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3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Key Metrics</a:t>
            </a:r>
            <a:endParaRPr sz="3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168559" lvl="1" indent="-571500" algn="just" defTabSz="914400">
              <a:lnSpc>
                <a:spcPct val="13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3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Time Period Selector</a:t>
            </a:r>
          </a:p>
          <a:p>
            <a:pPr marL="597059" lvl="1" indent="0" algn="just" defTabSz="914400">
              <a:lnSpc>
                <a:spcPct val="135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sz="33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57200" lvl="0" indent="-317341" algn="just" defTabSz="914400">
              <a:lnSpc>
                <a:spcPct val="13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AutoNum type="arabicPeriod"/>
            </a:pPr>
            <a:r>
              <a:rPr lang="en" sz="33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Charts and Graphs</a:t>
            </a:r>
            <a:endParaRPr sz="33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168559" lvl="1" indent="-571500" algn="just" defTabSz="914400">
              <a:lnSpc>
                <a:spcPct val="13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3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Data Visualizations</a:t>
            </a:r>
            <a:endParaRPr sz="3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168559" lvl="1" indent="-571500" algn="just" defTabSz="914400">
              <a:lnSpc>
                <a:spcPct val="13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3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Interactive Elements</a:t>
            </a:r>
          </a:p>
          <a:p>
            <a:pPr marL="914400" lvl="1" indent="-317341" algn="just" defTabSz="914400">
              <a:lnSpc>
                <a:spcPct val="13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○"/>
            </a:pPr>
            <a:endParaRPr sz="4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39859" lvl="0" indent="0" algn="just" defTabSz="914400">
              <a:lnSpc>
                <a:spcPct val="135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60" name="Google Shape;160;p18"/>
          <p:cNvSpPr txBox="1"/>
          <p:nvPr/>
        </p:nvSpPr>
        <p:spPr>
          <a:xfrm>
            <a:off x="4145941" y="1369781"/>
            <a:ext cx="3471476" cy="296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5559" lvl="0" algn="just">
              <a:lnSpc>
                <a:spcPct val="115000"/>
              </a:lnSpc>
              <a:buClr>
                <a:srgbClr val="000000"/>
              </a:buClr>
              <a:buSzPct val="100000"/>
            </a:pPr>
            <a:r>
              <a:rPr lang="en-US" sz="13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4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. </a:t>
            </a:r>
            <a:r>
              <a:rPr lang="en-US" sz="13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Filters and Controls:</a:t>
            </a:r>
          </a:p>
          <a:p>
            <a:pPr marL="914400" lvl="1" indent="-317341" algn="just">
              <a:lnSpc>
                <a:spcPct val="115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Filter Options</a:t>
            </a:r>
          </a:p>
          <a:p>
            <a:pPr marL="914400" lvl="1" indent="-317341" algn="just">
              <a:lnSpc>
                <a:spcPct val="115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Dropdowns and Input Boxes</a:t>
            </a:r>
          </a:p>
          <a:p>
            <a:pPr marL="597059" lvl="1" algn="just">
              <a:lnSpc>
                <a:spcPct val="115000"/>
              </a:lnSpc>
              <a:buClr>
                <a:srgbClr val="000000"/>
              </a:buClr>
              <a:buSzPct val="100000"/>
            </a:pPr>
            <a:endParaRPr lang="en-US" sz="13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25559" lvl="0" algn="just">
              <a:lnSpc>
                <a:spcPct val="115000"/>
              </a:lnSpc>
              <a:buClr>
                <a:srgbClr val="000000"/>
              </a:buClr>
              <a:buSzPct val="100000"/>
            </a:pPr>
            <a:r>
              <a:rPr lang="en-US" sz="13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5. Design Choices:</a:t>
            </a:r>
          </a:p>
          <a:p>
            <a:pPr marL="914400" lvl="1" indent="-317341" algn="just">
              <a:lnSpc>
                <a:spcPct val="115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Color Scheme</a:t>
            </a:r>
          </a:p>
          <a:p>
            <a:pPr marL="914400" lvl="1" indent="-317341" algn="just">
              <a:lnSpc>
                <a:spcPct val="115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Consistency</a:t>
            </a:r>
          </a:p>
          <a:p>
            <a:pPr marL="914400" lvl="1" indent="-317341" algn="just">
              <a:lnSpc>
                <a:spcPct val="115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Whitespace</a:t>
            </a:r>
          </a:p>
          <a:p>
            <a:pPr marL="914400" lvl="1" indent="-317341" algn="just">
              <a:lnSpc>
                <a:spcPct val="115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endParaRPr lang="en-US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25559" lvl="0" algn="just">
              <a:lnSpc>
                <a:spcPct val="115000"/>
              </a:lnSpc>
              <a:buClr>
                <a:srgbClr val="000000"/>
              </a:buClr>
              <a:buSzPct val="100000"/>
            </a:pPr>
            <a:r>
              <a:rPr lang="en-US" sz="13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6. Responsiveness:</a:t>
            </a:r>
          </a:p>
          <a:p>
            <a:pPr marL="914400" lvl="1" indent="-317341" algn="just">
              <a:lnSpc>
                <a:spcPct val="115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Mobile Compatibility</a:t>
            </a:r>
          </a:p>
          <a:p>
            <a:pPr marL="914400" lvl="1" indent="-317341" algn="just">
              <a:lnSpc>
                <a:spcPct val="115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endParaRPr lang="en-US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8C9708-7974-8C2D-FEC6-8BEE51949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70" y="71266"/>
            <a:ext cx="1457002" cy="3638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405086" y="593791"/>
            <a:ext cx="8596500" cy="61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b="1" dirty="0">
                <a:solidFill>
                  <a:srgbClr val="990033"/>
                </a:solidFill>
                <a:latin typeface="Roboto"/>
                <a:ea typeface="Roboto"/>
                <a:cs typeface="Roboto"/>
                <a:sym typeface="Roboto"/>
              </a:rPr>
              <a:t>Key Decisions and Design Choices</a:t>
            </a:r>
            <a:endParaRPr dirty="0">
              <a:solidFill>
                <a:srgbClr val="990033"/>
              </a:solidFill>
            </a:endParaRPr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353772" y="1301606"/>
            <a:ext cx="8596500" cy="3415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Introduction:</a:t>
            </a:r>
            <a:endParaRPr sz="1600" b="1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Choosing the right data and making thoughtful design decisions are only two of </a:t>
            </a:r>
            <a:endParaRPr sz="16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the many decisions that go into creating a strong dashboard.</a:t>
            </a:r>
            <a:endParaRPr sz="16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Key Decisions:</a:t>
            </a:r>
            <a:endParaRPr sz="1600" b="1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Data Cleaning</a:t>
            </a:r>
            <a:endParaRPr sz="16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Data Preprocessing</a:t>
            </a:r>
            <a:endParaRPr sz="16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Visualization Choices</a:t>
            </a:r>
            <a:endParaRPr sz="16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Interactivity Features</a:t>
            </a:r>
            <a:endParaRPr sz="16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Color Palette and Style</a:t>
            </a:r>
            <a:endParaRPr sz="16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E382CD-A5D0-B68B-CFAC-E784098B6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70" y="71266"/>
            <a:ext cx="1457002" cy="3638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382150" y="660595"/>
            <a:ext cx="8488500" cy="68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2500" b="1" dirty="0">
                <a:solidFill>
                  <a:srgbClr val="990033"/>
                </a:solidFill>
                <a:latin typeface="Roboto"/>
                <a:ea typeface="Roboto"/>
                <a:cs typeface="Roboto"/>
                <a:sym typeface="Roboto"/>
              </a:rPr>
              <a:t>Challenges Faced</a:t>
            </a:r>
            <a:endParaRPr sz="2500" dirty="0">
              <a:solidFill>
                <a:srgbClr val="990033"/>
              </a:solidFill>
            </a:endParaRPr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273350" y="1098005"/>
            <a:ext cx="4090500" cy="3975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 algn="l">
              <a:buNone/>
            </a:pPr>
            <a:endParaRPr lang="en-IN" sz="1200" b="0" i="0" dirty="0">
              <a:solidFill>
                <a:srgbClr val="37415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46050" indent="0" algn="l">
              <a:buNone/>
            </a:pPr>
            <a:r>
              <a:rPr lang="en-IN" sz="1600" b="1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Handling Large Datasets</a:t>
            </a:r>
            <a:endParaRPr lang="en-IN" sz="1600" b="0" i="0" dirty="0">
              <a:solidFill>
                <a:srgbClr val="37415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1" indent="0" algn="l">
              <a:buNone/>
            </a:pPr>
            <a:endParaRPr lang="en-IN" sz="1600" b="0" i="0" dirty="0">
              <a:solidFill>
                <a:srgbClr val="37415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46050" indent="0" algn="l">
              <a:buNone/>
            </a:pPr>
            <a:r>
              <a:rPr lang="en-IN" sz="1600" b="1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n-IN" sz="1600" b="1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Visualization Challenge</a:t>
            </a:r>
            <a:endParaRPr lang="en-IN" sz="1600" b="0" i="0" dirty="0">
              <a:solidFill>
                <a:srgbClr val="37415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1" indent="0" algn="l">
              <a:buNone/>
            </a:pPr>
            <a:endParaRPr lang="en-IN" sz="1600" b="0" i="0" dirty="0">
              <a:solidFill>
                <a:srgbClr val="37415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46050" indent="0" algn="l">
              <a:buNone/>
            </a:pPr>
            <a:r>
              <a:rPr lang="en-IN" sz="1600" b="1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en-IN" sz="1600" b="1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Data Quality Issues</a:t>
            </a:r>
            <a:endParaRPr lang="en-IN" sz="1600" b="0" i="0" dirty="0">
              <a:solidFill>
                <a:srgbClr val="37415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1" indent="0" algn="l">
              <a:buNone/>
            </a:pPr>
            <a:endParaRPr lang="en-IN" sz="1600" b="0" i="0" dirty="0">
              <a:solidFill>
                <a:srgbClr val="37415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46050" indent="0" algn="l">
              <a:buNone/>
            </a:pPr>
            <a:r>
              <a:rPr lang="en-IN" sz="1600" b="1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  <a:r>
              <a:rPr lang="en-IN" sz="1600" b="1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Categorical Data Handling</a:t>
            </a:r>
            <a:endParaRPr lang="en-IN" sz="1600" b="0" i="0" dirty="0">
              <a:solidFill>
                <a:srgbClr val="37415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1" indent="0" algn="l">
              <a:buNone/>
            </a:pPr>
            <a:endParaRPr lang="en-IN" sz="1600" b="0" i="0" dirty="0">
              <a:solidFill>
                <a:srgbClr val="37415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46050" indent="0" algn="l">
              <a:buNone/>
            </a:pPr>
            <a:r>
              <a:rPr lang="en-IN" sz="1600" b="1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r>
              <a:rPr lang="en-IN" sz="1600" b="1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Data Transformation Techniques</a:t>
            </a:r>
            <a:endParaRPr lang="en-IN" sz="1600" b="0" i="0" dirty="0">
              <a:solidFill>
                <a:srgbClr val="37415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1" indent="0" algn="l">
              <a:buNone/>
            </a:pPr>
            <a:endParaRPr lang="en-IN" sz="1600" b="0" i="0" dirty="0">
              <a:solidFill>
                <a:srgbClr val="37415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46050" indent="0" algn="l">
              <a:buNone/>
            </a:pPr>
            <a:r>
              <a:rPr lang="en-IN" sz="1600" b="1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  <a:r>
              <a:rPr lang="en-IN" sz="1600" b="1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Documentation and Interpretability</a:t>
            </a:r>
            <a:endParaRPr lang="en-IN" sz="1600" b="0" i="0" dirty="0">
              <a:solidFill>
                <a:srgbClr val="37415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1" indent="0" algn="l">
              <a:buNone/>
            </a:pPr>
            <a:endParaRPr lang="en-IN" sz="1300" b="0" i="0" dirty="0">
              <a:solidFill>
                <a:srgbClr val="37415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1164DA-C75C-9BCF-D647-AD30EC8DD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70" y="71266"/>
            <a:ext cx="1457002" cy="3638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A1EA41-D2F6-4396-2D90-EDA29A9F2A93}"/>
              </a:ext>
            </a:extLst>
          </p:cNvPr>
          <p:cNvSpPr txBox="1"/>
          <p:nvPr/>
        </p:nvSpPr>
        <p:spPr>
          <a:xfrm>
            <a:off x="4457150" y="1340995"/>
            <a:ext cx="4493121" cy="2488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lnSpc>
                <a:spcPct val="90000"/>
              </a:lnSpc>
              <a:buClr>
                <a:schemeClr val="accent1"/>
              </a:buClr>
            </a:pPr>
            <a:r>
              <a:rPr lang="en-IN" sz="1600" b="1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7. Deciphering Non-Identifiable User Data</a:t>
            </a:r>
          </a:p>
          <a:p>
            <a:pPr defTabSz="685800">
              <a:lnSpc>
                <a:spcPct val="90000"/>
              </a:lnSpc>
              <a:buClr>
                <a:schemeClr val="accent1"/>
              </a:buClr>
            </a:pPr>
            <a:endParaRPr lang="en-IN" sz="1600" b="1" dirty="0">
              <a:solidFill>
                <a:srgbClr val="37415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defTabSz="685800">
              <a:lnSpc>
                <a:spcPct val="90000"/>
              </a:lnSpc>
              <a:buClr>
                <a:schemeClr val="accent1"/>
              </a:buClr>
            </a:pPr>
            <a:r>
              <a:rPr lang="en-IN" sz="1600" b="1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8. Insights for Informed Decision-making</a:t>
            </a:r>
          </a:p>
          <a:p>
            <a:pPr lvl="1" defTabSz="685800">
              <a:lnSpc>
                <a:spcPct val="90000"/>
              </a:lnSpc>
              <a:buClr>
                <a:schemeClr val="accent1"/>
              </a:buClr>
            </a:pPr>
            <a:endParaRPr lang="en-IN" sz="1600" dirty="0">
              <a:solidFill>
                <a:srgbClr val="37415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defTabSz="685800">
              <a:lnSpc>
                <a:spcPct val="90000"/>
              </a:lnSpc>
              <a:buClr>
                <a:schemeClr val="accent1"/>
              </a:buClr>
            </a:pPr>
            <a:r>
              <a:rPr lang="en-IN" sz="1600" b="1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9. Comparative Analysis - User vs. Opportunity </a:t>
            </a:r>
          </a:p>
          <a:p>
            <a:pPr defTabSz="685800">
              <a:lnSpc>
                <a:spcPct val="90000"/>
              </a:lnSpc>
              <a:buClr>
                <a:schemeClr val="accent1"/>
              </a:buClr>
            </a:pPr>
            <a:r>
              <a:rPr lang="en-IN" sz="1600" b="1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Data</a:t>
            </a:r>
          </a:p>
          <a:p>
            <a:pPr defTabSz="685800">
              <a:lnSpc>
                <a:spcPct val="90000"/>
              </a:lnSpc>
              <a:buClr>
                <a:schemeClr val="accent1"/>
              </a:buClr>
            </a:pPr>
            <a:endParaRPr lang="en-IN" sz="1600" dirty="0">
              <a:solidFill>
                <a:srgbClr val="37415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defTabSz="685800">
              <a:lnSpc>
                <a:spcPct val="90000"/>
              </a:lnSpc>
              <a:buClr>
                <a:schemeClr val="accent1"/>
              </a:buClr>
            </a:pPr>
            <a:r>
              <a:rPr lang="en-IN" sz="1600" b="1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10. Dashboard and User Experience</a:t>
            </a:r>
          </a:p>
          <a:p>
            <a:pPr defTabSz="685800">
              <a:lnSpc>
                <a:spcPct val="90000"/>
              </a:lnSpc>
              <a:buClr>
                <a:schemeClr val="accent1"/>
              </a:buClr>
            </a:pPr>
            <a:endParaRPr lang="en-IN" sz="1600" b="1" dirty="0">
              <a:solidFill>
                <a:srgbClr val="37415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defTabSz="685800">
              <a:lnSpc>
                <a:spcPct val="90000"/>
              </a:lnSpc>
              <a:buClr>
                <a:schemeClr val="accent1"/>
              </a:buClr>
            </a:pPr>
            <a:r>
              <a:rPr lang="en-IN" sz="1600" b="1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11. Time Management</a:t>
            </a:r>
          </a:p>
          <a:p>
            <a:pPr lvl="1" defTabSz="685800">
              <a:lnSpc>
                <a:spcPct val="90000"/>
              </a:lnSpc>
              <a:buClr>
                <a:schemeClr val="accent1"/>
              </a:buClr>
            </a:pPr>
            <a:endParaRPr lang="en-IN" sz="1300" dirty="0">
              <a:solidFill>
                <a:srgbClr val="37415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382150" y="660595"/>
            <a:ext cx="8488500" cy="68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2500" b="1" dirty="0">
                <a:solidFill>
                  <a:srgbClr val="990033"/>
                </a:solidFill>
                <a:latin typeface="Roboto"/>
                <a:ea typeface="Roboto"/>
                <a:cs typeface="Roboto"/>
                <a:sym typeface="Roboto"/>
              </a:rPr>
              <a:t>Solutions Implemented</a:t>
            </a:r>
            <a:endParaRPr sz="2500" dirty="0">
              <a:solidFill>
                <a:srgbClr val="990033"/>
              </a:solidFill>
            </a:endParaRPr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273350" y="1167747"/>
            <a:ext cx="4090500" cy="3975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/>
            </a:pPr>
            <a:r>
              <a:rPr lang="en" sz="1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Handling Large Dataset:</a:t>
            </a:r>
            <a:endParaRPr lang="en-IN" sz="14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Filtering</a:t>
            </a:r>
          </a:p>
          <a:p>
            <a:pPr marL="584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endParaRPr lang="en-IN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/>
            </a:pPr>
            <a:r>
              <a:rPr lang="en" sz="1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Visualization Challenge:</a:t>
            </a:r>
            <a:endParaRPr lang="en-IN" sz="14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q"/>
            </a:pP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Appropriate Visualizations</a:t>
            </a:r>
            <a:endParaRPr lang="en-IN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q"/>
            </a:pP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Interactivity</a:t>
            </a:r>
            <a:endParaRPr lang="en-IN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/>
            </a:pPr>
            <a:r>
              <a:rPr lang="en" sz="1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Quality Issues:</a:t>
            </a:r>
            <a:endParaRPr lang="en-IN" sz="14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q"/>
            </a:pP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Validation</a:t>
            </a:r>
            <a:endParaRPr lang="en-IN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q"/>
            </a:pP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Establish uniform Metrics</a:t>
            </a:r>
            <a:endParaRPr lang="en-IN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/>
            </a:pPr>
            <a:r>
              <a:rPr lang="en" sz="1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Categorical Data Handling:</a:t>
            </a:r>
            <a:endParaRPr lang="en-IN" sz="14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q"/>
            </a:pP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Encoding Techniques</a:t>
            </a:r>
            <a:endParaRPr lang="en-IN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/>
            </a:pPr>
            <a:r>
              <a:rPr lang="en" sz="1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Transformation Techniques:</a:t>
            </a:r>
            <a:endParaRPr sz="14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q"/>
            </a:pP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Standardization/Normalization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500"/>
              </a:spcBef>
              <a:spcAft>
                <a:spcPts val="150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4297896" y="1340165"/>
            <a:ext cx="3838714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 startAt="6"/>
            </a:pPr>
            <a:r>
              <a:rPr lang="en" sz="1400" b="1" dirty="0">
                <a:latin typeface="Roboto"/>
                <a:ea typeface="Roboto"/>
                <a:cs typeface="Roboto"/>
                <a:sym typeface="Roboto"/>
              </a:rPr>
              <a:t>Documentation and Interpretability: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 Detailed Documentation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  User-Friendly Documentation</a:t>
            </a:r>
          </a:p>
          <a:p>
            <a:pPr marL="127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Roboto"/>
                <a:ea typeface="Roboto"/>
                <a:cs typeface="Roboto"/>
                <a:sym typeface="Roboto"/>
              </a:rPr>
              <a:t>7. </a:t>
            </a: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400" b="1" dirty="0">
                <a:latin typeface="Roboto"/>
                <a:ea typeface="Roboto"/>
                <a:cs typeface="Roboto"/>
                <a:sym typeface="Roboto"/>
              </a:rPr>
              <a:t>Feature Engineering:</a:t>
            </a:r>
            <a:endParaRPr sz="1400" b="1" dirty="0">
              <a:latin typeface="Roboto"/>
              <a:ea typeface="Roboto"/>
              <a:cs typeface="Roboto"/>
              <a:sym typeface="Roboto"/>
            </a:endParaRPr>
          </a:p>
          <a:p>
            <a:pPr marL="412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q"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 Domain Understanding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412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q"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 New Features</a:t>
            </a:r>
          </a:p>
          <a:p>
            <a:pPr marL="127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Roboto"/>
                <a:ea typeface="Roboto"/>
                <a:cs typeface="Roboto"/>
                <a:sym typeface="Roboto"/>
              </a:rPr>
              <a:t>8.</a:t>
            </a: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400" b="1" dirty="0">
                <a:latin typeface="Roboto"/>
                <a:ea typeface="Roboto"/>
                <a:cs typeface="Roboto"/>
                <a:sym typeface="Roboto"/>
              </a:rPr>
              <a:t>Dashboard Design and User Experience:</a:t>
            </a:r>
            <a:endParaRPr sz="1400" b="1" dirty="0">
              <a:latin typeface="Roboto"/>
              <a:ea typeface="Roboto"/>
              <a:cs typeface="Roboto"/>
              <a:sym typeface="Roboto"/>
            </a:endParaRPr>
          </a:p>
          <a:p>
            <a:pPr marL="412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q"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Best Practices</a:t>
            </a:r>
          </a:p>
          <a:p>
            <a:pPr marL="412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q"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Usability Testing</a:t>
            </a:r>
          </a:p>
          <a:p>
            <a:pPr marL="127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" sz="1400" dirty="0">
              <a:latin typeface="Roboto"/>
              <a:ea typeface="Roboto"/>
              <a:cs typeface="Roboto"/>
              <a:sym typeface="Roboto"/>
            </a:endParaRPr>
          </a:p>
          <a:p>
            <a:pPr marL="127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1400" b="1" dirty="0">
                <a:latin typeface="Roboto"/>
                <a:ea typeface="Roboto"/>
                <a:cs typeface="Roboto"/>
                <a:sym typeface="Roboto"/>
              </a:rPr>
              <a:t>9. An Acceptable Meeting Time was Planned and Agreed.</a:t>
            </a:r>
            <a:endParaRPr sz="1400" b="1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1164DA-C75C-9BCF-D647-AD30EC8DD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70" y="71266"/>
            <a:ext cx="1457002" cy="36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852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  <wetp:taskpane dockstate="right" visibility="0" width="525" row="9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10EA4B89-EAE8-4770-9E64-4B99104959E6}">
  <we:reference id="wa200005566" version="1.0.0.0" store="en-US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0502CC7-FC23-44FF-B5FC-AE05FD3F85CD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1408</TotalTime>
  <Words>856</Words>
  <Application>Microsoft Office PowerPoint</Application>
  <PresentationFormat>On-screen Show (16:9)</PresentationFormat>
  <Paragraphs>176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Times New Roman</vt:lpstr>
      <vt:lpstr>Arial</vt:lpstr>
      <vt:lpstr>Wingdings</vt:lpstr>
      <vt:lpstr>Calibri Light</vt:lpstr>
      <vt:lpstr>Roboto</vt:lpstr>
      <vt:lpstr>Calibri</vt:lpstr>
      <vt:lpstr>Retrospect</vt:lpstr>
      <vt:lpstr>The Data Dive: Unveiling Patterns in Excelerate’s  User Engagement</vt:lpstr>
      <vt:lpstr>Outline</vt:lpstr>
      <vt:lpstr>Introduction   </vt:lpstr>
      <vt:lpstr>Dashboard Significance</vt:lpstr>
      <vt:lpstr>The Team </vt:lpstr>
      <vt:lpstr> Dashboard Overview</vt:lpstr>
      <vt:lpstr>Key Decisions and Design Choices</vt:lpstr>
      <vt:lpstr>Challenges Faced</vt:lpstr>
      <vt:lpstr>Solutions Implemented</vt:lpstr>
      <vt:lpstr>Insights Derived</vt:lpstr>
      <vt:lpstr>Addressing Key Questions</vt:lpstr>
      <vt:lpstr>Cont…</vt:lpstr>
      <vt:lpstr>User Interaction and Guidance</vt:lpstr>
      <vt:lpstr>PowerPoint Presentation</vt:lpstr>
      <vt:lpstr>PowerPoint Presentation</vt:lpstr>
      <vt:lpstr>PowerPoint Presentation</vt:lpstr>
      <vt:lpstr>PowerPoint Presentation</vt:lpstr>
      <vt:lpstr>Impact on Decision-Making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User Engagement and Insights: Exploratory Data Analysis of User Data and Opportunity Sign-Up and Completion Data for Excelerate's Team 2H</dc:title>
  <cp:lastModifiedBy>Ernest Enuagwune</cp:lastModifiedBy>
  <cp:revision>52</cp:revision>
  <dcterms:modified xsi:type="dcterms:W3CDTF">2024-01-03T18:09:51Z</dcterms:modified>
</cp:coreProperties>
</file>