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pace Mono"/>
      <p:regular r:id="rId29"/>
      <p:bold r:id="rId30"/>
      <p:italic r:id="rId31"/>
      <p:boldItalic r:id="rId32"/>
    </p:embeddedFont>
    <p:embeddedFont>
      <p:font typeface="Darker Grotesque Medium"/>
      <p:regular r:id="rId33"/>
      <p:bold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Darker Grotesque"/>
      <p:regular r:id="rId39"/>
      <p:bold r:id="rId40"/>
    </p:embeddedFont>
    <p:embeddedFont>
      <p:font typeface="Roboto Light"/>
      <p:regular r:id="rId41"/>
      <p:bold r:id="rId42"/>
      <p:italic r:id="rId43"/>
      <p:boldItalic r:id="rId44"/>
    </p:embeddedFont>
    <p:embeddedFont>
      <p:font typeface="Poppins ExtraLight"/>
      <p:regular r:id="rId45"/>
      <p:bold r:id="rId46"/>
      <p:italic r:id="rId47"/>
      <p:boldItalic r:id="rId48"/>
    </p:embeddedFont>
    <p:embeddedFont>
      <p:font typeface="Archiv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928330-0DBB-42B4-8C7F-3599045E2F50}">
  <a:tblStyle styleId="{12928330-0DBB-42B4-8C7F-3599045E2F50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bold.fntdata"/><Relationship Id="rId42" Type="http://schemas.openxmlformats.org/officeDocument/2006/relationships/font" Target="fonts/RobotoLight-bold.fntdata"/><Relationship Id="rId41" Type="http://schemas.openxmlformats.org/officeDocument/2006/relationships/font" Target="fonts/RobotoLight-regular.fntdata"/><Relationship Id="rId44" Type="http://schemas.openxmlformats.org/officeDocument/2006/relationships/font" Target="fonts/RobotoLight-boldItalic.fntdata"/><Relationship Id="rId43" Type="http://schemas.openxmlformats.org/officeDocument/2006/relationships/font" Target="fonts/RobotoLight-italic.fntdata"/><Relationship Id="rId46" Type="http://schemas.openxmlformats.org/officeDocument/2006/relationships/font" Target="fonts/PoppinsExtraLight-bold.fntdata"/><Relationship Id="rId45" Type="http://schemas.openxmlformats.org/officeDocument/2006/relationships/font" Target="fonts/PoppinsExtra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ExtraLight-boldItalic.fntdata"/><Relationship Id="rId47" Type="http://schemas.openxmlformats.org/officeDocument/2006/relationships/font" Target="fonts/PoppinsExtraLight-italic.fntdata"/><Relationship Id="rId49" Type="http://schemas.openxmlformats.org/officeDocument/2006/relationships/font" Target="fonts/Archiv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aceMono-italic.fntdata"/><Relationship Id="rId30" Type="http://schemas.openxmlformats.org/officeDocument/2006/relationships/font" Target="fonts/SpaceMono-bold.fntdata"/><Relationship Id="rId33" Type="http://schemas.openxmlformats.org/officeDocument/2006/relationships/font" Target="fonts/DarkerGrotesqueMedium-regular.fntdata"/><Relationship Id="rId32" Type="http://schemas.openxmlformats.org/officeDocument/2006/relationships/font" Target="fonts/SpaceMono-boldItalic.fntdata"/><Relationship Id="rId35" Type="http://schemas.openxmlformats.org/officeDocument/2006/relationships/font" Target="fonts/Lato-regular.fntdata"/><Relationship Id="rId34" Type="http://schemas.openxmlformats.org/officeDocument/2006/relationships/font" Target="fonts/DarkerGrotesqueMedium-bold.fntdata"/><Relationship Id="rId37" Type="http://schemas.openxmlformats.org/officeDocument/2006/relationships/font" Target="fonts/Lato-italic.fntdata"/><Relationship Id="rId36" Type="http://schemas.openxmlformats.org/officeDocument/2006/relationships/font" Target="fonts/Lato-bold.fntdata"/><Relationship Id="rId39" Type="http://schemas.openxmlformats.org/officeDocument/2006/relationships/font" Target="fonts/DarkerGrotesque-regular.fntdata"/><Relationship Id="rId38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29" Type="http://schemas.openxmlformats.org/officeDocument/2006/relationships/font" Target="fonts/SpaceMono-regular.fntdata"/><Relationship Id="rId51" Type="http://schemas.openxmlformats.org/officeDocument/2006/relationships/font" Target="fonts/Archivo-italic.fntdata"/><Relationship Id="rId50" Type="http://schemas.openxmlformats.org/officeDocument/2006/relationships/font" Target="fonts/Archivo-bold.fntdata"/><Relationship Id="rId52" Type="http://schemas.openxmlformats.org/officeDocument/2006/relationships/font" Target="fonts/Archiv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1d06830b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61d06830b2_0_5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d06830b2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1d06830b2_0_6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1d06830b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1d06830b2_0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d06830b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1d06830b2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1d06830b2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1d06830b2_0_5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Injecting LLM Commonsense into Causal DAG Discovery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US"/>
              <a:t>An experimental study on integrating external knowledge into structure learning algorithms.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lang="en-US"/>
              <a:t>Yuriy Rusanov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diagram&#10;&#10;AI-generated content may be incorrect." id="181" name="Google Shape;18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187" name="Google Shape;187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193" name="Google Shape;19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199" name="Google Shape;19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205" name="Google Shape;205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211" name="Google Shape;21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1: LLM Priors Work Best in Semantic-Rich Domains.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For the real-world SACHS biological dataset, LLM guidance substantially improved causal discovery.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2: Not a Universal Fix.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 priors were less effective on the abstract ASIA dataset, highlighting the importance of domain context.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3: Performance Has a Cost.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 powerful DAG-GNN methods are significantly more computationally expensive than traditional algorithms like GES and PC.</a:t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1: LLM Priors Work Best in Semantic-Rich Domains.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For the real-world SACHS biological dataset, LLM guidance substantially improved causal discovery.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2: Not a Universal Fix.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 priors were less effective on the abstract ASIA dataset, highlighting the importance of domain context.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Conclusion 3: Performance Has a Cost.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The powerful DAG-GNN methods are significantly more computationally expensive than traditional algorithms like GES and PC.</a:t>
            </a:r>
            <a:endParaRPr b="1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Key Takeaways</a:t>
            </a:r>
            <a:endParaRPr/>
          </a:p>
        </p:txBody>
      </p:sp>
      <p:grpSp>
        <p:nvGrpSpPr>
          <p:cNvPr id="229" name="Google Shape;229;p31"/>
          <p:cNvGrpSpPr/>
          <p:nvPr/>
        </p:nvGrpSpPr>
        <p:grpSpPr>
          <a:xfrm>
            <a:off x="1169685" y="2459854"/>
            <a:ext cx="9852639" cy="3158953"/>
            <a:chOff x="228600" y="1442100"/>
            <a:chExt cx="8683800" cy="2259300"/>
          </a:xfrm>
        </p:grpSpPr>
        <p:sp>
          <p:nvSpPr>
            <p:cNvPr id="230" name="Google Shape;230;p31"/>
            <p:cNvSpPr/>
            <p:nvPr/>
          </p:nvSpPr>
          <p:spPr>
            <a:xfrm>
              <a:off x="228600" y="1442100"/>
              <a:ext cx="2819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638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60960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3" name="Google Shape;233;p31"/>
            <p:cNvSpPr txBox="1"/>
            <p:nvPr/>
          </p:nvSpPr>
          <p:spPr>
            <a:xfrm>
              <a:off x="3648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Darker Grotesque"/>
                  <a:ea typeface="Darker Grotesque"/>
                  <a:cs typeface="Darker Grotesque"/>
                  <a:sym typeface="Darker Grotesque"/>
                </a:rPr>
                <a:t>LLM Priors Work Best in Semantic-Rich Domains.</a:t>
              </a:r>
              <a:endParaRPr b="1" sz="24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4" name="Google Shape;234;p31"/>
            <p:cNvSpPr txBox="1"/>
            <p:nvPr/>
          </p:nvSpPr>
          <p:spPr>
            <a:xfrm>
              <a:off x="32970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Darker Grotesque"/>
                  <a:ea typeface="Darker Grotesque"/>
                  <a:cs typeface="Darker Grotesque"/>
                  <a:sym typeface="Darker Grotesque"/>
                </a:rPr>
                <a:t>Not a Universal Fix.</a:t>
              </a:r>
              <a:endParaRPr b="1" sz="24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5" name="Google Shape;235;p31"/>
            <p:cNvSpPr txBox="1"/>
            <p:nvPr/>
          </p:nvSpPr>
          <p:spPr>
            <a:xfrm>
              <a:off x="62292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Darker Grotesque"/>
                  <a:ea typeface="Darker Grotesque"/>
                  <a:cs typeface="Darker Grotesque"/>
                  <a:sym typeface="Darker Grotesque"/>
                </a:rPr>
                <a:t>Performance Has a Cost. </a:t>
              </a:r>
              <a:endParaRPr b="1" sz="2400">
                <a:latin typeface="Darker Grotesque"/>
                <a:ea typeface="Darker Grotesque"/>
                <a:cs typeface="Darker Grotesque"/>
                <a:sym typeface="Darker Grotesqu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236" name="Google Shape;236;p31"/>
            <p:cNvSpPr txBox="1"/>
            <p:nvPr/>
          </p:nvSpPr>
          <p:spPr>
            <a:xfrm>
              <a:off x="363308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For the real-world SACHS biological dataset, LLM guidance substantially improved causal discovery.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7" name="Google Shape;237;p31"/>
            <p:cNvSpPr txBox="1"/>
            <p:nvPr/>
          </p:nvSpPr>
          <p:spPr>
            <a:xfrm>
              <a:off x="3297007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The priors were less effective on the abstract ASIA dataset, highlighting the importance of domain context.</a:t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8" name="Google Shape;238;p31"/>
            <p:cNvSpPr txBox="1"/>
            <p:nvPr/>
          </p:nvSpPr>
          <p:spPr>
            <a:xfrm>
              <a:off x="6229208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The powerful DAG-GNN methods are significantly more computationally expensive than traditional algorithms like GES and PC.</a:t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2"/>
          <p:cNvGrpSpPr/>
          <p:nvPr/>
        </p:nvGrpSpPr>
        <p:grpSpPr>
          <a:xfrm>
            <a:off x="3198450" y="2484000"/>
            <a:ext cx="5795100" cy="1890001"/>
            <a:chOff x="1674450" y="1626750"/>
            <a:chExt cx="5795100" cy="1890001"/>
          </a:xfrm>
        </p:grpSpPr>
        <p:sp>
          <p:nvSpPr>
            <p:cNvPr id="244" name="Google Shape;244;p32"/>
            <p:cNvSpPr/>
            <p:nvPr/>
          </p:nvSpPr>
          <p:spPr>
            <a:xfrm>
              <a:off x="2681924" y="1626750"/>
              <a:ext cx="1890000" cy="1890000"/>
            </a:xfrm>
            <a:prstGeom prst="teardrop">
              <a:avLst>
                <a:gd fmla="val 100000" name="adj"/>
              </a:avLst>
            </a:prstGeom>
            <a:solidFill>
              <a:srgbClr val="F3F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4572064" y="1626750"/>
              <a:ext cx="1890000" cy="1890000"/>
            </a:xfrm>
            <a:prstGeom prst="ellipse">
              <a:avLst/>
            </a:prstGeom>
            <a:solidFill>
              <a:srgbClr val="FC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1674450" y="1919650"/>
              <a:ext cx="5795100" cy="13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800">
                  <a:latin typeface="Darker Grotesque Medium"/>
                  <a:ea typeface="Darker Grotesque Medium"/>
                  <a:cs typeface="Darker Grotesque Medium"/>
                  <a:sym typeface="Darker Grotesque Medium"/>
                </a:rPr>
                <a:t>Questions?</a:t>
              </a:r>
              <a:endParaRPr sz="5800"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 rot="5400000">
              <a:off x="6263775" y="3318450"/>
              <a:ext cx="198300" cy="198300"/>
            </a:xfrm>
            <a:prstGeom prst="ellipse">
              <a:avLst/>
            </a:prstGeom>
            <a:solidFill>
              <a:srgbClr val="B58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462075" y="3318448"/>
              <a:ext cx="860700" cy="198300"/>
            </a:xfrm>
            <a:prstGeom prst="homePlate">
              <a:avLst>
                <a:gd fmla="val 50000" name="adj"/>
              </a:avLst>
            </a:prstGeom>
            <a:solidFill>
              <a:srgbClr val="F3F1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681925" y="1626750"/>
              <a:ext cx="215400" cy="195900"/>
            </a:xfrm>
            <a:prstGeom prst="chevron">
              <a:avLst>
                <a:gd fmla="val 37588" name="adj"/>
              </a:avLst>
            </a:prstGeom>
            <a:solidFill>
              <a:srgbClr val="FF8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arker Grotesque Medium"/>
                <a:ea typeface="Darker Grotesque Medium"/>
                <a:cs typeface="Darker Grotesque Medium"/>
                <a:sym typeface="Darker Grotesque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The Challenge of Discovering Causality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What is Causal Discovery?</a:t>
            </a:r>
            <a:r>
              <a:rPr lang="en-US"/>
              <a:t> The process of identifying causal relationships from observational data. It moves beyond simple correlation ("what") to understand causation ("why").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The Core Problem:</a:t>
            </a:r>
            <a:r>
              <a:rPr lang="en-US"/>
              <a:t> Discovering the true causal graph is an NP-hard problem. Algorithms can struggle with limited data, noise, and complex systems.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Project's Goal:</a:t>
            </a:r>
            <a:r>
              <a:rPr lang="en-US"/>
              <a:t> To investigate if we can improve causal discovery by injecting "common-sense" knowledge into modern algorithms using Large Language Models (LLMs).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793875" y="4898325"/>
            <a:ext cx="5163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62" y="4073575"/>
            <a:ext cx="7089217" cy="28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Causal Discovery Toolkit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Classic Baselines:</a:t>
            </a: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GES (Greedy Equivalence Search):</a:t>
            </a:r>
            <a:r>
              <a:rPr lang="en-US"/>
              <a:t> A fast, score-based method.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PC (Peter-Clark):</a:t>
            </a:r>
            <a:r>
              <a:rPr lang="en-US"/>
              <a:t> A classic constraint-based method using independence tests.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Neural Approach:</a:t>
            </a: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DAG-GNN:</a:t>
            </a:r>
            <a:r>
              <a:rPr lang="en-US"/>
              <a:t> VAE based model that learns a adjacency matrix through continuous optimization.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/>
              <a:t>Novel Hybrids:</a:t>
            </a:r>
            <a:r>
              <a:rPr lang="en-US"/>
              <a:t> 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DAG-GNN + Gemini:</a:t>
            </a:r>
            <a:r>
              <a:rPr lang="en-US"/>
              <a:t> Our modified DAG-GNN guided by causal priors from Google's Gemini.</a:t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US"/>
              <a:t>DAG-GNN + Claude:</a:t>
            </a:r>
            <a:r>
              <a:rPr lang="en-US"/>
              <a:t> Our modified DAG-GNN guided by causal priors from Anthropic's Claude.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Giving "Common Sense" to an Algorithm</a:t>
            </a:r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1896639" y="2254523"/>
            <a:ext cx="8398718" cy="3763771"/>
            <a:chOff x="962026" y="1361875"/>
            <a:chExt cx="5376900" cy="2311899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967750" y="2442274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For every potential cause-and-effect pair of variables (A, B), we ask the LLM: "Based on general scientific knowledge, is 'A' a direct cause of 'B'?"</a:t>
              </a:r>
              <a:endParaRPr sz="18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967750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01</a:t>
              </a:r>
              <a:endParaRPr sz="72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967752" y="1361875"/>
              <a:ext cx="1610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50">
                  <a:solidFill>
                    <a:srgbClr val="3019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SYSTEMATIC QUERYING</a:t>
              </a:r>
              <a:endParaRPr b="1" sz="1550">
                <a:solidFill>
                  <a:srgbClr val="3019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2835765" y="2442250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We automatically parse the LLM's reasoning to get a definitive "YES" or "NO" verdict.</a:t>
              </a:r>
              <a:endParaRPr sz="18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2835742" y="1361875"/>
              <a:ext cx="1610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50">
                  <a:solidFill>
                    <a:srgbClr val="3019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PARSING THE VERDICT</a:t>
              </a:r>
              <a:endParaRPr b="1" sz="1550">
                <a:solidFill>
                  <a:srgbClr val="3019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4703733" y="2442274"/>
              <a:ext cx="16104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 "YES" verdict gives the potential edge a stronger initial weight in the DAG-GNN model. </a:t>
              </a:r>
              <a:endParaRPr sz="18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019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This guides the algorithm. </a:t>
              </a:r>
              <a:endParaRPr sz="1000">
                <a:solidFill>
                  <a:srgbClr val="3019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703732" y="1361875"/>
              <a:ext cx="16104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91425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50">
                  <a:solidFill>
                    <a:srgbClr val="3019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INJECTING THE PRIOR</a:t>
              </a:r>
              <a:endParaRPr b="1" sz="1550">
                <a:solidFill>
                  <a:srgbClr val="3019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2835737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02</a:t>
              </a:r>
              <a:endParaRPr sz="72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4703750" y="1672738"/>
              <a:ext cx="16104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0" spcFirstLastPara="1" rIns="0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00">
                  <a:solidFill>
                    <a:srgbClr val="301900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03</a:t>
              </a:r>
              <a:endParaRPr sz="7200">
                <a:solidFill>
                  <a:srgbClr val="301900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cxnSp>
          <p:nvCxnSpPr>
            <p:cNvPr id="123" name="Google Shape;123;p17"/>
            <p:cNvCxnSpPr/>
            <p:nvPr/>
          </p:nvCxnSpPr>
          <p:spPr>
            <a:xfrm flipH="1" rot="10800000">
              <a:off x="962026" y="1653800"/>
              <a:ext cx="5376900" cy="13500"/>
            </a:xfrm>
            <a:prstGeom prst="straightConnector1">
              <a:avLst/>
            </a:prstGeom>
            <a:noFill/>
            <a:ln cap="flat" cmpd="sng" w="9525">
              <a:solidFill>
                <a:srgbClr val="301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Experimental Setup - Datasets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169685" y="2459854"/>
            <a:ext cx="9852639" cy="3158953"/>
            <a:chOff x="228600" y="1442100"/>
            <a:chExt cx="8683800" cy="2259300"/>
          </a:xfrm>
        </p:grpSpPr>
        <p:sp>
          <p:nvSpPr>
            <p:cNvPr id="130" name="Google Shape;130;p18"/>
            <p:cNvSpPr/>
            <p:nvPr/>
          </p:nvSpPr>
          <p:spPr>
            <a:xfrm>
              <a:off x="228600" y="1442100"/>
              <a:ext cx="2819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1638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0960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3648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ASIA - N2000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32970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ASIA - N5000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62292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SACHS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363300" y="2947725"/>
              <a:ext cx="255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Archivo"/>
                  <a:ea typeface="Archivo"/>
                  <a:cs typeface="Archivo"/>
                  <a:sym typeface="Archivo"/>
                </a:rPr>
                <a:t>A small, synthetic Bayesian network for medical diagnosis of lung conditions.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363300" y="243833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b="1" lang="en-US" sz="2840">
                  <a:latin typeface="Darker Grotesque"/>
                  <a:ea typeface="Darker Grotesque"/>
                  <a:cs typeface="Darker Grotesque"/>
                  <a:sym typeface="Darker Grotesque"/>
                </a:rPr>
                <a:t>Discrete</a:t>
              </a:r>
              <a:endParaRPr b="1" sz="284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3297000" y="2947725"/>
              <a:ext cx="255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Archivo"/>
                  <a:ea typeface="Archivo"/>
                  <a:cs typeface="Archivo"/>
                  <a:sym typeface="Archivo"/>
                </a:rPr>
                <a:t>A small, synthetic Bayesian network for medical diagnosis of lung conditions.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3297000" y="243833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Discrete 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6229200" y="2947725"/>
              <a:ext cx="255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Archivo"/>
                  <a:ea typeface="Archivo"/>
                  <a:cs typeface="Archivo"/>
                  <a:sym typeface="Archivo"/>
                </a:rPr>
                <a:t>Real-world data from a complex network of protein signaling in human immune cells.</a:t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6229200" y="243833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Continuous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Experimental Setup - </a:t>
            </a:r>
            <a:r>
              <a:rPr lang="en-US"/>
              <a:t>Key Evaluation Metrics</a:t>
            </a:r>
            <a:endParaRPr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1169685" y="2459854"/>
            <a:ext cx="9852639" cy="3158953"/>
            <a:chOff x="228600" y="1442100"/>
            <a:chExt cx="8683800" cy="2259300"/>
          </a:xfrm>
        </p:grpSpPr>
        <p:sp>
          <p:nvSpPr>
            <p:cNvPr id="148" name="Google Shape;148;p19"/>
            <p:cNvSpPr/>
            <p:nvPr/>
          </p:nvSpPr>
          <p:spPr>
            <a:xfrm>
              <a:off x="228600" y="1442100"/>
              <a:ext cx="2819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1638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096000" y="1442100"/>
              <a:ext cx="2816400" cy="2259300"/>
            </a:xfrm>
            <a:prstGeom prst="roundRect">
              <a:avLst>
                <a:gd fmla="val 6910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648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F1 Score (Directed Edges)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32970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F1 Skeleton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6229200" y="1778780"/>
              <a:ext cx="255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latin typeface="Darker Grotesque"/>
                  <a:ea typeface="Darker Grotesque"/>
                  <a:cs typeface="Darker Grotesque"/>
                  <a:sym typeface="Darker Grotesque"/>
                </a:rPr>
                <a:t>Structural Hamming Distance (SHD)</a:t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latin typeface="Darker Grotesque"/>
                <a:ea typeface="Darker Grotesque"/>
                <a:cs typeface="Darker Grotesque"/>
                <a:sym typeface="Darker Grotesque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363308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Measures the accuracy of learned cause-and-effect relationships. (Higher is Better)</a:t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3297007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Measures the accuracy of identifying which nodes are connected, regardless of edge direction. (Higher is Better)</a:t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6229208" y="2352588"/>
              <a:ext cx="2550000" cy="12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Archivo"/>
                  <a:ea typeface="Archivo"/>
                  <a:cs typeface="Archivo"/>
                  <a:sym typeface="Archivo"/>
                </a:rPr>
                <a:t>Counts the number of errors (missing, extra, or reversed edges) in the graph structure. (Lower is Better)</a:t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Archivo"/>
                <a:ea typeface="Archivo"/>
                <a:cs typeface="Archivo"/>
                <a:sym typeface="Archiv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1514856" y="548640"/>
            <a:ext cx="9162288" cy="1132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Results</a:t>
            </a:r>
            <a:endParaRPr/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1514856" y="22170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{12928330-0DBB-42B4-8C7F-3599045E2F50}</a:tableStyleId>
              </a:tblPr>
              <a:tblGrid>
                <a:gridCol w="1439350"/>
                <a:gridCol w="1981600"/>
                <a:gridCol w="625475"/>
                <a:gridCol w="1128525"/>
                <a:gridCol w="1626450"/>
                <a:gridCol w="2360900"/>
              </a:tblGrid>
              <a:tr h="232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/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</a:t>
                      </a:r>
                      <a:endParaRPr/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SHD</a:t>
                      </a:r>
                      <a:endParaRPr/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F1 Skeleton</a:t>
                      </a:r>
                      <a:endParaRPr/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F1 Strict Directed</a:t>
                      </a:r>
                      <a:endParaRPr/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Execution Time (seconds)</a:t>
                      </a:r>
                      <a:endParaRPr/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20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Asia N2000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GES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0.9333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0.46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PC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0.7692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0.02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0.7143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0.7143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123.85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DAG-GNN-GEMINI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0.625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173.14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DAG-GNN-CLAUDE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0.8571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0.7143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172.81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0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Asia N5000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GES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0.9333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0.47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PC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0.7692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0.02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307.26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DAG-GNN-GEMINI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0.9412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0.5882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1984.74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DAG-GNN-CLAUDE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0.6154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0.6154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676.04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075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Sachs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GES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0.5714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0.16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0.81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PC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19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0.625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0.2222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0.02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0.5333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326.80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DAG-GNN-GEMINI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28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0.5614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0.4561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42.84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20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DAG-GNN-CLAUDE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14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0.6667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0.6154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solidFill>
                            <a:schemeClr val="dk2"/>
                          </a:solidFill>
                        </a:rPr>
                        <a:t>90.05</a:t>
                      </a:r>
                      <a:endParaRPr b="0" i="0" sz="13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675" marB="0" marR="8675" marL="8675" anchor="b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diagram&#10;&#10;AI-generated content may be incorrect." id="169" name="Google Shape;169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Qualitative Graph Comparison</a:t>
            </a:r>
            <a:endParaRPr/>
          </a:p>
        </p:txBody>
      </p:sp>
      <p:pic>
        <p:nvPicPr>
          <p:cNvPr descr="A diagram of a network&#10;&#10;AI-generated content may be incorrect." id="175" name="Google Shape;17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5492" y="1825625"/>
            <a:ext cx="432101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