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main talking point of the game is its focus on historical accuracy of the story, and presentation of relevant themes and concepts. For this reason the main target market is people with a casual or academic interest in classics. The information presented in the game will be tailored to the NCEA curriculum, so the greatest proportion of the target market will be NZ high school students and the high schools themselves.</a:t>
            </a:r>
            <a:endParaRPr/>
          </a:p>
          <a:p>
            <a:pPr indent="0" lvl="0" marL="0">
              <a:spcBef>
                <a:spcPts val="0"/>
              </a:spcBef>
              <a:spcAft>
                <a:spcPts val="0"/>
              </a:spcAft>
              <a:buNone/>
            </a:pPr>
            <a:r>
              <a:t/>
            </a:r>
            <a:endParaRPr/>
          </a:p>
          <a:p>
            <a:pPr indent="0" lvl="0" marL="0">
              <a:spcBef>
                <a:spcPts val="0"/>
              </a:spcBef>
              <a:spcAft>
                <a:spcPts val="0"/>
              </a:spcAft>
              <a:buNone/>
            </a:pPr>
            <a:r>
              <a:rPr lang="en"/>
              <a:t>Due to the nature of this design we believe it will also appeal to non-students that simply have an interest in the subject matter. </a:t>
            </a:r>
            <a:endParaRPr/>
          </a:p>
          <a:p>
            <a:pPr indent="0" lvl="0" marL="0">
              <a:spcBef>
                <a:spcPts val="0"/>
              </a:spcBef>
              <a:spcAft>
                <a:spcPts val="0"/>
              </a:spcAft>
              <a:buNone/>
            </a:pPr>
            <a:r>
              <a:t/>
            </a:r>
            <a:endParaRPr/>
          </a:p>
          <a:p>
            <a:pPr indent="0" lvl="0" marL="0">
              <a:spcBef>
                <a:spcPts val="0"/>
              </a:spcBef>
              <a:spcAft>
                <a:spcPts val="0"/>
              </a:spcAft>
              <a:buNone/>
            </a:pPr>
            <a:r>
              <a:rPr lang="en"/>
              <a:t>This project aims to make the mechanics and gameplay enjoyable enough that the game can be enjoyed by a casual gamer who has no real interest in the </a:t>
            </a:r>
            <a:r>
              <a:rPr lang="en"/>
              <a:t>acquisition</a:t>
            </a:r>
            <a:r>
              <a:rPr lang="en"/>
              <a:t> of knowledge.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AutoNum type="arabicParenR"/>
            </a:pPr>
            <a:r>
              <a:rPr lang="en"/>
              <a:t>Our project, given the educational focus, is more in direct competition with textbooks and videos than it is with other games. We have to ask the question of how our project compares to such traditional resources, in terms of how much </a:t>
            </a:r>
            <a:r>
              <a:rPr lang="en"/>
              <a:t>information</a:t>
            </a:r>
            <a:r>
              <a:rPr lang="en"/>
              <a:t> is presented and how easily it can be absorbed, as well as the time taken to present the information and how much interest/motivation it generates for students. </a:t>
            </a:r>
            <a:endParaRPr/>
          </a:p>
          <a:p>
            <a:pPr indent="-298450" lvl="0" marL="457200" rtl="0">
              <a:spcBef>
                <a:spcPts val="0"/>
              </a:spcBef>
              <a:spcAft>
                <a:spcPts val="0"/>
              </a:spcAft>
              <a:buSzPts val="1100"/>
              <a:buAutoNum type="arabicParenR"/>
            </a:pPr>
            <a:r>
              <a:rPr lang="en"/>
              <a:t>There is a considerable </a:t>
            </a:r>
            <a:r>
              <a:rPr lang="en"/>
              <a:t>amount</a:t>
            </a:r>
            <a:r>
              <a:rPr lang="en"/>
              <a:t> of research into the potential educational value of video-games. (cite) conducted a study concerning the development and efficacy of educational games. The most apparent benefit mentioned here is the motivational aspect of the </a:t>
            </a:r>
            <a:r>
              <a:rPr lang="en"/>
              <a:t>medium</a:t>
            </a:r>
            <a:r>
              <a:rPr lang="en"/>
              <a:t>, telling us what most people tend to assume, that it is easier to garner student engagement with interactivity than asking them to read a book.</a:t>
            </a:r>
            <a:endParaRPr/>
          </a:p>
          <a:p>
            <a:pPr indent="-298450" lvl="0" marL="457200" rtl="0">
              <a:spcBef>
                <a:spcPts val="0"/>
              </a:spcBef>
              <a:spcAft>
                <a:spcPts val="0"/>
              </a:spcAft>
              <a:buSzPts val="1100"/>
              <a:buAutoNum type="arabicParenR"/>
            </a:pPr>
            <a:r>
              <a:rPr lang="en"/>
              <a:t>Most of the other educational games are targeted at early learning or generalised knowledge such as basic literacy or mathematics. This leaves a niche in the market for a more targeted approach such as ours, which aims to incorporate specific historic information rather than teach concepts.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569875"/>
            <a:ext cx="8520600" cy="79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Target Market</a:t>
            </a:r>
            <a:endParaRPr/>
          </a:p>
        </p:txBody>
      </p:sp>
      <p:sp>
        <p:nvSpPr>
          <p:cNvPr id="55" name="Shape 55"/>
          <p:cNvSpPr txBox="1"/>
          <p:nvPr>
            <p:ph idx="1" type="subTitle"/>
          </p:nvPr>
        </p:nvSpPr>
        <p:spPr>
          <a:xfrm>
            <a:off x="311700" y="1650525"/>
            <a:ext cx="8520600" cy="2718600"/>
          </a:xfrm>
          <a:prstGeom prst="rect">
            <a:avLst/>
          </a:prstGeom>
        </p:spPr>
        <p:txBody>
          <a:bodyPr anchorCtr="0" anchor="t" bIns="91425" lIns="91425" spcFirstLastPara="1" rIns="91425" wrap="square" tIns="91425">
            <a:noAutofit/>
          </a:bodyPr>
          <a:lstStyle/>
          <a:p>
            <a:pPr indent="-406400" lvl="0" marL="457200" algn="l">
              <a:spcBef>
                <a:spcPts val="0"/>
              </a:spcBef>
              <a:spcAft>
                <a:spcPts val="0"/>
              </a:spcAft>
              <a:buSzPts val="2800"/>
              <a:buChar char="-"/>
            </a:pPr>
            <a:r>
              <a:rPr lang="en"/>
              <a:t>NCEA students Levels 1-3</a:t>
            </a:r>
            <a:endParaRPr/>
          </a:p>
          <a:p>
            <a:pPr indent="-406400" lvl="0" marL="457200" rtl="0" algn="l">
              <a:spcBef>
                <a:spcPts val="0"/>
              </a:spcBef>
              <a:spcAft>
                <a:spcPts val="0"/>
              </a:spcAft>
              <a:buSzPts val="2800"/>
              <a:buChar char="-"/>
            </a:pPr>
            <a:r>
              <a:rPr lang="en"/>
              <a:t>High Schools</a:t>
            </a:r>
            <a:endParaRPr/>
          </a:p>
          <a:p>
            <a:pPr indent="-406400" lvl="0" marL="457200" rtl="0" algn="l">
              <a:spcBef>
                <a:spcPts val="0"/>
              </a:spcBef>
              <a:spcAft>
                <a:spcPts val="0"/>
              </a:spcAft>
              <a:buSzPts val="2800"/>
              <a:buChar char="-"/>
            </a:pPr>
            <a:r>
              <a:rPr lang="en"/>
              <a:t>History buffs</a:t>
            </a:r>
            <a:endParaRPr/>
          </a:p>
          <a:p>
            <a:pPr indent="-406400" lvl="0" marL="457200" algn="l">
              <a:spcBef>
                <a:spcPts val="0"/>
              </a:spcBef>
              <a:spcAft>
                <a:spcPts val="0"/>
              </a:spcAft>
              <a:buSzPts val="2800"/>
              <a:buChar char="-"/>
            </a:pPr>
            <a:r>
              <a:rPr lang="en"/>
              <a:t>Casual gamers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ctrTitle"/>
          </p:nvPr>
        </p:nvSpPr>
        <p:spPr>
          <a:xfrm>
            <a:off x="311700" y="569875"/>
            <a:ext cx="8520600" cy="79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Opportunity/Competition</a:t>
            </a:r>
            <a:endParaRPr/>
          </a:p>
        </p:txBody>
      </p:sp>
      <p:sp>
        <p:nvSpPr>
          <p:cNvPr id="61" name="Shape 61"/>
          <p:cNvSpPr txBox="1"/>
          <p:nvPr>
            <p:ph idx="1" type="subTitle"/>
          </p:nvPr>
        </p:nvSpPr>
        <p:spPr>
          <a:xfrm>
            <a:off x="311700" y="1650525"/>
            <a:ext cx="8520600" cy="27186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
              <a:t>Other classic resources</a:t>
            </a:r>
            <a:endParaRPr/>
          </a:p>
          <a:p>
            <a:pPr indent="-406400" lvl="0" marL="457200" rtl="0" algn="l">
              <a:spcBef>
                <a:spcPts val="0"/>
              </a:spcBef>
              <a:spcAft>
                <a:spcPts val="0"/>
              </a:spcAft>
              <a:buSzPts val="2800"/>
              <a:buChar char="-"/>
            </a:pPr>
            <a:r>
              <a:rPr lang="en"/>
              <a:t>Supporting research</a:t>
            </a:r>
            <a:endParaRPr/>
          </a:p>
          <a:p>
            <a:pPr indent="-406400" lvl="0" marL="457200" rtl="0" algn="l">
              <a:spcBef>
                <a:spcPts val="0"/>
              </a:spcBef>
              <a:spcAft>
                <a:spcPts val="0"/>
              </a:spcAft>
              <a:buSzPts val="2800"/>
              <a:buChar char="-"/>
            </a:pPr>
            <a:r>
              <a:rPr lang="en"/>
              <a:t>Nature of competing games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