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259" r:id="rId3"/>
    <p:sldId id="260" r:id="rId4"/>
    <p:sldId id="262" r:id="rId5"/>
    <p:sldId id="263" r:id="rId6"/>
    <p:sldId id="257" r:id="rId7"/>
    <p:sldId id="258"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C2619-4679-4711-9D02-47B8079596C0}" type="datetimeFigureOut">
              <a:rPr lang="en-NZ" smtClean="0"/>
              <a:t>2/03/2018</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1928B-0C15-4FA1-825B-1194F6085150}" type="slidenum">
              <a:rPr lang="en-NZ" smtClean="0"/>
              <a:t>‹#›</a:t>
            </a:fld>
            <a:endParaRPr lang="en-NZ"/>
          </a:p>
        </p:txBody>
      </p:sp>
    </p:spTree>
    <p:extLst>
      <p:ext uri="{BB962C8B-B14F-4D97-AF65-F5344CB8AC3E}">
        <p14:creationId xmlns:p14="http://schemas.microsoft.com/office/powerpoint/2010/main" val="90818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7688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801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main talking point of the game is its focus on historical accuracy of the story, and presentation of relevant themes and concepts. For this reason the main target market is people with a casual or academic interest in classics. The information presented in the game will be tailored to the NCEA curriculum, so the greatest proportion of the target market will be NZ high school students and the high schools themselves.</a:t>
            </a:r>
            <a:endParaRPr/>
          </a:p>
          <a:p>
            <a:pPr marL="0" lvl="0" indent="0">
              <a:spcBef>
                <a:spcPts val="0"/>
              </a:spcBef>
              <a:spcAft>
                <a:spcPts val="0"/>
              </a:spcAft>
              <a:buNone/>
            </a:pPr>
            <a:endParaRPr/>
          </a:p>
          <a:p>
            <a:pPr marL="0" lvl="0" indent="0">
              <a:spcBef>
                <a:spcPts val="0"/>
              </a:spcBef>
              <a:spcAft>
                <a:spcPts val="0"/>
              </a:spcAft>
              <a:buNone/>
            </a:pPr>
            <a:r>
              <a:rPr lang="en"/>
              <a:t>Due to the nature of this design we believe it will also appeal to non-students that simply have an interest in the subject matter. </a:t>
            </a:r>
            <a:endParaRPr/>
          </a:p>
          <a:p>
            <a:pPr marL="0" lvl="0" indent="0">
              <a:spcBef>
                <a:spcPts val="0"/>
              </a:spcBef>
              <a:spcAft>
                <a:spcPts val="0"/>
              </a:spcAft>
              <a:buNone/>
            </a:pPr>
            <a:endParaRPr/>
          </a:p>
          <a:p>
            <a:pPr marL="0" lvl="0" indent="0">
              <a:spcBef>
                <a:spcPts val="0"/>
              </a:spcBef>
              <a:spcAft>
                <a:spcPts val="0"/>
              </a:spcAft>
              <a:buNone/>
            </a:pPr>
            <a:r>
              <a:rPr lang="en"/>
              <a:t>This project aims to make the mechanics and gameplay enjoyable enough that the game can be enjoyed by a casual gamer who has no real interest in the acquisition of knowledge.</a:t>
            </a:r>
            <a:endParaRPr/>
          </a:p>
        </p:txBody>
      </p:sp>
    </p:spTree>
    <p:extLst>
      <p:ext uri="{BB962C8B-B14F-4D97-AF65-F5344CB8AC3E}">
        <p14:creationId xmlns:p14="http://schemas.microsoft.com/office/powerpoint/2010/main" val="370627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AutoNum type="arabicParenR"/>
            </a:pPr>
            <a:r>
              <a:rPr lang="en"/>
              <a:t>Our project, given the educational focus, is more in direct competition with textbooks and videos than it is with other games. We have to ask the question of how our project compares to such traditional resources, in terms of how much information is presented and how easily it can be absorbed, as well as the time taken to present the information and how much interest/motivation it generates for students. </a:t>
            </a:r>
            <a:endParaRPr/>
          </a:p>
          <a:p>
            <a:pPr marL="457200" lvl="0" indent="-298450" rtl="0">
              <a:spcBef>
                <a:spcPts val="0"/>
              </a:spcBef>
              <a:spcAft>
                <a:spcPts val="0"/>
              </a:spcAft>
              <a:buSzPts val="1100"/>
              <a:buAutoNum type="arabicParenR"/>
            </a:pPr>
            <a:r>
              <a:rPr lang="en"/>
              <a:t>There is a considerable amount of research into the potential educational value of video-games. (cite) conducted a study concerning the development and efficacy of educational games. The most apparent benefit mentioned here is the motivational aspect of the medium, telling us what most people tend to assume, that it is easier to garner student engagement with interactivity than asking them to read a book.</a:t>
            </a:r>
            <a:endParaRPr/>
          </a:p>
          <a:p>
            <a:pPr marL="457200" lvl="0" indent="-298450" rtl="0">
              <a:spcBef>
                <a:spcPts val="0"/>
              </a:spcBef>
              <a:spcAft>
                <a:spcPts val="0"/>
              </a:spcAft>
              <a:buSzPts val="1100"/>
              <a:buAutoNum type="arabicParenR"/>
            </a:pPr>
            <a:r>
              <a:rPr lang="en"/>
              <a:t>Most of the other educational games are targeted at early learning or generalised knowledge such as basic literacy or mathematics. This leaves a niche in the market for a more targeted approach such as ours, which aims to incorporate specific historic information rather than teach concepts. </a:t>
            </a:r>
            <a:endParaRPr/>
          </a:p>
        </p:txBody>
      </p:sp>
    </p:spTree>
    <p:extLst>
      <p:ext uri="{BB962C8B-B14F-4D97-AF65-F5344CB8AC3E}">
        <p14:creationId xmlns:p14="http://schemas.microsoft.com/office/powerpoint/2010/main" val="26182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965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25119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1735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71194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858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C59D-4761-4BC6-8BD8-D5CA6F51C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5FC50234-B3D2-4862-930B-F00BC3762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6AD7BCA6-3804-454F-8700-10DDCFCE691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4AD8DFB-43C9-4FB1-8E70-7C5D0979C20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226C06C-00ED-4CD5-817A-CC72746676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461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1E62-F99D-4DC0-A090-E8EA95E309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D34D669-EBF8-4670-A9F5-7040A280F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41C8B64-F5AF-4319-8C0C-7DF15648B65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6D524BC-AC7E-45CB-987D-338EBD7AED5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2B4C496-DDD4-417D-8038-39CAE06E0F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5837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0B36-5983-4B1A-B48E-8DECFED84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C0EBC22-4030-4436-BC96-AB11B8B57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63ADF3-A0D1-4DCC-835F-2A221BA4F7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4C768B8-57DB-4552-A175-C1CF3B0E4B2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F28106D-AEF7-433B-809F-3C49F493C5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4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5ADD-5AE3-4C07-8877-F57748BB111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61103EF-DA31-40E1-A6F0-BCB27D06B4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F8407BC-B13D-4879-B358-1EA9BE81EC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D49FAB5-FEAD-4169-B1A5-50A587D797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D1730732-2379-4707-A517-15D61C4A499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059EB609-9F70-411F-A214-D9448AB5BD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184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9DBA-4D12-4F28-B04A-15AB78B34E18}"/>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D5BDDD6-D7DB-436B-8705-D964666AF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50B95A-0B72-4E0D-9A1C-93AFBC1283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2C28386-2945-415E-ADEB-CD8A9DCF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26E6A2-3F14-4B6B-995D-5FBC6A1F7C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AD99EBE4-E936-4D17-BDDE-252FAC61F2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F3F0650D-8931-4A67-A249-915106348E3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4A20CAB0-0404-4D97-BFAF-EE51BB57FB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14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8C6A-279E-42A7-B850-5009EDB31AC1}"/>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08AA639F-9018-4F8F-84A2-1E278F2674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A7FC1ACF-830E-41A2-A697-DA088E4EE2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CD2B9A08-E9BF-4260-9B9B-48151398ED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737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297B1-69F2-452A-BAB1-37AFA7221C0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DDD8C04D-46C9-45FF-909D-41E9C37922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508392F-FB92-4586-98D5-F560D24843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531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251AF71-3C3F-48A3-98C1-0CA9A770BEA3}" type="datetimeFigureOut">
              <a:rPr lang="en-NZ" smtClean="0"/>
              <a:t>2/03/2018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2351836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3B64-11BC-4110-A215-ADE6A2041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DB76060-CA45-45FE-A13A-ECEB44810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AE1E4085-06C2-4CF7-AFFE-70C6E1192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754790-13F3-456E-8BA3-6B3707356B3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0220235-BD6B-45DC-BFA3-3CBAC39DDA9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35045B1-F472-46FC-917D-2B0BF29305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8238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1B09-5BF8-4969-9E1A-F982B8AEF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BD18969-4875-4E0E-96C6-72F8AD567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C380B97-8FD8-49E1-9364-B2BFF9130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A0D79-1D59-4E7E-A07C-F80FCF7C9AD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BA80A01-5C81-427C-8E73-57954A1A0EA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511C9F4-9FA2-4C2F-B2E0-9538C95E26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331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AB75-4201-458B-8BFA-2F24318BE09D}"/>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DCDF05-E07E-4F3F-BEEA-B54E73E12C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77584FA-B525-436A-BCC0-330048D8AAC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3526991-C5F4-4977-9A64-597357D2EF0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C110EC6-8F26-4A0A-94A3-CEFEE6A0C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506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8450E-3769-4C8D-8E6F-8BEB94DB9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651681C-86DF-4330-9FD8-889172FBBF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AAAF482-C8A9-4DA8-8E67-8932B38E44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AB49599-30B8-47F2-B6EB-2FE589E64BF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121DAEE-6EF2-4355-8A29-6214B38414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05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51AF71-3C3F-48A3-98C1-0CA9A770BEA3}" type="datetimeFigureOut">
              <a:rPr lang="en-NZ" smtClean="0"/>
              <a:t>2/03/2018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211055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8251AF71-3C3F-48A3-98C1-0CA9A770BEA3}" type="datetimeFigureOut">
              <a:rPr lang="en-NZ" smtClean="0"/>
              <a:t>2/03/2018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79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8251AF71-3C3F-48A3-98C1-0CA9A770BEA3}" type="datetimeFigureOut">
              <a:rPr lang="en-NZ" smtClean="0"/>
              <a:t>2/03/2018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50444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8251AF71-3C3F-48A3-98C1-0CA9A770BEA3}" type="datetimeFigureOut">
              <a:rPr lang="en-NZ" smtClean="0"/>
              <a:t>2/03/2018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176326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1AF71-3C3F-48A3-98C1-0CA9A770BEA3}" type="datetimeFigureOut">
              <a:rPr lang="en-NZ" smtClean="0"/>
              <a:t>2/03/2018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320821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51AF71-3C3F-48A3-98C1-0CA9A770BEA3}" type="datetimeFigureOut">
              <a:rPr lang="en-NZ" smtClean="0"/>
              <a:t>2/03/2018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204874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51AF71-3C3F-48A3-98C1-0CA9A770BEA3}" type="datetimeFigureOut">
              <a:rPr lang="en-NZ" smtClean="0"/>
              <a:t>2/03/2018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C6DC8D-9864-49C0-BAFB-5A6A3B56D01E}" type="slidenum">
              <a:rPr lang="en-NZ" smtClean="0"/>
              <a:t>‹#›</a:t>
            </a:fld>
            <a:endParaRPr lang="en-NZ"/>
          </a:p>
        </p:txBody>
      </p:sp>
    </p:spTree>
    <p:extLst>
      <p:ext uri="{BB962C8B-B14F-4D97-AF65-F5344CB8AC3E}">
        <p14:creationId xmlns:p14="http://schemas.microsoft.com/office/powerpoint/2010/main" val="363848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1AF71-3C3F-48A3-98C1-0CA9A770BEA3}" type="datetimeFigureOut">
              <a:rPr lang="en-NZ" smtClean="0"/>
              <a:t>2/03/2018</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6DC8D-9864-49C0-BAFB-5A6A3B56D01E}" type="slidenum">
              <a:rPr lang="en-NZ" smtClean="0"/>
              <a:t>‹#›</a:t>
            </a:fld>
            <a:endParaRPr lang="en-NZ"/>
          </a:p>
        </p:txBody>
      </p:sp>
    </p:spTree>
    <p:extLst>
      <p:ext uri="{BB962C8B-B14F-4D97-AF65-F5344CB8AC3E}">
        <p14:creationId xmlns:p14="http://schemas.microsoft.com/office/powerpoint/2010/main" val="2128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64509-70B5-4950-A69A-2EC427471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D277CE9-4285-4894-9950-63350DAD0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6B85535-9428-4D12-B020-80B642838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26CB09-9BF9-4627-A44B-C9DF6E83FD83}" type="datetimeFigureOut">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2/03/2018</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9F40A5B-7332-4BA6-BD65-65F7BAACD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A5A8F4-B57E-4615-A0AB-FD2094F56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E5076BE-9E74-49A9-B47D-E04423621432}" type="slidenum">
              <a:rPr kumimoji="0" lang="en-N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N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7685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dirty="0" smtClean="0"/>
              <a:t>Pantheon Pitch</a:t>
            </a:r>
            <a:endParaRPr dirty="0"/>
          </a:p>
        </p:txBody>
      </p:sp>
      <p:sp>
        <p:nvSpPr>
          <p:cNvPr id="55" name="Shape 55"/>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NZ" dirty="0" smtClean="0"/>
              <a:t>Hadrian Development</a:t>
            </a:r>
            <a:endParaRPr dirty="0"/>
          </a:p>
        </p:txBody>
      </p:sp>
    </p:spTree>
    <p:extLst>
      <p:ext uri="{BB962C8B-B14F-4D97-AF65-F5344CB8AC3E}">
        <p14:creationId xmlns:p14="http://schemas.microsoft.com/office/powerpoint/2010/main" val="132182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dirty="0"/>
              <a:t>Team</a:t>
            </a:r>
            <a:endParaRPr b="1" dirty="0"/>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Liam Bargh - </a:t>
            </a:r>
            <a:r>
              <a:rPr lang="en" sz="1600">
                <a:solidFill>
                  <a:schemeClr val="dk1"/>
                </a:solidFill>
                <a:latin typeface="Calibri"/>
                <a:ea typeface="Calibri"/>
                <a:cs typeface="Calibri"/>
                <a:sym typeface="Calibri"/>
              </a:rPr>
              <a:t>Documentation, C# Coding, Communication, Level, Asset and Story Development</a:t>
            </a:r>
            <a:endParaRPr/>
          </a:p>
          <a:p>
            <a:pPr marL="0" indent="0">
              <a:spcBef>
                <a:spcPts val="2133"/>
              </a:spcBef>
              <a:buNone/>
            </a:pPr>
            <a:r>
              <a:rPr lang="en"/>
              <a:t>Jack Kelly - </a:t>
            </a:r>
            <a:r>
              <a:rPr lang="en" sz="1600">
                <a:solidFill>
                  <a:schemeClr val="dk1"/>
                </a:solidFill>
                <a:latin typeface="Calibri"/>
                <a:ea typeface="Calibri"/>
                <a:cs typeface="Calibri"/>
                <a:sym typeface="Calibri"/>
              </a:rPr>
              <a:t>C# coding, Documentation, Ability to play Devil’s Advocate, Asset and Story Development</a:t>
            </a:r>
            <a:endParaRPr/>
          </a:p>
          <a:p>
            <a:pPr marL="0" indent="0">
              <a:spcBef>
                <a:spcPts val="2133"/>
              </a:spcBef>
              <a:buNone/>
            </a:pPr>
            <a:r>
              <a:rPr lang="en"/>
              <a:t>Wade Anderson - </a:t>
            </a:r>
            <a:r>
              <a:rPr lang="en" sz="1600">
                <a:solidFill>
                  <a:schemeClr val="dk1"/>
                </a:solidFill>
                <a:latin typeface="Calibri"/>
                <a:ea typeface="Calibri"/>
                <a:cs typeface="Calibri"/>
                <a:sym typeface="Calibri"/>
              </a:rPr>
              <a:t>Web Development, Research, C# Coding, Graphics</a:t>
            </a:r>
            <a:endParaRPr/>
          </a:p>
          <a:p>
            <a:pPr marL="0" indent="0">
              <a:spcBef>
                <a:spcPts val="2133"/>
              </a:spcBef>
              <a:spcAft>
                <a:spcPts val="2133"/>
              </a:spcAft>
              <a:buNone/>
            </a:pPr>
            <a:r>
              <a:rPr lang="en"/>
              <a:t>Kris Leatherby - </a:t>
            </a:r>
            <a:r>
              <a:rPr lang="en" sz="1600">
                <a:solidFill>
                  <a:schemeClr val="dk1"/>
                </a:solidFill>
                <a:latin typeface="Calibri"/>
                <a:ea typeface="Calibri"/>
                <a:cs typeface="Calibri"/>
                <a:sym typeface="Calibri"/>
              </a:rPr>
              <a:t>C# coding, Development management</a:t>
            </a:r>
            <a:endParaRPr/>
          </a:p>
        </p:txBody>
      </p:sp>
    </p:spTree>
    <p:extLst>
      <p:ext uri="{BB962C8B-B14F-4D97-AF65-F5344CB8AC3E}">
        <p14:creationId xmlns:p14="http://schemas.microsoft.com/office/powerpoint/2010/main" val="36365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E4D4-E5A1-4D03-B8BC-F81A4F747D51}"/>
              </a:ext>
            </a:extLst>
          </p:cNvPr>
          <p:cNvSpPr>
            <a:spLocks noGrp="1"/>
          </p:cNvSpPr>
          <p:nvPr>
            <p:ph type="title"/>
          </p:nvPr>
        </p:nvSpPr>
        <p:spPr/>
        <p:txBody>
          <a:bodyPr/>
          <a:lstStyle/>
          <a:p>
            <a:pPr algn="ctr"/>
            <a:r>
              <a:rPr lang="en-NZ" b="1" dirty="0"/>
              <a:t>The Problem</a:t>
            </a:r>
          </a:p>
        </p:txBody>
      </p:sp>
      <p:sp>
        <p:nvSpPr>
          <p:cNvPr id="3" name="Content Placeholder 2">
            <a:extLst>
              <a:ext uri="{FF2B5EF4-FFF2-40B4-BE49-F238E27FC236}">
                <a16:creationId xmlns:a16="http://schemas.microsoft.com/office/drawing/2014/main" id="{20BFCF03-B386-4BC6-8DC2-D9BD18FA1AFE}"/>
              </a:ext>
            </a:extLst>
          </p:cNvPr>
          <p:cNvSpPr>
            <a:spLocks noGrp="1"/>
          </p:cNvSpPr>
          <p:nvPr>
            <p:ph idx="1"/>
          </p:nvPr>
        </p:nvSpPr>
        <p:spPr/>
        <p:txBody>
          <a:bodyPr>
            <a:normAutofit/>
          </a:bodyPr>
          <a:lstStyle/>
          <a:p>
            <a:pPr>
              <a:lnSpc>
                <a:spcPct val="150000"/>
              </a:lnSpc>
            </a:pPr>
            <a:r>
              <a:rPr lang="en-NZ" sz="2400" dirty="0"/>
              <a:t>Current learning resources around classic history are long winded </a:t>
            </a:r>
          </a:p>
          <a:p>
            <a:pPr>
              <a:lnSpc>
                <a:spcPct val="150000"/>
              </a:lnSpc>
            </a:pPr>
            <a:r>
              <a:rPr lang="en-NZ" sz="2400" dirty="0"/>
              <a:t>Human attention spans have grown smaller </a:t>
            </a:r>
          </a:p>
          <a:p>
            <a:pPr>
              <a:lnSpc>
                <a:spcPct val="150000"/>
              </a:lnSpc>
            </a:pPr>
            <a:r>
              <a:rPr lang="en-NZ" sz="2400" dirty="0"/>
              <a:t>Students tend to focus effort into other activities that they find enjoyable rather than school work</a:t>
            </a:r>
          </a:p>
          <a:p>
            <a:pPr>
              <a:lnSpc>
                <a:spcPct val="150000"/>
              </a:lnSpc>
            </a:pPr>
            <a:r>
              <a:rPr lang="en-NZ" sz="2400" dirty="0"/>
              <a:t>Small number of interactive learning resources are available</a:t>
            </a:r>
          </a:p>
        </p:txBody>
      </p:sp>
    </p:spTree>
    <p:extLst>
      <p:ext uri="{BB962C8B-B14F-4D97-AF65-F5344CB8AC3E}">
        <p14:creationId xmlns:p14="http://schemas.microsoft.com/office/powerpoint/2010/main" val="303251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881B-CD3F-42D3-B4D7-4DC8437B0DDC}"/>
              </a:ext>
            </a:extLst>
          </p:cNvPr>
          <p:cNvSpPr>
            <a:spLocks noGrp="1"/>
          </p:cNvSpPr>
          <p:nvPr>
            <p:ph type="title"/>
          </p:nvPr>
        </p:nvSpPr>
        <p:spPr/>
        <p:txBody>
          <a:bodyPr/>
          <a:lstStyle/>
          <a:p>
            <a:pPr algn="ctr"/>
            <a:r>
              <a:rPr lang="en-NZ" b="1" dirty="0"/>
              <a:t>The Solution </a:t>
            </a:r>
          </a:p>
        </p:txBody>
      </p:sp>
      <p:sp>
        <p:nvSpPr>
          <p:cNvPr id="3" name="Content Placeholder 2">
            <a:extLst>
              <a:ext uri="{FF2B5EF4-FFF2-40B4-BE49-F238E27FC236}">
                <a16:creationId xmlns:a16="http://schemas.microsoft.com/office/drawing/2014/main" id="{6799E3E2-48F5-4BA6-BBF0-13DD2CF776C4}"/>
              </a:ext>
            </a:extLst>
          </p:cNvPr>
          <p:cNvSpPr>
            <a:spLocks noGrp="1"/>
          </p:cNvSpPr>
          <p:nvPr>
            <p:ph idx="1"/>
          </p:nvPr>
        </p:nvSpPr>
        <p:spPr/>
        <p:txBody>
          <a:bodyPr/>
          <a:lstStyle/>
          <a:p>
            <a:pPr>
              <a:lnSpc>
                <a:spcPct val="150000"/>
              </a:lnSpc>
            </a:pPr>
            <a:r>
              <a:rPr lang="en-NZ" sz="2400" dirty="0"/>
              <a:t>Interactive learning resource that resembles a video game</a:t>
            </a:r>
          </a:p>
          <a:p>
            <a:pPr lvl="1">
              <a:lnSpc>
                <a:spcPct val="150000"/>
              </a:lnSpc>
            </a:pPr>
            <a:r>
              <a:rPr lang="en-NZ" dirty="0"/>
              <a:t>A fun way to learn through interactivity</a:t>
            </a:r>
          </a:p>
          <a:p>
            <a:pPr>
              <a:lnSpc>
                <a:spcPct val="150000"/>
              </a:lnSpc>
            </a:pPr>
            <a:r>
              <a:rPr lang="en-NZ" sz="2400" dirty="0"/>
              <a:t>Interactivity has been seen as the future of learning </a:t>
            </a:r>
          </a:p>
          <a:p>
            <a:pPr>
              <a:lnSpc>
                <a:spcPct val="150000"/>
              </a:lnSpc>
            </a:pPr>
            <a:r>
              <a:rPr lang="en-NZ" sz="2400" dirty="0"/>
              <a:t>“human minds are plug-and-play devices; they’re not meant to be used alone. They’re meant to be used in networks</a:t>
            </a:r>
            <a:r>
              <a:rPr lang="en-NZ" sz="2400" dirty="0">
                <a:effectLst/>
              </a:rPr>
              <a:t>” </a:t>
            </a:r>
            <a:r>
              <a:rPr lang="en-NZ" sz="2400" dirty="0"/>
              <a:t>James Gee, A professor of literacy from Arizona State University</a:t>
            </a:r>
          </a:p>
          <a:p>
            <a:pPr lvl="1">
              <a:lnSpc>
                <a:spcPct val="150000"/>
              </a:lnSpc>
            </a:pPr>
            <a:r>
              <a:rPr lang="en-NZ" sz="2000" dirty="0"/>
              <a:t>Interactivity provides this network</a:t>
            </a:r>
            <a:endParaRPr lang="en-NZ" sz="2000" dirty="0">
              <a:effectLst/>
            </a:endParaRPr>
          </a:p>
          <a:p>
            <a:pPr>
              <a:lnSpc>
                <a:spcPct val="150000"/>
              </a:lnSpc>
            </a:pPr>
            <a:endParaRPr lang="en-NZ" dirty="0"/>
          </a:p>
          <a:p>
            <a:pPr>
              <a:lnSpc>
                <a:spcPct val="150000"/>
              </a:lnSpc>
            </a:pPr>
            <a:endParaRPr lang="en-NZ" dirty="0"/>
          </a:p>
          <a:p>
            <a:endParaRPr lang="en-NZ" dirty="0"/>
          </a:p>
        </p:txBody>
      </p:sp>
    </p:spTree>
    <p:extLst>
      <p:ext uri="{BB962C8B-B14F-4D97-AF65-F5344CB8AC3E}">
        <p14:creationId xmlns:p14="http://schemas.microsoft.com/office/powerpoint/2010/main" val="204391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t>Vision</a:t>
            </a:r>
            <a:endParaRPr lang="en-NZ" b="1" dirty="0"/>
          </a:p>
        </p:txBody>
      </p:sp>
      <p:sp>
        <p:nvSpPr>
          <p:cNvPr id="3" name="Content Placeholder 2"/>
          <p:cNvSpPr>
            <a:spLocks noGrp="1"/>
          </p:cNvSpPr>
          <p:nvPr>
            <p:ph idx="1"/>
          </p:nvPr>
        </p:nvSpPr>
        <p:spPr>
          <a:xfrm>
            <a:off x="838200" y="1396538"/>
            <a:ext cx="10515600" cy="4780425"/>
          </a:xfrm>
        </p:spPr>
        <p:txBody>
          <a:bodyPr>
            <a:normAutofit/>
          </a:bodyPr>
          <a:lstStyle/>
          <a:p>
            <a:r>
              <a:rPr lang="en-NZ" i="1" dirty="0" smtClean="0"/>
              <a:t>The </a:t>
            </a:r>
            <a:r>
              <a:rPr lang="en-NZ" i="1" dirty="0"/>
              <a:t>Vision for EduFuture is to create the Education of the future, why do we want to achieve this? The Education system is lagging behind many other industries and yet is the one the key parts of society. “Education is not preparation for life; Education is Life itself” John Dewey. With education being crucial we can’t allow it to fall behind the trends. We are moving in the BYOD era in schools in New Zealand but the resources aren’t keeping up and this is why EduFuture wants to create the education of the future, we have a vision of a fully tech integrated education system that will increase student interaction and learning. We will strive to achieve a level beyond Excellence, to create long lasting impact and revolutionise for the future. </a:t>
            </a:r>
          </a:p>
          <a:p>
            <a:endParaRPr lang="en-NZ" dirty="0" smtClean="0"/>
          </a:p>
        </p:txBody>
      </p:sp>
    </p:spTree>
    <p:extLst>
      <p:ext uri="{BB962C8B-B14F-4D97-AF65-F5344CB8AC3E}">
        <p14:creationId xmlns:p14="http://schemas.microsoft.com/office/powerpoint/2010/main" val="204235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NZ" b="1" dirty="0"/>
              <a:t>Tomorrows Education </a:t>
            </a:r>
            <a:r>
              <a:rPr lang="en-NZ" b="1" dirty="0" smtClean="0"/>
              <a:t>Today</a:t>
            </a:r>
            <a:endParaRPr lang="en-NZ" dirty="0"/>
          </a:p>
        </p:txBody>
      </p:sp>
      <p:sp>
        <p:nvSpPr>
          <p:cNvPr id="3" name="Content Placeholder 2"/>
          <p:cNvSpPr>
            <a:spLocks noGrp="1"/>
          </p:cNvSpPr>
          <p:nvPr>
            <p:ph idx="1"/>
          </p:nvPr>
        </p:nvSpPr>
        <p:spPr>
          <a:xfrm>
            <a:off x="838200" y="1363287"/>
            <a:ext cx="10515600" cy="4813676"/>
          </a:xfrm>
        </p:spPr>
        <p:txBody>
          <a:bodyPr>
            <a:normAutofit/>
          </a:bodyPr>
          <a:lstStyle/>
          <a:p>
            <a:pPr marL="0" indent="0">
              <a:buNone/>
            </a:pPr>
            <a:r>
              <a:rPr lang="en-NZ" dirty="0" smtClean="0"/>
              <a:t>Project </a:t>
            </a:r>
            <a:r>
              <a:rPr lang="en-NZ" dirty="0"/>
              <a:t>Pantheon will deliver a high quality Classics based educational interactive </a:t>
            </a:r>
            <a:r>
              <a:rPr lang="en-NZ" dirty="0" smtClean="0"/>
              <a:t>resource</a:t>
            </a:r>
          </a:p>
          <a:p>
            <a:pPr lvl="0"/>
            <a:r>
              <a:rPr lang="en-NZ" dirty="0" smtClean="0"/>
              <a:t>Learning through interaction is a proven technique to increase student enjoyment and knowledge retention</a:t>
            </a:r>
          </a:p>
          <a:p>
            <a:pPr lvl="0"/>
            <a:r>
              <a:rPr lang="en-NZ" dirty="0" smtClean="0"/>
              <a:t>Low </a:t>
            </a:r>
            <a:r>
              <a:rPr lang="en-NZ" dirty="0"/>
              <a:t>Cost to students and schools</a:t>
            </a:r>
          </a:p>
          <a:p>
            <a:pPr lvl="0"/>
            <a:r>
              <a:rPr lang="en-NZ" dirty="0"/>
              <a:t>An in-depth experience that will appeal to a wider audience than the current resources available </a:t>
            </a:r>
          </a:p>
          <a:p>
            <a:endParaRPr lang="en-NZ" dirty="0"/>
          </a:p>
        </p:txBody>
      </p:sp>
    </p:spTree>
    <p:extLst>
      <p:ext uri="{BB962C8B-B14F-4D97-AF65-F5344CB8AC3E}">
        <p14:creationId xmlns:p14="http://schemas.microsoft.com/office/powerpoint/2010/main" val="331842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15600" y="759833"/>
            <a:ext cx="11360800" cy="1056800"/>
          </a:xfrm>
          <a:prstGeom prst="rect">
            <a:avLst/>
          </a:prstGeom>
        </p:spPr>
        <p:txBody>
          <a:bodyPr spcFirstLastPara="1" vert="horz" wrap="square" lIns="121900" tIns="121900" rIns="121900" bIns="121900" rtlCol="0" anchor="b" anchorCtr="0">
            <a:noAutofit/>
          </a:bodyPr>
          <a:lstStyle/>
          <a:p>
            <a:pPr>
              <a:spcBef>
                <a:spcPts val="0"/>
              </a:spcBef>
            </a:pPr>
            <a:r>
              <a:rPr lang="en" b="1" dirty="0"/>
              <a:t>Target Market</a:t>
            </a:r>
            <a:endParaRPr b="1" dirty="0"/>
          </a:p>
        </p:txBody>
      </p:sp>
      <p:sp>
        <p:nvSpPr>
          <p:cNvPr id="55" name="Shape 55"/>
          <p:cNvSpPr txBox="1">
            <a:spLocks noGrp="1"/>
          </p:cNvSpPr>
          <p:nvPr>
            <p:ph type="subTitle" idx="1"/>
          </p:nvPr>
        </p:nvSpPr>
        <p:spPr>
          <a:xfrm>
            <a:off x="415600" y="2200700"/>
            <a:ext cx="11360800" cy="3624800"/>
          </a:xfrm>
          <a:prstGeom prst="rect">
            <a:avLst/>
          </a:prstGeom>
        </p:spPr>
        <p:txBody>
          <a:bodyPr spcFirstLastPara="1" vert="horz" wrap="square" lIns="121900" tIns="121900" rIns="121900" bIns="121900" rtlCol="0" anchor="t" anchorCtr="0">
            <a:noAutofit/>
          </a:bodyPr>
          <a:lstStyle/>
          <a:p>
            <a:pPr marL="609585" indent="-541853" algn="l">
              <a:spcBef>
                <a:spcPts val="0"/>
              </a:spcBef>
              <a:buSzPts val="2800"/>
              <a:buChar char="-"/>
            </a:pPr>
            <a:r>
              <a:rPr lang="en"/>
              <a:t>NCEA students Levels 1-3</a:t>
            </a:r>
            <a:endParaRPr/>
          </a:p>
          <a:p>
            <a:pPr marL="609585" indent="-541853" algn="l">
              <a:spcBef>
                <a:spcPts val="0"/>
              </a:spcBef>
              <a:buSzPts val="2800"/>
              <a:buChar char="-"/>
            </a:pPr>
            <a:r>
              <a:rPr lang="en"/>
              <a:t>High Schools</a:t>
            </a:r>
            <a:endParaRPr/>
          </a:p>
          <a:p>
            <a:pPr marL="609585" indent="-541853" algn="l">
              <a:spcBef>
                <a:spcPts val="0"/>
              </a:spcBef>
              <a:buSzPts val="2800"/>
              <a:buChar char="-"/>
            </a:pPr>
            <a:r>
              <a:rPr lang="en"/>
              <a:t>History buffs</a:t>
            </a:r>
            <a:endParaRPr/>
          </a:p>
          <a:p>
            <a:pPr marL="609585" indent="-541853" algn="l">
              <a:spcBef>
                <a:spcPts val="0"/>
              </a:spcBef>
              <a:buSzPts val="2800"/>
              <a:buChar char="-"/>
            </a:pPr>
            <a:r>
              <a:rPr lang="en"/>
              <a:t>Casual gamers</a:t>
            </a:r>
            <a:endParaRPr/>
          </a:p>
        </p:txBody>
      </p:sp>
    </p:spTree>
    <p:extLst>
      <p:ext uri="{BB962C8B-B14F-4D97-AF65-F5344CB8AC3E}">
        <p14:creationId xmlns:p14="http://schemas.microsoft.com/office/powerpoint/2010/main" val="42494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415600" y="759833"/>
            <a:ext cx="11360800" cy="1056800"/>
          </a:xfrm>
          <a:prstGeom prst="rect">
            <a:avLst/>
          </a:prstGeom>
        </p:spPr>
        <p:txBody>
          <a:bodyPr spcFirstLastPara="1" vert="horz" wrap="square" lIns="121900" tIns="121900" rIns="121900" bIns="121900" rtlCol="0" anchor="b" anchorCtr="0">
            <a:noAutofit/>
          </a:bodyPr>
          <a:lstStyle/>
          <a:p>
            <a:pPr>
              <a:spcBef>
                <a:spcPts val="0"/>
              </a:spcBef>
            </a:pPr>
            <a:r>
              <a:rPr lang="en" b="1" dirty="0"/>
              <a:t>Opportunity/Competition</a:t>
            </a:r>
            <a:endParaRPr b="1" dirty="0"/>
          </a:p>
        </p:txBody>
      </p:sp>
      <p:sp>
        <p:nvSpPr>
          <p:cNvPr id="61" name="Shape 61"/>
          <p:cNvSpPr txBox="1">
            <a:spLocks noGrp="1"/>
          </p:cNvSpPr>
          <p:nvPr>
            <p:ph type="subTitle" idx="1"/>
          </p:nvPr>
        </p:nvSpPr>
        <p:spPr>
          <a:xfrm>
            <a:off x="415600" y="2200700"/>
            <a:ext cx="11360800" cy="3624800"/>
          </a:xfrm>
          <a:prstGeom prst="rect">
            <a:avLst/>
          </a:prstGeom>
        </p:spPr>
        <p:txBody>
          <a:bodyPr spcFirstLastPara="1" vert="horz" wrap="square" lIns="121900" tIns="121900" rIns="121900" bIns="121900" rtlCol="0" anchor="t" anchorCtr="0">
            <a:noAutofit/>
          </a:bodyPr>
          <a:lstStyle/>
          <a:p>
            <a:pPr marL="609585" indent="-541853" algn="l">
              <a:spcBef>
                <a:spcPts val="0"/>
              </a:spcBef>
              <a:buSzPts val="2800"/>
              <a:buChar char="-"/>
            </a:pPr>
            <a:r>
              <a:rPr lang="en" dirty="0"/>
              <a:t>Other classic resources</a:t>
            </a:r>
            <a:endParaRPr dirty="0"/>
          </a:p>
          <a:p>
            <a:pPr marL="609585" indent="-541853" algn="l">
              <a:spcBef>
                <a:spcPts val="0"/>
              </a:spcBef>
              <a:buSzPts val="2800"/>
              <a:buChar char="-"/>
            </a:pPr>
            <a:r>
              <a:rPr lang="en" dirty="0"/>
              <a:t>Supporting research</a:t>
            </a:r>
            <a:endParaRPr dirty="0"/>
          </a:p>
          <a:p>
            <a:pPr marL="609585" indent="-541853" algn="l">
              <a:spcBef>
                <a:spcPts val="0"/>
              </a:spcBef>
              <a:buSzPts val="2800"/>
              <a:buChar char="-"/>
            </a:pPr>
            <a:r>
              <a:rPr lang="en" dirty="0"/>
              <a:t>Nature of competing games</a:t>
            </a:r>
            <a:endParaRPr dirty="0"/>
          </a:p>
          <a:p>
            <a:pPr algn="l">
              <a:spcBef>
                <a:spcPts val="0"/>
              </a:spcBef>
            </a:pPr>
            <a:endParaRPr dirty="0"/>
          </a:p>
          <a:p>
            <a:pPr algn="l">
              <a:spcBef>
                <a:spcPts val="0"/>
              </a:spcBef>
            </a:pPr>
            <a:endParaRPr dirty="0"/>
          </a:p>
        </p:txBody>
      </p:sp>
    </p:spTree>
    <p:extLst>
      <p:ext uri="{BB962C8B-B14F-4D97-AF65-F5344CB8AC3E}">
        <p14:creationId xmlns:p14="http://schemas.microsoft.com/office/powerpoint/2010/main" val="389219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dirty="0"/>
              <a:t>Timeline</a:t>
            </a:r>
            <a:endParaRPr b="1" dirty="0"/>
          </a:p>
          <a:p>
            <a:endParaRPr dirty="0"/>
          </a:p>
        </p:txBody>
      </p:sp>
      <p:sp>
        <p:nvSpPr>
          <p:cNvPr id="67" name="Shape 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First Semester:</a:t>
            </a:r>
            <a:endParaRPr/>
          </a:p>
          <a:p>
            <a:pPr indent="-423323">
              <a:buClr>
                <a:schemeClr val="dk1"/>
              </a:buClr>
              <a:buSzPts val="1400"/>
              <a:buAutoNum type="arabicPeriod"/>
            </a:pPr>
            <a:r>
              <a:rPr lang="en" sz="1867"/>
              <a:t>Game proposal document</a:t>
            </a:r>
            <a:endParaRPr sz="1867"/>
          </a:p>
          <a:p>
            <a:pPr indent="-423323">
              <a:buClr>
                <a:schemeClr val="dk1"/>
              </a:buClr>
              <a:buSzPts val="1400"/>
              <a:buAutoNum type="arabicPeriod"/>
            </a:pPr>
            <a:r>
              <a:rPr lang="en" sz="1867"/>
              <a:t>Complete project plan outline (Gantt chart, SDLC principles, etc)</a:t>
            </a:r>
            <a:endParaRPr sz="1867"/>
          </a:p>
          <a:p>
            <a:pPr indent="-423323">
              <a:buClr>
                <a:schemeClr val="dk1"/>
              </a:buClr>
              <a:buSzPts val="1400"/>
              <a:buAutoNum type="arabicPeriod"/>
            </a:pPr>
            <a:r>
              <a:rPr lang="en" sz="1867"/>
              <a:t>Game skeleton (Mechanics and UI)</a:t>
            </a:r>
            <a:endParaRPr sz="1867"/>
          </a:p>
          <a:p>
            <a:pPr indent="-423323">
              <a:buClr>
                <a:schemeClr val="dk1"/>
              </a:buClr>
              <a:buSzPts val="1400"/>
              <a:buAutoNum type="arabicPeriod"/>
            </a:pPr>
            <a:r>
              <a:rPr lang="en" sz="1867"/>
              <a:t>Research document (what information are we including and how does it compare to existing resources)</a:t>
            </a:r>
            <a:endParaRPr sz="1867"/>
          </a:p>
          <a:p>
            <a:pPr indent="-423323">
              <a:buClr>
                <a:schemeClr val="dk1"/>
              </a:buClr>
              <a:buSzPts val="1400"/>
              <a:buAutoNum type="arabicPeriod"/>
            </a:pPr>
            <a:r>
              <a:rPr lang="en" sz="1867"/>
              <a:t>Alpha development</a:t>
            </a:r>
            <a:endParaRPr sz="1867"/>
          </a:p>
          <a:p>
            <a:pPr marL="0" indent="0">
              <a:buNone/>
            </a:pPr>
            <a:r>
              <a:rPr lang="en"/>
              <a:t>Second Semester:</a:t>
            </a:r>
            <a:endParaRPr/>
          </a:p>
          <a:p>
            <a:pPr indent="-423323">
              <a:buClr>
                <a:schemeClr val="dk1"/>
              </a:buClr>
              <a:buSzPts val="1400"/>
              <a:buAutoNum type="arabicPeriod"/>
            </a:pPr>
            <a:r>
              <a:rPr lang="en" sz="1867"/>
              <a:t>Test requirements document</a:t>
            </a:r>
            <a:endParaRPr sz="1867"/>
          </a:p>
          <a:p>
            <a:pPr indent="-423323">
              <a:buClr>
                <a:schemeClr val="dk1"/>
              </a:buClr>
              <a:buSzPts val="1400"/>
              <a:buAutoNum type="arabicPeriod"/>
            </a:pPr>
            <a:r>
              <a:rPr lang="en" sz="1867"/>
              <a:t>Feedback analysis for requirements</a:t>
            </a:r>
            <a:endParaRPr sz="1867"/>
          </a:p>
          <a:p>
            <a:pPr indent="-423323">
              <a:buClr>
                <a:schemeClr val="dk1"/>
              </a:buClr>
              <a:buSzPts val="1400"/>
              <a:buAutoNum type="arabicPeriod"/>
            </a:pPr>
            <a:r>
              <a:rPr lang="en" sz="1867"/>
              <a:t>Final Prototype</a:t>
            </a:r>
            <a:endParaRPr sz="1867"/>
          </a:p>
          <a:p>
            <a:pPr marL="0" indent="0">
              <a:spcAft>
                <a:spcPts val="2133"/>
              </a:spcAft>
              <a:buNone/>
            </a:pPr>
            <a:endParaRPr/>
          </a:p>
        </p:txBody>
      </p:sp>
    </p:spTree>
    <p:extLst>
      <p:ext uri="{BB962C8B-B14F-4D97-AF65-F5344CB8AC3E}">
        <p14:creationId xmlns:p14="http://schemas.microsoft.com/office/powerpoint/2010/main" val="350296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771</Words>
  <Application>Microsoft Office PowerPoint</Application>
  <PresentationFormat>Widescreen</PresentationFormat>
  <Paragraphs>54</Paragraphs>
  <Slides>9</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Office Theme</vt:lpstr>
      <vt:lpstr>1_Office Theme</vt:lpstr>
      <vt:lpstr>Pantheon Pitch</vt:lpstr>
      <vt:lpstr>Team</vt:lpstr>
      <vt:lpstr>The Problem</vt:lpstr>
      <vt:lpstr>The Solution </vt:lpstr>
      <vt:lpstr>Vision</vt:lpstr>
      <vt:lpstr>Tomorrows Education Today</vt:lpstr>
      <vt:lpstr>Target Market</vt:lpstr>
      <vt:lpstr>Opportunity/Competition</vt:lpstr>
      <vt:lpstr>Timeline </vt:lpstr>
    </vt:vector>
  </TitlesOfParts>
  <Company>Southern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dc:title>
  <dc:creator>Liam.Bargh</dc:creator>
  <cp:lastModifiedBy>Liam.Bargh</cp:lastModifiedBy>
  <cp:revision>3</cp:revision>
  <dcterms:created xsi:type="dcterms:W3CDTF">2018-03-02T02:07:38Z</dcterms:created>
  <dcterms:modified xsi:type="dcterms:W3CDTF">2018-03-02T02:57:17Z</dcterms:modified>
</cp:coreProperties>
</file>