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5" r:id="rId1"/>
  </p:sldMasterIdLst>
  <p:notesMasterIdLst>
    <p:notesMasterId r:id="rId27"/>
  </p:notes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 rtl="0">
      <a:defRPr lang="uk-U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BEBCD-A50D-BE74-ECDC-0DCC790EA81E}" v="5" dt="2023-03-12T16:06:19.727"/>
    <p1510:client id="{83B956E9-1ABA-3AE4-49BC-E0A15414F497}" v="39" dt="2023-03-12T16:02:56.808"/>
    <p1510:client id="{BD0FFDD5-B5B6-3F2D-A9FE-5B2CD4B31CCE}" v="102" dt="2023-03-12T13:56:18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C53A7-011B-4B3B-8DE9-5CA2D8D4BD87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0F082-4A8C-4BE2-AF4E-46BE906BC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62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0F082-4A8C-4BE2-AF4E-46BE906BC43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4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3780-ED85-421E-ADC4-9E4D1F211959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0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F846-93F8-4425-A2DD-D377087B137C}" type="datetime1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4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BDBA-6823-482C-B6A4-72377752C56E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83F8-302B-4B34-B9A9-3F2B31EDF41E}" type="datetime1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24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6CAF-736F-49D6-BB72-53CD5A7B431B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71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DDD7-8B61-4D33-8D6E-705E94B9D239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31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F56-EC44-4497-A96F-A2206828DB87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95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22E4-2E7D-4D96-BB91-82AEA53F9CDD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95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CE4-96EF-4175-A805-BF65024221D9}" type="datetime1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40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B8-8BC0-4F55-8997-46B00B2D76C4}" type="datetime1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17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32A9-9F75-4221-B89A-9785464CB10E}" type="datetime1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72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19B5-4D94-4D32-AACE-CEF6F7C56D5C}" type="datetime1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3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4A05-D455-4CA4-A93A-9DC623C0DE6E}" type="datetime1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5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C13FB0-ED81-4889-9491-24BC7072676E}" type="datetime1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24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&lt;#&gt;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CE5C65-CB3B-4731-9885-54182F74BACE}" type="datetime1">
              <a:rPr lang="en-US" smtClean="0"/>
              <a:t>3/15/2023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03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2FE8DED1-24FF-4A79-873B-ECE3ABE73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0AA6A048-501A-4387-906B-B8A8543E7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CCB3F8-B0A3-2AC8-E1BB-78CF6323C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uk-UA" dirty="0" err="1" smtClean="0">
                <a:solidFill>
                  <a:schemeClr val="tx1"/>
                </a:solidFill>
                <a:ea typeface="+mj-lt"/>
                <a:cs typeface="+mj-lt"/>
              </a:rPr>
              <a:t>Flyweight</a:t>
            </a:r>
            <a:endParaRPr lang="uk-UA" dirty="0" smtClean="0">
              <a:solidFill>
                <a:schemeClr val="tx1"/>
              </a:solidFill>
            </a:endParaRPr>
          </a:p>
          <a:p>
            <a:pPr algn="ctr"/>
            <a:r>
              <a:rPr lang="uk-UA" dirty="0" smtClean="0">
                <a:solidFill>
                  <a:schemeClr val="tx1"/>
                </a:solidFill>
                <a:ea typeface="+mj-lt"/>
                <a:cs typeface="+mj-lt"/>
              </a:rPr>
              <a:t>Proxy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="" xmlns:a16="http://schemas.microsoft.com/office/drawing/2014/main" id="{E2FBA92C-E01C-B525-E491-351BB535A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r>
              <a:rPr lang="uk-UA" smtClean="0"/>
              <a:t>Підготував Цегельник Богдан КН-3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4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пропонує </a:t>
            </a:r>
            <a:r>
              <a:rPr lang="uk-UA" dirty="0" err="1" smtClean="0"/>
              <a:t>патерн</a:t>
            </a:r>
            <a:r>
              <a:rPr lang="uk-UA" dirty="0" smtClean="0"/>
              <a:t> Легковаговик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 smtClean="0"/>
              <a:t>Легковаговик є сталим об’єктом, тобто не змінює свій стан створення</a:t>
            </a:r>
            <a:endParaRPr lang="en-US" dirty="0" smtClean="0"/>
          </a:p>
          <a:p>
            <a:r>
              <a:rPr lang="ru-RU" b="1" dirty="0" smtClean="0"/>
              <a:t>Фабрика </a:t>
            </a:r>
            <a:r>
              <a:rPr lang="ru-RU" b="1" dirty="0" err="1"/>
              <a:t>легковаговиків</a:t>
            </a:r>
            <a:r>
              <a:rPr lang="ru-RU" dirty="0"/>
              <a:t> </a:t>
            </a:r>
            <a:r>
              <a:rPr lang="ru-RU" dirty="0" err="1"/>
              <a:t>керує</a:t>
            </a:r>
            <a:r>
              <a:rPr lang="ru-RU" dirty="0"/>
              <a:t> </a:t>
            </a:r>
            <a:r>
              <a:rPr lang="ru-RU" dirty="0" err="1"/>
              <a:t>створенням</a:t>
            </a:r>
            <a:r>
              <a:rPr lang="ru-RU" dirty="0"/>
              <a:t> і </a:t>
            </a:r>
            <a:r>
              <a:rPr lang="ru-RU" dirty="0" err="1"/>
              <a:t>повторним</a:t>
            </a:r>
            <a:r>
              <a:rPr lang="ru-RU" dirty="0"/>
              <a:t>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легковаговиків</a:t>
            </a:r>
            <a:r>
              <a:rPr lang="ru-RU" dirty="0"/>
              <a:t>. Фабрика </a:t>
            </a:r>
            <a:r>
              <a:rPr lang="ru-RU" dirty="0" err="1"/>
              <a:t>отримує</a:t>
            </a:r>
            <a:r>
              <a:rPr lang="ru-RU" dirty="0"/>
              <a:t> </a:t>
            </a:r>
            <a:r>
              <a:rPr lang="ru-RU" dirty="0" err="1"/>
              <a:t>запити</a:t>
            </a:r>
            <a:r>
              <a:rPr lang="ru-RU" dirty="0"/>
              <a:t>, в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зазначено</a:t>
            </a:r>
            <a:r>
              <a:rPr lang="ru-RU" dirty="0"/>
              <a:t> </a:t>
            </a:r>
            <a:r>
              <a:rPr lang="ru-RU" dirty="0" err="1"/>
              <a:t>бажаний</a:t>
            </a:r>
            <a:r>
              <a:rPr lang="ru-RU" dirty="0"/>
              <a:t> стан </a:t>
            </a:r>
            <a:r>
              <a:rPr lang="ru-RU" dirty="0" err="1"/>
              <a:t>легковаговика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легковаговик</a:t>
            </a:r>
            <a:r>
              <a:rPr lang="ru-RU" dirty="0"/>
              <a:t> з таким станом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створений</a:t>
            </a:r>
            <a:r>
              <a:rPr lang="ru-RU" dirty="0"/>
              <a:t>, фабрика </a:t>
            </a:r>
            <a:r>
              <a:rPr lang="ru-RU" dirty="0" err="1"/>
              <a:t>відразу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повертає</a:t>
            </a:r>
            <a:r>
              <a:rPr lang="ru-RU" dirty="0"/>
              <a:t>, а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ні</a:t>
            </a:r>
            <a:r>
              <a:rPr lang="ru-RU" dirty="0"/>
              <a:t> —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об’єкт</a:t>
            </a:r>
            <a:r>
              <a:rPr lang="ru-RU" dirty="0"/>
              <a:t>.</a:t>
            </a:r>
          </a:p>
        </p:txBody>
      </p:sp>
      <p:pic>
        <p:nvPicPr>
          <p:cNvPr id="8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459137"/>
            <a:ext cx="5194300" cy="3165276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Застосуємо </a:t>
            </a:r>
            <a:r>
              <a:rPr lang="uk-UA" dirty="0" err="1" smtClean="0"/>
              <a:t>патерн</a:t>
            </a:r>
            <a:r>
              <a:rPr lang="uk-UA" dirty="0" smtClean="0"/>
              <a:t> до нашої гри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821" y="2278925"/>
            <a:ext cx="9588357" cy="3636963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Переваги та недоліки </a:t>
            </a:r>
            <a:r>
              <a:rPr lang="uk-UA" dirty="0" err="1" smtClean="0"/>
              <a:t>патерну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Переваги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accent3">
                    <a:lumMod val="75000"/>
                  </a:schemeClr>
                </a:solidFill>
              </a:rPr>
              <a:t>Заощаджує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оперативну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75000"/>
                  </a:schemeClr>
                </a:solidFill>
              </a:rPr>
              <a:t>пам’ять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uk-UA" dirty="0" smtClean="0">
                <a:solidFill>
                  <a:schemeClr val="accent3">
                    <a:lumMod val="75000"/>
                  </a:schemeClr>
                </a:solidFill>
              </a:rPr>
              <a:t>Зменшує кількість створюваних об’єктів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dirty="0" smtClean="0"/>
              <a:t>Недоліки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accent6">
                    <a:lumMod val="75000"/>
                  </a:schemeClr>
                </a:solidFill>
              </a:rPr>
              <a:t>Ускладнює програмний код</a:t>
            </a:r>
          </a:p>
          <a:p>
            <a:r>
              <a:rPr lang="uk-UA" dirty="0" smtClean="0">
                <a:solidFill>
                  <a:schemeClr val="accent6">
                    <a:lumMod val="75000"/>
                  </a:schemeClr>
                </a:solidFill>
              </a:rPr>
              <a:t>Накладає додаткові витрати процесорного часу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1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dirty="0" smtClean="0"/>
              <a:t>Коли ефективно використовувати </a:t>
            </a:r>
            <a:r>
              <a:rPr lang="uk-UA" sz="3600" dirty="0" err="1" smtClean="0"/>
              <a:t>патерн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У</a:t>
            </a:r>
            <a:r>
              <a:rPr lang="ru-RU" dirty="0" smtClean="0"/>
              <a:t> </a:t>
            </a:r>
            <a:r>
              <a:rPr lang="ru-RU" dirty="0" err="1"/>
              <a:t>програмі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велика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 smtClean="0"/>
              <a:t>об’єктів</a:t>
            </a:r>
            <a:endParaRPr lang="ru-RU" dirty="0"/>
          </a:p>
          <a:p>
            <a:r>
              <a:rPr lang="ru-RU" dirty="0"/>
              <a:t>Ч</a:t>
            </a:r>
            <a:r>
              <a:rPr lang="ru-RU" dirty="0" smtClean="0"/>
              <a:t>ерез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високі</a:t>
            </a:r>
            <a:r>
              <a:rPr lang="ru-RU" dirty="0"/>
              <a:t> </a:t>
            </a:r>
            <a:r>
              <a:rPr lang="ru-RU" dirty="0" err="1"/>
              <a:t>витрати</a:t>
            </a:r>
            <a:r>
              <a:rPr lang="ru-RU" dirty="0"/>
              <a:t> </a:t>
            </a:r>
            <a:r>
              <a:rPr lang="ru-RU" dirty="0" err="1"/>
              <a:t>оперативної</a:t>
            </a:r>
            <a:r>
              <a:rPr lang="ru-RU" dirty="0"/>
              <a:t> </a:t>
            </a:r>
            <a:r>
              <a:rPr lang="ru-RU" dirty="0" err="1" smtClean="0"/>
              <a:t>пам’яті</a:t>
            </a:r>
            <a:endParaRPr lang="ru-RU" dirty="0"/>
          </a:p>
          <a:p>
            <a:r>
              <a:rPr lang="ru-RU" dirty="0" err="1"/>
              <a:t>Б</a:t>
            </a:r>
            <a:r>
              <a:rPr lang="ru-RU" dirty="0" err="1" smtClean="0"/>
              <a:t>ільшу</a:t>
            </a:r>
            <a:r>
              <a:rPr lang="ru-RU" dirty="0" smtClean="0"/>
              <a:t> </a:t>
            </a:r>
            <a:r>
              <a:rPr lang="ru-RU" dirty="0" err="1"/>
              <a:t>частину</a:t>
            </a:r>
            <a:r>
              <a:rPr lang="ru-RU" dirty="0"/>
              <a:t> стану </a:t>
            </a:r>
            <a:r>
              <a:rPr lang="ru-RU" dirty="0" err="1"/>
              <a:t>об’єктів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винести</a:t>
            </a:r>
            <a:r>
              <a:rPr lang="ru-RU" dirty="0"/>
              <a:t> за </a:t>
            </a:r>
            <a:r>
              <a:rPr lang="ru-RU" dirty="0" err="1"/>
              <a:t>межі</a:t>
            </a:r>
            <a:r>
              <a:rPr lang="ru-RU" dirty="0"/>
              <a:t> </a:t>
            </a:r>
            <a:r>
              <a:rPr lang="ru-RU" dirty="0" err="1"/>
              <a:t>їхніх</a:t>
            </a:r>
            <a:r>
              <a:rPr lang="ru-RU" dirty="0"/>
              <a:t> </a:t>
            </a:r>
            <a:r>
              <a:rPr lang="ru-RU" dirty="0" err="1" smtClean="0"/>
              <a:t>класів</a:t>
            </a:r>
            <a:r>
              <a:rPr lang="ru-RU" dirty="0"/>
              <a:t> </a:t>
            </a:r>
            <a:r>
              <a:rPr lang="ru-RU" dirty="0" smtClean="0"/>
              <a:t>для </a:t>
            </a:r>
            <a:r>
              <a:rPr lang="ru-RU" dirty="0" err="1" smtClean="0"/>
              <a:t>спільного</a:t>
            </a:r>
            <a:r>
              <a:rPr lang="ru-RU" dirty="0" smtClean="0"/>
              <a:t> </a:t>
            </a:r>
            <a:r>
              <a:rPr lang="ru-RU" dirty="0" err="1" smtClean="0"/>
              <a:t>використання</a:t>
            </a:r>
            <a:endParaRPr lang="ru-RU" dirty="0"/>
          </a:p>
          <a:p>
            <a:r>
              <a:rPr lang="ru-RU" dirty="0" err="1"/>
              <a:t>В</a:t>
            </a:r>
            <a:r>
              <a:rPr lang="ru-RU" dirty="0" err="1" smtClean="0"/>
              <a:t>еликі</a:t>
            </a:r>
            <a:r>
              <a:rPr lang="ru-RU" dirty="0" smtClean="0"/>
              <a:t> </a:t>
            </a:r>
            <a:r>
              <a:rPr lang="ru-RU" dirty="0" err="1"/>
              <a:t>групи</a:t>
            </a:r>
            <a:r>
              <a:rPr lang="ru-RU" dirty="0"/>
              <a:t> </a:t>
            </a:r>
            <a:r>
              <a:rPr lang="ru-RU" dirty="0" err="1"/>
              <a:t>об’єктів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замінити</a:t>
            </a:r>
            <a:r>
              <a:rPr lang="ru-RU" dirty="0"/>
              <a:t> невеликою </a:t>
            </a:r>
            <a:r>
              <a:rPr lang="ru-RU" dirty="0" err="1"/>
              <a:t>кількістю</a:t>
            </a:r>
            <a:r>
              <a:rPr lang="ru-RU" dirty="0"/>
              <a:t> </a:t>
            </a:r>
            <a:r>
              <a:rPr lang="ru-RU" dirty="0" err="1" smtClean="0"/>
              <a:t>об’єктів</a:t>
            </a:r>
            <a:r>
              <a:rPr lang="ru-RU" dirty="0" smtClean="0"/>
              <a:t> </a:t>
            </a:r>
            <a:r>
              <a:rPr lang="ru-RU" dirty="0" err="1" smtClean="0"/>
              <a:t>спільного</a:t>
            </a:r>
            <a:r>
              <a:rPr lang="ru-RU" dirty="0" smtClean="0"/>
              <a:t> </a:t>
            </a:r>
            <a:r>
              <a:rPr lang="ru-RU" dirty="0" err="1" smtClean="0"/>
              <a:t>використання</a:t>
            </a:r>
            <a:endParaRPr lang="ru-RU" dirty="0" smtClean="0"/>
          </a:p>
          <a:p>
            <a:r>
              <a:rPr lang="ru-RU" dirty="0" err="1"/>
              <a:t>Програма</a:t>
            </a:r>
            <a:r>
              <a:rPr lang="ru-RU" dirty="0"/>
              <a:t> не </a:t>
            </a:r>
            <a:r>
              <a:rPr lang="ru-RU" dirty="0" err="1"/>
              <a:t>залежить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ідентичності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1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Зв’язок з іншими </a:t>
            </a:r>
            <a:r>
              <a:rPr lang="uk-UA" dirty="0" err="1" smtClean="0"/>
              <a:t>патернами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Компонувальник</a:t>
            </a:r>
            <a:r>
              <a:rPr lang="ru-RU" dirty="0"/>
              <a:t> </a:t>
            </a:r>
            <a:r>
              <a:rPr lang="ru-RU" dirty="0" smtClean="0"/>
              <a:t>часто </a:t>
            </a:r>
            <a:r>
              <a:rPr lang="ru-RU" dirty="0" err="1" smtClean="0"/>
              <a:t>поєднують</a:t>
            </a:r>
            <a:r>
              <a:rPr lang="ru-RU" dirty="0" smtClean="0"/>
              <a:t> </a:t>
            </a:r>
            <a:r>
              <a:rPr lang="ru-RU" dirty="0"/>
              <a:t>з </a:t>
            </a:r>
            <a:r>
              <a:rPr lang="ru-RU" b="1" dirty="0" err="1"/>
              <a:t>Легковаговиком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спільні</a:t>
            </a:r>
            <a:r>
              <a:rPr lang="ru-RU" dirty="0"/>
              <a:t> </a:t>
            </a:r>
            <a:r>
              <a:rPr lang="ru-RU" dirty="0" err="1"/>
              <a:t>гілки</a:t>
            </a:r>
            <a:r>
              <a:rPr lang="ru-RU" dirty="0"/>
              <a:t> дерева та </a:t>
            </a:r>
            <a:r>
              <a:rPr lang="ru-RU" dirty="0" err="1"/>
              <a:t>заощадити</a:t>
            </a:r>
            <a:r>
              <a:rPr lang="ru-RU" dirty="0"/>
              <a:t> при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 smtClean="0"/>
              <a:t>пам’ять</a:t>
            </a:r>
            <a:endParaRPr lang="ru-RU" dirty="0" smtClean="0"/>
          </a:p>
          <a:p>
            <a:r>
              <a:rPr lang="ru-RU" dirty="0" err="1" smtClean="0"/>
              <a:t>Також</a:t>
            </a:r>
            <a:r>
              <a:rPr lang="ru-RU" dirty="0" smtClean="0"/>
              <a:t> часто </a:t>
            </a:r>
            <a:r>
              <a:rPr lang="ru-RU" b="1" dirty="0" err="1" smtClean="0"/>
              <a:t>Легковаговик</a:t>
            </a:r>
            <a:r>
              <a:rPr lang="ru-RU" b="1" dirty="0" smtClean="0"/>
              <a:t> </a:t>
            </a:r>
            <a:r>
              <a:rPr lang="ru-RU" dirty="0" err="1" smtClean="0"/>
              <a:t>використовують</a:t>
            </a:r>
            <a:r>
              <a:rPr lang="ru-RU" dirty="0" smtClean="0"/>
              <a:t> для </a:t>
            </a:r>
            <a:r>
              <a:rPr lang="ru-RU" dirty="0" err="1" smtClean="0"/>
              <a:t>об’єктів</a:t>
            </a:r>
            <a:r>
              <a:rPr lang="ru-RU" dirty="0" smtClean="0"/>
              <a:t> </a:t>
            </a:r>
            <a:r>
              <a:rPr lang="uk-UA" dirty="0" err="1" smtClean="0"/>
              <a:t>патернів</a:t>
            </a:r>
            <a:r>
              <a:rPr lang="ru-RU" dirty="0" smtClean="0"/>
              <a:t> </a:t>
            </a:r>
            <a:r>
              <a:rPr lang="ru-RU" b="1" dirty="0" smtClean="0"/>
              <a:t>Стану</a:t>
            </a:r>
            <a:r>
              <a:rPr lang="ru-RU" dirty="0" smtClean="0"/>
              <a:t> та </a:t>
            </a:r>
            <a:r>
              <a:rPr lang="ru-RU" b="1" dirty="0" err="1" smtClean="0"/>
              <a:t>Стратегії</a:t>
            </a:r>
            <a:endParaRPr lang="ru-RU" b="1" dirty="0" smtClean="0"/>
          </a:p>
          <a:p>
            <a:r>
              <a:rPr lang="uk-UA" dirty="0" err="1" smtClean="0"/>
              <a:t>Патерн</a:t>
            </a:r>
            <a:r>
              <a:rPr lang="uk-UA" dirty="0" smtClean="0"/>
              <a:t> </a:t>
            </a:r>
            <a:r>
              <a:rPr lang="uk-UA" b="1" dirty="0" smtClean="0"/>
              <a:t>Легковаговик</a:t>
            </a:r>
            <a:r>
              <a:rPr lang="uk-UA" dirty="0" smtClean="0"/>
              <a:t> нагадує </a:t>
            </a:r>
            <a:r>
              <a:rPr lang="uk-UA" b="1" dirty="0" smtClean="0"/>
              <a:t>Одинак</a:t>
            </a:r>
            <a:r>
              <a:rPr lang="uk-UA" dirty="0" smtClean="0"/>
              <a:t>, але між ними є певні відмінності</a:t>
            </a:r>
            <a:r>
              <a:rPr lang="en-US" dirty="0" smtClean="0"/>
              <a:t>:</a:t>
            </a:r>
          </a:p>
          <a:p>
            <a:pPr lvl="1"/>
            <a:r>
              <a:rPr lang="uk-UA" dirty="0" smtClean="0"/>
              <a:t>Об’єкт </a:t>
            </a:r>
            <a:r>
              <a:rPr lang="uk-UA" b="1" dirty="0" smtClean="0"/>
              <a:t>Легковаговика</a:t>
            </a:r>
            <a:r>
              <a:rPr lang="uk-UA" dirty="0" smtClean="0"/>
              <a:t> є незмінним</a:t>
            </a:r>
          </a:p>
          <a:p>
            <a:pPr lvl="1"/>
            <a:r>
              <a:rPr lang="uk-UA" dirty="0" smtClean="0"/>
              <a:t>Може </a:t>
            </a:r>
            <a:r>
              <a:rPr lang="uk-UA" dirty="0" smtClean="0"/>
              <a:t>існувати </a:t>
            </a:r>
            <a:r>
              <a:rPr lang="uk-UA" dirty="0" smtClean="0"/>
              <a:t>безліч об’єктів </a:t>
            </a:r>
            <a:r>
              <a:rPr lang="uk-UA" b="1" dirty="0" smtClean="0"/>
              <a:t>Легковаговиків</a:t>
            </a:r>
            <a:r>
              <a:rPr lang="uk-UA" dirty="0" smtClean="0"/>
              <a:t> із різними станами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8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D6161E-6479-9226-1FF8-A96FE1A1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ea typeface="+mj-lt"/>
                <a:cs typeface="+mj-lt"/>
              </a:rPr>
              <a:t>Замісник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="" xmlns:a16="http://schemas.microsoft.com/office/drawing/2014/main" id="{1EDA31C3-1203-9BD5-3CD7-417215408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>
                <a:ea typeface="+mn-lt"/>
                <a:cs typeface="+mn-lt"/>
              </a:rPr>
              <a:t>Також відомий як: </a:t>
            </a:r>
            <a:r>
              <a:rPr lang="en-US" b="1" dirty="0" smtClean="0">
                <a:ea typeface="+mn-lt"/>
                <a:cs typeface="+mn-lt"/>
              </a:rPr>
              <a:t>Proxy</a:t>
            </a:r>
            <a:r>
              <a:rPr lang="en-US" b="1" dirty="0">
                <a:ea typeface="+mn-lt"/>
                <a:cs typeface="+mn-lt"/>
              </a:rPr>
              <a:t>, S</a:t>
            </a:r>
            <a:r>
              <a:rPr lang="en-US" b="1" dirty="0" smtClean="0">
                <a:ea typeface="+mn-lt"/>
                <a:cs typeface="+mn-lt"/>
              </a:rPr>
              <a:t>urrogate</a:t>
            </a:r>
            <a:endParaRPr lang="uk-UA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D8C1A49-90F8-5060-61FB-B6EF3C39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uk-UA" dirty="0" err="1" smtClean="0"/>
              <a:t>уть</a:t>
            </a:r>
            <a:r>
              <a:rPr lang="uk-UA" dirty="0" smtClean="0"/>
              <a:t> </a:t>
            </a:r>
            <a:r>
              <a:rPr lang="uk-UA" dirty="0" err="1" smtClean="0"/>
              <a:t>патерну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="" xmlns:a16="http://schemas.microsoft.com/office/drawing/2014/main" id="{D8625FFD-0C45-F56A-5453-161E275A74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 err="1" smtClean="0"/>
              <a:t>Ст</a:t>
            </a:r>
            <a:r>
              <a:rPr lang="ru-RU" dirty="0" err="1" smtClean="0"/>
              <a:t>руктурний</a:t>
            </a:r>
            <a:r>
              <a:rPr lang="ru-RU" dirty="0" smtClean="0"/>
              <a:t> </a:t>
            </a:r>
            <a:r>
              <a:rPr lang="ru-RU" dirty="0" err="1" smtClean="0"/>
              <a:t>патерн</a:t>
            </a:r>
            <a:r>
              <a:rPr lang="ru-RU" dirty="0" smtClean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дає</a:t>
            </a:r>
            <a:r>
              <a:rPr lang="ru-RU" dirty="0"/>
              <a:t> </a:t>
            </a:r>
            <a:r>
              <a:rPr lang="ru-RU" dirty="0" err="1"/>
              <a:t>змогу</a:t>
            </a:r>
            <a:r>
              <a:rPr lang="ru-RU" dirty="0"/>
              <a:t> </a:t>
            </a:r>
            <a:r>
              <a:rPr lang="ru-RU" dirty="0" err="1"/>
              <a:t>підставляти</a:t>
            </a:r>
            <a:r>
              <a:rPr lang="ru-RU" dirty="0"/>
              <a:t>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реальних</a:t>
            </a:r>
            <a:r>
              <a:rPr lang="ru-RU" dirty="0"/>
              <a:t> </a:t>
            </a:r>
            <a:r>
              <a:rPr lang="ru-RU" dirty="0" err="1"/>
              <a:t>об’єктів</a:t>
            </a:r>
            <a:r>
              <a:rPr lang="ru-RU" dirty="0"/>
              <a:t> </a:t>
            </a:r>
            <a:r>
              <a:rPr lang="ru-RU" dirty="0" err="1"/>
              <a:t>спеціальні</a:t>
            </a:r>
            <a:r>
              <a:rPr lang="ru-RU" dirty="0"/>
              <a:t> </a:t>
            </a:r>
            <a:r>
              <a:rPr lang="ru-RU" dirty="0" err="1"/>
              <a:t>об’єкти-замінники</a:t>
            </a:r>
            <a:r>
              <a:rPr lang="ru-RU" dirty="0"/>
              <a:t>.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об’єкти</a:t>
            </a:r>
            <a:r>
              <a:rPr lang="ru-RU" dirty="0"/>
              <a:t> </a:t>
            </a:r>
            <a:r>
              <a:rPr lang="ru-RU" dirty="0" err="1"/>
              <a:t>перехоплюють</a:t>
            </a:r>
            <a:r>
              <a:rPr lang="ru-RU" dirty="0"/>
              <a:t> </a:t>
            </a:r>
            <a:r>
              <a:rPr lang="ru-RU" dirty="0" err="1"/>
              <a:t>виклики</a:t>
            </a:r>
            <a:r>
              <a:rPr lang="ru-RU" dirty="0"/>
              <a:t> до </a:t>
            </a:r>
            <a:r>
              <a:rPr lang="ru-RU" dirty="0" err="1"/>
              <a:t>оригінального</a:t>
            </a:r>
            <a:r>
              <a:rPr lang="ru-RU" dirty="0"/>
              <a:t> </a:t>
            </a:r>
            <a:r>
              <a:rPr lang="ru-RU" dirty="0" err="1"/>
              <a:t>об’єкта</a:t>
            </a:r>
            <a:r>
              <a:rPr lang="ru-RU" dirty="0"/>
              <a:t>, </a:t>
            </a:r>
            <a:r>
              <a:rPr lang="ru-RU" dirty="0" err="1"/>
              <a:t>дозволяючи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щось</a:t>
            </a:r>
            <a:r>
              <a:rPr lang="ru-RU" dirty="0"/>
              <a:t> </a:t>
            </a:r>
            <a:r>
              <a:rPr lang="ru-RU" i="1" dirty="0"/>
              <a:t>до</a:t>
            </a:r>
            <a:r>
              <a:rPr lang="ru-RU" dirty="0"/>
              <a:t> </a:t>
            </a:r>
            <a:r>
              <a:rPr lang="ru-RU" dirty="0" err="1"/>
              <a:t>чи</a:t>
            </a:r>
            <a:r>
              <a:rPr lang="ru-RU" dirty="0"/>
              <a:t> </a:t>
            </a:r>
            <a:r>
              <a:rPr lang="ru-RU" i="1" dirty="0" err="1"/>
              <a:t>після</a:t>
            </a:r>
            <a:r>
              <a:rPr lang="ru-RU" dirty="0"/>
              <a:t> </a:t>
            </a:r>
            <a:r>
              <a:rPr lang="ru-RU" dirty="0" err="1"/>
              <a:t>передачі</a:t>
            </a:r>
            <a:r>
              <a:rPr lang="ru-RU" dirty="0"/>
              <a:t> </a:t>
            </a:r>
            <a:r>
              <a:rPr lang="ru-RU" dirty="0" err="1"/>
              <a:t>виклику</a:t>
            </a:r>
            <a:r>
              <a:rPr lang="ru-RU" dirty="0"/>
              <a:t> </a:t>
            </a:r>
            <a:r>
              <a:rPr lang="ru-RU" dirty="0" err="1"/>
              <a:t>оригіналові</a:t>
            </a:r>
            <a:r>
              <a:rPr lang="ru-RU" dirty="0"/>
              <a:t>.</a:t>
            </a:r>
            <a:endParaRPr lang="uk-UA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418556"/>
            <a:ext cx="5194300" cy="3246437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5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Розглянемо проблему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 smtClean="0"/>
              <a:t>В моїй грі всі текстури та екрани </a:t>
            </a:r>
            <a:r>
              <a:rPr lang="uk-UA" dirty="0" err="1" smtClean="0"/>
              <a:t>ініціалізуються</a:t>
            </a:r>
            <a:r>
              <a:rPr lang="uk-UA" dirty="0" smtClean="0"/>
              <a:t> при запуску. Користувач може навіть не дійти до деяких із них, але ресурси все ж витрачаються. Чи можливо створити об’єкт </a:t>
            </a:r>
            <a:r>
              <a:rPr lang="uk-UA" dirty="0" smtClean="0"/>
              <a:t>екрана </a:t>
            </a:r>
            <a:r>
              <a:rPr lang="uk-UA" dirty="0" smtClean="0"/>
              <a:t>тільки тоді коли він потрібний та залишити той самий </a:t>
            </a:r>
            <a:r>
              <a:rPr lang="uk-UA" dirty="0" smtClean="0"/>
              <a:t>інтерфейс, щоб </a:t>
            </a:r>
            <a:r>
              <a:rPr lang="uk-UA" dirty="0" smtClean="0"/>
              <a:t>не змінювати код в усіх місцях використання?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77585" y="2222500"/>
            <a:ext cx="2215280" cy="363855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Діаграма класів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143" y="2222500"/>
            <a:ext cx="5755713" cy="363696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пропонує </a:t>
            </a:r>
            <a:r>
              <a:rPr lang="uk-UA" dirty="0" err="1"/>
              <a:t>патерн</a:t>
            </a:r>
            <a:r>
              <a:rPr lang="uk-UA" dirty="0"/>
              <a:t> </a:t>
            </a:r>
            <a:r>
              <a:rPr lang="ru-RU" dirty="0" err="1" smtClean="0"/>
              <a:t>Замісник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1" dirty="0" err="1"/>
              <a:t>Інтерфейс</a:t>
            </a:r>
            <a:r>
              <a:rPr lang="ru-RU" b="1" dirty="0"/>
              <a:t> </a:t>
            </a:r>
            <a:r>
              <a:rPr lang="ru-RU" b="1" dirty="0" err="1"/>
              <a:t>сервісу</a:t>
            </a:r>
            <a:r>
              <a:rPr lang="ru-RU" dirty="0"/>
              <a:t> 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для </a:t>
            </a:r>
            <a:r>
              <a:rPr lang="ru-RU" dirty="0" err="1"/>
              <a:t>сервісу</a:t>
            </a:r>
            <a:r>
              <a:rPr lang="ru-RU" dirty="0"/>
              <a:t> й </a:t>
            </a:r>
            <a:r>
              <a:rPr lang="ru-RU" dirty="0" err="1"/>
              <a:t>замісника</a:t>
            </a:r>
            <a:r>
              <a:rPr lang="ru-RU" dirty="0"/>
              <a:t>.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об’єкт</a:t>
            </a:r>
            <a:r>
              <a:rPr lang="ru-RU" dirty="0"/>
              <a:t> </a:t>
            </a:r>
            <a:r>
              <a:rPr lang="ru-RU" dirty="0" err="1"/>
              <a:t>замісника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там, де </a:t>
            </a:r>
            <a:r>
              <a:rPr lang="ru-RU" dirty="0" err="1"/>
              <a:t>очікується</a:t>
            </a:r>
            <a:r>
              <a:rPr lang="ru-RU" dirty="0"/>
              <a:t> </a:t>
            </a:r>
            <a:r>
              <a:rPr lang="ru-RU" dirty="0" err="1"/>
              <a:t>об’єкт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.</a:t>
            </a:r>
          </a:p>
          <a:p>
            <a:r>
              <a:rPr lang="ru-RU" b="1" dirty="0" err="1"/>
              <a:t>Замісник</a:t>
            </a:r>
            <a:r>
              <a:rPr lang="ru-RU" dirty="0"/>
              <a:t> </a:t>
            </a:r>
            <a:r>
              <a:rPr lang="ru-RU" dirty="0" err="1"/>
              <a:t>зберігає</a:t>
            </a:r>
            <a:r>
              <a:rPr lang="ru-RU" dirty="0"/>
              <a:t> </a:t>
            </a:r>
            <a:r>
              <a:rPr lang="ru-RU" dirty="0" err="1"/>
              <a:t>посилання</a:t>
            </a:r>
            <a:r>
              <a:rPr lang="ru-RU" dirty="0"/>
              <a:t> на </a:t>
            </a:r>
            <a:r>
              <a:rPr lang="ru-RU" dirty="0" err="1"/>
              <a:t>об’єкт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. </a:t>
            </a:r>
            <a:r>
              <a:rPr lang="ru-RU" dirty="0" err="1"/>
              <a:t>Після</a:t>
            </a:r>
            <a:r>
              <a:rPr lang="ru-RU" dirty="0"/>
              <a:t> того, як </a:t>
            </a:r>
            <a:r>
              <a:rPr lang="ru-RU" dirty="0" err="1"/>
              <a:t>замісник</a:t>
            </a:r>
            <a:r>
              <a:rPr lang="ru-RU" dirty="0"/>
              <a:t> </a:t>
            </a:r>
            <a:r>
              <a:rPr lang="ru-RU" dirty="0" err="1"/>
              <a:t>закінчує</a:t>
            </a:r>
            <a:r>
              <a:rPr lang="ru-RU" dirty="0"/>
              <a:t> свою роботу (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ініціалізацію</a:t>
            </a:r>
            <a:r>
              <a:rPr lang="ru-RU" dirty="0"/>
              <a:t>, </a:t>
            </a:r>
            <a:r>
              <a:rPr lang="ru-RU" dirty="0" err="1"/>
              <a:t>логування</a:t>
            </a:r>
            <a:r>
              <a:rPr lang="ru-RU" dirty="0"/>
              <a:t>, </a:t>
            </a:r>
            <a:r>
              <a:rPr lang="ru-RU" dirty="0" err="1"/>
              <a:t>захист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інше</a:t>
            </a:r>
            <a:r>
              <a:rPr lang="ru-RU" dirty="0"/>
              <a:t>),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передає</a:t>
            </a:r>
            <a:r>
              <a:rPr lang="ru-RU" dirty="0"/>
              <a:t> </a:t>
            </a:r>
            <a:r>
              <a:rPr lang="ru-RU" dirty="0" err="1"/>
              <a:t>виклики</a:t>
            </a:r>
            <a:r>
              <a:rPr lang="ru-RU" dirty="0"/>
              <a:t> </a:t>
            </a:r>
            <a:r>
              <a:rPr lang="ru-RU" dirty="0" err="1"/>
              <a:t>вкладеному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.</a:t>
            </a:r>
          </a:p>
        </p:txBody>
      </p:sp>
      <p:pic>
        <p:nvPicPr>
          <p:cNvPr id="8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00" y="2279650"/>
            <a:ext cx="3524250" cy="352425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4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D6161E-6479-9226-1FF8-A96FE1A1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>
                <a:ea typeface="+mj-lt"/>
                <a:cs typeface="+mj-lt"/>
              </a:rPr>
              <a:t>Легковаговик</a:t>
            </a:r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="" xmlns:a16="http://schemas.microsoft.com/office/drawing/2014/main" id="{1EDA31C3-1203-9BD5-3CD7-417215408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mtClean="0">
                <a:ea typeface="+mn-lt"/>
                <a:cs typeface="+mn-lt"/>
              </a:rPr>
              <a:t>Також відомий як: </a:t>
            </a:r>
            <a:r>
              <a:rPr lang="uk-UA" b="1" smtClean="0">
                <a:ea typeface="+mn-lt"/>
                <a:cs typeface="+mn-lt"/>
              </a:rPr>
              <a:t>Пристосуванець, Кеш, Flyweight</a:t>
            </a:r>
            <a:endParaRPr lang="uk-UA" b="1" err="1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пропонує </a:t>
            </a:r>
            <a:r>
              <a:rPr lang="uk-UA" dirty="0" err="1"/>
              <a:t>патерн</a:t>
            </a:r>
            <a:r>
              <a:rPr lang="uk-UA" dirty="0"/>
              <a:t> </a:t>
            </a:r>
            <a:r>
              <a:rPr lang="ru-RU" dirty="0" err="1" smtClean="0"/>
              <a:t>Замісник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1" dirty="0" err="1"/>
              <a:t>Клієнт</a:t>
            </a:r>
            <a:r>
              <a:rPr lang="ru-RU" dirty="0"/>
              <a:t> </a:t>
            </a:r>
            <a:r>
              <a:rPr lang="ru-RU" dirty="0" err="1"/>
              <a:t>працює</a:t>
            </a:r>
            <a:r>
              <a:rPr lang="ru-RU" dirty="0"/>
              <a:t> з </a:t>
            </a:r>
            <a:r>
              <a:rPr lang="ru-RU" dirty="0" err="1"/>
              <a:t>об’єктами</a:t>
            </a:r>
            <a:r>
              <a:rPr lang="ru-RU" dirty="0"/>
              <a:t> через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.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«</a:t>
            </a:r>
            <a:r>
              <a:rPr lang="ru-RU" dirty="0" err="1"/>
              <a:t>обдурити</a:t>
            </a:r>
            <a:r>
              <a:rPr lang="ru-RU" dirty="0"/>
              <a:t>», </a:t>
            </a:r>
            <a:r>
              <a:rPr lang="ru-RU" dirty="0" err="1"/>
              <a:t>підмінивши</a:t>
            </a:r>
            <a:r>
              <a:rPr lang="ru-RU" dirty="0"/>
              <a:t> </a:t>
            </a:r>
            <a:r>
              <a:rPr lang="ru-RU" dirty="0" err="1"/>
              <a:t>об’єкт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 </a:t>
            </a:r>
            <a:r>
              <a:rPr lang="ru-RU" dirty="0" err="1"/>
              <a:t>об’єктом</a:t>
            </a:r>
            <a:r>
              <a:rPr lang="ru-RU" dirty="0"/>
              <a:t> </a:t>
            </a:r>
            <a:r>
              <a:rPr lang="ru-RU" dirty="0" err="1"/>
              <a:t>замісника</a:t>
            </a:r>
            <a:r>
              <a:rPr lang="ru-RU" dirty="0"/>
              <a:t>.</a:t>
            </a:r>
          </a:p>
        </p:txBody>
      </p:sp>
      <p:pic>
        <p:nvPicPr>
          <p:cNvPr id="8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00" y="2279650"/>
            <a:ext cx="3524250" cy="352425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Застосуємо </a:t>
            </a:r>
            <a:r>
              <a:rPr lang="uk-UA" dirty="0" err="1" smtClean="0"/>
              <a:t>патерн</a:t>
            </a:r>
            <a:r>
              <a:rPr lang="uk-UA" dirty="0" smtClean="0"/>
              <a:t> до нашої гри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011" y="2222500"/>
            <a:ext cx="7159924" cy="4533814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Переваги та недоліки </a:t>
            </a:r>
            <a:r>
              <a:rPr lang="uk-UA" dirty="0" err="1" smtClean="0"/>
              <a:t>патерну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Переваги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Дозволяє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контролювати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сервісний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об’єкт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непомітно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для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клієнта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Може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працювати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навіть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якщо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сервісний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об’єкт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ще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не створено.</a:t>
            </a:r>
            <a:endParaRPr lang="uk-UA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dirty="0" smtClean="0"/>
              <a:t>Недоліки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accent6">
                    <a:lumMod val="75000"/>
                  </a:schemeClr>
                </a:solidFill>
              </a:rPr>
              <a:t>Ускладнює програмний код</a:t>
            </a:r>
          </a:p>
          <a:p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Збільшує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час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отримання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відклику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від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сервісу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uk-UA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5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dirty="0" smtClean="0"/>
              <a:t>Можливі застосування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Лінива</a:t>
            </a:r>
            <a:r>
              <a:rPr lang="ru-RU" dirty="0"/>
              <a:t> </a:t>
            </a:r>
            <a:r>
              <a:rPr lang="ru-RU" dirty="0" err="1"/>
              <a:t>ініціалізація</a:t>
            </a:r>
            <a:r>
              <a:rPr lang="ru-RU" dirty="0"/>
              <a:t> (</a:t>
            </a:r>
            <a:r>
              <a:rPr lang="ru-RU" dirty="0" err="1"/>
              <a:t>віртуальний</a:t>
            </a:r>
            <a:r>
              <a:rPr lang="ru-RU" dirty="0"/>
              <a:t> </a:t>
            </a:r>
            <a:r>
              <a:rPr lang="ru-RU" dirty="0" err="1"/>
              <a:t>проксі</a:t>
            </a:r>
            <a:r>
              <a:rPr lang="ru-RU" dirty="0" smtClean="0"/>
              <a:t>)</a:t>
            </a:r>
          </a:p>
          <a:p>
            <a:r>
              <a:rPr lang="ru-RU" dirty="0" err="1"/>
              <a:t>Захист</a:t>
            </a:r>
            <a:r>
              <a:rPr lang="ru-RU" dirty="0"/>
              <a:t> доступу (</a:t>
            </a:r>
            <a:r>
              <a:rPr lang="ru-RU" dirty="0" err="1" smtClean="0"/>
              <a:t>захисний</a:t>
            </a:r>
            <a:r>
              <a:rPr lang="ru-RU" dirty="0" smtClean="0"/>
              <a:t> </a:t>
            </a:r>
            <a:r>
              <a:rPr lang="ru-RU" dirty="0" err="1"/>
              <a:t>проксі</a:t>
            </a:r>
            <a:r>
              <a:rPr lang="ru-RU" dirty="0" smtClean="0"/>
              <a:t>)</a:t>
            </a:r>
          </a:p>
          <a:p>
            <a:r>
              <a:rPr lang="ru-RU" dirty="0" err="1"/>
              <a:t>Локальний</a:t>
            </a:r>
            <a:r>
              <a:rPr lang="ru-RU" dirty="0"/>
              <a:t> запуск </a:t>
            </a:r>
            <a:r>
              <a:rPr lang="ru-RU" dirty="0" err="1"/>
              <a:t>сервісу</a:t>
            </a:r>
            <a:r>
              <a:rPr lang="ru-RU" dirty="0"/>
              <a:t> (</a:t>
            </a:r>
            <a:r>
              <a:rPr lang="ru-RU" dirty="0" err="1"/>
              <a:t>віддалений</a:t>
            </a:r>
            <a:r>
              <a:rPr lang="ru-RU" dirty="0"/>
              <a:t> </a:t>
            </a:r>
            <a:r>
              <a:rPr lang="ru-RU" dirty="0" err="1"/>
              <a:t>проксі</a:t>
            </a:r>
            <a:r>
              <a:rPr lang="ru-RU" dirty="0" smtClean="0"/>
              <a:t>)</a:t>
            </a:r>
          </a:p>
          <a:p>
            <a:r>
              <a:rPr lang="ru-RU" dirty="0" err="1"/>
              <a:t>Логування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(</a:t>
            </a:r>
            <a:r>
              <a:rPr lang="ru-RU" dirty="0" err="1"/>
              <a:t>логуючий</a:t>
            </a:r>
            <a:r>
              <a:rPr lang="ru-RU" dirty="0"/>
              <a:t> </a:t>
            </a:r>
            <a:r>
              <a:rPr lang="ru-RU" dirty="0" err="1"/>
              <a:t>проксі</a:t>
            </a:r>
            <a:r>
              <a:rPr lang="ru-RU" dirty="0" smtClean="0"/>
              <a:t>)</a:t>
            </a:r>
          </a:p>
          <a:p>
            <a:r>
              <a:rPr lang="ru-RU" dirty="0"/>
              <a:t> </a:t>
            </a:r>
            <a:r>
              <a:rPr lang="ru-RU" dirty="0" err="1"/>
              <a:t>Кешування</a:t>
            </a:r>
            <a:r>
              <a:rPr lang="ru-RU" dirty="0"/>
              <a:t> </a:t>
            </a:r>
            <a:r>
              <a:rPr lang="ru-RU" dirty="0" err="1"/>
              <a:t>об’єктів</a:t>
            </a:r>
            <a:r>
              <a:rPr lang="ru-RU" dirty="0"/>
              <a:t> («</a:t>
            </a:r>
            <a:r>
              <a:rPr lang="ru-RU" dirty="0" err="1"/>
              <a:t>розумне</a:t>
            </a:r>
            <a:r>
              <a:rPr lang="ru-RU" dirty="0"/>
              <a:t>» </a:t>
            </a:r>
            <a:r>
              <a:rPr lang="ru-RU" dirty="0" err="1"/>
              <a:t>посилання</a:t>
            </a:r>
            <a:r>
              <a:rPr lang="ru-RU" dirty="0"/>
              <a:t>)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Зв’язок з іншими </a:t>
            </a:r>
            <a:r>
              <a:rPr lang="uk-UA" dirty="0" err="1" smtClean="0"/>
              <a:t>патернами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Адаптер </a:t>
            </a:r>
            <a:r>
              <a:rPr lang="ru-RU" dirty="0" err="1" smtClean="0"/>
              <a:t>надає</a:t>
            </a:r>
            <a:r>
              <a:rPr lang="ru-RU" dirty="0" smtClean="0"/>
              <a:t> </a:t>
            </a:r>
            <a:r>
              <a:rPr lang="ru-RU" dirty="0" err="1" smtClean="0"/>
              <a:t>альтернативний</a:t>
            </a:r>
            <a:r>
              <a:rPr lang="ru-RU" dirty="0" smtClean="0"/>
              <a:t> </a:t>
            </a:r>
            <a:r>
              <a:rPr lang="ru-RU" dirty="0" err="1" smtClean="0"/>
              <a:t>інтерфейс</a:t>
            </a:r>
            <a:r>
              <a:rPr lang="ru-RU" dirty="0" smtClean="0"/>
              <a:t>, </a:t>
            </a:r>
            <a:r>
              <a:rPr lang="ru-RU" dirty="0" err="1" smtClean="0"/>
              <a:t>тоді</a:t>
            </a:r>
            <a:r>
              <a:rPr lang="ru-RU" dirty="0" smtClean="0"/>
              <a:t> коли </a:t>
            </a:r>
            <a:r>
              <a:rPr lang="ru-RU" b="1" dirty="0" err="1" smtClean="0"/>
              <a:t>Замісник</a:t>
            </a:r>
            <a:r>
              <a:rPr lang="ru-RU" b="1" dirty="0" smtClean="0"/>
              <a:t> </a:t>
            </a:r>
            <a:r>
              <a:rPr lang="ru-RU" dirty="0" err="1"/>
              <a:t>надає</a:t>
            </a:r>
            <a:r>
              <a:rPr lang="ru-RU" dirty="0"/>
              <a:t> той </a:t>
            </a:r>
            <a:r>
              <a:rPr lang="ru-RU" dirty="0" err="1"/>
              <a:t>самий</a:t>
            </a:r>
            <a:r>
              <a:rPr lang="ru-RU" dirty="0"/>
              <a:t> </a:t>
            </a:r>
            <a:r>
              <a:rPr lang="ru-RU" dirty="0" err="1" smtClean="0"/>
              <a:t>інтерфейс</a:t>
            </a:r>
            <a:endParaRPr lang="ru-RU" dirty="0" smtClean="0"/>
          </a:p>
          <a:p>
            <a:r>
              <a:rPr lang="uk-UA" b="1" dirty="0" smtClean="0"/>
              <a:t>Декоратор </a:t>
            </a:r>
            <a:r>
              <a:rPr lang="uk-UA" dirty="0" smtClean="0"/>
              <a:t>має схожу структуру, але інше призначення. </a:t>
            </a:r>
            <a:r>
              <a:rPr lang="uk-UA" b="1" dirty="0" smtClean="0"/>
              <a:t>Декоратор </a:t>
            </a:r>
            <a:r>
              <a:rPr lang="uk-UA" dirty="0" smtClean="0"/>
              <a:t>додає нові обов’язки, в той </a:t>
            </a:r>
            <a:r>
              <a:rPr lang="uk-UA" dirty="0" smtClean="0"/>
              <a:t>час, як </a:t>
            </a:r>
            <a:r>
              <a:rPr lang="uk-UA" b="1" dirty="0" smtClean="0"/>
              <a:t>Замісник </a:t>
            </a:r>
            <a:r>
              <a:rPr lang="uk-UA" dirty="0" smtClean="0"/>
              <a:t>контролює доступ до сервісного </a:t>
            </a:r>
            <a:r>
              <a:rPr lang="uk-UA" dirty="0" smtClean="0"/>
              <a:t>об’єкта. </a:t>
            </a:r>
            <a:r>
              <a:rPr lang="uk-UA" dirty="0" smtClean="0"/>
              <a:t>Також </a:t>
            </a:r>
            <a:r>
              <a:rPr lang="ru-RU" b="1" dirty="0" err="1"/>
              <a:t>Замісник</a:t>
            </a:r>
            <a:r>
              <a:rPr lang="ru-RU" dirty="0"/>
              <a:t> сам </a:t>
            </a:r>
            <a:r>
              <a:rPr lang="ru-RU" dirty="0" err="1"/>
              <a:t>керує</a:t>
            </a:r>
            <a:r>
              <a:rPr lang="ru-RU" dirty="0"/>
              <a:t> </a:t>
            </a:r>
            <a:r>
              <a:rPr lang="ru-RU" dirty="0" err="1"/>
              <a:t>життям</a:t>
            </a:r>
            <a:r>
              <a:rPr lang="ru-RU" dirty="0"/>
              <a:t> </a:t>
            </a:r>
            <a:r>
              <a:rPr lang="ru-RU" dirty="0" err="1"/>
              <a:t>сервісного</a:t>
            </a:r>
            <a:r>
              <a:rPr lang="ru-RU" dirty="0"/>
              <a:t> </a:t>
            </a:r>
            <a:r>
              <a:rPr lang="ru-RU" dirty="0" err="1"/>
              <a:t>об’єкта</a:t>
            </a:r>
            <a:r>
              <a:rPr lang="ru-RU" dirty="0"/>
              <a:t>, а </a:t>
            </a:r>
            <a:r>
              <a:rPr lang="ru-RU" dirty="0" err="1"/>
              <a:t>обгортання</a:t>
            </a:r>
            <a:r>
              <a:rPr lang="ru-RU" dirty="0"/>
              <a:t> </a:t>
            </a:r>
            <a:r>
              <a:rPr lang="ru-RU" b="1" dirty="0" err="1"/>
              <a:t>Декораторів</a:t>
            </a:r>
            <a:r>
              <a:rPr lang="ru-RU" dirty="0"/>
              <a:t> </a:t>
            </a:r>
            <a:r>
              <a:rPr lang="ru-RU" dirty="0" err="1"/>
              <a:t>контролюється</a:t>
            </a:r>
            <a:r>
              <a:rPr lang="ru-RU" dirty="0"/>
              <a:t> </a:t>
            </a:r>
            <a:r>
              <a:rPr lang="ru-RU" dirty="0" err="1"/>
              <a:t>клієнтом</a:t>
            </a:r>
            <a:r>
              <a:rPr lang="ru-RU" dirty="0"/>
              <a:t>.</a:t>
            </a:r>
            <a:endParaRPr lang="ru-RU" b="1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Дякую за увагу!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1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D8C1A49-90F8-5060-61FB-B6EF3C39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uk-UA" dirty="0" err="1" smtClean="0"/>
              <a:t>уть</a:t>
            </a:r>
            <a:r>
              <a:rPr lang="uk-UA" dirty="0" smtClean="0"/>
              <a:t> </a:t>
            </a:r>
            <a:r>
              <a:rPr lang="uk-UA" dirty="0" err="1" smtClean="0"/>
              <a:t>патерну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="" xmlns:a16="http://schemas.microsoft.com/office/drawing/2014/main" id="{D8625FFD-0C45-F56A-5453-161E275A74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 smtClean="0"/>
              <a:t>Структурний </a:t>
            </a:r>
            <a:r>
              <a:rPr lang="uk-UA" dirty="0" err="1" smtClean="0"/>
              <a:t>патерн</a:t>
            </a:r>
            <a:r>
              <a:rPr lang="uk-UA" dirty="0" smtClean="0"/>
              <a:t>, який допомагає заощадити пам’ять</a:t>
            </a:r>
            <a:r>
              <a:rPr lang="uk-UA" dirty="0"/>
              <a:t>, розподіляючи спільний стан об’єктів між собою, замість зберігання однакових даних у кожному об’єкті.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418556"/>
            <a:ext cx="5194300" cy="3246437"/>
          </a:xfr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Розглянемо проблему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 smtClean="0"/>
              <a:t>В грі персонаж стрибає нескінченно вгору по </a:t>
            </a:r>
            <a:r>
              <a:rPr lang="uk-UA" dirty="0" smtClean="0"/>
              <a:t>пл</a:t>
            </a:r>
            <a:r>
              <a:rPr lang="uk-UA" dirty="0" smtClean="0"/>
              <a:t>а</a:t>
            </a:r>
            <a:r>
              <a:rPr lang="uk-UA" dirty="0" smtClean="0"/>
              <a:t>тформах</a:t>
            </a:r>
            <a:r>
              <a:rPr lang="uk-UA" dirty="0" smtClean="0"/>
              <a:t>, які постійно з’являються над ним. У випадку коли кожна </a:t>
            </a:r>
            <a:r>
              <a:rPr lang="uk-UA" dirty="0" smtClean="0"/>
              <a:t>платформа </a:t>
            </a:r>
            <a:r>
              <a:rPr lang="uk-UA" dirty="0" err="1" smtClean="0"/>
              <a:t>ініціалізуватиме</a:t>
            </a:r>
            <a:r>
              <a:rPr lang="uk-UA" dirty="0" smtClean="0"/>
              <a:t> власну текстуру це має ряд проблем:</a:t>
            </a:r>
          </a:p>
          <a:p>
            <a:pPr lvl="1"/>
            <a:r>
              <a:rPr lang="uk-UA" dirty="0" smtClean="0"/>
              <a:t>Постійні звернення до </a:t>
            </a:r>
            <a:r>
              <a:rPr lang="uk-UA" dirty="0" smtClean="0"/>
              <a:t>диска </a:t>
            </a:r>
            <a:r>
              <a:rPr lang="uk-UA" dirty="0" smtClean="0"/>
              <a:t>для завантаження зображення</a:t>
            </a:r>
          </a:p>
          <a:p>
            <a:pPr lvl="1"/>
            <a:r>
              <a:rPr lang="ru-RU" dirty="0" err="1" smtClean="0"/>
              <a:t>Збільшені</a:t>
            </a:r>
            <a:r>
              <a:rPr lang="ru-RU" dirty="0" smtClean="0"/>
              <a:t> </a:t>
            </a:r>
            <a:r>
              <a:rPr lang="ru-RU" dirty="0" err="1" smtClean="0"/>
              <a:t>витрати</a:t>
            </a:r>
            <a:r>
              <a:rPr lang="ru-RU" dirty="0" smtClean="0"/>
              <a:t> </a:t>
            </a:r>
            <a:r>
              <a:rPr lang="ru-RU" dirty="0" err="1" smtClean="0"/>
              <a:t>пам’яті</a:t>
            </a:r>
            <a:r>
              <a:rPr lang="ru-RU" dirty="0" smtClean="0"/>
              <a:t>, </a:t>
            </a:r>
            <a:r>
              <a:rPr lang="ru-RU" dirty="0" err="1" smtClean="0"/>
              <a:t>оскільки</a:t>
            </a:r>
            <a:r>
              <a:rPr lang="ru-RU" dirty="0" smtClean="0"/>
              <a:t> </a:t>
            </a:r>
            <a:r>
              <a:rPr lang="ru-RU" dirty="0" err="1" smtClean="0"/>
              <a:t>зображення</a:t>
            </a:r>
            <a:r>
              <a:rPr lang="ru-RU" dirty="0" smtClean="0"/>
              <a:t> </a:t>
            </a:r>
            <a:r>
              <a:rPr lang="ru-RU" dirty="0" err="1" smtClean="0"/>
              <a:t>міститься</a:t>
            </a:r>
            <a:r>
              <a:rPr lang="ru-RU" dirty="0" smtClean="0"/>
              <a:t> в кожному </a:t>
            </a:r>
            <a:r>
              <a:rPr lang="ru-RU" dirty="0" err="1" smtClean="0"/>
              <a:t>об’єкт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75092" y="2222500"/>
            <a:ext cx="2220266" cy="363855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2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Можливе рішення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9638" y="2222287"/>
            <a:ext cx="7410090" cy="38679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SDL_Texture</a:t>
            </a:r>
            <a:r>
              <a:rPr lang="en-US" dirty="0"/>
              <a:t> *</a:t>
            </a:r>
            <a:r>
              <a:rPr lang="en-US" dirty="0" err="1"/>
              <a:t>SimplePlatform</a:t>
            </a:r>
            <a:r>
              <a:rPr lang="en-US" dirty="0"/>
              <a:t>::</a:t>
            </a:r>
            <a:r>
              <a:rPr lang="en-US" dirty="0" err="1"/>
              <a:t>spPlatformTexture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SimplePlatform</a:t>
            </a:r>
            <a:r>
              <a:rPr lang="en-US" dirty="0"/>
              <a:t>::</a:t>
            </a:r>
            <a:r>
              <a:rPr lang="en-US" dirty="0" err="1"/>
              <a:t>SimplePlatform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y, Renderer&amp; renderer) : Platform(x, y, renderer)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	if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SimplePlatform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::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spPlatformTexture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==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nullptr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) </a:t>
            </a:r>
            <a:endParaRPr lang="uk-UA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	// 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</a:rPr>
              <a:t>ініціалізація текстури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	}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}</a:t>
            </a:r>
            <a:endParaRPr lang="uk-UA" dirty="0" smtClean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SimplePlatform</a:t>
            </a:r>
            <a:r>
              <a:rPr lang="en-US" dirty="0"/>
              <a:t>::Draw() {</a:t>
            </a:r>
          </a:p>
          <a:p>
            <a:pPr marL="0" indent="0">
              <a:buNone/>
            </a:pPr>
            <a:r>
              <a:rPr lang="uk-UA" dirty="0" smtClean="0"/>
              <a:t>	</a:t>
            </a:r>
            <a:r>
              <a:rPr lang="en-US" dirty="0" err="1" smtClean="0"/>
              <a:t>SDL_RenderCopy</a:t>
            </a:r>
            <a:r>
              <a:rPr lang="en-US" dirty="0" smtClean="0"/>
              <a:t>(</a:t>
            </a:r>
            <a:r>
              <a:rPr lang="en-US" dirty="0" err="1" smtClean="0"/>
              <a:t>mrRenderer.GetRawRenderer</a:t>
            </a:r>
            <a:r>
              <a:rPr lang="en-US" dirty="0"/>
              <a:t>(), </a:t>
            </a:r>
            <a:r>
              <a:rPr lang="en-US" dirty="0" err="1"/>
              <a:t>spPlatformTexture</a:t>
            </a:r>
            <a:r>
              <a:rPr lang="en-US" dirty="0"/>
              <a:t>, NULL, &amp;</a:t>
            </a:r>
            <a:r>
              <a:rPr lang="en-US" dirty="0" err="1"/>
              <a:t>mHitBox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818713" y="2222287"/>
            <a:ext cx="3632518" cy="3638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SimplePlatform</a:t>
            </a:r>
            <a:r>
              <a:rPr lang="en-US" dirty="0"/>
              <a:t> : public Platform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static </a:t>
            </a:r>
            <a:r>
              <a:rPr lang="en-US" dirty="0" err="1"/>
              <a:t>SDL_Texture</a:t>
            </a:r>
            <a:r>
              <a:rPr lang="en-US" dirty="0"/>
              <a:t> *</a:t>
            </a:r>
            <a:r>
              <a:rPr lang="en-US" dirty="0" err="1"/>
              <a:t>spPlatformTexture</a:t>
            </a:r>
            <a:r>
              <a:rPr lang="en-US" dirty="0" smtClean="0"/>
              <a:t>;</a:t>
            </a:r>
            <a:endParaRPr lang="uk-UA" dirty="0" smtClean="0"/>
          </a:p>
          <a:p>
            <a:pPr marL="0" indent="0">
              <a:buNone/>
            </a:pPr>
            <a:r>
              <a:rPr lang="uk-UA" dirty="0"/>
              <a:t> </a:t>
            </a:r>
            <a:r>
              <a:rPr lang="uk-UA" dirty="0" smtClean="0"/>
              <a:t>   </a:t>
            </a:r>
            <a:r>
              <a:rPr lang="en-US" dirty="0"/>
              <a:t>void Draw() override;</a:t>
            </a:r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Нова проблема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 smtClean="0"/>
              <a:t>Що робити тоді коли з’явилася потреба у платформах </a:t>
            </a:r>
            <a:r>
              <a:rPr lang="uk-UA" dirty="0" smtClean="0"/>
              <a:t>з </a:t>
            </a:r>
            <a:r>
              <a:rPr lang="uk-UA" dirty="0" smtClean="0"/>
              <a:t>іншою текстурою?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73555" y="2222500"/>
            <a:ext cx="2223339" cy="363855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зробив 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b="1" dirty="0" err="1">
                <a:solidFill>
                  <a:srgbClr val="00B0F0"/>
                </a:solidFill>
              </a:rPr>
              <a:t>MovingPlatform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: public Platform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static </a:t>
            </a:r>
            <a:r>
              <a:rPr lang="en-US" dirty="0" err="1"/>
              <a:t>SDL_Texture</a:t>
            </a:r>
            <a:r>
              <a:rPr lang="en-US" dirty="0"/>
              <a:t> *</a:t>
            </a:r>
            <a:r>
              <a:rPr lang="en-US" dirty="0" err="1"/>
              <a:t>spPlatformTexture</a:t>
            </a:r>
            <a:r>
              <a:rPr lang="en-US" dirty="0" smtClean="0"/>
              <a:t>;</a:t>
            </a: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    </a:t>
            </a:r>
            <a:r>
              <a:rPr lang="en-US" dirty="0" smtClean="0"/>
              <a:t>void </a:t>
            </a:r>
            <a:r>
              <a:rPr lang="en-US" dirty="0"/>
              <a:t>Draw() override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OneTimePlatform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: public Platform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static </a:t>
            </a:r>
            <a:r>
              <a:rPr lang="en-US" dirty="0" err="1"/>
              <a:t>SDL_Texture</a:t>
            </a:r>
            <a:r>
              <a:rPr lang="en-US" dirty="0"/>
              <a:t> *</a:t>
            </a:r>
            <a:r>
              <a:rPr lang="en-US" dirty="0" err="1"/>
              <a:t>spPlatformTexture</a:t>
            </a:r>
            <a:r>
              <a:rPr lang="en-US" dirty="0" smtClean="0"/>
              <a:t>;</a:t>
            </a: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    </a:t>
            </a:r>
            <a:r>
              <a:rPr lang="en-US" dirty="0" smtClean="0"/>
              <a:t>void </a:t>
            </a:r>
            <a:r>
              <a:rPr lang="en-US" dirty="0"/>
              <a:t>Draw() override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Діаграма класів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2" y="2278925"/>
            <a:ext cx="7865093" cy="3636963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9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пропонує </a:t>
            </a:r>
            <a:r>
              <a:rPr lang="uk-UA" dirty="0" err="1" smtClean="0"/>
              <a:t>патерн</a:t>
            </a:r>
            <a:r>
              <a:rPr lang="uk-UA" dirty="0" smtClean="0"/>
              <a:t> Легковаговик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розділяє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 smtClean="0"/>
              <a:t>об’єктів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дві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— </a:t>
            </a:r>
            <a:r>
              <a:rPr lang="ru-RU" dirty="0" err="1"/>
              <a:t>легковаговики</a:t>
            </a:r>
            <a:r>
              <a:rPr lang="ru-RU" dirty="0"/>
              <a:t> та </a:t>
            </a:r>
            <a:r>
              <a:rPr lang="ru-RU" dirty="0" err="1"/>
              <a:t>контексти</a:t>
            </a:r>
            <a:r>
              <a:rPr lang="ru-RU" dirty="0" smtClean="0"/>
              <a:t>.</a:t>
            </a:r>
          </a:p>
          <a:p>
            <a:r>
              <a:rPr lang="ru-RU" b="1" dirty="0" err="1"/>
              <a:t>Легковаговик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smtClean="0"/>
              <a:t>«</a:t>
            </a:r>
            <a:r>
              <a:rPr lang="ru-RU" dirty="0" err="1" smtClean="0"/>
              <a:t>внутрішній</a:t>
            </a:r>
            <a:r>
              <a:rPr lang="ru-RU" dirty="0" smtClean="0"/>
              <a:t>» стан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повторювався</a:t>
            </a:r>
            <a:r>
              <a:rPr lang="ru-RU" dirty="0"/>
              <a:t> в </a:t>
            </a:r>
            <a:r>
              <a:rPr lang="ru-RU" dirty="0" err="1"/>
              <a:t>багатьох</a:t>
            </a:r>
            <a:r>
              <a:rPr lang="ru-RU" dirty="0"/>
              <a:t> </a:t>
            </a:r>
            <a:r>
              <a:rPr lang="ru-RU" dirty="0" err="1"/>
              <a:t>первинних</a:t>
            </a:r>
            <a:r>
              <a:rPr lang="ru-RU" dirty="0"/>
              <a:t> </a:t>
            </a:r>
            <a:r>
              <a:rPr lang="ru-RU" dirty="0" err="1"/>
              <a:t>об’єктах</a:t>
            </a:r>
            <a:r>
              <a:rPr lang="ru-RU" dirty="0"/>
              <a:t>. Один і той </a:t>
            </a:r>
            <a:r>
              <a:rPr lang="ru-RU" dirty="0" err="1"/>
              <a:t>самий</a:t>
            </a:r>
            <a:r>
              <a:rPr lang="ru-RU" dirty="0"/>
              <a:t> </a:t>
            </a:r>
            <a:r>
              <a:rPr lang="ru-RU" dirty="0" err="1"/>
              <a:t>легковаговик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використовуватись</a:t>
            </a:r>
            <a:r>
              <a:rPr lang="ru-RU" dirty="0"/>
              <a:t> у </a:t>
            </a:r>
            <a:r>
              <a:rPr lang="ru-RU" dirty="0" err="1"/>
              <a:t>зв’язці</a:t>
            </a:r>
            <a:r>
              <a:rPr lang="ru-RU" dirty="0"/>
              <a:t> з </a:t>
            </a:r>
            <a:r>
              <a:rPr lang="ru-RU" dirty="0" err="1"/>
              <a:t>безліччю</a:t>
            </a:r>
            <a:r>
              <a:rPr lang="ru-RU" dirty="0"/>
              <a:t> </a:t>
            </a:r>
            <a:r>
              <a:rPr lang="ru-RU" dirty="0" err="1"/>
              <a:t>контекстів</a:t>
            </a:r>
            <a:r>
              <a:rPr lang="ru-RU" dirty="0" smtClean="0"/>
              <a:t>.</a:t>
            </a:r>
          </a:p>
          <a:p>
            <a:r>
              <a:rPr lang="ru-RU" b="1" dirty="0"/>
              <a:t>Контекст</a:t>
            </a:r>
            <a:r>
              <a:rPr lang="ru-RU" dirty="0"/>
              <a:t> </a:t>
            </a:r>
            <a:r>
              <a:rPr lang="ru-RU" dirty="0" err="1"/>
              <a:t>містить</a:t>
            </a:r>
            <a:r>
              <a:rPr lang="ru-RU" dirty="0"/>
              <a:t> «</a:t>
            </a:r>
            <a:r>
              <a:rPr lang="ru-RU" dirty="0" err="1"/>
              <a:t>зовнішню</a:t>
            </a:r>
            <a:r>
              <a:rPr lang="ru-RU" dirty="0"/>
              <a:t>» </a:t>
            </a:r>
            <a:r>
              <a:rPr lang="ru-RU" dirty="0" err="1"/>
              <a:t>частину</a:t>
            </a:r>
            <a:r>
              <a:rPr lang="ru-RU" dirty="0"/>
              <a:t> стану, </a:t>
            </a:r>
            <a:r>
              <a:rPr lang="ru-RU" dirty="0" err="1"/>
              <a:t>унікальну</a:t>
            </a:r>
            <a:r>
              <a:rPr lang="ru-RU" dirty="0"/>
              <a:t> для кожного </a:t>
            </a:r>
            <a:r>
              <a:rPr lang="ru-RU" dirty="0" err="1" smtClean="0"/>
              <a:t>об’єкта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8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459137"/>
            <a:ext cx="5194300" cy="3165276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646</TotalTime>
  <Words>638</Words>
  <Application>Microsoft Office PowerPoint</Application>
  <PresentationFormat>Широкоэкранный</PresentationFormat>
  <Paragraphs>123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Calibri</vt:lpstr>
      <vt:lpstr>Century Gothic</vt:lpstr>
      <vt:lpstr>Wingdings 2</vt:lpstr>
      <vt:lpstr>Quotable</vt:lpstr>
      <vt:lpstr>Flyweight Proxy</vt:lpstr>
      <vt:lpstr>Легковаговик</vt:lpstr>
      <vt:lpstr>Cуть патерну</vt:lpstr>
      <vt:lpstr>Розглянемо проблему</vt:lpstr>
      <vt:lpstr>Можливе рішення</vt:lpstr>
      <vt:lpstr>Нова проблема</vt:lpstr>
      <vt:lpstr>Що зробив я</vt:lpstr>
      <vt:lpstr>Діаграма класів</vt:lpstr>
      <vt:lpstr>Що пропонує патерн Легковаговик</vt:lpstr>
      <vt:lpstr>Що пропонує патерн Легковаговик</vt:lpstr>
      <vt:lpstr>Застосуємо патерн до нашої гри</vt:lpstr>
      <vt:lpstr>Переваги та недоліки патерну</vt:lpstr>
      <vt:lpstr>Коли ефективно використовувати патерн</vt:lpstr>
      <vt:lpstr>Зв’язок з іншими патернами</vt:lpstr>
      <vt:lpstr>Замісник</vt:lpstr>
      <vt:lpstr>Cуть патерну</vt:lpstr>
      <vt:lpstr>Розглянемо проблему</vt:lpstr>
      <vt:lpstr>Діаграма класів</vt:lpstr>
      <vt:lpstr>Що пропонує патерн Замісник</vt:lpstr>
      <vt:lpstr>Що пропонує патерн Замісник</vt:lpstr>
      <vt:lpstr>Застосуємо патерн до нашої гри</vt:lpstr>
      <vt:lpstr>Переваги та недоліки патерну</vt:lpstr>
      <vt:lpstr>Можливі застосування</vt:lpstr>
      <vt:lpstr>Зв’язок з іншими патернами</vt:lpstr>
      <vt:lpstr>Дякую за увагу!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>Богдан Цегельник</cp:lastModifiedBy>
  <cp:revision>57</cp:revision>
  <dcterms:created xsi:type="dcterms:W3CDTF">2023-03-12T13:20:22Z</dcterms:created>
  <dcterms:modified xsi:type="dcterms:W3CDTF">2023-03-15T14:21:12Z</dcterms:modified>
</cp:coreProperties>
</file>