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4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4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1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1477-A9B5-4421-8294-37C3F78A4AF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7697-3A32-444B-983A-9C418B874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823281" y="696243"/>
            <a:ext cx="760396" cy="7700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0143" y="121163"/>
            <a:ext cx="1626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Б</a:t>
            </a:r>
            <a:r>
              <a:rPr lang="ru-RU" sz="1600" dirty="0" smtClean="0"/>
              <a:t>лагосостояни</a:t>
            </a:r>
            <a:r>
              <a:rPr lang="ru-RU" sz="1600" dirty="0" smtClean="0"/>
              <a:t>е</a:t>
            </a:r>
            <a:r>
              <a:rPr lang="ru-RU" sz="1600" dirty="0" smtClean="0"/>
              <a:t> </a:t>
            </a:r>
            <a:r>
              <a:rPr lang="ru-RU" sz="1600" dirty="0" smtClean="0"/>
              <a:t>граждан</a:t>
            </a:r>
            <a:endParaRPr lang="ru-RU" sz="1600" dirty="0"/>
          </a:p>
        </p:txBody>
      </p:sp>
      <p:sp>
        <p:nvSpPr>
          <p:cNvPr id="13" name="Овал 12"/>
          <p:cNvSpPr/>
          <p:nvPr/>
        </p:nvSpPr>
        <p:spPr>
          <a:xfrm>
            <a:off x="1566426" y="4138890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16814" y="2681020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016814" y="4046902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886205" y="4138890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566426" y="5621180"/>
            <a:ext cx="760396" cy="7700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6574" y="3646667"/>
            <a:ext cx="246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Реальная политическая конкуренция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00386" y="4155422"/>
            <a:ext cx="303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Сосредоточение власти в руках </a:t>
            </a:r>
            <a:r>
              <a:rPr lang="ru-RU" sz="1400" dirty="0" smtClean="0"/>
              <a:t>одной партии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02654" y="2438484"/>
            <a:ext cx="188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Индекс взяткодателей</a:t>
            </a:r>
            <a:endParaRPr lang="ru-RU" sz="1400" dirty="0"/>
          </a:p>
        </p:txBody>
      </p:sp>
      <p:cxnSp>
        <p:nvCxnSpPr>
          <p:cNvPr id="26" name="Прямая со стрелкой 25"/>
          <p:cNvCxnSpPr>
            <a:stCxn id="16" idx="7"/>
            <a:endCxn id="14" idx="3"/>
          </p:cNvCxnSpPr>
          <p:nvPr/>
        </p:nvCxnSpPr>
        <p:spPr>
          <a:xfrm flipV="1">
            <a:off x="4535244" y="3338274"/>
            <a:ext cx="2592927" cy="913383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4392" y="6303994"/>
            <a:ext cx="28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Активное участие населения в политической жизни страны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193" y="4256874"/>
            <a:ext cx="138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Честные выборы</a:t>
            </a:r>
            <a:endParaRPr lang="ru-RU" sz="1400" dirty="0"/>
          </a:p>
        </p:txBody>
      </p:sp>
      <p:cxnSp>
        <p:nvCxnSpPr>
          <p:cNvPr id="30" name="Прямая со стрелкой 29"/>
          <p:cNvCxnSpPr>
            <a:stCxn id="17" idx="0"/>
            <a:endCxn id="13" idx="4"/>
          </p:cNvCxnSpPr>
          <p:nvPr/>
        </p:nvCxnSpPr>
        <p:spPr>
          <a:xfrm flipV="1">
            <a:off x="1946624" y="4908911"/>
            <a:ext cx="0" cy="7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306944" y="4518484"/>
            <a:ext cx="15792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15" idx="2"/>
          </p:cNvCxnSpPr>
          <p:nvPr/>
        </p:nvCxnSpPr>
        <p:spPr>
          <a:xfrm flipV="1">
            <a:off x="4646601" y="4431913"/>
            <a:ext cx="2370213" cy="42218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5" idx="0"/>
          </p:cNvCxnSpPr>
          <p:nvPr/>
        </p:nvCxnSpPr>
        <p:spPr>
          <a:xfrm flipV="1">
            <a:off x="7397012" y="3451043"/>
            <a:ext cx="0" cy="595859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7016814" y="5611486"/>
            <a:ext cx="760396" cy="7700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7210" y="5698693"/>
            <a:ext cx="27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Количество депутатов, получившие места в результате прямых выборов, а не назначенные правительством</a:t>
            </a:r>
            <a:endParaRPr lang="ru-RU" sz="1200" dirty="0"/>
          </a:p>
        </p:txBody>
      </p:sp>
      <p:sp>
        <p:nvSpPr>
          <p:cNvPr id="50" name="Овал 49"/>
          <p:cNvSpPr/>
          <p:nvPr/>
        </p:nvSpPr>
        <p:spPr>
          <a:xfrm>
            <a:off x="1566426" y="2682136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1587" y="2828867"/>
            <a:ext cx="258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Доля подконтрольных системообразующих предприятий</a:t>
            </a:r>
            <a:endParaRPr lang="ru-RU" sz="1200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2326822" y="3066032"/>
            <a:ext cx="4689992" cy="23896"/>
          </a:xfrm>
          <a:prstGeom prst="straightConnector1">
            <a:avLst/>
          </a:prstGeom>
          <a:ln w="222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8" idx="0"/>
            <a:endCxn id="15" idx="4"/>
          </p:cNvCxnSpPr>
          <p:nvPr/>
        </p:nvCxnSpPr>
        <p:spPr>
          <a:xfrm flipV="1">
            <a:off x="7397012" y="4816923"/>
            <a:ext cx="0" cy="794563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566426" y="1398495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>
            <a:stCxn id="50" idx="0"/>
            <a:endCxn id="57" idx="4"/>
          </p:cNvCxnSpPr>
          <p:nvPr/>
        </p:nvCxnSpPr>
        <p:spPr>
          <a:xfrm flipV="1">
            <a:off x="1946624" y="2168516"/>
            <a:ext cx="0" cy="513620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40623" y="1398495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Экономический рост</a:t>
            </a:r>
            <a:endParaRPr lang="ru-RU" sz="1400" dirty="0"/>
          </a:p>
        </p:txBody>
      </p:sp>
      <p:cxnSp>
        <p:nvCxnSpPr>
          <p:cNvPr id="68" name="Прямая со стрелкой 67"/>
          <p:cNvCxnSpPr>
            <a:stCxn id="57" idx="0"/>
            <a:endCxn id="10" idx="2"/>
          </p:cNvCxnSpPr>
          <p:nvPr/>
        </p:nvCxnSpPr>
        <p:spPr>
          <a:xfrm flipV="1">
            <a:off x="1946624" y="1081254"/>
            <a:ext cx="3876657" cy="31724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9540621" y="2681021"/>
            <a:ext cx="760396" cy="7700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69332" y="2804421"/>
            <a:ext cx="192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Хищения </a:t>
            </a:r>
            <a:r>
              <a:rPr lang="ru-RU" sz="1400" dirty="0"/>
              <a:t>из бюджета</a:t>
            </a:r>
            <a:endParaRPr lang="ru-RU" sz="14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 flipV="1">
            <a:off x="7777210" y="3077980"/>
            <a:ext cx="1763411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9" idx="0"/>
            <a:endCxn id="10" idx="6"/>
          </p:cNvCxnSpPr>
          <p:nvPr/>
        </p:nvCxnSpPr>
        <p:spPr>
          <a:xfrm flipH="1" flipV="1">
            <a:off x="6583677" y="1081254"/>
            <a:ext cx="3337142" cy="1599767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 flipV="1">
            <a:off x="4475747" y="4810873"/>
            <a:ext cx="2652424" cy="8878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69" idx="1"/>
          </p:cNvCxnSpPr>
          <p:nvPr/>
        </p:nvCxnSpPr>
        <p:spPr>
          <a:xfrm flipH="1" flipV="1">
            <a:off x="2306945" y="1881138"/>
            <a:ext cx="7345033" cy="912650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326822" y="5996496"/>
            <a:ext cx="4689992" cy="96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2697" y="43392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262171" y="4256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0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80347"/>
              </p:ext>
            </p:extLst>
          </p:nvPr>
        </p:nvGraphicFramePr>
        <p:xfrm>
          <a:off x="1990811" y="1040942"/>
          <a:ext cx="7515654" cy="48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41"/>
                <a:gridCol w="1713470"/>
                <a:gridCol w="3739978"/>
                <a:gridCol w="972065"/>
              </a:tblGrid>
              <a:tr h="34616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</a:t>
                      </a:r>
                      <a:endParaRPr lang="ru-RU" dirty="0"/>
                    </a:p>
                  </a:txBody>
                  <a:tcPr/>
                </a:tc>
              </a:tr>
              <a:tr h="42678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0.21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Доля субъектов с прямыми выборами глав региона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Субъект</a:t>
                      </a:r>
                      <a:endParaRPr lang="ru-RU" dirty="0"/>
                    </a:p>
                  </a:txBody>
                  <a:tcPr anchor="ctr"/>
                </a:tc>
              </a:tr>
              <a:tr h="42678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Доля </a:t>
                      </a:r>
                      <a:r>
                        <a:rPr lang="ru-RU" sz="1100" dirty="0" err="1" smtClean="0"/>
                        <a:t>политичкски</a:t>
                      </a:r>
                      <a:r>
                        <a:rPr lang="ru-RU" sz="1100" dirty="0" smtClean="0"/>
                        <a:t> активного населения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Субъект</a:t>
                      </a:r>
                      <a:endParaRPr lang="ru-RU" dirty="0"/>
                    </a:p>
                  </a:txBody>
                  <a:tcPr anchor="ctr"/>
                </a:tc>
              </a:tr>
              <a:tr h="39231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Доля выборов, проведенных без нарушений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</a:tr>
              <a:tr h="40365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Доля партий (не «</a:t>
                      </a:r>
                      <a:r>
                        <a:rPr lang="ru-RU" sz="1100" dirty="0" err="1" smtClean="0"/>
                        <a:t>спойлеров</a:t>
                      </a:r>
                      <a:r>
                        <a:rPr lang="ru-RU" sz="1100" dirty="0" smtClean="0"/>
                        <a:t>»),</a:t>
                      </a:r>
                      <a:r>
                        <a:rPr lang="ru-RU" sz="1100" baseline="0" dirty="0" smtClean="0"/>
                        <a:t> являющихся реальной оппозицией</a:t>
                      </a:r>
                      <a:endParaRPr lang="ru-R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430015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Доля</a:t>
                      </a:r>
                      <a:r>
                        <a:rPr lang="ru-RU" sz="1100" baseline="0" dirty="0" smtClean="0"/>
                        <a:t> областных </a:t>
                      </a:r>
                      <a:r>
                        <a:rPr lang="ru-RU" sz="1100" baseline="0" dirty="0" err="1" smtClean="0"/>
                        <a:t>зак</a:t>
                      </a:r>
                      <a:r>
                        <a:rPr lang="ru-RU" sz="1100" baseline="0" dirty="0" smtClean="0"/>
                        <a:t>. собраний, в которых депутаты правящей партии имеют подавляющее большинство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13038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6.1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Индекс взяткодателей (метод измерения коррупции) от 0 до 10</a:t>
                      </a:r>
                      <a:endParaRPr lang="ru-R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0</a:t>
                      </a:r>
                      <a:r>
                        <a:rPr lang="ru-RU" dirty="0" smtClean="0"/>
                        <a:t> </a:t>
                      </a:r>
                      <a:r>
                        <a:rPr lang="en-US" dirty="0" smtClean="0"/>
                        <a:t>000</a:t>
                      </a:r>
                      <a:r>
                        <a:rPr lang="ru-RU" dirty="0" smtClean="0"/>
                        <a:t> </a:t>
                      </a:r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Денежные</a:t>
                      </a:r>
                      <a:r>
                        <a:rPr lang="ru-RU" sz="1100" baseline="0" dirty="0" smtClean="0"/>
                        <a:t> средства в </a:t>
                      </a:r>
                      <a:r>
                        <a:rPr lang="en-US" sz="1100" baseline="0" dirty="0" smtClean="0"/>
                        <a:t>USD</a:t>
                      </a:r>
                      <a:r>
                        <a:rPr lang="ru-RU" sz="1100" baseline="0" dirty="0" smtClean="0"/>
                        <a:t>., украденные из бюджета страны за год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48603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Доля системообразующих предприятий прямо или косвенно подконтрольных членам правящей партии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46168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Объем ВВП за год в </a:t>
                      </a:r>
                      <a:r>
                        <a:rPr lang="ru-RU" sz="1200" dirty="0" err="1" smtClean="0"/>
                        <a:t>трл</a:t>
                      </a:r>
                      <a:r>
                        <a:rPr lang="ru-RU" sz="1200" dirty="0" smtClean="0"/>
                        <a:t>.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USD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346168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Покупательная способность населения (отношение среднедушевых денежных доходов к величине прожиточного минимума в среднем на душу населения)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Объект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86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182</Words>
  <Application>Microsoft Office PowerPoint</Application>
  <PresentationFormat>Широкоэкранный</PresentationFormat>
  <Paragraphs>57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24</cp:revision>
  <dcterms:created xsi:type="dcterms:W3CDTF">2020-11-09T13:48:45Z</dcterms:created>
  <dcterms:modified xsi:type="dcterms:W3CDTF">2020-11-12T16:59:01Z</dcterms:modified>
</cp:coreProperties>
</file>