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E64F0EE-3D0A-46EF-AFAB-488CC760E0C2}">
  <a:tblStyle styleId="{3E64F0EE-3D0A-46EF-AFAB-488CC760E0C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5.xml"/><Relationship Id="rId33" Type="http://schemas.openxmlformats.org/officeDocument/2006/relationships/font" Target="fonts/MavenPro-regular.fntdata"/><Relationship Id="rId10" Type="http://schemas.openxmlformats.org/officeDocument/2006/relationships/slide" Target="slides/slide4.xml"/><Relationship Id="rId32"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avenPro-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d2189bf0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d2189bf0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census API to get state population numbers.</a:t>
            </a:r>
            <a:endParaRPr/>
          </a:p>
          <a:p>
            <a:pPr indent="0" lvl="0" marL="0" rtl="0" algn="l">
              <a:spcBef>
                <a:spcPts val="0"/>
              </a:spcBef>
              <a:spcAft>
                <a:spcPts val="0"/>
              </a:spcAft>
              <a:buNone/>
            </a:pPr>
            <a:r>
              <a:rPr lang="en"/>
              <a:t>The percentage of patient visits to healthcare providers for ILI reported each week is weighted on the basis of state population.</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21579842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21579842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Pull census data and google geocode, find correlation with flu</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4bd6ee0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4bd6ee0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2ab31182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2ab31182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4b6d1a4c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4b6d1a4c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21579842a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21579842a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2ab3118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2ab3118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2ab3118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2ab3118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4bd6ee00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4bd6ee00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4d29ce89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4d29ce89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2203dde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2203dde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4d29ce89f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4d29ce89f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4d29ce89f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4d29ce89f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521579842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21579842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21579842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21579842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21579842a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21579842a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Outpatient Illness Surveillance — Information on patient visits to health care providers for influenza-like illness is collected through the U.S. Outpatient Influenza-like Illness Surveillance Network (ILINet). ILINet consists of approximately 3,200 outpatient healthcare providers in all 50 states, Puerto Rico, the District of Columbia and the U.S. Virgin Islands reporting over 36 million patient visits each year. Each week, approximately 2,000 outpatient healthcare providers around the country report data to CDC on the total number of patients seen and the number of those patients with influenza-like illness (ILI)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21579842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21579842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2203dde7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2203dde7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21579842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521579842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d2189bf0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d2189bf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google API to get flu map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d2189bf0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d2189bf0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census API to get state population numbers.</a:t>
            </a:r>
            <a:endParaRPr/>
          </a:p>
          <a:p>
            <a:pPr indent="0" lvl="0" marL="0" rtl="0" algn="l">
              <a:spcBef>
                <a:spcPts val="0"/>
              </a:spcBef>
              <a:spcAft>
                <a:spcPts val="0"/>
              </a:spcAft>
              <a:buNone/>
            </a:pPr>
            <a:r>
              <a:rPr lang="en"/>
              <a:t>The percentage of patient visits to healthcare providers for ILI reported each week is weighted on the basis of state population</a:t>
            </a:r>
            <a:endParaRPr/>
          </a:p>
          <a:p>
            <a:pPr indent="0" lvl="0" marL="0" rtl="0" algn="l">
              <a:spcBef>
                <a:spcPts val="0"/>
              </a:spcBef>
              <a:spcAft>
                <a:spcPts val="0"/>
              </a:spcAft>
              <a:buNone/>
            </a:pPr>
            <a:r>
              <a:rPr lang="en"/>
              <a:t>Then </a:t>
            </a:r>
            <a:r>
              <a:rPr lang="en"/>
              <a:t>ILI ratio reduced in states with large population base, such as California, while ratio increased in states located in the middle northwest.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cdc.gov/flu/about/viruses/index.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Flu in the U.S.:  A Closer Look</a:t>
            </a:r>
            <a:endParaRPr/>
          </a:p>
          <a:p>
            <a:pPr indent="0" lvl="0" marL="0" rtl="0" algn="l">
              <a:spcBef>
                <a:spcPts val="0"/>
              </a:spcBef>
              <a:spcAft>
                <a:spcPts val="0"/>
              </a:spcAft>
              <a:buNone/>
            </a:pPr>
            <a:r>
              <a:t/>
            </a:r>
            <a:endParaRPr sz="600"/>
          </a:p>
          <a:p>
            <a:pPr indent="0" lvl="0" marL="0" rtl="0" algn="l">
              <a:spcBef>
                <a:spcPts val="0"/>
              </a:spcBef>
              <a:spcAft>
                <a:spcPts val="0"/>
              </a:spcAft>
              <a:buNone/>
            </a:pPr>
            <a:r>
              <a:rPr b="0" lang="en" sz="2400"/>
              <a:t>Python Data Analysis</a:t>
            </a:r>
            <a:endParaRPr b="0" sz="24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Morgan, Qin, Ryan and So Jung</a:t>
            </a:r>
            <a:endParaRPr/>
          </a:p>
        </p:txBody>
      </p:sp>
      <p:cxnSp>
        <p:nvCxnSpPr>
          <p:cNvPr id="279" name="Google Shape;279;p13"/>
          <p:cNvCxnSpPr/>
          <p:nvPr/>
        </p:nvCxnSpPr>
        <p:spPr>
          <a:xfrm>
            <a:off x="932250" y="2882500"/>
            <a:ext cx="32469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2"/>
          <p:cNvSpPr txBox="1"/>
          <p:nvPr>
            <p:ph type="title"/>
          </p:nvPr>
        </p:nvSpPr>
        <p:spPr>
          <a:xfrm>
            <a:off x="1092600" y="598575"/>
            <a:ext cx="8051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Analysis - Weighted by State Population</a:t>
            </a:r>
            <a:endParaRPr/>
          </a:p>
        </p:txBody>
      </p:sp>
      <p:sp>
        <p:nvSpPr>
          <p:cNvPr id="339" name="Google Shape;339;p22"/>
          <p:cNvSpPr txBox="1"/>
          <p:nvPr>
            <p:ph idx="1" type="body"/>
          </p:nvPr>
        </p:nvSpPr>
        <p:spPr>
          <a:xfrm>
            <a:off x="1232100" y="19721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[INSERT STATE ANALYSIS]</a:t>
            </a:r>
            <a:endParaRPr/>
          </a:p>
        </p:txBody>
      </p:sp>
      <p:pic>
        <p:nvPicPr>
          <p:cNvPr id="340" name="Google Shape;340;p22"/>
          <p:cNvPicPr preferRelativeResize="0"/>
          <p:nvPr/>
        </p:nvPicPr>
        <p:blipFill>
          <a:blip r:embed="rId3">
            <a:alphaModFix/>
          </a:blip>
          <a:stretch>
            <a:fillRect/>
          </a:stretch>
        </p:blipFill>
        <p:spPr>
          <a:xfrm>
            <a:off x="475999" y="1383374"/>
            <a:ext cx="8542699" cy="344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3"/>
          <p:cNvSpPr txBox="1"/>
          <p:nvPr>
            <p:ph type="title"/>
          </p:nvPr>
        </p:nvSpPr>
        <p:spPr>
          <a:xfrm>
            <a:off x="1303800" y="598575"/>
            <a:ext cx="83022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Analysis of Possible Correlations </a:t>
            </a:r>
            <a:endParaRPr/>
          </a:p>
        </p:txBody>
      </p:sp>
      <p:pic>
        <p:nvPicPr>
          <p:cNvPr id="346" name="Google Shape;346;p23"/>
          <p:cNvPicPr preferRelativeResize="0"/>
          <p:nvPr/>
        </p:nvPicPr>
        <p:blipFill>
          <a:blip r:embed="rId3">
            <a:alphaModFix/>
          </a:blip>
          <a:stretch>
            <a:fillRect/>
          </a:stretch>
        </p:blipFill>
        <p:spPr>
          <a:xfrm>
            <a:off x="869275" y="1176075"/>
            <a:ext cx="4981451" cy="3881325"/>
          </a:xfrm>
          <a:prstGeom prst="rect">
            <a:avLst/>
          </a:prstGeom>
          <a:noFill/>
          <a:ln>
            <a:noFill/>
          </a:ln>
        </p:spPr>
      </p:pic>
      <p:sp>
        <p:nvSpPr>
          <p:cNvPr id="347" name="Google Shape;347;p23"/>
          <p:cNvSpPr txBox="1"/>
          <p:nvPr/>
        </p:nvSpPr>
        <p:spPr>
          <a:xfrm>
            <a:off x="5975100" y="2426950"/>
            <a:ext cx="2939100" cy="10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Nunito"/>
                <a:ea typeface="Nunito"/>
                <a:cs typeface="Nunito"/>
                <a:sym typeface="Nunito"/>
              </a:rPr>
              <a:t>Correlation -1 to 1</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-0.1 to 0.1                                 None or very weak</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-0.3 to -0.1 or 0.1 to 0.3         Weak</a:t>
            </a:r>
            <a:endParaRPr sz="1000">
              <a:latin typeface="Nunito"/>
              <a:ea typeface="Nunito"/>
              <a:cs typeface="Nunito"/>
              <a:sym typeface="Nunito"/>
            </a:endParaRPr>
          </a:p>
          <a:p>
            <a:pPr indent="0" lvl="0" marL="0" rtl="0" algn="l">
              <a:spcBef>
                <a:spcPts val="0"/>
              </a:spcBef>
              <a:spcAft>
                <a:spcPts val="0"/>
              </a:spcAft>
              <a:buNone/>
            </a:pPr>
            <a:r>
              <a:rPr lang="en" sz="1000">
                <a:latin typeface="Nunito"/>
                <a:ea typeface="Nunito"/>
                <a:cs typeface="Nunito"/>
                <a:sym typeface="Nunito"/>
              </a:rPr>
              <a:t>-0.5 to -0.3 or 0.3 to 0.5         Moderate</a:t>
            </a:r>
            <a:endParaRPr sz="1000">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lang="en" sz="1000">
                <a:latin typeface="Nunito"/>
                <a:ea typeface="Nunito"/>
                <a:cs typeface="Nunito"/>
                <a:sym typeface="Nunito"/>
              </a:rPr>
              <a:t>-1.0 to -0.5 or 0.5 to 1.0         Strong   </a:t>
            </a:r>
            <a:endParaRPr sz="100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Analysis (moderate r)</a:t>
            </a:r>
            <a:endParaRPr/>
          </a:p>
        </p:txBody>
      </p:sp>
      <p:pic>
        <p:nvPicPr>
          <p:cNvPr id="353" name="Google Shape;353;p24"/>
          <p:cNvPicPr preferRelativeResize="0"/>
          <p:nvPr/>
        </p:nvPicPr>
        <p:blipFill>
          <a:blip r:embed="rId3">
            <a:alphaModFix/>
          </a:blip>
          <a:stretch>
            <a:fillRect/>
          </a:stretch>
        </p:blipFill>
        <p:spPr>
          <a:xfrm>
            <a:off x="98625" y="1597875"/>
            <a:ext cx="5867400" cy="3057525"/>
          </a:xfrm>
          <a:prstGeom prst="rect">
            <a:avLst/>
          </a:prstGeom>
          <a:noFill/>
          <a:ln>
            <a:noFill/>
          </a:ln>
        </p:spPr>
      </p:pic>
      <p:pic>
        <p:nvPicPr>
          <p:cNvPr id="354" name="Google Shape;354;p24"/>
          <p:cNvPicPr preferRelativeResize="0"/>
          <p:nvPr/>
        </p:nvPicPr>
        <p:blipFill>
          <a:blip r:embed="rId4">
            <a:alphaModFix/>
          </a:blip>
          <a:stretch>
            <a:fillRect/>
          </a:stretch>
        </p:blipFill>
        <p:spPr>
          <a:xfrm>
            <a:off x="6040075" y="1597875"/>
            <a:ext cx="2951525" cy="3057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7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ILI &amp; Socioeconomic Variables</a:t>
            </a:r>
            <a:endParaRPr/>
          </a:p>
        </p:txBody>
      </p:sp>
      <p:sp>
        <p:nvSpPr>
          <p:cNvPr id="360" name="Google Shape;360;p25"/>
          <p:cNvSpPr txBox="1"/>
          <p:nvPr>
            <p:ph idx="1" type="body"/>
          </p:nvPr>
        </p:nvSpPr>
        <p:spPr>
          <a:xfrm>
            <a:off x="1303800" y="1597875"/>
            <a:ext cx="7030500" cy="329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Scatter Plots</a:t>
            </a:r>
            <a:endParaRPr sz="1800"/>
          </a:p>
          <a:p>
            <a:pPr indent="-342900" lvl="0" marL="457200" rtl="0" algn="l">
              <a:spcBef>
                <a:spcPts val="0"/>
              </a:spcBef>
              <a:spcAft>
                <a:spcPts val="0"/>
              </a:spcAft>
              <a:buSzPts val="1800"/>
              <a:buChar char="❖"/>
            </a:pPr>
            <a:r>
              <a:rPr lang="en" sz="1800"/>
              <a:t>Select </a:t>
            </a:r>
            <a:r>
              <a:rPr lang="en" sz="1800" u="sng">
                <a:highlight>
                  <a:srgbClr val="FFFFFF"/>
                </a:highlight>
              </a:rPr>
              <a:t>2 groups of states</a:t>
            </a:r>
            <a:r>
              <a:rPr lang="en" sz="1800"/>
              <a:t> based on </a:t>
            </a:r>
            <a:r>
              <a:rPr lang="en" sz="1800" u="sng">
                <a:highlight>
                  <a:srgbClr val="FFFFFF"/>
                </a:highlight>
              </a:rPr>
              <a:t>normalized flu numbers:</a:t>
            </a:r>
            <a:endParaRPr sz="1800" u="sng">
              <a:highlight>
                <a:srgbClr val="FFFFFF"/>
              </a:highlight>
            </a:endParaRPr>
          </a:p>
          <a:p>
            <a:pPr indent="-342900" lvl="1" marL="914400" rtl="0" algn="l">
              <a:spcBef>
                <a:spcPts val="0"/>
              </a:spcBef>
              <a:spcAft>
                <a:spcPts val="0"/>
              </a:spcAft>
              <a:buSzPts val="1800"/>
              <a:buChar char="➢"/>
            </a:pPr>
            <a:r>
              <a:rPr lang="en" sz="1800">
                <a:highlight>
                  <a:srgbClr val="FFFFFF"/>
                </a:highlight>
              </a:rPr>
              <a:t>Higher Flu Occurring States: Louisiana, District of Columbia,  Virginia, Mississippi, New Mexico, South Dakota, West Virginia, Alabama, Georgia, Utha</a:t>
            </a:r>
            <a:endParaRPr sz="1800">
              <a:highlight>
                <a:srgbClr val="FFFFFF"/>
              </a:highlight>
            </a:endParaRPr>
          </a:p>
          <a:p>
            <a:pPr indent="-342900" lvl="1" marL="914400" rtl="0" algn="l">
              <a:spcBef>
                <a:spcPts val="0"/>
              </a:spcBef>
              <a:spcAft>
                <a:spcPts val="0"/>
              </a:spcAft>
              <a:buSzPts val="1800"/>
              <a:buChar char="➢"/>
            </a:pPr>
            <a:r>
              <a:rPr lang="en" sz="1800">
                <a:highlight>
                  <a:srgbClr val="FFFFFF"/>
                </a:highlight>
              </a:rPr>
              <a:t>Lower Flu Occurring States: Missouri, Minnesota, New York, Montana, New Hampshire, Indiana, Delaware, Ohio, Iowa, Washington</a:t>
            </a:r>
            <a:endParaRPr sz="1800">
              <a:highlight>
                <a:srgbClr val="FFFFFF"/>
              </a:highlight>
            </a:endParaRPr>
          </a:p>
          <a:p>
            <a:pPr indent="0" lvl="0" marL="0" rtl="0" algn="l">
              <a:spcBef>
                <a:spcPts val="1600"/>
              </a:spcBef>
              <a:spcAft>
                <a:spcPts val="1600"/>
              </a:spcAft>
              <a:buNone/>
            </a:pPr>
            <a:r>
              <a:t/>
            </a:r>
            <a:endParaRPr sz="1800">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16200" y="1648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Spearman’s correlation coefficient r: Non-parametric statistic </a:t>
            </a:r>
            <a:endParaRPr/>
          </a:p>
        </p:txBody>
      </p:sp>
      <p:graphicFrame>
        <p:nvGraphicFramePr>
          <p:cNvPr id="366" name="Google Shape;366;p26"/>
          <p:cNvGraphicFramePr/>
          <p:nvPr/>
        </p:nvGraphicFramePr>
        <p:xfrm>
          <a:off x="1043488" y="1102125"/>
          <a:ext cx="3000000" cy="3000000"/>
        </p:xfrm>
        <a:graphic>
          <a:graphicData uri="http://schemas.openxmlformats.org/drawingml/2006/table">
            <a:tbl>
              <a:tblPr>
                <a:noFill/>
                <a:tableStyleId>{3E64F0EE-3D0A-46EF-AFAB-488CC760E0C2}</a:tableStyleId>
              </a:tblPr>
              <a:tblGrid>
                <a:gridCol w="1836975"/>
                <a:gridCol w="1844800"/>
                <a:gridCol w="1844800"/>
                <a:gridCol w="1844800"/>
              </a:tblGrid>
              <a:tr h="528375">
                <a:tc>
                  <a:txBody>
                    <a:bodyPr>
                      <a:noAutofit/>
                    </a:bodyPr>
                    <a:lstStyle/>
                    <a:p>
                      <a:pPr indent="0" lvl="0" marL="0" rtl="0" algn="l">
                        <a:lnSpc>
                          <a:spcPct val="115000"/>
                        </a:lnSpc>
                        <a:spcBef>
                          <a:spcPts val="0"/>
                        </a:spcBef>
                        <a:spcAft>
                          <a:spcPts val="0"/>
                        </a:spcAft>
                        <a:buNone/>
                      </a:pPr>
                      <a:r>
                        <a:rPr lang="en" sz="1100"/>
                        <a:t> </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100"/>
                        <a:t>Spearman’s r</a:t>
                      </a:r>
                      <a:endParaRPr b="1" sz="1100"/>
                    </a:p>
                    <a:p>
                      <a:pPr indent="0" lvl="0" marL="0" rtl="0" algn="l">
                        <a:lnSpc>
                          <a:spcPct val="115000"/>
                        </a:lnSpc>
                        <a:spcBef>
                          <a:spcPts val="0"/>
                        </a:spcBef>
                        <a:spcAft>
                          <a:spcPts val="0"/>
                        </a:spcAft>
                        <a:buNone/>
                      </a:pPr>
                      <a:r>
                        <a:rPr b="1" lang="en" sz="1100"/>
                        <a:t>(all 50 states)</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100"/>
                        <a:t>Spearman’s r</a:t>
                      </a:r>
                      <a:endParaRPr b="1" sz="1100"/>
                    </a:p>
                    <a:p>
                      <a:pPr indent="0" lvl="0" marL="0" rtl="0" algn="l">
                        <a:lnSpc>
                          <a:spcPct val="115000"/>
                        </a:lnSpc>
                        <a:spcBef>
                          <a:spcPts val="0"/>
                        </a:spcBef>
                        <a:spcAft>
                          <a:spcPts val="0"/>
                        </a:spcAft>
                        <a:buNone/>
                      </a:pPr>
                      <a:r>
                        <a:rPr b="1" lang="en" sz="1100"/>
                        <a:t>(only H/L 20 states)</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b="1" lang="en" sz="1100"/>
                        <a:t>Pearson’s r</a:t>
                      </a:r>
                      <a:endParaRPr b="1" sz="1100"/>
                    </a:p>
                    <a:p>
                      <a:pPr indent="0" lvl="0" marL="0" rtl="0" algn="l">
                        <a:lnSpc>
                          <a:spcPct val="115000"/>
                        </a:lnSpc>
                        <a:spcBef>
                          <a:spcPts val="0"/>
                        </a:spcBef>
                        <a:spcAft>
                          <a:spcPts val="0"/>
                        </a:spcAft>
                        <a:buNone/>
                      </a:pPr>
                      <a:r>
                        <a:rPr b="1" lang="en" sz="1100"/>
                        <a:t>(only H/L 20 states)</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49850">
                <a:tc>
                  <a:txBody>
                    <a:bodyPr>
                      <a:noAutofit/>
                    </a:bodyPr>
                    <a:lstStyle/>
                    <a:p>
                      <a:pPr indent="0" lvl="0" marL="0" rtl="0" algn="l">
                        <a:lnSpc>
                          <a:spcPct val="115000"/>
                        </a:lnSpc>
                        <a:spcBef>
                          <a:spcPts val="0"/>
                        </a:spcBef>
                        <a:spcAft>
                          <a:spcPts val="0"/>
                        </a:spcAft>
                        <a:buNone/>
                      </a:pPr>
                      <a:r>
                        <a:rPr lang="en" sz="1100"/>
                        <a:t> </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ILI</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ILI</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ILI</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49850">
                <a:tc>
                  <a:txBody>
                    <a:bodyPr>
                      <a:noAutofit/>
                    </a:bodyPr>
                    <a:lstStyle/>
                    <a:p>
                      <a:pPr indent="0" lvl="0" marL="0" rtl="0" algn="l">
                        <a:lnSpc>
                          <a:spcPct val="115000"/>
                        </a:lnSpc>
                        <a:spcBef>
                          <a:spcPts val="0"/>
                        </a:spcBef>
                        <a:spcAft>
                          <a:spcPts val="0"/>
                        </a:spcAft>
                        <a:buNone/>
                      </a:pPr>
                      <a:r>
                        <a:rPr b="1" lang="en" sz="1100"/>
                        <a:t>Poverty</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.301* (.032)</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.373</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.570**(.009)</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49850">
                <a:tc>
                  <a:txBody>
                    <a:bodyPr>
                      <a:noAutofit/>
                    </a:bodyPr>
                    <a:lstStyle/>
                    <a:p>
                      <a:pPr indent="0" lvl="0" marL="0" rtl="0" algn="l">
                        <a:lnSpc>
                          <a:spcPct val="115000"/>
                        </a:lnSpc>
                        <a:spcBef>
                          <a:spcPts val="0"/>
                        </a:spcBef>
                        <a:spcAft>
                          <a:spcPts val="0"/>
                        </a:spcAft>
                        <a:buNone/>
                      </a:pPr>
                      <a:r>
                        <a:rPr b="1" lang="en" sz="1100"/>
                        <a:t>Unemployment</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.412** (.003)</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.438</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.610**(.004)</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49850">
                <a:tc>
                  <a:txBody>
                    <a:bodyPr>
                      <a:noAutofit/>
                    </a:bodyPr>
                    <a:lstStyle/>
                    <a:p>
                      <a:pPr indent="0" lvl="0" marL="0" rtl="0" algn="l">
                        <a:lnSpc>
                          <a:spcPct val="115000"/>
                        </a:lnSpc>
                        <a:spcBef>
                          <a:spcPts val="0"/>
                        </a:spcBef>
                        <a:spcAft>
                          <a:spcPts val="0"/>
                        </a:spcAft>
                        <a:buNone/>
                      </a:pPr>
                      <a:r>
                        <a:rPr b="1" lang="en" sz="1100"/>
                        <a:t>Population(under5)</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.174</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.325</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.263</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49850">
                <a:tc>
                  <a:txBody>
                    <a:bodyPr>
                      <a:noAutofit/>
                    </a:bodyPr>
                    <a:lstStyle/>
                    <a:p>
                      <a:pPr indent="0" lvl="0" marL="0" rtl="0" algn="l">
                        <a:lnSpc>
                          <a:spcPct val="115000"/>
                        </a:lnSpc>
                        <a:spcBef>
                          <a:spcPts val="0"/>
                        </a:spcBef>
                        <a:spcAft>
                          <a:spcPts val="0"/>
                        </a:spcAft>
                        <a:buNone/>
                      </a:pPr>
                      <a:r>
                        <a:rPr b="1" lang="en" sz="1100"/>
                        <a:t>Commuting time</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-.111</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-.042</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.048</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49850">
                <a:tc>
                  <a:txBody>
                    <a:bodyPr>
                      <a:noAutofit/>
                    </a:bodyPr>
                    <a:lstStyle/>
                    <a:p>
                      <a:pPr indent="0" lvl="0" marL="0" rtl="0" algn="l">
                        <a:lnSpc>
                          <a:spcPct val="115000"/>
                        </a:lnSpc>
                        <a:spcBef>
                          <a:spcPts val="0"/>
                        </a:spcBef>
                        <a:spcAft>
                          <a:spcPts val="0"/>
                        </a:spcAft>
                        <a:buNone/>
                      </a:pPr>
                      <a:r>
                        <a:rPr b="1" lang="en" sz="1100"/>
                        <a:t>Bachelor Degree</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-.241</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-.295</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.033</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49850">
                <a:tc>
                  <a:txBody>
                    <a:bodyPr>
                      <a:noAutofit/>
                    </a:bodyPr>
                    <a:lstStyle/>
                    <a:p>
                      <a:pPr indent="0" lvl="0" marL="0" rtl="0" algn="l">
                        <a:lnSpc>
                          <a:spcPct val="115000"/>
                        </a:lnSpc>
                        <a:spcBef>
                          <a:spcPts val="0"/>
                        </a:spcBef>
                        <a:spcAft>
                          <a:spcPts val="0"/>
                        </a:spcAft>
                        <a:buNone/>
                      </a:pPr>
                      <a:r>
                        <a:rPr b="1" lang="en" sz="1100"/>
                        <a:t>Household Income</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-.131</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-.185</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-.148</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49850">
                <a:tc>
                  <a:txBody>
                    <a:bodyPr>
                      <a:noAutofit/>
                    </a:bodyPr>
                    <a:lstStyle/>
                    <a:p>
                      <a:pPr indent="0" lvl="0" marL="0" rtl="0" algn="l">
                        <a:lnSpc>
                          <a:spcPct val="115000"/>
                        </a:lnSpc>
                        <a:spcBef>
                          <a:spcPts val="0"/>
                        </a:spcBef>
                        <a:spcAft>
                          <a:spcPts val="0"/>
                        </a:spcAft>
                        <a:buNone/>
                      </a:pPr>
                      <a:r>
                        <a:rPr b="1" lang="en" sz="1100"/>
                        <a:t>Population(over65)</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-.192</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-.388</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-.383</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349850">
                <a:tc>
                  <a:txBody>
                    <a:bodyPr>
                      <a:noAutofit/>
                    </a:bodyPr>
                    <a:lstStyle/>
                    <a:p>
                      <a:pPr indent="0" lvl="0" marL="0" rtl="0" algn="l">
                        <a:lnSpc>
                          <a:spcPct val="115000"/>
                        </a:lnSpc>
                        <a:spcBef>
                          <a:spcPts val="0"/>
                        </a:spcBef>
                        <a:spcAft>
                          <a:spcPts val="0"/>
                        </a:spcAft>
                        <a:buNone/>
                      </a:pPr>
                      <a:r>
                        <a:rPr b="1" lang="en" sz="1100"/>
                        <a:t>Health Insurance C.</a:t>
                      </a:r>
                      <a:endParaRPr b="1"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-.276*(.05)</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-.632**(.003)</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-.711**(.001)</a:t>
                      </a:r>
                      <a:endParaRPr sz="1100"/>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1303800" y="177175"/>
            <a:ext cx="7549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Analysis of Possible Correlations</a:t>
            </a:r>
            <a:endParaRPr/>
          </a:p>
          <a:p>
            <a:pPr indent="0" lvl="0" marL="0" rtl="0" algn="l">
              <a:spcBef>
                <a:spcPts val="0"/>
              </a:spcBef>
              <a:spcAft>
                <a:spcPts val="0"/>
              </a:spcAft>
              <a:buNone/>
            </a:pPr>
            <a:r>
              <a:rPr lang="en"/>
              <a:t>     (ILI ratio top 10 and bottom 10 states)</a:t>
            </a:r>
            <a:endParaRPr/>
          </a:p>
        </p:txBody>
      </p:sp>
      <p:pic>
        <p:nvPicPr>
          <p:cNvPr id="372" name="Google Shape;372;p27"/>
          <p:cNvPicPr preferRelativeResize="0"/>
          <p:nvPr/>
        </p:nvPicPr>
        <p:blipFill>
          <a:blip r:embed="rId3">
            <a:alphaModFix/>
          </a:blip>
          <a:stretch>
            <a:fillRect/>
          </a:stretch>
        </p:blipFill>
        <p:spPr>
          <a:xfrm>
            <a:off x="1303800" y="1325200"/>
            <a:ext cx="4511650" cy="3818300"/>
          </a:xfrm>
          <a:prstGeom prst="rect">
            <a:avLst/>
          </a:prstGeom>
          <a:noFill/>
          <a:ln>
            <a:noFill/>
          </a:ln>
        </p:spPr>
      </p:pic>
      <p:sp>
        <p:nvSpPr>
          <p:cNvPr id="373" name="Google Shape;373;p27"/>
          <p:cNvSpPr txBox="1"/>
          <p:nvPr/>
        </p:nvSpPr>
        <p:spPr>
          <a:xfrm>
            <a:off x="5865175" y="2498750"/>
            <a:ext cx="3182400" cy="135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000">
                <a:latin typeface="Nunito"/>
                <a:ea typeface="Nunito"/>
                <a:cs typeface="Nunito"/>
                <a:sym typeface="Nunito"/>
              </a:rPr>
              <a:t>Correlation -1 to 1</a:t>
            </a:r>
            <a:endParaRPr sz="1000">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lang="en" sz="1000">
                <a:latin typeface="Nunito"/>
                <a:ea typeface="Nunito"/>
                <a:cs typeface="Nunito"/>
                <a:sym typeface="Nunito"/>
              </a:rPr>
              <a:t>-0.1 to 0.1                                 None or very weak</a:t>
            </a:r>
            <a:endParaRPr sz="1000">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lang="en" sz="1000">
                <a:latin typeface="Nunito"/>
                <a:ea typeface="Nunito"/>
                <a:cs typeface="Nunito"/>
                <a:sym typeface="Nunito"/>
              </a:rPr>
              <a:t>-0.3 to -0.1 or 0.1 to 0.3         Weak</a:t>
            </a:r>
            <a:endParaRPr sz="1000">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lang="en" sz="1000">
                <a:latin typeface="Nunito"/>
                <a:ea typeface="Nunito"/>
                <a:cs typeface="Nunito"/>
                <a:sym typeface="Nunito"/>
              </a:rPr>
              <a:t>-0.5 to -0.3 or 0.3 to 0.5         Moderate</a:t>
            </a:r>
            <a:endParaRPr sz="1000">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lang="en" sz="1000">
                <a:latin typeface="Nunito"/>
                <a:ea typeface="Nunito"/>
                <a:cs typeface="Nunito"/>
                <a:sym typeface="Nunito"/>
              </a:rPr>
              <a:t>-1.0 to -0.5 or 0.5 to 1.0         Strong   </a:t>
            </a:r>
            <a:endParaRPr sz="10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Independent Sample T-test: </a:t>
            </a:r>
            <a:endParaRPr/>
          </a:p>
          <a:p>
            <a:pPr indent="0" lvl="0" marL="0" rtl="0" algn="l">
              <a:spcBef>
                <a:spcPts val="0"/>
              </a:spcBef>
              <a:spcAft>
                <a:spcPts val="0"/>
              </a:spcAft>
              <a:buClr>
                <a:srgbClr val="000000"/>
              </a:buClr>
              <a:buSzPts val="1100"/>
              <a:buFont typeface="Arial"/>
              <a:buNone/>
            </a:pPr>
            <a:r>
              <a:rPr lang="en"/>
              <a:t>2 Groups (H/L) Mean Difference Test</a:t>
            </a:r>
            <a:endParaRPr/>
          </a:p>
        </p:txBody>
      </p:sp>
      <p:sp>
        <p:nvSpPr>
          <p:cNvPr id="379" name="Google Shape;379;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101600" marR="101600" rtl="0" algn="l">
              <a:lnSpc>
                <a:spcPct val="121429"/>
              </a:lnSpc>
              <a:spcBef>
                <a:spcPts val="0"/>
              </a:spcBef>
              <a:spcAft>
                <a:spcPts val="0"/>
              </a:spcAft>
              <a:buNone/>
            </a:pPr>
            <a:r>
              <a:rPr lang="en" sz="1800">
                <a:solidFill>
                  <a:srgbClr val="000000"/>
                </a:solidFill>
                <a:latin typeface="Arial"/>
                <a:ea typeface="Arial"/>
                <a:cs typeface="Arial"/>
                <a:sym typeface="Arial"/>
              </a:rPr>
              <a:t>Ttest_indResult </a:t>
            </a:r>
            <a:endParaRPr sz="1800">
              <a:solidFill>
                <a:srgbClr val="000000"/>
              </a:solidFill>
              <a:latin typeface="Arial"/>
              <a:ea typeface="Arial"/>
              <a:cs typeface="Arial"/>
              <a:sym typeface="Arial"/>
            </a:endParaRPr>
          </a:p>
          <a:p>
            <a:pPr indent="0" lvl="0" marL="101600" marR="101600" rtl="0" algn="l">
              <a:lnSpc>
                <a:spcPct val="121429"/>
              </a:lnSpc>
              <a:spcBef>
                <a:spcPts val="0"/>
              </a:spcBef>
              <a:spcAft>
                <a:spcPts val="0"/>
              </a:spcAft>
              <a:buClr>
                <a:srgbClr val="000000"/>
              </a:buClr>
              <a:buSzPts val="1100"/>
              <a:buFont typeface="Arial"/>
              <a:buNone/>
            </a:pPr>
            <a:r>
              <a:rPr lang="en" sz="1800">
                <a:solidFill>
                  <a:srgbClr val="000000"/>
                </a:solidFill>
                <a:latin typeface="Arial"/>
                <a:ea typeface="Arial"/>
                <a:cs typeface="Arial"/>
                <a:sym typeface="Arial"/>
              </a:rPr>
              <a:t>(statistic=7.162174757736166, pvalue=1.14099114481584e-06)</a:t>
            </a:r>
            <a:endParaRPr sz="1800">
              <a:solidFill>
                <a:srgbClr val="000000"/>
              </a:solidFill>
              <a:latin typeface="Arial"/>
              <a:ea typeface="Arial"/>
              <a:cs typeface="Arial"/>
              <a:sym typeface="Arial"/>
            </a:endParaRPr>
          </a:p>
          <a:p>
            <a:pPr indent="0" lvl="0" marL="101600" marR="101600" rtl="0" algn="r">
              <a:lnSpc>
                <a:spcPct val="121429"/>
              </a:lnSpc>
              <a:spcBef>
                <a:spcPts val="0"/>
              </a:spcBef>
              <a:spcAft>
                <a:spcPts val="0"/>
              </a:spcAft>
              <a:buClr>
                <a:srgbClr val="000000"/>
              </a:buClr>
              <a:buSzPts val="1100"/>
              <a:buFont typeface="Arial"/>
              <a:buNone/>
            </a:pPr>
            <a:r>
              <a:t/>
            </a:r>
            <a:endParaRPr sz="1050">
              <a:solidFill>
                <a:srgbClr val="303F9F"/>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1303800" y="3878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Independent Sample T-test: </a:t>
            </a:r>
            <a:endParaRPr/>
          </a:p>
          <a:p>
            <a:pPr indent="0" lvl="0" marL="0" rtl="0" algn="l">
              <a:spcBef>
                <a:spcPts val="0"/>
              </a:spcBef>
              <a:spcAft>
                <a:spcPts val="0"/>
              </a:spcAft>
              <a:buNone/>
            </a:pPr>
            <a:r>
              <a:rPr lang="en"/>
              <a:t>2 Groups (H/L) Mean Difference Test </a:t>
            </a:r>
            <a:endParaRPr/>
          </a:p>
        </p:txBody>
      </p:sp>
      <p:sp>
        <p:nvSpPr>
          <p:cNvPr id="385" name="Google Shape;385;p29"/>
          <p:cNvSpPr txBox="1"/>
          <p:nvPr>
            <p:ph idx="1" type="body"/>
          </p:nvPr>
        </p:nvSpPr>
        <p:spPr>
          <a:xfrm>
            <a:off x="1303800" y="2746225"/>
            <a:ext cx="7030500" cy="17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86" name="Google Shape;386;p29"/>
          <p:cNvPicPr preferRelativeResize="0"/>
          <p:nvPr/>
        </p:nvPicPr>
        <p:blipFill>
          <a:blip r:embed="rId3">
            <a:alphaModFix/>
          </a:blip>
          <a:stretch>
            <a:fillRect/>
          </a:stretch>
        </p:blipFill>
        <p:spPr>
          <a:xfrm>
            <a:off x="458575" y="1535900"/>
            <a:ext cx="5120800" cy="1123950"/>
          </a:xfrm>
          <a:prstGeom prst="rect">
            <a:avLst/>
          </a:prstGeom>
          <a:noFill/>
          <a:ln>
            <a:noFill/>
          </a:ln>
        </p:spPr>
      </p:pic>
      <p:pic>
        <p:nvPicPr>
          <p:cNvPr id="387" name="Google Shape;387;p29"/>
          <p:cNvPicPr preferRelativeResize="0"/>
          <p:nvPr/>
        </p:nvPicPr>
        <p:blipFill>
          <a:blip r:embed="rId4">
            <a:alphaModFix/>
          </a:blip>
          <a:stretch>
            <a:fillRect/>
          </a:stretch>
        </p:blipFill>
        <p:spPr>
          <a:xfrm>
            <a:off x="458575" y="3030725"/>
            <a:ext cx="8180024" cy="1785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Linear Regression Analysis </a:t>
            </a:r>
            <a:endParaRPr/>
          </a:p>
          <a:p>
            <a:pPr indent="0" lvl="0" marL="0" rtl="0" algn="l">
              <a:spcBef>
                <a:spcPts val="0"/>
              </a:spcBef>
              <a:spcAft>
                <a:spcPts val="0"/>
              </a:spcAft>
              <a:buClr>
                <a:srgbClr val="000000"/>
              </a:buClr>
              <a:buSzPts val="1100"/>
              <a:buFont typeface="Arial"/>
              <a:buNone/>
            </a:pPr>
            <a:r>
              <a:rPr lang="en"/>
              <a:t>            (moderate to strong r)</a:t>
            </a:r>
            <a:endParaRPr/>
          </a:p>
          <a:p>
            <a:pPr indent="0" lvl="0" marL="0" rtl="0" algn="l">
              <a:spcBef>
                <a:spcPts val="0"/>
              </a:spcBef>
              <a:spcAft>
                <a:spcPts val="0"/>
              </a:spcAft>
              <a:buNone/>
            </a:pPr>
            <a:r>
              <a:t/>
            </a:r>
            <a:endParaRPr/>
          </a:p>
        </p:txBody>
      </p:sp>
      <p:pic>
        <p:nvPicPr>
          <p:cNvPr id="393" name="Google Shape;393;p30"/>
          <p:cNvPicPr preferRelativeResize="0"/>
          <p:nvPr/>
        </p:nvPicPr>
        <p:blipFill>
          <a:blip r:embed="rId3">
            <a:alphaModFix/>
          </a:blip>
          <a:stretch>
            <a:fillRect/>
          </a:stretch>
        </p:blipFill>
        <p:spPr>
          <a:xfrm>
            <a:off x="473400" y="1703050"/>
            <a:ext cx="5867400" cy="3057525"/>
          </a:xfrm>
          <a:prstGeom prst="rect">
            <a:avLst/>
          </a:prstGeom>
          <a:noFill/>
          <a:ln>
            <a:noFill/>
          </a:ln>
        </p:spPr>
      </p:pic>
      <p:pic>
        <p:nvPicPr>
          <p:cNvPr id="394" name="Google Shape;394;p30"/>
          <p:cNvPicPr preferRelativeResize="0"/>
          <p:nvPr/>
        </p:nvPicPr>
        <p:blipFill>
          <a:blip r:embed="rId4">
            <a:alphaModFix/>
          </a:blip>
          <a:stretch>
            <a:fillRect/>
          </a:stretch>
        </p:blipFill>
        <p:spPr>
          <a:xfrm>
            <a:off x="6493200" y="1703050"/>
            <a:ext cx="2143125" cy="3095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Flu Hospitalization Rates by Age</a:t>
            </a:r>
            <a:endParaRPr/>
          </a:p>
          <a:p>
            <a:pPr indent="0" lvl="0" marL="0" rtl="0" algn="l">
              <a:spcBef>
                <a:spcPts val="0"/>
              </a:spcBef>
              <a:spcAft>
                <a:spcPts val="0"/>
              </a:spcAft>
              <a:buNone/>
            </a:pPr>
            <a:r>
              <a:rPr lang="en"/>
              <a:t> </a:t>
            </a:r>
            <a:endParaRPr/>
          </a:p>
        </p:txBody>
      </p:sp>
      <p:pic>
        <p:nvPicPr>
          <p:cNvPr id="400" name="Google Shape;400;p31"/>
          <p:cNvPicPr preferRelativeResize="0"/>
          <p:nvPr/>
        </p:nvPicPr>
        <p:blipFill>
          <a:blip r:embed="rId3">
            <a:alphaModFix/>
          </a:blip>
          <a:stretch>
            <a:fillRect/>
          </a:stretch>
        </p:blipFill>
        <p:spPr>
          <a:xfrm>
            <a:off x="870250" y="1514575"/>
            <a:ext cx="3370275" cy="3342575"/>
          </a:xfrm>
          <a:prstGeom prst="rect">
            <a:avLst/>
          </a:prstGeom>
          <a:noFill/>
          <a:ln>
            <a:noFill/>
          </a:ln>
        </p:spPr>
      </p:pic>
      <p:pic>
        <p:nvPicPr>
          <p:cNvPr id="401" name="Google Shape;401;p31"/>
          <p:cNvPicPr preferRelativeResize="0"/>
          <p:nvPr/>
        </p:nvPicPr>
        <p:blipFill>
          <a:blip r:embed="rId4">
            <a:alphaModFix/>
          </a:blip>
          <a:stretch>
            <a:fillRect/>
          </a:stretch>
        </p:blipFill>
        <p:spPr>
          <a:xfrm>
            <a:off x="5113024" y="1514575"/>
            <a:ext cx="3294461" cy="32408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Questions</a:t>
            </a:r>
            <a:endParaRPr/>
          </a:p>
        </p:txBody>
      </p:sp>
      <p:sp>
        <p:nvSpPr>
          <p:cNvPr id="285" name="Google Shape;285;p14"/>
          <p:cNvSpPr txBox="1"/>
          <p:nvPr>
            <p:ph idx="1" type="body"/>
          </p:nvPr>
        </p:nvSpPr>
        <p:spPr>
          <a:xfrm>
            <a:off x="1303800" y="1122075"/>
            <a:ext cx="7030500" cy="18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determines how bad a flu season will be?</a:t>
            </a:r>
            <a:endParaRPr/>
          </a:p>
          <a:p>
            <a:pPr indent="0" lvl="0" marL="0" rtl="0" algn="l">
              <a:spcBef>
                <a:spcPts val="1600"/>
              </a:spcBef>
              <a:spcAft>
                <a:spcPts val="0"/>
              </a:spcAft>
              <a:buNone/>
            </a:pPr>
            <a:r>
              <a:rPr lang="en"/>
              <a:t>What socio-economic, environmental, or other factors contribute to people receiving the flu?</a:t>
            </a:r>
            <a:endParaRPr/>
          </a:p>
          <a:p>
            <a:pPr indent="0" lvl="0" marL="0" rtl="0" algn="l">
              <a:spcBef>
                <a:spcPts val="1600"/>
              </a:spcBef>
              <a:spcAft>
                <a:spcPts val="0"/>
              </a:spcAft>
              <a:buNone/>
            </a:pPr>
            <a:r>
              <a:rPr lang="en"/>
              <a:t>Which states or regions are more susceptible than others?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86" name="Google Shape;286;p14"/>
          <p:cNvSpPr txBox="1"/>
          <p:nvPr>
            <p:ph type="title"/>
          </p:nvPr>
        </p:nvSpPr>
        <p:spPr>
          <a:xfrm>
            <a:off x="1303800" y="25717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a:t>
            </a:r>
            <a:endParaRPr/>
          </a:p>
        </p:txBody>
      </p:sp>
      <p:sp>
        <p:nvSpPr>
          <p:cNvPr id="287" name="Google Shape;287;p14"/>
          <p:cNvSpPr txBox="1"/>
          <p:nvPr>
            <p:ph idx="1" type="body"/>
          </p:nvPr>
        </p:nvSpPr>
        <p:spPr>
          <a:xfrm>
            <a:off x="1303800" y="3095250"/>
            <a:ext cx="7030500" cy="180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Census Data (API)</a:t>
            </a:r>
            <a:endParaRPr/>
          </a:p>
          <a:p>
            <a:pPr indent="0" lvl="0" marL="0" rtl="0" algn="l">
              <a:spcBef>
                <a:spcPts val="1600"/>
              </a:spcBef>
              <a:spcAft>
                <a:spcPts val="0"/>
              </a:spcAft>
              <a:buNone/>
            </a:pPr>
            <a:r>
              <a:rPr lang="en"/>
              <a:t>CDC ILI Data (CSV)</a:t>
            </a:r>
            <a:endParaRPr/>
          </a:p>
          <a:p>
            <a:pPr indent="0" lvl="0" marL="0" rtl="0" algn="l">
              <a:spcBef>
                <a:spcPts val="1600"/>
              </a:spcBef>
              <a:spcAft>
                <a:spcPts val="0"/>
              </a:spcAft>
              <a:buNone/>
            </a:pPr>
            <a:r>
              <a:rPr lang="en"/>
              <a:t>Google Maps (API)</a:t>
            </a:r>
            <a:endParaRPr/>
          </a:p>
          <a:p>
            <a:pPr indent="0" lvl="0" marL="0" rtl="0" algn="l">
              <a:spcBef>
                <a:spcPts val="1600"/>
              </a:spcBef>
              <a:spcAft>
                <a:spcPts val="0"/>
              </a:spcAft>
              <a:buNone/>
            </a:pPr>
            <a:r>
              <a:rPr lang="en"/>
              <a:t>Other specific CDC datasets (Mortality, Hospitalization)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Flu Mortality Rate for the 2017-2018 Season</a:t>
            </a:r>
            <a:endParaRPr/>
          </a:p>
        </p:txBody>
      </p:sp>
      <p:pic>
        <p:nvPicPr>
          <p:cNvPr id="407" name="Google Shape;407;p32"/>
          <p:cNvPicPr preferRelativeResize="0"/>
          <p:nvPr/>
        </p:nvPicPr>
        <p:blipFill>
          <a:blip r:embed="rId3">
            <a:alphaModFix/>
          </a:blip>
          <a:stretch>
            <a:fillRect/>
          </a:stretch>
        </p:blipFill>
        <p:spPr>
          <a:xfrm>
            <a:off x="3140150" y="1677876"/>
            <a:ext cx="3357822" cy="3283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Findings</a:t>
            </a:r>
            <a:endParaRPr/>
          </a:p>
        </p:txBody>
      </p:sp>
      <p:sp>
        <p:nvSpPr>
          <p:cNvPr id="413" name="Google Shape;413;p33"/>
          <p:cNvSpPr txBox="1"/>
          <p:nvPr>
            <p:ph idx="1" type="body"/>
          </p:nvPr>
        </p:nvSpPr>
        <p:spPr>
          <a:xfrm>
            <a:off x="1303800" y="141140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There are hundreds of independent variables that determine whether or not flu increases or decreases whether or not someone gets the flu.  We determined at the state level that unemployment, poverty, and latitude have a possible effect on flu infection.le</a:t>
            </a:r>
            <a:endParaRPr/>
          </a:p>
          <a:p>
            <a:pPr indent="-311150" lvl="0" marL="457200" rtl="0" algn="l">
              <a:spcBef>
                <a:spcPts val="0"/>
              </a:spcBef>
              <a:spcAft>
                <a:spcPts val="0"/>
              </a:spcAft>
              <a:buSzPts val="1300"/>
              <a:buChar char="-"/>
            </a:pPr>
            <a:r>
              <a:rPr lang="en"/>
              <a:t>Identified certain states that seem to have higher and lower rates of flu year-over-year</a:t>
            </a:r>
            <a:endParaRPr/>
          </a:p>
          <a:p>
            <a:pPr indent="-298450" lvl="1" marL="914400" rtl="0" algn="l">
              <a:spcBef>
                <a:spcPts val="0"/>
              </a:spcBef>
              <a:spcAft>
                <a:spcPts val="0"/>
              </a:spcAft>
              <a:buSzPts val="1100"/>
              <a:buChar char="-"/>
            </a:pPr>
            <a:r>
              <a:rPr lang="en"/>
              <a:t>Top: VA, LA, MS, NM, DC</a:t>
            </a:r>
            <a:endParaRPr/>
          </a:p>
          <a:p>
            <a:pPr indent="-298450" lvl="1" marL="914400" rtl="0" algn="l">
              <a:spcBef>
                <a:spcPts val="0"/>
              </a:spcBef>
              <a:spcAft>
                <a:spcPts val="0"/>
              </a:spcAft>
              <a:buSzPts val="1100"/>
              <a:buChar char="-"/>
            </a:pPr>
            <a:r>
              <a:rPr lang="en"/>
              <a:t>Bottom: WA, DL, MT, OH, IN</a:t>
            </a:r>
            <a:endParaRPr/>
          </a:p>
          <a:p>
            <a:pPr indent="-311150" lvl="0" marL="457200" rtl="0" algn="l">
              <a:spcBef>
                <a:spcPts val="0"/>
              </a:spcBef>
              <a:spcAft>
                <a:spcPts val="0"/>
              </a:spcAft>
              <a:buSzPts val="1300"/>
              <a:buChar char="-"/>
            </a:pPr>
            <a:r>
              <a:rPr lang="en"/>
              <a:t>If we had more time, we would want to look at other factors such as humidity, flu vaccine coverage, stress, and squirrel population.</a:t>
            </a:r>
            <a:endParaRPr/>
          </a:p>
          <a:p>
            <a:pPr indent="-311150" lvl="0" marL="457200" rtl="0" algn="l">
              <a:spcBef>
                <a:spcPts val="0"/>
              </a:spcBef>
              <a:spcAft>
                <a:spcPts val="0"/>
              </a:spcAft>
              <a:buSzPts val="1300"/>
              <a:buChar char="-"/>
            </a:pPr>
            <a:r>
              <a:rPr lang="en"/>
              <a:t>WASH YOUR HANDS AND USE HAND SANITIZER!</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14" name="Google Shape;414;p33"/>
          <p:cNvPicPr preferRelativeResize="0"/>
          <p:nvPr/>
        </p:nvPicPr>
        <p:blipFill>
          <a:blip r:embed="rId3">
            <a:alphaModFix/>
          </a:blip>
          <a:stretch>
            <a:fillRect/>
          </a:stretch>
        </p:blipFill>
        <p:spPr>
          <a:xfrm>
            <a:off x="6469700" y="3457925"/>
            <a:ext cx="1864600" cy="1396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20" name="Google Shape;420;p3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public GitHub repo (https://github.com/Qgui36/first-project)</a:t>
            </a:r>
            <a:endParaRPr/>
          </a:p>
          <a:p>
            <a:pPr indent="0" lvl="0" marL="0" rtl="0" algn="l">
              <a:spcBef>
                <a:spcPts val="1600"/>
              </a:spcBef>
              <a:spcAft>
                <a:spcPts val="0"/>
              </a:spcAft>
              <a:buNone/>
            </a:pPr>
            <a:r>
              <a:rPr lang="en"/>
              <a:t>CDC links</a:t>
            </a:r>
            <a:endParaRPr/>
          </a:p>
          <a:p>
            <a:pPr indent="0" lvl="0" marL="0" rtl="0" algn="l">
              <a:spcBef>
                <a:spcPts val="1600"/>
              </a:spcBef>
              <a:spcAft>
                <a:spcPts val="0"/>
              </a:spcAft>
              <a:buNone/>
            </a:pPr>
            <a:r>
              <a:rPr lang="en"/>
              <a:t>Census links</a:t>
            </a:r>
            <a:endParaRPr/>
          </a:p>
          <a:p>
            <a:pPr indent="0" lvl="0" marL="0" rtl="0" algn="l">
              <a:spcBef>
                <a:spcPts val="1600"/>
              </a:spcBef>
              <a:spcAft>
                <a:spcPts val="1600"/>
              </a:spcAft>
              <a:buNone/>
            </a:pPr>
            <a:r>
              <a:rPr lang="en"/>
              <a:t>Google Maps API link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93" name="Google Shape;293;p15"/>
          <p:cNvSpPr txBox="1"/>
          <p:nvPr>
            <p:ph idx="1" type="body"/>
          </p:nvPr>
        </p:nvSpPr>
        <p:spPr>
          <a:xfrm>
            <a:off x="1303800" y="1371600"/>
            <a:ext cx="7030500" cy="316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Background on ILI - symptoms, how it’s spread, etc.</a:t>
            </a:r>
            <a:endParaRPr/>
          </a:p>
          <a:p>
            <a:pPr indent="-311150" lvl="0" marL="457200" rtl="0" algn="l">
              <a:spcBef>
                <a:spcPts val="0"/>
              </a:spcBef>
              <a:spcAft>
                <a:spcPts val="0"/>
              </a:spcAft>
              <a:buSzPts val="1300"/>
              <a:buChar char="-"/>
            </a:pPr>
            <a:r>
              <a:rPr lang="en"/>
              <a:t>Nationwide</a:t>
            </a:r>
            <a:r>
              <a:rPr lang="en"/>
              <a:t> five year historical analysis (2013-2018 flu season) and 2019 flu season to-date</a:t>
            </a:r>
            <a:endParaRPr/>
          </a:p>
          <a:p>
            <a:pPr indent="-311150" lvl="0" marL="457200" rtl="0" algn="l">
              <a:spcBef>
                <a:spcPts val="0"/>
              </a:spcBef>
              <a:spcAft>
                <a:spcPts val="0"/>
              </a:spcAft>
              <a:buSzPts val="1300"/>
              <a:buChar char="-"/>
            </a:pPr>
            <a:r>
              <a:rPr lang="en"/>
              <a:t>State-by-state five year historical analysis - closer look at the top five states that have the highest rates of flu and vice versa</a:t>
            </a:r>
            <a:endParaRPr/>
          </a:p>
          <a:p>
            <a:pPr indent="-311150" lvl="0" marL="457200" rtl="0" algn="l">
              <a:spcBef>
                <a:spcPts val="0"/>
              </a:spcBef>
              <a:spcAft>
                <a:spcPts val="0"/>
              </a:spcAft>
              <a:buSzPts val="1300"/>
              <a:buChar char="-"/>
            </a:pPr>
            <a:r>
              <a:rPr lang="en"/>
              <a:t>Analysis of independent variables against the occurrence of flu and any correlations in the data (or lack thereof)</a:t>
            </a:r>
            <a:endParaRPr/>
          </a:p>
          <a:p>
            <a:pPr indent="-298450" lvl="1" marL="914400" rtl="0" algn="l">
              <a:spcBef>
                <a:spcPts val="0"/>
              </a:spcBef>
              <a:spcAft>
                <a:spcPts val="0"/>
              </a:spcAft>
              <a:buSzPts val="1100"/>
              <a:buChar char="-"/>
            </a:pPr>
            <a:r>
              <a:rPr lang="en"/>
              <a:t>Socio-economic</a:t>
            </a:r>
            <a:endParaRPr/>
          </a:p>
          <a:p>
            <a:pPr indent="-298450" lvl="1" marL="914400" rtl="0" algn="l">
              <a:spcBef>
                <a:spcPts val="0"/>
              </a:spcBef>
              <a:spcAft>
                <a:spcPts val="0"/>
              </a:spcAft>
              <a:buSzPts val="1100"/>
              <a:buChar char="-"/>
            </a:pPr>
            <a:r>
              <a:rPr lang="en"/>
              <a:t>Distance from equator</a:t>
            </a:r>
            <a:endParaRPr/>
          </a:p>
          <a:p>
            <a:pPr indent="-311150" lvl="0" marL="457200" rtl="0" algn="l">
              <a:spcBef>
                <a:spcPts val="0"/>
              </a:spcBef>
              <a:spcAft>
                <a:spcPts val="0"/>
              </a:spcAft>
              <a:buSzPts val="1300"/>
              <a:buChar char="-"/>
            </a:pPr>
            <a:r>
              <a:rPr lang="en"/>
              <a:t>Highlight 2017-18 flu season - worst in the last five years - what went wrong?  </a:t>
            </a:r>
            <a:endParaRPr/>
          </a:p>
          <a:p>
            <a:pPr indent="-311150" lvl="0" marL="457200" rtl="0" algn="l">
              <a:spcBef>
                <a:spcPts val="0"/>
              </a:spcBef>
              <a:spcAft>
                <a:spcPts val="0"/>
              </a:spcAft>
              <a:buSzPts val="1300"/>
              <a:buChar char="-"/>
            </a:pPr>
            <a:r>
              <a:rPr lang="en"/>
              <a:t>Current year to-date analysis (?)</a:t>
            </a:r>
            <a:endParaRPr/>
          </a:p>
          <a:p>
            <a:pPr indent="0" lvl="0" marL="0" rtl="0" algn="l">
              <a:spcBef>
                <a:spcPts val="1600"/>
              </a:spcBef>
              <a:spcAft>
                <a:spcPts val="1600"/>
              </a:spcAft>
              <a:buNone/>
            </a:pPr>
            <a:r>
              <a:rPr lang="en"/>
              <a:t>**Data is n</a:t>
            </a:r>
            <a:r>
              <a:rPr lang="en"/>
              <a:t>ormalized for disperates in state population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0700"/>
            <a:ext cx="78402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lu</a:t>
            </a:r>
            <a:r>
              <a:rPr b="0" lang="en"/>
              <a:t> and </a:t>
            </a:r>
            <a:r>
              <a:rPr lang="en"/>
              <a:t>Influenza-Like-Illnesses</a:t>
            </a:r>
            <a:endParaRPr/>
          </a:p>
        </p:txBody>
      </p:sp>
      <p:sp>
        <p:nvSpPr>
          <p:cNvPr id="299" name="Google Shape;299;p16"/>
          <p:cNvSpPr txBox="1"/>
          <p:nvPr>
            <p:ph idx="1" type="body"/>
          </p:nvPr>
        </p:nvSpPr>
        <p:spPr>
          <a:xfrm>
            <a:off x="747150" y="1437600"/>
            <a:ext cx="76497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rgbClr val="000000"/>
                </a:solidFill>
                <a:highlight>
                  <a:srgbClr val="FFFFFF"/>
                </a:highlight>
                <a:latin typeface="Arial"/>
                <a:ea typeface="Arial"/>
                <a:cs typeface="Arial"/>
                <a:sym typeface="Arial"/>
              </a:rPr>
              <a:t>Influenza (flu) is a contagious respiratory illness caused by </a:t>
            </a:r>
            <a:r>
              <a:rPr lang="en" sz="1800">
                <a:solidFill>
                  <a:srgbClr val="000000"/>
                </a:solidFill>
                <a:highlight>
                  <a:srgbClr val="FFFFFF"/>
                </a:highlight>
                <a:uFill>
                  <a:noFill/>
                </a:uFill>
                <a:latin typeface="Arial"/>
                <a:ea typeface="Arial"/>
                <a:cs typeface="Arial"/>
                <a:sym typeface="Arial"/>
                <a:hlinkClick r:id="rId3"/>
              </a:rPr>
              <a:t>influenza viruses</a:t>
            </a:r>
            <a:r>
              <a:rPr lang="en" sz="1800">
                <a:solidFill>
                  <a:srgbClr val="000000"/>
                </a:solidFill>
                <a:highlight>
                  <a:srgbClr val="FFFFFF"/>
                </a:highlight>
                <a:latin typeface="Arial"/>
                <a:ea typeface="Arial"/>
                <a:cs typeface="Arial"/>
                <a:sym typeface="Arial"/>
              </a:rPr>
              <a:t>. It can cause mild to severe illness. Serious outcomes of flu infection can result in hospitalization or death. </a:t>
            </a:r>
            <a:endParaRPr sz="1800"/>
          </a:p>
          <a:p>
            <a:pPr indent="-342900" lvl="0" marL="457200" rtl="0" algn="l">
              <a:lnSpc>
                <a:spcPct val="100000"/>
              </a:lnSpc>
              <a:spcBef>
                <a:spcPts val="0"/>
              </a:spcBef>
              <a:spcAft>
                <a:spcPts val="0"/>
              </a:spcAft>
              <a:buSzPts val="1800"/>
              <a:buChar char="●"/>
            </a:pPr>
            <a:r>
              <a:rPr lang="en" sz="1800">
                <a:solidFill>
                  <a:srgbClr val="000000"/>
                </a:solidFill>
                <a:latin typeface="Arial"/>
                <a:ea typeface="Arial"/>
                <a:cs typeface="Arial"/>
                <a:sym typeface="Arial"/>
              </a:rPr>
              <a:t>ILI is defined as fever (temperature of 100°F [37.8°C] or greater) and a cough and/or a sore throat in the absence of a known cause other than influenza. </a:t>
            </a:r>
            <a:endParaRPr sz="1800">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Flu spreads person to person. (Young kids and their parents, school and daycare providers, and healthcare workers are more likely to get flu).</a:t>
            </a:r>
            <a:endParaRPr sz="18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Nationwide 5-year Historical Flu Occurrence + 2019 YTD</a:t>
            </a:r>
            <a:endParaRPr/>
          </a:p>
        </p:txBody>
      </p:sp>
      <p:sp>
        <p:nvSpPr>
          <p:cNvPr id="305" name="Google Shape;305;p17"/>
          <p:cNvSpPr txBox="1"/>
          <p:nvPr>
            <p:ph idx="1" type="body"/>
          </p:nvPr>
        </p:nvSpPr>
        <p:spPr>
          <a:xfrm>
            <a:off x="6174900" y="1692400"/>
            <a:ext cx="2552400" cy="3272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“Flu Seasons” are defined as October 1st through September 30th (Q4 - Q3).</a:t>
            </a:r>
            <a:endParaRPr sz="1200"/>
          </a:p>
          <a:p>
            <a:pPr indent="-304800" lvl="0" marL="457200" rtl="0" algn="l">
              <a:spcBef>
                <a:spcPts val="0"/>
              </a:spcBef>
              <a:spcAft>
                <a:spcPts val="0"/>
              </a:spcAft>
              <a:buSzPts val="1200"/>
              <a:buChar char="-"/>
            </a:pPr>
            <a:r>
              <a:rPr lang="en" sz="1200"/>
              <a:t>The 2018 flu season was considered an epidemic, rising far above the 2014-2017 flu seasons. </a:t>
            </a:r>
            <a:endParaRPr sz="1200"/>
          </a:p>
          <a:p>
            <a:pPr indent="-304800" lvl="0" marL="457200" rtl="0" algn="l">
              <a:spcBef>
                <a:spcPts val="0"/>
              </a:spcBef>
              <a:spcAft>
                <a:spcPts val="0"/>
              </a:spcAft>
              <a:buSzPts val="1200"/>
              <a:buChar char="-"/>
            </a:pPr>
            <a:r>
              <a:rPr lang="en" sz="1200"/>
              <a:t>The 2019 flu season was not far behind the numbers recorded in 2018. </a:t>
            </a:r>
            <a:endParaRPr sz="1200"/>
          </a:p>
          <a:p>
            <a:pPr indent="-304800" lvl="0" marL="457200" rtl="0" algn="l">
              <a:spcBef>
                <a:spcPts val="0"/>
              </a:spcBef>
              <a:spcAft>
                <a:spcPts val="0"/>
              </a:spcAft>
              <a:buSzPts val="1200"/>
              <a:buChar char="-"/>
            </a:pPr>
            <a:r>
              <a:rPr lang="en" sz="1200"/>
              <a:t>The highlighted period represents the worst part of the flu season. </a:t>
            </a:r>
            <a:endParaRPr sz="1200"/>
          </a:p>
        </p:txBody>
      </p:sp>
      <p:pic>
        <p:nvPicPr>
          <p:cNvPr id="306" name="Google Shape;306;p17"/>
          <p:cNvPicPr preferRelativeResize="0"/>
          <p:nvPr/>
        </p:nvPicPr>
        <p:blipFill rotWithShape="1">
          <a:blip r:embed="rId3">
            <a:alphaModFix/>
          </a:blip>
          <a:srcRect b="6752" l="7792" r="7597" t="8423"/>
          <a:stretch/>
        </p:blipFill>
        <p:spPr>
          <a:xfrm>
            <a:off x="203875" y="1597875"/>
            <a:ext cx="5971029" cy="336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Analysis - Top and Bottom 5</a:t>
            </a:r>
            <a:endParaRPr/>
          </a:p>
        </p:txBody>
      </p:sp>
      <p:pic>
        <p:nvPicPr>
          <p:cNvPr id="312" name="Google Shape;312;p18"/>
          <p:cNvPicPr preferRelativeResize="0"/>
          <p:nvPr/>
        </p:nvPicPr>
        <p:blipFill rotWithShape="1">
          <a:blip r:embed="rId3">
            <a:alphaModFix/>
          </a:blip>
          <a:srcRect b="6962" l="6643" r="7305" t="8133"/>
          <a:stretch/>
        </p:blipFill>
        <p:spPr>
          <a:xfrm>
            <a:off x="0" y="1597875"/>
            <a:ext cx="4693450" cy="2849125"/>
          </a:xfrm>
          <a:prstGeom prst="rect">
            <a:avLst/>
          </a:prstGeom>
          <a:noFill/>
          <a:ln>
            <a:noFill/>
          </a:ln>
        </p:spPr>
      </p:pic>
      <p:pic>
        <p:nvPicPr>
          <p:cNvPr id="313" name="Google Shape;313;p18"/>
          <p:cNvPicPr preferRelativeResize="0"/>
          <p:nvPr/>
        </p:nvPicPr>
        <p:blipFill rotWithShape="1">
          <a:blip r:embed="rId4">
            <a:alphaModFix/>
          </a:blip>
          <a:srcRect b="8518" l="7826" r="7649" t="8134"/>
          <a:stretch/>
        </p:blipFill>
        <p:spPr>
          <a:xfrm>
            <a:off x="4693450" y="1617144"/>
            <a:ext cx="4362399" cy="27828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Analysis - </a:t>
            </a:r>
            <a:r>
              <a:rPr lang="en"/>
              <a:t>The Best and the Worst</a:t>
            </a:r>
            <a:endParaRPr/>
          </a:p>
        </p:txBody>
      </p:sp>
      <p:sp>
        <p:nvSpPr>
          <p:cNvPr id="319" name="Google Shape;319;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[INSERT STATE ANALYSIS]</a:t>
            </a:r>
            <a:endParaRPr/>
          </a:p>
        </p:txBody>
      </p:sp>
      <p:pic>
        <p:nvPicPr>
          <p:cNvPr id="320" name="Google Shape;320;p19"/>
          <p:cNvPicPr preferRelativeResize="0"/>
          <p:nvPr/>
        </p:nvPicPr>
        <p:blipFill>
          <a:blip r:embed="rId3">
            <a:alphaModFix/>
          </a:blip>
          <a:stretch>
            <a:fillRect/>
          </a:stretch>
        </p:blipFill>
        <p:spPr>
          <a:xfrm>
            <a:off x="0" y="1429460"/>
            <a:ext cx="9143999" cy="34673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Analysis - The Best and the Worst</a:t>
            </a:r>
            <a:endParaRPr/>
          </a:p>
        </p:txBody>
      </p:sp>
      <p:sp>
        <p:nvSpPr>
          <p:cNvPr id="326" name="Google Shape;326;p20"/>
          <p:cNvSpPr txBox="1"/>
          <p:nvPr>
            <p:ph idx="1" type="body"/>
          </p:nvPr>
        </p:nvSpPr>
        <p:spPr>
          <a:xfrm>
            <a:off x="1232100" y="197212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[INSERT STATE ANALYSIS]</a:t>
            </a:r>
            <a:endParaRPr/>
          </a:p>
        </p:txBody>
      </p:sp>
      <p:pic>
        <p:nvPicPr>
          <p:cNvPr id="327" name="Google Shape;327;p20"/>
          <p:cNvPicPr preferRelativeResize="0"/>
          <p:nvPr/>
        </p:nvPicPr>
        <p:blipFill>
          <a:blip r:embed="rId3">
            <a:alphaModFix/>
          </a:blip>
          <a:stretch>
            <a:fillRect/>
          </a:stretch>
        </p:blipFill>
        <p:spPr>
          <a:xfrm>
            <a:off x="343449" y="1394837"/>
            <a:ext cx="8457100" cy="340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092600" y="598575"/>
            <a:ext cx="8051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 Analysis - Weighted by State Population</a:t>
            </a:r>
            <a:endParaRPr/>
          </a:p>
        </p:txBody>
      </p:sp>
      <p:pic>
        <p:nvPicPr>
          <p:cNvPr id="333" name="Google Shape;333;p21"/>
          <p:cNvPicPr preferRelativeResize="0"/>
          <p:nvPr/>
        </p:nvPicPr>
        <p:blipFill>
          <a:blip r:embed="rId3">
            <a:alphaModFix/>
          </a:blip>
          <a:stretch>
            <a:fillRect/>
          </a:stretch>
        </p:blipFill>
        <p:spPr>
          <a:xfrm>
            <a:off x="179225" y="1487500"/>
            <a:ext cx="8862001" cy="3441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