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8" r:id="rId3"/>
    <p:sldId id="257" r:id="rId4"/>
    <p:sldId id="263" r:id="rId5"/>
    <p:sldId id="264" r:id="rId6"/>
    <p:sldId id="265" r:id="rId7"/>
    <p:sldId id="266" r:id="rId8"/>
    <p:sldId id="267" r:id="rId9"/>
    <p:sldId id="259" r:id="rId10"/>
    <p:sldId id="260" r:id="rId11"/>
    <p:sldId id="268"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23" autoAdjust="0"/>
  </p:normalViewPr>
  <p:slideViewPr>
    <p:cSldViewPr snapToGrid="0">
      <p:cViewPr varScale="1">
        <p:scale>
          <a:sx n="52" d="100"/>
          <a:sy n="52" d="100"/>
        </p:scale>
        <p:origin x="12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D125C-B6BD-4B12-A73B-234153EF8A7E}"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C7FCD-B262-4BF1-AA7C-8A6CC8E30CCE}" type="slidenum">
              <a:rPr lang="en-US" smtClean="0"/>
              <a:t>‹#›</a:t>
            </a:fld>
            <a:endParaRPr lang="en-US"/>
          </a:p>
        </p:txBody>
      </p:sp>
    </p:spTree>
    <p:extLst>
      <p:ext uri="{BB962C8B-B14F-4D97-AF65-F5344CB8AC3E}">
        <p14:creationId xmlns:p14="http://schemas.microsoft.com/office/powerpoint/2010/main" val="85077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is to explore the data. I found this is the most important step in the whole process. No good result can be obtained without fully understand the original data. </a:t>
            </a:r>
          </a:p>
          <a:p>
            <a:r>
              <a:rPr lang="en-US" dirty="0"/>
              <a:t>The data has over 6 millions transaction records, with 11 columns including: step (hour), transaction types, transaction amount, customer ID who started the transaction, initial balance before the transaction, balance after, recipient’s ID, recipient’s balance before transaction, recipient’s balance after, is the transaction fraud or not, is flagged fraud or not.</a:t>
            </a:r>
          </a:p>
          <a:p>
            <a:r>
              <a:rPr lang="en-US" dirty="0"/>
              <a:t>For the customer and recipient’s ID, no relation to fraud was found, then these two columns were deleted during machine learning step.</a:t>
            </a:r>
          </a:p>
          <a:p>
            <a:r>
              <a:rPr lang="en-US" dirty="0"/>
              <a:t>For the </a:t>
            </a:r>
            <a:r>
              <a:rPr lang="en-US" dirty="0" err="1"/>
              <a:t>isFlaggedFraud</a:t>
            </a:r>
            <a:r>
              <a:rPr lang="en-US" dirty="0"/>
              <a:t> column, the fraud transaction amount more then 200,000 should be labeled flag, but it doesn’t follow the rule, and since all the flagged fraud transactions also labeled fraud, then we just deleted this column during machine learning.</a:t>
            </a:r>
          </a:p>
          <a:p>
            <a:endParaRPr lang="en-US" dirty="0"/>
          </a:p>
        </p:txBody>
      </p:sp>
      <p:sp>
        <p:nvSpPr>
          <p:cNvPr id="4" name="Slide Number Placeholder 3"/>
          <p:cNvSpPr>
            <a:spLocks noGrp="1"/>
          </p:cNvSpPr>
          <p:nvPr>
            <p:ph type="sldNum" sz="quarter" idx="5"/>
          </p:nvPr>
        </p:nvSpPr>
        <p:spPr/>
        <p:txBody>
          <a:bodyPr/>
          <a:lstStyle/>
          <a:p>
            <a:fld id="{B7DC7FCD-B262-4BF1-AA7C-8A6CC8E30CCE}" type="slidenum">
              <a:rPr lang="en-US" smtClean="0"/>
              <a:t>3</a:t>
            </a:fld>
            <a:endParaRPr lang="en-US"/>
          </a:p>
        </p:txBody>
      </p:sp>
    </p:spTree>
    <p:extLst>
      <p:ext uri="{BB962C8B-B14F-4D97-AF65-F5344CB8AC3E}">
        <p14:creationId xmlns:p14="http://schemas.microsoft.com/office/powerpoint/2010/main" val="9381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importance of a feature is the increase in the prediction error of the model after we permuted the feature’s values, which breaks the relationship between the feature and the true outcome.</a:t>
            </a:r>
          </a:p>
          <a:p>
            <a:r>
              <a:rPr lang="en-US" sz="1200" b="0" i="0" kern="1200" dirty="0">
                <a:solidFill>
                  <a:schemeClr val="tx1"/>
                </a:solidFill>
                <a:effectLst/>
                <a:latin typeface="+mn-lt"/>
                <a:ea typeface="+mn-ea"/>
                <a:cs typeface="+mn-cs"/>
              </a:rPr>
              <a:t> A feature is “important” if shuffling its values increases the model error, because in this case the model relied on the feature for the prediction. A feature is “unimportant” if shuffling its values leaves the model error unchanged, because in this case the model ignored the feature for the prediction.</a:t>
            </a:r>
            <a:endParaRPr lang="en-US" dirty="0"/>
          </a:p>
        </p:txBody>
      </p:sp>
      <p:sp>
        <p:nvSpPr>
          <p:cNvPr id="4" name="Slide Number Placeholder 3"/>
          <p:cNvSpPr>
            <a:spLocks noGrp="1"/>
          </p:cNvSpPr>
          <p:nvPr>
            <p:ph type="sldNum" sz="quarter" idx="5"/>
          </p:nvPr>
        </p:nvSpPr>
        <p:spPr/>
        <p:txBody>
          <a:bodyPr/>
          <a:lstStyle/>
          <a:p>
            <a:fld id="{B7DC7FCD-B262-4BF1-AA7C-8A6CC8E30CCE}" type="slidenum">
              <a:rPr lang="en-US" smtClean="0"/>
              <a:t>4</a:t>
            </a:fld>
            <a:endParaRPr lang="en-US"/>
          </a:p>
        </p:txBody>
      </p:sp>
    </p:spTree>
    <p:extLst>
      <p:ext uri="{BB962C8B-B14F-4D97-AF65-F5344CB8AC3E}">
        <p14:creationId xmlns:p14="http://schemas.microsoft.com/office/powerpoint/2010/main" val="328697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tree plot, each node contains the condition (if/else rule) that splits the data, along with a series of other metrics of the node. Gini refers to the Gini impurity, a measure of the impurity of the node, i.e. how homogeneous are the samples within the node. We say that a node is pure when all its samples belong to the same class. In that case, there is no need for further split and this node is called a leaf. Samples is the number of instances in the node, while the value array shows the distribution of these instances per class. </a:t>
            </a:r>
          </a:p>
          <a:p>
            <a:endParaRPr lang="en-US" dirty="0"/>
          </a:p>
        </p:txBody>
      </p:sp>
      <p:sp>
        <p:nvSpPr>
          <p:cNvPr id="4" name="Slide Number Placeholder 3"/>
          <p:cNvSpPr>
            <a:spLocks noGrp="1"/>
          </p:cNvSpPr>
          <p:nvPr>
            <p:ph type="sldNum" sz="quarter" idx="5"/>
          </p:nvPr>
        </p:nvSpPr>
        <p:spPr/>
        <p:txBody>
          <a:bodyPr/>
          <a:lstStyle/>
          <a:p>
            <a:fld id="{B7DC7FCD-B262-4BF1-AA7C-8A6CC8E30CCE}" type="slidenum">
              <a:rPr lang="en-US" smtClean="0"/>
              <a:t>5</a:t>
            </a:fld>
            <a:endParaRPr lang="en-US"/>
          </a:p>
        </p:txBody>
      </p:sp>
    </p:spTree>
    <p:extLst>
      <p:ext uri="{BB962C8B-B14F-4D97-AF65-F5344CB8AC3E}">
        <p14:creationId xmlns:p14="http://schemas.microsoft.com/office/powerpoint/2010/main" val="196508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showed that over half a millions genuine transactions were predicted to be genuine, around 1600 fraudulent transactions were predicted fraud; only 11 fraudulent transactions were predicted to be genuine; none of the genuine transaction were predicted to be fraud.</a:t>
            </a:r>
          </a:p>
        </p:txBody>
      </p:sp>
      <p:sp>
        <p:nvSpPr>
          <p:cNvPr id="4" name="Slide Number Placeholder 3"/>
          <p:cNvSpPr>
            <a:spLocks noGrp="1"/>
          </p:cNvSpPr>
          <p:nvPr>
            <p:ph type="sldNum" sz="quarter" idx="5"/>
          </p:nvPr>
        </p:nvSpPr>
        <p:spPr/>
        <p:txBody>
          <a:bodyPr/>
          <a:lstStyle/>
          <a:p>
            <a:fld id="{B7DC7FCD-B262-4BF1-AA7C-8A6CC8E30CCE}" type="slidenum">
              <a:rPr lang="en-US" smtClean="0"/>
              <a:t>6</a:t>
            </a:fld>
            <a:endParaRPr lang="en-US"/>
          </a:p>
        </p:txBody>
      </p:sp>
    </p:spTree>
    <p:extLst>
      <p:ext uri="{BB962C8B-B14F-4D97-AF65-F5344CB8AC3E}">
        <p14:creationId xmlns:p14="http://schemas.microsoft.com/office/powerpoint/2010/main" val="323291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DC7FCD-B262-4BF1-AA7C-8A6CC8E30CCE}" type="slidenum">
              <a:rPr lang="en-US" smtClean="0"/>
              <a:t>7</a:t>
            </a:fld>
            <a:endParaRPr lang="en-US"/>
          </a:p>
        </p:txBody>
      </p:sp>
    </p:spTree>
    <p:extLst>
      <p:ext uri="{BB962C8B-B14F-4D97-AF65-F5344CB8AC3E}">
        <p14:creationId xmlns:p14="http://schemas.microsoft.com/office/powerpoint/2010/main" val="99048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from the genuine transaction, which appears to be inactive at some of the time points, fraudulent transactions is active all through the time.</a:t>
            </a:r>
          </a:p>
        </p:txBody>
      </p:sp>
      <p:sp>
        <p:nvSpPr>
          <p:cNvPr id="4" name="Slide Number Placeholder 3"/>
          <p:cNvSpPr>
            <a:spLocks noGrp="1"/>
          </p:cNvSpPr>
          <p:nvPr>
            <p:ph type="sldNum" sz="quarter" idx="5"/>
          </p:nvPr>
        </p:nvSpPr>
        <p:spPr/>
        <p:txBody>
          <a:bodyPr/>
          <a:lstStyle/>
          <a:p>
            <a:fld id="{B7DC7FCD-B262-4BF1-AA7C-8A6CC8E30CCE}" type="slidenum">
              <a:rPr lang="en-US" smtClean="0"/>
              <a:t>8</a:t>
            </a:fld>
            <a:endParaRPr lang="en-US"/>
          </a:p>
        </p:txBody>
      </p:sp>
    </p:spTree>
    <p:extLst>
      <p:ext uri="{BB962C8B-B14F-4D97-AF65-F5344CB8AC3E}">
        <p14:creationId xmlns:p14="http://schemas.microsoft.com/office/powerpoint/2010/main" val="428527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Five types of transactions. Fraudulent transactions only existed in types of CASH_OUT and TRANSFER. None in the other three types.</a:t>
            </a:r>
          </a:p>
        </p:txBody>
      </p:sp>
      <p:sp>
        <p:nvSpPr>
          <p:cNvPr id="4" name="Slide Number Placeholder 3"/>
          <p:cNvSpPr>
            <a:spLocks noGrp="1"/>
          </p:cNvSpPr>
          <p:nvPr>
            <p:ph type="sldNum" sz="quarter" idx="5"/>
          </p:nvPr>
        </p:nvSpPr>
        <p:spPr/>
        <p:txBody>
          <a:bodyPr/>
          <a:lstStyle/>
          <a:p>
            <a:fld id="{B7DC7FCD-B262-4BF1-AA7C-8A6CC8E30CCE}" type="slidenum">
              <a:rPr lang="en-US" smtClean="0"/>
              <a:t>9</a:t>
            </a:fld>
            <a:endParaRPr lang="en-US"/>
          </a:p>
        </p:txBody>
      </p:sp>
    </p:spTree>
    <p:extLst>
      <p:ext uri="{BB962C8B-B14F-4D97-AF65-F5344CB8AC3E}">
        <p14:creationId xmlns:p14="http://schemas.microsoft.com/office/powerpoint/2010/main" val="400070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Genuine transactions have longer span in the amount than fraudulent transactions.</a:t>
            </a:r>
          </a:p>
          <a:p>
            <a:endParaRPr lang="en-US" dirty="0"/>
          </a:p>
        </p:txBody>
      </p:sp>
      <p:sp>
        <p:nvSpPr>
          <p:cNvPr id="4" name="Slide Number Placeholder 3"/>
          <p:cNvSpPr>
            <a:spLocks noGrp="1"/>
          </p:cNvSpPr>
          <p:nvPr>
            <p:ph type="sldNum" sz="quarter" idx="5"/>
          </p:nvPr>
        </p:nvSpPr>
        <p:spPr/>
        <p:txBody>
          <a:bodyPr/>
          <a:lstStyle/>
          <a:p>
            <a:fld id="{B7DC7FCD-B262-4BF1-AA7C-8A6CC8E30CCE}" type="slidenum">
              <a:rPr lang="en-US" smtClean="0"/>
              <a:t>10</a:t>
            </a:fld>
            <a:endParaRPr lang="en-US"/>
          </a:p>
        </p:txBody>
      </p:sp>
    </p:spTree>
    <p:extLst>
      <p:ext uri="{BB962C8B-B14F-4D97-AF65-F5344CB8AC3E}">
        <p14:creationId xmlns:p14="http://schemas.microsoft.com/office/powerpoint/2010/main" val="77664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fraud transactions don’t generate error in the original balance </a:t>
            </a:r>
          </a:p>
          <a:p>
            <a:r>
              <a:rPr lang="en-US" dirty="0"/>
              <a:t>X['</a:t>
            </a:r>
            <a:r>
              <a:rPr lang="en-US" dirty="0" err="1"/>
              <a:t>errorBalanceOrig</a:t>
            </a:r>
            <a:r>
              <a:rPr lang="en-US" dirty="0"/>
              <a:t>'] = </a:t>
            </a:r>
            <a:r>
              <a:rPr lang="en-US" dirty="0" err="1"/>
              <a:t>X.newbalanceOrig</a:t>
            </a:r>
            <a:r>
              <a:rPr lang="en-US" dirty="0"/>
              <a:t> + </a:t>
            </a:r>
            <a:r>
              <a:rPr lang="en-US" dirty="0" err="1"/>
              <a:t>X.amount</a:t>
            </a:r>
            <a:r>
              <a:rPr lang="en-US" dirty="0"/>
              <a:t> - </a:t>
            </a:r>
            <a:r>
              <a:rPr lang="en-US" dirty="0" err="1"/>
              <a:t>X.oldbalanceOrg</a:t>
            </a:r>
            <a:endParaRPr lang="en-US" dirty="0"/>
          </a:p>
          <a:p>
            <a:r>
              <a:rPr lang="en-US" dirty="0"/>
              <a:t>X['</a:t>
            </a:r>
            <a:r>
              <a:rPr lang="en-US" dirty="0" err="1"/>
              <a:t>errorBalanceDest</a:t>
            </a:r>
            <a:r>
              <a:rPr lang="en-US" dirty="0"/>
              <a:t>'] = </a:t>
            </a:r>
            <a:r>
              <a:rPr lang="en-US" dirty="0" err="1"/>
              <a:t>X.oldbalanceDest</a:t>
            </a:r>
            <a:r>
              <a:rPr lang="en-US" dirty="0"/>
              <a:t> + </a:t>
            </a:r>
            <a:r>
              <a:rPr lang="en-US" dirty="0" err="1"/>
              <a:t>X.amount</a:t>
            </a:r>
            <a:r>
              <a:rPr lang="en-US" dirty="0"/>
              <a:t> - </a:t>
            </a:r>
            <a:r>
              <a:rPr lang="en-US" dirty="0" err="1"/>
              <a:t>X.newbalanceDest</a:t>
            </a:r>
            <a:endParaRPr lang="en-US" dirty="0"/>
          </a:p>
        </p:txBody>
      </p:sp>
      <p:sp>
        <p:nvSpPr>
          <p:cNvPr id="4" name="Slide Number Placeholder 3"/>
          <p:cNvSpPr>
            <a:spLocks noGrp="1"/>
          </p:cNvSpPr>
          <p:nvPr>
            <p:ph type="sldNum" sz="quarter" idx="5"/>
          </p:nvPr>
        </p:nvSpPr>
        <p:spPr/>
        <p:txBody>
          <a:bodyPr/>
          <a:lstStyle/>
          <a:p>
            <a:fld id="{B7DC7FCD-B262-4BF1-AA7C-8A6CC8E30CCE}" type="slidenum">
              <a:rPr lang="en-US" smtClean="0"/>
              <a:t>11</a:t>
            </a:fld>
            <a:endParaRPr lang="en-US"/>
          </a:p>
        </p:txBody>
      </p:sp>
    </p:spTree>
    <p:extLst>
      <p:ext uri="{BB962C8B-B14F-4D97-AF65-F5344CB8AC3E}">
        <p14:creationId xmlns:p14="http://schemas.microsoft.com/office/powerpoint/2010/main" val="1117359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4A9F42-FBD5-4E3B-BC41-903F74976834}" type="datetimeFigureOut">
              <a:rPr lang="en-US" smtClean="0"/>
              <a:t>7/18/2019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90470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97019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059194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327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7742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4A9F42-FBD5-4E3B-BC41-903F74976834}"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330724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4A9F42-FBD5-4E3B-BC41-903F74976834}"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370250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A9F42-FBD5-4E3B-BC41-903F7497683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119297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A9F42-FBD5-4E3B-BC41-903F7497683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40123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A9F42-FBD5-4E3B-BC41-903F7497683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296828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A9F42-FBD5-4E3B-BC41-903F74976834}" type="datetimeFigureOut">
              <a:rPr lang="en-US" smtClean="0"/>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13895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93573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A9F42-FBD5-4E3B-BC41-903F74976834}" type="datetimeFigureOut">
              <a:rPr lang="en-US" smtClean="0"/>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279133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A9F42-FBD5-4E3B-BC41-903F74976834}" type="datetimeFigureOut">
              <a:rPr lang="en-US" smtClean="0"/>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84889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A9F42-FBD5-4E3B-BC41-903F74976834}" type="datetimeFigureOut">
              <a:rPr lang="en-US" smtClean="0"/>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1917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16392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A9F42-FBD5-4E3B-BC41-903F74976834}" type="datetimeFigureOut">
              <a:rPr lang="en-US" smtClean="0"/>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E205D3-94D2-4D9F-8749-6AD274CD2053}" type="slidenum">
              <a:rPr lang="en-US" smtClean="0"/>
              <a:t>‹#›</a:t>
            </a:fld>
            <a:endParaRPr lang="en-US"/>
          </a:p>
        </p:txBody>
      </p:sp>
    </p:spTree>
    <p:extLst>
      <p:ext uri="{BB962C8B-B14F-4D97-AF65-F5344CB8AC3E}">
        <p14:creationId xmlns:p14="http://schemas.microsoft.com/office/powerpoint/2010/main" val="361735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4A9F42-FBD5-4E3B-BC41-903F74976834}" type="datetimeFigureOut">
              <a:rPr lang="en-US" smtClean="0"/>
              <a:t>7/18/2019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E205D3-94D2-4D9F-8749-6AD274CD2053}" type="slidenum">
              <a:rPr lang="en-US" smtClean="0"/>
              <a:t>‹#›</a:t>
            </a:fld>
            <a:endParaRPr lang="en-US"/>
          </a:p>
        </p:txBody>
      </p:sp>
    </p:spTree>
    <p:extLst>
      <p:ext uri="{BB962C8B-B14F-4D97-AF65-F5344CB8AC3E}">
        <p14:creationId xmlns:p14="http://schemas.microsoft.com/office/powerpoint/2010/main" val="12138348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531E-BCD8-4036-8E37-956BC9BE0844}"/>
              </a:ext>
            </a:extLst>
          </p:cNvPr>
          <p:cNvSpPr>
            <a:spLocks noGrp="1"/>
          </p:cNvSpPr>
          <p:nvPr>
            <p:ph type="ctrTitle"/>
          </p:nvPr>
        </p:nvSpPr>
        <p:spPr>
          <a:xfrm>
            <a:off x="2946400" y="2042319"/>
            <a:ext cx="9144000" cy="2387600"/>
          </a:xfrm>
        </p:spPr>
        <p:txBody>
          <a:bodyPr>
            <a:normAutofit fontScale="90000"/>
          </a:bodyPr>
          <a:lstStyle/>
          <a:p>
            <a:r>
              <a:rPr lang="en-US" sz="6700" b="1" dirty="0"/>
              <a:t>Fraud Detection: </a:t>
            </a:r>
            <a:br>
              <a:rPr lang="en-US" b="1" dirty="0"/>
            </a:br>
            <a:r>
              <a:rPr lang="en-US" sz="4900" b="1" dirty="0"/>
              <a:t>Exploratory Data Analysis and Machine Learning</a:t>
            </a:r>
            <a:br>
              <a:rPr lang="en-US" dirty="0"/>
            </a:br>
            <a:endParaRPr lang="en-US" dirty="0"/>
          </a:p>
        </p:txBody>
      </p:sp>
      <p:sp>
        <p:nvSpPr>
          <p:cNvPr id="3" name="Subtitle 2">
            <a:extLst>
              <a:ext uri="{FF2B5EF4-FFF2-40B4-BE49-F238E27FC236}">
                <a16:creationId xmlns:a16="http://schemas.microsoft.com/office/drawing/2014/main" id="{FC44A0EC-E7A7-4062-9117-6FC21505413B}"/>
              </a:ext>
            </a:extLst>
          </p:cNvPr>
          <p:cNvSpPr>
            <a:spLocks noGrp="1"/>
          </p:cNvSpPr>
          <p:nvPr>
            <p:ph type="subTitle" idx="1"/>
          </p:nvPr>
        </p:nvSpPr>
        <p:spPr>
          <a:xfrm>
            <a:off x="2418080" y="4140518"/>
            <a:ext cx="8791575" cy="1655762"/>
          </a:xfrm>
        </p:spPr>
        <p:txBody>
          <a:bodyPr>
            <a:normAutofit/>
          </a:bodyPr>
          <a:lstStyle/>
          <a:p>
            <a:pPr algn="ctr"/>
            <a:r>
              <a:rPr lang="en-US" sz="3200" b="1" dirty="0"/>
              <a:t>Qin Gui</a:t>
            </a:r>
          </a:p>
          <a:p>
            <a:pPr algn="ctr"/>
            <a:r>
              <a:rPr lang="en-US" sz="3200" b="1" dirty="0"/>
              <a:t>07/2019</a:t>
            </a:r>
          </a:p>
        </p:txBody>
      </p:sp>
    </p:spTree>
    <p:extLst>
      <p:ext uri="{BB962C8B-B14F-4D97-AF65-F5344CB8AC3E}">
        <p14:creationId xmlns:p14="http://schemas.microsoft.com/office/powerpoint/2010/main" val="3186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FD18-B693-4106-8E25-9F2DD2E02EF0}"/>
              </a:ext>
            </a:extLst>
          </p:cNvPr>
          <p:cNvSpPr>
            <a:spLocks noGrp="1"/>
          </p:cNvSpPr>
          <p:nvPr>
            <p:ph type="title"/>
          </p:nvPr>
        </p:nvSpPr>
        <p:spPr/>
        <p:txBody>
          <a:bodyPr/>
          <a:lstStyle/>
          <a:p>
            <a:r>
              <a:rPr lang="en-US" dirty="0"/>
              <a:t>Transaction Amount and Fraud </a:t>
            </a:r>
          </a:p>
        </p:txBody>
      </p:sp>
      <p:pic>
        <p:nvPicPr>
          <p:cNvPr id="3074" name="Picture 2">
            <a:extLst>
              <a:ext uri="{FF2B5EF4-FFF2-40B4-BE49-F238E27FC236}">
                <a16:creationId xmlns:a16="http://schemas.microsoft.com/office/drawing/2014/main" id="{28E7DB9C-C60D-4B10-AF59-47922B49B3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8865" y="2054877"/>
            <a:ext cx="6660815" cy="418460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 4">
            <a:hlinkClick r:id="rId4" action="ppaction://hlinksldjump"/>
            <a:extLst>
              <a:ext uri="{FF2B5EF4-FFF2-40B4-BE49-F238E27FC236}">
                <a16:creationId xmlns:a16="http://schemas.microsoft.com/office/drawing/2014/main" id="{17C1E7C3-0966-4798-8267-1372C5EAB632}"/>
              </a:ext>
            </a:extLst>
          </p:cNvPr>
          <p:cNvSpPr/>
          <p:nvPr/>
        </p:nvSpPr>
        <p:spPr>
          <a:xfrm>
            <a:off x="9511990" y="6055112"/>
            <a:ext cx="936703" cy="312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633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D5C4-9132-4448-87D5-FF59A0A34C2F}"/>
              </a:ext>
            </a:extLst>
          </p:cNvPr>
          <p:cNvSpPr>
            <a:spLocks noGrp="1"/>
          </p:cNvSpPr>
          <p:nvPr>
            <p:ph type="title"/>
          </p:nvPr>
        </p:nvSpPr>
        <p:spPr/>
        <p:txBody>
          <a:bodyPr/>
          <a:lstStyle/>
          <a:p>
            <a:r>
              <a:rPr lang="en-US" dirty="0"/>
              <a:t>Balance and fraud</a:t>
            </a:r>
          </a:p>
        </p:txBody>
      </p:sp>
      <p:pic>
        <p:nvPicPr>
          <p:cNvPr id="10242" name="Picture 2">
            <a:extLst>
              <a:ext uri="{FF2B5EF4-FFF2-40B4-BE49-F238E27FC236}">
                <a16:creationId xmlns:a16="http://schemas.microsoft.com/office/drawing/2014/main" id="{D2BFE194-5337-4B02-AC67-609EC6FE4A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2477" y="2097088"/>
            <a:ext cx="6244683" cy="4619202"/>
          </a:xfrm>
          <a:prstGeom prst="rect">
            <a:avLst/>
          </a:prstGeom>
          <a:noFill/>
          <a:extLst>
            <a:ext uri="{909E8E84-426E-40DD-AFC4-6F175D3DCCD1}">
              <a14:hiddenFill xmlns:a14="http://schemas.microsoft.com/office/drawing/2010/main">
                <a:solidFill>
                  <a:srgbClr val="FFFFFF"/>
                </a:solidFill>
              </a14:hiddenFill>
            </a:ext>
          </a:extLst>
        </p:spPr>
      </p:pic>
      <p:sp>
        <p:nvSpPr>
          <p:cNvPr id="5" name="Arrow: Left 4">
            <a:hlinkClick r:id="rId4" action="ppaction://hlinksldjump"/>
            <a:extLst>
              <a:ext uri="{FF2B5EF4-FFF2-40B4-BE49-F238E27FC236}">
                <a16:creationId xmlns:a16="http://schemas.microsoft.com/office/drawing/2014/main" id="{33A961D9-3CED-4B7B-B8EF-02030E5B441A}"/>
              </a:ext>
            </a:extLst>
          </p:cNvPr>
          <p:cNvSpPr/>
          <p:nvPr/>
        </p:nvSpPr>
        <p:spPr>
          <a:xfrm>
            <a:off x="9511990" y="6055112"/>
            <a:ext cx="936703" cy="312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82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24E5-6860-4727-BEE7-A0D10C4B08F2}"/>
              </a:ext>
            </a:extLst>
          </p:cNvPr>
          <p:cNvSpPr>
            <a:spLocks noGrp="1"/>
          </p:cNvSpPr>
          <p:nvPr>
            <p:ph type="title"/>
          </p:nvPr>
        </p:nvSpPr>
        <p:spPr/>
        <p:txBody>
          <a:bodyPr/>
          <a:lstStyle/>
          <a:p>
            <a:r>
              <a:rPr lang="en-US" dirty="0"/>
              <a:t>Features Correlation heat map</a:t>
            </a:r>
          </a:p>
        </p:txBody>
      </p:sp>
      <p:sp>
        <p:nvSpPr>
          <p:cNvPr id="3" name="Content Placeholder 2">
            <a:extLst>
              <a:ext uri="{FF2B5EF4-FFF2-40B4-BE49-F238E27FC236}">
                <a16:creationId xmlns:a16="http://schemas.microsoft.com/office/drawing/2014/main" id="{C7625193-CB47-4004-B302-89D972702135}"/>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45C44E09-0318-4E03-81D6-1FDBDACE3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651" y="2097088"/>
            <a:ext cx="6697593" cy="4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52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33AD2D9-D7FA-40F4-9A94-54AD088EF15D}"/>
              </a:ext>
            </a:extLst>
          </p:cNvPr>
          <p:cNvSpPr>
            <a:spLocks noGrp="1"/>
          </p:cNvSpPr>
          <p:nvPr>
            <p:ph type="title"/>
          </p:nvPr>
        </p:nvSpPr>
        <p:spPr>
          <a:xfrm>
            <a:off x="1141413" y="1082673"/>
            <a:ext cx="2869416" cy="4708528"/>
          </a:xfrm>
        </p:spPr>
        <p:txBody>
          <a:bodyPr>
            <a:normAutofit/>
          </a:bodyPr>
          <a:lstStyle/>
          <a:p>
            <a:pPr algn="r"/>
            <a:r>
              <a:rPr lang="en-US" sz="4000"/>
              <a:t>Content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ED9DCD-EC07-47AD-9E71-9A986E6450E9}"/>
              </a:ext>
            </a:extLst>
          </p:cNvPr>
          <p:cNvSpPr>
            <a:spLocks noGrp="1"/>
          </p:cNvSpPr>
          <p:nvPr>
            <p:ph idx="1"/>
          </p:nvPr>
        </p:nvSpPr>
        <p:spPr>
          <a:xfrm>
            <a:off x="5297763" y="1082673"/>
            <a:ext cx="5751237" cy="4708528"/>
          </a:xfrm>
        </p:spPr>
        <p:txBody>
          <a:bodyPr anchor="ctr">
            <a:normAutofit/>
          </a:bodyPr>
          <a:lstStyle/>
          <a:p>
            <a:r>
              <a:rPr lang="en-US" sz="2800" dirty="0"/>
              <a:t>EDA (exploratory data analysis) </a:t>
            </a:r>
          </a:p>
          <a:p>
            <a:r>
              <a:rPr lang="en-US" sz="2800" dirty="0"/>
              <a:t>Data clean</a:t>
            </a:r>
          </a:p>
          <a:p>
            <a:r>
              <a:rPr lang="en-US" sz="2800" dirty="0"/>
              <a:t>Machine learning</a:t>
            </a:r>
          </a:p>
          <a:p>
            <a:r>
              <a:rPr lang="en-US" sz="2800" dirty="0"/>
              <a:t>Visualization</a:t>
            </a:r>
          </a:p>
          <a:p>
            <a:r>
              <a:rPr lang="en-US" sz="2800" dirty="0"/>
              <a:t>Libraries used: pandas, </a:t>
            </a:r>
            <a:r>
              <a:rPr lang="en-US" sz="2800" dirty="0" err="1"/>
              <a:t>numpy</a:t>
            </a:r>
            <a:r>
              <a:rPr lang="en-US" sz="2800" dirty="0"/>
              <a:t>, matplotlib, seaborn, </a:t>
            </a:r>
            <a:r>
              <a:rPr lang="en-US" sz="2800" dirty="0" err="1"/>
              <a:t>sklearn</a:t>
            </a:r>
            <a:endParaRPr lang="en-US" sz="2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4556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0C5F0EE1-5C97-45C7-8D4A-FBC8EB21D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27" y="3325977"/>
            <a:ext cx="11672170" cy="3058471"/>
          </a:xfrm>
          <a:prstGeom prst="rect">
            <a:avLst/>
          </a:prstGeom>
        </p:spPr>
      </p:pic>
      <p:sp>
        <p:nvSpPr>
          <p:cNvPr id="2" name="Title 1">
            <a:extLst>
              <a:ext uri="{FF2B5EF4-FFF2-40B4-BE49-F238E27FC236}">
                <a16:creationId xmlns:a16="http://schemas.microsoft.com/office/drawing/2014/main" id="{3C93D1BE-DB29-4A7A-94E4-94DDB19C4BCA}"/>
              </a:ext>
            </a:extLst>
          </p:cNvPr>
          <p:cNvSpPr>
            <a:spLocks noGrp="1"/>
          </p:cNvSpPr>
          <p:nvPr>
            <p:ph type="title"/>
          </p:nvPr>
        </p:nvSpPr>
        <p:spPr>
          <a:xfrm>
            <a:off x="1141413" y="618518"/>
            <a:ext cx="9905998" cy="1478570"/>
          </a:xfrm>
        </p:spPr>
        <p:txBody>
          <a:bodyPr/>
          <a:lstStyle/>
          <a:p>
            <a:r>
              <a:rPr lang="en-US" dirty="0"/>
              <a:t>Synthetic finical data</a:t>
            </a:r>
          </a:p>
        </p:txBody>
      </p:sp>
      <p:sp>
        <p:nvSpPr>
          <p:cNvPr id="6" name="Content Placeholder 5">
            <a:extLst>
              <a:ext uri="{FF2B5EF4-FFF2-40B4-BE49-F238E27FC236}">
                <a16:creationId xmlns:a16="http://schemas.microsoft.com/office/drawing/2014/main" id="{07BEC764-6AE0-496D-BC28-F3FD2DF0F84C}"/>
              </a:ext>
            </a:extLst>
          </p:cNvPr>
          <p:cNvSpPr>
            <a:spLocks noGrp="1"/>
          </p:cNvSpPr>
          <p:nvPr>
            <p:ph idx="1"/>
          </p:nvPr>
        </p:nvSpPr>
        <p:spPr>
          <a:xfrm>
            <a:off x="962993" y="1948404"/>
            <a:ext cx="9905999" cy="3541714"/>
          </a:xfrm>
        </p:spPr>
        <p:txBody>
          <a:bodyPr>
            <a:normAutofit/>
          </a:bodyPr>
          <a:lstStyle/>
          <a:p>
            <a:r>
              <a:rPr lang="en-US" sz="2800" dirty="0"/>
              <a:t>Data length: 6,362,620</a:t>
            </a:r>
          </a:p>
          <a:p>
            <a:r>
              <a:rPr lang="en-US" sz="2800" dirty="0"/>
              <a:t>Columns: 11</a:t>
            </a:r>
          </a:p>
          <a:p>
            <a:endParaRPr lang="en-US" sz="2800" dirty="0"/>
          </a:p>
        </p:txBody>
      </p:sp>
      <p:sp>
        <p:nvSpPr>
          <p:cNvPr id="11" name="TextBox 10">
            <a:extLst>
              <a:ext uri="{FF2B5EF4-FFF2-40B4-BE49-F238E27FC236}">
                <a16:creationId xmlns:a16="http://schemas.microsoft.com/office/drawing/2014/main" id="{7E9D245F-9AB7-49F4-A474-5F6211D87617}"/>
              </a:ext>
            </a:extLst>
          </p:cNvPr>
          <p:cNvSpPr txBox="1"/>
          <p:nvPr/>
        </p:nvSpPr>
        <p:spPr>
          <a:xfrm>
            <a:off x="721382" y="5593151"/>
            <a:ext cx="10326029" cy="400110"/>
          </a:xfrm>
          <a:prstGeom prst="rect">
            <a:avLst/>
          </a:prstGeom>
          <a:noFill/>
        </p:spPr>
        <p:txBody>
          <a:bodyPr wrap="square" rtlCol="0">
            <a:spAutoFit/>
          </a:bodyPr>
          <a:lstStyle/>
          <a:p>
            <a:r>
              <a:rPr lang="en-US" sz="2000" dirty="0">
                <a:solidFill>
                  <a:schemeClr val="bg2">
                    <a:lumMod val="75000"/>
                  </a:schemeClr>
                </a:solidFill>
                <a:hlinkClick r:id="rId4" action="ppaction://hlinksldjump">
                  <a:extLst>
                    <a:ext uri="{A12FA001-AC4F-418D-AE19-62706E023703}">
                      <ahyp:hlinkClr xmlns:ahyp="http://schemas.microsoft.com/office/drawing/2018/hyperlinkcolor" val="tx"/>
                    </a:ext>
                  </a:extLst>
                </a:hlinkClick>
              </a:rPr>
              <a:t>step</a:t>
            </a:r>
            <a:r>
              <a:rPr lang="en-US" sz="2000" dirty="0">
                <a:solidFill>
                  <a:schemeClr val="bg1"/>
                </a:solidFill>
              </a:rPr>
              <a:t>     </a:t>
            </a:r>
            <a:r>
              <a:rPr lang="en-US" sz="2000" dirty="0">
                <a:solidFill>
                  <a:schemeClr val="bg2">
                    <a:lumMod val="75000"/>
                  </a:schemeClr>
                </a:solidFill>
                <a:hlinkClick r:id="rId5" action="ppaction://hlinksldjump">
                  <a:extLst>
                    <a:ext uri="{A12FA001-AC4F-418D-AE19-62706E023703}">
                      <ahyp:hlinkClr xmlns:ahyp="http://schemas.microsoft.com/office/drawing/2018/hyperlinkcolor" val="tx"/>
                    </a:ext>
                  </a:extLst>
                </a:hlinkClick>
              </a:rPr>
              <a:t>type</a:t>
            </a:r>
            <a:r>
              <a:rPr lang="en-US" sz="2000" dirty="0">
                <a:solidFill>
                  <a:schemeClr val="bg1"/>
                </a:solidFill>
              </a:rPr>
              <a:t>     </a:t>
            </a:r>
            <a:r>
              <a:rPr lang="en-US" sz="2000" dirty="0">
                <a:solidFill>
                  <a:schemeClr val="bg2">
                    <a:lumMod val="75000"/>
                  </a:schemeClr>
                </a:solidFill>
                <a:hlinkClick r:id="rId6" action="ppaction://hlinksldjump">
                  <a:extLst>
                    <a:ext uri="{A12FA001-AC4F-418D-AE19-62706E023703}">
                      <ahyp:hlinkClr xmlns:ahyp="http://schemas.microsoft.com/office/drawing/2018/hyperlinkcolor" val="tx"/>
                    </a:ext>
                  </a:extLst>
                </a:hlinkClick>
              </a:rPr>
              <a:t>amount</a:t>
            </a:r>
            <a:r>
              <a:rPr lang="en-US" sz="2000" dirty="0">
                <a:solidFill>
                  <a:schemeClr val="bg1"/>
                </a:solidFill>
              </a:rPr>
              <a:t>       </a:t>
            </a:r>
            <a:r>
              <a:rPr lang="en-US" sz="2000" dirty="0" err="1">
                <a:solidFill>
                  <a:srgbClr val="92D050"/>
                </a:solidFill>
              </a:rPr>
              <a:t>nameOrig</a:t>
            </a:r>
            <a:r>
              <a:rPr lang="en-US" sz="2000" dirty="0">
                <a:solidFill>
                  <a:srgbClr val="92D050"/>
                </a:solidFill>
              </a:rPr>
              <a:t>/</a:t>
            </a:r>
            <a:r>
              <a:rPr lang="en-US" sz="2000" dirty="0" err="1">
                <a:solidFill>
                  <a:srgbClr val="92D050"/>
                </a:solidFill>
              </a:rPr>
              <a:t>nameDest</a:t>
            </a:r>
            <a:r>
              <a:rPr lang="en-US" sz="2000" dirty="0">
                <a:solidFill>
                  <a:srgbClr val="92D050"/>
                </a:solidFill>
              </a:rPr>
              <a:t>       </a:t>
            </a:r>
            <a:r>
              <a:rPr lang="en-US" sz="2000" dirty="0" err="1">
                <a:solidFill>
                  <a:srgbClr val="92D050"/>
                </a:solidFill>
              </a:rPr>
              <a:t>isFlaggedFraud</a:t>
            </a:r>
            <a:r>
              <a:rPr lang="en-US" sz="2000" dirty="0">
                <a:solidFill>
                  <a:schemeClr val="bg1"/>
                </a:solidFill>
              </a:rPr>
              <a:t>        </a:t>
            </a:r>
            <a:r>
              <a:rPr lang="en-US" sz="2000" dirty="0">
                <a:solidFill>
                  <a:schemeClr val="bg2">
                    <a:lumMod val="75000"/>
                  </a:schemeClr>
                </a:solidFill>
                <a:hlinkClick r:id="rId7" action="ppaction://hlinksldjump">
                  <a:extLst>
                    <a:ext uri="{A12FA001-AC4F-418D-AE19-62706E023703}">
                      <ahyp:hlinkClr xmlns:ahyp="http://schemas.microsoft.com/office/drawing/2018/hyperlinkcolor" val="tx"/>
                    </a:ext>
                  </a:extLst>
                </a:hlinkClick>
              </a:rPr>
              <a:t>balance </a:t>
            </a:r>
            <a:r>
              <a:rPr lang="en-US" sz="2000" dirty="0">
                <a:solidFill>
                  <a:schemeClr val="bg1"/>
                </a:solidFill>
              </a:rPr>
              <a:t>             </a:t>
            </a:r>
          </a:p>
        </p:txBody>
      </p:sp>
    </p:spTree>
    <p:extLst>
      <p:ext uri="{BB962C8B-B14F-4D97-AF65-F5344CB8AC3E}">
        <p14:creationId xmlns:p14="http://schemas.microsoft.com/office/powerpoint/2010/main" val="406272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0B48-16E4-47E2-AC24-49502F32CDEC}"/>
              </a:ext>
            </a:extLst>
          </p:cNvPr>
          <p:cNvSpPr>
            <a:spLocks noGrp="1"/>
          </p:cNvSpPr>
          <p:nvPr>
            <p:ph type="title"/>
          </p:nvPr>
        </p:nvSpPr>
        <p:spPr/>
        <p:txBody>
          <a:bodyPr/>
          <a:lstStyle/>
          <a:p>
            <a:r>
              <a:rPr lang="en-US" dirty="0"/>
              <a:t>feature importance</a:t>
            </a:r>
          </a:p>
        </p:txBody>
      </p:sp>
      <p:pic>
        <p:nvPicPr>
          <p:cNvPr id="6146" name="Picture 2">
            <a:extLst>
              <a:ext uri="{FF2B5EF4-FFF2-40B4-BE49-F238E27FC236}">
                <a16:creationId xmlns:a16="http://schemas.microsoft.com/office/drawing/2014/main" id="{FE6BF78F-3C1A-4A15-8EA2-F28D8D1D10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5448" y="1688637"/>
            <a:ext cx="7686702" cy="500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87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9F62-335D-4F6F-848D-DF568CB2B41B}"/>
              </a:ext>
            </a:extLst>
          </p:cNvPr>
          <p:cNvSpPr>
            <a:spLocks noGrp="1"/>
          </p:cNvSpPr>
          <p:nvPr>
            <p:ph type="title"/>
          </p:nvPr>
        </p:nvSpPr>
        <p:spPr/>
        <p:txBody>
          <a:bodyPr>
            <a:normAutofit/>
          </a:bodyPr>
          <a:lstStyle/>
          <a:p>
            <a:r>
              <a:rPr lang="en-US" dirty="0"/>
              <a:t>Machine learning Random forests classifier</a:t>
            </a:r>
            <a:br>
              <a:rPr lang="en-US" dirty="0"/>
            </a:br>
            <a:r>
              <a:rPr lang="en-US" sz="3200" dirty="0"/>
              <a:t>score: 0.99998</a:t>
            </a:r>
            <a:endParaRPr lang="en-US" dirty="0"/>
          </a:p>
        </p:txBody>
      </p:sp>
      <p:pic>
        <p:nvPicPr>
          <p:cNvPr id="7174" name="Picture 6">
            <a:extLst>
              <a:ext uri="{FF2B5EF4-FFF2-40B4-BE49-F238E27FC236}">
                <a16:creationId xmlns:a16="http://schemas.microsoft.com/office/drawing/2014/main" id="{BB13C558-571E-40C9-850E-29EF7AAB81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2209" y="1865144"/>
            <a:ext cx="10424777" cy="475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62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2AC5-9F43-4371-9E4E-B1D973938999}"/>
              </a:ext>
            </a:extLst>
          </p:cNvPr>
          <p:cNvSpPr>
            <a:spLocks noGrp="1"/>
          </p:cNvSpPr>
          <p:nvPr>
            <p:ph type="title"/>
          </p:nvPr>
        </p:nvSpPr>
        <p:spPr/>
        <p:txBody>
          <a:bodyPr/>
          <a:lstStyle/>
          <a:p>
            <a:r>
              <a:rPr lang="en-US" dirty="0"/>
              <a:t>Model confusion matrix</a:t>
            </a:r>
          </a:p>
        </p:txBody>
      </p:sp>
      <p:pic>
        <p:nvPicPr>
          <p:cNvPr id="8194" name="Picture 2">
            <a:extLst>
              <a:ext uri="{FF2B5EF4-FFF2-40B4-BE49-F238E27FC236}">
                <a16:creationId xmlns:a16="http://schemas.microsoft.com/office/drawing/2014/main" id="{A98B8072-4D53-453F-A9BC-4CD7E2F01D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62694" y="2097088"/>
            <a:ext cx="5835619" cy="459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89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9" name="Rectangle 76">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E0B673AF-327E-4963-851B-089B27D974B7}"/>
              </a:ext>
            </a:extLst>
          </p:cNvPr>
          <p:cNvSpPr>
            <a:spLocks noGrp="1"/>
          </p:cNvSpPr>
          <p:nvPr>
            <p:ph type="ctrTitle"/>
          </p:nvPr>
        </p:nvSpPr>
        <p:spPr>
          <a:xfrm>
            <a:off x="3108960" y="1122363"/>
            <a:ext cx="7559039" cy="3027360"/>
          </a:xfrm>
        </p:spPr>
        <p:txBody>
          <a:bodyPr>
            <a:normAutofit/>
          </a:bodyPr>
          <a:lstStyle/>
          <a:p>
            <a:r>
              <a:rPr lang="en-US" sz="5400"/>
              <a:t>Thank you !</a:t>
            </a:r>
          </a:p>
        </p:txBody>
      </p:sp>
      <p:grpSp>
        <p:nvGrpSpPr>
          <p:cNvPr id="140" name="Group 7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8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99949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BA95-9D80-4B82-895F-2BF460DA08EB}"/>
              </a:ext>
            </a:extLst>
          </p:cNvPr>
          <p:cNvSpPr>
            <a:spLocks noGrp="1"/>
          </p:cNvSpPr>
          <p:nvPr>
            <p:ph type="title"/>
          </p:nvPr>
        </p:nvSpPr>
        <p:spPr/>
        <p:txBody>
          <a:bodyPr/>
          <a:lstStyle/>
          <a:p>
            <a:r>
              <a:rPr lang="en-US" dirty="0"/>
              <a:t>Transaction time and fraud</a:t>
            </a:r>
          </a:p>
        </p:txBody>
      </p:sp>
      <p:sp>
        <p:nvSpPr>
          <p:cNvPr id="7" name="Arrow: Left 6">
            <a:hlinkClick r:id="rId3" action="ppaction://hlinksldjump"/>
            <a:extLst>
              <a:ext uri="{FF2B5EF4-FFF2-40B4-BE49-F238E27FC236}">
                <a16:creationId xmlns:a16="http://schemas.microsoft.com/office/drawing/2014/main" id="{0B6B480E-65D9-4857-9596-67A2E930777A}"/>
              </a:ext>
            </a:extLst>
          </p:cNvPr>
          <p:cNvSpPr/>
          <p:nvPr/>
        </p:nvSpPr>
        <p:spPr>
          <a:xfrm>
            <a:off x="9511990" y="6055112"/>
            <a:ext cx="936703" cy="312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a:extLst>
              <a:ext uri="{FF2B5EF4-FFF2-40B4-BE49-F238E27FC236}">
                <a16:creationId xmlns:a16="http://schemas.microsoft.com/office/drawing/2014/main" id="{06081554-06F9-4DE6-A70B-A013BCF11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2787" y="1871853"/>
            <a:ext cx="6318754" cy="498614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501627BB-7490-4ABF-A1FC-38046A1B42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5273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FDB7-8FB5-4F95-BDEF-9CE48DF77232}"/>
              </a:ext>
            </a:extLst>
          </p:cNvPr>
          <p:cNvSpPr>
            <a:spLocks noGrp="1"/>
          </p:cNvSpPr>
          <p:nvPr>
            <p:ph type="title"/>
          </p:nvPr>
        </p:nvSpPr>
        <p:spPr>
          <a:xfrm>
            <a:off x="1141413" y="618518"/>
            <a:ext cx="9905998" cy="1478570"/>
          </a:xfrm>
        </p:spPr>
        <p:txBody>
          <a:bodyPr>
            <a:normAutofit/>
          </a:bodyPr>
          <a:lstStyle/>
          <a:p>
            <a:r>
              <a:rPr lang="en-US" dirty="0"/>
              <a:t>Transaction types and fraud</a:t>
            </a:r>
          </a:p>
        </p:txBody>
      </p:sp>
      <p:sp>
        <p:nvSpPr>
          <p:cNvPr id="3" name="Content Placeholder 2">
            <a:extLst>
              <a:ext uri="{FF2B5EF4-FFF2-40B4-BE49-F238E27FC236}">
                <a16:creationId xmlns:a16="http://schemas.microsoft.com/office/drawing/2014/main" id="{1CE52908-69F1-4B10-992F-3C3A8C75F37B}"/>
              </a:ext>
            </a:extLst>
          </p:cNvPr>
          <p:cNvSpPr>
            <a:spLocks noGrp="1"/>
          </p:cNvSpPr>
          <p:nvPr>
            <p:ph idx="1"/>
          </p:nvPr>
        </p:nvSpPr>
        <p:spPr>
          <a:xfrm>
            <a:off x="639226" y="1572980"/>
            <a:ext cx="4844521" cy="3541714"/>
          </a:xfrm>
        </p:spPr>
        <p:txBody>
          <a:bodyPr anchor="ctr">
            <a:normAutofit/>
          </a:bodyPr>
          <a:lstStyle/>
          <a:p>
            <a:pPr marL="0" indent="0">
              <a:buNone/>
            </a:pPr>
            <a:r>
              <a:rPr lang="en-US" dirty="0">
                <a:solidFill>
                  <a:schemeClr val="bg2">
                    <a:lumMod val="75000"/>
                  </a:schemeClr>
                </a:solidFill>
              </a:rPr>
              <a:t>CASH_OUT</a:t>
            </a:r>
          </a:p>
          <a:p>
            <a:pPr marL="0" indent="0">
              <a:buNone/>
            </a:pPr>
            <a:r>
              <a:rPr lang="en-US" dirty="0"/>
              <a:t>PAYMENT</a:t>
            </a:r>
          </a:p>
          <a:p>
            <a:pPr marL="0" indent="0">
              <a:buNone/>
            </a:pPr>
            <a:r>
              <a:rPr lang="en-US" dirty="0"/>
              <a:t>CASH_IN</a:t>
            </a:r>
          </a:p>
          <a:p>
            <a:pPr marL="0" indent="0">
              <a:buNone/>
            </a:pPr>
            <a:r>
              <a:rPr lang="en-US" dirty="0">
                <a:solidFill>
                  <a:schemeClr val="bg2">
                    <a:lumMod val="75000"/>
                  </a:schemeClr>
                </a:solidFill>
              </a:rPr>
              <a:t>TRANSFER</a:t>
            </a:r>
          </a:p>
          <a:p>
            <a:pPr marL="0" indent="0">
              <a:buNone/>
            </a:pPr>
            <a:r>
              <a:rPr lang="en-US" dirty="0"/>
              <a:t>DEBIT</a:t>
            </a:r>
          </a:p>
        </p:txBody>
      </p:sp>
      <p:pic>
        <p:nvPicPr>
          <p:cNvPr id="2054" name="Picture 6">
            <a:extLst>
              <a:ext uri="{FF2B5EF4-FFF2-40B4-BE49-F238E27FC236}">
                <a16:creationId xmlns:a16="http://schemas.microsoft.com/office/drawing/2014/main" id="{186F2E4B-BA71-4888-B07E-00D936FD2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6006" y="1758021"/>
            <a:ext cx="50478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9ADE03E-FBC0-4D62-BB6E-DA380A9E75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336" y="1758021"/>
            <a:ext cx="4609670" cy="502920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hlinkClick r:id="rId6" action="ppaction://hlinksldjump"/>
            <a:extLst>
              <a:ext uri="{FF2B5EF4-FFF2-40B4-BE49-F238E27FC236}">
                <a16:creationId xmlns:a16="http://schemas.microsoft.com/office/drawing/2014/main" id="{46319846-6AB4-4295-AFC3-1B8D8D41A8E0}"/>
              </a:ext>
            </a:extLst>
          </p:cNvPr>
          <p:cNvSpPr/>
          <p:nvPr/>
        </p:nvSpPr>
        <p:spPr>
          <a:xfrm>
            <a:off x="752713" y="5374888"/>
            <a:ext cx="847493" cy="3122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878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Widescreen</PresentationFormat>
  <Paragraphs>50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Fraud Detection:  Exploratory Data Analysis and Machine Learning </vt:lpstr>
      <vt:lpstr>Content</vt:lpstr>
      <vt:lpstr>Synthetic finical data</vt:lpstr>
      <vt:lpstr>feature importance</vt:lpstr>
      <vt:lpstr>Machine learning Random forests classifier score: 0.99998</vt:lpstr>
      <vt:lpstr>Model confusion matrix</vt:lpstr>
      <vt:lpstr>Thank you !</vt:lpstr>
      <vt:lpstr>Transaction time and fraud</vt:lpstr>
      <vt:lpstr>Transaction types and fraud</vt:lpstr>
      <vt:lpstr>Transaction Amount and Fraud </vt:lpstr>
      <vt:lpstr>Balance and fraud</vt:lpstr>
      <vt:lpstr>Features Correlation heat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Exploratory Data Analysis and Machine Learning </dc:title>
  <dc:creator>qin gui</dc:creator>
  <cp:lastModifiedBy>qin gui</cp:lastModifiedBy>
  <cp:revision>22</cp:revision>
  <dcterms:created xsi:type="dcterms:W3CDTF">2019-07-18T18:59:45Z</dcterms:created>
  <dcterms:modified xsi:type="dcterms:W3CDTF">2019-07-24T13:52:00Z</dcterms:modified>
</cp:coreProperties>
</file>