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8" r:id="rId4"/>
    <p:sldId id="259" r:id="rId5"/>
    <p:sldId id="275" r:id="rId6"/>
    <p:sldId id="257" r:id="rId7"/>
    <p:sldId id="260" r:id="rId8"/>
    <p:sldId id="276" r:id="rId9"/>
    <p:sldId id="261" r:id="rId10"/>
    <p:sldId id="277" r:id="rId11"/>
    <p:sldId id="267" r:id="rId12"/>
    <p:sldId id="262" r:id="rId13"/>
    <p:sldId id="278" r:id="rId14"/>
    <p:sldId id="268" r:id="rId15"/>
    <p:sldId id="263" r:id="rId16"/>
    <p:sldId id="264" r:id="rId17"/>
    <p:sldId id="265" r:id="rId18"/>
    <p:sldId id="269" r:id="rId19"/>
    <p:sldId id="279" r:id="rId20"/>
    <p:sldId id="280" r:id="rId21"/>
    <p:sldId id="281" r:id="rId22"/>
    <p:sldId id="282" r:id="rId23"/>
    <p:sldId id="26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ch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842" autoAdjust="0"/>
  </p:normalViewPr>
  <p:slideViewPr>
    <p:cSldViewPr snapToGrid="0">
      <p:cViewPr varScale="1">
        <p:scale>
          <a:sx n="80" d="100"/>
          <a:sy n="80" d="100"/>
        </p:scale>
        <p:origin x="354" y="96"/>
      </p:cViewPr>
      <p:guideLst/>
    </p:cSldViewPr>
  </p:slideViewPr>
  <p:notesTextViewPr>
    <p:cViewPr>
      <p:scale>
        <a:sx n="1" d="1"/>
        <a:sy n="1" d="1"/>
      </p:scale>
      <p:origin x="0" y="0"/>
    </p:cViewPr>
  </p:notesTextViewPr>
  <p:sorterViewPr>
    <p:cViewPr>
      <p:scale>
        <a:sx n="100" d="100"/>
        <a:sy n="100" d="100"/>
      </p:scale>
      <p:origin x="0" y="-146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618" y="330212"/>
            <a:ext cx="871746" cy="294330"/>
          </a:xfrm>
          <a:prstGeom prst="rect">
            <a:avLst/>
          </a:prstGeom>
        </p:spPr>
      </p:pic>
      <p:sp>
        <p:nvSpPr>
          <p:cNvPr id="25" name="矩形 24"/>
          <p:cNvSpPr/>
          <p:nvPr userDrawn="1"/>
        </p:nvSpPr>
        <p:spPr>
          <a:xfrm>
            <a:off x="0" y="0"/>
            <a:ext cx="334618" cy="693362"/>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3756" y="189399"/>
            <a:ext cx="118562" cy="43196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78239" y="165837"/>
            <a:ext cx="1554480" cy="275590"/>
          </a:xfrm>
          <a:prstGeom prst="rect">
            <a:avLst/>
          </a:prstGeom>
          <a:noFill/>
        </p:spPr>
        <p:txBody>
          <a:bodyPr wrap="none" rtlCol="0">
            <a:spAutoFit/>
          </a:bodyPr>
          <a:lstStyle/>
          <a:p>
            <a:pPr algn="r"/>
            <a:r>
              <a:rPr lang="en-US" altLang="zh-CN" sz="1200">
                <a:solidFill>
                  <a:srgbClr val="00AEEF"/>
                </a:solidFill>
                <a:latin typeface="黑体" panose="02010609060101010101" pitchFamily="49" charset="-122"/>
                <a:ea typeface="黑体" panose="02010609060101010101" pitchFamily="49" charset="-122"/>
              </a:rPr>
              <a:t>IT</a:t>
            </a:r>
            <a:r>
              <a:rPr lang="zh-CN" altLang="en-US" sz="1200">
                <a:solidFill>
                  <a:srgbClr val="00AEEF"/>
                </a:solidFill>
                <a:latin typeface="黑体" panose="02010609060101010101" pitchFamily="49" charset="-122"/>
                <a:ea typeface="黑体" panose="02010609060101010101" pitchFamily="49" charset="-122"/>
              </a:rPr>
              <a:t>在线教育领导品牌</a:t>
            </a:r>
            <a:endParaRPr lang="zh-CN" altLang="en-US" sz="120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3083" y="405963"/>
            <a:ext cx="2479636" cy="213995"/>
          </a:xfrm>
          <a:prstGeom prst="rect">
            <a:avLst/>
          </a:prstGeom>
          <a:noFill/>
        </p:spPr>
        <p:txBody>
          <a:bodyPr wrap="square" rtlCol="0">
            <a:spAutoFit/>
          </a:bodyPr>
          <a:lstStyle/>
          <a:p>
            <a:pPr algn="r"/>
            <a:r>
              <a:rPr lang="en-US" altLang="zh-CN" sz="80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a:solidFill>
                <a:schemeClr val="bg1">
                  <a:lumMod val="65000"/>
                </a:schemeClr>
              </a:solidFill>
              <a:latin typeface="黑体" panose="02010609060101010101" pitchFamily="49" charset="-122"/>
              <a:ea typeface="黑体" panose="02010609060101010101" pitchFamily="49" charset="-122"/>
            </a:endParaRPr>
          </a:p>
        </p:txBody>
      </p:sp>
      <p:sp>
        <p:nvSpPr>
          <p:cNvPr id="6" name="标题 5"/>
          <p:cNvSpPr>
            <a:spLocks noGrp="1"/>
          </p:cNvSpPr>
          <p:nvPr>
            <p:ph type="title"/>
          </p:nvPr>
        </p:nvSpPr>
        <p:spPr>
          <a:xfrm>
            <a:off x="1558534" y="262206"/>
            <a:ext cx="8230886" cy="752336"/>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7" name="灯片编号占位符 6"/>
          <p:cNvSpPr>
            <a:spLocks noGrp="1"/>
          </p:cNvSpPr>
          <p:nvPr>
            <p:ph type="sldNum" sz="quarter" idx="12"/>
          </p:nvPr>
        </p:nvSpPr>
        <p:spPr>
          <a:xfrm>
            <a:off x="11490325" y="6356350"/>
            <a:ext cx="584200" cy="365125"/>
          </a:xfrm>
        </p:spPr>
        <p:txBody>
          <a:bodyPr/>
          <a:lstStyle>
            <a:lvl1pPr>
              <a:defRPr sz="1800">
                <a:solidFill>
                  <a:schemeClr val="tx1"/>
                </a:solidFill>
              </a:defRPr>
            </a:lvl1pPr>
          </a:lstStyle>
          <a:p>
            <a:fld id="{565CE74E-AB26-4998-AD42-012C4C1AD076}" type="slidenum">
              <a:rPr lang="zh-CN" altLang="en-US" smtClean="0"/>
            </a:fld>
            <a:endParaRPr lang="zh-CN" altLang="en-US"/>
          </a:p>
        </p:txBody>
      </p:sp>
      <p:sp>
        <p:nvSpPr>
          <p:cNvPr id="8" name="内容占位符 7"/>
          <p:cNvSpPr>
            <a:spLocks noGrp="1"/>
          </p:cNvSpPr>
          <p:nvPr>
            <p:ph idx="13"/>
          </p:nvPr>
        </p:nvSpPr>
        <p:spPr>
          <a:xfrm>
            <a:off x="533483" y="1309128"/>
            <a:ext cx="11180287" cy="4955257"/>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608455" y="581343"/>
            <a:ext cx="9144000" cy="2387600"/>
          </a:xfrm>
        </p:spPr>
        <p:txBody>
          <a:bodyPr anchor="b"/>
          <a:lstStyle>
            <a:lvl1pPr algn="ctr">
              <a:defRPr kumimoji="0" lang="zh-CN" altLang="en-US" sz="4400" b="1" i="0" u="none" strike="noStrike" kern="1200" cap="none" spc="0" normalizeH="0" baseline="0" noProof="1" dirty="0">
                <a:solidFill>
                  <a:schemeClr val="accent1">
                    <a:lumMod val="75000"/>
                  </a:schemeClr>
                </a:solidFill>
                <a:latin typeface="微软雅黑" panose="020B0503020204020204" pitchFamily="34" charset="-122"/>
                <a:ea typeface="微软雅黑" panose="020B0503020204020204" pitchFamily="34" charset="-122"/>
                <a:cs typeface="+mn-cs"/>
                <a:sym typeface="+mn-ea"/>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kumimoji="0" lang="zh-CN" altLang="en-US" sz="3600" b="1" i="0" u="none" strike="noStrike" kern="1200" cap="none" spc="0" normalizeH="0" baseline="0" noProof="1" dirty="0">
                <a:solidFill>
                  <a:schemeClr val="bg1">
                    <a:lumMod val="50000"/>
                  </a:schemeClr>
                </a:solidFill>
                <a:latin typeface="微软雅黑" panose="020B0503020204020204" pitchFamily="34" charset="-122"/>
                <a:ea typeface="微软雅黑" panose="020B0503020204020204" pitchFamily="34" charset="-122"/>
                <a:cs typeface="+mn-cs"/>
                <a:sym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10394315" y="168910"/>
            <a:ext cx="1637665" cy="553720"/>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88390" y="165100"/>
            <a:ext cx="10515600" cy="1097280"/>
          </a:xfrm>
        </p:spPr>
        <p:txBody>
          <a:bodyPr/>
          <a:lstStyle>
            <a:lvl1pPr>
              <a:defRPr kumimoji="0" lang="zh-CN" sz="2800" b="1" i="0" u="none" strike="noStrike" kern="1200" cap="none" spc="0" normalizeH="0" baseline="0" noProof="1" dirty="0">
                <a:solidFill>
                  <a:schemeClr val="accent1">
                    <a:lumMod val="75000"/>
                  </a:schemeClr>
                </a:solidFill>
                <a:latin typeface="微软雅黑" panose="020B0503020204020204" pitchFamily="34" charset="-122"/>
                <a:ea typeface="微软雅黑" panose="020B0503020204020204" pitchFamily="34" charset="-122"/>
                <a:cs typeface="+mn-cs"/>
                <a:sym typeface="+mn-ea"/>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0" name="矩形 3"/>
          <p:cNvSpPr>
            <a:spLocks noChangeArrowheads="1"/>
          </p:cNvSpPr>
          <p:nvPr userDrawn="1"/>
        </p:nvSpPr>
        <p:spPr bwMode="auto">
          <a:xfrm>
            <a:off x="0" y="436245"/>
            <a:ext cx="1002030" cy="433705"/>
          </a:xfrm>
          <a:prstGeom prst="rect">
            <a:avLst/>
          </a:prstGeom>
          <a:solidFill>
            <a:schemeClr val="accent1">
              <a:lumMod val="75000"/>
            </a:schemeClr>
          </a:solidFill>
          <a:ln>
            <a:solidFill>
              <a:schemeClr val="bg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4804410" y="2927350"/>
            <a:ext cx="2481580" cy="838835"/>
          </a:xfrm>
          <a:prstGeom prst="rect">
            <a:avLst/>
          </a:prstGeom>
        </p:spPr>
      </p:pic>
    </p:spTree>
  </p:cSld>
  <p:clrMapOvr>
    <a:masterClrMapping/>
  </p:clrMapOvr>
  <p:hf hdr="0" ftr="0" dt="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25" y="365142"/>
            <a:ext cx="10515874" cy="132562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25" y="1825710"/>
            <a:ext cx="10515874" cy="435154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25" y="6356645"/>
            <a:ext cx="2743272" cy="365142"/>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706" y="6356645"/>
            <a:ext cx="4114907" cy="365142"/>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824" y="6356645"/>
            <a:ext cx="2743272" cy="365142"/>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GI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GI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GI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排序算法</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3046095" y="1014730"/>
            <a:ext cx="4838065" cy="3737610"/>
          </a:xfrm>
          <a:prstGeom prst="rect">
            <a:avLst/>
          </a:prstGeom>
        </p:spPr>
      </p:pic>
      <p:pic>
        <p:nvPicPr>
          <p:cNvPr id="6" name="图片 5"/>
          <p:cNvPicPr>
            <a:picLocks noChangeAspect="1"/>
          </p:cNvPicPr>
          <p:nvPr/>
        </p:nvPicPr>
        <p:blipFill>
          <a:blip r:embed="rId2"/>
          <a:stretch>
            <a:fillRect/>
          </a:stretch>
        </p:blipFill>
        <p:spPr>
          <a:xfrm>
            <a:off x="1678940" y="4925060"/>
            <a:ext cx="8248650" cy="1524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5" name="矩形 4"/>
          <p:cNvSpPr/>
          <p:nvPr/>
        </p:nvSpPr>
        <p:spPr>
          <a:xfrm>
            <a:off x="4097257" y="2615161"/>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4</a:t>
            </a:r>
            <a:endParaRPr lang="zh-CN" altLang="en-US"/>
          </a:p>
        </p:txBody>
      </p:sp>
      <p:sp>
        <p:nvSpPr>
          <p:cNvPr id="6" name="矩形 5"/>
          <p:cNvSpPr/>
          <p:nvPr/>
        </p:nvSpPr>
        <p:spPr>
          <a:xfrm>
            <a:off x="1762309" y="2615161"/>
            <a:ext cx="445168" cy="38501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7" name="矩形 6"/>
          <p:cNvSpPr/>
          <p:nvPr/>
        </p:nvSpPr>
        <p:spPr>
          <a:xfrm>
            <a:off x="1065025" y="2615161"/>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8" name="矩形 7"/>
          <p:cNvSpPr/>
          <p:nvPr/>
        </p:nvSpPr>
        <p:spPr>
          <a:xfrm>
            <a:off x="3176982" y="2615161"/>
            <a:ext cx="445168" cy="3850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0" name="矩形 9"/>
          <p:cNvSpPr/>
          <p:nvPr/>
        </p:nvSpPr>
        <p:spPr>
          <a:xfrm>
            <a:off x="3285567" y="4773124"/>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4</a:t>
            </a:r>
            <a:endParaRPr lang="zh-CN" altLang="en-US"/>
          </a:p>
        </p:txBody>
      </p:sp>
      <p:sp>
        <p:nvSpPr>
          <p:cNvPr id="11" name="矩形 10"/>
          <p:cNvSpPr/>
          <p:nvPr/>
        </p:nvSpPr>
        <p:spPr>
          <a:xfrm>
            <a:off x="1870894" y="4773125"/>
            <a:ext cx="445168" cy="3850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2" name="矩形 11"/>
          <p:cNvSpPr/>
          <p:nvPr/>
        </p:nvSpPr>
        <p:spPr>
          <a:xfrm>
            <a:off x="2578230" y="477312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3" name="矩形 12"/>
          <p:cNvSpPr/>
          <p:nvPr/>
        </p:nvSpPr>
        <p:spPr>
          <a:xfrm>
            <a:off x="1163557" y="477312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2" name="矩形 1"/>
          <p:cNvSpPr/>
          <p:nvPr/>
        </p:nvSpPr>
        <p:spPr>
          <a:xfrm>
            <a:off x="2469592" y="2615161"/>
            <a:ext cx="445168" cy="3850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3</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选择排序</a:t>
            </a:r>
            <a:r>
              <a:rPr lang="en-US" altLang="zh-CN" smtClean="0"/>
              <a:t>——</a:t>
            </a:r>
            <a:r>
              <a:rPr lang="zh-CN" altLang="en-US" smtClean="0"/>
              <a:t>简单选择排序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15" name="图片 14" descr="640"/>
          <p:cNvPicPr>
            <a:picLocks noChangeAspect="1"/>
          </p:cNvPicPr>
          <p:nvPr/>
        </p:nvPicPr>
        <p:blipFill>
          <a:blip r:embed="rId1"/>
          <a:stretch>
            <a:fillRect/>
          </a:stretch>
        </p:blipFill>
        <p:spPr>
          <a:xfrm>
            <a:off x="2076450" y="2173605"/>
            <a:ext cx="7724775" cy="2362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选择排序</a:t>
            </a:r>
            <a:r>
              <a:rPr lang="en-US" altLang="zh-CN" smtClean="0"/>
              <a:t>——</a:t>
            </a:r>
            <a:r>
              <a:rPr lang="zh-CN" altLang="en-US" smtClean="0"/>
              <a:t>简单选择排序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4" name="内容占位符 3"/>
          <p:cNvSpPr>
            <a:spLocks noGrp="1"/>
          </p:cNvSpPr>
          <p:nvPr>
            <p:ph idx="1"/>
          </p:nvPr>
        </p:nvSpPr>
        <p:spPr>
          <a:xfrm>
            <a:off x="85725" y="1908175"/>
            <a:ext cx="5188585" cy="4351655"/>
          </a:xfrm>
        </p:spPr>
        <p:txBody>
          <a:bodyPr>
            <a:normAutofit/>
          </a:bodyPr>
          <a:lstStyle/>
          <a:p>
            <a:r>
              <a:rPr lang="zh-CN" altLang="en-US"/>
              <a:t>每一次从待排序的数据元素中选出最小（或最大）的一个元素，存放到序列的起始位置，直到全部排</a:t>
            </a:r>
            <a:r>
              <a:rPr lang="zh-CN" altLang="en-US" smtClean="0"/>
              <a:t>完</a:t>
            </a:r>
            <a:endParaRPr lang="en-US" altLang="zh-CN" smtClean="0"/>
          </a:p>
          <a:p>
            <a:r>
              <a:rPr lang="zh-CN" altLang="en-US"/>
              <a:t>空间复杂</a:t>
            </a:r>
            <a:r>
              <a:rPr lang="zh-CN" altLang="en-US" smtClean="0"/>
              <a:t>度为</a:t>
            </a:r>
            <a:r>
              <a:rPr lang="en-US" altLang="zh-CN" smtClean="0"/>
              <a:t>O(1)</a:t>
            </a:r>
            <a:endParaRPr lang="en-US" altLang="zh-CN"/>
          </a:p>
          <a:p>
            <a:r>
              <a:rPr lang="zh-CN" altLang="en-US"/>
              <a:t>时间复杂</a:t>
            </a:r>
            <a:r>
              <a:rPr lang="zh-CN" altLang="en-US" smtClean="0"/>
              <a:t>度为</a:t>
            </a:r>
            <a:r>
              <a:rPr lang="en-US" altLang="zh-CN" smtClean="0"/>
              <a:t>O(n</a:t>
            </a:r>
            <a:r>
              <a:rPr lang="en-US" altLang="zh-CN" baseline="30000" smtClean="0"/>
              <a:t>2</a:t>
            </a:r>
            <a:r>
              <a:rPr lang="en-US" altLang="zh-CN"/>
              <a:t>)</a:t>
            </a:r>
            <a:endParaRPr lang="en-US" altLang="zh-CN"/>
          </a:p>
          <a:p>
            <a:r>
              <a:rPr lang="zh-CN" altLang="en-US" smtClean="0"/>
              <a:t>不稳定</a:t>
            </a:r>
            <a:endParaRPr lang="en-US" altLang="zh-CN"/>
          </a:p>
        </p:txBody>
      </p:sp>
      <p:sp>
        <p:nvSpPr>
          <p:cNvPr id="6" name="矩形 5"/>
          <p:cNvSpPr/>
          <p:nvPr/>
        </p:nvSpPr>
        <p:spPr>
          <a:xfrm>
            <a:off x="6604903" y="5957680"/>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6</a:t>
            </a:r>
            <a:endParaRPr lang="zh-CN" altLang="en-US"/>
          </a:p>
        </p:txBody>
      </p:sp>
      <p:sp>
        <p:nvSpPr>
          <p:cNvPr id="15" name="矩形 14"/>
          <p:cNvSpPr/>
          <p:nvPr/>
        </p:nvSpPr>
        <p:spPr>
          <a:xfrm>
            <a:off x="8049745" y="5971650"/>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3</a:t>
            </a:r>
            <a:endParaRPr lang="zh-CN" altLang="en-US"/>
          </a:p>
        </p:txBody>
      </p:sp>
      <p:sp>
        <p:nvSpPr>
          <p:cNvPr id="16" name="矩形 15"/>
          <p:cNvSpPr/>
          <p:nvPr/>
        </p:nvSpPr>
        <p:spPr>
          <a:xfrm>
            <a:off x="5229134" y="5971650"/>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5</a:t>
            </a:r>
            <a:endParaRPr lang="zh-CN" altLang="en-US"/>
          </a:p>
        </p:txBody>
      </p:sp>
      <p:sp>
        <p:nvSpPr>
          <p:cNvPr id="18" name="矩形 17"/>
          <p:cNvSpPr/>
          <p:nvPr/>
        </p:nvSpPr>
        <p:spPr>
          <a:xfrm>
            <a:off x="5975093" y="5971650"/>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7</a:t>
            </a:r>
            <a:endParaRPr lang="zh-CN" altLang="en-US"/>
          </a:p>
        </p:txBody>
      </p:sp>
      <p:sp>
        <p:nvSpPr>
          <p:cNvPr id="19" name="矩形 18"/>
          <p:cNvSpPr/>
          <p:nvPr/>
        </p:nvSpPr>
        <p:spPr>
          <a:xfrm>
            <a:off x="3802749" y="5971650"/>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0</a:t>
            </a:r>
            <a:endParaRPr lang="zh-CN" altLang="en-US"/>
          </a:p>
        </p:txBody>
      </p:sp>
      <p:sp>
        <p:nvSpPr>
          <p:cNvPr id="20" name="矩形 19"/>
          <p:cNvSpPr/>
          <p:nvPr/>
        </p:nvSpPr>
        <p:spPr>
          <a:xfrm>
            <a:off x="7367205" y="5971650"/>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4</a:t>
            </a:r>
            <a:endParaRPr lang="zh-CN" altLang="en-US"/>
          </a:p>
        </p:txBody>
      </p:sp>
      <p:sp>
        <p:nvSpPr>
          <p:cNvPr id="21" name="矩形 20"/>
          <p:cNvSpPr/>
          <p:nvPr/>
        </p:nvSpPr>
        <p:spPr>
          <a:xfrm>
            <a:off x="4586088" y="5971650"/>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1</a:t>
            </a:r>
            <a:endParaRPr lang="zh-CN" altLang="en-US"/>
          </a:p>
        </p:txBody>
      </p:sp>
      <p:sp>
        <p:nvSpPr>
          <p:cNvPr id="22" name="矩形 21"/>
          <p:cNvSpPr/>
          <p:nvPr/>
        </p:nvSpPr>
        <p:spPr>
          <a:xfrm>
            <a:off x="8807651" y="5957841"/>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2</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6" name="矩形 5"/>
          <p:cNvSpPr/>
          <p:nvPr/>
        </p:nvSpPr>
        <p:spPr>
          <a:xfrm>
            <a:off x="5873934" y="2880591"/>
            <a:ext cx="445168" cy="3850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7" name="矩形 6"/>
          <p:cNvSpPr/>
          <p:nvPr/>
        </p:nvSpPr>
        <p:spPr>
          <a:xfrm>
            <a:off x="5186175" y="2880591"/>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8" name="矩形 7"/>
          <p:cNvSpPr/>
          <p:nvPr/>
        </p:nvSpPr>
        <p:spPr>
          <a:xfrm>
            <a:off x="4478732" y="2880591"/>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9" name="矩形 8"/>
          <p:cNvSpPr/>
          <p:nvPr/>
        </p:nvSpPr>
        <p:spPr>
          <a:xfrm>
            <a:off x="5893512" y="3782958"/>
            <a:ext cx="445168" cy="3850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0" name="矩形 9"/>
          <p:cNvSpPr/>
          <p:nvPr/>
        </p:nvSpPr>
        <p:spPr>
          <a:xfrm>
            <a:off x="5186175" y="3782960"/>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1" name="矩形 10"/>
          <p:cNvSpPr/>
          <p:nvPr/>
        </p:nvSpPr>
        <p:spPr>
          <a:xfrm>
            <a:off x="4478839" y="3782959"/>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选择排序</a:t>
            </a:r>
            <a:r>
              <a:rPr lang="en-US" altLang="zh-CN" smtClean="0"/>
              <a:t>——</a:t>
            </a:r>
            <a:r>
              <a:rPr lang="zh-CN" altLang="en-US" smtClean="0"/>
              <a:t>堆排序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4" name="内容占位符 3"/>
          <p:cNvSpPr>
            <a:spLocks noGrp="1"/>
          </p:cNvSpPr>
          <p:nvPr>
            <p:ph idx="1"/>
          </p:nvPr>
        </p:nvSpPr>
        <p:spPr/>
        <p:txBody>
          <a:bodyPr>
            <a:normAutofit fontScale="92500"/>
          </a:bodyPr>
          <a:lstStyle/>
          <a:p>
            <a:r>
              <a:rPr lang="zh-CN" altLang="en-US"/>
              <a:t>建立</a:t>
            </a:r>
            <a:r>
              <a:rPr lang="zh-CN" altLang="en-US" smtClean="0"/>
              <a:t>堆，调整初始堆</a:t>
            </a:r>
            <a:endParaRPr lang="zh-CN" altLang="en-US"/>
          </a:p>
          <a:p>
            <a:r>
              <a:rPr lang="zh-CN" altLang="en-US"/>
              <a:t>得到堆顶元素，为最大元素</a:t>
            </a:r>
            <a:endParaRPr lang="zh-CN" altLang="en-US"/>
          </a:p>
          <a:p>
            <a:r>
              <a:rPr lang="zh-CN" altLang="en-US"/>
              <a:t>去掉堆顶，将堆最后一个元素放到堆顶，此时可通过一次调整重新使堆有序。</a:t>
            </a:r>
            <a:endParaRPr lang="zh-CN" altLang="en-US"/>
          </a:p>
          <a:p>
            <a:r>
              <a:rPr lang="zh-CN" altLang="en-US"/>
              <a:t>堆顶元素为第二大元素。</a:t>
            </a:r>
            <a:endParaRPr lang="zh-CN" altLang="en-US"/>
          </a:p>
          <a:p>
            <a:r>
              <a:rPr lang="zh-CN" altLang="en-US"/>
              <a:t>重复直到堆变</a:t>
            </a:r>
            <a:r>
              <a:rPr lang="zh-CN" altLang="en-US" smtClean="0"/>
              <a:t>空</a:t>
            </a:r>
            <a:endParaRPr lang="en-US" altLang="zh-CN" smtClean="0"/>
          </a:p>
          <a:p>
            <a:r>
              <a:rPr lang="zh-CN" altLang="en-US" smtClean="0"/>
              <a:t>空间</a:t>
            </a:r>
            <a:r>
              <a:rPr lang="zh-CN" altLang="en-US"/>
              <a:t>复杂</a:t>
            </a:r>
            <a:r>
              <a:rPr lang="zh-CN" altLang="en-US" smtClean="0"/>
              <a:t>度为</a:t>
            </a:r>
            <a:r>
              <a:rPr lang="en-US" altLang="zh-CN" smtClean="0"/>
              <a:t>O(1)</a:t>
            </a:r>
            <a:endParaRPr lang="en-US" altLang="zh-CN"/>
          </a:p>
          <a:p>
            <a:r>
              <a:rPr lang="zh-CN" altLang="en-US"/>
              <a:t>时间复杂</a:t>
            </a:r>
            <a:r>
              <a:rPr lang="zh-CN" altLang="en-US" smtClean="0"/>
              <a:t>度为</a:t>
            </a:r>
            <a:r>
              <a:rPr lang="en-US" altLang="zh-CN" smtClean="0"/>
              <a:t>O(</a:t>
            </a:r>
            <a:r>
              <a:rPr lang="en-US" altLang="zh-CN"/>
              <a:t>nlog</a:t>
            </a:r>
            <a:r>
              <a:rPr lang="en-US" altLang="zh-CN" baseline="-25000"/>
              <a:t>2</a:t>
            </a:r>
            <a:r>
              <a:rPr lang="en-US" altLang="zh-CN"/>
              <a:t>n</a:t>
            </a:r>
            <a:r>
              <a:rPr lang="en-US" altLang="zh-CN" smtClean="0"/>
              <a:t>)</a:t>
            </a:r>
            <a:endParaRPr lang="en-US" altLang="zh-CN"/>
          </a:p>
          <a:p>
            <a:r>
              <a:rPr lang="zh-CN" altLang="en-US" smtClean="0"/>
              <a:t>不稳定</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选择排序</a:t>
            </a:r>
            <a:r>
              <a:rPr lang="en-US" altLang="zh-CN" smtClean="0"/>
              <a:t>——</a:t>
            </a:r>
            <a:r>
              <a:rPr lang="zh-CN" altLang="en-US" smtClean="0"/>
              <a:t>堆排序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6" name="矩形 5"/>
          <p:cNvSpPr/>
          <p:nvPr/>
        </p:nvSpPr>
        <p:spPr>
          <a:xfrm>
            <a:off x="375871" y="1150839"/>
            <a:ext cx="10952480" cy="368300"/>
          </a:xfrm>
          <a:prstGeom prst="rect">
            <a:avLst/>
          </a:prstGeom>
        </p:spPr>
        <p:txBody>
          <a:bodyPr wrap="none">
            <a:spAutoFit/>
          </a:bodyPr>
          <a:lstStyle/>
          <a:p>
            <a:r>
              <a:rPr lang="zh-CN" altLang="en-US">
                <a:solidFill>
                  <a:srgbClr val="333333"/>
                </a:solidFill>
                <a:latin typeface="微软雅黑" panose="020B0503020204020204" pitchFamily="34" charset="-122"/>
                <a:ea typeface="微软雅黑" panose="020B0503020204020204" pitchFamily="34" charset="-122"/>
              </a:rPr>
              <a:t>给定一个整形数组</a:t>
            </a:r>
            <a:r>
              <a:rPr lang="en-US" altLang="zh-CN">
                <a:solidFill>
                  <a:srgbClr val="333333"/>
                </a:solidFill>
                <a:latin typeface="微软雅黑" panose="020B0503020204020204" pitchFamily="34" charset="-122"/>
                <a:ea typeface="微软雅黑" panose="020B0503020204020204" pitchFamily="34" charset="-122"/>
              </a:rPr>
              <a:t>a[]={16,7,3,20,17,8}</a:t>
            </a:r>
            <a:r>
              <a:rPr lang="zh-CN" altLang="en-US">
                <a:solidFill>
                  <a:srgbClr val="333333"/>
                </a:solidFill>
                <a:latin typeface="微软雅黑" panose="020B0503020204020204" pitchFamily="34" charset="-122"/>
                <a:ea typeface="微软雅黑" panose="020B0503020204020204" pitchFamily="34" charset="-122"/>
              </a:rPr>
              <a:t>，对其进行堆排序，首先根据该数组元素构建一个完全二叉树，得到</a:t>
            </a:r>
            <a:endParaRPr lang="zh-CN" altLang="en-US">
              <a:solidFill>
                <a:srgbClr val="333333"/>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4645277" y="1539147"/>
            <a:ext cx="2057400" cy="1409700"/>
          </a:xfrm>
          <a:prstGeom prst="rect">
            <a:avLst/>
          </a:prstGeom>
        </p:spPr>
      </p:pic>
      <p:sp>
        <p:nvSpPr>
          <p:cNvPr id="8" name="矩形 7"/>
          <p:cNvSpPr/>
          <p:nvPr/>
        </p:nvSpPr>
        <p:spPr>
          <a:xfrm>
            <a:off x="375871" y="3016282"/>
            <a:ext cx="7585466" cy="368300"/>
          </a:xfrm>
          <a:prstGeom prst="rect">
            <a:avLst/>
          </a:prstGeom>
        </p:spPr>
        <p:txBody>
          <a:bodyPr wrap="square">
            <a:spAutoFit/>
          </a:bodyPr>
          <a:lstStyle/>
          <a:p>
            <a:pPr algn="just"/>
            <a:r>
              <a:rPr lang="zh-CN" altLang="en-US" smtClean="0">
                <a:solidFill>
                  <a:srgbClr val="333333"/>
                </a:solidFill>
                <a:latin typeface="微软雅黑" panose="020B0503020204020204" pitchFamily="34" charset="-122"/>
                <a:ea typeface="微软雅黑" panose="020B0503020204020204" pitchFamily="34" charset="-122"/>
              </a:rPr>
              <a:t>然后</a:t>
            </a:r>
            <a:r>
              <a:rPr lang="zh-CN" altLang="en-US">
                <a:solidFill>
                  <a:srgbClr val="333333"/>
                </a:solidFill>
                <a:latin typeface="微软雅黑" panose="020B0503020204020204" pitchFamily="34" charset="-122"/>
                <a:ea typeface="微软雅黑" panose="020B0503020204020204" pitchFamily="34" charset="-122"/>
              </a:rPr>
              <a:t>需要构造初始堆，则从最后一个非叶节点开始调整，调整过程如下</a:t>
            </a:r>
            <a:r>
              <a:rPr lang="zh-CN" altLang="en-US" smtClean="0">
                <a:solidFill>
                  <a:srgbClr val="333333"/>
                </a:solidFill>
                <a:latin typeface="微软雅黑" panose="020B0503020204020204" pitchFamily="34" charset="-122"/>
                <a:ea typeface="微软雅黑" panose="020B0503020204020204" pitchFamily="34" charset="-122"/>
              </a:rPr>
              <a:t>：</a:t>
            </a:r>
            <a:endParaRPr lang="zh-CN" altLang="en-US">
              <a:solidFill>
                <a:srgbClr val="333333"/>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2662977" y="3453049"/>
            <a:ext cx="6289514" cy="1476237"/>
          </a:xfrm>
          <a:prstGeom prst="rect">
            <a:avLst/>
          </a:prstGeom>
        </p:spPr>
      </p:pic>
      <p:sp>
        <p:nvSpPr>
          <p:cNvPr id="10" name="矩形 9"/>
          <p:cNvSpPr/>
          <p:nvPr/>
        </p:nvSpPr>
        <p:spPr>
          <a:xfrm>
            <a:off x="252297" y="4996721"/>
            <a:ext cx="5787390" cy="368300"/>
          </a:xfrm>
          <a:prstGeom prst="rect">
            <a:avLst/>
          </a:prstGeom>
        </p:spPr>
        <p:txBody>
          <a:bodyPr wrap="none">
            <a:spAutoFit/>
          </a:bodyPr>
          <a:lstStyle/>
          <a:p>
            <a:r>
              <a:rPr lang="en-US" altLang="zh-CN">
                <a:solidFill>
                  <a:srgbClr val="333333"/>
                </a:solidFill>
                <a:latin typeface="微软雅黑" panose="020B0503020204020204" pitchFamily="34" charset="-122"/>
                <a:ea typeface="微软雅黑" panose="020B0503020204020204" pitchFamily="34" charset="-122"/>
              </a:rPr>
              <a:t>20</a:t>
            </a:r>
            <a:r>
              <a:rPr lang="zh-CN" altLang="en-US">
                <a:solidFill>
                  <a:srgbClr val="333333"/>
                </a:solidFill>
                <a:latin typeface="微软雅黑" panose="020B0503020204020204" pitchFamily="34" charset="-122"/>
                <a:ea typeface="微软雅黑" panose="020B0503020204020204" pitchFamily="34" charset="-122"/>
              </a:rPr>
              <a:t>和</a:t>
            </a:r>
            <a:r>
              <a:rPr lang="en-US" altLang="zh-CN">
                <a:solidFill>
                  <a:srgbClr val="333333"/>
                </a:solidFill>
                <a:latin typeface="微软雅黑" panose="020B0503020204020204" pitchFamily="34" charset="-122"/>
                <a:ea typeface="微软雅黑" panose="020B0503020204020204" pitchFamily="34" charset="-122"/>
              </a:rPr>
              <a:t>16</a:t>
            </a:r>
            <a:r>
              <a:rPr lang="zh-CN" altLang="en-US">
                <a:solidFill>
                  <a:srgbClr val="333333"/>
                </a:solidFill>
                <a:latin typeface="微软雅黑" panose="020B0503020204020204" pitchFamily="34" charset="-122"/>
                <a:ea typeface="微软雅黑" panose="020B0503020204020204" pitchFamily="34" charset="-122"/>
              </a:rPr>
              <a:t>交换后导致</a:t>
            </a:r>
            <a:r>
              <a:rPr lang="en-US" altLang="zh-CN">
                <a:solidFill>
                  <a:srgbClr val="333333"/>
                </a:solidFill>
                <a:latin typeface="微软雅黑" panose="020B0503020204020204" pitchFamily="34" charset="-122"/>
                <a:ea typeface="微软雅黑" panose="020B0503020204020204" pitchFamily="34" charset="-122"/>
              </a:rPr>
              <a:t>16</a:t>
            </a:r>
            <a:r>
              <a:rPr lang="zh-CN" altLang="en-US">
                <a:solidFill>
                  <a:srgbClr val="333333"/>
                </a:solidFill>
                <a:latin typeface="微软雅黑" panose="020B0503020204020204" pitchFamily="34" charset="-122"/>
                <a:ea typeface="微软雅黑" panose="020B0503020204020204" pitchFamily="34" charset="-122"/>
              </a:rPr>
              <a:t>不满足堆的性质，因此需重新调整</a:t>
            </a:r>
            <a:endParaRPr lang="zh-CN" altLang="en-US"/>
          </a:p>
        </p:txBody>
      </p:sp>
      <p:pic>
        <p:nvPicPr>
          <p:cNvPr id="11" name="图片 10"/>
          <p:cNvPicPr>
            <a:picLocks noChangeAspect="1"/>
          </p:cNvPicPr>
          <p:nvPr/>
        </p:nvPicPr>
        <p:blipFill>
          <a:blip r:embed="rId3"/>
          <a:stretch>
            <a:fillRect/>
          </a:stretch>
        </p:blipFill>
        <p:spPr>
          <a:xfrm>
            <a:off x="4554704" y="5461989"/>
            <a:ext cx="2047875" cy="1400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选择排序</a:t>
            </a:r>
            <a:r>
              <a:rPr lang="en-US" altLang="zh-CN" smtClean="0"/>
              <a:t>——</a:t>
            </a:r>
            <a:r>
              <a:rPr lang="zh-CN" altLang="en-US" smtClean="0"/>
              <a:t>堆排序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5" name="矩形 4"/>
          <p:cNvSpPr/>
          <p:nvPr/>
        </p:nvSpPr>
        <p:spPr>
          <a:xfrm>
            <a:off x="437148" y="1144687"/>
            <a:ext cx="8333874" cy="368300"/>
          </a:xfrm>
          <a:prstGeom prst="rect">
            <a:avLst/>
          </a:prstGeom>
        </p:spPr>
        <p:txBody>
          <a:bodyPr wrap="square">
            <a:spAutoFit/>
          </a:bodyPr>
          <a:lstStyle/>
          <a:p>
            <a:r>
              <a:rPr lang="zh-CN" altLang="en-US"/>
              <a:t>去掉堆顶，将堆最后一个元素放到堆</a:t>
            </a:r>
            <a:r>
              <a:rPr lang="zh-CN" altLang="en-US" smtClean="0"/>
              <a:t>顶</a:t>
            </a:r>
            <a:endParaRPr lang="zh-CN" altLang="en-US"/>
          </a:p>
        </p:txBody>
      </p:sp>
      <p:pic>
        <p:nvPicPr>
          <p:cNvPr id="12" name="图片 11"/>
          <p:cNvPicPr>
            <a:picLocks noChangeAspect="1"/>
          </p:cNvPicPr>
          <p:nvPr/>
        </p:nvPicPr>
        <p:blipFill>
          <a:blip r:embed="rId1"/>
          <a:stretch>
            <a:fillRect/>
          </a:stretch>
        </p:blipFill>
        <p:spPr>
          <a:xfrm>
            <a:off x="2460960" y="1486869"/>
            <a:ext cx="2143125" cy="1390650"/>
          </a:xfrm>
          <a:prstGeom prst="rect">
            <a:avLst/>
          </a:prstGeom>
        </p:spPr>
      </p:pic>
      <p:sp>
        <p:nvSpPr>
          <p:cNvPr id="13" name="矩形 12"/>
          <p:cNvSpPr/>
          <p:nvPr/>
        </p:nvSpPr>
        <p:spPr>
          <a:xfrm>
            <a:off x="340895" y="2896547"/>
            <a:ext cx="3154680" cy="368300"/>
          </a:xfrm>
          <a:prstGeom prst="rect">
            <a:avLst/>
          </a:prstGeom>
        </p:spPr>
        <p:txBody>
          <a:bodyPr wrap="none">
            <a:spAutoFit/>
          </a:bodyPr>
          <a:lstStyle/>
          <a:p>
            <a:r>
              <a:rPr lang="zh-CN" altLang="en-US" smtClean="0"/>
              <a:t>此时</a:t>
            </a:r>
            <a:r>
              <a:rPr lang="zh-CN" altLang="en-US"/>
              <a:t>可</a:t>
            </a:r>
            <a:r>
              <a:rPr lang="zh-CN" altLang="en-US" smtClean="0"/>
              <a:t>通过调整</a:t>
            </a:r>
            <a:r>
              <a:rPr lang="zh-CN" altLang="en-US"/>
              <a:t>重新使堆有序</a:t>
            </a:r>
            <a:endParaRPr lang="zh-CN" altLang="en-US"/>
          </a:p>
        </p:txBody>
      </p:sp>
      <p:pic>
        <p:nvPicPr>
          <p:cNvPr id="14" name="图片 13"/>
          <p:cNvPicPr>
            <a:picLocks noChangeAspect="1"/>
          </p:cNvPicPr>
          <p:nvPr/>
        </p:nvPicPr>
        <p:blipFill>
          <a:blip r:embed="rId2"/>
          <a:stretch>
            <a:fillRect/>
          </a:stretch>
        </p:blipFill>
        <p:spPr>
          <a:xfrm>
            <a:off x="2326607" y="3350670"/>
            <a:ext cx="2181225" cy="1362075"/>
          </a:xfrm>
          <a:prstGeom prst="rect">
            <a:avLst/>
          </a:prstGeom>
        </p:spPr>
      </p:pic>
      <p:pic>
        <p:nvPicPr>
          <p:cNvPr id="15" name="图片 14"/>
          <p:cNvPicPr>
            <a:picLocks noChangeAspect="1"/>
          </p:cNvPicPr>
          <p:nvPr/>
        </p:nvPicPr>
        <p:blipFill>
          <a:blip r:embed="rId3"/>
          <a:stretch>
            <a:fillRect/>
          </a:stretch>
        </p:blipFill>
        <p:spPr>
          <a:xfrm>
            <a:off x="5521324" y="1644163"/>
            <a:ext cx="6385177" cy="4612257"/>
          </a:xfrm>
          <a:prstGeom prst="rect">
            <a:avLst/>
          </a:prstGeom>
        </p:spPr>
      </p:pic>
      <p:sp>
        <p:nvSpPr>
          <p:cNvPr id="16" name="矩形 15"/>
          <p:cNvSpPr/>
          <p:nvPr/>
        </p:nvSpPr>
        <p:spPr>
          <a:xfrm>
            <a:off x="437148" y="4749717"/>
            <a:ext cx="1554480" cy="368300"/>
          </a:xfrm>
          <a:prstGeom prst="rect">
            <a:avLst/>
          </a:prstGeom>
        </p:spPr>
        <p:txBody>
          <a:bodyPr wrap="none">
            <a:spAutoFit/>
          </a:bodyPr>
          <a:lstStyle/>
          <a:p>
            <a:r>
              <a:rPr lang="zh-CN" altLang="en-US"/>
              <a:t>右</a:t>
            </a:r>
            <a:r>
              <a:rPr lang="zh-CN" altLang="en-US" smtClean="0"/>
              <a:t>图为全过程</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6" name="矩形 5"/>
          <p:cNvSpPr/>
          <p:nvPr/>
        </p:nvSpPr>
        <p:spPr>
          <a:xfrm>
            <a:off x="1097966" y="1918065"/>
            <a:ext cx="445168" cy="3850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7" name="矩形 6"/>
          <p:cNvSpPr/>
          <p:nvPr/>
        </p:nvSpPr>
        <p:spPr>
          <a:xfrm>
            <a:off x="1805302" y="1918065"/>
            <a:ext cx="445168" cy="3850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8" name="矩形 7"/>
          <p:cNvSpPr/>
          <p:nvPr/>
        </p:nvSpPr>
        <p:spPr>
          <a:xfrm>
            <a:off x="2512639" y="191806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2" name="矩形 11"/>
          <p:cNvSpPr/>
          <p:nvPr/>
        </p:nvSpPr>
        <p:spPr>
          <a:xfrm>
            <a:off x="4924572" y="1584279"/>
            <a:ext cx="445168" cy="3850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3" name="矩形 12"/>
          <p:cNvSpPr/>
          <p:nvPr/>
        </p:nvSpPr>
        <p:spPr>
          <a:xfrm>
            <a:off x="4428186" y="2206823"/>
            <a:ext cx="445168" cy="3850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4" name="矩形 13"/>
          <p:cNvSpPr/>
          <p:nvPr/>
        </p:nvSpPr>
        <p:spPr>
          <a:xfrm>
            <a:off x="5513555" y="2206822"/>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5" name="矩形 14"/>
          <p:cNvSpPr/>
          <p:nvPr/>
        </p:nvSpPr>
        <p:spPr>
          <a:xfrm>
            <a:off x="7758406" y="2303076"/>
            <a:ext cx="445168" cy="3850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6" name="矩形 15"/>
          <p:cNvSpPr/>
          <p:nvPr/>
        </p:nvSpPr>
        <p:spPr>
          <a:xfrm>
            <a:off x="6673037" y="2259992"/>
            <a:ext cx="445168" cy="3850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7" name="矩形 16"/>
          <p:cNvSpPr/>
          <p:nvPr/>
        </p:nvSpPr>
        <p:spPr>
          <a:xfrm>
            <a:off x="7213099" y="157923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2" name="圆角矩形 1"/>
          <p:cNvSpPr/>
          <p:nvPr/>
        </p:nvSpPr>
        <p:spPr>
          <a:xfrm>
            <a:off x="7658267" y="2181786"/>
            <a:ext cx="706207" cy="5414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386741" y="2303076"/>
            <a:ext cx="445168" cy="3850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9" name="矩形 18"/>
          <p:cNvSpPr/>
          <p:nvPr/>
        </p:nvSpPr>
        <p:spPr>
          <a:xfrm>
            <a:off x="9746540" y="1533054"/>
            <a:ext cx="445168" cy="3850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20" name="矩形 19"/>
          <p:cNvSpPr/>
          <p:nvPr/>
        </p:nvSpPr>
        <p:spPr>
          <a:xfrm>
            <a:off x="9351230" y="2233010"/>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21" name="圆角矩形 20"/>
          <p:cNvSpPr/>
          <p:nvPr/>
        </p:nvSpPr>
        <p:spPr>
          <a:xfrm>
            <a:off x="9192126" y="2181786"/>
            <a:ext cx="1800683" cy="5414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958723" y="4384537"/>
            <a:ext cx="445168" cy="3850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23" name="矩形 22"/>
          <p:cNvSpPr/>
          <p:nvPr/>
        </p:nvSpPr>
        <p:spPr>
          <a:xfrm>
            <a:off x="3955068" y="4384538"/>
            <a:ext cx="445168" cy="38501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24" name="矩形 23"/>
          <p:cNvSpPr/>
          <p:nvPr/>
        </p:nvSpPr>
        <p:spPr>
          <a:xfrm>
            <a:off x="4924572" y="4384537"/>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希尔排序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4" name="图片 3" descr="640"/>
          <p:cNvPicPr>
            <a:picLocks noChangeAspect="1"/>
          </p:cNvPicPr>
          <p:nvPr/>
        </p:nvPicPr>
        <p:blipFill>
          <a:blip r:embed="rId1"/>
          <a:stretch>
            <a:fillRect/>
          </a:stretch>
        </p:blipFill>
        <p:spPr>
          <a:xfrm>
            <a:off x="5621020" y="2265045"/>
            <a:ext cx="6334125" cy="2762250"/>
          </a:xfrm>
          <a:prstGeom prst="rect">
            <a:avLst/>
          </a:prstGeom>
        </p:spPr>
      </p:pic>
      <p:sp>
        <p:nvSpPr>
          <p:cNvPr id="6" name="文本框 5"/>
          <p:cNvSpPr txBox="1"/>
          <p:nvPr/>
        </p:nvSpPr>
        <p:spPr>
          <a:xfrm>
            <a:off x="201295" y="1586230"/>
            <a:ext cx="5136515" cy="4523105"/>
          </a:xfrm>
          <a:prstGeom prst="rect">
            <a:avLst/>
          </a:prstGeom>
          <a:noFill/>
        </p:spPr>
        <p:txBody>
          <a:bodyPr wrap="square" rtlCol="0" anchor="t">
            <a:spAutoFit/>
          </a:bodyPr>
          <a:p>
            <a:r>
              <a:rPr lang="zh-CN" altLang="en-US"/>
              <a:t>1959年Shell发明，第一个突破O(n2)的排序算法，是简单插入排序的改进版。它与插入排序的不同之处在于，它会优先比较距离较远的元素。希尔排序又叫缩小增量排序。</a:t>
            </a:r>
            <a:endParaRPr lang="zh-CN" altLang="en-US"/>
          </a:p>
          <a:p>
            <a:endParaRPr lang="zh-CN" altLang="en-US"/>
          </a:p>
          <a:p>
            <a:r>
              <a:rPr lang="zh-CN" altLang="en-US"/>
              <a:t>先将整个待排序的记录序列分割成为若干子序列分别进行直接插入排序，具体算法描述：</a:t>
            </a:r>
            <a:endParaRPr lang="zh-CN" altLang="en-US"/>
          </a:p>
          <a:p>
            <a:endParaRPr lang="zh-CN" altLang="en-US"/>
          </a:p>
          <a:p>
            <a:r>
              <a:rPr lang="zh-CN" altLang="en-US"/>
              <a:t>选择一个增量序列t1，t2，…，tk，其中ti&gt;tj，tk=1；</a:t>
            </a:r>
            <a:endParaRPr lang="zh-CN" altLang="en-US"/>
          </a:p>
          <a:p>
            <a:endParaRPr lang="zh-CN" altLang="en-US"/>
          </a:p>
          <a:p>
            <a:r>
              <a:rPr lang="zh-CN" altLang="en-US"/>
              <a:t>按增量序列个数k，对序列进行k 趟排序；</a:t>
            </a:r>
            <a:endParaRPr lang="zh-CN" altLang="en-US"/>
          </a:p>
          <a:p>
            <a:endParaRPr lang="zh-CN" altLang="en-US"/>
          </a:p>
          <a:p>
            <a:r>
              <a:rPr lang="zh-CN" altLang="en-US"/>
              <a:t>每趟排序，根据对应的增量ti，将待排序列分割成若干长度为m 的子序列，分别对各子表进行直接插入排序。仅增量因子为1 时，整个序列作为一个表来处理，表长度即为整个序列的长度。</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归并排序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5" name="文本框 4"/>
          <p:cNvSpPr txBox="1"/>
          <p:nvPr/>
        </p:nvSpPr>
        <p:spPr>
          <a:xfrm>
            <a:off x="201295" y="1721485"/>
            <a:ext cx="4001135" cy="4523105"/>
          </a:xfrm>
          <a:prstGeom prst="rect">
            <a:avLst/>
          </a:prstGeom>
          <a:noFill/>
        </p:spPr>
        <p:txBody>
          <a:bodyPr wrap="square" rtlCol="0" anchor="t">
            <a:spAutoFit/>
          </a:bodyPr>
          <a:p>
            <a:r>
              <a:rPr lang="zh-CN" altLang="en-US"/>
              <a:t>归并排序是建立在归并操作上的一种有效的排序算法。该算法是采用分治法（Divide and Conquer）的一个非常典型的应用。将已有序的子序列合并，得到完全有序的序列；即先使每个子序列有序，再使子序列段间有序。若将两个有序表合并成一个有序表，称为2-路归并。</a:t>
            </a:r>
            <a:endParaRPr lang="zh-CN" altLang="en-US"/>
          </a:p>
          <a:p>
            <a:endParaRPr lang="zh-CN" altLang="en-US"/>
          </a:p>
          <a:p>
            <a:r>
              <a:rPr lang="zh-CN" altLang="en-US"/>
              <a:t>把长度为n的输入序列分成两个长度为n/2的子序列；</a:t>
            </a:r>
            <a:endParaRPr lang="zh-CN" altLang="en-US"/>
          </a:p>
          <a:p>
            <a:endParaRPr lang="zh-CN" altLang="en-US"/>
          </a:p>
          <a:p>
            <a:r>
              <a:rPr lang="zh-CN" altLang="en-US"/>
              <a:t>对这两个子序列分别采用归并排序；</a:t>
            </a:r>
            <a:endParaRPr lang="zh-CN" altLang="en-US"/>
          </a:p>
          <a:p>
            <a:endParaRPr lang="zh-CN" altLang="en-US"/>
          </a:p>
          <a:p>
            <a:r>
              <a:rPr lang="zh-CN" altLang="en-US"/>
              <a:t>将两个排序好的子序列合并成一个最终的排序序列。</a:t>
            </a:r>
            <a:endParaRPr lang="zh-CN" altLang="en-US"/>
          </a:p>
        </p:txBody>
      </p:sp>
      <p:pic>
        <p:nvPicPr>
          <p:cNvPr id="6" name="图片 5" descr="640"/>
          <p:cNvPicPr>
            <a:picLocks noChangeAspect="1"/>
          </p:cNvPicPr>
          <p:nvPr/>
        </p:nvPicPr>
        <p:blipFill>
          <a:blip r:embed="rId1"/>
          <a:stretch>
            <a:fillRect/>
          </a:stretch>
        </p:blipFill>
        <p:spPr>
          <a:xfrm>
            <a:off x="4202430" y="1262380"/>
            <a:ext cx="7724775" cy="4810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算法效率的度量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4" name="内容占位符 3"/>
          <p:cNvSpPr>
            <a:spLocks noGrp="1"/>
          </p:cNvSpPr>
          <p:nvPr>
            <p:ph idx="1"/>
          </p:nvPr>
        </p:nvSpPr>
        <p:spPr/>
        <p:txBody>
          <a:bodyPr/>
          <a:lstStyle/>
          <a:p>
            <a:r>
              <a:rPr lang="en-US" altLang="zh-CN" smtClean="0"/>
              <a:t>1.</a:t>
            </a:r>
            <a:r>
              <a:rPr lang="zh-CN" altLang="en-US" smtClean="0"/>
              <a:t>时间复杂度</a:t>
            </a:r>
            <a:endParaRPr lang="en-US" altLang="zh-CN" smtClean="0"/>
          </a:p>
          <a:p>
            <a:pPr lvl="1"/>
            <a:r>
              <a:rPr lang="zh-CN" altLang="en-US" smtClean="0"/>
              <a:t>分析某个算法的时间复杂度时，采用算法中基本运算（最深层循环内的语句）的频度来分析算法的时间复杂度</a:t>
            </a:r>
            <a:endParaRPr lang="en-US" altLang="zh-CN" smtClean="0"/>
          </a:p>
          <a:p>
            <a:pPr lvl="1"/>
            <a:r>
              <a:rPr lang="zh-CN" altLang="en-US" smtClean="0"/>
              <a:t>例如：打印</a:t>
            </a:r>
            <a:r>
              <a:rPr lang="en-US" altLang="zh-CN" smtClean="0"/>
              <a:t>n×n</a:t>
            </a:r>
            <a:r>
              <a:rPr lang="zh-CN" altLang="en-US" smtClean="0"/>
              <a:t>的二维数组中的每个元素，时间复杂度为</a:t>
            </a:r>
            <a:r>
              <a:rPr lang="en-US" altLang="zh-CN" smtClean="0"/>
              <a:t>O(n</a:t>
            </a:r>
            <a:r>
              <a:rPr lang="en-US" altLang="zh-CN" baseline="30000" smtClean="0"/>
              <a:t>2</a:t>
            </a:r>
            <a:r>
              <a:rPr lang="en-US" altLang="zh-CN" smtClean="0"/>
              <a:t>)</a:t>
            </a:r>
            <a:endParaRPr lang="en-US" altLang="zh-CN" smtClean="0"/>
          </a:p>
          <a:p>
            <a:r>
              <a:rPr lang="en-US" altLang="zh-CN" smtClean="0"/>
              <a:t>2.</a:t>
            </a:r>
            <a:r>
              <a:rPr lang="zh-CN" altLang="en-US" smtClean="0"/>
              <a:t>空间复杂度</a:t>
            </a:r>
            <a:endParaRPr lang="en-US" altLang="zh-CN" smtClean="0"/>
          </a:p>
          <a:p>
            <a:pPr lvl="1"/>
            <a:r>
              <a:rPr lang="zh-CN" altLang="en-US"/>
              <a:t>一</a:t>
            </a:r>
            <a:r>
              <a:rPr lang="zh-CN" altLang="en-US" smtClean="0"/>
              <a:t>个算法运行除了需要存储空间存放本身的信息外，可能还需要向计算机申请一些辅助空间</a:t>
            </a:r>
            <a:endParaRPr lang="en-US" altLang="zh-CN" smtClean="0"/>
          </a:p>
          <a:p>
            <a:pPr lvl="1"/>
            <a:r>
              <a:rPr lang="zh-CN" altLang="en-US" smtClean="0"/>
              <a:t>例如：插入排序，不需要向计算机申请辅助空间，空间复杂度为</a:t>
            </a:r>
            <a:r>
              <a:rPr lang="en-US" altLang="zh-CN" smtClean="0"/>
              <a:t>O(1)</a:t>
            </a:r>
            <a:endParaRPr lang="en-US" altLang="zh-CN" smtClean="0"/>
          </a:p>
        </p:txBody>
      </p:sp>
      <p:sp>
        <p:nvSpPr>
          <p:cNvPr id="14" name="矩形 13"/>
          <p:cNvSpPr/>
          <p:nvPr/>
        </p:nvSpPr>
        <p:spPr>
          <a:xfrm>
            <a:off x="4685298"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a:t>
            </a:r>
            <a:endParaRPr lang="zh-CN" altLang="en-US"/>
          </a:p>
        </p:txBody>
      </p:sp>
      <p:sp>
        <p:nvSpPr>
          <p:cNvPr id="15" name="矩形 14"/>
          <p:cNvSpPr/>
          <p:nvPr/>
        </p:nvSpPr>
        <p:spPr>
          <a:xfrm>
            <a:off x="5284955"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6" name="矩形 15"/>
          <p:cNvSpPr/>
          <p:nvPr/>
        </p:nvSpPr>
        <p:spPr>
          <a:xfrm>
            <a:off x="5953669"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5</a:t>
            </a:r>
            <a:endParaRPr lang="zh-CN" altLang="en-US"/>
          </a:p>
        </p:txBody>
      </p:sp>
      <p:sp>
        <p:nvSpPr>
          <p:cNvPr id="17" name="矩形 16"/>
          <p:cNvSpPr/>
          <p:nvPr/>
        </p:nvSpPr>
        <p:spPr>
          <a:xfrm>
            <a:off x="6699628"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a:t>
            </a:r>
            <a:endParaRPr lang="zh-CN" altLang="en-US"/>
          </a:p>
        </p:txBody>
      </p:sp>
      <p:sp>
        <p:nvSpPr>
          <p:cNvPr id="18" name="矩形 17"/>
          <p:cNvSpPr/>
          <p:nvPr/>
        </p:nvSpPr>
        <p:spPr>
          <a:xfrm>
            <a:off x="7376529"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19" name="矩形 18"/>
          <p:cNvSpPr/>
          <p:nvPr/>
        </p:nvSpPr>
        <p:spPr>
          <a:xfrm>
            <a:off x="8091740"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4</a:t>
            </a:r>
            <a:endParaRPr lang="zh-CN" altLang="en-US"/>
          </a:p>
        </p:txBody>
      </p:sp>
      <p:sp>
        <p:nvSpPr>
          <p:cNvPr id="20" name="矩形 19"/>
          <p:cNvSpPr/>
          <p:nvPr/>
        </p:nvSpPr>
        <p:spPr>
          <a:xfrm>
            <a:off x="8862178"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21" name="矩形 20"/>
          <p:cNvSpPr/>
          <p:nvPr/>
        </p:nvSpPr>
        <p:spPr>
          <a:xfrm>
            <a:off x="9532186" y="6250576"/>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计数排序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5" name="文本框 4"/>
          <p:cNvSpPr txBox="1"/>
          <p:nvPr/>
        </p:nvSpPr>
        <p:spPr>
          <a:xfrm>
            <a:off x="201295" y="1721485"/>
            <a:ext cx="4386580" cy="4523105"/>
          </a:xfrm>
          <a:prstGeom prst="rect">
            <a:avLst/>
          </a:prstGeom>
          <a:noFill/>
        </p:spPr>
        <p:txBody>
          <a:bodyPr wrap="square" rtlCol="0" anchor="t">
            <a:spAutoFit/>
          </a:bodyPr>
          <a:p>
            <a:r>
              <a:rPr lang="zh-CN" altLang="en-US"/>
              <a:t>计数排序不是基于比较的排序算法，其核心在于将输入的数据值转化为键存储在额外开辟的数组空间中。 作为一种线性时间复杂度的排序，计数排序要求输入的数据必须是有确定范围的整数。</a:t>
            </a:r>
            <a:endParaRPr lang="zh-CN" altLang="en-US"/>
          </a:p>
          <a:p>
            <a:endParaRPr lang="zh-CN" altLang="en-US"/>
          </a:p>
          <a:p>
            <a:r>
              <a:rPr lang="zh-CN" altLang="en-US"/>
              <a:t>找出待排序的数组中最大和最小的元素；</a:t>
            </a:r>
            <a:endParaRPr lang="zh-CN" altLang="en-US"/>
          </a:p>
          <a:p>
            <a:endParaRPr lang="zh-CN" altLang="en-US"/>
          </a:p>
          <a:p>
            <a:r>
              <a:rPr lang="zh-CN" altLang="en-US"/>
              <a:t>统计数组中每个值为i的元素出现的次数，存入数组C的第i项；</a:t>
            </a:r>
            <a:endParaRPr lang="zh-CN" altLang="en-US"/>
          </a:p>
          <a:p>
            <a:endParaRPr lang="zh-CN" altLang="en-US"/>
          </a:p>
          <a:p>
            <a:r>
              <a:rPr lang="zh-CN" altLang="en-US"/>
              <a:t>对所有的计数累加（从C中的第一个元素开始，每一项和前一项相加）；</a:t>
            </a:r>
            <a:endParaRPr lang="zh-CN" altLang="en-US"/>
          </a:p>
          <a:p>
            <a:endParaRPr lang="zh-CN" altLang="en-US"/>
          </a:p>
          <a:p>
            <a:r>
              <a:rPr lang="zh-CN" altLang="en-US"/>
              <a:t>反向填充目标数组：将每个元素i放在新数组的第C(i)项，每放一个元素就将C(i)减去1。</a:t>
            </a:r>
            <a:endParaRPr lang="zh-CN" altLang="en-US"/>
          </a:p>
        </p:txBody>
      </p:sp>
      <p:pic>
        <p:nvPicPr>
          <p:cNvPr id="4" name="图片 3" descr="640"/>
          <p:cNvPicPr>
            <a:picLocks noChangeAspect="1"/>
          </p:cNvPicPr>
          <p:nvPr/>
        </p:nvPicPr>
        <p:blipFill>
          <a:blip r:embed="rId1"/>
          <a:stretch>
            <a:fillRect/>
          </a:stretch>
        </p:blipFill>
        <p:spPr>
          <a:xfrm>
            <a:off x="4549775" y="1721485"/>
            <a:ext cx="7372985" cy="40582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基数排序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5" name="文本框 4"/>
          <p:cNvSpPr txBox="1"/>
          <p:nvPr/>
        </p:nvSpPr>
        <p:spPr>
          <a:xfrm>
            <a:off x="201295" y="1721485"/>
            <a:ext cx="4568190" cy="3969385"/>
          </a:xfrm>
          <a:prstGeom prst="rect">
            <a:avLst/>
          </a:prstGeom>
          <a:noFill/>
        </p:spPr>
        <p:txBody>
          <a:bodyPr wrap="square" rtlCol="0" anchor="t">
            <a:spAutoFit/>
          </a:bodyPr>
          <a:p>
            <a:r>
              <a:rPr lang="zh-CN" altLang="en-US"/>
              <a:t>基数排序是按照低位先排序，然后收集；再按照高位排序，然后再收集；依次类推，直到最高位。有时候有些属性是有优先级顺序的，先按低优先级排序，再按高优先级排序。最后的次序就是高优先级高的在前，高优先级相同的低优先级高的在前。</a:t>
            </a:r>
            <a:endParaRPr lang="zh-CN" altLang="en-US"/>
          </a:p>
          <a:p>
            <a:endParaRPr lang="zh-CN" altLang="en-US"/>
          </a:p>
          <a:p>
            <a:r>
              <a:rPr lang="zh-CN" altLang="en-US"/>
              <a:t>取得数组中的最大数，并取得位数；</a:t>
            </a:r>
            <a:endParaRPr lang="zh-CN" altLang="en-US"/>
          </a:p>
          <a:p>
            <a:endParaRPr lang="zh-CN" altLang="en-US"/>
          </a:p>
          <a:p>
            <a:r>
              <a:rPr lang="zh-CN" altLang="en-US"/>
              <a:t>arr为原始数组，从最低位开始取每个位组成radix数组；</a:t>
            </a:r>
            <a:endParaRPr lang="zh-CN" altLang="en-US"/>
          </a:p>
          <a:p>
            <a:endParaRPr lang="zh-CN" altLang="en-US"/>
          </a:p>
          <a:p>
            <a:r>
              <a:rPr lang="zh-CN" altLang="en-US"/>
              <a:t>对radix进行计数排序（利用计数排序适用于小范围数的特点）；</a:t>
            </a:r>
            <a:endParaRPr lang="zh-CN" altLang="en-US"/>
          </a:p>
        </p:txBody>
      </p:sp>
      <p:pic>
        <p:nvPicPr>
          <p:cNvPr id="6" name="图片 5" descr="640"/>
          <p:cNvPicPr>
            <a:picLocks noChangeAspect="1"/>
          </p:cNvPicPr>
          <p:nvPr/>
        </p:nvPicPr>
        <p:blipFill>
          <a:blip r:embed="rId1"/>
          <a:stretch>
            <a:fillRect/>
          </a:stretch>
        </p:blipFill>
        <p:spPr>
          <a:xfrm>
            <a:off x="5277485" y="1986280"/>
            <a:ext cx="6530975" cy="37045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795655" y="1562735"/>
            <a:ext cx="10814685" cy="38995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算法效率的度量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1257300" y="1238250"/>
            <a:ext cx="9677400" cy="4381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插入排序</a:t>
            </a:r>
            <a:r>
              <a:rPr lang="en-US" altLang="zh-CN" smtClean="0"/>
              <a:t>——</a:t>
            </a:r>
            <a:r>
              <a:rPr lang="zh-CN" altLang="en-US" smtClean="0"/>
              <a:t>直接插入排序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图片 6" descr="640"/>
          <p:cNvPicPr>
            <a:picLocks noChangeAspect="1"/>
          </p:cNvPicPr>
          <p:nvPr/>
        </p:nvPicPr>
        <p:blipFill>
          <a:blip r:embed="rId1"/>
          <a:stretch>
            <a:fillRect/>
          </a:stretch>
        </p:blipFill>
        <p:spPr>
          <a:xfrm>
            <a:off x="2050415" y="1262380"/>
            <a:ext cx="7724775" cy="4810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插入排序</a:t>
            </a:r>
            <a:r>
              <a:rPr lang="en-US" altLang="zh-CN" smtClean="0"/>
              <a:t>——</a:t>
            </a:r>
            <a:r>
              <a:rPr lang="zh-CN" altLang="en-US" smtClean="0"/>
              <a:t>直接插入排序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4" name="内容占位符 3"/>
          <p:cNvSpPr>
            <a:spLocks noGrp="1"/>
          </p:cNvSpPr>
          <p:nvPr>
            <p:ph idx="1"/>
          </p:nvPr>
        </p:nvSpPr>
        <p:spPr>
          <a:xfrm>
            <a:off x="838200" y="1825625"/>
            <a:ext cx="6189980" cy="4351655"/>
          </a:xfrm>
        </p:spPr>
        <p:txBody>
          <a:bodyPr>
            <a:normAutofit/>
          </a:bodyPr>
          <a:lstStyle/>
          <a:p>
            <a:pPr lvl="0"/>
            <a:r>
              <a:rPr lang="zh-CN" altLang="zh-CN">
                <a:solidFill>
                  <a:srgbClr val="000000"/>
                </a:solidFill>
                <a:latin typeface="Arial Unicode MS"/>
              </a:rPr>
              <a:t>列表被分为有序区和无序区两个部分。最初有序区只有一个元素</a:t>
            </a:r>
            <a:r>
              <a:rPr lang="zh-CN" altLang="zh-CN" smtClean="0">
                <a:solidFill>
                  <a:srgbClr val="000000"/>
                </a:solidFill>
                <a:latin typeface="Arial Unicode MS"/>
              </a:rPr>
              <a:t>。每次</a:t>
            </a:r>
            <a:r>
              <a:rPr lang="zh-CN" altLang="zh-CN">
                <a:solidFill>
                  <a:srgbClr val="000000"/>
                </a:solidFill>
                <a:latin typeface="Arial Unicode MS"/>
              </a:rPr>
              <a:t>从无序区选择一个元素，插入到有序区的位置，直到无序区变空。</a:t>
            </a:r>
            <a:r>
              <a:rPr lang="zh-CN" altLang="zh-CN"/>
              <a:t> </a:t>
            </a:r>
            <a:endParaRPr lang="zh-CN" altLang="zh-CN" sz="4000">
              <a:latin typeface="Arial" panose="020B0604020202020204" pitchFamily="34" charset="0"/>
            </a:endParaRPr>
          </a:p>
          <a:p>
            <a:r>
              <a:rPr lang="zh-CN" altLang="en-US" smtClean="0"/>
              <a:t>空间复杂度为</a:t>
            </a:r>
            <a:r>
              <a:rPr lang="en-US" altLang="zh-CN" smtClean="0"/>
              <a:t>O(1)</a:t>
            </a:r>
            <a:endParaRPr lang="en-US" altLang="zh-CN" smtClean="0"/>
          </a:p>
          <a:p>
            <a:r>
              <a:rPr lang="zh-CN" altLang="en-US"/>
              <a:t>平均时间复杂</a:t>
            </a:r>
            <a:r>
              <a:rPr lang="zh-CN" altLang="en-US" smtClean="0"/>
              <a:t>度为</a:t>
            </a:r>
            <a:r>
              <a:rPr lang="en-US" altLang="zh-CN" smtClean="0"/>
              <a:t>O(</a:t>
            </a:r>
            <a:r>
              <a:rPr lang="en-US" altLang="zh-CN"/>
              <a:t>n</a:t>
            </a:r>
            <a:r>
              <a:rPr lang="en-US" altLang="zh-CN" baseline="30000"/>
              <a:t>2</a:t>
            </a:r>
            <a:r>
              <a:rPr lang="en-US" altLang="zh-CN" smtClean="0"/>
              <a:t>)</a:t>
            </a:r>
            <a:endParaRPr lang="en-US" altLang="zh-CN" smtClean="0"/>
          </a:p>
          <a:p>
            <a:r>
              <a:rPr lang="zh-CN" altLang="en-US"/>
              <a:t>稳定</a:t>
            </a:r>
            <a:endParaRPr lang="en-US" altLang="zh-CN" smtClean="0"/>
          </a:p>
          <a:p>
            <a:endParaRPr lang="en-US" altLang="zh-CN" smtClean="0"/>
          </a:p>
        </p:txBody>
      </p:sp>
      <p:pic>
        <p:nvPicPr>
          <p:cNvPr id="5" name="图片 4"/>
          <p:cNvPicPr>
            <a:picLocks noChangeAspect="1"/>
          </p:cNvPicPr>
          <p:nvPr/>
        </p:nvPicPr>
        <p:blipFill>
          <a:blip r:embed="rId1"/>
          <a:stretch>
            <a:fillRect/>
          </a:stretch>
        </p:blipFill>
        <p:spPr>
          <a:xfrm>
            <a:off x="3333750" y="1055370"/>
            <a:ext cx="5276850" cy="685800"/>
          </a:xfrm>
          <a:prstGeom prst="rect">
            <a:avLst/>
          </a:prstGeom>
        </p:spPr>
      </p:pic>
      <p:sp>
        <p:nvSpPr>
          <p:cNvPr id="6" name="矩形 5"/>
          <p:cNvSpPr/>
          <p:nvPr/>
        </p:nvSpPr>
        <p:spPr>
          <a:xfrm>
            <a:off x="7028448"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6</a:t>
            </a:r>
            <a:endParaRPr lang="zh-CN" altLang="en-US"/>
          </a:p>
        </p:txBody>
      </p:sp>
      <p:sp>
        <p:nvSpPr>
          <p:cNvPr id="7" name="矩形 6"/>
          <p:cNvSpPr/>
          <p:nvPr/>
        </p:nvSpPr>
        <p:spPr>
          <a:xfrm>
            <a:off x="5157955" y="625041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3</a:t>
            </a:r>
            <a:endParaRPr lang="zh-CN" altLang="en-US"/>
          </a:p>
        </p:txBody>
      </p:sp>
      <p:sp>
        <p:nvSpPr>
          <p:cNvPr id="9" name="矩形 8"/>
          <p:cNvSpPr/>
          <p:nvPr/>
        </p:nvSpPr>
        <p:spPr>
          <a:xfrm>
            <a:off x="6268629"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5</a:t>
            </a:r>
            <a:endParaRPr lang="zh-CN" altLang="en-US"/>
          </a:p>
        </p:txBody>
      </p:sp>
      <p:sp>
        <p:nvSpPr>
          <p:cNvPr id="10" name="矩形 9"/>
          <p:cNvSpPr/>
          <p:nvPr/>
        </p:nvSpPr>
        <p:spPr>
          <a:xfrm>
            <a:off x="7869933"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7</a:t>
            </a:r>
            <a:endParaRPr lang="zh-CN" altLang="en-US"/>
          </a:p>
        </p:txBody>
      </p:sp>
      <p:sp>
        <p:nvSpPr>
          <p:cNvPr id="11" name="矩形 10"/>
          <p:cNvSpPr/>
          <p:nvPr/>
        </p:nvSpPr>
        <p:spPr>
          <a:xfrm>
            <a:off x="2599424" y="625041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0</a:t>
            </a:r>
            <a:endParaRPr lang="zh-CN" altLang="en-US"/>
          </a:p>
        </p:txBody>
      </p:sp>
      <p:sp>
        <p:nvSpPr>
          <p:cNvPr id="13" name="矩形 12"/>
          <p:cNvSpPr/>
          <p:nvPr/>
        </p:nvSpPr>
        <p:spPr>
          <a:xfrm>
            <a:off x="5749860" y="625041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4</a:t>
            </a:r>
            <a:endParaRPr lang="zh-CN" altLang="en-US"/>
          </a:p>
        </p:txBody>
      </p:sp>
      <p:sp>
        <p:nvSpPr>
          <p:cNvPr id="21" name="矩形 20"/>
          <p:cNvSpPr/>
          <p:nvPr/>
        </p:nvSpPr>
        <p:spPr>
          <a:xfrm>
            <a:off x="3433563" y="623644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1</a:t>
            </a:r>
            <a:endParaRPr lang="zh-CN" altLang="en-US"/>
          </a:p>
        </p:txBody>
      </p:sp>
      <p:sp>
        <p:nvSpPr>
          <p:cNvPr id="22" name="矩形 21"/>
          <p:cNvSpPr/>
          <p:nvPr/>
        </p:nvSpPr>
        <p:spPr>
          <a:xfrm>
            <a:off x="4036261" y="6250576"/>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2</a:t>
            </a:r>
            <a:endParaRPr lang="zh-CN" altLang="en-US"/>
          </a:p>
        </p:txBody>
      </p:sp>
      <p:sp>
        <p:nvSpPr>
          <p:cNvPr id="8" name="矩形 7"/>
          <p:cNvSpPr/>
          <p:nvPr/>
        </p:nvSpPr>
        <p:spPr>
          <a:xfrm>
            <a:off x="4597601" y="6236606"/>
            <a:ext cx="445168" cy="38501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2</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交换排序</a:t>
            </a:r>
            <a:r>
              <a:rPr lang="en-US" altLang="zh-CN" smtClean="0"/>
              <a:t>——</a:t>
            </a:r>
            <a:r>
              <a:rPr lang="zh-CN" altLang="en-US" smtClean="0"/>
              <a:t>冒泡排序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11" name="图片 10" descr="640"/>
          <p:cNvPicPr>
            <a:picLocks noChangeAspect="1"/>
          </p:cNvPicPr>
          <p:nvPr/>
        </p:nvPicPr>
        <p:blipFill>
          <a:blip r:embed="rId1"/>
          <a:stretch>
            <a:fillRect/>
          </a:stretch>
        </p:blipFill>
        <p:spPr>
          <a:xfrm>
            <a:off x="1741170" y="1929765"/>
            <a:ext cx="7867650" cy="2447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交换排序</a:t>
            </a:r>
            <a:r>
              <a:rPr lang="en-US" altLang="zh-CN" smtClean="0"/>
              <a:t>——</a:t>
            </a:r>
            <a:r>
              <a:rPr lang="zh-CN" altLang="en-US" smtClean="0"/>
              <a:t>冒泡排序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4" name="内容占位符 3"/>
          <p:cNvSpPr>
            <a:spLocks noGrp="1"/>
          </p:cNvSpPr>
          <p:nvPr>
            <p:ph idx="1"/>
          </p:nvPr>
        </p:nvSpPr>
        <p:spPr/>
        <p:txBody>
          <a:bodyPr>
            <a:normAutofit/>
          </a:bodyPr>
          <a:lstStyle/>
          <a:p>
            <a:r>
              <a:rPr lang="zh-CN" altLang="en-US" smtClean="0"/>
              <a:t>第一</a:t>
            </a:r>
            <a:r>
              <a:rPr lang="zh-CN" altLang="en-US"/>
              <a:t>趟：相邻的两数相比，大的往下沉。最后一个元素是最大的</a:t>
            </a:r>
            <a:r>
              <a:rPr lang="zh-CN" altLang="en-US" smtClean="0"/>
              <a:t>。第二</a:t>
            </a:r>
            <a:r>
              <a:rPr lang="zh-CN" altLang="en-US"/>
              <a:t>趟：相邻的两数相比，大的往下沉。最后一个元素不用比。</a:t>
            </a:r>
            <a:endParaRPr lang="zh-CN" altLang="en-US"/>
          </a:p>
          <a:p>
            <a:r>
              <a:rPr lang="zh-CN" altLang="en-US" smtClean="0"/>
              <a:t>空间复杂度为</a:t>
            </a:r>
            <a:r>
              <a:rPr lang="en-US" altLang="zh-CN" smtClean="0"/>
              <a:t>O(1)</a:t>
            </a:r>
            <a:endParaRPr lang="en-US" altLang="zh-CN" smtClean="0"/>
          </a:p>
          <a:p>
            <a:r>
              <a:rPr lang="zh-CN" altLang="en-US"/>
              <a:t>平均时间复杂</a:t>
            </a:r>
            <a:r>
              <a:rPr lang="zh-CN" altLang="en-US" smtClean="0"/>
              <a:t>度为</a:t>
            </a:r>
            <a:r>
              <a:rPr lang="en-US" altLang="zh-CN" smtClean="0"/>
              <a:t>O(</a:t>
            </a:r>
            <a:r>
              <a:rPr lang="en-US" altLang="zh-CN"/>
              <a:t>n</a:t>
            </a:r>
            <a:r>
              <a:rPr lang="en-US" altLang="zh-CN" baseline="30000"/>
              <a:t>2</a:t>
            </a:r>
            <a:r>
              <a:rPr lang="en-US" altLang="zh-CN" smtClean="0"/>
              <a:t>)</a:t>
            </a:r>
            <a:endParaRPr lang="en-US" altLang="zh-CN"/>
          </a:p>
          <a:p>
            <a:r>
              <a:rPr lang="zh-CN" altLang="en-US" smtClean="0"/>
              <a:t>稳定</a:t>
            </a:r>
            <a:endParaRPr lang="en-US" altLang="zh-CN" smtClean="0"/>
          </a:p>
        </p:txBody>
      </p:sp>
      <p:sp>
        <p:nvSpPr>
          <p:cNvPr id="8" name="Rectangle 1"/>
          <p:cNvSpPr>
            <a:spLocks noChangeArrowheads="1"/>
          </p:cNvSpPr>
          <p:nvPr/>
        </p:nvSpPr>
        <p:spPr bwMode="auto">
          <a:xfrm>
            <a:off x="5142556" y="3419505"/>
            <a:ext cx="6650969" cy="368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矩形 13"/>
          <p:cNvSpPr/>
          <p:nvPr/>
        </p:nvSpPr>
        <p:spPr>
          <a:xfrm>
            <a:off x="6020068" y="625041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6</a:t>
            </a:r>
            <a:endParaRPr lang="zh-CN" altLang="en-US"/>
          </a:p>
        </p:txBody>
      </p:sp>
      <p:sp>
        <p:nvSpPr>
          <p:cNvPr id="15" name="矩形 14"/>
          <p:cNvSpPr/>
          <p:nvPr/>
        </p:nvSpPr>
        <p:spPr>
          <a:xfrm>
            <a:off x="4697580" y="625041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zh-CN" altLang="en-US"/>
          </a:p>
        </p:txBody>
      </p:sp>
      <p:sp>
        <p:nvSpPr>
          <p:cNvPr id="16" name="矩形 15"/>
          <p:cNvSpPr/>
          <p:nvPr/>
        </p:nvSpPr>
        <p:spPr>
          <a:xfrm>
            <a:off x="5338989"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5</a:t>
            </a:r>
            <a:endParaRPr lang="zh-CN" altLang="en-US"/>
          </a:p>
        </p:txBody>
      </p:sp>
      <p:sp>
        <p:nvSpPr>
          <p:cNvPr id="17" name="矩形 16"/>
          <p:cNvSpPr/>
          <p:nvPr/>
        </p:nvSpPr>
        <p:spPr>
          <a:xfrm>
            <a:off x="9759058" y="625041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7</a:t>
            </a:r>
            <a:endParaRPr lang="zh-CN" altLang="en-US"/>
          </a:p>
        </p:txBody>
      </p:sp>
      <p:sp>
        <p:nvSpPr>
          <p:cNvPr id="5" name="矩形 4"/>
          <p:cNvSpPr/>
          <p:nvPr/>
        </p:nvSpPr>
        <p:spPr>
          <a:xfrm>
            <a:off x="6881229"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0</a:t>
            </a:r>
            <a:endParaRPr lang="zh-CN" altLang="en-US"/>
          </a:p>
        </p:txBody>
      </p:sp>
      <p:sp>
        <p:nvSpPr>
          <p:cNvPr id="6" name="矩形 5"/>
          <p:cNvSpPr/>
          <p:nvPr/>
        </p:nvSpPr>
        <p:spPr>
          <a:xfrm>
            <a:off x="7646605"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4</a:t>
            </a:r>
            <a:endParaRPr lang="zh-CN" altLang="en-US"/>
          </a:p>
        </p:txBody>
      </p:sp>
      <p:sp>
        <p:nvSpPr>
          <p:cNvPr id="7" name="矩形 6"/>
          <p:cNvSpPr/>
          <p:nvPr/>
        </p:nvSpPr>
        <p:spPr>
          <a:xfrm>
            <a:off x="8342748" y="6264385"/>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9" name="矩形 8"/>
          <p:cNvSpPr/>
          <p:nvPr/>
        </p:nvSpPr>
        <p:spPr>
          <a:xfrm>
            <a:off x="9087051" y="6264546"/>
            <a:ext cx="445168" cy="38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交换排序</a:t>
            </a:r>
            <a:r>
              <a:rPr lang="en-US" altLang="zh-CN" smtClean="0"/>
              <a:t>——</a:t>
            </a:r>
            <a:r>
              <a:rPr lang="zh-CN" altLang="en-US" smtClean="0"/>
              <a:t>快速排序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4" name="图片 3" descr="无标题"/>
          <p:cNvPicPr>
            <a:picLocks noChangeAspect="1"/>
          </p:cNvPicPr>
          <p:nvPr/>
        </p:nvPicPr>
        <p:blipFill>
          <a:blip r:embed="rId1"/>
          <a:stretch>
            <a:fillRect/>
          </a:stretch>
        </p:blipFill>
        <p:spPr>
          <a:xfrm>
            <a:off x="933450" y="957580"/>
            <a:ext cx="7677150" cy="5848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交换排序</a:t>
            </a:r>
            <a:r>
              <a:rPr lang="en-US" altLang="zh-CN" smtClean="0"/>
              <a:t>——</a:t>
            </a:r>
            <a:r>
              <a:rPr lang="zh-CN" altLang="en-US" smtClean="0"/>
              <a:t>快速排序</a:t>
            </a:r>
            <a:endParaRPr lang="zh-CN" altLang="en-US"/>
          </a:p>
        </p:txBody>
      </p:sp>
      <p:sp>
        <p:nvSpPr>
          <p:cNvPr id="3" name="灯片编号占位符 2"/>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4" name="内容占位符 3"/>
          <p:cNvSpPr>
            <a:spLocks noGrp="1"/>
          </p:cNvSpPr>
          <p:nvPr>
            <p:ph idx="1"/>
          </p:nvPr>
        </p:nvSpPr>
        <p:spPr>
          <a:xfrm>
            <a:off x="282575" y="1261745"/>
            <a:ext cx="6288405" cy="4915535"/>
          </a:xfrm>
        </p:spPr>
        <p:txBody>
          <a:bodyPr>
            <a:normAutofit fontScale="90000"/>
          </a:bodyPr>
          <a:lstStyle/>
          <a:p>
            <a:r>
              <a:rPr lang="zh-CN" altLang="en-US"/>
              <a:t>取一个元素</a:t>
            </a:r>
            <a:r>
              <a:rPr lang="en-US" altLang="zh-CN"/>
              <a:t>p</a:t>
            </a:r>
            <a:r>
              <a:rPr lang="zh-CN" altLang="en-US"/>
              <a:t>（通常是第一个</a:t>
            </a:r>
            <a:r>
              <a:rPr lang="zh-CN" altLang="en-US" smtClean="0"/>
              <a:t>元素），</a:t>
            </a:r>
            <a:r>
              <a:rPr lang="zh-CN" altLang="en-US"/>
              <a:t>使元素</a:t>
            </a:r>
            <a:r>
              <a:rPr lang="en-US" altLang="zh-CN"/>
              <a:t>p</a:t>
            </a:r>
            <a:r>
              <a:rPr lang="zh-CN" altLang="en-US"/>
              <a:t>归位（把</a:t>
            </a:r>
            <a:r>
              <a:rPr lang="en-US" altLang="zh-CN"/>
              <a:t>p</a:t>
            </a:r>
            <a:r>
              <a:rPr lang="zh-CN" altLang="en-US"/>
              <a:t>右边比</a:t>
            </a:r>
            <a:r>
              <a:rPr lang="en-US" altLang="zh-CN"/>
              <a:t>p</a:t>
            </a:r>
            <a:r>
              <a:rPr lang="zh-CN" altLang="en-US"/>
              <a:t>小的元素都放在它左边，在把空缺位置的左边比</a:t>
            </a:r>
            <a:r>
              <a:rPr lang="en-US" altLang="zh-CN"/>
              <a:t>p</a:t>
            </a:r>
            <a:r>
              <a:rPr lang="zh-CN" altLang="en-US"/>
              <a:t>大的元素放在</a:t>
            </a:r>
            <a:r>
              <a:rPr lang="en-US" altLang="zh-CN"/>
              <a:t>p</a:t>
            </a:r>
            <a:r>
              <a:rPr lang="zh-CN" altLang="en-US"/>
              <a:t>右边）</a:t>
            </a:r>
            <a:r>
              <a:rPr lang="zh-CN" altLang="en-US" smtClean="0"/>
              <a:t>；</a:t>
            </a:r>
            <a:endParaRPr lang="en-US" altLang="zh-CN" smtClean="0"/>
          </a:p>
          <a:p>
            <a:r>
              <a:rPr lang="zh-CN" altLang="en-US" smtClean="0"/>
              <a:t>列表</a:t>
            </a:r>
            <a:r>
              <a:rPr lang="zh-CN" altLang="en-US"/>
              <a:t>被</a:t>
            </a:r>
            <a:r>
              <a:rPr lang="en-US" altLang="zh-CN"/>
              <a:t>p</a:t>
            </a:r>
            <a:r>
              <a:rPr lang="zh-CN" altLang="en-US"/>
              <a:t>分成两部分，左边都比</a:t>
            </a:r>
            <a:r>
              <a:rPr lang="en-US" altLang="zh-CN"/>
              <a:t>p</a:t>
            </a:r>
            <a:r>
              <a:rPr lang="zh-CN" altLang="en-US"/>
              <a:t>小，右边都比</a:t>
            </a:r>
            <a:r>
              <a:rPr lang="en-US" altLang="zh-CN"/>
              <a:t>p</a:t>
            </a:r>
            <a:r>
              <a:rPr lang="zh-CN" altLang="en-US"/>
              <a:t>大；</a:t>
            </a:r>
            <a:endParaRPr lang="zh-CN" altLang="en-US"/>
          </a:p>
          <a:p>
            <a:r>
              <a:rPr lang="zh-CN" altLang="en-US"/>
              <a:t>递归完成</a:t>
            </a:r>
            <a:r>
              <a:rPr lang="zh-CN" altLang="en-US" smtClean="0"/>
              <a:t>排序。</a:t>
            </a:r>
            <a:endParaRPr lang="zh-CN" altLang="en-US"/>
          </a:p>
          <a:p>
            <a:r>
              <a:rPr lang="zh-CN" altLang="en-US" smtClean="0">
                <a:sym typeface="+mn-ea"/>
              </a:rPr>
              <a:t>平均</a:t>
            </a:r>
            <a:r>
              <a:rPr lang="zh-CN" altLang="en-US" smtClean="0"/>
              <a:t>空间复杂度为</a:t>
            </a:r>
            <a:r>
              <a:rPr lang="en-US" altLang="zh-CN" smtClean="0"/>
              <a:t>O(log</a:t>
            </a:r>
            <a:r>
              <a:rPr lang="en-US" altLang="zh-CN" baseline="-25000" smtClean="0"/>
              <a:t>2</a:t>
            </a:r>
            <a:r>
              <a:rPr lang="en-US" altLang="zh-CN" smtClean="0"/>
              <a:t>n)</a:t>
            </a:r>
            <a:r>
              <a:rPr lang="zh-CN" altLang="en-US" smtClean="0"/>
              <a:t>，最坏为</a:t>
            </a:r>
            <a:r>
              <a:rPr lang="en-US" altLang="zh-CN" smtClean="0"/>
              <a:t>O(n</a:t>
            </a:r>
            <a:r>
              <a:rPr lang="en-US" altLang="zh-CN"/>
              <a:t>)</a:t>
            </a:r>
            <a:endParaRPr lang="en-US" altLang="zh-CN" smtClean="0"/>
          </a:p>
          <a:p>
            <a:r>
              <a:rPr lang="zh-CN" altLang="en-US">
                <a:sym typeface="+mn-ea"/>
              </a:rPr>
              <a:t>平均</a:t>
            </a:r>
            <a:r>
              <a:rPr lang="zh-CN" altLang="en-US"/>
              <a:t>时间复杂</a:t>
            </a:r>
            <a:r>
              <a:rPr lang="zh-CN" altLang="en-US" smtClean="0"/>
              <a:t>度</a:t>
            </a:r>
            <a:r>
              <a:rPr lang="zh-CN" altLang="en-US"/>
              <a:t>为</a:t>
            </a:r>
            <a:r>
              <a:rPr lang="en-US" altLang="zh-CN" smtClean="0"/>
              <a:t>O(nlog</a:t>
            </a:r>
            <a:r>
              <a:rPr lang="en-US" altLang="zh-CN" baseline="-25000" smtClean="0"/>
              <a:t>2</a:t>
            </a:r>
            <a:r>
              <a:rPr lang="en-US" altLang="zh-CN" smtClean="0"/>
              <a:t>n</a:t>
            </a:r>
            <a:r>
              <a:rPr lang="en-US" altLang="zh-CN"/>
              <a:t>)</a:t>
            </a:r>
            <a:r>
              <a:rPr lang="zh-CN" altLang="en-US"/>
              <a:t>，最坏为</a:t>
            </a:r>
            <a:r>
              <a:rPr lang="en-US" altLang="zh-CN" smtClean="0"/>
              <a:t>O(</a:t>
            </a:r>
            <a:r>
              <a:rPr lang="en-US" altLang="zh-CN"/>
              <a:t>n</a:t>
            </a:r>
            <a:r>
              <a:rPr lang="en-US" altLang="zh-CN" baseline="30000"/>
              <a:t>2</a:t>
            </a:r>
            <a:r>
              <a:rPr lang="en-US" altLang="zh-CN" smtClean="0"/>
              <a:t>)</a:t>
            </a:r>
            <a:endParaRPr lang="en-US" altLang="zh-CN"/>
          </a:p>
          <a:p>
            <a:r>
              <a:rPr lang="zh-CN" altLang="en-US" smtClean="0"/>
              <a:t>不稳定</a:t>
            </a:r>
            <a:endParaRPr lang="en-US" altLang="zh-CN" smtClean="0"/>
          </a:p>
        </p:txBody>
      </p:sp>
      <p:sp>
        <p:nvSpPr>
          <p:cNvPr id="5" name="矩形 4"/>
          <p:cNvSpPr/>
          <p:nvPr/>
        </p:nvSpPr>
        <p:spPr>
          <a:xfrm>
            <a:off x="6871335" y="739140"/>
            <a:ext cx="5168265" cy="5015865"/>
          </a:xfrm>
          <a:prstGeom prst="rect">
            <a:avLst/>
          </a:prstGeom>
        </p:spPr>
        <p:txBody>
          <a:bodyPr wrap="square">
            <a:spAutoFit/>
          </a:bodyPr>
          <a:lstStyle/>
          <a:p>
            <a:pPr eaLnBrk="0" fontAlgn="base" hangingPunct="0"/>
            <a:r>
              <a:rPr lang="en-US" altLang="zh-CN" sz="1600">
                <a:solidFill>
                  <a:srgbClr val="000000"/>
                </a:solidFill>
                <a:latin typeface="Consolas" panose="020B0609020204030204" pitchFamily="49" charset="0"/>
                <a:cs typeface="mn-cs"/>
              </a:rPr>
              <a:t>lst = [</a:t>
            </a:r>
            <a:r>
              <a:rPr lang="en-US" altLang="zh-CN" sz="1600">
                <a:solidFill>
                  <a:srgbClr val="0000FF"/>
                </a:solidFill>
                <a:latin typeface="Consolas" panose="020B0609020204030204" pitchFamily="49" charset="0"/>
                <a:cs typeface="mn-cs"/>
              </a:rPr>
              <a:t>6</a:t>
            </a:r>
            <a:r>
              <a:rPr lang="en-US" altLang="zh-CN" sz="1600">
                <a:solidFill>
                  <a:srgbClr val="000000"/>
                </a:solidFill>
                <a:latin typeface="Consolas" panose="020B0609020204030204" pitchFamily="49" charset="0"/>
                <a:cs typeface="mn-cs"/>
              </a:rPr>
              <a:t>,</a:t>
            </a:r>
            <a:r>
              <a:rPr lang="en-US" altLang="zh-CN" sz="1600">
                <a:solidFill>
                  <a:srgbClr val="0000FF"/>
                </a:solidFill>
                <a:latin typeface="Consolas" panose="020B0609020204030204" pitchFamily="49" charset="0"/>
                <a:cs typeface="mn-cs"/>
              </a:rPr>
              <a:t>3</a:t>
            </a:r>
            <a:r>
              <a:rPr lang="en-US" altLang="zh-CN" sz="1600">
                <a:solidFill>
                  <a:srgbClr val="000000"/>
                </a:solidFill>
                <a:latin typeface="Consolas" panose="020B0609020204030204" pitchFamily="49" charset="0"/>
                <a:cs typeface="mn-cs"/>
              </a:rPr>
              <a:t>,</a:t>
            </a:r>
            <a:r>
              <a:rPr lang="en-US" altLang="zh-CN" sz="1600">
                <a:solidFill>
                  <a:srgbClr val="0000FF"/>
                </a:solidFill>
                <a:latin typeface="Consolas" panose="020B0609020204030204" pitchFamily="49" charset="0"/>
                <a:cs typeface="mn-cs"/>
              </a:rPr>
              <a:t>5</a:t>
            </a:r>
            <a:r>
              <a:rPr lang="en-US" altLang="zh-CN" sz="1600">
                <a:solidFill>
                  <a:srgbClr val="000000"/>
                </a:solidFill>
                <a:latin typeface="Consolas" panose="020B0609020204030204" pitchFamily="49" charset="0"/>
                <a:cs typeface="mn-cs"/>
              </a:rPr>
              <a:t>,</a:t>
            </a:r>
            <a:r>
              <a:rPr lang="en-US" altLang="zh-CN" sz="1600">
                <a:solidFill>
                  <a:srgbClr val="0000FF"/>
                </a:solidFill>
                <a:latin typeface="Consolas" panose="020B0609020204030204" pitchFamily="49" charset="0"/>
                <a:cs typeface="mn-cs"/>
              </a:rPr>
              <a:t>7</a:t>
            </a:r>
            <a:r>
              <a:rPr lang="en-US" altLang="zh-CN" sz="1600">
                <a:solidFill>
                  <a:srgbClr val="000000"/>
                </a:solidFill>
                <a:latin typeface="Consolas" panose="020B0609020204030204" pitchFamily="49" charset="0"/>
                <a:cs typeface="mn-cs"/>
              </a:rPr>
              <a:t>,</a:t>
            </a:r>
            <a:r>
              <a:rPr lang="en-US" altLang="zh-CN" sz="1600">
                <a:solidFill>
                  <a:srgbClr val="0000FF"/>
                </a:solidFill>
                <a:latin typeface="Consolas" panose="020B0609020204030204" pitchFamily="49" charset="0"/>
                <a:cs typeface="mn-cs"/>
              </a:rPr>
              <a:t>0</a:t>
            </a:r>
            <a:r>
              <a:rPr lang="en-US" altLang="zh-CN" sz="1600">
                <a:solidFill>
                  <a:srgbClr val="000000"/>
                </a:solidFill>
                <a:latin typeface="Consolas" panose="020B0609020204030204" pitchFamily="49" charset="0"/>
                <a:cs typeface="mn-cs"/>
              </a:rPr>
              <a:t>,</a:t>
            </a:r>
            <a:r>
              <a:rPr lang="en-US" altLang="zh-CN" sz="1600">
                <a:solidFill>
                  <a:srgbClr val="0000FF"/>
                </a:solidFill>
                <a:latin typeface="Consolas" panose="020B0609020204030204" pitchFamily="49" charset="0"/>
                <a:cs typeface="mn-cs"/>
              </a:rPr>
              <a:t>4</a:t>
            </a:r>
            <a:r>
              <a:rPr lang="en-US" altLang="zh-CN" sz="1600">
                <a:solidFill>
                  <a:srgbClr val="000000"/>
                </a:solidFill>
                <a:latin typeface="Consolas" panose="020B0609020204030204" pitchFamily="49" charset="0"/>
                <a:cs typeface="mn-cs"/>
              </a:rPr>
              <a:t>,</a:t>
            </a:r>
            <a:r>
              <a:rPr lang="en-US" altLang="zh-CN" sz="1600">
                <a:solidFill>
                  <a:srgbClr val="0000FF"/>
                </a:solidFill>
                <a:latin typeface="Consolas" panose="020B0609020204030204" pitchFamily="49" charset="0"/>
                <a:cs typeface="mn-cs"/>
              </a:rPr>
              <a:t>1</a:t>
            </a:r>
            <a:r>
              <a:rPr lang="en-US" altLang="zh-CN" sz="1600">
                <a:solidFill>
                  <a:srgbClr val="000000"/>
                </a:solidFill>
                <a:latin typeface="Consolas" panose="020B0609020204030204" pitchFamily="49" charset="0"/>
                <a:cs typeface="mn-cs"/>
              </a:rPr>
              <a:t>,</a:t>
            </a:r>
            <a:r>
              <a:rPr lang="en-US" altLang="zh-CN" sz="1600">
                <a:solidFill>
                  <a:srgbClr val="0000FF"/>
                </a:solidFill>
                <a:latin typeface="Consolas" panose="020B0609020204030204" pitchFamily="49" charset="0"/>
                <a:cs typeface="mn-cs"/>
              </a:rPr>
              <a:t>2</a:t>
            </a:r>
            <a:r>
              <a:rPr lang="en-US" altLang="zh-CN" sz="1600">
                <a:solidFill>
                  <a:srgbClr val="000000"/>
                </a:solidFill>
                <a:latin typeface="Consolas" panose="020B0609020204030204" pitchFamily="49" charset="0"/>
                <a:cs typeface="mn-cs"/>
              </a:rPr>
              <a:t>]</a:t>
            </a:r>
            <a:br>
              <a:rPr lang="en-US" altLang="zh-CN" sz="1600">
                <a:solidFill>
                  <a:srgbClr val="000000"/>
                </a:solidFill>
                <a:latin typeface="Consolas" panose="020B0609020204030204" pitchFamily="49" charset="0"/>
                <a:cs typeface="mn-cs"/>
              </a:rPr>
            </a:br>
            <a:r>
              <a:rPr lang="en-US" altLang="zh-CN" sz="1600" b="1">
                <a:solidFill>
                  <a:srgbClr val="000080"/>
                </a:solidFill>
                <a:latin typeface="Consolas" panose="020B0609020204030204" pitchFamily="49" charset="0"/>
                <a:cs typeface="mn-cs"/>
              </a:rPr>
              <a:t>def </a:t>
            </a:r>
            <a:r>
              <a:rPr lang="en-US" altLang="zh-CN" sz="1600">
                <a:solidFill>
                  <a:srgbClr val="000000"/>
                </a:solidFill>
                <a:latin typeface="Consolas" panose="020B0609020204030204" pitchFamily="49" charset="0"/>
                <a:cs typeface="mn-cs"/>
              </a:rPr>
              <a:t>part(v,left,right):</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key = v[left]     </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a:t>
            </a:r>
            <a:r>
              <a:rPr lang="en-US" altLang="zh-CN" sz="1600" b="1">
                <a:solidFill>
                  <a:srgbClr val="000080"/>
                </a:solidFill>
                <a:latin typeface="Consolas" panose="020B0609020204030204" pitchFamily="49" charset="0"/>
                <a:cs typeface="mn-cs"/>
              </a:rPr>
              <a:t>while </a:t>
            </a:r>
            <a:r>
              <a:rPr lang="en-US" altLang="zh-CN" sz="1600">
                <a:solidFill>
                  <a:srgbClr val="000000"/>
                </a:solidFill>
                <a:latin typeface="Consolas" panose="020B0609020204030204" pitchFamily="49" charset="0"/>
                <a:cs typeface="mn-cs"/>
              </a:rPr>
              <a:t>left&lt;right:</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a:t>
            </a:r>
            <a:r>
              <a:rPr lang="en-US" altLang="zh-CN" sz="1600" b="1">
                <a:solidFill>
                  <a:srgbClr val="000080"/>
                </a:solidFill>
                <a:latin typeface="Consolas" panose="020B0609020204030204" pitchFamily="49" charset="0"/>
                <a:cs typeface="mn-cs"/>
              </a:rPr>
              <a:t>while </a:t>
            </a:r>
            <a:r>
              <a:rPr lang="en-US" altLang="zh-CN" sz="1600">
                <a:solidFill>
                  <a:srgbClr val="000000"/>
                </a:solidFill>
                <a:latin typeface="Consolas" panose="020B0609020204030204" pitchFamily="49" charset="0"/>
                <a:cs typeface="mn-cs"/>
              </a:rPr>
              <a:t>left&lt;right </a:t>
            </a:r>
            <a:r>
              <a:rPr lang="en-US" altLang="zh-CN" sz="1600" b="1">
                <a:solidFill>
                  <a:srgbClr val="000080"/>
                </a:solidFill>
                <a:latin typeface="Consolas" panose="020B0609020204030204" pitchFamily="49" charset="0"/>
                <a:cs typeface="mn-cs"/>
              </a:rPr>
              <a:t>and </a:t>
            </a:r>
            <a:r>
              <a:rPr lang="en-US" altLang="zh-CN" sz="1600">
                <a:solidFill>
                  <a:srgbClr val="000000"/>
                </a:solidFill>
                <a:latin typeface="Consolas" panose="020B0609020204030204" pitchFamily="49" charset="0"/>
                <a:cs typeface="mn-cs"/>
              </a:rPr>
              <a:t>v[right]&gt;=key:</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right -= </a:t>
            </a:r>
            <a:r>
              <a:rPr lang="en-US" altLang="zh-CN" sz="1600">
                <a:solidFill>
                  <a:srgbClr val="0000FF"/>
                </a:solidFill>
                <a:latin typeface="Consolas" panose="020B0609020204030204" pitchFamily="49" charset="0"/>
                <a:cs typeface="mn-cs"/>
              </a:rPr>
              <a:t>1</a:t>
            </a:r>
            <a:br>
              <a:rPr lang="en-US" altLang="zh-CN" sz="1600">
                <a:solidFill>
                  <a:srgbClr val="0000FF"/>
                </a:solidFill>
                <a:latin typeface="Consolas" panose="020B0609020204030204" pitchFamily="49" charset="0"/>
                <a:cs typeface="mn-cs"/>
              </a:rPr>
            </a:br>
            <a:r>
              <a:rPr lang="en-US" altLang="zh-CN" sz="1600">
                <a:solidFill>
                  <a:srgbClr val="0000FF"/>
                </a:solidFill>
                <a:latin typeface="Consolas" panose="020B0609020204030204" pitchFamily="49" charset="0"/>
                <a:cs typeface="mn-cs"/>
              </a:rPr>
              <a:t>        </a:t>
            </a:r>
            <a:r>
              <a:rPr lang="en-US" altLang="zh-CN" sz="1600">
                <a:solidFill>
                  <a:srgbClr val="000000"/>
                </a:solidFill>
                <a:latin typeface="Consolas" panose="020B0609020204030204" pitchFamily="49" charset="0"/>
                <a:cs typeface="mn-cs"/>
              </a:rPr>
              <a:t>v[left] = v[right]</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a:t>
            </a:r>
            <a:r>
              <a:rPr lang="en-US" altLang="zh-CN" sz="1600" b="1">
                <a:solidFill>
                  <a:srgbClr val="000080"/>
                </a:solidFill>
                <a:latin typeface="Consolas" panose="020B0609020204030204" pitchFamily="49" charset="0"/>
                <a:cs typeface="mn-cs"/>
              </a:rPr>
              <a:t>while </a:t>
            </a:r>
            <a:r>
              <a:rPr lang="en-US" altLang="zh-CN" sz="1600">
                <a:solidFill>
                  <a:srgbClr val="000000"/>
                </a:solidFill>
                <a:latin typeface="Consolas" panose="020B0609020204030204" pitchFamily="49" charset="0"/>
                <a:cs typeface="mn-cs"/>
              </a:rPr>
              <a:t>left&lt;right </a:t>
            </a:r>
            <a:r>
              <a:rPr lang="en-US" altLang="zh-CN" sz="1600" b="1">
                <a:solidFill>
                  <a:srgbClr val="000080"/>
                </a:solidFill>
                <a:latin typeface="Consolas" panose="020B0609020204030204" pitchFamily="49" charset="0"/>
                <a:cs typeface="mn-cs"/>
              </a:rPr>
              <a:t>and </a:t>
            </a:r>
            <a:r>
              <a:rPr lang="en-US" altLang="zh-CN" sz="1600">
                <a:solidFill>
                  <a:srgbClr val="000000"/>
                </a:solidFill>
                <a:latin typeface="Consolas" panose="020B0609020204030204" pitchFamily="49" charset="0"/>
                <a:cs typeface="mn-cs"/>
              </a:rPr>
              <a:t>v[left]&lt;=key:</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left += </a:t>
            </a:r>
            <a:r>
              <a:rPr lang="en-US" altLang="zh-CN" sz="1600">
                <a:solidFill>
                  <a:srgbClr val="0000FF"/>
                </a:solidFill>
                <a:latin typeface="Consolas" panose="020B0609020204030204" pitchFamily="49" charset="0"/>
                <a:cs typeface="mn-cs"/>
              </a:rPr>
              <a:t>1</a:t>
            </a:r>
            <a:br>
              <a:rPr lang="en-US" altLang="zh-CN" sz="1600">
                <a:solidFill>
                  <a:srgbClr val="0000FF"/>
                </a:solidFill>
                <a:latin typeface="Consolas" panose="020B0609020204030204" pitchFamily="49" charset="0"/>
                <a:cs typeface="mn-cs"/>
              </a:rPr>
            </a:br>
            <a:r>
              <a:rPr lang="en-US" altLang="zh-CN" sz="1600">
                <a:solidFill>
                  <a:srgbClr val="0000FF"/>
                </a:solidFill>
                <a:latin typeface="Consolas" panose="020B0609020204030204" pitchFamily="49" charset="0"/>
                <a:cs typeface="mn-cs"/>
              </a:rPr>
              <a:t>        </a:t>
            </a:r>
            <a:r>
              <a:rPr lang="en-US" altLang="zh-CN" sz="1600">
                <a:solidFill>
                  <a:srgbClr val="000000"/>
                </a:solidFill>
                <a:latin typeface="Consolas" panose="020B0609020204030204" pitchFamily="49" charset="0"/>
                <a:cs typeface="mn-cs"/>
              </a:rPr>
              <a:t>v[right] = v[left]</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v[left] = key</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a:t>
            </a:r>
            <a:r>
              <a:rPr lang="en-US" altLang="zh-CN" sz="1600" b="1">
                <a:solidFill>
                  <a:srgbClr val="000080"/>
                </a:solidFill>
                <a:latin typeface="Consolas" panose="020B0609020204030204" pitchFamily="49" charset="0"/>
                <a:cs typeface="mn-cs"/>
              </a:rPr>
              <a:t>return </a:t>
            </a:r>
            <a:r>
              <a:rPr lang="en-US" altLang="zh-CN" sz="1600">
                <a:solidFill>
                  <a:srgbClr val="000000"/>
                </a:solidFill>
                <a:latin typeface="Consolas" panose="020B0609020204030204" pitchFamily="49" charset="0"/>
                <a:cs typeface="mn-cs"/>
              </a:rPr>
              <a:t>left</a:t>
            </a:r>
            <a:br>
              <a:rPr lang="en-US" altLang="zh-CN" sz="1600">
                <a:solidFill>
                  <a:srgbClr val="000000"/>
                </a:solidFill>
                <a:latin typeface="Consolas" panose="020B0609020204030204" pitchFamily="49" charset="0"/>
                <a:cs typeface="mn-cs"/>
              </a:rPr>
            </a:br>
            <a:br>
              <a:rPr lang="en-US" altLang="zh-CN" sz="1600">
                <a:solidFill>
                  <a:srgbClr val="000000"/>
                </a:solidFill>
                <a:latin typeface="Consolas" panose="020B0609020204030204" pitchFamily="49" charset="0"/>
                <a:cs typeface="mn-cs"/>
              </a:rPr>
            </a:br>
            <a:r>
              <a:rPr lang="en-US" altLang="zh-CN" sz="1600" b="1">
                <a:solidFill>
                  <a:srgbClr val="000080"/>
                </a:solidFill>
                <a:latin typeface="Consolas" panose="020B0609020204030204" pitchFamily="49" charset="0"/>
                <a:cs typeface="mn-cs"/>
              </a:rPr>
              <a:t>def </a:t>
            </a:r>
            <a:r>
              <a:rPr lang="en-US" altLang="zh-CN" sz="1600">
                <a:solidFill>
                  <a:srgbClr val="000000"/>
                </a:solidFill>
                <a:latin typeface="Consolas" panose="020B0609020204030204" pitchFamily="49" charset="0"/>
                <a:cs typeface="mn-cs"/>
              </a:rPr>
              <a:t>qs(v,left,right):</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a:t>
            </a:r>
            <a:r>
              <a:rPr lang="en-US" altLang="zh-CN" sz="1600" b="1">
                <a:solidFill>
                  <a:srgbClr val="000080"/>
                </a:solidFill>
                <a:latin typeface="Consolas" panose="020B0609020204030204" pitchFamily="49" charset="0"/>
                <a:cs typeface="mn-cs"/>
              </a:rPr>
              <a:t>if </a:t>
            </a:r>
            <a:r>
              <a:rPr lang="en-US" altLang="zh-CN" sz="1600">
                <a:solidFill>
                  <a:srgbClr val="000000"/>
                </a:solidFill>
                <a:latin typeface="Consolas" panose="020B0609020204030204" pitchFamily="49" charset="0"/>
                <a:cs typeface="mn-cs"/>
              </a:rPr>
              <a:t>left&lt;right:</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p = part(v,left,right)</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qs(v,left,p-</a:t>
            </a:r>
            <a:r>
              <a:rPr lang="en-US" altLang="zh-CN" sz="1600">
                <a:solidFill>
                  <a:srgbClr val="0000FF"/>
                </a:solidFill>
                <a:latin typeface="Consolas" panose="020B0609020204030204" pitchFamily="49" charset="0"/>
                <a:cs typeface="mn-cs"/>
              </a:rPr>
              <a:t>1</a:t>
            </a:r>
            <a:r>
              <a:rPr lang="en-US" altLang="zh-CN" sz="1600">
                <a:solidFill>
                  <a:srgbClr val="000000"/>
                </a:solidFill>
                <a:latin typeface="Consolas" panose="020B0609020204030204" pitchFamily="49" charset="0"/>
                <a:cs typeface="mn-cs"/>
              </a:rPr>
              <a:t>)</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qs(v,p+</a:t>
            </a:r>
            <a:r>
              <a:rPr lang="en-US" altLang="zh-CN" sz="1600">
                <a:solidFill>
                  <a:srgbClr val="0000FF"/>
                </a:solidFill>
                <a:latin typeface="Consolas" panose="020B0609020204030204" pitchFamily="49" charset="0"/>
                <a:cs typeface="mn-cs"/>
              </a:rPr>
              <a:t>1</a:t>
            </a:r>
            <a:r>
              <a:rPr lang="en-US" altLang="zh-CN" sz="1600">
                <a:solidFill>
                  <a:srgbClr val="000000"/>
                </a:solidFill>
                <a:latin typeface="Consolas" panose="020B0609020204030204" pitchFamily="49" charset="0"/>
                <a:cs typeface="mn-cs"/>
              </a:rPr>
              <a:t>,right)</a:t>
            </a:r>
            <a:br>
              <a:rPr lang="en-US" altLang="zh-CN" sz="1600">
                <a:solidFill>
                  <a:srgbClr val="000000"/>
                </a:solidFill>
                <a:latin typeface="Consolas" panose="020B0609020204030204" pitchFamily="49" charset="0"/>
                <a:cs typeface="mn-cs"/>
              </a:rPr>
            </a:br>
            <a:r>
              <a:rPr lang="en-US" altLang="zh-CN" sz="1600">
                <a:solidFill>
                  <a:srgbClr val="000000"/>
                </a:solidFill>
                <a:latin typeface="Consolas" panose="020B0609020204030204" pitchFamily="49" charset="0"/>
                <a:cs typeface="mn-cs"/>
              </a:rPr>
              <a:t>    </a:t>
            </a:r>
            <a:r>
              <a:rPr lang="en-US" altLang="zh-CN" sz="1600" b="1">
                <a:solidFill>
                  <a:srgbClr val="000080"/>
                </a:solidFill>
                <a:latin typeface="Consolas" panose="020B0609020204030204" pitchFamily="49" charset="0"/>
                <a:cs typeface="mn-cs"/>
              </a:rPr>
              <a:t>return </a:t>
            </a:r>
            <a:r>
              <a:rPr lang="en-US" altLang="zh-CN" sz="1600">
                <a:solidFill>
                  <a:srgbClr val="000000"/>
                </a:solidFill>
                <a:latin typeface="Consolas" panose="020B0609020204030204" pitchFamily="49" charset="0"/>
                <a:cs typeface="mn-cs"/>
              </a:rPr>
              <a:t>v</a:t>
            </a:r>
            <a:br>
              <a:rPr lang="en-US" altLang="zh-CN" sz="1600">
                <a:solidFill>
                  <a:srgbClr val="000000"/>
                </a:solidFill>
                <a:latin typeface="Consolas" panose="020B0609020204030204" pitchFamily="49" charset="0"/>
                <a:cs typeface="mn-cs"/>
              </a:rPr>
            </a:br>
            <a:r>
              <a:rPr lang="en-US" altLang="zh-CN" sz="1600">
                <a:solidFill>
                  <a:srgbClr val="000080"/>
                </a:solidFill>
                <a:latin typeface="Consolas" panose="020B0609020204030204" pitchFamily="49" charset="0"/>
                <a:cs typeface="mn-cs"/>
              </a:rPr>
              <a:t>print</a:t>
            </a:r>
            <a:r>
              <a:rPr lang="en-US" altLang="zh-CN" sz="1600">
                <a:solidFill>
                  <a:srgbClr val="000000"/>
                </a:solidFill>
                <a:latin typeface="Consolas" panose="020B0609020204030204" pitchFamily="49" charset="0"/>
                <a:cs typeface="mn-cs"/>
              </a:rPr>
              <a:t>(qs(lst, </a:t>
            </a:r>
            <a:r>
              <a:rPr lang="en-US" altLang="zh-CN" sz="1600">
                <a:solidFill>
                  <a:srgbClr val="0000FF"/>
                </a:solidFill>
                <a:latin typeface="Consolas" panose="020B0609020204030204" pitchFamily="49" charset="0"/>
                <a:cs typeface="mn-cs"/>
              </a:rPr>
              <a:t>0</a:t>
            </a:r>
            <a:r>
              <a:rPr lang="en-US" altLang="zh-CN" sz="1600">
                <a:solidFill>
                  <a:srgbClr val="000000"/>
                </a:solidFill>
                <a:latin typeface="Consolas" panose="020B0609020204030204" pitchFamily="49" charset="0"/>
                <a:cs typeface="mn-cs"/>
              </a:rPr>
              <a:t>, </a:t>
            </a:r>
            <a:r>
              <a:rPr lang="en-US" altLang="zh-CN" sz="1600">
                <a:solidFill>
                  <a:srgbClr val="000080"/>
                </a:solidFill>
                <a:latin typeface="Consolas" panose="020B0609020204030204" pitchFamily="49" charset="0"/>
                <a:cs typeface="mn-cs"/>
              </a:rPr>
              <a:t>len</a:t>
            </a:r>
            <a:r>
              <a:rPr lang="en-US" altLang="zh-CN" sz="1600">
                <a:solidFill>
                  <a:srgbClr val="000000"/>
                </a:solidFill>
                <a:latin typeface="Consolas" panose="020B0609020204030204" pitchFamily="49" charset="0"/>
                <a:cs typeface="mn-cs"/>
              </a:rPr>
              <a:t>(lst)-</a:t>
            </a:r>
            <a:r>
              <a:rPr lang="en-US" altLang="zh-CN" sz="1600">
                <a:solidFill>
                  <a:srgbClr val="0000FF"/>
                </a:solidFill>
                <a:latin typeface="Consolas" panose="020B0609020204030204" pitchFamily="49" charset="0"/>
                <a:cs typeface="mn-cs"/>
              </a:rPr>
              <a:t>1</a:t>
            </a:r>
            <a:r>
              <a:rPr lang="en-US" altLang="zh-CN" sz="1600">
                <a:solidFill>
                  <a:srgbClr val="000000"/>
                </a:solidFill>
                <a:latin typeface="Consolas" panose="020B0609020204030204" pitchFamily="49" charset="0"/>
                <a:cs typeface="mn-cs"/>
              </a:rPr>
              <a:t>))</a:t>
            </a:r>
            <a:endParaRPr lang="en-US" altLang="zh-CN" sz="1600">
              <a:latin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2362</Words>
  <Application>WPS 演示</Application>
  <PresentationFormat>宽屏</PresentationFormat>
  <Paragraphs>295</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黑体</vt:lpstr>
      <vt:lpstr>微软雅黑</vt:lpstr>
      <vt:lpstr>Calibri</vt:lpstr>
      <vt:lpstr>Arial Unicode MS</vt:lpstr>
      <vt:lpstr>Consolas</vt:lpstr>
      <vt:lpstr>mn-cs</vt:lpstr>
      <vt:lpstr>Times New Roman</vt:lpstr>
      <vt:lpstr>Arial Unicode MS</vt:lpstr>
      <vt:lpstr>Calibri Light</vt:lpstr>
      <vt:lpstr>Segoe Print</vt:lpstr>
      <vt:lpstr>1_Office 主题</vt:lpstr>
      <vt:lpstr>排序算法</vt:lpstr>
      <vt:lpstr>算法效率的度量</vt:lpstr>
      <vt:lpstr>算法效率的度量</vt:lpstr>
      <vt:lpstr>插入排序——直接插入排序</vt:lpstr>
      <vt:lpstr>插入排序——直接插入排序</vt:lpstr>
      <vt:lpstr>交换排序——冒泡排序</vt:lpstr>
      <vt:lpstr>交换排序——冒泡排序</vt:lpstr>
      <vt:lpstr>交换排序——快速排序</vt:lpstr>
      <vt:lpstr>交换排序——快速排序</vt:lpstr>
      <vt:lpstr>PowerPoint 演示文稿</vt:lpstr>
      <vt:lpstr>选择排序——简单选择排序</vt:lpstr>
      <vt:lpstr>选择排序——简单选择排序</vt:lpstr>
      <vt:lpstr>PowerPoint 演示文稿</vt:lpstr>
      <vt:lpstr>选择排序——堆排序</vt:lpstr>
      <vt:lpstr>选择排序——堆排序</vt:lpstr>
      <vt:lpstr>选择排序——堆排序</vt:lpstr>
      <vt:lpstr>PowerPoint 演示文稿</vt:lpstr>
      <vt:lpstr>希尔排序</vt:lpstr>
      <vt:lpstr>归并排序</vt:lpstr>
      <vt:lpstr>计数排序</vt:lpstr>
      <vt:lpstr>基数排序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法律声明</dc:title>
  <dc:creator>ibf</dc:creator>
  <cp:lastModifiedBy>赵翌臣</cp:lastModifiedBy>
  <cp:revision>1101</cp:revision>
  <dcterms:created xsi:type="dcterms:W3CDTF">2018-08-06T02:58:00Z</dcterms:created>
  <dcterms:modified xsi:type="dcterms:W3CDTF">2018-11-09T08:43:15Z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