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72" r:id="rId3"/>
    <p:sldId id="273" r:id="rId5"/>
    <p:sldId id="274" r:id="rId6"/>
    <p:sldId id="280" r:id="rId7"/>
    <p:sldId id="281" r:id="rId8"/>
    <p:sldId id="275" r:id="rId9"/>
    <p:sldId id="276" r:id="rId10"/>
    <p:sldId id="277" r:id="rId11"/>
    <p:sldId id="282" r:id="rId12"/>
    <p:sldId id="278" r:id="rId13"/>
    <p:sldId id="283" r:id="rId14"/>
    <p:sldId id="284" r:id="rId15"/>
    <p:sldId id="279" r:id="rId16"/>
    <p:sldId id="292" r:id="rId17"/>
    <p:sldId id="285" r:id="rId18"/>
    <p:sldId id="286" r:id="rId19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799B23B-EC83-4686-B30A-512413B5E67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2459A-8875-4033-98C6-02923644E29D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A0AF4-0B8A-4FA6-9844-3FD3A33F06D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09F6B0C-6D1E-4F53-A8D4-0EE188F290A5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93B0CF2-7F87-4E02-A248-870047730F99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矩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​​(S)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接连接符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CN" altLang="en-US"/>
              <a:t>单击此处编辑母版副标题样式</a:t>
            </a:r>
            <a:endParaRPr kumimoji="0" lang="en-US" dirty="0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CD11CD66-A5DC-4DA4-9F16-86D76EE3D28C}" type="datetime2">
              <a:rPr lang="zh-CN" altLang="en-US" smtClean="0"/>
            </a:fld>
            <a:endParaRPr lang="en-US"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01CF334-2D5C-4859-84A6-CA7E6E43FAEB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rtl="0" eaLnBrk="1" latinLnBrk="0" hangingPunct="1"/>
            <a:r>
              <a:rPr lang="zh-CN" altLang="en-US"/>
              <a:t>二级</a:t>
            </a:r>
            <a:endParaRPr lang="zh-CN" altLang="en-US"/>
          </a:p>
          <a:p>
            <a:pPr lvl="2" rtl="0" eaLnBrk="1" latinLnBrk="0" hangingPunct="1"/>
            <a:r>
              <a:rPr lang="zh-CN" altLang="en-US"/>
              <a:t>三级</a:t>
            </a:r>
            <a:endParaRPr lang="zh-CN" altLang="en-US"/>
          </a:p>
          <a:p>
            <a:pPr lvl="3" rtl="0" eaLnBrk="1" latinLnBrk="0" hangingPunct="1"/>
            <a:r>
              <a:rPr lang="zh-CN" altLang="en-US"/>
              <a:t>四级</a:t>
            </a:r>
            <a:endParaRPr lang="zh-CN" altLang="en-US"/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01956E-1F06-4164-BE4D-6DAEAD41794D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rtl="0" eaLnBrk="1" latinLnBrk="0" hangingPunct="1"/>
            <a:r>
              <a:rPr lang="zh-CN" altLang="en-US"/>
              <a:t>二级</a:t>
            </a:r>
            <a:endParaRPr lang="zh-CN" altLang="en-US"/>
          </a:p>
          <a:p>
            <a:pPr lvl="2" rtl="0" eaLnBrk="1" latinLnBrk="0" hangingPunct="1"/>
            <a:r>
              <a:rPr lang="zh-CN" altLang="en-US"/>
              <a:t>三级</a:t>
            </a:r>
            <a:endParaRPr lang="zh-CN" altLang="en-US"/>
          </a:p>
          <a:p>
            <a:pPr lvl="3" rtl="0" eaLnBrk="1" latinLnBrk="0" hangingPunct="1"/>
            <a:r>
              <a:rPr lang="zh-CN" altLang="en-US"/>
              <a:t>四级</a:t>
            </a:r>
            <a:endParaRPr lang="zh-CN" altLang="en-US"/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6F4438-3803-4880-BD4A-05A7E0A21AC6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rtl="0" eaLnBrk="1" latinLnBrk="0" hangingPunct="1"/>
            <a:r>
              <a:rPr lang="zh-CN" altLang="en-US"/>
              <a:t>二级</a:t>
            </a:r>
            <a:endParaRPr lang="zh-CN" altLang="en-US"/>
          </a:p>
          <a:p>
            <a:pPr lvl="2" rtl="0" eaLnBrk="1" latinLnBrk="0" hangingPunct="1"/>
            <a:r>
              <a:rPr lang="zh-CN" altLang="en-US"/>
              <a:t>三级</a:t>
            </a:r>
            <a:endParaRPr lang="zh-CN" altLang="en-US"/>
          </a:p>
          <a:p>
            <a:pPr lvl="3" rtl="0" eaLnBrk="1" latinLnBrk="0" hangingPunct="1"/>
            <a:r>
              <a:rPr lang="zh-CN" altLang="en-US"/>
              <a:t>四级</a:t>
            </a:r>
            <a:endParaRPr lang="zh-CN" altLang="en-US"/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45D8D3-C53C-4365-92C7-E8127B1A303F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6F76AF-62D1-44AB-97DC-928467407F16}" type="datetime2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rtl="0" eaLnBrk="1" latinLnBrk="0" hangingPunct="1"/>
            <a:r>
              <a:rPr lang="zh-CN" altLang="en-US"/>
              <a:t>二级</a:t>
            </a:r>
            <a:endParaRPr lang="zh-CN" altLang="en-US"/>
          </a:p>
          <a:p>
            <a:pPr lvl="2" rtl="0" eaLnBrk="1" latinLnBrk="0" hangingPunct="1"/>
            <a:r>
              <a:rPr lang="zh-CN" altLang="en-US"/>
              <a:t>三级</a:t>
            </a:r>
            <a:endParaRPr lang="zh-CN" altLang="en-US"/>
          </a:p>
          <a:p>
            <a:pPr lvl="3" rtl="0" eaLnBrk="1" latinLnBrk="0" hangingPunct="1"/>
            <a:r>
              <a:rPr lang="zh-CN" altLang="en-US"/>
              <a:t>四级</a:t>
            </a:r>
            <a:endParaRPr lang="zh-CN" altLang="en-US"/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rtl="0" eaLnBrk="1" latinLnBrk="0" hangingPunct="1"/>
            <a:r>
              <a:rPr lang="zh-CN" altLang="en-US"/>
              <a:t>二级</a:t>
            </a:r>
            <a:endParaRPr lang="zh-CN" altLang="en-US"/>
          </a:p>
          <a:p>
            <a:pPr lvl="2" rtl="0" eaLnBrk="1" latinLnBrk="0" hangingPunct="1"/>
            <a:r>
              <a:rPr lang="zh-CN" altLang="en-US"/>
              <a:t>三级</a:t>
            </a:r>
            <a:endParaRPr lang="zh-CN" altLang="en-US"/>
          </a:p>
          <a:p>
            <a:pPr lvl="3" rtl="0" eaLnBrk="1" latinLnBrk="0" hangingPunct="1"/>
            <a:r>
              <a:rPr lang="zh-CN" altLang="en-US"/>
              <a:t>四级</a:t>
            </a:r>
            <a:endParaRPr lang="zh-CN" altLang="en-US"/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7DD1BF-0CA4-45C0-B145-3B71A9C91F32}" type="datetime2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rtl="0" eaLnBrk="1" latinLnBrk="0" hangingPunct="1"/>
            <a:r>
              <a:rPr lang="zh-CN" altLang="en-US"/>
              <a:t>二级</a:t>
            </a:r>
            <a:endParaRPr lang="zh-CN" altLang="en-US"/>
          </a:p>
          <a:p>
            <a:pPr lvl="2" rtl="0" eaLnBrk="1" latinLnBrk="0" hangingPunct="1"/>
            <a:r>
              <a:rPr lang="zh-CN" altLang="en-US"/>
              <a:t>三级</a:t>
            </a:r>
            <a:endParaRPr lang="zh-CN" altLang="en-US"/>
          </a:p>
          <a:p>
            <a:pPr lvl="3" rtl="0" eaLnBrk="1" latinLnBrk="0" hangingPunct="1"/>
            <a:r>
              <a:rPr lang="zh-CN" altLang="en-US"/>
              <a:t>四级</a:t>
            </a:r>
            <a:endParaRPr lang="zh-CN" altLang="en-US"/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rtl="0" eaLnBrk="1" latinLnBrk="0" hangingPunct="1"/>
            <a:r>
              <a:rPr lang="zh-CN" altLang="en-US"/>
              <a:t>二级</a:t>
            </a:r>
            <a:endParaRPr lang="zh-CN" altLang="en-US"/>
          </a:p>
          <a:p>
            <a:pPr lvl="2" rtl="0" eaLnBrk="1" latinLnBrk="0" hangingPunct="1"/>
            <a:r>
              <a:rPr lang="zh-CN" altLang="en-US"/>
              <a:t>三级</a:t>
            </a:r>
            <a:endParaRPr lang="zh-CN" altLang="en-US"/>
          </a:p>
          <a:p>
            <a:pPr lvl="3" rtl="0" eaLnBrk="1" latinLnBrk="0" hangingPunct="1"/>
            <a:r>
              <a:rPr lang="zh-CN" altLang="en-US"/>
              <a:t>四级</a:t>
            </a:r>
            <a:endParaRPr lang="zh-CN" altLang="en-US"/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2F6F57-75CB-45F9-B36A-87034102BC28}" type="datetime2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078EEB-FFCC-4107-9E10-33B7696F266B}" type="datetime2">
              <a:rPr lang="zh-CN" altLang="en-US" smtClean="0"/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45204D-C376-4E95-AA80-BE101B54CAA7}" type="datetime2">
              <a:rPr lang="zh-CN" alt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rtl="0" eaLnBrk="1" latinLnBrk="0" hangingPunct="1"/>
            <a:r>
              <a:rPr lang="zh-CN" altLang="en-US"/>
              <a:t>二级</a:t>
            </a:r>
            <a:endParaRPr lang="zh-CN" altLang="en-US"/>
          </a:p>
          <a:p>
            <a:pPr lvl="2" rtl="0" eaLnBrk="1" latinLnBrk="0" hangingPunct="1"/>
            <a:r>
              <a:rPr lang="zh-CN" altLang="en-US"/>
              <a:t>三级</a:t>
            </a:r>
            <a:endParaRPr lang="zh-CN" altLang="en-US"/>
          </a:p>
          <a:p>
            <a:pPr lvl="3" rtl="0" eaLnBrk="1" latinLnBrk="0" hangingPunct="1"/>
            <a:r>
              <a:rPr lang="zh-CN" altLang="en-US"/>
              <a:t>四级</a:t>
            </a:r>
            <a:endParaRPr lang="zh-CN" altLang="en-US"/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B7A0D-F62E-4A31-8FE1-9C12BAFEE7E0}" type="datetime2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剪角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8112245-B2EB-463D-A54F-27C0EBF0BB6B}" type="datetime2">
              <a:rPr lang="zh-CN" alt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添加页脚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任意多边形 27"/>
              <p:cNvSpPr/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任意多边形(F) 28"/>
              <p:cNvSpPr/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31" name="组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任意多边形(F) 31"/>
                <p:cNvSpPr/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n-US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n-US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en-US" dirty="0"/>
              <a:t>单击此处编辑母版文本样式</a:t>
            </a:r>
            <a:endParaRPr lang="en-US" dirty="0"/>
          </a:p>
          <a:p>
            <a:pPr lvl="1" rtl="0" eaLnBrk="1" latinLnBrk="0" hangingPunct="1"/>
            <a:r>
              <a:rPr lang="en-US" dirty="0"/>
              <a:t>第二级</a:t>
            </a:r>
            <a:endParaRPr lang="en-US" dirty="0"/>
          </a:p>
          <a:p>
            <a:pPr lvl="2" rtl="0" eaLnBrk="1" latinLnBrk="0" hangingPunct="1"/>
            <a:r>
              <a:rPr lang="en-US" dirty="0"/>
              <a:t>第三级</a:t>
            </a:r>
            <a:endParaRPr lang="en-US" dirty="0"/>
          </a:p>
          <a:p>
            <a:pPr lvl="3" rtl="0" eaLnBrk="1" latinLnBrk="0" hangingPunct="1"/>
            <a:r>
              <a:rPr lang="en-US" dirty="0"/>
              <a:t>第四级</a:t>
            </a:r>
            <a:endParaRPr lang="en-US" dirty="0"/>
          </a:p>
          <a:p>
            <a:pPr lvl="4" rtl="0" eaLnBrk="1" latinLnBrk="0" hangingPunct="1"/>
            <a:r>
              <a:rPr lang="en-US" dirty="0"/>
              <a:t>第五级</a:t>
            </a:r>
            <a:endParaRPr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1BF8D8E-2417-46C9-A78C-AA0D8A744E10}" type="datetime2">
              <a:rPr lang="zh-CN" altLang="en-US" smtClean="0"/>
            </a:fld>
            <a:endParaRPr 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18" name="幻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01CF334-2D5C-4859-84A6-CA7E6E43FAE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en.wikipedia.org/wiki/Observer_pattern" TargetMode="External"/><Relationship Id="rId1" Type="http://schemas.openxmlformats.org/officeDocument/2006/relationships/hyperlink" Target="http://en.wikipedia.org/wiki/Publish-subscribe_patter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zh-CN" altLang="en-US" dirty="0"/>
              <a:t>回调与异步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  <a:p>
            <a:pPr rt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为什么要用</a:t>
            </a:r>
            <a:r>
              <a:rPr lang="en-US" altLang="zh-CN" dirty="0"/>
              <a:t>Promise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4000" dirty="0"/>
              <a:t>传统的回调函数不实用于大量异步操作，造成代码繁杂，难以维护</a:t>
            </a:r>
            <a:endParaRPr lang="en-US" altLang="zh-CN" sz="4000" dirty="0"/>
          </a:p>
          <a:p>
            <a:pPr marL="0" indent="0" rtl="0">
              <a:buNone/>
            </a:pPr>
            <a:r>
              <a:rPr lang="zh-CN" altLang="en-US" sz="4000" dirty="0"/>
              <a:t>而</a:t>
            </a:r>
            <a:r>
              <a:rPr lang="en-US" altLang="zh-CN" sz="4000" dirty="0"/>
              <a:t>Promise</a:t>
            </a:r>
            <a:r>
              <a:rPr lang="zh-CN" altLang="en-US" sz="4000" dirty="0"/>
              <a:t>的出现适当解决了这个问题</a:t>
            </a:r>
            <a:r>
              <a:rPr lang="en-US" altLang="zh-CN" sz="4000" dirty="0"/>
              <a:t>(</a:t>
            </a:r>
            <a:r>
              <a:rPr lang="zh-CN" altLang="en-US" sz="4000" dirty="0"/>
              <a:t>看代码</a:t>
            </a:r>
            <a:r>
              <a:rPr lang="en-US" altLang="zh-CN" sz="4000" dirty="0"/>
              <a:t>)</a:t>
            </a:r>
            <a:endParaRPr 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396357"/>
            <a:ext cx="10972800" cy="1143000"/>
          </a:xfrm>
        </p:spPr>
        <p:txBody>
          <a:bodyPr rtlCol="0"/>
          <a:lstStyle/>
          <a:p>
            <a:pPr rtl="0"/>
            <a:r>
              <a:rPr lang="en-US" altLang="zh-CN" dirty="0"/>
              <a:t>Promise ajax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652954"/>
            <a:ext cx="10972800" cy="467164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4000" dirty="0"/>
              <a:t>原生</a:t>
            </a:r>
            <a:r>
              <a:rPr lang="en-US" altLang="zh-CN" sz="4000" dirty="0"/>
              <a:t>ajax</a:t>
            </a:r>
            <a:endParaRPr lang="en-US" altLang="zh-CN" sz="4000" dirty="0"/>
          </a:p>
          <a:p>
            <a:pPr marL="0" indent="0" rtl="0">
              <a:buNone/>
            </a:pPr>
            <a:endParaRPr 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870" y="2857866"/>
            <a:ext cx="6619875" cy="3076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396357"/>
            <a:ext cx="10972800" cy="1143000"/>
          </a:xfrm>
        </p:spPr>
        <p:txBody>
          <a:bodyPr rtlCol="0"/>
          <a:lstStyle/>
          <a:p>
            <a:pPr rtl="0"/>
            <a:r>
              <a:rPr lang="en-US" altLang="zh-CN" dirty="0"/>
              <a:t>Promise ajax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652954"/>
            <a:ext cx="10972800" cy="467164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4000" dirty="0"/>
              <a:t>使用</a:t>
            </a:r>
            <a:r>
              <a:rPr lang="en-US" altLang="zh-CN" sz="4000" dirty="0"/>
              <a:t>Promise</a:t>
            </a:r>
            <a:endParaRPr lang="en-US" altLang="zh-CN" sz="4000" dirty="0"/>
          </a:p>
          <a:p>
            <a:pPr marL="0" indent="0" rtl="0">
              <a:buNone/>
            </a:pPr>
            <a:endParaRPr 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46" y="2743891"/>
            <a:ext cx="12192000" cy="3427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异步编程方式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14350" indent="-514350" rtl="0">
              <a:buAutoNum type="arabicPeriod"/>
            </a:pPr>
            <a:r>
              <a:rPr lang="zh-CN" altLang="en-US" dirty="0"/>
              <a:t>回调函数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2. Promise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事件监听（监听器，各种事件（</a:t>
            </a:r>
            <a:r>
              <a:rPr lang="en-US" altLang="zh-CN" dirty="0"/>
              <a:t>onclick...</a:t>
            </a:r>
            <a:r>
              <a:rPr lang="zh-CN" altLang="en-US" dirty="0"/>
              <a:t>））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发布，订阅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我们假定，存在一个</a:t>
            </a:r>
            <a:r>
              <a:rPr lang="en-US" altLang="zh-CN" dirty="0"/>
              <a:t>"</a:t>
            </a:r>
            <a:r>
              <a:rPr lang="zh-CN" altLang="en-US" dirty="0"/>
              <a:t>信号中心</a:t>
            </a:r>
            <a:r>
              <a:rPr lang="en-US" altLang="zh-CN" dirty="0"/>
              <a:t>"</a:t>
            </a:r>
            <a:r>
              <a:rPr lang="zh-CN" altLang="en-US" dirty="0"/>
              <a:t>，某个任务执行完成，就向信号中心</a:t>
            </a:r>
            <a:r>
              <a:rPr lang="en-US" altLang="zh-CN" dirty="0"/>
              <a:t>"</a:t>
            </a:r>
            <a:r>
              <a:rPr lang="zh-CN" altLang="en-US" dirty="0"/>
              <a:t>发布一个信号，其他任务可以向信号中心</a:t>
            </a:r>
            <a:r>
              <a:rPr lang="en-US" altLang="zh-CN" dirty="0"/>
              <a:t>"</a:t>
            </a:r>
            <a:r>
              <a:rPr lang="zh-CN" altLang="en-US" dirty="0"/>
              <a:t>订阅</a:t>
            </a:r>
            <a:r>
              <a:rPr lang="en-US" altLang="zh-CN" dirty="0"/>
              <a:t>"</a:t>
            </a:r>
            <a:r>
              <a:rPr lang="zh-CN" altLang="en-US" dirty="0"/>
              <a:t>这个信号，从而知道什么时候自己可以开始执行。这就叫做</a:t>
            </a:r>
            <a:r>
              <a:rPr lang="en-US" altLang="zh-CN" u="sng" dirty="0">
                <a:hlinkClick r:id="rId1"/>
              </a:rPr>
              <a:t>"</a:t>
            </a:r>
            <a:r>
              <a:rPr lang="zh-CN" altLang="en-US" u="sng" dirty="0">
                <a:hlinkClick r:id="rId1"/>
              </a:rPr>
              <a:t>发布</a:t>
            </a:r>
            <a:r>
              <a:rPr lang="en-US" altLang="zh-CN" u="sng" dirty="0">
                <a:hlinkClick r:id="rId1"/>
              </a:rPr>
              <a:t>/</a:t>
            </a:r>
            <a:r>
              <a:rPr lang="zh-CN" altLang="en-US" u="sng" dirty="0">
                <a:hlinkClick r:id="rId1"/>
              </a:rPr>
              <a:t>订阅模式</a:t>
            </a:r>
            <a:r>
              <a:rPr lang="en-US" altLang="zh-CN" u="sng" dirty="0">
                <a:hlinkClick r:id="rId1"/>
              </a:rPr>
              <a:t>"</a:t>
            </a:r>
            <a:r>
              <a:rPr lang="zh-CN" altLang="en-US" dirty="0"/>
              <a:t>（</a:t>
            </a:r>
            <a:r>
              <a:rPr lang="en-US" altLang="zh-CN" dirty="0"/>
              <a:t>publish-subscribe pattern</a:t>
            </a:r>
            <a:r>
              <a:rPr lang="zh-CN" altLang="en-US" dirty="0"/>
              <a:t>），又称</a:t>
            </a:r>
            <a:r>
              <a:rPr lang="en-US" altLang="zh-CN" u="sng" dirty="0">
                <a:hlinkClick r:id="rId2"/>
              </a:rPr>
              <a:t>"</a:t>
            </a:r>
            <a:r>
              <a:rPr lang="zh-CN" altLang="en-US" u="sng" dirty="0">
                <a:hlinkClick r:id="rId2"/>
              </a:rPr>
              <a:t>观察者模式</a:t>
            </a:r>
            <a:r>
              <a:rPr lang="en-US" altLang="zh-CN" u="sng" dirty="0">
                <a:hlinkClick r:id="rId2"/>
              </a:rPr>
              <a:t>"</a:t>
            </a:r>
            <a:r>
              <a:rPr lang="zh-CN" altLang="en-US" dirty="0"/>
              <a:t>（</a:t>
            </a:r>
            <a:r>
              <a:rPr lang="en-US" altLang="zh-CN" dirty="0"/>
              <a:t>observer pattern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异步使用场景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定时任务（setTimeout  setInterval）</a:t>
            </a:r>
            <a:endParaRPr lang="zh-CN" altLang="en-US"/>
          </a:p>
          <a:p>
            <a:r>
              <a:rPr lang="zh-CN" altLang="en-US"/>
              <a:t> 网络请求 （ajax  动态&lt;img&gt;加载）</a:t>
            </a:r>
            <a:endParaRPr lang="zh-CN" altLang="en-US"/>
          </a:p>
          <a:p>
            <a:r>
              <a:rPr lang="zh-CN" altLang="en-US"/>
              <a:t>事件绑定 </a:t>
            </a:r>
            <a:endParaRPr lang="zh-CN" altLang="en-US"/>
          </a:p>
          <a:p>
            <a:r>
              <a:rPr lang="zh-CN" altLang="en-US"/>
              <a:t> 回调函数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最后来分享一下不清楚的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sz="4400" dirty="0" err="1"/>
              <a:t>javaScript</a:t>
            </a:r>
            <a:r>
              <a:rPr lang="zh-CN" altLang="en-US" sz="4400" dirty="0"/>
              <a:t>是单线程编程，那么为什么可以实现异步</a:t>
            </a:r>
            <a:endParaRPr lang="en-US" altLang="zh-CN" sz="4400" dirty="0"/>
          </a:p>
          <a:p>
            <a:pPr marL="0" indent="0">
              <a:buNone/>
            </a:pPr>
            <a:r>
              <a:rPr lang="zh-CN" altLang="en-US" sz="2400" dirty="0"/>
              <a:t>个人简单理解：虽然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是单线程的，可是浏览器内部不是单线程的。一些</a:t>
            </a:r>
            <a:r>
              <a:rPr lang="en-US" altLang="zh-CN" sz="2400" dirty="0"/>
              <a:t>I/O</a:t>
            </a:r>
            <a:r>
              <a:rPr lang="zh-CN" altLang="en-US" sz="2400" dirty="0"/>
              <a:t>操作、定时器的计时和事件监听（</a:t>
            </a:r>
            <a:r>
              <a:rPr lang="en-US" altLang="zh-CN" sz="2400" dirty="0"/>
              <a:t>click, </a:t>
            </a:r>
            <a:r>
              <a:rPr lang="en-US" altLang="zh-CN" sz="2400" dirty="0" err="1"/>
              <a:t>keydown</a:t>
            </a:r>
            <a:r>
              <a:rPr lang="en-US" altLang="zh-CN" sz="2400" dirty="0"/>
              <a:t>...</a:t>
            </a:r>
            <a:r>
              <a:rPr lang="zh-CN" altLang="en-US" sz="2400" dirty="0"/>
              <a:t>）等都是由浏览器提供的其他线程来完成的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9470" y="-175143"/>
            <a:ext cx="10972800" cy="1143000"/>
          </a:xfrm>
        </p:spPr>
        <p:txBody>
          <a:bodyPr rtlCol="0"/>
          <a:lstStyle/>
          <a:p>
            <a:pPr rtl="0"/>
            <a:r>
              <a:rPr lang="zh-CN" altLang="en-US" dirty="0"/>
              <a:t>图解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2" y="1106231"/>
            <a:ext cx="4422530" cy="5505584"/>
          </a:xfrm>
        </p:spPr>
      </p:pic>
      <p:sp>
        <p:nvSpPr>
          <p:cNvPr id="11" name="矩形 10"/>
          <p:cNvSpPr/>
          <p:nvPr/>
        </p:nvSpPr>
        <p:spPr>
          <a:xfrm>
            <a:off x="4642340" y="119104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左边的栈存储的是同步任务，就是那些能立即执行、不耗时的任务，如变量和函数的初始化、事件的绑定等等那些不需要回调函数的操作都可归为这一类</a:t>
            </a:r>
            <a:endParaRPr lang="zh-CN" altLang="en-US" dirty="0"/>
          </a:p>
          <a:p>
            <a:r>
              <a:rPr lang="zh-CN" altLang="en-US" dirty="0"/>
              <a:t>右边的堆用来存储声明的变量、对象。下面的队列就是消息队列，一旦某个异步任务有了响应就会被推入队列中。如用户的点击事件、浏览器收到服务的响应和setTimeout中待执行的事件，每个异步任务都和回调函数相关联。</a:t>
            </a:r>
            <a:endParaRPr lang="zh-CN" altLang="en-US" dirty="0"/>
          </a:p>
          <a:p>
            <a:r>
              <a:rPr lang="zh-CN" altLang="en-US" dirty="0"/>
              <a:t>JS引擎线程用来执行栈中的同步任务，当所有同步任务执行完毕后，栈被清空，然后读取消息队列中的一个待处理任务，并把相关回调函数压入栈中，单线程开始执行新的同步任务。</a:t>
            </a:r>
            <a:endParaRPr lang="zh-CN" altLang="en-US" dirty="0"/>
          </a:p>
          <a:p>
            <a:r>
              <a:rPr lang="zh-CN" altLang="en-US" dirty="0"/>
              <a:t>JS引擎线程从消息队列中读取任务是不断循环的，每次栈被清空后，都会在消息队列中读取新的任务，如果没有新的任务，就会等待，直到有新的任务，这就叫事件循环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主体内容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异步的理解</a:t>
            </a:r>
            <a:endParaRPr lang="zh-CN" altLang="en-US" dirty="0"/>
          </a:p>
          <a:p>
            <a:pPr rtl="0"/>
            <a:r>
              <a:rPr lang="zh-CN" altLang="en-US" dirty="0"/>
              <a:t>回调函数</a:t>
            </a:r>
            <a:endParaRPr lang="zh-CN" altLang="en-US" dirty="0"/>
          </a:p>
          <a:p>
            <a:pPr rtl="0"/>
            <a:r>
              <a:rPr lang="en-US" altLang="zh-CN" dirty="0"/>
              <a:t>ES6 Promise</a:t>
            </a:r>
            <a:endParaRPr lang="zh-CN" altLang="en-US" dirty="0"/>
          </a:p>
          <a:p>
            <a:pPr rtl="0"/>
            <a:r>
              <a:rPr lang="zh-CN" altLang="en-US" dirty="0"/>
              <a:t>异步编程方式</a:t>
            </a:r>
            <a:endParaRPr lang="zh-CN" altLang="en-US" dirty="0"/>
          </a:p>
          <a:p>
            <a:pPr marL="0" indent="0" rtl="0">
              <a:buNone/>
            </a:pPr>
            <a:endParaRPr lang="zh-CN" altLang="en-US" dirty="0"/>
          </a:p>
          <a:p>
            <a:pPr rt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1323" y="194134"/>
            <a:ext cx="10972800" cy="1143000"/>
          </a:xfrm>
        </p:spPr>
        <p:txBody>
          <a:bodyPr rtlCol="0"/>
          <a:lstStyle/>
          <a:p>
            <a:pPr rtl="0"/>
            <a:r>
              <a:rPr lang="zh-CN" altLang="en-US" dirty="0"/>
              <a:t>异步概念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504657"/>
            <a:ext cx="10972800" cy="4922520"/>
          </a:xfrm>
        </p:spPr>
        <p:txBody>
          <a:bodyPr rtlCol="0"/>
          <a:lstStyle/>
          <a:p>
            <a:pPr marL="0" indent="0">
              <a:buNone/>
            </a:pPr>
            <a:r>
              <a:rPr lang="en-US" altLang="zh-CN" dirty="0"/>
              <a:t>1 Q</a:t>
            </a:r>
            <a:r>
              <a:rPr lang="zh-CN" altLang="en-US" dirty="0"/>
              <a:t>先生是一个能解决复杂问题的人，能够执行任何被指派的任务。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 </a:t>
            </a:r>
            <a:r>
              <a:rPr lang="zh-CN" altLang="en-US" dirty="0"/>
              <a:t>要想和他联系，唯一的方式就是打电话。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 </a:t>
            </a:r>
            <a:r>
              <a:rPr lang="zh-CN" altLang="en-US" dirty="0"/>
              <a:t>无论你遇到了什么问题或是任务，要想找</a:t>
            </a:r>
            <a:r>
              <a:rPr lang="en-US" altLang="zh-CN" dirty="0"/>
              <a:t>Q</a:t>
            </a:r>
            <a:r>
              <a:rPr lang="zh-CN" altLang="en-US" dirty="0"/>
              <a:t>帮忙，你就要给他打电话。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 Q</a:t>
            </a:r>
            <a:r>
              <a:rPr lang="zh-CN" altLang="en-US" dirty="0"/>
              <a:t>会给你提供回答，或是立刻完成任务，并且在完成之后通知你。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5 </a:t>
            </a:r>
            <a:r>
              <a:rPr lang="zh-CN" altLang="en-US" dirty="0"/>
              <a:t>在</a:t>
            </a:r>
            <a:r>
              <a:rPr lang="en-US" altLang="zh-CN" dirty="0"/>
              <a:t>Q</a:t>
            </a:r>
            <a:r>
              <a:rPr lang="zh-CN" altLang="en-US" dirty="0"/>
              <a:t>的帮助下，你完成了任务，然后出去看电影。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在这个过程中，你和</a:t>
            </a:r>
            <a:r>
              <a:rPr lang="en-US" altLang="zh-CN" dirty="0"/>
              <a:t>Q</a:t>
            </a:r>
            <a:r>
              <a:rPr lang="zh-CN" altLang="en-US" dirty="0"/>
              <a:t>完成的，就是同步沟通。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你提问的时候，他在听；他给出答案的时候，你也同时在听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1323" y="194134"/>
            <a:ext cx="10972800" cy="1143000"/>
          </a:xfrm>
        </p:spPr>
        <p:txBody>
          <a:bodyPr rtlCol="0"/>
          <a:lstStyle/>
          <a:p>
            <a:pPr rtl="0"/>
            <a:r>
              <a:rPr lang="zh-CN" altLang="en-US" dirty="0"/>
              <a:t>异步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504657"/>
            <a:ext cx="10972800" cy="4922520"/>
          </a:xfrm>
        </p:spPr>
        <p:txBody>
          <a:bodyPr rtlCol="0"/>
          <a:lstStyle/>
          <a:p>
            <a:pPr marL="0" indent="0">
              <a:buNone/>
            </a:pPr>
            <a:r>
              <a:rPr lang="zh-CN" altLang="en-US" dirty="0"/>
              <a:t>当寻求</a:t>
            </a:r>
            <a:r>
              <a:rPr lang="en-US" altLang="zh-CN" dirty="0"/>
              <a:t>Q</a:t>
            </a:r>
            <a:r>
              <a:rPr lang="zh-CN" altLang="en-US" dirty="0"/>
              <a:t>先生的人多的时候，他可能就不能及时处理，这里就涉及到异步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 Q</a:t>
            </a:r>
            <a:r>
              <a:rPr lang="zh-CN" altLang="en-US" dirty="0"/>
              <a:t>雇一个助手</a:t>
            </a:r>
            <a:r>
              <a:rPr lang="en-US" altLang="zh-CN" dirty="0"/>
              <a:t>H</a:t>
            </a:r>
            <a:r>
              <a:rPr lang="zh-CN" altLang="en-US" dirty="0"/>
              <a:t>，并且配备一台答录机。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 H</a:t>
            </a:r>
            <a:r>
              <a:rPr lang="zh-CN" altLang="en-US" dirty="0"/>
              <a:t>的工作，就是听答录机上的留言，然后把问题总结出来交给</a:t>
            </a:r>
            <a:r>
              <a:rPr lang="en-US" altLang="zh-CN" dirty="0"/>
              <a:t>Q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 </a:t>
            </a:r>
            <a:r>
              <a:rPr lang="zh-CN" altLang="en-US" dirty="0"/>
              <a:t>这样一来，当你给</a:t>
            </a:r>
            <a:r>
              <a:rPr lang="en-US" altLang="zh-CN" dirty="0"/>
              <a:t>H</a:t>
            </a:r>
            <a:r>
              <a:rPr lang="zh-CN" altLang="en-US" dirty="0"/>
              <a:t>打电话的时候，你所听到的不再是占线的忙音，而是把问题留在答录机上，等待</a:t>
            </a:r>
            <a:r>
              <a:rPr lang="en-US" altLang="zh-CN" dirty="0"/>
              <a:t>Q</a:t>
            </a:r>
            <a:r>
              <a:rPr lang="zh-CN" altLang="en-US" dirty="0"/>
              <a:t>回电。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 </a:t>
            </a:r>
            <a:r>
              <a:rPr lang="zh-CN" altLang="en-US" dirty="0"/>
              <a:t>在解答问其他人的问题之后，</a:t>
            </a:r>
            <a:r>
              <a:rPr lang="en-US" altLang="zh-CN" dirty="0"/>
              <a:t>Q</a:t>
            </a:r>
            <a:r>
              <a:rPr lang="zh-CN" altLang="en-US" dirty="0"/>
              <a:t>给你回电，告诉你解决办法。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1323" y="194134"/>
            <a:ext cx="10972800" cy="1143000"/>
          </a:xfrm>
        </p:spPr>
        <p:txBody>
          <a:bodyPr rtlCol="0"/>
          <a:lstStyle/>
          <a:p>
            <a:pPr rtl="0"/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504657"/>
            <a:ext cx="10972800" cy="492252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我们先将一个任务告知</a:t>
            </a:r>
            <a:r>
              <a:rPr lang="en-US" altLang="zh-CN" sz="4000" dirty="0" err="1"/>
              <a:t>js</a:t>
            </a:r>
            <a:r>
              <a:rPr lang="zh-CN" altLang="en-US" sz="4000" dirty="0"/>
              <a:t>主线程，等到时机恰当时来执行这个任务，然后继续去做别的事，而不是一直等待执行，如果使用同步，很可能就是执行不完这个任务主线程就无法进行下去，这样会使页面卡顿在某一位置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回调函数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回调函数是一段可执行的代码段，它作为一个参数传递给其他的代码，其作用是在需要的时候方便调用这段（回调函数）代码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格式：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function demo(</a:t>
            </a:r>
            <a:r>
              <a:rPr lang="en-US" altLang="zh-CN" dirty="0" err="1"/>
              <a:t>arg,callback</a:t>
            </a:r>
            <a:r>
              <a:rPr lang="en-US" altLang="zh-CN" dirty="0"/>
              <a:t>){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条件符合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callback</a:t>
            </a:r>
            <a:r>
              <a:rPr lang="zh-CN" altLang="en-US" dirty="0"/>
              <a:t>（）；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demo</a:t>
            </a:r>
            <a:r>
              <a:rPr lang="zh-CN" altLang="en-US" dirty="0"/>
              <a:t>（</a:t>
            </a:r>
            <a:r>
              <a:rPr lang="en-US" altLang="zh-CN" dirty="0"/>
              <a:t>arg1,function(){  })</a:t>
            </a: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Promise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altLang="zh-CN" dirty="0"/>
              <a:t>Promise </a:t>
            </a:r>
            <a:r>
              <a:rPr lang="zh-CN" altLang="en-US" dirty="0"/>
              <a:t>是异步编程的一种解决方案，比传统的解决方案</a:t>
            </a:r>
            <a:r>
              <a:rPr lang="en-US" altLang="zh-CN" dirty="0"/>
              <a:t>——</a:t>
            </a:r>
            <a:r>
              <a:rPr lang="zh-CN" altLang="en-US" dirty="0"/>
              <a:t>回调函数和事件</a:t>
            </a:r>
            <a:r>
              <a:rPr lang="en-US" altLang="zh-CN" dirty="0"/>
              <a:t>——</a:t>
            </a:r>
            <a:r>
              <a:rPr lang="zh-CN" altLang="en-US" dirty="0"/>
              <a:t>更合理和更强大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new Promise(function(</a:t>
            </a:r>
            <a:r>
              <a:rPr lang="en-US" altLang="zh-CN" dirty="0" err="1"/>
              <a:t>resove,reject</a:t>
            </a:r>
            <a:r>
              <a:rPr lang="en-US" altLang="zh-CN" dirty="0"/>
              <a:t>){…}/*</a:t>
            </a:r>
            <a:r>
              <a:rPr lang="en-US" altLang="zh-CN" dirty="0" err="1"/>
              <a:t>excutor</a:t>
            </a:r>
            <a:r>
              <a:rPr lang="en-US" altLang="zh-CN" dirty="0"/>
              <a:t>*/}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Promise </a:t>
            </a:r>
            <a:r>
              <a:rPr lang="zh-CN" altLang="en-US" dirty="0"/>
              <a:t>对象是由关键字 </a:t>
            </a:r>
            <a:r>
              <a:rPr lang="en-US" altLang="zh-CN" dirty="0"/>
              <a:t>new </a:t>
            </a:r>
            <a:r>
              <a:rPr lang="zh-CN" altLang="en-US" dirty="0"/>
              <a:t>及其构造函数来创建的。该构造函数会把一个叫做“处理器函数”（</a:t>
            </a:r>
            <a:r>
              <a:rPr lang="en-US" altLang="zh-CN" dirty="0"/>
              <a:t>executor function</a:t>
            </a:r>
            <a:r>
              <a:rPr lang="zh-CN" altLang="en-US" dirty="0"/>
              <a:t>）的函数作为它的参数。这个“处理器函数”接受两个函数</a:t>
            </a:r>
            <a:r>
              <a:rPr lang="en-US" altLang="zh-CN" dirty="0"/>
              <a:t>——resolve </a:t>
            </a:r>
            <a:r>
              <a:rPr lang="zh-CN" altLang="en-US" dirty="0"/>
              <a:t>和 </a:t>
            </a:r>
            <a:r>
              <a:rPr lang="en-US" altLang="zh-CN" dirty="0"/>
              <a:t>reject ——</a:t>
            </a:r>
            <a:r>
              <a:rPr lang="zh-CN" altLang="en-US" dirty="0"/>
              <a:t>作为其参数。当异步任务顺利完成且返回结果值时，会调用 </a:t>
            </a:r>
            <a:r>
              <a:rPr lang="en-US" altLang="zh-CN" dirty="0"/>
              <a:t>resolve </a:t>
            </a:r>
            <a:r>
              <a:rPr lang="zh-CN" altLang="en-US" dirty="0"/>
              <a:t>函数；而当异步任务失败且返回失败原因时，会调用</a:t>
            </a:r>
            <a:r>
              <a:rPr lang="en-US" altLang="zh-CN" dirty="0"/>
              <a:t>reject </a:t>
            </a:r>
            <a:r>
              <a:rPr lang="zh-CN" altLang="en-US" dirty="0"/>
              <a:t>函数。</a:t>
            </a:r>
            <a:endParaRPr lang="en-US" altLang="zh-CN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reject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/* executor */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具体简单写法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en-US" altLang="zh-CN" dirty="0"/>
              <a:t>var promise1 = new Promise(function(</a:t>
            </a:r>
            <a:r>
              <a:rPr lang="en-US" altLang="zh-CN" dirty="0" err="1"/>
              <a:t>resolve,reject</a:t>
            </a:r>
            <a:r>
              <a:rPr lang="en-US" altLang="zh-CN" dirty="0"/>
              <a:t>){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异步成功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	resolve(</a:t>
            </a:r>
            <a:r>
              <a:rPr lang="zh-CN" altLang="en-US" dirty="0"/>
              <a:t>参数</a:t>
            </a:r>
            <a:r>
              <a:rPr lang="en-US" altLang="zh-CN" dirty="0"/>
              <a:t>);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异步失败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	reject(</a:t>
            </a:r>
            <a:r>
              <a:rPr lang="zh-CN" altLang="en-US" dirty="0"/>
              <a:t>参数）；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})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Promise1.then(function1(){},function2(){})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注意：只有异步操作的结果，可以决定当前是哪一种状态，任何其他操作都无法改变这个状态。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Promise</a:t>
            </a:r>
            <a:r>
              <a:rPr lang="zh-CN" altLang="en-US" dirty="0"/>
              <a:t>状态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zh-CN" altLang="en-US" dirty="0"/>
              <a:t>一个 </a:t>
            </a:r>
            <a:r>
              <a:rPr lang="en-US" altLang="zh-CN" dirty="0"/>
              <a:t>Promise</a:t>
            </a:r>
            <a:r>
              <a:rPr lang="zh-CN" altLang="en-US" dirty="0"/>
              <a:t>有以下几种状态</a:t>
            </a:r>
            <a:r>
              <a:rPr lang="en-US" altLang="zh-CN" dirty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1.pending: </a:t>
            </a:r>
            <a:r>
              <a:rPr lang="zh-CN" altLang="en-US" dirty="0"/>
              <a:t>初始状态，既不是成功，也不是失败状态。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2.fulfilled: </a:t>
            </a:r>
            <a:r>
              <a:rPr lang="zh-CN" altLang="en-US" dirty="0"/>
              <a:t>意味着操作成功完成。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3.Rejected: </a:t>
            </a:r>
            <a:r>
              <a:rPr lang="zh-CN" altLang="en-US" dirty="0"/>
              <a:t>意味着操作失败。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初始状态为</a:t>
            </a:r>
            <a:r>
              <a:rPr lang="en-US" altLang="zh-CN" dirty="0"/>
              <a:t>pending</a:t>
            </a:r>
            <a:r>
              <a:rPr lang="zh-CN" altLang="en-US" dirty="0"/>
              <a:t>，当异步操作时，判断成功与否，</a:t>
            </a:r>
            <a:r>
              <a:rPr lang="en-US" altLang="zh-CN" dirty="0"/>
              <a:t>pending</a:t>
            </a:r>
            <a:r>
              <a:rPr lang="zh-CN" altLang="en-US" dirty="0"/>
              <a:t>状态转化为</a:t>
            </a:r>
            <a:r>
              <a:rPr lang="en-US" altLang="zh-CN" dirty="0"/>
              <a:t>fulfilled or rejected,</a:t>
            </a:r>
            <a:r>
              <a:rPr lang="zh-CN" altLang="en-US" dirty="0"/>
              <a:t>同时调用</a:t>
            </a:r>
            <a:r>
              <a:rPr lang="en-US" altLang="zh-CN" dirty="0"/>
              <a:t>then</a:t>
            </a:r>
            <a:r>
              <a:rPr lang="zh-CN" altLang="en-US" dirty="0"/>
              <a:t>的</a:t>
            </a:r>
            <a:r>
              <a:rPr lang="en-US" altLang="zh-CN" dirty="0" err="1"/>
              <a:t>onfulfilled</a:t>
            </a:r>
            <a:r>
              <a:rPr lang="en-US" altLang="zh-CN" dirty="0"/>
              <a:t>/</a:t>
            </a:r>
            <a:r>
              <a:rPr lang="en-US" altLang="zh-CN" dirty="0" err="1"/>
              <a:t>onrejected</a:t>
            </a:r>
            <a:r>
              <a:rPr lang="zh-CN" altLang="en-US" dirty="0"/>
              <a:t>方法，即第一</a:t>
            </a:r>
            <a:r>
              <a:rPr lang="en-US" altLang="zh-CN" dirty="0"/>
              <a:t>/</a:t>
            </a:r>
            <a:r>
              <a:rPr lang="zh-CN" altLang="en-US" dirty="0"/>
              <a:t>二个参数函数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头脑风暴演示文稿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业务头脑风暴演示文稿</Template>
  <TotalTime>0</TotalTime>
  <Words>2197</Words>
  <Application>WPS 演示</Application>
  <PresentationFormat>宽屏</PresentationFormat>
  <Paragraphs>116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 2</vt:lpstr>
      <vt:lpstr>Consolas</vt:lpstr>
      <vt:lpstr>Arial Unicode MS</vt:lpstr>
      <vt:lpstr>Century Gothic</vt:lpstr>
      <vt:lpstr>Segoe Print</vt:lpstr>
      <vt:lpstr>Wingdings</vt:lpstr>
      <vt:lpstr>Palatino Linotype</vt:lpstr>
      <vt:lpstr>头脑风暴演示文稿</vt:lpstr>
      <vt:lpstr>回调与异步</vt:lpstr>
      <vt:lpstr>主体内容</vt:lpstr>
      <vt:lpstr>异步概念</vt:lpstr>
      <vt:lpstr>异步</vt:lpstr>
      <vt:lpstr>总结</vt:lpstr>
      <vt:lpstr>回调函数</vt:lpstr>
      <vt:lpstr>Promise</vt:lpstr>
      <vt:lpstr>具体简单写法</vt:lpstr>
      <vt:lpstr>Promise状态</vt:lpstr>
      <vt:lpstr>为什么要用Promise</vt:lpstr>
      <vt:lpstr>Promise ajax</vt:lpstr>
      <vt:lpstr>Promise ajax</vt:lpstr>
      <vt:lpstr>异步编程方式</vt:lpstr>
      <vt:lpstr>PowerPoint 演示文稿</vt:lpstr>
      <vt:lpstr>最后来分享一下不清楚的</vt:lpstr>
      <vt:lpstr>图解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回调与异步</dc:title>
  <dc:creator>俊清 郭</dc:creator>
  <cp:lastModifiedBy>流年</cp:lastModifiedBy>
  <cp:revision>12</cp:revision>
  <dcterms:created xsi:type="dcterms:W3CDTF">2019-04-21T01:39:00Z</dcterms:created>
  <dcterms:modified xsi:type="dcterms:W3CDTF">2019-04-21T04:15:49Z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74069096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2052-11.1.0.8612</vt:lpwstr>
  </property>
</Properties>
</file>