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1"/>
  </p:notesMasterIdLst>
  <p:handoutMasterIdLst>
    <p:handoutMasterId r:id="rId42"/>
  </p:handoutMasterIdLst>
  <p:sldIdLst>
    <p:sldId id="256" r:id="rId5"/>
    <p:sldId id="257" r:id="rId6"/>
    <p:sldId id="280" r:id="rId7"/>
    <p:sldId id="324" r:id="rId8"/>
    <p:sldId id="325" r:id="rId9"/>
    <p:sldId id="326" r:id="rId10"/>
    <p:sldId id="323" r:id="rId11"/>
    <p:sldId id="258" r:id="rId12"/>
    <p:sldId id="286" r:id="rId13"/>
    <p:sldId id="315" r:id="rId14"/>
    <p:sldId id="294" r:id="rId15"/>
    <p:sldId id="313" r:id="rId16"/>
    <p:sldId id="314" r:id="rId17"/>
    <p:sldId id="285" r:id="rId18"/>
    <p:sldId id="296" r:id="rId19"/>
    <p:sldId id="289" r:id="rId20"/>
    <p:sldId id="306" r:id="rId21"/>
    <p:sldId id="299" r:id="rId22"/>
    <p:sldId id="300" r:id="rId23"/>
    <p:sldId id="316" r:id="rId24"/>
    <p:sldId id="301" r:id="rId25"/>
    <p:sldId id="298" r:id="rId26"/>
    <p:sldId id="317" r:id="rId27"/>
    <p:sldId id="303" r:id="rId28"/>
    <p:sldId id="304" r:id="rId29"/>
    <p:sldId id="305" r:id="rId30"/>
    <p:sldId id="318" r:id="rId31"/>
    <p:sldId id="307" r:id="rId32"/>
    <p:sldId id="319" r:id="rId33"/>
    <p:sldId id="308" r:id="rId34"/>
    <p:sldId id="320" r:id="rId35"/>
    <p:sldId id="309" r:id="rId36"/>
    <p:sldId id="310" r:id="rId37"/>
    <p:sldId id="321" r:id="rId38"/>
    <p:sldId id="322"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BC"/>
    <a:srgbClr val="0D0D0D"/>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9" autoAdjust="0"/>
    <p:restoredTop sz="79648" autoAdjust="0"/>
  </p:normalViewPr>
  <p:slideViewPr>
    <p:cSldViewPr snapToGrid="0">
      <p:cViewPr varScale="1">
        <p:scale>
          <a:sx n="88" d="100"/>
          <a:sy n="88" d="100"/>
        </p:scale>
        <p:origin x="1740"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tnavi.com.vn/blog/thread-trong-jav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Tự động cấu hình: </a:t>
            </a:r>
            <a:r>
              <a:rPr lang="vi-VN" dirty="0"/>
              <a:t>Spring Boot tự động định cấu hình các thành phần khác nhau dựa trên các phụ thuộc có trong đường dẫn lớp của bạn. Điều này giúp loại bỏ nhu cầu cấu hình thủ công, giảm mã soạn sẵn và tăng tốc độ phát triển.</a:t>
            </a:r>
          </a:p>
          <a:p>
            <a:endParaRPr lang="vi-VN" dirty="0"/>
          </a:p>
          <a:p>
            <a:r>
              <a:rPr lang="vi-VN" b="1" dirty="0"/>
              <a:t>Độc lập</a:t>
            </a:r>
            <a:r>
              <a:rPr lang="vi-VN" dirty="0"/>
              <a:t>: Các ứng dụng Spring Boot có thể chạy dưới dạng tệp JAR độc lập, nhúng vào máy chủ ứng dụng. Điều này giúp đơn giản hóa việc triển khai và loại bỏ nhu cầu cấu hình máy chủ phức tạp.</a:t>
            </a:r>
          </a:p>
          <a:p>
            <a:endParaRPr lang="vi-VN" dirty="0"/>
          </a:p>
          <a:p>
            <a:r>
              <a:rPr lang="vi-VN" b="1" dirty="0"/>
              <a:t>Máy chủ nhúng</a:t>
            </a:r>
            <a:r>
              <a:rPr lang="vi-VN" dirty="0"/>
              <a:t>: Spring Boot hỗ trợ các máy chủ nhúng như Tomcat, Jetty và Undertow, cho phép bạn chạy ứng dụng của mình mà không cần triển khai nó đến một máy chủ riêng.</a:t>
            </a:r>
          </a:p>
          <a:p>
            <a:endParaRPr lang="vi-VN" dirty="0"/>
          </a:p>
          <a:p>
            <a:r>
              <a:rPr lang="vi-VN" b="1" dirty="0"/>
              <a:t>Dependencies</a:t>
            </a:r>
            <a:r>
              <a:rPr lang="vi-VN" dirty="0"/>
              <a:t>: Spring Boot cung cấp một loạt các phụ thuộc "khởi động" gói các thư viện và cấu hình thường được sử dụng cho các tác vụ cụ thể, chẳng hạn như ứng dụng web, truy cập dữ liệu, bảo mật và nhắn tin. Điều này giúp đơn giản hóa việc quản lý dependencies và giảm chi phí cấu hình.</a:t>
            </a:r>
          </a:p>
          <a:p>
            <a:endParaRPr lang="vi-VN" dirty="0"/>
          </a:p>
          <a:p>
            <a:r>
              <a:rPr lang="vi-VN" b="1" dirty="0"/>
              <a:t>Tích hợp với Hệ sinh thái Spring</a:t>
            </a:r>
            <a:r>
              <a:rPr lang="vi-VN" dirty="0"/>
              <a:t>: Spring Boot tích hợp liền mạch với các dự án Spring khác như Spring Framework, Spring Data, Spring Security và Spring Cloud, cho phép bạn tận dụng toàn bộ sức mạnh của hệ sinh thái Spring trong các ứng dụng của mình.</a:t>
            </a:r>
          </a:p>
          <a:p>
            <a:endParaRPr lang="vi-VN" b="1" dirty="0"/>
          </a:p>
          <a:p>
            <a:r>
              <a:rPr lang="vi-VN" b="1" dirty="0"/>
              <a:t>Các tính năng sẵn sàng cho sản xuất</a:t>
            </a:r>
            <a:r>
              <a:rPr lang="vi-VN" dirty="0"/>
              <a:t>: Spring Boot bao gồm các tính năng như </a:t>
            </a:r>
            <a:r>
              <a:rPr lang="en-US" dirty="0"/>
              <a:t>logging, monitoring, security, and error handling out-of-the-box</a:t>
            </a:r>
            <a:r>
              <a:rPr lang="vi-VN" dirty="0"/>
              <a:t>, giúp dễ dàng xây dựng các ứng dụng với nỗ lực tối thiểu.</a:t>
            </a:r>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786212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ƯU ĐIỂM </a:t>
            </a:r>
          </a:p>
          <a:p>
            <a:endParaRPr lang="vi-VN" dirty="0"/>
          </a:p>
          <a:p>
            <a:r>
              <a:rPr lang="vi-VN" sz="1200" b="1" i="0" kern="1200" dirty="0">
                <a:solidFill>
                  <a:schemeClr val="tx1"/>
                </a:solidFill>
                <a:effectLst/>
                <a:latin typeface="+mn-lt"/>
                <a:ea typeface="+mn-ea"/>
                <a:cs typeface="+mn-cs"/>
              </a:rPr>
              <a:t>Tích hợp mạnh mẽ:</a:t>
            </a:r>
            <a:r>
              <a:rPr lang="vi-VN" sz="1200" b="0" i="0" kern="1200" dirty="0">
                <a:solidFill>
                  <a:schemeClr val="tx1"/>
                </a:solidFill>
                <a:effectLst/>
                <a:latin typeface="+mn-lt"/>
                <a:ea typeface="+mn-ea"/>
                <a:cs typeface="+mn-cs"/>
              </a:rPr>
              <a:t> Spring Boot cung cấp các tích hợp sẵn với các công nghệ phổ biến như Spring MVC, Spring Data, Spring Security, và nhiều thư viện khác, giúp giảm thiểu công sức phát triển và tăng tính ổn định của ứng dụng.</a:t>
            </a:r>
          </a:p>
          <a:p>
            <a:r>
              <a:rPr lang="vi-VN" sz="1200" b="1" i="0" kern="1200" dirty="0">
                <a:solidFill>
                  <a:schemeClr val="tx1"/>
                </a:solidFill>
                <a:effectLst/>
                <a:latin typeface="+mn-lt"/>
                <a:ea typeface="+mn-ea"/>
                <a:cs typeface="+mn-cs"/>
              </a:rPr>
              <a:t>Tự cấu hình:</a:t>
            </a:r>
            <a:r>
              <a:rPr lang="vi-VN" sz="1200" b="0" i="0" kern="1200" dirty="0">
                <a:solidFill>
                  <a:schemeClr val="tx1"/>
                </a:solidFill>
                <a:effectLst/>
                <a:latin typeface="+mn-lt"/>
                <a:ea typeface="+mn-ea"/>
                <a:cs typeface="+mn-cs"/>
              </a:rPr>
              <a:t> Spring Boot giúp tự động cấu hình các thành phần của ứng dụng mà không cần cấu hình cụ thể, giúp giảm bớt khối lượng công việc phức tạp và giúp tăng tốc quá trình phát triển.</a:t>
            </a:r>
          </a:p>
          <a:p>
            <a:r>
              <a:rPr lang="vi-VN" sz="1200" b="1" i="0" kern="1200" dirty="0">
                <a:solidFill>
                  <a:schemeClr val="tx1"/>
                </a:solidFill>
                <a:effectLst/>
                <a:latin typeface="+mn-lt"/>
                <a:ea typeface="+mn-ea"/>
                <a:cs typeface="+mn-cs"/>
              </a:rPr>
              <a:t>Embedded Server:</a:t>
            </a:r>
            <a:r>
              <a:rPr lang="vi-VN" sz="1200" b="0" i="0" kern="1200" dirty="0">
                <a:solidFill>
                  <a:schemeClr val="tx1"/>
                </a:solidFill>
                <a:effectLst/>
                <a:latin typeface="+mn-lt"/>
                <a:ea typeface="+mn-ea"/>
                <a:cs typeface="+mn-cs"/>
              </a:rPr>
              <a:t> Spring Boot tích hợp sẵn các server như Tomcat, Jetty hoặc Undertow, giúp việc triển khai ứng dụng trở nên đơn giản hơn, không cần phải cấu hình server riêng biệt.</a:t>
            </a:r>
          </a:p>
          <a:p>
            <a:r>
              <a:rPr lang="vi-VN" sz="1200" b="1" i="0" kern="1200" dirty="0">
                <a:solidFill>
                  <a:schemeClr val="tx1"/>
                </a:solidFill>
                <a:effectLst/>
                <a:latin typeface="+mn-lt"/>
                <a:ea typeface="+mn-ea"/>
                <a:cs typeface="+mn-cs"/>
              </a:rPr>
              <a:t>Quản lý dependency:</a:t>
            </a:r>
            <a:r>
              <a:rPr lang="vi-VN" sz="1200" b="0" i="0" kern="1200" dirty="0">
                <a:solidFill>
                  <a:schemeClr val="tx1"/>
                </a:solidFill>
                <a:effectLst/>
                <a:latin typeface="+mn-lt"/>
                <a:ea typeface="+mn-ea"/>
                <a:cs typeface="+mn-cs"/>
              </a:rPr>
              <a:t> Spring Boot sử dụng công cụ Maven hoặc Gradle để quản lý các dependency của ứng dụng, giúp giải quyết các vấn đề liên quan đến sự phụ thuộc và phiên bản của các thư viện.</a:t>
            </a:r>
          </a:p>
          <a:p>
            <a:r>
              <a:rPr lang="vi-VN" sz="1200" b="1" i="0" kern="1200" dirty="0">
                <a:solidFill>
                  <a:schemeClr val="tx1"/>
                </a:solidFill>
                <a:effectLst/>
                <a:latin typeface="+mn-lt"/>
                <a:ea typeface="+mn-ea"/>
                <a:cs typeface="+mn-cs"/>
              </a:rPr>
              <a:t>Giảm thời gian khởi động:</a:t>
            </a:r>
            <a:r>
              <a:rPr lang="vi-VN" sz="1200" b="0" i="0" kern="1200" dirty="0">
                <a:solidFill>
                  <a:schemeClr val="tx1"/>
                </a:solidFill>
                <a:effectLst/>
                <a:latin typeface="+mn-lt"/>
                <a:ea typeface="+mn-ea"/>
                <a:cs typeface="+mn-cs"/>
              </a:rPr>
              <a:t> Spring Boot cung cấp cơ chế cho việc khởi động nhanh chóng của ứng dụng, giúp tăng hiệu suất và trải nghiệm người dùng.</a:t>
            </a:r>
          </a:p>
          <a:p>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NHƯỢC ĐIỂM</a:t>
            </a: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Không linh hoạt:</a:t>
            </a:r>
            <a:r>
              <a:rPr lang="vi-VN" sz="1200" b="0" i="0" kern="1200" dirty="0">
                <a:solidFill>
                  <a:schemeClr val="tx1"/>
                </a:solidFill>
                <a:effectLst/>
                <a:latin typeface="+mn-lt"/>
                <a:ea typeface="+mn-ea"/>
                <a:cs typeface="+mn-cs"/>
              </a:rPr>
              <a:t> Mặc dù Spring Boot giúp tăng tốc độ phát triển, nhưng đôi khi nó có thể làm giảm sự linh hoạt trong việc cấu hình chi tiết của ứng dụng.</a:t>
            </a:r>
          </a:p>
          <a:p>
            <a:r>
              <a:rPr lang="vi-VN" sz="1200" b="1" i="0" kern="1200" dirty="0">
                <a:solidFill>
                  <a:schemeClr val="tx1"/>
                </a:solidFill>
                <a:effectLst/>
                <a:latin typeface="+mn-lt"/>
                <a:ea typeface="+mn-ea"/>
                <a:cs typeface="+mn-cs"/>
              </a:rPr>
              <a:t>Tính chất magic:</a:t>
            </a:r>
            <a:r>
              <a:rPr lang="vi-VN" sz="1200" b="0" i="0" kern="1200" dirty="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Spring </a:t>
            </a:r>
            <a:r>
              <a:rPr lang="vi-VN" sz="1200" b="0" i="0" kern="1200" dirty="0">
                <a:solidFill>
                  <a:schemeClr val="tx1"/>
                </a:solidFill>
                <a:effectLst/>
                <a:latin typeface="+mn-lt"/>
                <a:ea typeface="+mn-ea"/>
                <a:cs typeface="+mn-cs"/>
              </a:rPr>
              <a:t>Boot tự động cấu hình và giảm thiểu khối lượng công việc cần làm có thể làm mất đi sự hiểu biết sâu sắc về cách hoạt động của Spring Framework.</a:t>
            </a:r>
          </a:p>
          <a:p>
            <a:r>
              <a:rPr lang="vi-VN" sz="1200" b="1" i="0" kern="1200" dirty="0">
                <a:solidFill>
                  <a:schemeClr val="tx1"/>
                </a:solidFill>
                <a:effectLst/>
                <a:latin typeface="+mn-lt"/>
                <a:ea typeface="+mn-ea"/>
                <a:cs typeface="+mn-cs"/>
              </a:rPr>
              <a:t>Kích thước của ứng dụng:</a:t>
            </a:r>
            <a:r>
              <a:rPr lang="vi-VN" sz="1200" b="0" i="0" kern="1200" dirty="0">
                <a:solidFill>
                  <a:schemeClr val="tx1"/>
                </a:solidFill>
                <a:effectLst/>
                <a:latin typeface="+mn-lt"/>
                <a:ea typeface="+mn-ea"/>
                <a:cs typeface="+mn-cs"/>
              </a:rPr>
              <a:t> Do tích hợp sẵn nhiều thư viện và công nghệ, kích thước của ứng dụng Spring Boot có thể lớn hơn so với các ứng dụng được xây dựng truyền thống.</a:t>
            </a:r>
          </a:p>
          <a:p>
            <a:endParaRPr lang="vi-VN"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337879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Để khởi tạo 1 project spring boot, sử dụng </a:t>
            </a:r>
            <a:r>
              <a:rPr lang="en-US" sz="1200" b="1" i="0" kern="1200" dirty="0">
                <a:solidFill>
                  <a:schemeClr val="tx1"/>
                </a:solidFill>
                <a:effectLst/>
                <a:latin typeface="+mn-lt"/>
                <a:ea typeface="+mn-ea"/>
                <a:cs typeface="+mn-cs"/>
              </a:rPr>
              <a:t>Spring </a:t>
            </a:r>
            <a:r>
              <a:rPr lang="vi-VN" sz="1200" b="1" i="0" kern="1200" dirty="0">
                <a:solidFill>
                  <a:schemeClr val="tx1"/>
                </a:solidFill>
                <a:effectLst/>
                <a:latin typeface="+mn-lt"/>
                <a:ea typeface="+mn-ea"/>
                <a:cs typeface="+mn-cs"/>
              </a:rPr>
              <a:t>Initializr. Truy cập trang web trên theo đường link chính của Spring Boot, sau đó chọn và điền lần lượt loại project , ngôn ngữ, phiên bản spring boot, loại file build ra và phiên bản java. Phần </a:t>
            </a:r>
            <a:r>
              <a:rPr lang="en-US" sz="1200" b="1" i="0" kern="1200" dirty="0">
                <a:solidFill>
                  <a:schemeClr val="tx1"/>
                </a:solidFill>
                <a:effectLst/>
                <a:latin typeface="+mn-lt"/>
                <a:ea typeface="+mn-ea"/>
                <a:cs typeface="+mn-cs"/>
              </a:rPr>
              <a:t>Project Metadata</a:t>
            </a:r>
            <a:r>
              <a:rPr lang="vi-VN" sz="1200" b="1" i="0" kern="1200" baseline="0" dirty="0">
                <a:solidFill>
                  <a:schemeClr val="tx1"/>
                </a:solidFill>
                <a:effectLst/>
                <a:latin typeface="+mn-lt"/>
                <a:ea typeface="+mn-ea"/>
                <a:cs typeface="+mn-cs"/>
              </a:rPr>
              <a:t> để điền các thông tin của project như tên gói, tên project,...</a:t>
            </a:r>
          </a:p>
          <a:p>
            <a:endParaRPr lang="vi-VN" sz="1200" b="1"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baseline="0" dirty="0">
                <a:solidFill>
                  <a:schemeClr val="tx1"/>
                </a:solidFill>
                <a:effectLst/>
                <a:latin typeface="+mn-lt"/>
                <a:ea typeface="+mn-ea"/>
                <a:cs typeface="+mn-cs"/>
              </a:rPr>
              <a:t>Mục bên phải để chọn </a:t>
            </a:r>
            <a:r>
              <a:rPr lang="vi-VN" sz="1200" b="1" i="0" kern="1200" dirty="0">
                <a:solidFill>
                  <a:schemeClr val="tx1"/>
                </a:solidFill>
                <a:effectLst/>
                <a:latin typeface="+mn-lt"/>
                <a:ea typeface="+mn-ea"/>
                <a:cs typeface="+mn-cs"/>
              </a:rPr>
              <a:t>dependency, có thể hiểu là các thư viện phụ trợ. Để code được web service thì cần có Spring web. Thư viện phụ trợ kế bên nó là , lombok. Lombok</a:t>
            </a:r>
            <a:r>
              <a:rPr lang="vi-VN" sz="1200" b="1" i="0" kern="1200" baseline="0" dirty="0">
                <a:solidFill>
                  <a:schemeClr val="tx1"/>
                </a:solidFill>
                <a:effectLst/>
                <a:latin typeface="+mn-lt"/>
                <a:ea typeface="+mn-ea"/>
                <a:cs typeface="+mn-cs"/>
              </a:rPr>
              <a:t> là t</a:t>
            </a:r>
            <a:r>
              <a:rPr lang="vi-VN" sz="1200" b="1" i="0" kern="1200" dirty="0">
                <a:solidFill>
                  <a:schemeClr val="tx1"/>
                </a:solidFill>
                <a:effectLst/>
                <a:latin typeface="+mn-lt"/>
                <a:ea typeface="+mn-ea"/>
                <a:cs typeface="+mn-cs"/>
              </a:rPr>
              <a:t>hư viện chú thích Java giúp giảm bớt mã soạn sẵn.</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Sau khi đã điền và chọn những mục quan trọng, ấn generate để hoàn tất và tải file zip code về để có thể giải nén và bắt đầu code.</a:t>
            </a:r>
            <a:endParaRPr lang="en-US" b="1" dirty="0"/>
          </a:p>
        </p:txBody>
      </p:sp>
      <p:sp>
        <p:nvSpPr>
          <p:cNvPr id="4" name="Slide Number Placeholder 3"/>
          <p:cNvSpPr>
            <a:spLocks noGrp="1"/>
          </p:cNvSpPr>
          <p:nvPr>
            <p:ph type="sldNum" sz="quarter" idx="10"/>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866802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Đây là phần code được khởi tạo tự động từ spring intializr, annotation @SpringBootApplication ở trên để spring boot biết được đây là file chính của project và khi chạy sẽ chạy file này đầu tiên </a:t>
            </a:r>
            <a:endParaRPr lang="en-US" b="1" dirty="0"/>
          </a:p>
        </p:txBody>
      </p:sp>
      <p:sp>
        <p:nvSpPr>
          <p:cNvPr id="4" name="Slide Number Placeholder 3"/>
          <p:cNvSpPr>
            <a:spLocks noGrp="1"/>
          </p:cNvSpPr>
          <p:nvPr>
            <p:ph type="sldNum" sz="quarter" idx="10"/>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541609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192174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Nguyên lý hoạt động của maven như sau:</a:t>
            </a:r>
          </a:p>
          <a:p>
            <a:r>
              <a:rPr lang="vi-VN" dirty="0"/>
              <a:t>Mỗi project maven tạo ra sẽ có 1 file pom.xml, mô tả các thư viện phụ thuộc cùng định nghĩa các task gồm có test, build và deploy. Khai báo thêm thư viện</a:t>
            </a:r>
            <a:r>
              <a:rPr lang="vi-VN" baseline="0" dirty="0"/>
              <a:t> theo nhu cầu sử dụng vào file pom, mỗi 1 thư viện sẽ là dependency. Tiếp đến là lưu file pom.xml.</a:t>
            </a:r>
            <a:r>
              <a:rPr lang="en-US" baseline="0" dirty="0"/>
              <a:t> Maven </a:t>
            </a:r>
            <a:r>
              <a:rPr lang="vi-VN" baseline="0" dirty="0"/>
              <a:t>sẽ tự động download thư viện này từ maven repository trên mạng về </a:t>
            </a:r>
            <a:r>
              <a:rPr lang="vi-VN" b="1" baseline="0" dirty="0"/>
              <a:t>(Maven Repository == Github)</a:t>
            </a:r>
            <a:r>
              <a:rPr lang="vi-VN" baseline="0" dirty="0"/>
              <a:t>. Sau khi download xong, maven sẽ tự động </a:t>
            </a:r>
            <a:r>
              <a:rPr lang="en-US" baseline="0" dirty="0"/>
              <a:t>“</a:t>
            </a:r>
            <a:r>
              <a:rPr lang="vi-VN" baseline="0" dirty="0"/>
              <a:t>build path</a:t>
            </a:r>
            <a:r>
              <a:rPr lang="en-US" baseline="0" dirty="0"/>
              <a:t>”, </a:t>
            </a:r>
            <a:r>
              <a:rPr lang="vi-VN" baseline="0" dirty="0"/>
              <a:t>người dùng đã có thể import và sử dụng. </a:t>
            </a:r>
            <a:endParaRPr lang="en-US" baseline="0" dirty="0"/>
          </a:p>
          <a:p>
            <a:endParaRPr lang="en-US" baseline="0" dirty="0"/>
          </a:p>
          <a:p>
            <a:endParaRPr lang="en-US" baseline="0" dirty="0"/>
          </a:p>
          <a:p>
            <a:endParaRPr lang="en-US" baseline="0" dirty="0"/>
          </a:p>
          <a:p>
            <a:r>
              <a:rPr lang="vi-VN" b="1" baseline="0" dirty="0"/>
              <a:t>BUILD PATH</a:t>
            </a:r>
          </a:p>
          <a:p>
            <a:endParaRPr lang="en-US" b="1" baseline="0" dirty="0"/>
          </a:p>
          <a:p>
            <a:r>
              <a:rPr lang="vi-VN" dirty="0"/>
              <a:t>Trong IntelliJ IDEA, “</a:t>
            </a:r>
            <a:r>
              <a:rPr lang="en-US" b="1" dirty="0"/>
              <a:t>Build Path</a:t>
            </a:r>
            <a:r>
              <a:rPr lang="vi-VN" dirty="0"/>
              <a:t>" thường đề cập đến cấu hình xác định cách biên dịch và xây dựng mã nguồn và các phần phụ thuộc của dự án của bạn. Đó là một khía cạnh quan trọng trong việc quản lý cấu trúc và sự phụ thuộc của dự án.</a:t>
            </a:r>
          </a:p>
          <a:p>
            <a:endParaRPr lang="vi-VN" dirty="0"/>
          </a:p>
          <a:p>
            <a:r>
              <a:rPr lang="vi-VN" dirty="0"/>
              <a:t>Dưới đây là bảng phân tích những gì Đường dẫn xây dựng bao gồm trong IntelliJ:</a:t>
            </a:r>
          </a:p>
          <a:p>
            <a:endParaRPr lang="vi-VN" dirty="0"/>
          </a:p>
          <a:p>
            <a:r>
              <a:rPr lang="vi-VN" dirty="0"/>
              <a:t>Thư mục nguồn: Đây là các thư mục chứa mã nguồn dự án của bạn. Các thư mục nguồn là nơi IntelliJ tìm kiếm các tệp Java, Kotlin hoặc ngôn ngữ khác của bạn để biên dịch thành mã thực thi. Bạn có thể định cấu hình các thư mục này để bao gồm mã nguồn chính, mã kiểm tra hoặc bất kỳ thư mục nguồn tùy chỉnh nào khác.</a:t>
            </a:r>
          </a:p>
          <a:p>
            <a:endParaRPr lang="vi-VN" dirty="0"/>
          </a:p>
          <a:p>
            <a:r>
              <a:rPr lang="vi-VN" dirty="0"/>
              <a:t>Thư mục đầu ra: Đây là các thư mục nơi IntelliJ đặt các lớp và tài nguyên đã biên dịch sau khi xây dựng thành công. Theo mặc định, IntelliJ sử dụng thư mục đích cho các dự án Java, nhưng bạn có thể tùy chỉnh vị trí này nếu cần.</a:t>
            </a:r>
          </a:p>
          <a:p>
            <a:endParaRPr lang="vi-VN" dirty="0"/>
          </a:p>
          <a:p>
            <a:r>
              <a:rPr lang="vi-VN" dirty="0"/>
              <a:t>Các phần phụ thuộc bên ngoài: Đây là các thư viện và các phần phụ thuộc mà dự án của bạn yêu cầu và không nằm trong mã nguồn của bạn. IntelliJ quản lý các phần phụ thuộc này thông qua hệ thống xây dựng của nó (thường là Maven hoặc Gradle) hoặc các tệp JAR được thêm thủ công. Cấu hình Đường dẫn xây dựng bao gồm các cài đặt để thêm, xóa và quản lý các phần phụ thuộc bên ngoài này.</a:t>
            </a:r>
          </a:p>
          <a:p>
            <a:endParaRPr lang="vi-VN" dirty="0"/>
          </a:p>
          <a:p>
            <a:r>
              <a:rPr lang="vi-VN" dirty="0"/>
              <a:t>Phần phụ thuộc của mô-đun: Trong các dự án nhiều mô-đun, Đường dẫn xây dựng bao gồm các cài đặt để chỉ định phần phụ thuộc giữa các mô-đun khác nhau trong dự án. Điều này đảm bảo rằng mỗi mô-đun có quyền truy cập vào các lớp và tài nguyên cần thiết từ các mô-đun khác trong quá trình biên dịch và thực thi.</a:t>
            </a:r>
          </a:p>
          <a:p>
            <a:endParaRPr lang="vi-VN" dirty="0"/>
          </a:p>
          <a:p>
            <a:r>
              <a:rPr lang="vi-VN" dirty="0"/>
              <a:t>Cài đặt trình biên dịch: Cấu hình Đường dẫn xây dựng cũng bao gồm các cài đặt trình biên dịch như cấp độ ngôn ngữ, phiên bản mã byte đích và các tùy chọn trình biên dịch bổ sung. Các cài đặt này xác định cách IntelliJ biên dịch mã nguồn của bạn thành mã byte thực thi.</a:t>
            </a:r>
          </a:p>
          <a:p>
            <a:endParaRPr lang="vi-VN" dirty="0"/>
          </a:p>
          <a:p>
            <a:r>
              <a:rPr lang="vi-VN" dirty="0"/>
              <a:t>Nhìn chung, Đường dẫn xây dựng trong IntelliJ IDEA cung cấp một cách tập trung để quản lý quá trình biên dịch và xây dựng dự án của bạn, bao gồm mã nguồn, các phần phụ thuộc và cài đặt trình biên dịch. Cấu hình đúng của Đường dẫn xây dựng là điều cần thiết để đảm bảo rằng dự án của bạn biên dịch chính xác và chạy trơn tru.</a:t>
            </a:r>
          </a:p>
          <a:p>
            <a:r>
              <a:rPr lang="vi-VN" dirty="0"/>
              <a:t> </a:t>
            </a:r>
          </a:p>
          <a:p>
            <a:r>
              <a:rPr lang="vi-VN" b="1" dirty="0"/>
              <a:t>CLASS PATH</a:t>
            </a:r>
          </a:p>
          <a:p>
            <a:endParaRPr lang="en-US" b="1" dirty="0"/>
          </a:p>
          <a:p>
            <a:r>
              <a:rPr lang="en-US" sz="1200" b="0" i="0" kern="1200" dirty="0">
                <a:solidFill>
                  <a:schemeClr val="tx1"/>
                </a:solidFill>
                <a:effectLst/>
                <a:latin typeface="+mn-lt"/>
                <a:ea typeface="+mn-ea"/>
                <a:cs typeface="+mn-cs"/>
              </a:rPr>
              <a:t>Class path </a:t>
            </a:r>
            <a:r>
              <a:rPr lang="vi-VN" sz="1200" b="0" i="0" kern="1200" dirty="0">
                <a:solidFill>
                  <a:schemeClr val="tx1"/>
                </a:solidFill>
                <a:effectLst/>
                <a:latin typeface="+mn-lt"/>
                <a:ea typeface="+mn-ea"/>
                <a:cs typeface="+mn-cs"/>
              </a:rPr>
              <a:t>là một biến môi trường được Máy ảo Java (JVM) sử dụng để định vị và tải các lớp khi chạy chương trình Java. Nó chỉ định danh sách các thư mục, tệp JAR và tệp ZIP nơi JVM sẽ tìm và tải các tệp lớp.</a:t>
            </a:r>
            <a:r>
              <a:rPr lang="vi-VN" dirty="0"/>
              <a:t/>
            </a:r>
            <a:br>
              <a:rPr lang="vi-VN" dirty="0"/>
            </a:br>
            <a:r>
              <a:rPr lang="vi-VN" dirty="0"/>
              <a:t/>
            </a:r>
            <a:br>
              <a:rPr lang="vi-VN" dirty="0"/>
            </a:br>
            <a:r>
              <a:rPr lang="vi-VN" sz="1200" b="0" i="0" kern="1200" dirty="0">
                <a:solidFill>
                  <a:schemeClr val="tx1"/>
                </a:solidFill>
                <a:effectLst/>
                <a:latin typeface="+mn-lt"/>
                <a:ea typeface="+mn-ea"/>
                <a:cs typeface="+mn-cs"/>
              </a:rPr>
              <a:t>Chúng ta có thể đặt đường dẫn lớp từ dòng lệnh hoặc trong môi trường phát triển tích hợp (IDE).</a:t>
            </a:r>
            <a:endParaRPr lang="vi-VN" b="1" dirty="0"/>
          </a:p>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4195356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Quản lý dependencies</a:t>
            </a:r>
            <a:r>
              <a:rPr lang="vi-VN" sz="1200" b="0" i="0" kern="1200" dirty="0">
                <a:solidFill>
                  <a:schemeClr val="tx1"/>
                </a:solidFill>
                <a:effectLst/>
                <a:latin typeface="+mn-lt"/>
                <a:ea typeface="+mn-ea"/>
                <a:cs typeface="+mn-cs"/>
              </a:rPr>
              <a:t>: Maven cung cấp khả năng quản lý các thư viện và dependencies của dự án thông qua file cấu hình pom.xml. Maven sẽ tự động tải xuống các dependencies cần thiết từ các kho lưu trữ (repository) và đảm bảo rằng chúng được tự động bao gồm vào quá trình xây dựng.</a:t>
            </a:r>
          </a:p>
          <a:p>
            <a:r>
              <a:rPr lang="vi-VN" sz="1200" b="1" i="0" kern="1200" dirty="0">
                <a:solidFill>
                  <a:schemeClr val="tx1"/>
                </a:solidFill>
                <a:effectLst/>
                <a:latin typeface="+mn-lt"/>
                <a:ea typeface="+mn-ea"/>
                <a:cs typeface="+mn-cs"/>
              </a:rPr>
              <a:t>Quản lý build</a:t>
            </a:r>
            <a:r>
              <a:rPr lang="vi-VN" sz="1200" b="0" i="0" kern="1200" dirty="0">
                <a:solidFill>
                  <a:schemeClr val="tx1"/>
                </a:solidFill>
                <a:effectLst/>
                <a:latin typeface="+mn-lt"/>
                <a:ea typeface="+mn-ea"/>
                <a:cs typeface="+mn-cs"/>
              </a:rPr>
              <a:t>: Maven cung cấp các công cụ để tự động hóa quá trình xây dựng (build) dự án, bao gồm việc biên dịch mã nguồn, gói các thành phần (jar, war), và thực hiện các bước phát triển phần mềm khác.</a:t>
            </a:r>
          </a:p>
          <a:p>
            <a:r>
              <a:rPr lang="vi-VN" sz="1200" b="1" i="0" kern="1200" dirty="0">
                <a:solidFill>
                  <a:schemeClr val="tx1"/>
                </a:solidFill>
                <a:effectLst/>
                <a:latin typeface="+mn-lt"/>
                <a:ea typeface="+mn-ea"/>
                <a:cs typeface="+mn-cs"/>
              </a:rPr>
              <a:t>Convention over Configuration</a:t>
            </a:r>
            <a:r>
              <a:rPr lang="vi-VN" sz="1200" b="0" i="0" kern="1200" dirty="0">
                <a:solidFill>
                  <a:schemeClr val="tx1"/>
                </a:solidFill>
                <a:effectLst/>
                <a:latin typeface="+mn-lt"/>
                <a:ea typeface="+mn-ea"/>
                <a:cs typeface="+mn-cs"/>
              </a:rPr>
              <a:t>: Maven sử dụng quy ước (conventions) để tự động cấu hình các dự án mà không cần nhiều cấu hình cụ thể. Điều này giúp giảm bớt sự lặp lại và tăng tính nhất quán giữa các dự án.</a:t>
            </a:r>
          </a:p>
          <a:p>
            <a:r>
              <a:rPr lang="vi-VN" sz="1200" b="1" i="0" kern="1200" dirty="0">
                <a:solidFill>
                  <a:schemeClr val="tx1"/>
                </a:solidFill>
                <a:effectLst/>
                <a:latin typeface="+mn-lt"/>
                <a:ea typeface="+mn-ea"/>
                <a:cs typeface="+mn-cs"/>
              </a:rPr>
              <a:t>Lifecycle</a:t>
            </a:r>
            <a:r>
              <a:rPr lang="vi-VN" sz="1200" b="0" i="0" kern="1200" dirty="0">
                <a:solidFill>
                  <a:schemeClr val="tx1"/>
                </a:solidFill>
                <a:effectLst/>
                <a:latin typeface="+mn-lt"/>
                <a:ea typeface="+mn-ea"/>
                <a:cs typeface="+mn-cs"/>
              </a:rPr>
              <a:t>: Maven định nghĩa một chuỗi các phase trong quá trình xây dựng dự án, gọi là lifecycle, từ việc biên dịch, kiểm tra, gói, triển khai, cho đến kiểm thử và triển khai. Các plugin Maven có thể được kích hoạt tại các giai đoạn khác nhau trong lifecycle để thực hiện các nhiệm vụ cụ thể.</a:t>
            </a:r>
          </a:p>
          <a:p>
            <a:r>
              <a:rPr lang="vi-VN" sz="1200" b="1" i="0" kern="1200" dirty="0">
                <a:solidFill>
                  <a:schemeClr val="tx1"/>
                </a:solidFill>
                <a:effectLst/>
                <a:latin typeface="+mn-lt"/>
                <a:ea typeface="+mn-ea"/>
                <a:cs typeface="+mn-cs"/>
              </a:rPr>
              <a:t>Plugin-based architecture</a:t>
            </a:r>
            <a:r>
              <a:rPr lang="vi-VN" sz="1200" b="0" i="0" kern="1200" dirty="0">
                <a:solidFill>
                  <a:schemeClr val="tx1"/>
                </a:solidFill>
                <a:effectLst/>
                <a:latin typeface="+mn-lt"/>
                <a:ea typeface="+mn-ea"/>
                <a:cs typeface="+mn-cs"/>
              </a:rPr>
              <a:t>: Maven dựa trên một kiến trúc dựa trên plugin, cho phép người dùng mở rộng và tùy chỉnh quá trình xây dựng bằng cách sử dụng các plugin có sẵn hoặc tự viết các plugin riêng.</a:t>
            </a:r>
          </a:p>
          <a:p>
            <a:r>
              <a:rPr lang="vi-VN" sz="1200" b="1" i="0" kern="1200" dirty="0">
                <a:solidFill>
                  <a:schemeClr val="tx1"/>
                </a:solidFill>
                <a:effectLst/>
                <a:latin typeface="+mn-lt"/>
                <a:ea typeface="+mn-ea"/>
                <a:cs typeface="+mn-cs"/>
              </a:rPr>
              <a:t>Kho lưu trữ (Repository)</a:t>
            </a:r>
            <a:r>
              <a:rPr lang="vi-VN" sz="1200" b="0" i="0" kern="1200" dirty="0">
                <a:solidFill>
                  <a:schemeClr val="tx1"/>
                </a:solidFill>
                <a:effectLst/>
                <a:latin typeface="+mn-lt"/>
                <a:ea typeface="+mn-ea"/>
                <a:cs typeface="+mn-cs"/>
              </a:rPr>
              <a:t>: Maven sử dụng các kho lưu trữ để lưu trữ các dependencies và các artefact của dự án. Apache Maven Central là một kho lưu trữ phổ biến mà Maven sử dụng mặc định, và người dùng cũng có thể cấu hình kho lưu trữ riêng.</a:t>
            </a:r>
          </a:p>
          <a:p>
            <a:r>
              <a:rPr lang="vi-VN" sz="1200" b="1" i="0" kern="1200" dirty="0">
                <a:solidFill>
                  <a:schemeClr val="tx1"/>
                </a:solidFill>
                <a:effectLst/>
                <a:latin typeface="+mn-lt"/>
                <a:ea typeface="+mn-ea"/>
                <a:cs typeface="+mn-cs"/>
              </a:rPr>
              <a:t>Tích hợp dễ dàng</a:t>
            </a:r>
            <a:r>
              <a:rPr lang="vi-VN" sz="1200" b="0" i="0" kern="1200" dirty="0">
                <a:solidFill>
                  <a:schemeClr val="tx1"/>
                </a:solidFill>
                <a:effectLst/>
                <a:latin typeface="+mn-lt"/>
                <a:ea typeface="+mn-ea"/>
                <a:cs typeface="+mn-cs"/>
              </a:rPr>
              <a:t>: Maven dễ dàng tích hợp với các công cụ phát triển phổ biến khác như Jenkins, Eclipse, IntelliJ IDEA, và nhiều công cụ khác nữa.</a:t>
            </a:r>
          </a:p>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727793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496236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4267251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vi-VN" sz="1200" b="1" i="0" kern="1200" baseline="0" dirty="0">
                <a:solidFill>
                  <a:schemeClr val="tx1"/>
                </a:solidFill>
                <a:effectLst/>
                <a:latin typeface="+mn-lt"/>
                <a:ea typeface="+mn-ea"/>
                <a:cs typeface="+mn-cs"/>
              </a:rPr>
              <a:t>S</a:t>
            </a:r>
            <a:r>
              <a:rPr lang="vi-VN" sz="1200" b="1" i="0" kern="1200" dirty="0">
                <a:solidFill>
                  <a:schemeClr val="tx1"/>
                </a:solidFill>
                <a:effectLst/>
                <a:latin typeface="+mn-lt"/>
                <a:ea typeface="+mn-ea"/>
                <a:cs typeface="+mn-cs"/>
              </a:rPr>
              <a:t>pring ioc sẽ sử dụng các file cấu hình XML, Annotation-based hoặc Java-based configuration</a:t>
            </a:r>
            <a:r>
              <a:rPr lang="vi-VN" sz="1200" b="1" i="0" kern="1200" baseline="0" dirty="0">
                <a:solidFill>
                  <a:schemeClr val="tx1"/>
                </a:solidFill>
                <a:effectLst/>
                <a:latin typeface="+mn-lt"/>
                <a:ea typeface="+mn-ea"/>
                <a:cs typeface="+mn-cs"/>
              </a:rPr>
              <a:t> sau đó tạo các đối tượng và lắp ráp chúng lại với nhau, sau đó cấu hình các đối tượng và quản lý còng đời của chúng.</a:t>
            </a:r>
          </a:p>
          <a:p>
            <a:r>
              <a:rPr lang="vi-VN" sz="1200" b="1" i="0" kern="1200" dirty="0">
                <a:solidFill>
                  <a:schemeClr val="tx1"/>
                </a:solidFill>
                <a:effectLst/>
                <a:latin typeface="+mn-lt"/>
                <a:ea typeface="+mn-ea"/>
                <a:cs typeface="+mn-cs"/>
              </a:rPr>
              <a:t>Các thành phần, đối tượng gọi là Spring Bean</a:t>
            </a:r>
            <a:r>
              <a:rPr lang="vi-VN" sz="1200" b="1" i="0" kern="1200" baseline="0" dirty="0">
                <a:solidFill>
                  <a:schemeClr val="tx1"/>
                </a:solidFill>
                <a:effectLst/>
                <a:latin typeface="+mn-lt"/>
                <a:ea typeface="+mn-ea"/>
                <a:cs typeface="+mn-cs"/>
              </a:rPr>
              <a:t> được tạo ra bởi</a:t>
            </a:r>
            <a:r>
              <a:rPr lang="vi-VN" sz="1200" b="1" i="0" kern="1200" dirty="0">
                <a:solidFill>
                  <a:schemeClr val="tx1"/>
                </a:solidFill>
                <a:effectLst/>
                <a:latin typeface="+mn-lt"/>
                <a:ea typeface="+mn-ea"/>
                <a:cs typeface="+mn-cs"/>
              </a:rPr>
              <a:t> Spring container và sử dụng DI (</a:t>
            </a:r>
            <a:r>
              <a:rPr lang="en-US" sz="1200" b="1" i="0" kern="1200" dirty="0">
                <a:solidFill>
                  <a:schemeClr val="tx1"/>
                </a:solidFill>
                <a:effectLst/>
                <a:latin typeface="+mn-lt"/>
                <a:ea typeface="+mn-ea"/>
                <a:cs typeface="+mn-cs"/>
              </a:rPr>
              <a:t>Dependency Injection</a:t>
            </a:r>
            <a:r>
              <a:rPr lang="vi-VN" sz="1200" b="1" i="0" kern="1200" dirty="0">
                <a:solidFill>
                  <a:schemeClr val="tx1"/>
                </a:solidFill>
                <a:effectLst/>
                <a:latin typeface="+mn-lt"/>
                <a:ea typeface="+mn-ea"/>
                <a:cs typeface="+mn-cs"/>
              </a:rPr>
              <a:t>) để quản lý và tạo nên 1 ứng dụng. Quá trình Dependency Injection</a:t>
            </a:r>
            <a:r>
              <a:rPr lang="vi-VN" sz="1200" b="0" i="0" kern="1200" dirty="0">
                <a:solidFill>
                  <a:schemeClr val="tx1"/>
                </a:solidFill>
                <a:effectLst/>
                <a:latin typeface="+mn-lt"/>
                <a:ea typeface="+mn-ea"/>
                <a:cs typeface="+mn-cs"/>
              </a:rPr>
              <a:t> là quá trình mà Spring cung cấp các phụ thuộc cho các đối tượng mà chúng cần. Chúng có 2 loại: Constructor Injection và Setter Injection.</a:t>
            </a:r>
          </a:p>
          <a:p>
            <a:r>
              <a:rPr lang="vi-VN" sz="1200" b="1" i="0" kern="1200" dirty="0">
                <a:solidFill>
                  <a:schemeClr val="tx1"/>
                </a:solidFill>
                <a:effectLst/>
                <a:latin typeface="+mn-lt"/>
                <a:ea typeface="+mn-ea"/>
                <a:cs typeface="+mn-cs"/>
              </a:rPr>
              <a:t>Constructor Injection</a:t>
            </a:r>
            <a:r>
              <a:rPr lang="vi-VN" sz="1200" b="0" i="0" kern="1200" dirty="0">
                <a:solidFill>
                  <a:schemeClr val="tx1"/>
                </a:solidFill>
                <a:effectLst/>
                <a:latin typeface="+mn-lt"/>
                <a:ea typeface="+mn-ea"/>
                <a:cs typeface="+mn-cs"/>
              </a:rPr>
              <a:t>: Các phụ thuộc được cung cấp thông qua các tham số của hàm tạo của một bean.</a:t>
            </a:r>
          </a:p>
          <a:p>
            <a:r>
              <a:rPr lang="vi-VN" sz="1200" b="1" i="0" kern="1200" dirty="0">
                <a:solidFill>
                  <a:schemeClr val="tx1"/>
                </a:solidFill>
                <a:effectLst/>
                <a:latin typeface="+mn-lt"/>
                <a:ea typeface="+mn-ea"/>
                <a:cs typeface="+mn-cs"/>
              </a:rPr>
              <a:t>Setter Injection</a:t>
            </a:r>
            <a:r>
              <a:rPr lang="vi-VN" sz="1200" b="0" i="0" kern="1200" dirty="0">
                <a:solidFill>
                  <a:schemeClr val="tx1"/>
                </a:solidFill>
                <a:effectLst/>
                <a:latin typeface="+mn-lt"/>
                <a:ea typeface="+mn-ea"/>
                <a:cs typeface="+mn-cs"/>
              </a:rPr>
              <a:t>: Các phụ thuộc được cung cấp thông qua các phương thức setter của bean.</a:t>
            </a:r>
          </a:p>
          <a:p>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BeanFactory</a:t>
            </a:r>
            <a:r>
              <a:rPr lang="vi-VN" sz="1200" b="0" i="0" kern="1200" dirty="0">
                <a:solidFill>
                  <a:schemeClr val="tx1"/>
                </a:solidFill>
                <a:effectLst/>
                <a:latin typeface="+mn-lt"/>
                <a:ea typeface="+mn-ea"/>
                <a:cs typeface="+mn-cs"/>
              </a:rPr>
              <a:t>: Đây là giao diện cơ bản cho bất kỳ container IoC nào trong Spring. BeanFactory là cơ sở cho việc quản lý và tiêu thụ các bean trong Spring.</a:t>
            </a:r>
          </a:p>
          <a:p>
            <a:r>
              <a:rPr lang="vi-VN" sz="1200" b="1" i="0" kern="1200" dirty="0">
                <a:solidFill>
                  <a:schemeClr val="tx1"/>
                </a:solidFill>
                <a:effectLst/>
                <a:latin typeface="+mn-lt"/>
                <a:ea typeface="+mn-ea"/>
                <a:cs typeface="+mn-cs"/>
              </a:rPr>
              <a:t>ApplicationContext</a:t>
            </a:r>
            <a:r>
              <a:rPr lang="vi-VN" sz="1200" b="0" i="0" kern="1200" dirty="0">
                <a:solidFill>
                  <a:schemeClr val="tx1"/>
                </a:solidFill>
                <a:effectLst/>
                <a:latin typeface="+mn-lt"/>
                <a:ea typeface="+mn-ea"/>
                <a:cs typeface="+mn-cs"/>
              </a:rPr>
              <a:t>: Là một sub-interface của BeanFactory. ApplicationContext cung cấp một số tính năng bổ sung như quản lý tài nguyên, sự kiện ứng </a:t>
            </a:r>
            <a:r>
              <a:rPr lang="vi-VN" sz="1200" b="0" i="0" kern="1200" dirty="0" smtClean="0">
                <a:solidFill>
                  <a:schemeClr val="tx1"/>
                </a:solidFill>
                <a:effectLst/>
                <a:latin typeface="+mn-lt"/>
                <a:ea typeface="+mn-ea"/>
                <a:cs typeface="+mn-cs"/>
              </a:rPr>
              <a:t>dụng. </a:t>
            </a:r>
            <a:r>
              <a:rPr lang="vi-VN" sz="1200" b="0" i="0" kern="1200" dirty="0">
                <a:solidFill>
                  <a:schemeClr val="tx1"/>
                </a:solidFill>
                <a:effectLst/>
                <a:latin typeface="+mn-lt"/>
                <a:ea typeface="+mn-ea"/>
                <a:cs typeface="+mn-cs"/>
              </a:rPr>
              <a:t>ApplicationContext là giao diện phổ biến được sử dụng nhiều trong các ứng dụng Spring hiện đại.</a:t>
            </a:r>
          </a:p>
          <a:p>
            <a:r>
              <a:rPr lang="vi-VN" sz="1200" b="1" i="0" kern="1200" dirty="0">
                <a:solidFill>
                  <a:schemeClr val="tx1"/>
                </a:solidFill>
                <a:effectLst/>
                <a:latin typeface="+mn-lt"/>
                <a:ea typeface="+mn-ea"/>
                <a:cs typeface="+mn-cs"/>
              </a:rPr>
              <a:t>Nói tóm lại, BeanFactory cung cấp khung cấu hình và chức năng cơ bản, còn ApplicationContext bổ sung thêm nhiều chức năng dành riêng cho doanh nghiệp.</a:t>
            </a:r>
          </a:p>
          <a:p>
            <a:endParaRPr lang="vi-VN"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pPr marL="0" indent="0">
              <a:buNone/>
            </a:pPr>
            <a:endParaRPr lang="vi-VN" sz="1200" b="0" i="0" kern="1200" dirty="0">
              <a:solidFill>
                <a:schemeClr val="tx1"/>
              </a:solidFill>
              <a:effectLst/>
              <a:latin typeface="+mn-lt"/>
              <a:ea typeface="+mn-ea"/>
              <a:cs typeface="+mn-cs"/>
            </a:endParaRPr>
          </a:p>
          <a:p>
            <a:pPr marL="0" indent="0">
              <a:buNone/>
            </a:pPr>
            <a:endParaRPr lang="vi-VN" sz="1200" b="0" i="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407842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baseline="0" dirty="0" smtClean="0"/>
              <a:t>Bean được định </a:t>
            </a:r>
            <a:r>
              <a:rPr lang="vi-VN" b="1" baseline="0" dirty="0"/>
              <a:t>cấu hình bean trong </a:t>
            </a:r>
            <a:r>
              <a:rPr lang="vi-VN" b="1" baseline="0" dirty="0" smtClean="0"/>
              <a:t>beanfactory.xml</a:t>
            </a:r>
            <a:endParaRPr lang="vi-VN" b="1" baseline="0" dirty="0"/>
          </a:p>
        </p:txBody>
      </p:sp>
      <p:sp>
        <p:nvSpPr>
          <p:cNvPr id="4" name="Slide Number Placeholder 3"/>
          <p:cNvSpPr>
            <a:spLocks noGrp="1"/>
          </p:cNvSpPr>
          <p:nvPr>
            <p:ph type="sldNum" sz="quarter" idx="10"/>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2606304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Dependency Injection (DI)</a:t>
            </a:r>
            <a:r>
              <a:rPr lang="vi-VN" sz="1200" b="0" i="0" kern="1200" dirty="0">
                <a:solidFill>
                  <a:schemeClr val="tx1"/>
                </a:solidFill>
                <a:effectLst/>
                <a:latin typeface="+mn-lt"/>
                <a:ea typeface="+mn-ea"/>
                <a:cs typeface="+mn-cs"/>
              </a:rPr>
              <a:t>: Spring IOC quản lý và cung cấp các đối tượng (beans) và quan hệ giữa chúng. Thay vì tạo và quản lý các đối tượng phụ thuộc của mình, bạn chỉ cần mô tả các phụ thuộc này trong cấu hình, và Spring sẽ tự động tiêm (inject) chúng vào các bean tương ứng. Điều này giúp giảm sự phụ thuộc trực tiếp giữa các thành phần của ứng dụng và làm cho mã của bạn dễ dàng mở rộng và bảo trì hơn.</a:t>
            </a:r>
          </a:p>
          <a:p>
            <a:r>
              <a:rPr lang="vi-VN" sz="1200" b="1" i="0" kern="1200" dirty="0">
                <a:solidFill>
                  <a:schemeClr val="tx1"/>
                </a:solidFill>
                <a:effectLst/>
                <a:latin typeface="+mn-lt"/>
                <a:ea typeface="+mn-ea"/>
                <a:cs typeface="+mn-cs"/>
              </a:rPr>
              <a:t>Loose Coupling (Sự liên kết lỏng lẻo)</a:t>
            </a:r>
            <a:r>
              <a:rPr lang="vi-VN" sz="1200" b="0" i="0" kern="1200" dirty="0">
                <a:solidFill>
                  <a:schemeClr val="tx1"/>
                </a:solidFill>
                <a:effectLst/>
                <a:latin typeface="+mn-lt"/>
                <a:ea typeface="+mn-ea"/>
                <a:cs typeface="+mn-cs"/>
              </a:rPr>
              <a:t>: IOC giúp tạo ra mối quan hệ giữa các thành phần của ứng dụng một cách linh hoạt. Các bean không cần biết về nhau cụ thể mà chỉ cần biết về các interface hoặc lớp trừu tượng mà chúng phụ thuộc vào. Điều này tạo ra sự linh hoạt và dễ dàng mở rộng khi phát triển ứng dụng.</a:t>
            </a:r>
          </a:p>
          <a:p>
            <a:r>
              <a:rPr lang="vi-VN" sz="1200" b="1" i="0" kern="1200" dirty="0">
                <a:solidFill>
                  <a:schemeClr val="tx1"/>
                </a:solidFill>
                <a:effectLst/>
                <a:latin typeface="+mn-lt"/>
                <a:ea typeface="+mn-ea"/>
                <a:cs typeface="+mn-cs"/>
              </a:rPr>
              <a:t>Configuration Management (Quản lý cấu hình)</a:t>
            </a:r>
            <a:r>
              <a:rPr lang="vi-VN" sz="1200" b="0" i="0" kern="1200" dirty="0">
                <a:solidFill>
                  <a:schemeClr val="tx1"/>
                </a:solidFill>
                <a:effectLst/>
                <a:latin typeface="+mn-lt"/>
                <a:ea typeface="+mn-ea"/>
                <a:cs typeface="+mn-cs"/>
              </a:rPr>
              <a:t>: Spring cung cấp các cơ chế để quản lý cấu hình ứng dụng, bao gồm cấu hình thông qua XML, Annotation-based và Java-based Configuration. Điều này cho phép bạn quản lý và thay đổi cấu hình của ứng dụng một cách linh hoạt mà không cần phải thay đổi mã nguồn.</a:t>
            </a:r>
          </a:p>
          <a:p>
            <a:r>
              <a:rPr lang="vi-VN" sz="1200" b="1" i="0" kern="1200" dirty="0">
                <a:solidFill>
                  <a:schemeClr val="tx1"/>
                </a:solidFill>
                <a:effectLst/>
                <a:latin typeface="+mn-lt"/>
                <a:ea typeface="+mn-ea"/>
                <a:cs typeface="+mn-cs"/>
              </a:rPr>
              <a:t>Làm giảm sự phụ thuộc vào mã (Reduced Boilerplate Code)</a:t>
            </a:r>
            <a:r>
              <a:rPr lang="vi-VN" sz="1200" b="0" i="0" kern="1200" dirty="0">
                <a:solidFill>
                  <a:schemeClr val="tx1"/>
                </a:solidFill>
                <a:effectLst/>
                <a:latin typeface="+mn-lt"/>
                <a:ea typeface="+mn-ea"/>
                <a:cs typeface="+mn-cs"/>
              </a:rPr>
              <a:t>: IOC giúp giảm bớt mã lặp đi lặp lại và mã phức tạp bằng cách tự động quản lý và cung cấp các đối tượng phụ thuộc. Điều này giúp làm cho mã của bạn gọn gàng hơn và dễ dàng bảo trì hơn.</a:t>
            </a:r>
          </a:p>
          <a:p>
            <a:r>
              <a:rPr lang="vi-VN" sz="1200" b="1" i="0" kern="1200" dirty="0">
                <a:solidFill>
                  <a:schemeClr val="tx1"/>
                </a:solidFill>
                <a:effectLst/>
                <a:latin typeface="+mn-lt"/>
                <a:ea typeface="+mn-ea"/>
                <a:cs typeface="+mn-cs"/>
              </a:rPr>
              <a:t>Kiểm soát vòng đời (Lifecycle Management)</a:t>
            </a:r>
            <a:r>
              <a:rPr lang="vi-VN" sz="1200" b="0" i="0" kern="1200" dirty="0">
                <a:solidFill>
                  <a:schemeClr val="tx1"/>
                </a:solidFill>
                <a:effectLst/>
                <a:latin typeface="+mn-lt"/>
                <a:ea typeface="+mn-ea"/>
                <a:cs typeface="+mn-cs"/>
              </a:rPr>
              <a:t>: Spring IOC cung cấp các khối xây dựng và phương thức callback để quản lý vòng đời của các bean. Điều này cho phép bạn thực hiện các tác vụ như khởi tạo, hủy bỏ và lắng nghe các sự kiện của bean một cách dễ dàng.</a:t>
            </a:r>
          </a:p>
          <a:p>
            <a:r>
              <a:rPr lang="vi-VN" sz="1200" b="0" i="0" kern="1200" dirty="0">
                <a:solidFill>
                  <a:schemeClr val="tx1"/>
                </a:solidFill>
                <a:effectLst/>
                <a:latin typeface="+mn-lt"/>
                <a:ea typeface="+mn-ea"/>
                <a:cs typeface="+mn-cs"/>
              </a:rPr>
              <a:t>Tóm lại, Spring IOC không chỉ là một cách để quản lý phụ thuộc giữa các thành phần của ứng dụng mà còn mang lại sự linh hoạt, dễ dàng mở rộng và bảo trì code</a:t>
            </a:r>
          </a:p>
          <a:p>
            <a:endParaRPr lang="vi-VN"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Tăng độ phức tạp</a:t>
            </a:r>
            <a:r>
              <a:rPr lang="vi-VN" sz="1200" b="0" i="0" kern="1200" dirty="0">
                <a:solidFill>
                  <a:schemeClr val="tx1"/>
                </a:solidFill>
                <a:effectLst/>
                <a:latin typeface="+mn-lt"/>
                <a:ea typeface="+mn-ea"/>
                <a:cs typeface="+mn-cs"/>
              </a:rPr>
              <a:t>: Sử dụng IOC có thể làm tăng độ phức tạp của ứng dụng, đặc biệt là trong những dự án nhỏ. Việc tạo ra và duy trì các cấu hình IOC có thể đòi hỏi kiến thức kỹ thuật cao và làm tăng độ phức tạp của mã.</a:t>
            </a:r>
          </a:p>
          <a:p>
            <a:r>
              <a:rPr lang="vi-VN" sz="1200" b="1" i="0" kern="1200" dirty="0">
                <a:solidFill>
                  <a:schemeClr val="tx1"/>
                </a:solidFill>
                <a:effectLst/>
                <a:latin typeface="+mn-lt"/>
                <a:ea typeface="+mn-ea"/>
                <a:cs typeface="+mn-cs"/>
              </a:rPr>
              <a:t>Hiệu suất</a:t>
            </a:r>
            <a:r>
              <a:rPr lang="vi-VN" sz="1200" b="0" i="0" kern="1200" dirty="0">
                <a:solidFill>
                  <a:schemeClr val="tx1"/>
                </a:solidFill>
                <a:effectLst/>
                <a:latin typeface="+mn-lt"/>
                <a:ea typeface="+mn-ea"/>
                <a:cs typeface="+mn-cs"/>
              </a:rPr>
              <a:t>: Trong một số trường hợp, việc sử dụng IOC có thể gây ra một chút giảm hiệu suất so với việc tạo và quản lý các phụ thuộc một cách tường minh. Tuy nhiên, ở mức độ đa số ứng dụng, sự giảm hiệu suất này thường không đáng kể và có thể bị bỏ qua.</a:t>
            </a:r>
          </a:p>
          <a:p>
            <a:r>
              <a:rPr lang="vi-VN" sz="1200" b="1" i="0" kern="1200" dirty="0">
                <a:solidFill>
                  <a:schemeClr val="tx1"/>
                </a:solidFill>
                <a:effectLst/>
                <a:latin typeface="+mn-lt"/>
                <a:ea typeface="+mn-ea"/>
                <a:cs typeface="+mn-cs"/>
              </a:rPr>
              <a:t>Khó khăn trong việc debug</a:t>
            </a:r>
            <a:r>
              <a:rPr lang="vi-VN" sz="1200" b="0" i="0" kern="1200" dirty="0">
                <a:solidFill>
                  <a:schemeClr val="tx1"/>
                </a:solidFill>
                <a:effectLst/>
                <a:latin typeface="+mn-lt"/>
                <a:ea typeface="+mn-ea"/>
                <a:cs typeface="+mn-cs"/>
              </a:rPr>
              <a:t>: Việc sử dụng IOC có thể làm tăng độ phức tạp của việc debug, đặc biệt là khi có các lỗi xảy ra trong quá trình khởi tạo và tiêm phụ thuộc. Điều này đặc biệt đúng nếu không có các công cụ hỗ trợ tốt hoặc nếu cấu hình IOC là phức tạp.</a:t>
            </a:r>
          </a:p>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526802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2481449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12670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Spring là một framework được xây dựng dựa trên nguyên lý Dependency injection. Bản thân Spring có chứa IoC container, có nhiệm vụ tạo và quản lý các module:</a:t>
            </a:r>
          </a:p>
          <a:p>
            <a:r>
              <a:rPr lang="vi-VN" sz="1200" b="0" i="0" kern="1200" dirty="0">
                <a:solidFill>
                  <a:schemeClr val="tx1"/>
                </a:solidFill>
                <a:effectLst/>
                <a:latin typeface="+mn-lt"/>
                <a:ea typeface="+mn-ea"/>
                <a:cs typeface="+mn-cs"/>
              </a:rPr>
              <a:t>IoC container của Spring gọi là </a:t>
            </a:r>
            <a:r>
              <a:rPr lang="vi-VN" sz="1200" b="1" i="0" kern="1200" dirty="0">
                <a:solidFill>
                  <a:schemeClr val="tx1"/>
                </a:solidFill>
                <a:effectLst/>
                <a:latin typeface="+mn-lt"/>
                <a:ea typeface="+mn-ea"/>
                <a:cs typeface="+mn-cs"/>
              </a:rPr>
              <a:t>Application context</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Các module chứa trong IoC container được Spring gọi là các </a:t>
            </a:r>
            <a:r>
              <a:rPr lang="vi-VN" sz="1200" b="1" i="0" kern="1200" dirty="0">
                <a:solidFill>
                  <a:schemeClr val="tx1"/>
                </a:solidFill>
                <a:effectLst/>
                <a:latin typeface="+mn-lt"/>
                <a:ea typeface="+mn-ea"/>
                <a:cs typeface="+mn-cs"/>
              </a:rPr>
              <a:t>Bean</a:t>
            </a:r>
            <a:endParaRPr lang="vi-VN" sz="1200" b="0" i="0" kern="1200" dirty="0">
              <a:solidFill>
                <a:schemeClr val="tx1"/>
              </a:solidFill>
              <a:effectLst/>
              <a:latin typeface="+mn-lt"/>
              <a:ea typeface="+mn-ea"/>
              <a:cs typeface="+mn-cs"/>
            </a:endParaRPr>
          </a:p>
          <a:p>
            <a:endParaRPr lang="vi-VN" sz="1200" b="1" i="0" kern="1200" dirty="0">
              <a:solidFill>
                <a:schemeClr val="tx1"/>
              </a:solidFill>
              <a:effectLst/>
              <a:latin typeface="+mn-lt"/>
              <a:ea typeface="+mn-ea"/>
              <a:cs typeface="+mn-cs"/>
            </a:endParaRP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Có lớp “Student” và bên trong lớp đó được tiêm đối tượng của một lớp khác có tên là “MathCheat”. Và có một phương thức cũng hiện diện bên trong lớp có tên là “cheat()”. Để có thể đưa đối tượng của MathCheat vào lớp Student bằng cách sử dụng Constructor Dependency Injection, trước tiên phải có hàm tạo bên trong lớp Student.</a:t>
            </a: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Tất cả những thay đổi sẽ nằm ở trong file Beans.xml. Như có thể thấy trong file beans.xml và bên trong Bean có Bean student, thuộc tính và các giá trị tương ứng của nó được inject bên trong thẻ &lt;constructor-arg&gt;</a:t>
            </a:r>
            <a:r>
              <a:rPr lang="vi-VN" sz="1200" b="1" i="0" kern="1200" baseline="0" dirty="0">
                <a:solidFill>
                  <a:schemeClr val="tx1"/>
                </a:solidFill>
                <a:effectLst/>
                <a:latin typeface="+mn-lt"/>
                <a:ea typeface="+mn-ea"/>
                <a:cs typeface="+mn-cs"/>
              </a:rPr>
              <a:t> và t</a:t>
            </a:r>
            <a:r>
              <a:rPr lang="vi-VN" sz="1200" b="1" i="0" kern="1200" dirty="0">
                <a:solidFill>
                  <a:schemeClr val="tx1"/>
                </a:solidFill>
                <a:effectLst/>
                <a:latin typeface="+mn-lt"/>
                <a:ea typeface="+mn-ea"/>
                <a:cs typeface="+mn-cs"/>
              </a:rPr>
              <a:t>iếp đó là lớp Bean MathCheat bên trong Bean student. </a:t>
            </a: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để kiểm tra nội dung này, phương thức chính được tạo trong hàm main và gọi phương thức cheat() bên trong student. </a:t>
            </a:r>
            <a:r>
              <a:rPr lang="vi-VN" dirty="0"/>
              <a:t/>
            </a:r>
            <a:br>
              <a:rPr lang="vi-VN" dirty="0"/>
            </a:b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3132974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Ưu – cuối : </a:t>
            </a:r>
            <a:r>
              <a:rPr lang="vi-VN" sz="1200" b="0" i="0" kern="1200" dirty="0">
                <a:solidFill>
                  <a:schemeClr val="tx1"/>
                </a:solidFill>
                <a:effectLst/>
                <a:latin typeface="+mn-lt"/>
                <a:ea typeface="+mn-ea"/>
                <a:cs typeface="+mn-cs"/>
              </a:rPr>
              <a:t>Vì các dependecy đều được inject vào constructor</a:t>
            </a:r>
          </a:p>
          <a:p>
            <a:endParaRPr lang="vi-V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latin typeface="Times New Roman" panose="02020603050405020304" pitchFamily="18" charset="0"/>
                <a:cs typeface="Times New Roman" panose="02020603050405020304" pitchFamily="18" charset="0"/>
              </a:rPr>
              <a:t>Nhược – 2: vì không biết implements nào của interface được gọi đến</a:t>
            </a:r>
          </a:p>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2465434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1864951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a:p>
            <a:r>
              <a:rPr lang="vi-VN" b="1" dirty="0"/>
              <a:t>Bean là object java. Bean được container tạo ra để quản lý, object java bình thường được dev gọi hàm new() để tạo ra và tự quản lý cho đến khi nó bị hủy. </a:t>
            </a:r>
          </a:p>
          <a:p>
            <a:r>
              <a:rPr lang="vi-VN" b="1" dirty="0"/>
              <a:t>Cơ chế: gửi yêu cầu tới container, nó sẽ tự động tìm trong context xem co bean nào có</a:t>
            </a:r>
            <a:r>
              <a:rPr lang="vi-VN" b="1" baseline="0" dirty="0"/>
              <a:t> tên theo yêu cầu tương ứng, nếu thấy sẽ tạo ra 1 object tương ứng và trả về  </a:t>
            </a:r>
            <a:endParaRPr lang="en-US" b="1"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3738499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"instance" thường được sử dụng để chỉ một phiên bản của một class được quản lý bởi Spring framework, cụ thể hơn là một đối tượng được tạo ra từ một class được chú thích bằng các annotation Spring </a:t>
            </a: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@SpringBootApplication dùng để định nghĩa file main của cả project, giúp spring boot biết được file chính của cả phương trình, khi chạy chương trình sẽ chạy nó đầu tiên</a:t>
            </a:r>
            <a:endParaRPr lang="en-US" b="1" dirty="0"/>
          </a:p>
        </p:txBody>
      </p:sp>
      <p:sp>
        <p:nvSpPr>
          <p:cNvPr id="4" name="Slide Number Placeholder 3"/>
          <p:cNvSpPr>
            <a:spLocks noGrp="1"/>
          </p:cNvSpPr>
          <p:nvPr>
            <p:ph type="sldNum" sz="quarter" idx="10"/>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244458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Bắt đầu khai báo từ interface coffee bean, trong coffee bean có method makecofffee. Để làm giảm bớt sự phụ thuộc, thì thay vì phụ thuộc vào class cấp thấp, thì nó sẽ được phụ thuộc vào các abstraction(ac,i) tính chất này đồng thời cũng thể hiện loose coupling – 1 trong những tính năng quan trọng trong spring boot. Coffee là 1 thể hiện của coffeebean, trong cofe implement cofebean, và override method makecofffee.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@Component giúp spring boot biết được đâu là bean sau khi quét, sau đó nó sẽ </a:t>
            </a:r>
            <a:r>
              <a:rPr lang="vi-VN" sz="1200" baseline="0" dirty="0" smtClean="0">
                <a:latin typeface="Times New Roman" panose="02020603050405020304" pitchFamily="18" charset="0"/>
                <a:cs typeface="Times New Roman" panose="02020603050405020304" pitchFamily="18" charset="0"/>
              </a:rPr>
              <a:t>tạo đối tượng coffee và thêm vào application 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aseline="0" dirty="0" smtClean="0">
                <a:latin typeface="Times New Roman" panose="02020603050405020304" pitchFamily="18" charset="0"/>
                <a:cs typeface="Times New Roman" panose="02020603050405020304" pitchFamily="18" charset="0"/>
              </a:rPr>
              <a:t>Cuối cùng để lấy được bean trong ApplicationContext, hàm main() sẽ tạo application context trong đó và đặt tên là context. Sau khi chạy spring, nó sẽ tạo ra context và lấy ra cái bean coffee. Coffeebean = context.getbean để lấy bean ra, phần truyền vào trong để lấy ra bean tương ứng</a:t>
            </a:r>
            <a:r>
              <a:rPr lang="en-US" sz="1200" baseline="0" dirty="0" smtClean="0">
                <a:latin typeface="Times New Roman" panose="02020603050405020304" pitchFamily="18" charset="0"/>
                <a:cs typeface="Times New Roman" panose="02020603050405020304" pitchFamily="18" charset="0"/>
              </a:rPr>
              <a:t>. </a:t>
            </a:r>
            <a:r>
              <a:rPr lang="vi-VN" sz="1200" baseline="0" dirty="0" smtClean="0">
                <a:latin typeface="Times New Roman" panose="02020603050405020304" pitchFamily="18" charset="0"/>
                <a:cs typeface="Times New Roman" panose="02020603050405020304" pitchFamily="18" charset="0"/>
              </a:rPr>
              <a:t>Và cuối cùng lấy coffeebean.makecoffee.</a:t>
            </a:r>
          </a:p>
          <a:p>
            <a:endParaRPr lang="vi-VN" dirty="0" smtClean="0"/>
          </a:p>
          <a:p>
            <a:r>
              <a:rPr lang="vi-VN" dirty="0" smtClean="0"/>
              <a:t>@</a:t>
            </a:r>
            <a:r>
              <a:rPr lang="vi-VN" dirty="0"/>
              <a:t>SpringBootApplication để báo cho spring boot biết đây là file chính của cả chương trình, khi chạy project nó sẽ chạy file này đầu tiên. Khi chạy đến câu lệnh ApplicationContext, nó sẽ tạo ra 1 container hay còn gọi là ApplicationContext để chứa các bean.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baseline="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aseline="0" dirty="0" smtClean="0">
                <a:latin typeface="Times New Roman" panose="02020603050405020304" pitchFamily="18" charset="0"/>
                <a:cs typeface="Times New Roman" panose="02020603050405020304" pitchFamily="18" charset="0"/>
              </a:rPr>
              <a:t>Kết </a:t>
            </a:r>
            <a:r>
              <a:rPr lang="vi-VN" sz="1200" baseline="0" dirty="0">
                <a:latin typeface="Times New Roman" panose="02020603050405020304" pitchFamily="18" charset="0"/>
                <a:cs typeface="Times New Roman" panose="02020603050405020304" pitchFamily="18" charset="0"/>
              </a:rPr>
              <a:t>quả chạy về cho thấy nó đã thành công lấy ra 1 bean là coffee và method makecoffee đồng thời cũng được triển khai.</a:t>
            </a:r>
            <a:endParaRPr lang="vi-VN" dirty="0"/>
          </a:p>
        </p:txBody>
      </p:sp>
      <p:sp>
        <p:nvSpPr>
          <p:cNvPr id="4" name="Slide Number Placeholder 3"/>
          <p:cNvSpPr>
            <a:spLocks noGrp="1"/>
          </p:cNvSpPr>
          <p:nvPr>
            <p:ph type="sldNum" sz="quarter" idx="10"/>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247558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09270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Sau</a:t>
            </a:r>
            <a:r>
              <a:rPr lang="en-US" baseline="0" dirty="0"/>
              <a:t> </a:t>
            </a:r>
            <a:r>
              <a:rPr lang="en-US" baseline="0" dirty="0" err="1"/>
              <a:t>khi</a:t>
            </a:r>
            <a:r>
              <a:rPr lang="en-US" baseline="0" dirty="0"/>
              <a:t> </a:t>
            </a:r>
            <a:r>
              <a:rPr lang="vi-VN" baseline="0" dirty="0"/>
              <a:t>đánh dấu @Autowired trên coffeeshop</a:t>
            </a:r>
            <a:r>
              <a:rPr lang="en-US" baseline="0" dirty="0"/>
              <a:t> </a:t>
            </a:r>
            <a:r>
              <a:rPr lang="vi-VN" baseline="0" dirty="0"/>
              <a:t>thì khi đối tượng coffeeshop được tạo, nó sẽ mặc định được tiêm đối tượng coffee beans vào. Trong hàm main() lấy coffeeshop tương tự như Coffee beans, tiếp đó là hàm in coffeeshop và check nguyên liệu được nhập vào coffeeshop. Kết quả trả về </a:t>
            </a:r>
            <a:r>
              <a:rPr lang="vi-VN" baseline="0" dirty="0" smtClean="0"/>
              <a:t>là nó lấy được bean coffee từ lớp coffeebean, triển khai phương thức makecoffee ở bên trên. </a:t>
            </a:r>
            <a:r>
              <a:rPr lang="vi-VN" baseline="0" smtClean="0"/>
              <a:t>Tiếp đó là lấy bean coffeeshop, phần in nguyên liệu được in ra là coffee từ lớp caffeebean tương tự như ở bên trên và cuối cùng là triển khai phương thức makecoffee().</a:t>
            </a:r>
            <a:endParaRPr lang="vi-VN" baseline="0" dirty="0"/>
          </a:p>
        </p:txBody>
      </p:sp>
      <p:sp>
        <p:nvSpPr>
          <p:cNvPr id="4" name="Slide Number Placeholder 3"/>
          <p:cNvSpPr>
            <a:spLocks noGrp="1"/>
          </p:cNvSpPr>
          <p:nvPr>
            <p:ph type="sldNum" sz="quarter" idx="10"/>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2200484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sử dụng @Qualifier, cần</a:t>
            </a:r>
            <a:r>
              <a:rPr lang="vi-VN" baseline="0" dirty="0"/>
              <a:t> đặt tên cho các bean để giúp nó có thể xác định bean mà người dùng muốn chỉ định để inject vào. Bên trên là ví dụ lần lượt các bean cappuccino và coffee được đặt tên theo tên tương ứng của nó. Tiếp tới lớp coffeeshop, @qualifier sẽ được sử dụng thông qua constructor bằng khai báo tên bean vừa đặt. </a:t>
            </a:r>
          </a:p>
          <a:p>
            <a:r>
              <a:rPr lang="vi-VN" baseline="0" dirty="0"/>
              <a:t>Cuối cùng tại main(), thay vì truyền vào lớp sẽ truyền vào tên bean cụ thể. </a:t>
            </a:r>
          </a:p>
          <a:p>
            <a:endParaRPr lang="vi-VN" baseline="0" dirty="0"/>
          </a:p>
          <a:p>
            <a:r>
              <a:rPr lang="vi-VN" b="1" baseline="0" dirty="0"/>
              <a:t>Lỗi không qualifying bean nào có thể mô tả được lớp CoffeeBean, bởi vì trong nó vẫn còn 2 bean là cappuccino và coffee.   </a:t>
            </a:r>
            <a:endParaRPr lang="en-US" b="1" dirty="0"/>
          </a:p>
        </p:txBody>
      </p:sp>
      <p:sp>
        <p:nvSpPr>
          <p:cNvPr id="4" name="Slide Number Placeholder 3"/>
          <p:cNvSpPr>
            <a:spLocks noGrp="1"/>
          </p:cNvSpPr>
          <p:nvPr>
            <p:ph type="sldNum" sz="quarter" idx="10"/>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3470525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1254551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baseline="0" dirty="0" smtClean="0"/>
              <a:t>Class </a:t>
            </a:r>
            <a:r>
              <a:rPr lang="vi-VN" b="0" baseline="0" dirty="0"/>
              <a:t>AppConfig được sử dụng để cấu hình cho ứng dụng, annotation @configuration được dùng để đánh dấu đây là file cấu hình. Bên dưới là hàm createCoffeeShop, hàm này trả về 1 coffeeshop, đối tượng coffeeshop được khởi tạo cùng với tên và địa điểm, cuối cùng là trả về đối tượng coffeeshop. @Bean đặt trên method để đưa đối tượng trả về </a:t>
            </a:r>
            <a:r>
              <a:rPr lang="vi-VN" b="0" baseline="0" dirty="0" smtClean="0"/>
              <a:t>vào </a:t>
            </a:r>
            <a:r>
              <a:rPr lang="vi-VN" b="0" baseline="0" dirty="0"/>
              <a:t>application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b="0" baseline="0" dirty="0"/>
              <a:t>khi khởi tạo ứng dụng, method createcoffeeshop chạy các câu lệnh và trả về đối tượng coffeeshop và đối tượng này được hiểu là 1 bean và được đưa vào application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b="0" baseline="0" dirty="0"/>
          </a:p>
        </p:txBody>
      </p:sp>
      <p:sp>
        <p:nvSpPr>
          <p:cNvPr id="4" name="Slide Number Placeholder 3"/>
          <p:cNvSpPr>
            <a:spLocks noGrp="1"/>
          </p:cNvSpPr>
          <p:nvPr>
            <p:ph type="sldNum" sz="quarter" idx="10"/>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95195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1B1B1B"/>
                </a:solidFill>
                <a:effectLst/>
                <a:latin typeface="Open Sans" panose="020B0606030504020204" pitchFamily="34" charset="0"/>
              </a:rPr>
              <a:t>Stack</a:t>
            </a:r>
            <a:r>
              <a:rPr lang="vi-VN" b="0" i="0" dirty="0">
                <a:solidFill>
                  <a:srgbClr val="1B1B1B"/>
                </a:solidFill>
                <a:effectLst/>
                <a:latin typeface="Open Sans" panose="020B0606030504020204" pitchFamily="34" charset="0"/>
              </a:rPr>
              <a:t> lưu trữ các biến có kiểu dữ liệu </a:t>
            </a:r>
            <a:r>
              <a:rPr lang="vi-VN" b="0" i="0" dirty="0" smtClean="0">
                <a:solidFill>
                  <a:srgbClr val="1B1B1B"/>
                </a:solidFill>
                <a:effectLst/>
                <a:latin typeface="Open Sans" panose="020B0606030504020204" pitchFamily="34" charset="0"/>
              </a:rPr>
              <a:t>nguyên thủy</a:t>
            </a:r>
            <a:r>
              <a:rPr lang="vi-VN" b="0" i="0" dirty="0">
                <a:solidFill>
                  <a:srgbClr val="1B1B1B"/>
                </a:solidFill>
                <a:effectLst/>
                <a:latin typeface="Open Sans" panose="020B0606030504020204" pitchFamily="34" charset="0"/>
              </a:rPr>
              <a:t> (int, float, char, boolean...), </a:t>
            </a:r>
            <a:r>
              <a:rPr lang="vi-VN" b="1" i="0" dirty="0">
                <a:solidFill>
                  <a:srgbClr val="1B1B1B"/>
                </a:solidFill>
                <a:effectLst/>
                <a:latin typeface="Open Sans" panose="020B0606030504020204" pitchFamily="34" charset="0"/>
              </a:rPr>
              <a:t>biến cục bộ</a:t>
            </a:r>
            <a:r>
              <a:rPr lang="vi-VN" b="0" i="0" dirty="0">
                <a:solidFill>
                  <a:srgbClr val="1B1B1B"/>
                </a:solidFill>
                <a:effectLst/>
                <a:latin typeface="Open Sans" panose="020B0606030504020204" pitchFamily="34" charset="0"/>
              </a:rPr>
              <a:t> và </a:t>
            </a:r>
            <a:r>
              <a:rPr lang="vi-VN" b="1" i="0" dirty="0">
                <a:solidFill>
                  <a:srgbClr val="1B1B1B"/>
                </a:solidFill>
                <a:effectLst/>
                <a:latin typeface="Open Sans" panose="020B0606030504020204" pitchFamily="34" charset="0"/>
              </a:rPr>
              <a:t>thông tin về các method được gọi</a:t>
            </a:r>
            <a:r>
              <a:rPr lang="vi-VN" b="0" i="0" dirty="0">
                <a:solidFill>
                  <a:srgbClr val="1B1B1B"/>
                </a:solidFill>
                <a:effectLst/>
                <a:latin typeface="Open Sans" panose="020B0606030504020204" pitchFamily="34" charset="0"/>
              </a:rPr>
              <a:t>. Nó hoạt động theo cơ chế </a:t>
            </a:r>
            <a:r>
              <a:rPr lang="vi-VN" b="1" i="0" dirty="0">
                <a:solidFill>
                  <a:srgbClr val="1B1B1B"/>
                </a:solidFill>
                <a:effectLst/>
                <a:latin typeface="Open Sans" panose="020B0606030504020204" pitchFamily="34" charset="0"/>
              </a:rPr>
              <a:t>LIFO</a:t>
            </a:r>
            <a:r>
              <a:rPr lang="vi-VN" b="0" i="0" dirty="0">
                <a:solidFill>
                  <a:srgbClr val="1B1B1B"/>
                </a:solidFill>
                <a:effectLst/>
                <a:latin typeface="Open Sans" panose="020B0606030504020204" pitchFamily="34" charset="0"/>
              </a:rPr>
              <a:t> (</a:t>
            </a:r>
            <a:r>
              <a:rPr lang="vi-VN" b="1" i="0" dirty="0">
                <a:solidFill>
                  <a:srgbClr val="1B1B1B"/>
                </a:solidFill>
                <a:effectLst/>
                <a:latin typeface="Open Sans" panose="020B0606030504020204" pitchFamily="34" charset="0"/>
              </a:rPr>
              <a:t>L</a:t>
            </a:r>
            <a:r>
              <a:rPr lang="vi-VN" b="0" i="0" dirty="0">
                <a:solidFill>
                  <a:srgbClr val="1B1B1B"/>
                </a:solidFill>
                <a:effectLst/>
                <a:latin typeface="Open Sans" panose="020B0606030504020204" pitchFamily="34" charset="0"/>
              </a:rPr>
              <a:t>ast </a:t>
            </a:r>
            <a:r>
              <a:rPr lang="vi-VN" b="1" i="0" dirty="0">
                <a:solidFill>
                  <a:srgbClr val="1B1B1B"/>
                </a:solidFill>
                <a:effectLst/>
                <a:latin typeface="Open Sans" panose="020B0606030504020204" pitchFamily="34" charset="0"/>
              </a:rPr>
              <a:t>I</a:t>
            </a:r>
            <a:r>
              <a:rPr lang="vi-VN" b="0" i="0" dirty="0">
                <a:solidFill>
                  <a:srgbClr val="1B1B1B"/>
                </a:solidFill>
                <a:effectLst/>
                <a:latin typeface="Open Sans" panose="020B0606030504020204" pitchFamily="34" charset="0"/>
              </a:rPr>
              <a:t>n </a:t>
            </a:r>
            <a:r>
              <a:rPr lang="vi-VN" b="1" i="0" dirty="0">
                <a:solidFill>
                  <a:srgbClr val="1B1B1B"/>
                </a:solidFill>
                <a:effectLst/>
                <a:latin typeface="Open Sans" panose="020B0606030504020204" pitchFamily="34" charset="0"/>
              </a:rPr>
              <a:t>F</a:t>
            </a:r>
            <a:r>
              <a:rPr lang="vi-VN" b="0" i="0" dirty="0">
                <a:solidFill>
                  <a:srgbClr val="1B1B1B"/>
                </a:solidFill>
                <a:effectLst/>
                <a:latin typeface="Open Sans" panose="020B0606030504020204" pitchFamily="34" charset="0"/>
              </a:rPr>
              <a:t>irst </a:t>
            </a:r>
            <a:r>
              <a:rPr lang="vi-VN" b="1" i="0" dirty="0">
                <a:solidFill>
                  <a:srgbClr val="1B1B1B"/>
                </a:solidFill>
                <a:effectLst/>
                <a:latin typeface="Open Sans" panose="020B0606030504020204" pitchFamily="34" charset="0"/>
              </a:rPr>
              <a:t>O</a:t>
            </a:r>
            <a:r>
              <a:rPr lang="vi-VN" b="0" i="0" dirty="0">
                <a:solidFill>
                  <a:srgbClr val="1B1B1B"/>
                </a:solidFill>
                <a:effectLst/>
                <a:latin typeface="Open Sans" panose="020B0606030504020204" pitchFamily="34" charset="0"/>
              </a:rPr>
              <a:t>ut). Nghĩa là những method nào được gọi sau sẽ được Stack cấp phát cho một frame, chứa thông tin về tham số, biến cục bộ, và Stack sẽ giải phóng frame đó khi method được return.</a:t>
            </a:r>
          </a:p>
          <a:p>
            <a:pPr algn="l"/>
            <a:r>
              <a:rPr lang="vi-VN" b="0" i="0" dirty="0">
                <a:solidFill>
                  <a:srgbClr val="1B1B1B"/>
                </a:solidFill>
                <a:effectLst/>
                <a:latin typeface="Open Sans" panose="020B0606030504020204" pitchFamily="34" charset="0"/>
              </a:rPr>
              <a:t>Stack được dùng để thực thi một thread, chính vì vậy JVM sẽ tạo một </a:t>
            </a:r>
            <a:r>
              <a:rPr lang="vi-VN" b="1" i="0" dirty="0">
                <a:solidFill>
                  <a:srgbClr val="1B1B1B"/>
                </a:solidFill>
                <a:effectLst/>
                <a:latin typeface="Open Sans" panose="020B0606030504020204" pitchFamily="34" charset="0"/>
              </a:rPr>
              <a:t>stack riêng biệt cho mỗi thread</a:t>
            </a:r>
            <a:r>
              <a:rPr lang="vi-VN" b="0" i="0" dirty="0">
                <a:solidFill>
                  <a:srgbClr val="1B1B1B"/>
                </a:solidFill>
                <a:effectLst/>
                <a:latin typeface="Open Sans" panose="020B0606030504020204" pitchFamily="34" charset="0"/>
              </a:rPr>
              <a:t>. Mặc định, nếu chúng ta không khai báo kích thước của Stack, JVM sẽ tạo với kích thước tuỳ thuộc vào </a:t>
            </a:r>
            <a:r>
              <a:rPr lang="vi-VN" b="1" i="0" dirty="0">
                <a:solidFill>
                  <a:srgbClr val="1B1B1B"/>
                </a:solidFill>
                <a:effectLst/>
                <a:latin typeface="Open Sans" panose="020B0606030504020204" pitchFamily="34" charset="0"/>
              </a:rPr>
              <a:t>hệ điều hành và kiến trúc máy tính</a:t>
            </a:r>
            <a:r>
              <a:rPr lang="vi-VN" b="0" i="0" dirty="0">
                <a:solidFill>
                  <a:srgbClr val="1B1B1B"/>
                </a:solidFill>
                <a:effectLst/>
                <a:latin typeface="Open Sans" panose="020B0606030504020204" pitchFamily="34" charset="0"/>
              </a:rPr>
              <a:t> (thông thường là </a:t>
            </a:r>
            <a:r>
              <a:rPr lang="vi-VN" b="1" i="0" dirty="0">
                <a:solidFill>
                  <a:srgbClr val="1B1B1B"/>
                </a:solidFill>
                <a:effectLst/>
                <a:latin typeface="Open Sans" panose="020B0606030504020204" pitchFamily="34" charset="0"/>
              </a:rPr>
              <a:t>1MB</a:t>
            </a:r>
            <a:r>
              <a:rPr lang="vi-VN" b="0" i="0" dirty="0">
                <a:solidFill>
                  <a:srgbClr val="1B1B1B"/>
                </a:solidFill>
                <a:effectLst/>
                <a:latin typeface="Open Sans" panose="020B0606030504020204" pitchFamily="34" charset="0"/>
              </a:rPr>
              <a:t>). Tuy nhiên, chúng ta có thể tuỳ chỉnh kích thước của Stack (không vượt quá max size, thường là 1GB).</a:t>
            </a:r>
          </a:p>
          <a:p>
            <a:endParaRPr lang="vi-VN" b="0" i="0" dirty="0">
              <a:solidFill>
                <a:srgbClr val="1B1B1B"/>
              </a:solidFill>
              <a:effectLst/>
              <a:latin typeface="Open Sans" panose="020B0606030504020204" pitchFamily="34" charset="0"/>
            </a:endParaRPr>
          </a:p>
          <a:p>
            <a:pPr algn="l"/>
            <a:r>
              <a:rPr lang="vi-VN" b="0" i="0" dirty="0">
                <a:solidFill>
                  <a:srgbClr val="1B1B1B"/>
                </a:solidFill>
                <a:effectLst/>
                <a:latin typeface="Open Sans" panose="020B0606030504020204" pitchFamily="34" charset="0"/>
              </a:rPr>
              <a:t>Với ví dụ trên thì stack sẽ lưu thông tin theo cấu trúc </a:t>
            </a:r>
            <a:r>
              <a:rPr lang="en-US" b="0" i="0" dirty="0" err="1">
                <a:solidFill>
                  <a:srgbClr val="1B1B1B"/>
                </a:solidFill>
                <a:effectLst/>
                <a:latin typeface="Open Sans" panose="020B0606030504020204" pitchFamily="34" charset="0"/>
              </a:rPr>
              <a:t>doSomethingElse</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doSomething</a:t>
            </a:r>
            <a:r>
              <a:rPr lang="en-US" b="0" i="0" dirty="0">
                <a:solidFill>
                  <a:srgbClr val="1B1B1B"/>
                </a:solidFill>
                <a:effectLst/>
                <a:latin typeface="Open Sans" panose="020B0606030504020204" pitchFamily="34" charset="0"/>
              </a:rPr>
              <a:t>, main().</a:t>
            </a:r>
          </a:p>
          <a:p>
            <a:pPr algn="l"/>
            <a:endParaRPr lang="en-US" b="0" i="0" dirty="0">
              <a:solidFill>
                <a:srgbClr val="1B1B1B"/>
              </a:solidFill>
              <a:effectLst/>
              <a:latin typeface="Open Sans" panose="020B0606030504020204" pitchFamily="34" charset="0"/>
            </a:endParaRPr>
          </a:p>
          <a:p>
            <a:pPr algn="l"/>
            <a:r>
              <a:rPr lang="vi-VN" b="1" i="0" dirty="0">
                <a:solidFill>
                  <a:srgbClr val="1B1B1B"/>
                </a:solidFill>
                <a:effectLst/>
                <a:latin typeface="Open Sans" panose="020B0606030504020204" pitchFamily="34" charset="0"/>
              </a:rPr>
              <a:t>Heap</a:t>
            </a:r>
            <a:r>
              <a:rPr lang="vi-VN" b="0" i="0" dirty="0">
                <a:solidFill>
                  <a:srgbClr val="1B1B1B"/>
                </a:solidFill>
                <a:effectLst/>
                <a:latin typeface="Open Sans" panose="020B0606030504020204" pitchFamily="34" charset="0"/>
              </a:rPr>
              <a:t> lưu trữ các biến có kiểu dữ liệu </a:t>
            </a:r>
            <a:r>
              <a:rPr lang="vi-VN" b="1" i="0" dirty="0">
                <a:solidFill>
                  <a:srgbClr val="1B1B1B"/>
                </a:solidFill>
                <a:effectLst/>
                <a:latin typeface="Open Sans" panose="020B0606030504020204" pitchFamily="34" charset="0"/>
              </a:rPr>
              <a:t>Object</a:t>
            </a:r>
            <a:r>
              <a:rPr lang="vi-VN" b="0" i="0" dirty="0">
                <a:solidFill>
                  <a:srgbClr val="1B1B1B"/>
                </a:solidFill>
                <a:effectLst/>
                <a:latin typeface="Open Sans" panose="020B0606030504020204" pitchFamily="34" charset="0"/>
              </a:rPr>
              <a:t> hoặc </a:t>
            </a:r>
            <a:r>
              <a:rPr lang="vi-VN" b="1" i="0" dirty="0">
                <a:solidFill>
                  <a:srgbClr val="1B1B1B"/>
                </a:solidFill>
                <a:effectLst/>
                <a:latin typeface="Open Sans" panose="020B0606030504020204" pitchFamily="34" charset="0"/>
              </a:rPr>
              <a:t>array</a:t>
            </a:r>
            <a:r>
              <a:rPr lang="vi-VN" b="0" i="0" dirty="0">
                <a:solidFill>
                  <a:srgbClr val="1B1B1B"/>
                </a:solidFill>
                <a:effectLst/>
                <a:latin typeface="Open Sans" panose="020B0606030504020204" pitchFamily="34" charset="0"/>
              </a:rPr>
              <a:t>. Nó sử dụng cơ chế </a:t>
            </a:r>
            <a:r>
              <a:rPr lang="vi-VN" b="1" i="0" dirty="0">
                <a:solidFill>
                  <a:srgbClr val="1B1B1B"/>
                </a:solidFill>
                <a:effectLst/>
                <a:latin typeface="Open Sans" panose="020B0606030504020204" pitchFamily="34" charset="0"/>
              </a:rPr>
              <a:t>cấp phát và giải phóng bộ nhớ động</a:t>
            </a:r>
            <a:r>
              <a:rPr lang="vi-VN" b="0" i="0" dirty="0">
                <a:solidFill>
                  <a:srgbClr val="1B1B1B"/>
                </a:solidFill>
                <a:effectLst/>
                <a:latin typeface="Open Sans" panose="020B0606030504020204" pitchFamily="34" charset="0"/>
              </a:rPr>
              <a:t>. Heap khá linh hoạt, có thể mở rộng hoặc thu hẹp theo nhu cầu trong quá trình thực thi chương trình. </a:t>
            </a:r>
          </a:p>
          <a:p>
            <a:pPr algn="l"/>
            <a:r>
              <a:rPr lang="vi-VN" dirty="0"/>
              <a:t>Ví dụ của heap thì sử dụng từ khoá new để tạo một object Student</a:t>
            </a:r>
            <a:br>
              <a:rPr lang="vi-VN" dirty="0"/>
            </a:br>
            <a:r>
              <a:rPr lang="vi-VN" dirty="0"/>
              <a:t/>
            </a:r>
            <a:br>
              <a:rPr lang="vi-VN" dirty="0"/>
            </a:br>
            <a:endParaRPr lang="vi-VN" b="0" i="0" dirty="0">
              <a:solidFill>
                <a:srgbClr val="1B1B1B"/>
              </a:solidFill>
              <a:effectLst/>
              <a:latin typeface="Open Sans" panose="020B0606030504020204" pitchFamily="34" charset="0"/>
            </a:endParaRPr>
          </a:p>
          <a:p>
            <a:r>
              <a:rPr lang="vi-VN" dirty="0"/>
              <a:t/>
            </a:r>
            <a:br>
              <a:rPr lang="vi-VN" dirty="0"/>
            </a:br>
            <a:endParaRPr lang="vi-VN" b="1" i="0" u="none" dirty="0">
              <a:solidFill>
                <a:srgbClr val="1B1B1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3244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1B1B1B"/>
                </a:solidFill>
                <a:effectLst/>
                <a:latin typeface="Open Sans" panose="020B0606030504020204" pitchFamily="34" charset="0"/>
              </a:rPr>
              <a:t>Bộ nhớ sẽ tìm một vùng nhớ trống ngẫu nhiên trong Heap để cấp phát và lưu thông tin của object student. Ở bên Stack sẽ có một biến tham chiếu, trỏ sang thông tin của object student bên Heap. Còn đối với String, Heap có một cấu trúc dữ liệu đặc biệt là String pool để lưu trữ chúng.</a:t>
            </a:r>
          </a:p>
          <a:p>
            <a:r>
              <a:rPr lang="vi-VN" b="1" i="0" dirty="0">
                <a:solidFill>
                  <a:srgbClr val="1B1B1B"/>
                </a:solidFill>
                <a:effectLst/>
                <a:latin typeface="Open Sans" panose="020B0606030504020204" pitchFamily="34" charset="0"/>
              </a:rPr>
              <a:t>Heap được tạo ra khi JVM khởi chạy và nó được sử dụng miễn là ứng dụng còn chạy. Khác với Stack, Heap được chia sẻ giữa toàn bộ các thread.</a:t>
            </a:r>
            <a:r>
              <a:rPr lang="vi-VN" b="1" dirty="0"/>
              <a:t/>
            </a:r>
            <a:br>
              <a:rPr lang="vi-VN" b="1" dirty="0"/>
            </a:br>
            <a:r>
              <a:rPr lang="vi-VN" b="1" i="0" dirty="0">
                <a:solidFill>
                  <a:srgbClr val="1B1B1B"/>
                </a:solidFill>
                <a:effectLst/>
                <a:latin typeface="Open Sans" panose="020B0606030504020204" pitchFamily="34" charset="0"/>
              </a:rPr>
              <a:t>Mặc định, kích thước khi khởi tạo của Heap là 256MB và kích thước lớn nhất là 4068MB. Chúng ta cũng có thể thay đổi thông số này</a:t>
            </a:r>
            <a:endParaRPr lang="vi-VN" b="1" i="0" u="none" dirty="0">
              <a:solidFill>
                <a:srgbClr val="1B1B1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49421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Thread là đơn vị nhỏ nhất trong Java.</a:t>
            </a:r>
          </a:p>
          <a:p>
            <a:r>
              <a:rPr lang="vi-VN" sz="1200" b="1" i="0" kern="1200" dirty="0" smtClean="0">
                <a:solidFill>
                  <a:schemeClr val="tx1"/>
                </a:solidFill>
                <a:effectLst/>
                <a:latin typeface="+mn-lt"/>
                <a:ea typeface="+mn-ea"/>
                <a:cs typeface="+mn-cs"/>
              </a:rPr>
              <a:t>Mỗi Thread thực hiện một công việc hoàn toàn riêng biệt và được quản lý bởi máy ảo Java (Java Virtual Machine).</a:t>
            </a:r>
          </a:p>
          <a:p>
            <a:r>
              <a:rPr lang="vi-VN" sz="1200" b="1" i="0" kern="1200" dirty="0" smtClean="0">
                <a:solidFill>
                  <a:schemeClr val="tx1"/>
                </a:solidFill>
                <a:effectLst/>
                <a:latin typeface="+mn-lt"/>
                <a:ea typeface="+mn-ea"/>
                <a:cs typeface="+mn-cs"/>
              </a:rPr>
              <a:t>Java là một ngôn ngữ lập trình đa phân luồng (multithreaded), cho phép chia nhỏ các hoạt động riêng biệt bên trong một ứng dụng thành các luồng riêng lẻ.</a:t>
            </a:r>
          </a:p>
          <a:p>
            <a:r>
              <a:rPr lang="vi-VN" sz="1200" b="1" i="0" kern="1200" dirty="0" smtClean="0">
                <a:solidFill>
                  <a:schemeClr val="tx1"/>
                </a:solidFill>
                <a:effectLst/>
                <a:latin typeface="+mn-lt"/>
                <a:ea typeface="+mn-ea"/>
                <a:cs typeface="+mn-cs"/>
                <a:hlinkClick r:id="rId3"/>
              </a:rPr>
              <a:t>Mỗi Thread có thể chạy song song với nhau</a:t>
            </a:r>
            <a:endParaRPr lang="vi-VN" sz="1200" b="1" i="0" kern="1200" dirty="0" smtClean="0">
              <a:solidFill>
                <a:schemeClr val="tx1"/>
              </a:solidFill>
              <a:effectLst/>
              <a:latin typeface="+mn-lt"/>
              <a:ea typeface="+mn-ea"/>
              <a:cs typeface="+mn-cs"/>
            </a:endParaRPr>
          </a:p>
          <a:p>
            <a:pPr algn="l"/>
            <a:endParaRPr lang="vi-VN" b="1" i="0" u="none" dirty="0">
              <a:solidFill>
                <a:srgbClr val="1B1B1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206112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1916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Microservice trong Spring Boot là một kiến trúc phần mềm phát triển các ứng dụng phân tán thành các thành phần nhỏ độc lập có thể được triển khai và mở rộng độc lập nhau. Trong Spring Boot, microservice thường được triển khai như các ứng dụng độc lập, mỗi ứng dụng đảm nhận một vai trò cụ thể trong hệ thống. </a:t>
            </a: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Mỗi microservice thường chịu trách nhiệm cho một chức năng cụ thể của hệ thống, chẳng hạn như quản lý người dùng, xử lý thanh toán, hoặc cung cấp dữ liệu từ một nguồn cơ sở dữ liệu. Các microservice thường giao tiếp với nhau thông qua giao thức HTTP(</a:t>
            </a:r>
            <a:r>
              <a:rPr lang="en-US" sz="1200" b="1" i="0" kern="1200" dirty="0">
                <a:solidFill>
                  <a:schemeClr val="tx1"/>
                </a:solidFill>
                <a:effectLst/>
                <a:latin typeface="+mn-lt"/>
                <a:ea typeface="+mn-ea"/>
                <a:cs typeface="+mn-cs"/>
              </a:rPr>
              <a:t>Hypertext Transfer Protocol</a:t>
            </a:r>
            <a:r>
              <a:rPr lang="vi-VN" sz="1200" b="1" i="0" kern="1200" dirty="0">
                <a:solidFill>
                  <a:schemeClr val="tx1"/>
                </a:solidFill>
                <a:effectLst/>
                <a:latin typeface="+mn-lt"/>
                <a:ea typeface="+mn-ea"/>
                <a:cs typeface="+mn-cs"/>
              </a:rPr>
              <a:t>)</a:t>
            </a:r>
          </a:p>
          <a:p>
            <a:endParaRPr lang="vi-VN" sz="1200" b="1" i="0" kern="1200" dirty="0">
              <a:solidFill>
                <a:schemeClr val="tx1"/>
              </a:solidFill>
              <a:effectLst/>
              <a:latin typeface="+mn-lt"/>
              <a:ea typeface="+mn-ea"/>
              <a:cs typeface="+mn-cs"/>
            </a:endParaRPr>
          </a:p>
          <a:p>
            <a:r>
              <a:rPr lang="vi-VN" b="1" dirty="0"/>
              <a:t>Rapid Application Development (RAD) (còn gọi là Phát triển ứng dụng nhanh) là một phương pháp phát triển phần mềm linh hoạt, nhấn mạnh vào việc tạo ra nhanh chóng các nguyên mẫu hoạt động được trong quá trình lập kế hoạch chi tiết. Mô hình RAD đi theo phương pháp phát triển gia tăng, cho phép bạn phát triển đồng thời các mô-đun riêng lẻ của ứng dụng để sớm có được sản phẩm cuối cùng. Dưới đây là một số điểm quan trọng về mô hình RAD:</a:t>
            </a:r>
          </a:p>
          <a:p>
            <a:endParaRPr lang="vi-VN" b="1" dirty="0"/>
          </a:p>
          <a:p>
            <a:r>
              <a:rPr lang="vi-VN" b="1" dirty="0"/>
              <a:t>Nguyên lý của RAD:</a:t>
            </a:r>
          </a:p>
          <a:p>
            <a:r>
              <a:rPr lang="vi-VN" b="1" dirty="0"/>
              <a:t>Chia nhỏ yêu cầu: Tương tự mô hình gia tăng, RAD chia nhỏ yêu cầu thành nhiều thành phần riêng, coi mỗi thành phần như một dự án con và giao cho một team thực hiện.</a:t>
            </a:r>
          </a:p>
          <a:p>
            <a:r>
              <a:rPr lang="vi-VN" b="1" dirty="0"/>
              <a:t>Phát triển song song: RAD thực hiện song song các thành phần con, nghĩa là các team hoạt động độc lập và cùng bắt đầu tại một thời điểm. Sau đó, các thành phần được lắp ráp lại thành một nguyên mẫu duy nhất.</a:t>
            </a:r>
          </a:p>
          <a:p>
            <a:r>
              <a:rPr lang="vi-VN" b="1" dirty="0"/>
              <a:t>Các công đoạn trong RAD:</a:t>
            </a:r>
          </a:p>
          <a:p>
            <a:r>
              <a:rPr lang="vi-VN" b="1" dirty="0"/>
              <a:t>Business modeling: Xác định luồng thông tin giữa các chức năng khác nhau của công việc.</a:t>
            </a:r>
          </a:p>
          <a:p>
            <a:r>
              <a:rPr lang="vi-VN" b="1" dirty="0"/>
              <a:t>Data modeling: Định nghĩa các đối tượng dữ liệu cần thiết cho công việc.</a:t>
            </a:r>
          </a:p>
          <a:p>
            <a:r>
              <a:rPr lang="vi-VN" b="1" dirty="0"/>
              <a:t>Process modeling: Chuyển đổi đối tượng dữ liệu thành các dòng thông tin công việc.</a:t>
            </a:r>
          </a:p>
          <a:p>
            <a:r>
              <a:rPr lang="vi-VN" b="1" dirty="0"/>
              <a:t>Application generation: Sử dụng công cụ lập trình để code lên các chức năng phần mềm.</a:t>
            </a:r>
          </a:p>
          <a:p>
            <a:r>
              <a:rPr lang="vi-VN" b="1" dirty="0"/>
              <a:t>Testing và Turnover: Thử nghiệm sản phẩm và tính toán doanh thu sau khi việc coding đã hoàn thành.</a:t>
            </a:r>
          </a:p>
          <a:p>
            <a:r>
              <a:rPr lang="vi-VN" b="1" dirty="0"/>
              <a:t>Ưu, nhược điểm của RAD:</a:t>
            </a:r>
          </a:p>
          <a:p>
            <a:r>
              <a:rPr lang="vi-VN" b="1" dirty="0"/>
              <a:t>Ưu điểm:</a:t>
            </a:r>
          </a:p>
          <a:p>
            <a:r>
              <a:rPr lang="vi-VN" b="1" dirty="0"/>
              <a:t>Giảm thời gian phát triển.</a:t>
            </a:r>
          </a:p>
          <a:p>
            <a:r>
              <a:rPr lang="vi-VN" b="1" dirty="0"/>
              <a:t>Dễ hiểu và giảm rủi ro.</a:t>
            </a:r>
          </a:p>
          <a:p>
            <a:r>
              <a:rPr lang="vi-VN" b="1" dirty="0"/>
              <a:t>Tăng khả năng sử dụng lại của các thành phần.</a:t>
            </a:r>
          </a:p>
          <a:p>
            <a:r>
              <a:rPr lang="vi-VN" b="1" dirty="0"/>
              <a:t>Dễ dàng thu thập phản hồi từ khách hàng để cải thiện.</a:t>
            </a:r>
          </a:p>
          <a:p>
            <a:r>
              <a:rPr lang="vi-VN" b="1" dirty="0"/>
              <a:t>Nhược điểm:</a:t>
            </a:r>
          </a:p>
          <a:p>
            <a:r>
              <a:rPr lang="vi-VN" b="1" dirty="0"/>
              <a:t>Không lý tưởng cho ngân sách thấp.</a:t>
            </a:r>
          </a:p>
          <a:p>
            <a:r>
              <a:rPr lang="vi-VN" b="1" dirty="0"/>
              <a:t>Yêu cầu các nhà phát triển có kỹ năng cao.</a:t>
            </a:r>
          </a:p>
          <a:p>
            <a:r>
              <a:rPr lang="vi-VN" b="1" dirty="0"/>
              <a:t>Khó theo dõi tiến trình và các vấn đề.</a:t>
            </a:r>
            <a:endParaRPr lang="en-US" b="1"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Như hình tóm tắt bên trên, spring boot là sự kết hợp giữa spring framework và embedded servers. Trong </a:t>
            </a:r>
            <a:r>
              <a:rPr lang="vi-VN" sz="1200" b="0" i="0" kern="1200" dirty="0">
                <a:solidFill>
                  <a:schemeClr val="tx1"/>
                </a:solidFill>
                <a:effectLst/>
                <a:latin typeface="+mn-lt"/>
                <a:ea typeface="+mn-ea"/>
                <a:cs typeface="+mn-cs"/>
              </a:rPr>
              <a:t>Spring Boot, không có yêu cầu về cấu hình XML (bộ mô tả triển khai</a:t>
            </a:r>
            <a:r>
              <a:rPr lang="vi-VN" sz="1200" b="0" i="0" kern="1200" dirty="0" smtClean="0">
                <a:solidFill>
                  <a:schemeClr val="tx1"/>
                </a:solidFill>
                <a:effectLst/>
                <a:latin typeface="+mn-lt"/>
                <a:ea typeface="+mn-ea"/>
                <a:cs typeface="+mn-cs"/>
              </a:rPr>
              <a:t>)</a:t>
            </a:r>
          </a:p>
          <a:p>
            <a:endParaRPr lang="vi-V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Spring Boot sử dụng </a:t>
            </a:r>
            <a:r>
              <a:rPr lang="en-US" sz="1200" b="0" i="0" kern="1200" dirty="0" err="1">
                <a:solidFill>
                  <a:schemeClr val="tx1"/>
                </a:solidFill>
                <a:effectLst/>
                <a:latin typeface="+mn-lt"/>
                <a:ea typeface="+mn-ea"/>
                <a:cs typeface="+mn-cs"/>
              </a:rPr>
              <a:t>tất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cả</a:t>
            </a:r>
            <a:r>
              <a:rPr lang="en-US" sz="1200" b="0" i="0" kern="1200" dirty="0">
                <a:solidFill>
                  <a:schemeClr val="tx1"/>
                </a:solidFill>
                <a:effectLst/>
                <a:latin typeface="+mn-lt"/>
                <a:ea typeface="+mn-ea"/>
                <a:cs typeface="+mn-cs"/>
              </a:rPr>
              <a:t> các module của Spring-like Spring MVC, Spring Data, v.v. </a:t>
            </a:r>
            <a:r>
              <a:rPr lang="en-US" sz="1200" b="0" i="0" kern="1200" dirty="0" err="1">
                <a:solidFill>
                  <a:schemeClr val="tx1"/>
                </a:solidFill>
                <a:effectLst/>
                <a:latin typeface="+mn-lt"/>
                <a:ea typeface="+mn-ea"/>
                <a:cs typeface="+mn-cs"/>
              </a:rPr>
              <a:t>Kiến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trúc</a:t>
            </a:r>
            <a:r>
              <a:rPr lang="en-US" sz="1200" b="0" i="0" kern="1200" dirty="0">
                <a:solidFill>
                  <a:schemeClr val="tx1"/>
                </a:solidFill>
                <a:effectLst/>
                <a:latin typeface="+mn-lt"/>
                <a:ea typeface="+mn-ea"/>
                <a:cs typeface="+mn-cs"/>
              </a:rPr>
              <a:t> của Spring Boot </a:t>
            </a:r>
            <a:r>
              <a:rPr lang="en-US" sz="1200" b="0" i="0" kern="1200" dirty="0" err="1">
                <a:solidFill>
                  <a:schemeClr val="tx1"/>
                </a:solidFill>
                <a:effectLst/>
                <a:latin typeface="+mn-lt"/>
                <a:ea typeface="+mn-ea"/>
                <a:cs typeface="+mn-cs"/>
              </a:rPr>
              <a:t>giống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trúc</a:t>
            </a:r>
            <a:r>
              <a:rPr lang="en-US" sz="1200" b="0" i="0" kern="1200" dirty="0">
                <a:solidFill>
                  <a:schemeClr val="tx1"/>
                </a:solidFill>
                <a:effectLst/>
                <a:latin typeface="+mn-lt"/>
                <a:ea typeface="+mn-ea"/>
                <a:cs typeface="+mn-cs"/>
              </a:rPr>
              <a:t> của Spring MVC</a:t>
            </a:r>
            <a:r>
              <a:rPr lang="vi-VN" sz="1200" b="1"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ngoại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trừ</a:t>
            </a:r>
            <a:r>
              <a:rPr lang="en-US" sz="1200" b="1" i="0" kern="1200" dirty="0">
                <a:solidFill>
                  <a:schemeClr val="tx1"/>
                </a:solidFill>
                <a:effectLst/>
                <a:latin typeface="+mn-lt"/>
                <a:ea typeface="+mn-ea"/>
                <a:cs typeface="+mn-cs"/>
              </a:rPr>
              <a:t> một </a:t>
            </a:r>
            <a:r>
              <a:rPr lang="en-US" sz="1200" b="1" i="0" kern="1200" dirty="0" err="1">
                <a:solidFill>
                  <a:schemeClr val="tx1"/>
                </a:solidFill>
                <a:effectLst/>
                <a:latin typeface="+mn-lt"/>
                <a:ea typeface="+mn-ea"/>
                <a:cs typeface="+mn-cs"/>
              </a:rPr>
              <a:t>điều</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không</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cần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đến</a:t>
            </a:r>
            <a:r>
              <a:rPr lang="en-US" sz="1200" b="1" i="0" kern="1200" dirty="0">
                <a:solidFill>
                  <a:schemeClr val="tx1"/>
                </a:solidFill>
                <a:effectLst/>
                <a:latin typeface="+mn-lt"/>
                <a:ea typeface="+mn-ea"/>
                <a:cs typeface="+mn-cs"/>
              </a:rPr>
              <a:t> các </a:t>
            </a:r>
            <a:r>
              <a:rPr lang="en-US" sz="1200" b="1" i="0" kern="1200" dirty="0" err="1">
                <a:solidFill>
                  <a:schemeClr val="tx1"/>
                </a:solidFill>
                <a:effectLst/>
                <a:latin typeface="+mn-lt"/>
                <a:ea typeface="+mn-ea"/>
                <a:cs typeface="+mn-cs"/>
              </a:rPr>
              <a:t>lớp</a:t>
            </a:r>
            <a:r>
              <a:rPr lang="en-US" sz="1200" b="1" i="0" kern="1200" dirty="0">
                <a:solidFill>
                  <a:schemeClr val="tx1"/>
                </a:solidFill>
                <a:effectLst/>
                <a:latin typeface="+mn-lt"/>
                <a:ea typeface="+mn-ea"/>
                <a:cs typeface="+mn-cs"/>
              </a:rPr>
              <a:t> DAO và </a:t>
            </a:r>
            <a:r>
              <a:rPr lang="en-US" sz="1200" b="1" i="0" kern="1200" dirty="0" err="1">
                <a:solidFill>
                  <a:schemeClr val="tx1"/>
                </a:solidFill>
                <a:effectLst/>
                <a:latin typeface="+mn-lt"/>
                <a:ea typeface="+mn-ea"/>
                <a:cs typeface="+mn-cs"/>
              </a:rPr>
              <a:t>DAOImpl</a:t>
            </a:r>
            <a:r>
              <a:rPr lang="en-US" sz="1200" b="1" i="0" kern="1200" dirty="0">
                <a:solidFill>
                  <a:schemeClr val="tx1"/>
                </a:solidFill>
                <a:effectLst/>
                <a:latin typeface="+mn-lt"/>
                <a:ea typeface="+mn-ea"/>
                <a:cs typeface="+mn-cs"/>
              </a:rPr>
              <a:t> trong Spring </a:t>
            </a:r>
            <a:r>
              <a:rPr lang="vi-VN" sz="1200" b="1" i="0" kern="1200" dirty="0">
                <a:solidFill>
                  <a:schemeClr val="tx1"/>
                </a:solidFill>
                <a:effectLst/>
                <a:latin typeface="+mn-lt"/>
                <a:ea typeface="+mn-ea"/>
                <a:cs typeface="+mn-cs"/>
              </a:rPr>
              <a:t>boot)</a:t>
            </a: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1.</a:t>
            </a:r>
          </a:p>
          <a:p>
            <a:endParaRPr lang="vi-VN"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IoC Container (Inversion of Control Container)</a:t>
            </a:r>
            <a:r>
              <a:rPr lang="vi-VN" sz="1200" b="0" i="0" kern="1200" dirty="0">
                <a:solidFill>
                  <a:schemeClr val="tx1"/>
                </a:solidFill>
                <a:effectLst/>
                <a:latin typeface="+mn-lt"/>
                <a:ea typeface="+mn-ea"/>
                <a:cs typeface="+mn-cs"/>
              </a:rPr>
              <a:t>: Container quản lý vòng đời và dependency của các đối tượng trong ứng dụng. Nó giúp giảm sự phụ thuộc trực tiếp giữa các thành phần, giúp việc quản lý và thay đổi ứng dụng dễ dàng hơn.</a:t>
            </a:r>
          </a:p>
          <a:p>
            <a:r>
              <a:rPr lang="vi-VN" sz="1200" b="1" i="0" kern="1200" dirty="0">
                <a:solidFill>
                  <a:schemeClr val="tx1"/>
                </a:solidFill>
                <a:effectLst/>
                <a:latin typeface="+mn-lt"/>
                <a:ea typeface="+mn-ea"/>
                <a:cs typeface="+mn-cs"/>
              </a:rPr>
              <a:t>Dependency Injection (DI)</a:t>
            </a:r>
            <a:r>
              <a:rPr lang="vi-VN" sz="1200" b="0" i="0" kern="1200" dirty="0">
                <a:solidFill>
                  <a:schemeClr val="tx1"/>
                </a:solidFill>
                <a:effectLst/>
                <a:latin typeface="+mn-lt"/>
                <a:ea typeface="+mn-ea"/>
                <a:cs typeface="+mn-cs"/>
              </a:rPr>
              <a:t>: Spring Framework hỗ trợ việc tiêm các dependency vào các đối tượng một cách tự động, giúp giảm sự phụ thuộc cứng giữa các thành phần và tăng khả năng tái sử dụng mã.</a:t>
            </a:r>
          </a:p>
          <a:p>
            <a:r>
              <a:rPr lang="vi-VN" sz="1200" b="1" i="0" kern="1200" dirty="0">
                <a:solidFill>
                  <a:schemeClr val="tx1"/>
                </a:solidFill>
                <a:effectLst/>
                <a:latin typeface="+mn-lt"/>
                <a:ea typeface="+mn-ea"/>
                <a:cs typeface="+mn-cs"/>
              </a:rPr>
              <a:t>Spring MVC (Model-View-Controller)</a:t>
            </a:r>
            <a:r>
              <a:rPr lang="vi-VN" sz="1200" b="0" i="0" kern="1200" dirty="0">
                <a:solidFill>
                  <a:schemeClr val="tx1"/>
                </a:solidFill>
                <a:effectLst/>
                <a:latin typeface="+mn-lt"/>
                <a:ea typeface="+mn-ea"/>
                <a:cs typeface="+mn-cs"/>
              </a:rPr>
              <a:t>: Là một framework để xây dựng các ứng dụng web dựa trên mô hình MVC. Nó cung cấp các thành phần để xử lý yêu cầu HTTP, quản lý session, và hiển thị giao diện người dùng.</a:t>
            </a:r>
          </a:p>
          <a:p>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2.</a:t>
            </a:r>
          </a:p>
          <a:p>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Embedded HTTP là khái niệm chỉ việc tích hợp máy chủ HTTP (HTTP server) trực tiếp vào ứng dụng, thay vì phải sử dụng một máy chủ HTTP riêng biệt như Apache HTTP Server hoặc Nginx.</a:t>
            </a:r>
          </a:p>
          <a:p>
            <a:r>
              <a:rPr lang="vi-VN" sz="1200" b="0" i="0" kern="1200" dirty="0">
                <a:solidFill>
                  <a:schemeClr val="tx1"/>
                </a:solidFill>
                <a:effectLst/>
                <a:latin typeface="+mn-lt"/>
                <a:ea typeface="+mn-ea"/>
                <a:cs typeface="+mn-cs"/>
              </a:rPr>
              <a:t>Trong ngữ cảnh của phát triển phần mềm, embedded HTTP server thường được sử dụng để phát triển và triển khai các ứng dụng web nhỏ hoặc ứng dụng nhúng (embedded applications). Điều này giúp giảm sự phức tạp và chi phí của hạ tầng, vì không cần một máy chủ HTTP bên ngoài.</a:t>
            </a:r>
          </a:p>
          <a:p>
            <a:r>
              <a:rPr lang="vi-VN" sz="1200" b="0" i="0" kern="1200" dirty="0">
                <a:solidFill>
                  <a:schemeClr val="tx1"/>
                </a:solidFill>
                <a:effectLst/>
                <a:latin typeface="+mn-lt"/>
                <a:ea typeface="+mn-ea"/>
                <a:cs typeface="+mn-cs"/>
              </a:rPr>
              <a:t>Các framework và thư viện phổ biến như Spring Boot, Embedded Tomcat, Embedded Jetty, và Undertow cung cấp khả năng tích hợp máy chủ HTTP trực tiếp vào ứng dụng Java, giúp việc triển khai và chạy ứng dụng trở nên đơn giản và tiện lợi hơn. Điều này đặc biệt hữu ích cho các ứng dụng microservices hoặc các ứng dụng điện toán đám mây (cloud computing), nơi mà việc tối ưu hóa và giảm thiểu các phần mềm không cần thiết là quan trọng.</a:t>
            </a:r>
          </a:p>
          <a:p>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3. </a:t>
            </a:r>
          </a:p>
          <a:p>
            <a:endParaRPr lang="vi-VN" sz="1200" b="1"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XML &lt;bean&gt; configuration là cách sử dụng tập tin XML để cấu hình các đối tượng bean trong các ứng dụng Java. Trong ngữ cảnh của Spring Framework, &lt;bean&gt; configuration thường được sử dụng để định nghĩa các đối tượng bean và các dependency giữa chúng. Mỗi đối tượng bean được đặc tả trong một phần tử &lt;bean&gt; trong tập tin XML cấu hình, trong đó bạn có thể chỉ định các thuộc tính, dependencies và các thông số khác cần thiết để tạo ra đối tượng bean đó. Khi ứng dụng được khởi chạy, Spring Framework sẽ đọc các tập tin XML này và tạo ra các đối tượng bean tương ứng theo cấu hình đã được xác định.</a:t>
            </a:r>
            <a:endParaRPr lang="vi-VN" sz="1200" b="1"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08993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latin typeface="Times New Roman" panose="02020603050405020304" pitchFamily="18" charset="0"/>
                <a:cs typeface="Times New Roman" panose="02020603050405020304" pitchFamily="18" charset="0"/>
              </a:rPr>
              <a:t>SPRING BOOT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09963"/>
            <a:ext cx="9857014" cy="621603"/>
          </a:xfrm>
        </p:spPr>
        <p:txBody>
          <a:bodyPr/>
          <a:lstStyle/>
          <a:p>
            <a:r>
              <a:rPr lang="en-US" sz="2400" dirty="0">
                <a:latin typeface="Times New Roman" panose="02020603050405020304" pitchFamily="18" charset="0"/>
                <a:cs typeface="Times New Roman" panose="02020603050405020304" pitchFamily="18" charset="0"/>
              </a:rPr>
              <a:t>Nguyen Quynh Huong</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Tính Năng</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10587038" y="6356350"/>
            <a:ext cx="1604962" cy="365125"/>
          </a:xfrm>
        </p:spPr>
        <p:txBody>
          <a:bodyPr/>
          <a:lstStyle/>
          <a:p>
            <a:fld id="{294A09A9-5501-47C1-A89A-A340965A2BE2}" type="slidenum">
              <a:rPr lang="en-US" smtClean="0"/>
              <a:pPr/>
              <a:t>10</a:t>
            </a:fld>
            <a:endParaRPr lang="en-US" dirty="0"/>
          </a:p>
        </p:txBody>
      </p:sp>
      <p:sp>
        <p:nvSpPr>
          <p:cNvPr id="8"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vi-VN" dirty="0">
                <a:latin typeface="Times New Roman" panose="02020603050405020304" pitchFamily="18" charset="0"/>
                <a:cs typeface="Times New Roman" panose="02020603050405020304" pitchFamily="18" charset="0"/>
              </a:rPr>
              <a:t>SPRING BOOT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67492" y="2084832"/>
            <a:ext cx="4518926" cy="3016210"/>
          </a:xfrm>
          <a:prstGeom prst="rect">
            <a:avLst/>
          </a:prstGeom>
          <a:noFill/>
        </p:spPr>
        <p:txBody>
          <a:bodyPr wrap="square" rtlCol="0">
            <a:spAutoFit/>
          </a:bodyPr>
          <a:lstStyle/>
          <a:p>
            <a:pPr marL="285750" indent="-285750" fontAlgn="base">
              <a:lnSpc>
                <a:spcPct val="150000"/>
              </a:lnSpc>
              <a:spcBef>
                <a:spcPts val="600"/>
              </a:spcBef>
              <a:spcAft>
                <a:spcPts val="600"/>
              </a:spcAft>
              <a:buBlip>
                <a:blip r:embed="rId3"/>
              </a:buBlip>
            </a:pPr>
            <a:r>
              <a:rPr lang="en-US" sz="2000" dirty="0">
                <a:latin typeface="Times New Roman" panose="02020603050405020304" pitchFamily="18" charset="0"/>
                <a:cs typeface="Times New Roman" panose="02020603050405020304" pitchFamily="18" charset="0"/>
              </a:rPr>
              <a:t>Cấu hình tự động</a:t>
            </a:r>
            <a:endParaRPr lang="vi-VN" sz="2000" dirty="0">
              <a:latin typeface="Times New Roman" panose="02020603050405020304" pitchFamily="18" charset="0"/>
              <a:cs typeface="Times New Roman" panose="02020603050405020304" pitchFamily="18" charset="0"/>
            </a:endParaRPr>
          </a:p>
          <a:p>
            <a:pPr marL="285750" indent="-285750" fontAlgn="base">
              <a:lnSpc>
                <a:spcPct val="150000"/>
              </a:lnSpc>
              <a:spcBef>
                <a:spcPts val="600"/>
              </a:spcBef>
              <a:spcAft>
                <a:spcPts val="600"/>
              </a:spcAft>
              <a:buBlip>
                <a:blip r:embed="rId3"/>
              </a:buBlip>
            </a:pPr>
            <a:r>
              <a:rPr lang="en-US" sz="2000" dirty="0">
                <a:latin typeface="Times New Roman" panose="02020603050405020304" pitchFamily="18" charset="0"/>
                <a:cs typeface="Times New Roman" panose="02020603050405020304" pitchFamily="18" charset="0"/>
              </a:rPr>
              <a:t>Bản chất độc lập</a:t>
            </a:r>
            <a:endParaRPr lang="vi-VN" sz="2000" dirty="0">
              <a:latin typeface="Times New Roman" panose="02020603050405020304" pitchFamily="18" charset="0"/>
              <a:cs typeface="Times New Roman" panose="02020603050405020304" pitchFamily="18" charset="0"/>
            </a:endParaRPr>
          </a:p>
          <a:p>
            <a:pPr marL="285750" indent="-28575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ỗ trợ các máy chủ nhúng phổ biến</a:t>
            </a:r>
            <a:endParaRPr lang="vi-VN" sz="2000" dirty="0">
              <a:latin typeface="Times New Roman" panose="02020603050405020304" pitchFamily="18" charset="0"/>
              <a:cs typeface="Times New Roman" panose="02020603050405020304" pitchFamily="18" charset="0"/>
            </a:endParaRPr>
          </a:p>
          <a:p>
            <a:pPr marL="285750" indent="-28575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Dependencies </a:t>
            </a:r>
          </a:p>
          <a:p>
            <a:pPr marL="285750" indent="-28575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ung cấp các POM khởi động</a:t>
            </a:r>
          </a:p>
        </p:txBody>
      </p:sp>
      <p:sp>
        <p:nvSpPr>
          <p:cNvPr id="10" name="TextBox 9"/>
          <p:cNvSpPr txBox="1"/>
          <p:nvPr/>
        </p:nvSpPr>
        <p:spPr>
          <a:xfrm>
            <a:off x="5686418" y="2084832"/>
            <a:ext cx="5043679" cy="1114216"/>
          </a:xfrm>
          <a:prstGeom prst="rect">
            <a:avLst/>
          </a:prstGeom>
          <a:noFill/>
        </p:spPr>
        <p:txBody>
          <a:bodyPr wrap="square" rtlCol="0">
            <a:spAutoFit/>
          </a:bodyPr>
          <a:lstStyle/>
          <a:p>
            <a:pPr marL="285750" indent="-28575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Liên kết với Spring Ecosystem</a:t>
            </a:r>
          </a:p>
          <a:p>
            <a:pPr marL="285750" indent="-28575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Nhiều tiện ích mở rộng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76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Ưu điểm và nhược điểm</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3"/>
          </p:nvPr>
        </p:nvSpPr>
        <p:spPr>
          <a:xfrm>
            <a:off x="1166178" y="2404242"/>
            <a:ext cx="4664075" cy="469051"/>
          </a:xfrm>
        </p:spPr>
        <p:txBody>
          <a:bodyPr/>
          <a:lstStyle/>
          <a:p>
            <a:pPr algn="ctr"/>
            <a:r>
              <a:rPr lang="vi-VN" b="1" dirty="0">
                <a:latin typeface="Times New Roman" panose="02020603050405020304" pitchFamily="18" charset="0"/>
                <a:cs typeface="Times New Roman" panose="02020603050405020304" pitchFamily="18" charset="0"/>
              </a:rPr>
              <a:t>Ưu Điểm</a:t>
            </a:r>
            <a:endParaRPr lang="en-US"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6282600" y="2404242"/>
            <a:ext cx="4664075" cy="469051"/>
          </a:xfrm>
        </p:spPr>
        <p:txBody>
          <a:bodyPr/>
          <a:lstStyle/>
          <a:p>
            <a:pPr algn="ctr"/>
            <a:r>
              <a:rPr lang="vi-VN" b="1" dirty="0">
                <a:latin typeface="Times New Roman" panose="02020603050405020304" pitchFamily="18" charset="0"/>
                <a:cs typeface="Times New Roman" panose="02020603050405020304" pitchFamily="18" charset="0"/>
              </a:rPr>
              <a:t>Nhược Điểm</a:t>
            </a:r>
            <a:endParaRPr lang="en-US" b="1"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3"/>
          </p:nvPr>
        </p:nvSpPr>
        <p:spPr/>
        <p:txBody>
          <a:bodyPr/>
          <a:lstStyle/>
          <a:p>
            <a:r>
              <a:rPr lang="vi-VN" dirty="0">
                <a:latin typeface="Times New Roman" panose="02020603050405020304" pitchFamily="18" charset="0"/>
                <a:cs typeface="Times New Roman" panose="02020603050405020304" pitchFamily="18" charset="0"/>
              </a:rPr>
              <a:t>SPRING BOOT</a:t>
            </a:r>
            <a:endParaRPr lang="en-US"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4"/>
          </p:nvPr>
        </p:nvSpPr>
        <p:spPr/>
        <p:txBody>
          <a:bodyPr/>
          <a:lstStyle/>
          <a:p>
            <a:fld id="{294A09A9-5501-47C1-A89A-A340965A2BE2}" type="slidenum">
              <a:rPr lang="en-US" smtClean="0"/>
              <a:pPr/>
              <a:t>11</a:t>
            </a:fld>
            <a:endParaRPr lang="en-US" dirty="0"/>
          </a:p>
        </p:txBody>
      </p:sp>
      <p:sp>
        <p:nvSpPr>
          <p:cNvPr id="9" name="Rectangle 8"/>
          <p:cNvSpPr/>
          <p:nvPr/>
        </p:nvSpPr>
        <p:spPr>
          <a:xfrm>
            <a:off x="1166178" y="2873293"/>
            <a:ext cx="3929169" cy="2785378"/>
          </a:xfrm>
          <a:prstGeom prst="rect">
            <a:avLst/>
          </a:prstGeom>
        </p:spPr>
        <p:txBody>
          <a:bodyPr wrap="square">
            <a:spAutoFit/>
          </a:bodyPr>
          <a:lstStyle/>
          <a:p>
            <a:pPr>
              <a:lnSpc>
                <a:spcPct val="150000"/>
              </a:lnSpc>
              <a:spcBef>
                <a:spcPts val="600"/>
              </a:spcBef>
              <a:spcAft>
                <a:spcPts val="600"/>
              </a:spcAft>
            </a:pPr>
            <a:r>
              <a:rPr lang="vi-VN" dirty="0">
                <a:latin typeface="Times New Roman" panose="02020603050405020304" pitchFamily="18" charset="0"/>
                <a:cs typeface="Times New Roman" panose="02020603050405020304" pitchFamily="18" charset="0"/>
              </a:rPr>
              <a:t>Tích hợp mạnh mẽ</a:t>
            </a:r>
          </a:p>
          <a:p>
            <a:pPr>
              <a:lnSpc>
                <a:spcPct val="150000"/>
              </a:lnSpc>
              <a:spcBef>
                <a:spcPts val="600"/>
              </a:spcBef>
              <a:spcAft>
                <a:spcPts val="600"/>
              </a:spcAft>
            </a:pPr>
            <a:r>
              <a:rPr lang="en-US" dirty="0">
                <a:latin typeface="Times New Roman" panose="02020603050405020304" pitchFamily="18" charset="0"/>
                <a:cs typeface="Times New Roman" panose="02020603050405020304" pitchFamily="18" charset="0"/>
              </a:rPr>
              <a:t>Tự động cấu hình</a:t>
            </a:r>
          </a:p>
          <a:p>
            <a:pPr>
              <a:lnSpc>
                <a:spcPct val="150000"/>
              </a:lnSpc>
              <a:spcBef>
                <a:spcPts val="600"/>
              </a:spcBef>
              <a:spcAft>
                <a:spcPts val="600"/>
              </a:spcAft>
            </a:pPr>
            <a:r>
              <a:rPr lang="vi-VN" dirty="0">
                <a:latin typeface="Times New Roman" panose="02020603050405020304" pitchFamily="18" charset="0"/>
                <a:cs typeface="Times New Roman" panose="02020603050405020304" pitchFamily="18" charset="0"/>
              </a:rPr>
              <a:t>Nhúng trực tiếp server</a:t>
            </a:r>
          </a:p>
          <a:p>
            <a:pPr>
              <a:lnSpc>
                <a:spcPct val="150000"/>
              </a:lnSpc>
              <a:spcBef>
                <a:spcPts val="600"/>
              </a:spcBef>
              <a:spcAft>
                <a:spcPts val="600"/>
              </a:spcAft>
            </a:pPr>
            <a:r>
              <a:rPr lang="vi-VN" dirty="0">
                <a:latin typeface="Times New Roman" panose="02020603050405020304" pitchFamily="18" charset="0"/>
                <a:cs typeface="Times New Roman" panose="02020603050405020304" pitchFamily="18" charset="0"/>
              </a:rPr>
              <a:t>Quản lý dependency</a:t>
            </a:r>
          </a:p>
          <a:p>
            <a:pPr>
              <a:lnSpc>
                <a:spcPct val="150000"/>
              </a:lnSpc>
              <a:spcBef>
                <a:spcPts val="600"/>
              </a:spcBef>
              <a:spcAft>
                <a:spcPts val="600"/>
              </a:spcAft>
            </a:pP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khởi động</a:t>
            </a:r>
          </a:p>
        </p:txBody>
      </p:sp>
      <p:sp>
        <p:nvSpPr>
          <p:cNvPr id="10" name="Rectangle 9"/>
          <p:cNvSpPr/>
          <p:nvPr/>
        </p:nvSpPr>
        <p:spPr>
          <a:xfrm>
            <a:off x="6282600" y="2873293"/>
            <a:ext cx="4299147" cy="1646605"/>
          </a:xfrm>
          <a:prstGeom prst="rect">
            <a:avLst/>
          </a:prstGeom>
        </p:spPr>
        <p:txBody>
          <a:bodyPr wrap="square">
            <a:spAutoFit/>
          </a:bodyPr>
          <a:lstStyle/>
          <a:p>
            <a:pPr>
              <a:lnSpc>
                <a:spcPct val="150000"/>
              </a:lnSpc>
              <a:spcBef>
                <a:spcPts val="600"/>
              </a:spcBef>
              <a:spcAft>
                <a:spcPts val="600"/>
              </a:spcAft>
            </a:pPr>
            <a:r>
              <a:rPr lang="vi-VN" dirty="0">
                <a:latin typeface="Times New Roman" panose="02020603050405020304" pitchFamily="18" charset="0"/>
                <a:cs typeface="Times New Roman" panose="02020603050405020304" pitchFamily="18" charset="0"/>
              </a:rPr>
              <a:t>Không linh hoạt </a:t>
            </a:r>
          </a:p>
          <a:p>
            <a:pPr>
              <a:lnSpc>
                <a:spcPct val="150000"/>
              </a:lnSpc>
              <a:spcBef>
                <a:spcPts val="600"/>
              </a:spcBef>
              <a:spcAft>
                <a:spcPts val="600"/>
              </a:spcAft>
            </a:pPr>
            <a:r>
              <a:rPr lang="vi-VN" dirty="0">
                <a:latin typeface="Times New Roman" panose="02020603050405020304" pitchFamily="18" charset="0"/>
                <a:cs typeface="Times New Roman" panose="02020603050405020304" pitchFamily="18" charset="0"/>
              </a:rPr>
              <a:t>Tăng tính thụ động</a:t>
            </a:r>
          </a:p>
          <a:p>
            <a:pPr>
              <a:lnSpc>
                <a:spcPct val="150000"/>
              </a:lnSpc>
              <a:spcBef>
                <a:spcPts val="600"/>
              </a:spcBef>
              <a:spcAft>
                <a:spcPts val="600"/>
              </a:spcAft>
            </a:pPr>
            <a:r>
              <a:rPr lang="vi-VN" dirty="0">
                <a:latin typeface="Times New Roman" panose="02020603050405020304" pitchFamily="18" charset="0"/>
                <a:cs typeface="Times New Roman" panose="02020603050405020304" pitchFamily="18" charset="0"/>
              </a:rPr>
              <a:t>Kích thước lớn</a:t>
            </a:r>
          </a:p>
        </p:txBody>
      </p:sp>
      <p:cxnSp>
        <p:nvCxnSpPr>
          <p:cNvPr id="12" name="Straight Connector 11"/>
          <p:cNvCxnSpPr/>
          <p:nvPr/>
        </p:nvCxnSpPr>
        <p:spPr>
          <a:xfrm>
            <a:off x="574718" y="2873293"/>
            <a:ext cx="1084951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5830888" y="2178236"/>
            <a:ext cx="0" cy="3565132"/>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25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r>
              <a:rPr lang="en-US" dirty="0">
                <a:latin typeface="Times New Roman" panose="02020603050405020304" pitchFamily="18" charset="0"/>
                <a:cs typeface="Times New Roman" panose="02020603050405020304" pitchFamily="18" charset="0"/>
              </a:rPr>
              <a:t>SPRING BOOT</a:t>
            </a:r>
          </a:p>
        </p:txBody>
      </p:sp>
      <p:sp>
        <p:nvSpPr>
          <p:cNvPr id="8" name="Slide Number Placeholder 7"/>
          <p:cNvSpPr>
            <a:spLocks noGrp="1"/>
          </p:cNvSpPr>
          <p:nvPr>
            <p:ph type="sldNum" sz="quarter" idx="4"/>
          </p:nvPr>
        </p:nvSpPr>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1017854" y="904126"/>
            <a:ext cx="9941213" cy="4845019"/>
          </a:xfrm>
          <a:prstGeom prst="rect">
            <a:avLst/>
          </a:prstGeom>
        </p:spPr>
      </p:pic>
    </p:spTree>
    <p:extLst>
      <p:ext uri="{BB962C8B-B14F-4D97-AF65-F5344CB8AC3E}">
        <p14:creationId xmlns:p14="http://schemas.microsoft.com/office/powerpoint/2010/main" val="249593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dirty="0">
                <a:latin typeface="Times New Roman" panose="02020603050405020304" pitchFamily="18" charset="0"/>
                <a:cs typeface="Times New Roman" panose="02020603050405020304" pitchFamily="18" charset="0"/>
              </a:rPr>
              <a:t>SPRING BOOT</a:t>
            </a:r>
          </a:p>
        </p:txBody>
      </p:sp>
      <p:sp>
        <p:nvSpPr>
          <p:cNvPr id="5" name="Slide Number Placeholder 4"/>
          <p:cNvSpPr>
            <a:spLocks noGrp="1"/>
          </p:cNvSpPr>
          <p:nvPr>
            <p:ph type="sldNum" sz="quarter" idx="4"/>
          </p:nvPr>
        </p:nvSpPr>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095" y="1153269"/>
            <a:ext cx="8747809" cy="4920642"/>
          </a:xfrm>
          <a:prstGeom prst="rect">
            <a:avLst/>
          </a:prstGeom>
        </p:spPr>
      </p:pic>
    </p:spTree>
    <p:extLst>
      <p:ext uri="{BB962C8B-B14F-4D97-AF65-F5344CB8AC3E}">
        <p14:creationId xmlns:p14="http://schemas.microsoft.com/office/powerpoint/2010/main" val="20125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latin typeface="Times New Roman" panose="02020603050405020304" pitchFamily="18" charset="0"/>
                <a:cs typeface="Times New Roman" panose="02020603050405020304" pitchFamily="18" charset="0"/>
              </a:rPr>
              <a:t>Spring Boot Maven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algn="just"/>
            <a:r>
              <a:rPr lang="vi-VN" dirty="0">
                <a:latin typeface="Times New Roman" panose="02020603050405020304" pitchFamily="18" charset="0"/>
                <a:cs typeface="Times New Roman" panose="02020603050405020304" pitchFamily="18" charset="0"/>
              </a:rPr>
              <a:t>Apache Maven là một công cụ quản lý và bao quát dự án phần mềm. Dựa trên khái niệm về mô hình đối tượng dự án (POM), Maven có thể quản lý việc xây dựng, báo cáo và tài liệu của dự án từ một phần thông tin trung tâm.</a:t>
            </a:r>
          </a:p>
          <a:p>
            <a:pPr algn="just"/>
            <a:r>
              <a:rPr lang="vi-VN" dirty="0">
                <a:latin typeface="Times New Roman" panose="02020603050405020304" pitchFamily="18" charset="0"/>
                <a:cs typeface="Times New Roman" panose="02020603050405020304" pitchFamily="18" charset="0"/>
              </a:rPr>
              <a:t>Plugin Spring Boot Maven cung cấp hỗ trợ Spring Boot trong Apache Maven. Nó cho phép đóng gói các kho lưu trữ jar hoặc war, chạy các ứng dụng Spring Boot, tạo thông tin bản dựng và khởi động ứng dụng Spring Boot trước khi chạy thử nghiệm tích hợp.</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MAVEN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3743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1167493" y="729464"/>
            <a:ext cx="6127160" cy="9770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vi-VN" sz="4800" dirty="0">
                <a:latin typeface="Times New Roman" panose="02020603050405020304" pitchFamily="18" charset="0"/>
                <a:cs typeface="Times New Roman" panose="02020603050405020304" pitchFamily="18" charset="0"/>
              </a:rPr>
              <a:t>Nguyên Lý Hoạt Động</a:t>
            </a:r>
            <a:endParaRPr lang="en-US" sz="4800" dirty="0">
              <a:latin typeface="Times New Roman" panose="02020603050405020304" pitchFamily="18" charset="0"/>
              <a:cs typeface="Times New Roman" panose="02020603050405020304" pitchFamily="18" charset="0"/>
            </a:endParaRPr>
          </a:p>
        </p:txBody>
      </p:sp>
      <p:sp>
        <p:nvSpPr>
          <p:cNvPr id="47" name="Footer Placeholder 6"/>
          <p:cNvSpPr txBox="1">
            <a:spLocks/>
          </p:cNvSpPr>
          <p:nvPr/>
        </p:nvSpPr>
        <p:spPr>
          <a:xfrm>
            <a:off x="4998720" y="6507797"/>
            <a:ext cx="73591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1200">
                <a:solidFill>
                  <a:srgbClr val="8593A8"/>
                </a:solidFill>
                <a:latin typeface="Times New Roman" panose="02020603050405020304" pitchFamily="18" charset="0"/>
                <a:cs typeface="Times New Roman" panose="02020603050405020304" pitchFamily="18" charset="0"/>
              </a:rPr>
              <a:t>MAVEN</a:t>
            </a:r>
            <a:endParaRPr lang="en-US" sz="1200" dirty="0">
              <a:solidFill>
                <a:srgbClr val="8593A8"/>
              </a:solidFill>
              <a:latin typeface="Times New Roman" panose="02020603050405020304" pitchFamily="18" charset="0"/>
              <a:cs typeface="Times New Roman" panose="02020603050405020304" pitchFamily="18" charset="0"/>
            </a:endParaRPr>
          </a:p>
        </p:txBody>
      </p:sp>
      <p:sp>
        <p:nvSpPr>
          <p:cNvPr id="4" name="Rectangle 3"/>
          <p:cNvSpPr/>
          <p:nvPr/>
        </p:nvSpPr>
        <p:spPr>
          <a:xfrm>
            <a:off x="1903407" y="2118360"/>
            <a:ext cx="3831227" cy="3977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5" name="Rectangle 4"/>
          <p:cNvSpPr/>
          <p:nvPr/>
        </p:nvSpPr>
        <p:spPr>
          <a:xfrm>
            <a:off x="2272160" y="2514599"/>
            <a:ext cx="3066576" cy="20309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8" name="TextBox 7"/>
          <p:cNvSpPr txBox="1"/>
          <p:nvPr/>
        </p:nvSpPr>
        <p:spPr>
          <a:xfrm>
            <a:off x="3036648" y="5634335"/>
            <a:ext cx="1537600"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Maven Project</a:t>
            </a:r>
            <a:endParaRPr lang="en-US" dirty="0">
              <a:latin typeface="Times New Roman" panose="02020603050405020304" pitchFamily="18" charset="0"/>
              <a:cs typeface="Times New Roman" panose="02020603050405020304" pitchFamily="18" charset="0"/>
            </a:endParaRPr>
          </a:p>
        </p:txBody>
      </p:sp>
      <p:sp>
        <p:nvSpPr>
          <p:cNvPr id="13" name="Rectangle 2"/>
          <p:cNvSpPr>
            <a:spLocks noChangeArrowheads="1"/>
          </p:cNvSpPr>
          <p:nvPr/>
        </p:nvSpPr>
        <p:spPr bwMode="auto">
          <a:xfrm>
            <a:off x="2285732" y="2575738"/>
            <a:ext cx="3066576" cy="21698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a:ln>
                  <a:noFill/>
                </a:ln>
                <a:solidFill>
                  <a:srgbClr val="0033B3"/>
                </a:solidFill>
                <a:effectLst/>
                <a:latin typeface="JetBrains Mono"/>
              </a:rPr>
              <a:t>project </a:t>
            </a:r>
            <a:r>
              <a:rPr kumimoji="0" lang="en-US" altLang="en-US" sz="900" b="0" i="0" u="none" strike="noStrike" cap="none" normalizeH="0" baseline="0" dirty="0">
                <a:ln>
                  <a:noFill/>
                </a:ln>
                <a:solidFill>
                  <a:srgbClr val="174AD4"/>
                </a:solidFill>
                <a:effectLst/>
                <a:latin typeface="JetBrains Mono"/>
              </a:rPr>
              <a:t>xmlns</a:t>
            </a:r>
            <a:r>
              <a:rPr kumimoji="0" lang="en-US" altLang="en-US" sz="900" b="0" i="0" u="none" strike="noStrike" cap="none" normalizeH="0" baseline="0" dirty="0">
                <a:ln>
                  <a:noFill/>
                </a:ln>
                <a:solidFill>
                  <a:srgbClr val="067D17"/>
                </a:solidFill>
                <a:effectLst/>
                <a:latin typeface="JetBrains Mono"/>
              </a:rPr>
              <a:t>="http://maven.apache.org/POM/4.0.0" </a:t>
            </a:r>
            <a:r>
              <a:rPr kumimoji="0" lang="en-US" altLang="en-US" sz="900" b="0" i="0" u="none" strike="noStrike" cap="none" normalizeH="0" baseline="0" dirty="0">
                <a:ln>
                  <a:noFill/>
                </a:ln>
                <a:solidFill>
                  <a:srgbClr val="174AD4"/>
                </a:solidFill>
                <a:effectLst/>
                <a:latin typeface="JetBrains Mono"/>
              </a:rPr>
              <a:t>xmlns:</a:t>
            </a:r>
            <a:r>
              <a:rPr kumimoji="0" lang="en-US" altLang="en-US" sz="900" b="0" i="0" u="none" strike="noStrike" cap="none" normalizeH="0" baseline="0" dirty="0">
                <a:ln>
                  <a:noFill/>
                </a:ln>
                <a:solidFill>
                  <a:srgbClr val="871094"/>
                </a:solidFill>
                <a:effectLst/>
                <a:latin typeface="JetBrains Mono"/>
              </a:rPr>
              <a:t>xsi</a:t>
            </a:r>
            <a:r>
              <a:rPr kumimoji="0" lang="en-US" altLang="en-US" sz="900" b="0" i="0" u="none" strike="noStrike" cap="none" normalizeH="0" baseline="0" dirty="0">
                <a:ln>
                  <a:noFill/>
                </a:ln>
                <a:solidFill>
                  <a:srgbClr val="067D17"/>
                </a:solidFill>
                <a:effectLst/>
                <a:latin typeface="JetBrains Mono"/>
              </a:rPr>
              <a:t>="http://www.w3.org/2001/XMLSchema-instance"</a:t>
            </a:r>
            <a:br>
              <a:rPr kumimoji="0" lang="en-US" altLang="en-US" sz="900" b="0" i="0" u="none" strike="noStrike" cap="none" normalizeH="0" baseline="0" dirty="0">
                <a:ln>
                  <a:noFill/>
                </a:ln>
                <a:solidFill>
                  <a:srgbClr val="067D17"/>
                </a:solidFill>
                <a:effectLst/>
                <a:latin typeface="JetBrains Mono"/>
              </a:rPr>
            </a:br>
            <a:r>
              <a:rPr kumimoji="0" lang="en-US" altLang="en-US" sz="900" b="0" i="0" u="none" strike="noStrike" cap="none" normalizeH="0" baseline="0" dirty="0">
                <a:ln>
                  <a:noFill/>
                </a:ln>
                <a:solidFill>
                  <a:srgbClr val="067D17"/>
                </a:solidFill>
                <a:effectLst/>
                <a:latin typeface="JetBrains Mono"/>
              </a:rPr>
              <a:t>  </a:t>
            </a:r>
            <a:r>
              <a:rPr kumimoji="0" lang="en-US" altLang="en-US" sz="900" b="0" i="0" u="none" strike="noStrike" cap="none" normalizeH="0" baseline="0" dirty="0">
                <a:ln>
                  <a:noFill/>
                </a:ln>
                <a:solidFill>
                  <a:srgbClr val="871094"/>
                </a:solidFill>
                <a:effectLst/>
                <a:latin typeface="JetBrains Mono"/>
              </a:rPr>
              <a:t>xsi</a:t>
            </a:r>
            <a:r>
              <a:rPr kumimoji="0" lang="en-US" altLang="en-US" sz="900" b="0" i="0" u="none" strike="noStrike" cap="none" normalizeH="0" baseline="0" dirty="0">
                <a:ln>
                  <a:noFill/>
                </a:ln>
                <a:solidFill>
                  <a:srgbClr val="174AD4"/>
                </a:solidFill>
                <a:effectLst/>
                <a:latin typeface="JetBrains Mono"/>
              </a:rPr>
              <a:t>:schemaLocation</a:t>
            </a:r>
            <a:r>
              <a:rPr kumimoji="0" lang="en-US" altLang="en-US" sz="900" b="0" i="0" u="none" strike="noStrike" cap="none" normalizeH="0" baseline="0" dirty="0">
                <a:ln>
                  <a:noFill/>
                </a:ln>
                <a:solidFill>
                  <a:srgbClr val="067D17"/>
                </a:solidFill>
                <a:effectLst/>
                <a:latin typeface="JetBrains Mono"/>
              </a:rPr>
              <a:t>="http://maven.apache.org/POM/4.0.0 http://maven.apache.org/maven-v4_0_0.xsd"</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&lt;</a:t>
            </a:r>
            <a:r>
              <a:rPr kumimoji="0" lang="en-US" altLang="en-US" sz="900" b="0" i="0" u="none" strike="noStrike" cap="none" normalizeH="0" baseline="0" dirty="0">
                <a:ln>
                  <a:noFill/>
                </a:ln>
                <a:solidFill>
                  <a:srgbClr val="0033B3"/>
                </a:solidFill>
                <a:effectLst/>
                <a:latin typeface="JetBrains Mono"/>
              </a:rPr>
              <a:t>modelVersion</a:t>
            </a:r>
            <a:r>
              <a:rPr kumimoji="0" lang="en-US" altLang="en-US" sz="900" b="0" i="0" u="none" strike="noStrike" cap="none" normalizeH="0" baseline="0" dirty="0">
                <a:ln>
                  <a:noFill/>
                </a:ln>
                <a:solidFill>
                  <a:srgbClr val="080808"/>
                </a:solidFill>
                <a:effectLst/>
                <a:latin typeface="JetBrains Mono"/>
              </a:rPr>
              <a:t>&gt;4.0.0&lt;/</a:t>
            </a:r>
            <a:r>
              <a:rPr kumimoji="0" lang="en-US" altLang="en-US" sz="900" b="0" i="0" u="none" strike="noStrike" cap="none" normalizeH="0" baseline="0" dirty="0">
                <a:ln>
                  <a:noFill/>
                </a:ln>
                <a:solidFill>
                  <a:srgbClr val="0033B3"/>
                </a:solidFill>
                <a:effectLst/>
                <a:latin typeface="JetBrains Mono"/>
              </a:rPr>
              <a:t>modelVersion</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&lt;</a:t>
            </a:r>
            <a:r>
              <a:rPr kumimoji="0" lang="en-US" altLang="en-US" sz="900" b="0" i="0" u="none" strike="noStrike" cap="none" normalizeH="0" baseline="0" dirty="0">
                <a:ln>
                  <a:noFill/>
                </a:ln>
                <a:solidFill>
                  <a:srgbClr val="0033B3"/>
                </a:solidFill>
                <a:effectLst/>
                <a:latin typeface="JetBrains Mono"/>
              </a:rPr>
              <a:t>groupId</a:t>
            </a:r>
            <a:r>
              <a:rPr kumimoji="0" lang="en-US" altLang="en-US" sz="900" b="0" i="0" u="none" strike="noStrike" cap="none" normalizeH="0" baseline="0" dirty="0">
                <a:ln>
                  <a:noFill/>
                </a:ln>
                <a:solidFill>
                  <a:srgbClr val="080808"/>
                </a:solidFill>
                <a:effectLst/>
                <a:latin typeface="JetBrains Mono"/>
              </a:rPr>
              <a:t>&gt;org.example&lt;/</a:t>
            </a:r>
            <a:r>
              <a:rPr kumimoji="0" lang="en-US" altLang="en-US" sz="900" b="0" i="0" u="none" strike="noStrike" cap="none" normalizeH="0" baseline="0" dirty="0">
                <a:ln>
                  <a:noFill/>
                </a:ln>
                <a:solidFill>
                  <a:srgbClr val="0033B3"/>
                </a:solidFill>
                <a:effectLst/>
                <a:latin typeface="JetBrains Mono"/>
              </a:rPr>
              <a:t>groupId</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&lt;</a:t>
            </a:r>
            <a:r>
              <a:rPr kumimoji="0" lang="en-US" altLang="en-US" sz="900" b="0" i="0" u="none" strike="noStrike" cap="none" normalizeH="0" baseline="0" dirty="0">
                <a:ln>
                  <a:noFill/>
                </a:ln>
                <a:solidFill>
                  <a:srgbClr val="0033B3"/>
                </a:solidFill>
                <a:effectLst/>
                <a:latin typeface="JetBrains Mono"/>
              </a:rPr>
              <a:t>artifactId</a:t>
            </a:r>
            <a:r>
              <a:rPr kumimoji="0" lang="en-US" altLang="en-US" sz="900" b="0" i="0" u="none" strike="noStrike" cap="none" normalizeH="0" baseline="0" dirty="0">
                <a:ln>
                  <a:noFill/>
                </a:ln>
                <a:solidFill>
                  <a:srgbClr val="080808"/>
                </a:solidFill>
                <a:effectLst/>
                <a:latin typeface="JetBrains Mono"/>
              </a:rPr>
              <a:t>&gt;TestMaven_1&lt;/</a:t>
            </a:r>
            <a:r>
              <a:rPr kumimoji="0" lang="en-US" altLang="en-US" sz="900" b="0" i="0" u="none" strike="noStrike" cap="none" normalizeH="0" baseline="0" dirty="0">
                <a:ln>
                  <a:noFill/>
                </a:ln>
                <a:solidFill>
                  <a:srgbClr val="0033B3"/>
                </a:solidFill>
                <a:effectLst/>
                <a:latin typeface="JetBrains Mono"/>
              </a:rPr>
              <a:t>artifactId</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&lt;</a:t>
            </a:r>
            <a:r>
              <a:rPr kumimoji="0" lang="en-US" altLang="en-US" sz="900" b="0" i="0" u="none" strike="noStrike" cap="none" normalizeH="0" baseline="0" dirty="0">
                <a:ln>
                  <a:noFill/>
                </a:ln>
                <a:solidFill>
                  <a:srgbClr val="0033B3"/>
                </a:solidFill>
                <a:effectLst/>
                <a:latin typeface="JetBrains Mono"/>
              </a:rPr>
              <a:t>version</a:t>
            </a:r>
            <a:r>
              <a:rPr kumimoji="0" lang="en-US" altLang="en-US" sz="900" b="0" i="0" u="none" strike="noStrike" cap="none" normalizeH="0" baseline="0" dirty="0">
                <a:ln>
                  <a:noFill/>
                </a:ln>
                <a:solidFill>
                  <a:srgbClr val="080808"/>
                </a:solidFill>
                <a:effectLst/>
                <a:latin typeface="JetBrains Mono"/>
              </a:rPr>
              <a:t>&gt;1.0-SNAPSHOT&lt;/</a:t>
            </a:r>
            <a:r>
              <a:rPr kumimoji="0" lang="en-US" altLang="en-US" sz="900" b="0" i="0" u="none" strike="noStrike" cap="none" normalizeH="0" baseline="0" dirty="0">
                <a:ln>
                  <a:noFill/>
                </a:ln>
                <a:solidFill>
                  <a:srgbClr val="0033B3"/>
                </a:solidFill>
                <a:effectLst/>
                <a:latin typeface="JetBrains Mono"/>
              </a:rPr>
              <a:t>version</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&lt;</a:t>
            </a:r>
            <a:r>
              <a:rPr kumimoji="0" lang="en-US" altLang="en-US" sz="900" b="0" i="0" u="none" strike="noStrike" cap="none" normalizeH="0" baseline="0" dirty="0">
                <a:ln>
                  <a:noFill/>
                </a:ln>
                <a:solidFill>
                  <a:srgbClr val="0033B3"/>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&gt;Archetype - TestMaven_1&lt;/</a:t>
            </a:r>
            <a:r>
              <a:rPr kumimoji="0" lang="en-US" altLang="en-US" sz="900" b="0" i="0" u="none" strike="noStrike" cap="none" normalizeH="0" baseline="0" dirty="0">
                <a:ln>
                  <a:noFill/>
                </a:ln>
                <a:solidFill>
                  <a:srgbClr val="0033B3"/>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&lt;</a:t>
            </a:r>
            <a:r>
              <a:rPr kumimoji="0" lang="en-US" altLang="en-US" sz="900" b="0" i="0" u="none" strike="noStrike" cap="none" normalizeH="0" baseline="0" dirty="0">
                <a:ln>
                  <a:noFill/>
                </a:ln>
                <a:solidFill>
                  <a:srgbClr val="0033B3"/>
                </a:solidFill>
                <a:effectLst/>
                <a:latin typeface="JetBrains Mono"/>
              </a:rPr>
              <a:t>url</a:t>
            </a:r>
            <a:r>
              <a:rPr kumimoji="0" lang="en-US" altLang="en-US" sz="900" b="0" i="0" u="none" strike="noStrike" cap="none" normalizeH="0" baseline="0" dirty="0">
                <a:ln>
                  <a:noFill/>
                </a:ln>
                <a:solidFill>
                  <a:srgbClr val="080808"/>
                </a:solidFill>
                <a:effectLst/>
                <a:latin typeface="JetBrains Mono"/>
              </a:rPr>
              <a:t>&gt;http://maven.apache.org&lt;/</a:t>
            </a:r>
            <a:r>
              <a:rPr kumimoji="0" lang="en-US" altLang="en-US" sz="900" b="0" i="0" u="none" strike="noStrike" cap="none" normalizeH="0" baseline="0" dirty="0">
                <a:ln>
                  <a:noFill/>
                </a:ln>
                <a:solidFill>
                  <a:srgbClr val="0033B3"/>
                </a:solidFill>
                <a:effectLst/>
                <a:latin typeface="JetBrains Mono"/>
              </a:rPr>
              <a:t>url</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a:ln>
                  <a:noFill/>
                </a:ln>
                <a:solidFill>
                  <a:srgbClr val="0033B3"/>
                </a:solidFill>
                <a:effectLst/>
                <a:latin typeface="JetBrains Mono"/>
              </a:rPr>
              <a:t>project</a:t>
            </a:r>
            <a:r>
              <a:rPr kumimoji="0" lang="en-US" altLang="en-US" sz="900" b="0" i="0" u="none" strike="noStrike" cap="none" normalizeH="0" baseline="0" dirty="0">
                <a:ln>
                  <a:noFill/>
                </a:ln>
                <a:solidFill>
                  <a:srgbClr val="080808"/>
                </a:solidFill>
                <a:effectLst/>
                <a:latin typeface="JetBrains Mono"/>
              </a:rPr>
              <a:t>&gt;</a:t>
            </a:r>
            <a:br>
              <a:rPr kumimoji="0" lang="en-US" altLang="en-US" sz="9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p:cNvCxnSpPr/>
          <p:nvPr/>
        </p:nvCxnSpPr>
        <p:spPr>
          <a:xfrm>
            <a:off x="5980441" y="2576264"/>
            <a:ext cx="1036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81046" y="2237184"/>
            <a:ext cx="635110" cy="338554"/>
          </a:xfrm>
          <a:prstGeom prst="rect">
            <a:avLst/>
          </a:prstGeom>
          <a:noFill/>
        </p:spPr>
        <p:txBody>
          <a:bodyPr wrap="none" rtlCol="0">
            <a:spAutoFit/>
          </a:bodyPr>
          <a:lstStyle/>
          <a:p>
            <a:r>
              <a:rPr lang="vi-VN" sz="1600" dirty="0">
                <a:latin typeface="Times New Roman" panose="02020603050405020304" pitchFamily="18" charset="0"/>
                <a:cs typeface="Times New Roman" panose="02020603050405020304" pitchFamily="18" charset="0"/>
              </a:rPr>
              <a:t>Save </a:t>
            </a:r>
            <a:endParaRPr lang="en-US" sz="1600" dirty="0">
              <a:latin typeface="Times New Roman" panose="02020603050405020304" pitchFamily="18" charset="0"/>
              <a:cs typeface="Times New Roman" panose="02020603050405020304" pitchFamily="18" charset="0"/>
            </a:endParaRPr>
          </a:p>
        </p:txBody>
      </p:sp>
      <p:sp>
        <p:nvSpPr>
          <p:cNvPr id="19" name="Rectangle 18"/>
          <p:cNvSpPr/>
          <p:nvPr/>
        </p:nvSpPr>
        <p:spPr>
          <a:xfrm>
            <a:off x="2272160" y="4647493"/>
            <a:ext cx="3080148" cy="786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pic>
        <p:nvPicPr>
          <p:cNvPr id="20" name="Picture 19"/>
          <p:cNvPicPr>
            <a:picLocks noChangeAspect="1"/>
          </p:cNvPicPr>
          <p:nvPr/>
        </p:nvPicPr>
        <p:blipFill>
          <a:blip r:embed="rId3"/>
          <a:stretch>
            <a:fillRect/>
          </a:stretch>
        </p:blipFill>
        <p:spPr>
          <a:xfrm>
            <a:off x="2285732" y="4754291"/>
            <a:ext cx="1924319" cy="590632"/>
          </a:xfrm>
          <a:prstGeom prst="rect">
            <a:avLst/>
          </a:prstGeom>
        </p:spPr>
      </p:pic>
      <p:cxnSp>
        <p:nvCxnSpPr>
          <p:cNvPr id="22" name="Straight Arrow Connector 21"/>
          <p:cNvCxnSpPr/>
          <p:nvPr/>
        </p:nvCxnSpPr>
        <p:spPr>
          <a:xfrm>
            <a:off x="1653444" y="3139440"/>
            <a:ext cx="499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77689" y="2970163"/>
            <a:ext cx="85311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Default</a:t>
            </a:r>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cxnSp>
        <p:nvCxnSpPr>
          <p:cNvPr id="39" name="Straight Arrow Connector 38"/>
          <p:cNvCxnSpPr/>
          <p:nvPr/>
        </p:nvCxnSpPr>
        <p:spPr>
          <a:xfrm>
            <a:off x="1653444" y="4923568"/>
            <a:ext cx="499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42185" y="4745563"/>
            <a:ext cx="58862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Add</a:t>
            </a:r>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41" name="Rectangle 40"/>
          <p:cNvSpPr/>
          <p:nvPr/>
        </p:nvSpPr>
        <p:spPr>
          <a:xfrm>
            <a:off x="7262568" y="2118360"/>
            <a:ext cx="3831227" cy="3977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7753241" y="2838866"/>
            <a:ext cx="2849880" cy="8492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2" name="TextBox 51"/>
          <p:cNvSpPr txBox="1"/>
          <p:nvPr/>
        </p:nvSpPr>
        <p:spPr>
          <a:xfrm>
            <a:off x="8229844" y="3078807"/>
            <a:ext cx="1896673"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Maven </a:t>
            </a:r>
            <a:r>
              <a:rPr lang="en-US" dirty="0">
                <a:latin typeface="Times New Roman" panose="02020603050405020304" pitchFamily="18" charset="0"/>
                <a:cs typeface="Times New Roman" panose="02020603050405020304" pitchFamily="18" charset="0"/>
              </a:rPr>
              <a:t>Repository</a:t>
            </a:r>
          </a:p>
        </p:txBody>
      </p:sp>
      <p:sp>
        <p:nvSpPr>
          <p:cNvPr id="53" name="TextBox 52"/>
          <p:cNvSpPr txBox="1"/>
          <p:nvPr/>
        </p:nvSpPr>
        <p:spPr>
          <a:xfrm>
            <a:off x="9700310" y="2442964"/>
            <a:ext cx="90281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Internet</a:t>
            </a:r>
          </a:p>
        </p:txBody>
      </p:sp>
      <p:cxnSp>
        <p:nvCxnSpPr>
          <p:cNvPr id="55" name="Straight Arrow Connector 54"/>
          <p:cNvCxnSpPr/>
          <p:nvPr/>
        </p:nvCxnSpPr>
        <p:spPr>
          <a:xfrm>
            <a:off x="5980441" y="5634335"/>
            <a:ext cx="10363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753241" y="4647493"/>
            <a:ext cx="2849880" cy="8492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ysClr val="windowText" lastClr="000000"/>
                </a:solidFill>
                <a:latin typeface="Times New Roman" panose="02020603050405020304" pitchFamily="18" charset="0"/>
                <a:cs typeface="Times New Roman" panose="02020603050405020304" pitchFamily="18" charset="0"/>
              </a:rPr>
              <a:t>Local Maven Repository</a:t>
            </a:r>
            <a:endParaRPr lang="en-US" dirty="0">
              <a:solidFill>
                <a:sysClr val="windowText" lastClr="000000"/>
              </a:solidFill>
              <a:latin typeface="Times New Roman" panose="02020603050405020304" pitchFamily="18" charset="0"/>
              <a:cs typeface="Times New Roman" panose="02020603050405020304" pitchFamily="18" charset="0"/>
            </a:endParaRPr>
          </a:p>
        </p:txBody>
      </p:sp>
      <p:cxnSp>
        <p:nvCxnSpPr>
          <p:cNvPr id="58" name="Straight Arrow Connector 57"/>
          <p:cNvCxnSpPr/>
          <p:nvPr/>
        </p:nvCxnSpPr>
        <p:spPr>
          <a:xfrm>
            <a:off x="9178180" y="3825240"/>
            <a:ext cx="0" cy="720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183323" y="3987522"/>
            <a:ext cx="1090363" cy="338554"/>
          </a:xfrm>
          <a:prstGeom prst="rect">
            <a:avLst/>
          </a:prstGeom>
          <a:noFill/>
        </p:spPr>
        <p:txBody>
          <a:bodyPr wrap="none" rtlCol="0">
            <a:spAutoFit/>
          </a:bodyPr>
          <a:lstStyle/>
          <a:p>
            <a:r>
              <a:rPr lang="vi-VN" sz="1600">
                <a:latin typeface="Times New Roman" panose="02020603050405020304" pitchFamily="18" charset="0"/>
                <a:cs typeface="Times New Roman" panose="02020603050405020304" pitchFamily="18" charset="0"/>
              </a:rPr>
              <a:t>Download </a:t>
            </a:r>
            <a:endParaRPr lang="en-US" sz="16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6006318" y="5265063"/>
            <a:ext cx="984565" cy="338554"/>
          </a:xfrm>
          <a:prstGeom prst="rect">
            <a:avLst/>
          </a:prstGeom>
          <a:noFill/>
        </p:spPr>
        <p:txBody>
          <a:bodyPr wrap="none" rtlCol="0">
            <a:spAutoFit/>
          </a:bodyPr>
          <a:lstStyle/>
          <a:p>
            <a:r>
              <a:rPr lang="vi-VN" sz="1600" dirty="0">
                <a:latin typeface="Times New Roman" panose="02020603050405020304" pitchFamily="18" charset="0"/>
                <a:cs typeface="Times New Roman" panose="02020603050405020304" pitchFamily="18" charset="0"/>
              </a:rPr>
              <a:t>Classpath</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70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Tính Năng</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10587038" y="6356350"/>
            <a:ext cx="1604962" cy="365125"/>
          </a:xfrm>
        </p:spPr>
        <p:txBody>
          <a:bodyPr/>
          <a:lstStyle/>
          <a:p>
            <a:fld id="{294A09A9-5501-47C1-A89A-A340965A2BE2}" type="slidenum">
              <a:rPr lang="en-US" smtClean="0"/>
              <a:pPr/>
              <a:t>16</a:t>
            </a:fld>
            <a:endParaRPr lang="en-US" dirty="0"/>
          </a:p>
        </p:txBody>
      </p:sp>
      <p:sp>
        <p:nvSpPr>
          <p:cNvPr id="8"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MAVEN</a:t>
            </a:r>
          </a:p>
        </p:txBody>
      </p:sp>
      <p:sp>
        <p:nvSpPr>
          <p:cNvPr id="9" name="TextBox 8"/>
          <p:cNvSpPr txBox="1"/>
          <p:nvPr/>
        </p:nvSpPr>
        <p:spPr>
          <a:xfrm>
            <a:off x="1167491" y="2084832"/>
            <a:ext cx="4208951" cy="2400657"/>
          </a:xfrm>
          <a:prstGeom prst="rect">
            <a:avLst/>
          </a:prstGeom>
          <a:noFill/>
        </p:spPr>
        <p:txBody>
          <a:bodyPr wrap="square" rtlCol="0">
            <a:spAutoFit/>
          </a:bodyPr>
          <a:lstStyle/>
          <a:p>
            <a:pPr marL="342900" indent="-34290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Quản lý dependencies</a:t>
            </a:r>
          </a:p>
          <a:p>
            <a:pPr marL="342900" indent="-34290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Tự động hóa quy trình xây dựng</a:t>
            </a:r>
          </a:p>
          <a:p>
            <a:pPr marL="342900" indent="-34290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Convention over Configuration</a:t>
            </a:r>
          </a:p>
          <a:p>
            <a:pPr marL="342900" indent="-34290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Lifecycle</a:t>
            </a:r>
          </a:p>
        </p:txBody>
      </p:sp>
      <p:sp>
        <p:nvSpPr>
          <p:cNvPr id="7" name="TextBox 6"/>
          <p:cNvSpPr txBox="1"/>
          <p:nvPr/>
        </p:nvSpPr>
        <p:spPr>
          <a:xfrm>
            <a:off x="5289722" y="2084832"/>
            <a:ext cx="5408758" cy="2400657"/>
          </a:xfrm>
          <a:prstGeom prst="rect">
            <a:avLst/>
          </a:prstGeom>
          <a:noFill/>
        </p:spPr>
        <p:txBody>
          <a:bodyPr wrap="square" rtlCol="0">
            <a:spAutoFit/>
          </a:bodyPr>
          <a:lstStyle/>
          <a:p>
            <a:pPr marL="342900" indent="-342900" fontAlgn="base">
              <a:lnSpc>
                <a:spcPct val="150000"/>
              </a:lnSpc>
              <a:spcBef>
                <a:spcPts val="600"/>
              </a:spcBef>
              <a:spcAft>
                <a:spcPts val="600"/>
              </a:spcAft>
              <a:buBlip>
                <a:blip r:embed="rId3"/>
              </a:buBlip>
            </a:pPr>
            <a:r>
              <a:rPr lang="vi-VN" sz="2000" dirty="0">
                <a:latin typeface="Times New Roman" panose="02020603050405020304" pitchFamily="18" charset="0"/>
                <a:cs typeface="Times New Roman" panose="02020603050405020304" pitchFamily="18" charset="0"/>
              </a:rPr>
              <a:t>Kho lưu trữ (Repository)</a:t>
            </a:r>
          </a:p>
          <a:p>
            <a:pPr marL="342900" indent="-342900" fontAlgn="base">
              <a:lnSpc>
                <a:spcPct val="150000"/>
              </a:lnSpc>
              <a:spcBef>
                <a:spcPts val="600"/>
              </a:spcBef>
              <a:spcAft>
                <a:spcPts val="600"/>
              </a:spcAft>
              <a:buBlip>
                <a:blip r:embed="rId3"/>
              </a:buBlip>
            </a:pPr>
            <a:r>
              <a:rPr lang="vi-VN" sz="2000" dirty="0" smtClean="0">
                <a:latin typeface="Times New Roman" panose="02020603050405020304" pitchFamily="18" charset="0"/>
                <a:cs typeface="Times New Roman" panose="02020603050405020304" pitchFamily="18" charset="0"/>
              </a:rPr>
              <a:t>Khả năng t</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endParaRPr lang="vi-VN" sz="2000" dirty="0" smtClean="0">
              <a:latin typeface="Times New Roman" panose="02020603050405020304" pitchFamily="18" charset="0"/>
              <a:cs typeface="Times New Roman" panose="02020603050405020304" pitchFamily="18" charset="0"/>
            </a:endParaRPr>
          </a:p>
          <a:p>
            <a:pPr marL="342900" indent="-342900" fontAlgn="base">
              <a:lnSpc>
                <a:spcPct val="150000"/>
              </a:lnSpc>
              <a:spcBef>
                <a:spcPts val="600"/>
              </a:spcBef>
              <a:spcAft>
                <a:spcPts val="600"/>
              </a:spcAft>
              <a:buBlip>
                <a:blip r:embed="rId3"/>
              </a:buBlip>
            </a:pPr>
            <a:r>
              <a:rPr lang="vi-VN" sz="2000" dirty="0" smtClean="0">
                <a:latin typeface="Times New Roman" panose="02020603050405020304" pitchFamily="18" charset="0"/>
                <a:cs typeface="Times New Roman" panose="02020603050405020304" pitchFamily="18" charset="0"/>
              </a:rPr>
              <a:t>Kiến </a:t>
            </a:r>
            <a:r>
              <a:rPr lang="vi-VN" sz="2000" dirty="0">
                <a:latin typeface="Times New Roman" panose="02020603050405020304" pitchFamily="18" charset="0"/>
                <a:cs typeface="Times New Roman" panose="02020603050405020304" pitchFamily="18" charset="0"/>
              </a:rPr>
              <a:t>trúc plugin-based</a:t>
            </a:r>
          </a:p>
          <a:p>
            <a:pPr marL="342900" indent="-342900" fontAlgn="base">
              <a:lnSpc>
                <a:spcPct val="150000"/>
              </a:lnSpc>
              <a:spcBef>
                <a:spcPts val="600"/>
              </a:spcBef>
              <a:spcAft>
                <a:spcPts val="600"/>
              </a:spcAft>
              <a:buBlip>
                <a:blip r:embed="rId3"/>
              </a:buBlip>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36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5461906" cy="3269447"/>
          </a:xfrm>
        </p:spPr>
        <p:txBody>
          <a:bodyPr/>
          <a:lstStyle/>
          <a:p>
            <a:r>
              <a:rPr lang="en-US" sz="4800" dirty="0">
                <a:latin typeface="Times New Roman" panose="02020603050405020304" pitchFamily="18" charset="0"/>
                <a:cs typeface="Times New Roman" panose="02020603050405020304" pitchFamily="18" charset="0"/>
              </a:rPr>
              <a:t>Spring IoC</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(IoC) </a:t>
            </a:r>
            <a:r>
              <a:rPr lang="vi-VN" sz="2400" dirty="0">
                <a:latin typeface="Times New Roman" panose="02020603050405020304" pitchFamily="18" charset="0"/>
                <a:cs typeface="Times New Roman" panose="02020603050405020304" pitchFamily="18" charset="0"/>
              </a:rPr>
              <a:t>Inversion of Control</a:t>
            </a:r>
            <a:r>
              <a:rPr lang="en-US" sz="2400" dirty="0">
                <a:latin typeface="Times New Roman" panose="02020603050405020304" pitchFamily="18" charset="0"/>
                <a:cs typeface="Times New Roman" panose="02020603050405020304" pitchFamily="18" charset="0"/>
              </a:rPr>
              <a:t> trong Spring</a:t>
            </a:r>
          </a:p>
        </p:txBody>
      </p:sp>
    </p:spTree>
    <p:extLst>
      <p:ext uri="{BB962C8B-B14F-4D97-AF65-F5344CB8AC3E}">
        <p14:creationId xmlns:p14="http://schemas.microsoft.com/office/powerpoint/2010/main" val="418211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latin typeface="Times New Roman" panose="02020603050405020304" pitchFamily="18" charset="0"/>
                <a:cs typeface="Times New Roman" panose="02020603050405020304" pitchFamily="18" charset="0"/>
              </a:rPr>
              <a:t>Spring IoC</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algn="just"/>
            <a:r>
              <a:rPr lang="vi-VN" dirty="0">
                <a:latin typeface="Times New Roman" panose="02020603050405020304" pitchFamily="18" charset="0"/>
                <a:cs typeface="Times New Roman" panose="02020603050405020304" pitchFamily="18" charset="0"/>
              </a:rPr>
              <a:t>Spring IoC (Inversion of Control) Container là cốt lõi của Spring Framework. Nó tạo ra các đối tượng, cấu hình và tập hợp các phần phụ thuộc và quản lý toàn bộ vòng đời của chúng. </a:t>
            </a:r>
          </a:p>
          <a:p>
            <a:pPr algn="just"/>
            <a:r>
              <a:rPr lang="vi-VN" dirty="0">
                <a:latin typeface="Times New Roman" panose="02020603050405020304" pitchFamily="18" charset="0"/>
                <a:cs typeface="Times New Roman" panose="02020603050405020304" pitchFamily="18" charset="0"/>
              </a:rPr>
              <a:t>Container dùng Dependency Injection(DI) để quản lý các thành phần tạo nên ứng dụng. Nó lấy thông tin về các đối tượng từ tệp cấu hình (XML) hoặc Java code hay Java Annotations, Những đối tượng này được gọi là Bean.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SPRING IOC</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363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1167493" y="729464"/>
            <a:ext cx="6127160" cy="9770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vi-VN" sz="4800" dirty="0">
                <a:latin typeface="Times New Roman" panose="02020603050405020304" pitchFamily="18" charset="0"/>
                <a:cs typeface="Times New Roman" panose="02020603050405020304" pitchFamily="18" charset="0"/>
              </a:rPr>
              <a:t>Cấu Tạo</a:t>
            </a:r>
            <a:endParaRPr lang="en-US" sz="4800" dirty="0">
              <a:latin typeface="Times New Roman" panose="02020603050405020304" pitchFamily="18" charset="0"/>
              <a:cs typeface="Times New Roman" panose="02020603050405020304" pitchFamily="18" charset="0"/>
            </a:endParaRPr>
          </a:p>
        </p:txBody>
      </p:sp>
      <p:sp>
        <p:nvSpPr>
          <p:cNvPr id="47" name="Footer Placeholder 6"/>
          <p:cNvSpPr txBox="1">
            <a:spLocks/>
          </p:cNvSpPr>
          <p:nvPr/>
        </p:nvSpPr>
        <p:spPr>
          <a:xfrm>
            <a:off x="3979924" y="6503987"/>
            <a:ext cx="134455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8593A8"/>
                </a:solidFill>
                <a:latin typeface="Times New Roman" panose="02020603050405020304" pitchFamily="18" charset="0"/>
                <a:cs typeface="Times New Roman" panose="02020603050405020304" pitchFamily="18" charset="0"/>
              </a:rPr>
              <a:t>SPRING IOC</a:t>
            </a:r>
          </a:p>
        </p:txBody>
      </p:sp>
      <p:sp>
        <p:nvSpPr>
          <p:cNvPr id="2" name="Rectangle 1"/>
          <p:cNvSpPr/>
          <p:nvPr/>
        </p:nvSpPr>
        <p:spPr>
          <a:xfrm>
            <a:off x="620622" y="2659724"/>
            <a:ext cx="2279561" cy="86843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latin typeface="Times New Roman" panose="02020603050405020304" pitchFamily="18" charset="0"/>
                <a:cs typeface="Times New Roman" panose="02020603050405020304" pitchFamily="18" charset="0"/>
              </a:rPr>
              <a:t>Metadata Configuration</a:t>
            </a:r>
          </a:p>
          <a:p>
            <a:pPr algn="ctr"/>
            <a:r>
              <a:rPr lang="vi-VN" sz="1200" dirty="0">
                <a:solidFill>
                  <a:schemeClr val="tx1"/>
                </a:solidFill>
                <a:latin typeface="Times New Roman" panose="02020603050405020304" pitchFamily="18" charset="0"/>
                <a:cs typeface="Times New Roman" panose="02020603050405020304" pitchFamily="18" charset="0"/>
              </a:rPr>
              <a:t>(.xml, .properties,...)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 name="Diamond 2"/>
          <p:cNvSpPr/>
          <p:nvPr/>
        </p:nvSpPr>
        <p:spPr>
          <a:xfrm>
            <a:off x="3798652" y="2352595"/>
            <a:ext cx="1771851" cy="1482690"/>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latin typeface="Times New Roman" panose="02020603050405020304" pitchFamily="18" charset="0"/>
                <a:cs typeface="Times New Roman" panose="02020603050405020304" pitchFamily="18" charset="0"/>
              </a:rPr>
              <a:t>Spring ioC Container</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468973" y="2532793"/>
            <a:ext cx="1123950" cy="11501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latin typeface="Times New Roman" panose="02020603050405020304" pitchFamily="18" charset="0"/>
                <a:cs typeface="Times New Roman" panose="02020603050405020304" pitchFamily="18" charset="0"/>
              </a:rPr>
              <a:t>Application</a:t>
            </a:r>
            <a:endParaRPr lang="en-US" sz="12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3013012" y="3093940"/>
            <a:ext cx="731520" cy="0"/>
          </a:xfrm>
          <a:prstGeom prst="straightConnector1">
            <a:avLst/>
          </a:prstGeom>
          <a:ln w="28575">
            <a:solidFill>
              <a:srgbClr val="004AB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639469" y="3093940"/>
            <a:ext cx="731520" cy="0"/>
          </a:xfrm>
          <a:prstGeom prst="straightConnector1">
            <a:avLst/>
          </a:prstGeom>
          <a:ln w="28575">
            <a:solidFill>
              <a:srgbClr val="004ABC"/>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89304" y="2840024"/>
            <a:ext cx="830677" cy="253916"/>
          </a:xfrm>
          <a:prstGeom prst="rect">
            <a:avLst/>
          </a:prstGeom>
          <a:noFill/>
        </p:spPr>
        <p:txBody>
          <a:bodyPr wrap="none" rtlCol="0">
            <a:spAutoFit/>
          </a:bodyPr>
          <a:lstStyle/>
          <a:p>
            <a:r>
              <a:rPr lang="vi-VN" sz="1000" dirty="0">
                <a:latin typeface="Times New Roman" panose="02020603050405020304" pitchFamily="18" charset="0"/>
                <a:cs typeface="Times New Roman" panose="02020603050405020304" pitchFamily="18" charset="0"/>
              </a:rPr>
              <a:t>Spring bean</a:t>
            </a:r>
            <a:endParaRPr lang="en-US" sz="1000" dirty="0">
              <a:latin typeface="Times New Roman" panose="02020603050405020304" pitchFamily="18" charset="0"/>
              <a:cs typeface="Times New Roman" panose="02020603050405020304" pitchFamily="18" charset="0"/>
            </a:endParaRPr>
          </a:p>
        </p:txBody>
      </p:sp>
      <p:sp>
        <p:nvSpPr>
          <p:cNvPr id="20" name="Rectangle 19"/>
          <p:cNvSpPr/>
          <p:nvPr/>
        </p:nvSpPr>
        <p:spPr>
          <a:xfrm>
            <a:off x="267128" y="2003461"/>
            <a:ext cx="7736440" cy="4315146"/>
          </a:xfrm>
          <a:prstGeom prst="rect">
            <a:avLst/>
          </a:prstGeom>
          <a:noFill/>
          <a:ln w="28575">
            <a:solidFill>
              <a:srgbClr val="004A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1884366" y="4889222"/>
            <a:ext cx="1808252" cy="6472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IoC Container</a:t>
            </a:r>
          </a:p>
        </p:txBody>
      </p:sp>
      <p:sp>
        <p:nvSpPr>
          <p:cNvPr id="39" name="Rectangle 38"/>
          <p:cNvSpPr/>
          <p:nvPr/>
        </p:nvSpPr>
        <p:spPr>
          <a:xfrm>
            <a:off x="4172716" y="4491548"/>
            <a:ext cx="1502711" cy="6472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BeanFactory</a:t>
            </a:r>
          </a:p>
        </p:txBody>
      </p:sp>
      <p:sp>
        <p:nvSpPr>
          <p:cNvPr id="41" name="Rectangle 40"/>
          <p:cNvSpPr/>
          <p:nvPr/>
        </p:nvSpPr>
        <p:spPr>
          <a:xfrm>
            <a:off x="4172717" y="5397409"/>
            <a:ext cx="1502711" cy="6472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ApplicationContext</a:t>
            </a:r>
          </a:p>
        </p:txBody>
      </p:sp>
      <p:cxnSp>
        <p:nvCxnSpPr>
          <p:cNvPr id="24" name="Straight Connector 23"/>
          <p:cNvCxnSpPr>
            <a:stCxn id="20" idx="1"/>
            <a:endCxn id="20" idx="3"/>
          </p:cNvCxnSpPr>
          <p:nvPr/>
        </p:nvCxnSpPr>
        <p:spPr>
          <a:xfrm>
            <a:off x="267128" y="4161034"/>
            <a:ext cx="7736440" cy="0"/>
          </a:xfrm>
          <a:prstGeom prst="line">
            <a:avLst/>
          </a:prstGeom>
          <a:ln w="28575">
            <a:solidFill>
              <a:srgbClr val="004ABC"/>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7126" y="2008068"/>
            <a:ext cx="2424701" cy="42124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67127" y="4160283"/>
            <a:ext cx="2424701" cy="42124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354809" y="2046385"/>
            <a:ext cx="2249334" cy="338554"/>
          </a:xfrm>
          <a:prstGeom prst="rect">
            <a:avLst/>
          </a:prstGeom>
          <a:noFill/>
        </p:spPr>
        <p:txBody>
          <a:bodyPr wrap="none" rtlCol="0">
            <a:spAutoFit/>
          </a:bodyPr>
          <a:lstStyle/>
          <a:p>
            <a:pPr algn="ctr"/>
            <a:r>
              <a:rPr lang="vi-VN" sz="1600" b="1" dirty="0">
                <a:latin typeface="Times New Roman" panose="02020603050405020304" pitchFamily="18" charset="0"/>
                <a:cs typeface="Times New Roman" panose="02020603050405020304" pitchFamily="18" charset="0"/>
              </a:rPr>
              <a:t>Phương thức hoạt động</a:t>
            </a:r>
            <a:endParaRPr lang="en-US" sz="1600" b="1"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744339" y="4202002"/>
            <a:ext cx="1470274"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Hai </a:t>
            </a:r>
            <a:r>
              <a:rPr lang="vi-VN" sz="1600" b="1" dirty="0">
                <a:latin typeface="Times New Roman" panose="02020603050405020304" pitchFamily="18" charset="0"/>
                <a:cs typeface="Times New Roman" panose="02020603050405020304" pitchFamily="18" charset="0"/>
              </a:rPr>
              <a:t>loại chính </a:t>
            </a:r>
            <a:endParaRPr lang="en-US" sz="1600" b="1" dirty="0">
              <a:latin typeface="Times New Roman" panose="02020603050405020304" pitchFamily="18" charset="0"/>
              <a:cs typeface="Times New Roman" panose="02020603050405020304" pitchFamily="18" charset="0"/>
            </a:endParaRPr>
          </a:p>
        </p:txBody>
      </p:sp>
      <p:cxnSp>
        <p:nvCxnSpPr>
          <p:cNvPr id="49" name="Straight Connector 48"/>
          <p:cNvCxnSpPr>
            <a:stCxn id="22" idx="3"/>
            <a:endCxn id="39" idx="1"/>
          </p:cNvCxnSpPr>
          <p:nvPr/>
        </p:nvCxnSpPr>
        <p:spPr>
          <a:xfrm flipV="1">
            <a:off x="3692618" y="4815184"/>
            <a:ext cx="480098" cy="397674"/>
          </a:xfrm>
          <a:prstGeom prst="line">
            <a:avLst/>
          </a:prstGeom>
          <a:ln w="28575">
            <a:solidFill>
              <a:srgbClr val="004AB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2" idx="3"/>
            <a:endCxn id="41" idx="1"/>
          </p:cNvCxnSpPr>
          <p:nvPr/>
        </p:nvCxnSpPr>
        <p:spPr>
          <a:xfrm>
            <a:off x="3692618" y="5212858"/>
            <a:ext cx="480099" cy="508187"/>
          </a:xfrm>
          <a:prstGeom prst="line">
            <a:avLst/>
          </a:prstGeom>
          <a:ln w="28575">
            <a:solidFill>
              <a:srgbClr val="004A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264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vi-VN" dirty="0">
                <a:latin typeface="Times New Roman" panose="02020603050405020304" pitchFamily="18" charset="0"/>
                <a:cs typeface="Times New Roman" panose="02020603050405020304" pitchFamily="18" charset="0"/>
              </a:rPr>
              <a:t>Mục Lục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457200" indent="-457200">
              <a:lnSpc>
                <a:spcPct val="150000"/>
              </a:lnSpc>
              <a:spcBef>
                <a:spcPts val="600"/>
              </a:spcBef>
              <a:spcAft>
                <a:spcPts val="600"/>
              </a:spcAft>
              <a:buBlip>
                <a:blip r:embed="rId3"/>
              </a:buBlip>
            </a:pPr>
            <a:r>
              <a:rPr lang="vi-VN" dirty="0">
                <a:latin typeface="Times New Roman" panose="02020603050405020304" pitchFamily="18" charset="0"/>
                <a:cs typeface="Times New Roman" panose="02020603050405020304" pitchFamily="18" charset="0"/>
              </a:rPr>
              <a:t>Stack &amp; Heap</a:t>
            </a:r>
          </a:p>
          <a:p>
            <a:pPr marL="457200" indent="-457200">
              <a:lnSpc>
                <a:spcPct val="150000"/>
              </a:lnSpc>
              <a:spcBef>
                <a:spcPts val="600"/>
              </a:spcBef>
              <a:spcAft>
                <a:spcPts val="600"/>
              </a:spcAft>
              <a:buBlip>
                <a:blip r:embed="rId3"/>
              </a:buBlip>
            </a:pPr>
            <a:r>
              <a:rPr lang="en-US" dirty="0">
                <a:latin typeface="Times New Roman" panose="02020603050405020304" pitchFamily="18" charset="0"/>
                <a:cs typeface="Times New Roman" panose="02020603050405020304" pitchFamily="18" charset="0"/>
              </a:rPr>
              <a:t>Spring Boot &amp; Maven</a:t>
            </a:r>
            <a:endParaRPr lang="vi-VN" dirty="0">
              <a:latin typeface="Times New Roman" panose="02020603050405020304" pitchFamily="18" charset="0"/>
              <a:cs typeface="Times New Roman" panose="02020603050405020304" pitchFamily="18" charset="0"/>
            </a:endParaRPr>
          </a:p>
          <a:p>
            <a:pPr marL="457200" indent="-457200">
              <a:lnSpc>
                <a:spcPct val="150000"/>
              </a:lnSpc>
              <a:spcBef>
                <a:spcPts val="600"/>
              </a:spcBef>
              <a:spcAft>
                <a:spcPts val="600"/>
              </a:spcAft>
              <a:buBlip>
                <a:blip r:embed="rId3"/>
              </a:buBlip>
            </a:pPr>
            <a:r>
              <a:rPr lang="vi-VN"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p</a:t>
            </a:r>
            <a:r>
              <a:rPr lang="vi-VN" dirty="0" smtClean="0">
                <a:latin typeface="Times New Roman" panose="02020603050405020304" pitchFamily="18" charset="0"/>
                <a:cs typeface="Times New Roman" panose="02020603050405020304" pitchFamily="18" charset="0"/>
              </a:rPr>
              <a:t>ring </a:t>
            </a:r>
            <a:r>
              <a:rPr lang="vi-VN" dirty="0">
                <a:latin typeface="Times New Roman" panose="02020603050405020304" pitchFamily="18" charset="0"/>
                <a:cs typeface="Times New Roman" panose="02020603050405020304" pitchFamily="18" charset="0"/>
              </a:rPr>
              <a:t>IoC</a:t>
            </a:r>
          </a:p>
          <a:p>
            <a:pPr marL="457200" indent="-457200">
              <a:lnSpc>
                <a:spcPct val="150000"/>
              </a:lnSpc>
              <a:spcBef>
                <a:spcPts val="600"/>
              </a:spcBef>
              <a:spcAft>
                <a:spcPts val="600"/>
              </a:spcAft>
              <a:buBlip>
                <a:blip r:embed="rId3"/>
              </a:buBlip>
            </a:pPr>
            <a:r>
              <a:rPr lang="en-US" dirty="0">
                <a:latin typeface="Times New Roman" panose="02020603050405020304" pitchFamily="18" charset="0"/>
                <a:cs typeface="Times New Roman" panose="02020603050405020304" pitchFamily="18" charset="0"/>
              </a:rPr>
              <a:t>Dependency Injection (DI)</a:t>
            </a:r>
            <a:endParaRPr lang="en-US" dirty="0"/>
          </a:p>
          <a:p>
            <a:pPr marL="457200" indent="-457200">
              <a:lnSpc>
                <a:spcPct val="150000"/>
              </a:lnSpc>
              <a:spcBef>
                <a:spcPts val="600"/>
              </a:spcBef>
              <a:spcAft>
                <a:spcPts val="600"/>
              </a:spcAft>
              <a:buBlip>
                <a:blip r:embed="rId3"/>
              </a:buBlip>
            </a:pPr>
            <a:r>
              <a:rPr lang="en-US" dirty="0">
                <a:latin typeface="Times New Roman" panose="02020603050405020304" pitchFamily="18" charset="0"/>
                <a:cs typeface="Times New Roman" panose="02020603050405020304" pitchFamily="18" charset="0"/>
              </a:rPr>
              <a:t>Annotations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vi-VN" dirty="0">
                <a:latin typeface="Times New Roman" panose="02020603050405020304" pitchFamily="18" charset="0"/>
                <a:cs typeface="Times New Roman" panose="02020603050405020304" pitchFamily="18" charset="0"/>
              </a:rPr>
              <a:t>SPRING BOOT</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61143" y="1650905"/>
            <a:ext cx="4003489" cy="4838700"/>
          </a:xfrm>
          <a:prstGeom prst="rect">
            <a:avLst/>
          </a:prstGeom>
        </p:spPr>
      </p:pic>
      <p:pic>
        <p:nvPicPr>
          <p:cNvPr id="10" name="Picture 9"/>
          <p:cNvPicPr>
            <a:picLocks noChangeAspect="1"/>
          </p:cNvPicPr>
          <p:nvPr/>
        </p:nvPicPr>
        <p:blipFill>
          <a:blip r:embed="rId4"/>
          <a:stretch>
            <a:fillRect/>
          </a:stretch>
        </p:blipFill>
        <p:spPr>
          <a:xfrm>
            <a:off x="4264632" y="1712883"/>
            <a:ext cx="3930875" cy="2269229"/>
          </a:xfrm>
          <a:prstGeom prst="rect">
            <a:avLst/>
          </a:prstGeom>
        </p:spPr>
      </p:pic>
      <p:sp>
        <p:nvSpPr>
          <p:cNvPr id="12" name="Rounded Rectangular Callout 11"/>
          <p:cNvSpPr/>
          <p:nvPr/>
        </p:nvSpPr>
        <p:spPr>
          <a:xfrm>
            <a:off x="8733033" y="4520624"/>
            <a:ext cx="2184803" cy="646480"/>
          </a:xfrm>
          <a:prstGeom prst="wedgeRoundRectCallout">
            <a:avLst>
              <a:gd name="adj1" fmla="val -58927"/>
              <a:gd name="adj2" fmla="val -403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beanFactory.xml</a:t>
            </a:r>
          </a:p>
        </p:txBody>
      </p:sp>
      <p:pic>
        <p:nvPicPr>
          <p:cNvPr id="13" name="Picture 12"/>
          <p:cNvPicPr>
            <a:picLocks noChangeAspect="1"/>
          </p:cNvPicPr>
          <p:nvPr/>
        </p:nvPicPr>
        <p:blipFill>
          <a:blip r:embed="rId5"/>
          <a:stretch>
            <a:fillRect/>
          </a:stretch>
        </p:blipFill>
        <p:spPr>
          <a:xfrm>
            <a:off x="4131415" y="3982112"/>
            <a:ext cx="3929061" cy="1723504"/>
          </a:xfrm>
          <a:prstGeom prst="rect">
            <a:avLst/>
          </a:prstGeom>
        </p:spPr>
      </p:pic>
      <p:sp>
        <p:nvSpPr>
          <p:cNvPr id="21" name="Rounded Rectangular Callout 20"/>
          <p:cNvSpPr/>
          <p:nvPr/>
        </p:nvSpPr>
        <p:spPr>
          <a:xfrm>
            <a:off x="8733032" y="2201017"/>
            <a:ext cx="2184803" cy="646480"/>
          </a:xfrm>
          <a:prstGeom prst="wedgeRoundRectCallout">
            <a:avLst>
              <a:gd name="adj1" fmla="val -73506"/>
              <a:gd name="adj2" fmla="val 3570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File Main</a:t>
            </a:r>
          </a:p>
        </p:txBody>
      </p:sp>
      <p:sp>
        <p:nvSpPr>
          <p:cNvPr id="22" name="Rounded Rectangular Callout 21"/>
          <p:cNvSpPr/>
          <p:nvPr/>
        </p:nvSpPr>
        <p:spPr>
          <a:xfrm>
            <a:off x="5137668" y="5774370"/>
            <a:ext cx="2184803" cy="646480"/>
          </a:xfrm>
          <a:prstGeom prst="wedgeRoundRectCallout">
            <a:avLst>
              <a:gd name="adj1" fmla="val -69744"/>
              <a:gd name="adj2" fmla="val -879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File Student</a:t>
            </a:r>
          </a:p>
        </p:txBody>
      </p:sp>
      <p:sp>
        <p:nvSpPr>
          <p:cNvPr id="26" name="Title 5"/>
          <p:cNvSpPr>
            <a:spLocks noGrp="1"/>
          </p:cNvSpPr>
          <p:nvPr>
            <p:ph type="title"/>
          </p:nvPr>
        </p:nvSpPr>
        <p:spPr>
          <a:xfrm>
            <a:off x="1138652" y="221822"/>
            <a:ext cx="9779183" cy="1069566"/>
          </a:xfrm>
        </p:spPr>
        <p:txBody>
          <a:bodyPr/>
          <a:lstStyle/>
          <a:p>
            <a:r>
              <a:rPr lang="en-US" dirty="0">
                <a:latin typeface="Times New Roman" panose="02020603050405020304" pitchFamily="18" charset="0"/>
                <a:cs typeface="Times New Roman" panose="02020603050405020304" pitchFamily="18" charset="0"/>
              </a:rPr>
              <a:t>BeanFactory</a:t>
            </a:r>
          </a:p>
        </p:txBody>
      </p:sp>
    </p:spTree>
    <p:extLst>
      <p:ext uri="{BB962C8B-B14F-4D97-AF65-F5344CB8AC3E}">
        <p14:creationId xmlns:p14="http://schemas.microsoft.com/office/powerpoint/2010/main" val="293475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90118" y="5178175"/>
            <a:ext cx="7096933" cy="982966"/>
          </a:xfrm>
        </p:spPr>
        <p:txBody>
          <a:bodyPr/>
          <a:lstStyle/>
          <a:p>
            <a:r>
              <a:rPr lang="vi-VN" dirty="0">
                <a:latin typeface="Times New Roman" panose="02020603050405020304" pitchFamily="18" charset="0"/>
                <a:cs typeface="Times New Roman" panose="02020603050405020304" pitchFamily="18" charset="0"/>
              </a:rPr>
              <a:t>Tính Năng</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10587038" y="6356350"/>
            <a:ext cx="1604962" cy="365125"/>
          </a:xfrm>
        </p:spPr>
        <p:txBody>
          <a:bodyPr/>
          <a:lstStyle/>
          <a:p>
            <a:fld id="{294A09A9-5501-47C1-A89A-A340965A2BE2}" type="slidenum">
              <a:rPr lang="en-US" smtClean="0"/>
              <a:pPr/>
              <a:t>21</a:t>
            </a:fld>
            <a:endParaRPr lang="en-US" dirty="0"/>
          </a:p>
        </p:txBody>
      </p:sp>
      <p:sp>
        <p:nvSpPr>
          <p:cNvPr id="9" name="TextBox 8"/>
          <p:cNvSpPr txBox="1"/>
          <p:nvPr/>
        </p:nvSpPr>
        <p:spPr>
          <a:xfrm>
            <a:off x="1108073" y="776340"/>
            <a:ext cx="4122230" cy="3411511"/>
          </a:xfrm>
          <a:prstGeom prst="rect">
            <a:avLst/>
          </a:prstGeom>
          <a:noFill/>
        </p:spPr>
        <p:txBody>
          <a:bodyPr wrap="square" rtlCol="0">
            <a:spAutoFit/>
          </a:bodyPr>
          <a:lstStyle/>
          <a:p>
            <a:pPr marL="285750" indent="-285750" fontAlgn="base">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Dependency Injection (DI)</a:t>
            </a:r>
          </a:p>
          <a:p>
            <a:pPr marL="285750" indent="-285750" fontAlgn="base">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Loose Coupling</a:t>
            </a:r>
          </a:p>
          <a:p>
            <a:pPr marL="285750" indent="-285750" fontAlgn="base">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Lifecycle Management</a:t>
            </a:r>
          </a:p>
          <a:p>
            <a:pPr marL="285750" indent="-285750" fontAlgn="base">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Configuration Management</a:t>
            </a:r>
          </a:p>
          <a:p>
            <a:pPr marL="285750" indent="-285750" fontAlgn="base">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 Reduced Boilerplate Code</a:t>
            </a:r>
          </a:p>
        </p:txBody>
      </p:sp>
    </p:spTree>
    <p:extLst>
      <p:ext uri="{BB962C8B-B14F-4D97-AF65-F5344CB8AC3E}">
        <p14:creationId xmlns:p14="http://schemas.microsoft.com/office/powerpoint/2010/main" val="520859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5461906" cy="3269447"/>
          </a:xfrm>
        </p:spPr>
        <p:txBody>
          <a:bodyPr/>
          <a:lstStyle/>
          <a:p>
            <a:r>
              <a:rPr lang="en-US" sz="4800" dirty="0">
                <a:latin typeface="Times New Roman" panose="02020603050405020304" pitchFamily="18" charset="0"/>
                <a:cs typeface="Times New Roman" panose="02020603050405020304" pitchFamily="18" charset="0"/>
              </a:rPr>
              <a:t>Dependency Injection (DI)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vi-VN" sz="2400" dirty="0">
                <a:latin typeface="Times New Roman" panose="02020603050405020304" pitchFamily="18" charset="0"/>
                <a:cs typeface="Times New Roman" panose="02020603050405020304" pitchFamily="18" charset="0"/>
              </a:rPr>
              <a:t>Liên kết giữa các lớp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82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vi-VN" dirty="0">
                <a:latin typeface="Times New Roman" panose="02020603050405020304" pitchFamily="18" charset="0"/>
                <a:cs typeface="Times New Roman" panose="02020603050405020304" pitchFamily="18" charset="0"/>
              </a:rPr>
              <a:t>Dependency Injection(DI)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vi-VN" sz="2800" dirty="0">
                <a:latin typeface="Times New Roman" panose="02020603050405020304" pitchFamily="18" charset="0"/>
                <a:cs typeface="Times New Roman" panose="02020603050405020304" pitchFamily="18" charset="0"/>
              </a:rPr>
              <a:t>Dependency Injection (DI) trong Spring là một mẫu thiết kế được sử dụng để loại bỏ sự phụ thuộc giữa các mã chương trình, giúp cho việc quản lý và kiểm thử ứng dụng dễ dàng hơn. DI là một dạng thực hiện của Spring IoC, bằng cách tiêm (inject) module vào một module khác cần nó.</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DEPENDENCY INJECTION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23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344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28084" y="914401"/>
            <a:ext cx="4350596" cy="2977012"/>
          </a:xfrm>
          <a:prstGeom prst="rect">
            <a:avLst/>
          </a:prstGeom>
        </p:spPr>
      </p:pic>
      <p:pic>
        <p:nvPicPr>
          <p:cNvPr id="11" name="Picture 10"/>
          <p:cNvPicPr>
            <a:picLocks noChangeAspect="1"/>
          </p:cNvPicPr>
          <p:nvPr/>
        </p:nvPicPr>
        <p:blipFill>
          <a:blip r:embed="rId4"/>
          <a:stretch>
            <a:fillRect/>
          </a:stretch>
        </p:blipFill>
        <p:spPr>
          <a:xfrm>
            <a:off x="345609" y="4790352"/>
            <a:ext cx="4333072" cy="986147"/>
          </a:xfrm>
          <a:prstGeom prst="rect">
            <a:avLst/>
          </a:prstGeom>
        </p:spPr>
      </p:pic>
      <p:pic>
        <p:nvPicPr>
          <p:cNvPr id="13" name="Picture 12"/>
          <p:cNvPicPr>
            <a:picLocks noChangeAspect="1"/>
          </p:cNvPicPr>
          <p:nvPr/>
        </p:nvPicPr>
        <p:blipFill>
          <a:blip r:embed="rId5"/>
          <a:stretch>
            <a:fillRect/>
          </a:stretch>
        </p:blipFill>
        <p:spPr>
          <a:xfrm>
            <a:off x="5324475" y="3032102"/>
            <a:ext cx="2394723" cy="3654447"/>
          </a:xfrm>
          <a:prstGeom prst="rect">
            <a:avLst/>
          </a:prstGeom>
        </p:spPr>
      </p:pic>
      <p:pic>
        <p:nvPicPr>
          <p:cNvPr id="16" name="Picture 15"/>
          <p:cNvPicPr>
            <a:picLocks noChangeAspect="1"/>
          </p:cNvPicPr>
          <p:nvPr/>
        </p:nvPicPr>
        <p:blipFill>
          <a:blip r:embed="rId6"/>
          <a:stretch>
            <a:fillRect/>
          </a:stretch>
        </p:blipFill>
        <p:spPr>
          <a:xfrm>
            <a:off x="4983280" y="914401"/>
            <a:ext cx="5471835" cy="2024850"/>
          </a:xfrm>
          <a:prstGeom prst="rect">
            <a:avLst/>
          </a:prstGeom>
        </p:spPr>
      </p:pic>
    </p:spTree>
    <p:extLst>
      <p:ext uri="{BB962C8B-B14F-4D97-AF65-F5344CB8AC3E}">
        <p14:creationId xmlns:p14="http://schemas.microsoft.com/office/powerpoint/2010/main" val="4284815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Ưu điểm và nhược điểm</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3"/>
          </p:nvPr>
        </p:nvSpPr>
        <p:spPr>
          <a:xfrm>
            <a:off x="1166178" y="2315427"/>
            <a:ext cx="4664075" cy="469051"/>
          </a:xfrm>
        </p:spPr>
        <p:txBody>
          <a:bodyPr/>
          <a:lstStyle/>
          <a:p>
            <a:pPr algn="ctr"/>
            <a:r>
              <a:rPr lang="vi-VN" dirty="0">
                <a:latin typeface="Times New Roman" panose="02020603050405020304" pitchFamily="18" charset="0"/>
                <a:cs typeface="Times New Roman" panose="02020603050405020304" pitchFamily="18" charset="0"/>
              </a:rPr>
              <a:t>Ưu Điểm</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6282600" y="2311377"/>
            <a:ext cx="4664075" cy="469051"/>
          </a:xfrm>
        </p:spPr>
        <p:txBody>
          <a:bodyPr/>
          <a:lstStyle/>
          <a:p>
            <a:pPr algn="ctr"/>
            <a:r>
              <a:rPr lang="vi-VN" dirty="0">
                <a:latin typeface="Times New Roman" panose="02020603050405020304" pitchFamily="18" charset="0"/>
                <a:cs typeface="Times New Roman" panose="02020603050405020304" pitchFamily="18" charset="0"/>
              </a:rPr>
              <a:t>Nhược Điểm</a:t>
            </a:r>
            <a:endParaRPr lang="en-US"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3"/>
          </p:nvPr>
        </p:nvSpPr>
        <p:spPr/>
        <p:txBody>
          <a:bodyPr/>
          <a:lstStyle/>
          <a:p>
            <a:r>
              <a:rPr lang="en-US" dirty="0">
                <a:latin typeface="Times New Roman" panose="02020603050405020304" pitchFamily="18" charset="0"/>
                <a:cs typeface="Times New Roman" panose="02020603050405020304" pitchFamily="18" charset="0"/>
              </a:rPr>
              <a:t>DEPENDENCY INJECTION</a:t>
            </a:r>
          </a:p>
        </p:txBody>
      </p:sp>
      <p:sp>
        <p:nvSpPr>
          <p:cNvPr id="8" name="Slide Number Placeholder 7"/>
          <p:cNvSpPr>
            <a:spLocks noGrp="1"/>
          </p:cNvSpPr>
          <p:nvPr>
            <p:ph type="sldNum" sz="quarter" idx="4"/>
          </p:nvPr>
        </p:nvSpPr>
        <p:spPr/>
        <p:txBody>
          <a:bodyPr/>
          <a:lstStyle/>
          <a:p>
            <a:fld id="{294A09A9-5501-47C1-A89A-A340965A2BE2}" type="slidenum">
              <a:rPr lang="en-US" smtClean="0"/>
              <a:pPr/>
              <a:t>25</a:t>
            </a:fld>
            <a:endParaRPr lang="en-US" dirty="0"/>
          </a:p>
        </p:txBody>
      </p:sp>
      <p:sp>
        <p:nvSpPr>
          <p:cNvPr id="9" name="Rectangle 8"/>
          <p:cNvSpPr/>
          <p:nvPr/>
        </p:nvSpPr>
        <p:spPr>
          <a:xfrm>
            <a:off x="1166178" y="3099299"/>
            <a:ext cx="4664075" cy="2400657"/>
          </a:xfrm>
          <a:prstGeom prst="rect">
            <a:avLst/>
          </a:prstGeom>
        </p:spPr>
        <p:txBody>
          <a:bodyPr wrap="square">
            <a:spAutoFit/>
          </a:bodyPr>
          <a:lstStyle/>
          <a:p>
            <a:pPr>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Giảm sự kết dính giữa các module</a:t>
            </a:r>
          </a:p>
          <a:p>
            <a:pPr>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Code dễ bảo trì, dễ thay thế module</a:t>
            </a:r>
          </a:p>
          <a:p>
            <a:pPr>
              <a:lnSpc>
                <a:spcPct val="150000"/>
              </a:lnSpc>
              <a:spcBef>
                <a:spcPts val="600"/>
              </a:spcBef>
              <a:spcAft>
                <a:spcPts val="600"/>
              </a:spcAft>
            </a:pP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test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viết</a:t>
            </a:r>
            <a:r>
              <a:rPr lang="en-US" sz="2000" dirty="0">
                <a:latin typeface="Times New Roman" panose="02020603050405020304" pitchFamily="18" charset="0"/>
                <a:cs typeface="Times New Roman" panose="02020603050405020304" pitchFamily="18" charset="0"/>
              </a:rPr>
              <a:t> Unit Test</a:t>
            </a:r>
          </a:p>
          <a:p>
            <a:pPr>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Dễ dàng thấy quan hệ giữa các module</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6282600" y="3099299"/>
            <a:ext cx="5103253" cy="1785104"/>
          </a:xfrm>
          <a:prstGeom prst="rect">
            <a:avLst/>
          </a:prstGeom>
        </p:spPr>
        <p:txBody>
          <a:bodyPr wrap="square">
            <a:spAutoFit/>
          </a:bodyPr>
          <a:lstStyle/>
          <a:p>
            <a:pPr>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Khó hiểu với người mới</a:t>
            </a:r>
          </a:p>
          <a:p>
            <a:pPr>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Khó debug </a:t>
            </a:r>
          </a:p>
          <a:p>
            <a:pPr>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Tăng độ phức tạp</a:t>
            </a:r>
          </a:p>
        </p:txBody>
      </p:sp>
      <p:cxnSp>
        <p:nvCxnSpPr>
          <p:cNvPr id="12" name="Straight Connector 11"/>
          <p:cNvCxnSpPr/>
          <p:nvPr/>
        </p:nvCxnSpPr>
        <p:spPr>
          <a:xfrm>
            <a:off x="574718" y="2873293"/>
            <a:ext cx="1084951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5830888" y="2178236"/>
            <a:ext cx="0" cy="3565132"/>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738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5461906" cy="3269447"/>
          </a:xfrm>
        </p:spPr>
        <p:txBody>
          <a:bodyPr/>
          <a:lstStyle/>
          <a:p>
            <a:r>
              <a:rPr lang="vi-VN" sz="4800" dirty="0">
                <a:latin typeface="Times New Roman" panose="02020603050405020304" pitchFamily="18" charset="0"/>
                <a:cs typeface="Times New Roman" panose="02020603050405020304" pitchFamily="18" charset="0"/>
              </a:rPr>
              <a:t>Annotation</a:t>
            </a:r>
            <a:endParaRPr lang="en-US" sz="4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vi-VN" sz="2400" dirty="0">
                <a:latin typeface="Times New Roman" panose="02020603050405020304" pitchFamily="18" charset="0"/>
                <a:cs typeface="Times New Roman" panose="02020603050405020304" pitchFamily="18" charset="0"/>
              </a:rPr>
              <a:t>@Component, @Autowired, @Qualifier, @Configuration và @Bean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98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vi-VN" dirty="0">
                <a:latin typeface="Times New Roman" panose="02020603050405020304" pitchFamily="18" charset="0"/>
                <a:cs typeface="Times New Roman" panose="02020603050405020304" pitchFamily="18" charset="0"/>
              </a:rPr>
              <a:t>Annotation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vi-VN" dirty="0">
                <a:latin typeface="Times New Roman" panose="02020603050405020304" pitchFamily="18" charset="0"/>
                <a:cs typeface="Times New Roman" panose="02020603050405020304" pitchFamily="18" charset="0"/>
              </a:rPr>
              <a:t>Annotation (Chú thích) được sử dụng để chú thích trên một class, một trường (field) hoặc một method để cung cấp hoặc bổ sung các thông tin.</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ANNOTATION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27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32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2390118" y="5178175"/>
            <a:ext cx="7096933" cy="982966"/>
          </a:xfrm>
        </p:spPr>
        <p:txBody>
          <a:bodyPr/>
          <a:lstStyle/>
          <a:p>
            <a:r>
              <a:rPr lang="vi-VN" dirty="0">
                <a:latin typeface="Times New Roman" panose="02020603050405020304" pitchFamily="18" charset="0"/>
                <a:cs typeface="Times New Roman" panose="02020603050405020304" pitchFamily="18" charset="0"/>
              </a:rPr>
              <a:t>@Component</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1188720"/>
            <a:ext cx="7772400" cy="3016210"/>
          </a:xfrm>
          <a:prstGeom prst="rect">
            <a:avLst/>
          </a:prstGeom>
          <a:noFill/>
        </p:spPr>
        <p:txBody>
          <a:bodyPr wrap="square" rtlCol="0">
            <a:spAutoFit/>
          </a:bodyPr>
          <a:lstStyle/>
          <a:p>
            <a:pPr marL="285750" indent="-285750" algn="just">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  Đánh dấu trên các Class để Spring biết nó là một </a:t>
            </a:r>
            <a:r>
              <a:rPr lang="vi-VN" sz="2400" b="1" dirty="0">
                <a:latin typeface="Times New Roman" panose="02020603050405020304" pitchFamily="18" charset="0"/>
                <a:cs typeface="Times New Roman" panose="02020603050405020304" pitchFamily="18" charset="0"/>
              </a:rPr>
              <a:t>Bean</a:t>
            </a:r>
            <a:endParaRPr lang="vi-VN" sz="2400" dirty="0">
              <a:latin typeface="Times New Roman" panose="02020603050405020304" pitchFamily="18" charset="0"/>
              <a:cs typeface="Times New Roman" panose="02020603050405020304" pitchFamily="18" charset="0"/>
            </a:endParaRPr>
          </a:p>
          <a:p>
            <a:pPr marL="285750" indent="-285750" algn="just">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  Spring Boot khi chạy sẽ dò tìm toàn bộ các Class cùng cấp hoặc ở trong các packages thấp hơn so với class Main(). Trong lúc đó, khi gặp </a:t>
            </a:r>
            <a:r>
              <a:rPr lang="vi-VN" sz="2400" b="1" dirty="0">
                <a:latin typeface="Times New Roman" panose="02020603050405020304" pitchFamily="18" charset="0"/>
                <a:cs typeface="Times New Roman" panose="02020603050405020304" pitchFamily="18" charset="0"/>
              </a:rPr>
              <a:t>@Component </a:t>
            </a:r>
            <a:r>
              <a:rPr lang="vi-VN" sz="2400" dirty="0">
                <a:latin typeface="Times New Roman" panose="02020603050405020304" pitchFamily="18" charset="0"/>
                <a:cs typeface="Times New Roman" panose="02020603050405020304" pitchFamily="18" charset="0"/>
              </a:rPr>
              <a:t>thì sẽ tạo ra 1 instance và đưa vào ApplicationContext để quản lý</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52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161424"/>
            <a:ext cx="9779183" cy="772570"/>
          </a:xfrm>
        </p:spPr>
        <p:txBody>
          <a:bodyPr/>
          <a:lstStyle/>
          <a:p>
            <a:r>
              <a:rPr lang="vi-VN" dirty="0">
                <a:latin typeface="Times New Roman" panose="02020603050405020304" pitchFamily="18" charset="0"/>
                <a:cs typeface="Times New Roman" panose="02020603050405020304" pitchFamily="18" charset="0"/>
              </a:rPr>
              <a:t>@Component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vi-VN" dirty="0">
                <a:latin typeface="Times New Roman" panose="02020603050405020304" pitchFamily="18" charset="0"/>
                <a:cs typeface="Times New Roman" panose="02020603050405020304" pitchFamily="18" charset="0"/>
              </a:rPr>
              <a:t>@COMPONENT</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29</a:t>
            </a:fld>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173106" y="1100137"/>
            <a:ext cx="2448267" cy="1028844"/>
          </a:xfrm>
          <a:prstGeom prst="rect">
            <a:avLst/>
          </a:prstGeom>
        </p:spPr>
      </p:pic>
      <p:pic>
        <p:nvPicPr>
          <p:cNvPr id="7" name="Picture 6"/>
          <p:cNvPicPr>
            <a:picLocks noChangeAspect="1"/>
          </p:cNvPicPr>
          <p:nvPr/>
        </p:nvPicPr>
        <p:blipFill>
          <a:blip r:embed="rId4"/>
          <a:stretch>
            <a:fillRect/>
          </a:stretch>
        </p:blipFill>
        <p:spPr>
          <a:xfrm>
            <a:off x="1167492" y="3733599"/>
            <a:ext cx="4143953" cy="1914792"/>
          </a:xfrm>
          <a:prstGeom prst="rect">
            <a:avLst/>
          </a:prstGeom>
        </p:spPr>
      </p:pic>
      <p:pic>
        <p:nvPicPr>
          <p:cNvPr id="8" name="Picture 7"/>
          <p:cNvPicPr>
            <a:picLocks noChangeAspect="1"/>
          </p:cNvPicPr>
          <p:nvPr/>
        </p:nvPicPr>
        <p:blipFill>
          <a:blip r:embed="rId5"/>
          <a:stretch>
            <a:fillRect/>
          </a:stretch>
        </p:blipFill>
        <p:spPr>
          <a:xfrm>
            <a:off x="1167492" y="1100137"/>
            <a:ext cx="5306165" cy="2467319"/>
          </a:xfrm>
          <a:prstGeom prst="rect">
            <a:avLst/>
          </a:prstGeom>
        </p:spPr>
      </p:pic>
      <p:pic>
        <p:nvPicPr>
          <p:cNvPr id="6" name="Picture 5"/>
          <p:cNvPicPr>
            <a:picLocks noChangeAspect="1"/>
          </p:cNvPicPr>
          <p:nvPr/>
        </p:nvPicPr>
        <p:blipFill>
          <a:blip r:embed="rId6"/>
          <a:stretch>
            <a:fillRect/>
          </a:stretch>
        </p:blipFill>
        <p:spPr>
          <a:xfrm>
            <a:off x="7173106" y="4248020"/>
            <a:ext cx="3696216" cy="885949"/>
          </a:xfrm>
          <a:prstGeom prst="rect">
            <a:avLst/>
          </a:prstGeom>
        </p:spPr>
      </p:pic>
      <p:sp>
        <p:nvSpPr>
          <p:cNvPr id="9" name="Rounded Rectangular Callout 8"/>
          <p:cNvSpPr/>
          <p:nvPr/>
        </p:nvSpPr>
        <p:spPr>
          <a:xfrm>
            <a:off x="7680959" y="3053033"/>
            <a:ext cx="1940414" cy="680566"/>
          </a:xfrm>
          <a:prstGeom prst="wedgeRoundRectCallout">
            <a:avLst>
              <a:gd name="adj1" fmla="val 6675"/>
              <a:gd name="adj2" fmla="val 8951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ysClr val="windowText" lastClr="000000"/>
                </a:solidFill>
                <a:latin typeface="Times New Roman" panose="02020603050405020304" pitchFamily="18" charset="0"/>
                <a:cs typeface="Times New Roman" panose="02020603050405020304" pitchFamily="18" charset="0"/>
              </a:rPr>
              <a:t>Kết quả trả về</a:t>
            </a:r>
            <a:endParaRPr lang="en-US"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83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465798"/>
            <a:ext cx="6025786" cy="981202"/>
          </a:xfrm>
        </p:spPr>
        <p:txBody>
          <a:bodyPr/>
          <a:lstStyle/>
          <a:p>
            <a:r>
              <a:rPr lang="vi-VN" sz="4800" dirty="0">
                <a:latin typeface="Times New Roman" panose="02020603050405020304" pitchFamily="18" charset="0"/>
                <a:cs typeface="Times New Roman" panose="02020603050405020304" pitchFamily="18" charset="0"/>
              </a:rPr>
              <a:t>Stack &amp; Heap</a:t>
            </a:r>
            <a:endParaRPr lang="en-US" sz="4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vi-VN" sz="2400" dirty="0">
                <a:latin typeface="Times New Roman" panose="02020603050405020304" pitchFamily="18" charset="0"/>
                <a:cs typeface="Times New Roman" panose="02020603050405020304" pitchFamily="18" charset="0"/>
              </a:rPr>
              <a:t>Bộ nhớ Stack và bộ nhớ Heap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809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2390118" y="5178175"/>
            <a:ext cx="7096933" cy="982966"/>
          </a:xfrm>
        </p:spPr>
        <p:txBody>
          <a:bodyPr/>
          <a:lstStyle/>
          <a:p>
            <a:r>
              <a:rPr lang="vi-VN" dirty="0">
                <a:latin typeface="Times New Roman" panose="02020603050405020304" pitchFamily="18" charset="0"/>
                <a:cs typeface="Times New Roman" panose="02020603050405020304" pitchFamily="18" charset="0"/>
              </a:rPr>
              <a:t>@Autowired</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1325880"/>
            <a:ext cx="6812280" cy="2831544"/>
          </a:xfrm>
          <a:prstGeom prst="rect">
            <a:avLst/>
          </a:prstGeom>
          <a:noFill/>
        </p:spPr>
        <p:txBody>
          <a:bodyPr wrap="square" rtlCol="0">
            <a:spAutoFit/>
          </a:bodyPr>
          <a:lstStyle/>
          <a:p>
            <a:pPr marL="457200" indent="-457200" algn="just">
              <a:lnSpc>
                <a:spcPct val="150000"/>
              </a:lnSpc>
              <a:spcBef>
                <a:spcPts val="600"/>
              </a:spcBef>
              <a:spcAft>
                <a:spcPts val="600"/>
              </a:spcAft>
              <a:buBlip>
                <a:blip r:embed="rId2"/>
              </a:buBlip>
            </a:pPr>
            <a:r>
              <a:rPr lang="vi-VN" sz="2800" dirty="0">
                <a:latin typeface="Times New Roman" panose="02020603050405020304" pitchFamily="18" charset="0"/>
                <a:cs typeface="Times New Roman" panose="02020603050405020304" pitchFamily="18" charset="0"/>
              </a:rPr>
              <a:t>Đánh dấu cho Spring biết rằng sẽ tự động inject bean tương ứng vào vị trí được đánh dấu</a:t>
            </a:r>
          </a:p>
          <a:p>
            <a:pPr marL="457200" indent="-457200" algn="just">
              <a:lnSpc>
                <a:spcPct val="150000"/>
              </a:lnSpc>
              <a:spcBef>
                <a:spcPts val="600"/>
              </a:spcBef>
              <a:spcAft>
                <a:spcPts val="600"/>
              </a:spcAft>
              <a:buBlip>
                <a:blip r:embed="rId2"/>
              </a:buBlip>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6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vi-VN" dirty="0">
                <a:latin typeface="Times New Roman" panose="02020603050405020304" pitchFamily="18" charset="0"/>
                <a:cs typeface="Times New Roman" panose="02020603050405020304" pitchFamily="18" charset="0"/>
              </a:rPr>
              <a:t>@AUTOWIRED</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31</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18519" y="1567463"/>
            <a:ext cx="4877481" cy="4191585"/>
          </a:xfrm>
          <a:prstGeom prst="rect">
            <a:avLst/>
          </a:prstGeom>
        </p:spPr>
      </p:pic>
      <p:sp>
        <p:nvSpPr>
          <p:cNvPr id="13" name="Title 1"/>
          <p:cNvSpPr>
            <a:spLocks noGrp="1"/>
          </p:cNvSpPr>
          <p:nvPr>
            <p:ph type="title"/>
          </p:nvPr>
        </p:nvSpPr>
        <p:spPr>
          <a:xfrm>
            <a:off x="1167492" y="161424"/>
            <a:ext cx="9779183" cy="772570"/>
          </a:xfrm>
        </p:spPr>
        <p:txBody>
          <a:bodyPr/>
          <a:lstStyle/>
          <a:p>
            <a:r>
              <a:rPr lang="vi-V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Autowired</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4952553" y="1701800"/>
            <a:ext cx="6401693" cy="1943371"/>
          </a:xfrm>
          <a:prstGeom prst="rect">
            <a:avLst/>
          </a:prstGeom>
        </p:spPr>
      </p:pic>
      <p:sp>
        <p:nvSpPr>
          <p:cNvPr id="2" name="Rounded Rectangular Callout 1"/>
          <p:cNvSpPr/>
          <p:nvPr/>
        </p:nvSpPr>
        <p:spPr>
          <a:xfrm>
            <a:off x="9590760" y="4090667"/>
            <a:ext cx="1763486" cy="812166"/>
          </a:xfrm>
          <a:prstGeom prst="wedgeRoundRectCallout">
            <a:avLst>
              <a:gd name="adj1" fmla="val -78360"/>
              <a:gd name="adj2" fmla="val -715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latin typeface="Times New Roman" panose="02020603050405020304" pitchFamily="18" charset="0"/>
                <a:cs typeface="Times New Roman" panose="02020603050405020304" pitchFamily="18" charset="0"/>
              </a:rPr>
              <a:t>Class main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ounded Rectangular Callout 8"/>
          <p:cNvSpPr/>
          <p:nvPr/>
        </p:nvSpPr>
        <p:spPr>
          <a:xfrm>
            <a:off x="6865790" y="4902833"/>
            <a:ext cx="2202010" cy="812166"/>
          </a:xfrm>
          <a:prstGeom prst="wedgeRoundRectCallout">
            <a:avLst>
              <a:gd name="adj1" fmla="val -76990"/>
              <a:gd name="adj2" fmla="val -2058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latin typeface="Times New Roman" panose="02020603050405020304" pitchFamily="18" charset="0"/>
                <a:cs typeface="Times New Roman" panose="02020603050405020304" pitchFamily="18" charset="0"/>
              </a:rPr>
              <a:t>Class CoffeeShop</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193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2390118" y="5178175"/>
            <a:ext cx="7096933" cy="982966"/>
          </a:xfrm>
        </p:spPr>
        <p:txBody>
          <a:bodyPr/>
          <a:lstStyle/>
          <a:p>
            <a:r>
              <a:rPr lang="vi-VN" dirty="0">
                <a:latin typeface="Times New Roman" panose="02020603050405020304" pitchFamily="18" charset="0"/>
                <a:cs typeface="Times New Roman" panose="02020603050405020304" pitchFamily="18" charset="0"/>
              </a:rPr>
              <a:t>@Qualifier</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1325880"/>
            <a:ext cx="6812280" cy="1953868"/>
          </a:xfrm>
          <a:prstGeom prst="rect">
            <a:avLst/>
          </a:prstGeom>
          <a:noFill/>
        </p:spPr>
        <p:txBody>
          <a:bodyPr wrap="square" rtlCol="0">
            <a:spAutoFit/>
          </a:bodyPr>
          <a:lstStyle/>
          <a:p>
            <a:pPr marL="457200" indent="-457200" algn="just">
              <a:lnSpc>
                <a:spcPct val="150000"/>
              </a:lnSpc>
              <a:spcBef>
                <a:spcPts val="600"/>
              </a:spcBef>
              <a:spcAft>
                <a:spcPts val="600"/>
              </a:spcAft>
              <a:buBlip>
                <a:blip r:embed="rId2"/>
              </a:buBlip>
            </a:pPr>
            <a:r>
              <a:rPr lang="vi-VN" sz="2800" dirty="0">
                <a:latin typeface="Times New Roman" panose="02020603050405020304" pitchFamily="18" charset="0"/>
                <a:cs typeface="Times New Roman" panose="02020603050405020304" pitchFamily="18" charset="0"/>
              </a:rPr>
              <a:t>Được sử dụng để chỉ định tên cụ thể của một bean khi có nhiều bean cùng loại trong context của ứng dụng</a:t>
            </a:r>
          </a:p>
        </p:txBody>
      </p:sp>
    </p:spTree>
    <p:extLst>
      <p:ext uri="{BB962C8B-B14F-4D97-AF65-F5344CB8AC3E}">
        <p14:creationId xmlns:p14="http://schemas.microsoft.com/office/powerpoint/2010/main" val="3943567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 Qualifier</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srcRect r="39000"/>
          <a:stretch/>
        </p:blipFill>
        <p:spPr>
          <a:xfrm>
            <a:off x="534010" y="1868910"/>
            <a:ext cx="3841140" cy="1514686"/>
          </a:xfrm>
          <a:prstGeom prst="rect">
            <a:avLst/>
          </a:prstGeom>
        </p:spPr>
      </p:pic>
      <p:pic>
        <p:nvPicPr>
          <p:cNvPr id="6" name="Picture 5"/>
          <p:cNvPicPr>
            <a:picLocks noChangeAspect="1"/>
          </p:cNvPicPr>
          <p:nvPr/>
        </p:nvPicPr>
        <p:blipFill>
          <a:blip r:embed="rId4"/>
          <a:stretch>
            <a:fillRect/>
          </a:stretch>
        </p:blipFill>
        <p:spPr>
          <a:xfrm>
            <a:off x="534010" y="3556209"/>
            <a:ext cx="4382112" cy="1886213"/>
          </a:xfrm>
          <a:prstGeom prst="rect">
            <a:avLst/>
          </a:prstGeom>
        </p:spPr>
      </p:pic>
      <p:pic>
        <p:nvPicPr>
          <p:cNvPr id="10" name="Picture 9"/>
          <p:cNvPicPr>
            <a:picLocks noChangeAspect="1"/>
          </p:cNvPicPr>
          <p:nvPr/>
        </p:nvPicPr>
        <p:blipFill>
          <a:blip r:embed="rId5"/>
          <a:stretch>
            <a:fillRect/>
          </a:stretch>
        </p:blipFill>
        <p:spPr>
          <a:xfrm>
            <a:off x="534010" y="5615035"/>
            <a:ext cx="5068007" cy="571580"/>
          </a:xfrm>
          <a:prstGeom prst="rect">
            <a:avLst/>
          </a:prstGeom>
        </p:spPr>
      </p:pic>
      <p:pic>
        <p:nvPicPr>
          <p:cNvPr id="11" name="Picture 10"/>
          <p:cNvPicPr>
            <a:picLocks noChangeAspect="1"/>
          </p:cNvPicPr>
          <p:nvPr/>
        </p:nvPicPr>
        <p:blipFill>
          <a:blip r:embed="rId6"/>
          <a:stretch>
            <a:fillRect/>
          </a:stretch>
        </p:blipFill>
        <p:spPr>
          <a:xfrm>
            <a:off x="4916121" y="1706564"/>
            <a:ext cx="6458851" cy="2333951"/>
          </a:xfrm>
          <a:prstGeom prst="rect">
            <a:avLst/>
          </a:prstGeom>
        </p:spPr>
      </p:pic>
      <p:pic>
        <p:nvPicPr>
          <p:cNvPr id="12" name="Picture 11"/>
          <p:cNvPicPr>
            <a:picLocks noChangeAspect="1"/>
          </p:cNvPicPr>
          <p:nvPr/>
        </p:nvPicPr>
        <p:blipFill>
          <a:blip r:embed="rId7"/>
          <a:stretch>
            <a:fillRect/>
          </a:stretch>
        </p:blipFill>
        <p:spPr>
          <a:xfrm>
            <a:off x="5540095" y="4213128"/>
            <a:ext cx="5210902" cy="1086002"/>
          </a:xfrm>
          <a:prstGeom prst="rect">
            <a:avLst/>
          </a:prstGeom>
        </p:spPr>
      </p:pic>
      <p:sp>
        <p:nvSpPr>
          <p:cNvPr id="13" name="Footer Placeholder 3"/>
          <p:cNvSpPr>
            <a:spLocks noGrp="1"/>
          </p:cNvSpPr>
          <p:nvPr>
            <p:ph type="ftr" sz="quarter" idx="3"/>
          </p:nvPr>
        </p:nvSpPr>
        <p:spPr>
          <a:xfrm>
            <a:off x="4038600" y="6356350"/>
            <a:ext cx="4114800" cy="365125"/>
          </a:xfrm>
        </p:spPr>
        <p:txBody>
          <a:bodyPr/>
          <a:lstStyle/>
          <a:p>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QUALIFIER</a:t>
            </a:r>
          </a:p>
        </p:txBody>
      </p:sp>
    </p:spTree>
    <p:extLst>
      <p:ext uri="{BB962C8B-B14F-4D97-AF65-F5344CB8AC3E}">
        <p14:creationId xmlns:p14="http://schemas.microsoft.com/office/powerpoint/2010/main" val="1984909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2390118" y="5178175"/>
            <a:ext cx="7096933" cy="982966"/>
          </a:xfrm>
        </p:spPr>
        <p:txBody>
          <a:bodyPr/>
          <a:lstStyle/>
          <a:p>
            <a:r>
              <a:rPr lang="vi-VN" sz="4400" dirty="0">
                <a:latin typeface="Times New Roman" panose="02020603050405020304" pitchFamily="18" charset="0"/>
                <a:cs typeface="Times New Roman" panose="02020603050405020304" pitchFamily="18" charset="0"/>
              </a:rPr>
              <a:t>@Configuration &amp; @Bean</a:t>
            </a:r>
            <a:endParaRPr lang="en-US"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46760" y="1082040"/>
            <a:ext cx="6812280" cy="3170099"/>
          </a:xfrm>
          <a:prstGeom prst="rect">
            <a:avLst/>
          </a:prstGeom>
          <a:noFill/>
        </p:spPr>
        <p:txBody>
          <a:bodyPr wrap="square" rtlCol="0">
            <a:spAutoFit/>
          </a:bodyPr>
          <a:lstStyle/>
          <a:p>
            <a:pPr marL="457200" indent="-457200" algn="just">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@Configuration </a:t>
            </a:r>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ánh dấu giúp Spring Boot biết được nơi định nghĩa ra các Bean </a:t>
            </a:r>
          </a:p>
          <a:p>
            <a:pPr marL="457200" indent="-457200" algn="just">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@Bean thường nằm trong các @Configuration</a:t>
            </a:r>
          </a:p>
          <a:p>
            <a:pPr marL="457200" indent="-457200" algn="just">
              <a:lnSpc>
                <a:spcPct val="150000"/>
              </a:lnSpc>
              <a:spcBef>
                <a:spcPts val="600"/>
              </a:spcBef>
              <a:spcAft>
                <a:spcPts val="600"/>
              </a:spcAft>
              <a:buBlip>
                <a:blip r:embed="rId3"/>
              </a:buBlip>
            </a:pPr>
            <a:r>
              <a:rPr lang="vi-VN" sz="2400" dirty="0">
                <a:latin typeface="Times New Roman" panose="02020603050405020304" pitchFamily="18" charset="0"/>
                <a:cs typeface="Times New Roman" panose="02020603050405020304" pitchFamily="18" charset="0"/>
              </a:rPr>
              <a:t>@Bean được đánh dấu trên method giúp Spring Boot đưa vào Context</a:t>
            </a:r>
          </a:p>
        </p:txBody>
      </p:sp>
    </p:spTree>
    <p:extLst>
      <p:ext uri="{BB962C8B-B14F-4D97-AF65-F5344CB8AC3E}">
        <p14:creationId xmlns:p14="http://schemas.microsoft.com/office/powerpoint/2010/main" val="3688390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1264546" y="716336"/>
            <a:ext cx="6392167" cy="5449060"/>
          </a:xfrm>
          <a:prstGeom prst="rect">
            <a:avLst/>
          </a:prstGeom>
        </p:spPr>
      </p:pic>
      <p:pic>
        <p:nvPicPr>
          <p:cNvPr id="5" name="Picture 4"/>
          <p:cNvPicPr>
            <a:picLocks noChangeAspect="1"/>
          </p:cNvPicPr>
          <p:nvPr/>
        </p:nvPicPr>
        <p:blipFill>
          <a:blip r:embed="rId4"/>
          <a:stretch>
            <a:fillRect/>
          </a:stretch>
        </p:blipFill>
        <p:spPr>
          <a:xfrm>
            <a:off x="5265324" y="716336"/>
            <a:ext cx="3820058" cy="2295845"/>
          </a:xfrm>
          <a:prstGeom prst="rect">
            <a:avLst/>
          </a:prstGeom>
        </p:spPr>
      </p:pic>
      <p:pic>
        <p:nvPicPr>
          <p:cNvPr id="7" name="Picture 6"/>
          <p:cNvPicPr>
            <a:picLocks noChangeAspect="1"/>
          </p:cNvPicPr>
          <p:nvPr/>
        </p:nvPicPr>
        <p:blipFill>
          <a:blip r:embed="rId5"/>
          <a:stretch>
            <a:fillRect/>
          </a:stretch>
        </p:blipFill>
        <p:spPr>
          <a:xfrm>
            <a:off x="5265324" y="3440866"/>
            <a:ext cx="4496427" cy="1295581"/>
          </a:xfrm>
          <a:prstGeom prst="rect">
            <a:avLst/>
          </a:prstGeom>
        </p:spPr>
      </p:pic>
      <p:pic>
        <p:nvPicPr>
          <p:cNvPr id="14" name="Picture 13"/>
          <p:cNvPicPr>
            <a:picLocks noChangeAspect="1"/>
          </p:cNvPicPr>
          <p:nvPr/>
        </p:nvPicPr>
        <p:blipFill>
          <a:blip r:embed="rId6"/>
          <a:stretch>
            <a:fillRect/>
          </a:stretch>
        </p:blipFill>
        <p:spPr>
          <a:xfrm>
            <a:off x="5265324" y="5165132"/>
            <a:ext cx="4382112" cy="295316"/>
          </a:xfrm>
          <a:prstGeom prst="rect">
            <a:avLst/>
          </a:prstGeom>
        </p:spPr>
      </p:pic>
      <p:sp>
        <p:nvSpPr>
          <p:cNvPr id="19" name="Footer Placeholder 3"/>
          <p:cNvSpPr txBox="1">
            <a:spLocks/>
          </p:cNvSpPr>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CONFIGURATION &amp; @BEAN</a:t>
            </a:r>
          </a:p>
        </p:txBody>
      </p:sp>
    </p:spTree>
    <p:extLst>
      <p:ext uri="{BB962C8B-B14F-4D97-AF65-F5344CB8AC3E}">
        <p14:creationId xmlns:p14="http://schemas.microsoft.com/office/powerpoint/2010/main" val="1390910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7195670" cy="3257414"/>
          </a:xfrm>
        </p:spPr>
        <p:txBody>
          <a:bodyPr/>
          <a:lstStyle/>
          <a:p>
            <a:r>
              <a:rPr lang="en-US" dirty="0">
                <a:latin typeface="Times New Roman" panose="02020603050405020304" pitchFamily="18" charset="0"/>
                <a:cs typeface="Times New Roman" panose="02020603050405020304" pitchFamily="18" charset="0"/>
              </a:rPr>
              <a:t>Thank </a:t>
            </a:r>
            <a:r>
              <a:rPr lang="vi-VN" dirty="0">
                <a:latin typeface="Times New Roman" panose="02020603050405020304" pitchFamily="18" charset="0"/>
                <a:cs typeface="Times New Roman" panose="02020603050405020304" pitchFamily="18" charset="0"/>
              </a:rPr>
              <a:t>for listening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4" y="3706487"/>
            <a:ext cx="6220277" cy="2919512"/>
          </a:xfrm>
        </p:spPr>
        <p:txBody>
          <a:bodyPr>
            <a:normAutofit/>
          </a:bodyPr>
          <a:lstStyle/>
          <a:p>
            <a:pPr marL="342900" indent="-342900">
              <a:lnSpc>
                <a:spcPct val="150000"/>
              </a:lnSpc>
              <a:spcBef>
                <a:spcPts val="600"/>
              </a:spcBef>
              <a:spcAft>
                <a:spcPts val="600"/>
              </a:spcAft>
              <a:buBlip>
                <a:blip r:embed="rId2"/>
              </a:buBlip>
            </a:pPr>
            <a:r>
              <a:rPr lang="vi-VN" dirty="0">
                <a:latin typeface="Times New Roman" panose="02020603050405020304" pitchFamily="18" charset="0"/>
                <a:cs typeface="Times New Roman" panose="02020603050405020304" pitchFamily="18" charset="0"/>
              </a:rPr>
              <a:t>Nguyen Quynh Huong</a:t>
            </a:r>
          </a:p>
          <a:p>
            <a:pPr marL="342900" indent="-342900">
              <a:lnSpc>
                <a:spcPct val="150000"/>
              </a:lnSpc>
              <a:spcBef>
                <a:spcPts val="600"/>
              </a:spcBef>
              <a:spcAft>
                <a:spcPts val="600"/>
              </a:spcAft>
              <a:buBlip>
                <a:blip r:embed="rId2"/>
              </a:buBlip>
            </a:pPr>
            <a:r>
              <a:rPr lang="vi-VN" dirty="0">
                <a:latin typeface="Times New Roman" panose="02020603050405020304" pitchFamily="18" charset="0"/>
                <a:cs typeface="Times New Roman" panose="02020603050405020304" pitchFamily="18" charset="0"/>
              </a:rPr>
              <a:t>quynhhuongn232</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gmail</a:t>
            </a:r>
            <a:r>
              <a:rPr lang="en-US" dirty="0">
                <a:latin typeface="Times New Roman" panose="02020603050405020304" pitchFamily="18" charset="0"/>
                <a:cs typeface="Times New Roman" panose="02020603050405020304" pitchFamily="18" charset="0"/>
              </a:rPr>
              <a:t>.com</a:t>
            </a:r>
            <a:endParaRPr lang="vi-VN" dirty="0">
              <a:latin typeface="Times New Roman" panose="02020603050405020304" pitchFamily="18" charset="0"/>
              <a:cs typeface="Times New Roman" panose="02020603050405020304" pitchFamily="18" charset="0"/>
            </a:endParaRPr>
          </a:p>
          <a:p>
            <a:pPr marL="342900" indent="-342900">
              <a:lnSpc>
                <a:spcPct val="150000"/>
              </a:lnSpc>
              <a:spcBef>
                <a:spcPts val="600"/>
              </a:spcBef>
              <a:spcAft>
                <a:spcPts val="600"/>
              </a:spcAft>
              <a:buBlip>
                <a:blip r:embed="rId2"/>
              </a:buBlip>
            </a:pPr>
            <a:r>
              <a:rPr lang="vi-VN" dirty="0">
                <a:latin typeface="Times New Roman" panose="02020603050405020304" pitchFamily="18" charset="0"/>
                <a:cs typeface="Times New Roman" panose="02020603050405020304" pitchFamily="18" charset="0"/>
              </a:rPr>
              <a:t>Qhuong232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2F424-A482-5EEC-1445-A6CA31DBAFED}"/>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Stack &amp; Heap</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49616C1-3083-4E5A-B552-B14DD1D55580}"/>
              </a:ext>
            </a:extLst>
          </p:cNvPr>
          <p:cNvSpPr/>
          <p:nvPr/>
        </p:nvSpPr>
        <p:spPr>
          <a:xfrm>
            <a:off x="408066" y="1764950"/>
            <a:ext cx="4062334" cy="4809437"/>
          </a:xfrm>
          <a:prstGeom prst="rect">
            <a:avLst/>
          </a:prstGeom>
          <a:noFill/>
          <a:ln>
            <a:solidFill>
              <a:srgbClr val="004A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274CB51-6AF1-2003-9A78-8C98E232BA45}"/>
              </a:ext>
            </a:extLst>
          </p:cNvPr>
          <p:cNvSpPr/>
          <p:nvPr/>
        </p:nvSpPr>
        <p:spPr>
          <a:xfrm>
            <a:off x="408066" y="5930920"/>
            <a:ext cx="4062334" cy="643467"/>
          </a:xfrm>
          <a:prstGeom prst="rect">
            <a:avLst/>
          </a:prstGeom>
          <a:noFill/>
          <a:ln>
            <a:solidFill>
              <a:srgbClr val="004A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latin typeface="Times New Roman" panose="02020603050405020304" pitchFamily="18" charset="0"/>
                <a:cs typeface="Times New Roman" panose="02020603050405020304" pitchFamily="18" charset="0"/>
              </a:rPr>
              <a:t>Text Segment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6AE7FEE-43F9-A3ED-2186-97876502EAD0}"/>
              </a:ext>
            </a:extLst>
          </p:cNvPr>
          <p:cNvSpPr/>
          <p:nvPr/>
        </p:nvSpPr>
        <p:spPr>
          <a:xfrm>
            <a:off x="408066" y="5290324"/>
            <a:ext cx="4062334" cy="643467"/>
          </a:xfrm>
          <a:prstGeom prst="rect">
            <a:avLst/>
          </a:prstGeom>
          <a:noFill/>
          <a:ln>
            <a:solidFill>
              <a:srgbClr val="004A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latin typeface="Times New Roman" panose="02020603050405020304" pitchFamily="18" charset="0"/>
                <a:cs typeface="Times New Roman" panose="02020603050405020304" pitchFamily="18" charset="0"/>
              </a:rPr>
              <a:t>Initialized Data (DS)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FAD0EE5-4219-4CA9-EBF6-1FE6E6F7D798}"/>
              </a:ext>
            </a:extLst>
          </p:cNvPr>
          <p:cNvSpPr/>
          <p:nvPr/>
        </p:nvSpPr>
        <p:spPr>
          <a:xfrm>
            <a:off x="408066" y="4649728"/>
            <a:ext cx="4062334" cy="643467"/>
          </a:xfrm>
          <a:prstGeom prst="rect">
            <a:avLst/>
          </a:prstGeom>
          <a:noFill/>
          <a:ln>
            <a:solidFill>
              <a:srgbClr val="004A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solidFill>
                <a:latin typeface="Times New Roman" panose="02020603050405020304" pitchFamily="18" charset="0"/>
                <a:cs typeface="Times New Roman" panose="02020603050405020304" pitchFamily="18" charset="0"/>
              </a:rPr>
              <a:t>Uninitialized </a:t>
            </a:r>
            <a:r>
              <a:rPr lang="vi-VN" sz="2400" dirty="0">
                <a:solidFill>
                  <a:schemeClr val="tx1"/>
                </a:solidFill>
                <a:latin typeface="Times New Roman" panose="02020603050405020304" pitchFamily="18" charset="0"/>
                <a:cs typeface="Times New Roman" panose="02020603050405020304" pitchFamily="18" charset="0"/>
              </a:rPr>
              <a:t>Data (BSS)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E94F4C6-17E1-2C13-7F90-6CDC403F7619}"/>
              </a:ext>
            </a:extLst>
          </p:cNvPr>
          <p:cNvSpPr/>
          <p:nvPr/>
        </p:nvSpPr>
        <p:spPr>
          <a:xfrm>
            <a:off x="408066" y="4009132"/>
            <a:ext cx="4062334" cy="643467"/>
          </a:xfrm>
          <a:prstGeom prst="rect">
            <a:avLst/>
          </a:prstGeom>
          <a:noFill/>
          <a:ln>
            <a:solidFill>
              <a:srgbClr val="004ABC"/>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latin typeface="Times New Roman" panose="02020603050405020304" pitchFamily="18" charset="0"/>
                <a:cs typeface="Times New Roman" panose="02020603050405020304" pitchFamily="18" charset="0"/>
              </a:rPr>
              <a:t>Heap</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8F69665-147C-FD33-DFC9-6DB72D84F0D1}"/>
              </a:ext>
            </a:extLst>
          </p:cNvPr>
          <p:cNvSpPr/>
          <p:nvPr/>
        </p:nvSpPr>
        <p:spPr>
          <a:xfrm>
            <a:off x="408066" y="1769489"/>
            <a:ext cx="4062334" cy="643467"/>
          </a:xfrm>
          <a:prstGeom prst="rect">
            <a:avLst/>
          </a:prstGeom>
          <a:noFill/>
          <a:ln>
            <a:solidFill>
              <a:srgbClr val="004ABC"/>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latin typeface="Times New Roman" panose="02020603050405020304" pitchFamily="18" charset="0"/>
                <a:cs typeface="Times New Roman" panose="02020603050405020304" pitchFamily="18" charset="0"/>
              </a:rPr>
              <a:t>Stack</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3" name="Arrow: Down 12">
            <a:extLst>
              <a:ext uri="{FF2B5EF4-FFF2-40B4-BE49-F238E27FC236}">
                <a16:creationId xmlns:a16="http://schemas.microsoft.com/office/drawing/2014/main" id="{1A434A72-0537-3AA2-FE70-CFCD577332BA}"/>
              </a:ext>
            </a:extLst>
          </p:cNvPr>
          <p:cNvSpPr/>
          <p:nvPr/>
        </p:nvSpPr>
        <p:spPr>
          <a:xfrm>
            <a:off x="2383621" y="2484549"/>
            <a:ext cx="100767" cy="259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14" name="Arrow: Down 13">
            <a:extLst>
              <a:ext uri="{FF2B5EF4-FFF2-40B4-BE49-F238E27FC236}">
                <a16:creationId xmlns:a16="http://schemas.microsoft.com/office/drawing/2014/main" id="{83AB9E12-FAD0-5F8A-02E9-89C170820BAE}"/>
              </a:ext>
            </a:extLst>
          </p:cNvPr>
          <p:cNvSpPr/>
          <p:nvPr/>
        </p:nvSpPr>
        <p:spPr>
          <a:xfrm rot="10800000">
            <a:off x="2377606" y="3680108"/>
            <a:ext cx="100767" cy="259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579E5512-AE1B-6A60-4327-5A4BEDB63E6E}"/>
              </a:ext>
            </a:extLst>
          </p:cNvPr>
          <p:cNvPicPr>
            <a:picLocks noChangeAspect="1"/>
          </p:cNvPicPr>
          <p:nvPr/>
        </p:nvPicPr>
        <p:blipFill>
          <a:blip r:embed="rId3"/>
          <a:stretch>
            <a:fillRect/>
          </a:stretch>
        </p:blipFill>
        <p:spPr>
          <a:xfrm>
            <a:off x="5300254" y="1591916"/>
            <a:ext cx="2885463" cy="2339194"/>
          </a:xfrm>
          <a:prstGeom prst="rect">
            <a:avLst/>
          </a:prstGeom>
        </p:spPr>
      </p:pic>
      <p:pic>
        <p:nvPicPr>
          <p:cNvPr id="37" name="Picture 36">
            <a:extLst>
              <a:ext uri="{FF2B5EF4-FFF2-40B4-BE49-F238E27FC236}">
                <a16:creationId xmlns:a16="http://schemas.microsoft.com/office/drawing/2014/main" id="{F57477FE-B1BF-2E8A-8E8D-D9D985F0050B}"/>
              </a:ext>
            </a:extLst>
          </p:cNvPr>
          <p:cNvPicPr>
            <a:picLocks noChangeAspect="1"/>
          </p:cNvPicPr>
          <p:nvPr/>
        </p:nvPicPr>
        <p:blipFill>
          <a:blip r:embed="rId4"/>
          <a:stretch>
            <a:fillRect/>
          </a:stretch>
        </p:blipFill>
        <p:spPr>
          <a:xfrm>
            <a:off x="8735013" y="3314287"/>
            <a:ext cx="2699874" cy="2033156"/>
          </a:xfrm>
          <a:prstGeom prst="rect">
            <a:avLst/>
          </a:prstGeom>
        </p:spPr>
      </p:pic>
      <p:pic>
        <p:nvPicPr>
          <p:cNvPr id="18" name="Picture 17">
            <a:extLst>
              <a:ext uri="{FF2B5EF4-FFF2-40B4-BE49-F238E27FC236}">
                <a16:creationId xmlns:a16="http://schemas.microsoft.com/office/drawing/2014/main" id="{6AA4F3CC-3AD8-DE8B-F63A-DC06F0F70363}"/>
              </a:ext>
            </a:extLst>
          </p:cNvPr>
          <p:cNvPicPr>
            <a:picLocks noChangeAspect="1"/>
          </p:cNvPicPr>
          <p:nvPr/>
        </p:nvPicPr>
        <p:blipFill rotWithShape="1">
          <a:blip r:embed="rId5"/>
          <a:srcRect l="12795" t="20172" b="10179"/>
          <a:stretch/>
        </p:blipFill>
        <p:spPr>
          <a:xfrm>
            <a:off x="5506126" y="4812546"/>
            <a:ext cx="2193160" cy="1599021"/>
          </a:xfrm>
          <a:prstGeom prst="rect">
            <a:avLst/>
          </a:prstGeom>
        </p:spPr>
      </p:pic>
      <p:cxnSp>
        <p:nvCxnSpPr>
          <p:cNvPr id="42" name="Straight Arrow Connector 41">
            <a:extLst>
              <a:ext uri="{FF2B5EF4-FFF2-40B4-BE49-F238E27FC236}">
                <a16:creationId xmlns:a16="http://schemas.microsoft.com/office/drawing/2014/main" id="{27FF1B62-AED5-7C85-ECA8-AA22688B2D25}"/>
              </a:ext>
            </a:extLst>
          </p:cNvPr>
          <p:cNvCxnSpPr>
            <a:stCxn id="37" idx="1"/>
            <a:endCxn id="11" idx="3"/>
          </p:cNvCxnSpPr>
          <p:nvPr/>
        </p:nvCxnSpPr>
        <p:spPr>
          <a:xfrm flipH="1">
            <a:off x="4470400" y="4330865"/>
            <a:ext cx="42646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0CAB01D-C893-BF86-05D6-93E3B0970E1E}"/>
              </a:ext>
            </a:extLst>
          </p:cNvPr>
          <p:cNvCxnSpPr>
            <a:stCxn id="18" idx="1"/>
            <a:endCxn id="9" idx="3"/>
          </p:cNvCxnSpPr>
          <p:nvPr/>
        </p:nvCxnSpPr>
        <p:spPr>
          <a:xfrm flipH="1">
            <a:off x="4470400" y="5612057"/>
            <a:ext cx="10357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2524E351-669F-0965-8618-A67353F14560}"/>
              </a:ext>
            </a:extLst>
          </p:cNvPr>
          <p:cNvCxnSpPr>
            <a:stCxn id="33" idx="1"/>
            <a:endCxn id="12" idx="3"/>
          </p:cNvCxnSpPr>
          <p:nvPr/>
        </p:nvCxnSpPr>
        <p:spPr>
          <a:xfrm rot="10800000">
            <a:off x="4470400" y="2091223"/>
            <a:ext cx="829854" cy="670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01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2F424-A482-5EEC-1445-A6CA31DBAFED}"/>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Stack &amp; Heap</a:t>
            </a:r>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03E6119-E4B5-117D-10B1-A998D3E60A82}"/>
              </a:ext>
            </a:extLst>
          </p:cNvPr>
          <p:cNvSpPr/>
          <p:nvPr/>
        </p:nvSpPr>
        <p:spPr>
          <a:xfrm>
            <a:off x="1282543" y="2372836"/>
            <a:ext cx="3302000" cy="3144680"/>
          </a:xfrm>
          <a:prstGeom prst="rect">
            <a:avLst/>
          </a:prstGeom>
          <a:noFill/>
          <a:ln>
            <a:solidFill>
              <a:srgbClr val="004A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8691D40D-6019-9A30-CA11-A1EB166E591E}"/>
              </a:ext>
            </a:extLst>
          </p:cNvPr>
          <p:cNvSpPr/>
          <p:nvPr/>
        </p:nvSpPr>
        <p:spPr>
          <a:xfrm>
            <a:off x="5841999" y="2352516"/>
            <a:ext cx="4714241" cy="3149284"/>
          </a:xfrm>
          <a:prstGeom prst="ellipse">
            <a:avLst/>
          </a:prstGeom>
          <a:noFill/>
          <a:ln>
            <a:solidFill>
              <a:srgbClr val="004AB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9D68DF4-F5AE-4647-1765-ED1FA79E63A1}"/>
              </a:ext>
            </a:extLst>
          </p:cNvPr>
          <p:cNvSpPr txBox="1"/>
          <p:nvPr/>
        </p:nvSpPr>
        <p:spPr>
          <a:xfrm>
            <a:off x="7493416" y="2410658"/>
            <a:ext cx="1217000"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String pool</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FB201B-52F6-2969-F96D-F2E7858AFBB0}"/>
              </a:ext>
            </a:extLst>
          </p:cNvPr>
          <p:cNvSpPr txBox="1"/>
          <p:nvPr/>
        </p:nvSpPr>
        <p:spPr>
          <a:xfrm>
            <a:off x="9967872" y="2501066"/>
            <a:ext cx="1524776"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Heap Memory</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0B32C4C-7E10-F967-AA93-99EA2CDBE2B1}"/>
              </a:ext>
            </a:extLst>
          </p:cNvPr>
          <p:cNvSpPr txBox="1"/>
          <p:nvPr/>
        </p:nvSpPr>
        <p:spPr>
          <a:xfrm>
            <a:off x="145307" y="1819950"/>
            <a:ext cx="1550424"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Stack Memory</a:t>
            </a:r>
            <a:endParaRPr lang="en-US"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AFA11167-3AEF-2E79-A58E-BF4BA8D1B241}"/>
              </a:ext>
            </a:extLst>
          </p:cNvPr>
          <p:cNvCxnSpPr>
            <a:cxnSpLocks/>
          </p:cNvCxnSpPr>
          <p:nvPr/>
        </p:nvCxnSpPr>
        <p:spPr>
          <a:xfrm>
            <a:off x="1282543" y="2372836"/>
            <a:ext cx="330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28EF6FD-B353-3DED-17F6-69F1F149198D}"/>
              </a:ext>
            </a:extLst>
          </p:cNvPr>
          <p:cNvSpPr/>
          <p:nvPr/>
        </p:nvSpPr>
        <p:spPr>
          <a:xfrm>
            <a:off x="1452880" y="4805680"/>
            <a:ext cx="2956560" cy="558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m</a:t>
            </a:r>
            <a:r>
              <a:rPr lang="vi-VN" sz="1400" dirty="0"/>
              <a:t>ain()</a:t>
            </a:r>
            <a:endParaRPr lang="en-US" sz="1400" dirty="0"/>
          </a:p>
        </p:txBody>
      </p:sp>
      <p:sp>
        <p:nvSpPr>
          <p:cNvPr id="20" name="Rectangle 19">
            <a:extLst>
              <a:ext uri="{FF2B5EF4-FFF2-40B4-BE49-F238E27FC236}">
                <a16:creationId xmlns:a16="http://schemas.microsoft.com/office/drawing/2014/main" id="{7A0A7CC5-6953-06DF-75CF-EF4970575AB6}"/>
              </a:ext>
            </a:extLst>
          </p:cNvPr>
          <p:cNvSpPr/>
          <p:nvPr/>
        </p:nvSpPr>
        <p:spPr>
          <a:xfrm>
            <a:off x="1452880" y="3840844"/>
            <a:ext cx="2956560" cy="801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err="1"/>
              <a:t>doSomething</a:t>
            </a:r>
            <a:r>
              <a:rPr lang="en-US" sz="1400" dirty="0"/>
              <a:t>()</a:t>
            </a:r>
          </a:p>
          <a:p>
            <a:pPr lvl="1"/>
            <a:r>
              <a:rPr lang="en-US" sz="1400" dirty="0"/>
              <a:t>long id = 123456789L</a:t>
            </a:r>
          </a:p>
          <a:p>
            <a:pPr lvl="1"/>
            <a:r>
              <a:rPr lang="en-US" sz="1400" dirty="0"/>
              <a:t>str reference</a:t>
            </a:r>
          </a:p>
        </p:txBody>
      </p:sp>
      <p:sp>
        <p:nvSpPr>
          <p:cNvPr id="22" name="Rectangle 21">
            <a:extLst>
              <a:ext uri="{FF2B5EF4-FFF2-40B4-BE49-F238E27FC236}">
                <a16:creationId xmlns:a16="http://schemas.microsoft.com/office/drawing/2014/main" id="{EE9FFE83-FB61-481C-56DA-DF668F68AE68}"/>
              </a:ext>
            </a:extLst>
          </p:cNvPr>
          <p:cNvSpPr/>
          <p:nvPr/>
        </p:nvSpPr>
        <p:spPr>
          <a:xfrm>
            <a:off x="1452880" y="2870398"/>
            <a:ext cx="2956560" cy="801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err="1"/>
              <a:t>doSomethingElse</a:t>
            </a:r>
            <a:r>
              <a:rPr lang="en-US" sz="1400" dirty="0"/>
              <a:t>()</a:t>
            </a:r>
          </a:p>
          <a:p>
            <a:pPr lvl="1"/>
            <a:r>
              <a:rPr lang="en-US" sz="1400" dirty="0"/>
              <a:t>Int age = 23</a:t>
            </a:r>
          </a:p>
          <a:p>
            <a:pPr lvl="1"/>
            <a:r>
              <a:rPr lang="en-US" sz="1400" dirty="0"/>
              <a:t>student reference</a:t>
            </a:r>
          </a:p>
        </p:txBody>
      </p:sp>
      <p:sp>
        <p:nvSpPr>
          <p:cNvPr id="23" name="Oval 22">
            <a:extLst>
              <a:ext uri="{FF2B5EF4-FFF2-40B4-BE49-F238E27FC236}">
                <a16:creationId xmlns:a16="http://schemas.microsoft.com/office/drawing/2014/main" id="{82EF2AC3-3061-B4CA-FD60-5FFDEC59CBF2}"/>
              </a:ext>
            </a:extLst>
          </p:cNvPr>
          <p:cNvSpPr/>
          <p:nvPr/>
        </p:nvSpPr>
        <p:spPr>
          <a:xfrm>
            <a:off x="6396136" y="3088285"/>
            <a:ext cx="2194560" cy="7217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25" name="Oval 24">
            <a:extLst>
              <a:ext uri="{FF2B5EF4-FFF2-40B4-BE49-F238E27FC236}">
                <a16:creationId xmlns:a16="http://schemas.microsoft.com/office/drawing/2014/main" id="{176B57ED-C7F4-8424-9EBF-E4BE8818567C}"/>
              </a:ext>
            </a:extLst>
          </p:cNvPr>
          <p:cNvSpPr/>
          <p:nvPr/>
        </p:nvSpPr>
        <p:spPr>
          <a:xfrm>
            <a:off x="7493416" y="4179974"/>
            <a:ext cx="2194560" cy="7217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“Hello World”</a:t>
            </a:r>
          </a:p>
        </p:txBody>
      </p:sp>
      <p:cxnSp>
        <p:nvCxnSpPr>
          <p:cNvPr id="27" name="Straight Arrow Connector 26">
            <a:extLst>
              <a:ext uri="{FF2B5EF4-FFF2-40B4-BE49-F238E27FC236}">
                <a16:creationId xmlns:a16="http://schemas.microsoft.com/office/drawing/2014/main" id="{3C5EDB8F-8735-FE0E-1083-7C08A0BE19E1}"/>
              </a:ext>
            </a:extLst>
          </p:cNvPr>
          <p:cNvCxnSpPr>
            <a:stCxn id="22" idx="3"/>
            <a:endCxn id="23" idx="2"/>
          </p:cNvCxnSpPr>
          <p:nvPr/>
        </p:nvCxnSpPr>
        <p:spPr>
          <a:xfrm>
            <a:off x="4409440" y="3271199"/>
            <a:ext cx="1986696" cy="1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1DADB2-4EB9-4112-6F16-4C4852A338E4}"/>
              </a:ext>
            </a:extLst>
          </p:cNvPr>
          <p:cNvCxnSpPr>
            <a:stCxn id="20" idx="3"/>
            <a:endCxn id="25" idx="2"/>
          </p:cNvCxnSpPr>
          <p:nvPr/>
        </p:nvCxnSpPr>
        <p:spPr>
          <a:xfrm>
            <a:off x="4409440" y="4241645"/>
            <a:ext cx="3083976" cy="299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8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2F424-A482-5EEC-1445-A6CA31DBAFED}"/>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Stack &amp; Heap</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6460237-2AF6-E670-699E-DE8B2F372DBE}"/>
              </a:ext>
            </a:extLst>
          </p:cNvPr>
          <p:cNvPicPr>
            <a:picLocks noChangeAspect="1"/>
          </p:cNvPicPr>
          <p:nvPr/>
        </p:nvPicPr>
        <p:blipFill>
          <a:blip r:embed="rId3"/>
          <a:stretch>
            <a:fillRect/>
          </a:stretch>
        </p:blipFill>
        <p:spPr>
          <a:xfrm>
            <a:off x="846182" y="1706564"/>
            <a:ext cx="7146835" cy="4890349"/>
          </a:xfrm>
          <a:prstGeom prst="rect">
            <a:avLst/>
          </a:prstGeom>
        </p:spPr>
      </p:pic>
    </p:spTree>
    <p:extLst>
      <p:ext uri="{BB962C8B-B14F-4D97-AF65-F5344CB8AC3E}">
        <p14:creationId xmlns:p14="http://schemas.microsoft.com/office/powerpoint/2010/main" val="422360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465798"/>
            <a:ext cx="6025786" cy="981202"/>
          </a:xfrm>
        </p:spPr>
        <p:txBody>
          <a:bodyPr/>
          <a:lstStyle/>
          <a:p>
            <a:r>
              <a:rPr lang="vi-VN" sz="4800" dirty="0">
                <a:latin typeface="Times New Roman" panose="02020603050405020304" pitchFamily="18" charset="0"/>
                <a:cs typeface="Times New Roman" panose="02020603050405020304" pitchFamily="18" charset="0"/>
              </a:rPr>
              <a:t>Spring Boot &amp; Maven</a:t>
            </a:r>
            <a:endParaRPr lang="en-US" sz="4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vi-VN" sz="2400" dirty="0">
                <a:latin typeface="Times New Roman" panose="02020603050405020304" pitchFamily="18" charset="0"/>
                <a:cs typeface="Times New Roman" panose="02020603050405020304" pitchFamily="18" charset="0"/>
              </a:rPr>
              <a:t>Spring Boot &amp; Plugin Spring Boot Maven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35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latin typeface="Times New Roman" panose="02020603050405020304" pitchFamily="18" charset="0"/>
                <a:cs typeface="Times New Roman" panose="02020603050405020304" pitchFamily="18" charset="0"/>
              </a:rPr>
              <a:t>Spring Boot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Autofit/>
          </a:bodyPr>
          <a:lstStyle/>
          <a:p>
            <a:pPr algn="just"/>
            <a:r>
              <a:rPr lang="vi-VN" sz="2800" dirty="0">
                <a:latin typeface="Times New Roman" panose="02020603050405020304" pitchFamily="18" charset="0"/>
                <a:cs typeface="Times New Roman" panose="02020603050405020304" pitchFamily="18" charset="0"/>
              </a:rPr>
              <a:t>Spring Boot là một framework phát triển ứng dụng Java được thiết kế </a:t>
            </a:r>
            <a:r>
              <a:rPr lang="vi-VN" sz="2800" dirty="0" smtClean="0">
                <a:latin typeface="Times New Roman" panose="02020603050405020304" pitchFamily="18" charset="0"/>
                <a:cs typeface="Times New Roman" panose="02020603050405020304" pitchFamily="18" charset="0"/>
              </a:rPr>
              <a:t>để giảm </a:t>
            </a:r>
            <a:r>
              <a:rPr lang="vi-VN" sz="2800" dirty="0">
                <a:latin typeface="Times New Roman" panose="02020603050405020304" pitchFamily="18" charset="0"/>
                <a:cs typeface="Times New Roman" panose="02020603050405020304" pitchFamily="18" charset="0"/>
              </a:rPr>
              <a:t>thiểu sự phức </a:t>
            </a:r>
            <a:r>
              <a:rPr lang="vi-VN" sz="2800" dirty="0" smtClean="0">
                <a:latin typeface="Times New Roman" panose="02020603050405020304" pitchFamily="18" charset="0"/>
                <a:cs typeface="Times New Roman" panose="02020603050405020304" pitchFamily="18" charset="0"/>
              </a:rPr>
              <a:t>tạp. </a:t>
            </a:r>
            <a:r>
              <a:rPr lang="vi-VN" sz="2800" dirty="0">
                <a:latin typeface="Times New Roman" panose="02020603050405020304" pitchFamily="18" charset="0"/>
                <a:cs typeface="Times New Roman" panose="02020603050405020304" pitchFamily="18" charset="0"/>
              </a:rPr>
              <a:t>Nó </a:t>
            </a:r>
            <a:r>
              <a:rPr lang="vi-VN" sz="2800" dirty="0" smtClean="0">
                <a:latin typeface="Times New Roman" panose="02020603050405020304" pitchFamily="18" charset="0"/>
                <a:cs typeface="Times New Roman" panose="02020603050405020304" pitchFamily="18" charset="0"/>
              </a:rPr>
              <a:t>là một </a:t>
            </a:r>
            <a:r>
              <a:rPr lang="vi-VN" sz="2800" dirty="0">
                <a:latin typeface="Times New Roman" panose="02020603050405020304" pitchFamily="18" charset="0"/>
                <a:cs typeface="Times New Roman" panose="02020603050405020304" pitchFamily="18" charset="0"/>
              </a:rPr>
              <a:t>module của Spring Framework và cung cấp tính năng RAD (</a:t>
            </a:r>
            <a:r>
              <a:rPr lang="vi-VN" sz="2800" dirty="0" smtClean="0">
                <a:latin typeface="Times New Roman" panose="02020603050405020304" pitchFamily="18" charset="0"/>
                <a:cs typeface="Times New Roman" panose="02020603050405020304" pitchFamily="18" charset="0"/>
              </a:rPr>
              <a:t>Rapid Application </a:t>
            </a:r>
            <a:r>
              <a:rPr lang="vi-VN" sz="2800" dirty="0">
                <a:latin typeface="Times New Roman" panose="02020603050405020304" pitchFamily="18" charset="0"/>
                <a:cs typeface="Times New Roman" panose="02020603050405020304" pitchFamily="18" charset="0"/>
              </a:rPr>
              <a:t>Development). Spring Boot không yêu cầu cấu hình </a:t>
            </a:r>
            <a:r>
              <a:rPr lang="vi-VN" sz="2800" dirty="0" smtClean="0">
                <a:latin typeface="Times New Roman" panose="02020603050405020304" pitchFamily="18" charset="0"/>
                <a:cs typeface="Times New Roman" panose="02020603050405020304" pitchFamily="18" charset="0"/>
              </a:rPr>
              <a:t>XML và </a:t>
            </a:r>
            <a:r>
              <a:rPr lang="vi-VN" sz="2800" dirty="0">
                <a:latin typeface="Times New Roman" panose="02020603050405020304" pitchFamily="18" charset="0"/>
                <a:cs typeface="Times New Roman" panose="02020603050405020304" pitchFamily="18" charset="0"/>
              </a:rPr>
              <a:t>sử dụng quy ước về mô hình thiết kế phần mềm theo cấu hình.</a:t>
            </a:r>
            <a:endParaRPr lang="en-US" sz="2800" dirty="0">
              <a:latin typeface="Times New Roman" panose="02020603050405020304" pitchFamily="18" charset="0"/>
              <a:cs typeface="Times New Roman" panose="02020603050405020304" pitchFamily="18" charset="0"/>
            </a:endParaRPr>
          </a:p>
          <a:p>
            <a:pPr algn="just"/>
            <a:endParaRPr lang="vi-VN" sz="2800" dirty="0">
              <a:latin typeface="Times New Roman" panose="02020603050405020304" pitchFamily="18" charset="0"/>
              <a:cs typeface="Times New Roman" panose="02020603050405020304" pitchFamily="18" charset="0"/>
            </a:endParaRPr>
          </a:p>
          <a:p>
            <a:pPr algn="just"/>
            <a:endParaRPr lang="vi-VN" sz="2800" dirty="0">
              <a:latin typeface="Times New Roman" panose="02020603050405020304" pitchFamily="18" charset="0"/>
              <a:cs typeface="Times New Roman" panose="02020603050405020304" pitchFamily="18" charset="0"/>
            </a:endParaRPr>
          </a:p>
          <a:p>
            <a:endParaRPr lang="en-US" sz="2800"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SPRING BOOT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Cấu trúc</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10587038" y="6356350"/>
            <a:ext cx="1604962" cy="365125"/>
          </a:xfrm>
        </p:spPr>
        <p:txBody>
          <a:bodyPr/>
          <a:lstStyle/>
          <a:p>
            <a:fld id="{294A09A9-5501-47C1-A89A-A340965A2BE2}" type="slidenum">
              <a:rPr lang="en-US" smtClean="0"/>
              <a:pPr/>
              <a:t>9</a:t>
            </a:fld>
            <a:endParaRPr lang="en-US" dirty="0"/>
          </a:p>
        </p:txBody>
      </p:sp>
      <p:sp>
        <p:nvSpPr>
          <p:cNvPr id="8"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vi-VN" dirty="0">
                <a:latin typeface="Times New Roman" panose="02020603050405020304" pitchFamily="18" charset="0"/>
                <a:cs typeface="Times New Roman" panose="02020603050405020304" pitchFamily="18" charset="0"/>
              </a:rPr>
              <a:t>SPRING BOOT</a:t>
            </a:r>
            <a:endParaRPr lang="en-US" dirty="0">
              <a:latin typeface="Times New Roman" panose="02020603050405020304" pitchFamily="18" charset="0"/>
              <a:cs typeface="Times New Roman" panose="02020603050405020304" pitchFamily="18" charset="0"/>
            </a:endParaRPr>
          </a:p>
        </p:txBody>
      </p:sp>
      <p:sp>
        <p:nvSpPr>
          <p:cNvPr id="3" name="Oval 2"/>
          <p:cNvSpPr/>
          <p:nvPr/>
        </p:nvSpPr>
        <p:spPr>
          <a:xfrm>
            <a:off x="3355871" y="2459533"/>
            <a:ext cx="2289772" cy="1301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ysClr val="windowText" lastClr="000000"/>
                </a:solidFill>
                <a:latin typeface="Times New Roman" panose="02020603050405020304" pitchFamily="18" charset="0"/>
                <a:cs typeface="Times New Roman" panose="02020603050405020304" pitchFamily="18" charset="0"/>
              </a:rPr>
              <a:t>Embedded HTTP</a:t>
            </a:r>
          </a:p>
          <a:p>
            <a:pPr algn="ctr"/>
            <a:r>
              <a:rPr lang="vi-VN" sz="1600" dirty="0">
                <a:solidFill>
                  <a:sysClr val="windowText" lastClr="000000"/>
                </a:solidFill>
                <a:latin typeface="Times New Roman" panose="02020603050405020304" pitchFamily="18" charset="0"/>
                <a:cs typeface="Times New Roman" panose="02020603050405020304" pitchFamily="18" charset="0"/>
              </a:rPr>
              <a:t>(Tomcat, Jetty)</a:t>
            </a:r>
            <a:endParaRPr 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11" name="Oval 10"/>
          <p:cNvSpPr/>
          <p:nvPr/>
        </p:nvSpPr>
        <p:spPr>
          <a:xfrm>
            <a:off x="448026" y="2459533"/>
            <a:ext cx="2289772" cy="1301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ysClr val="windowText" lastClr="000000"/>
                </a:solidFill>
                <a:latin typeface="Times New Roman" panose="02020603050405020304" pitchFamily="18" charset="0"/>
                <a:cs typeface="Times New Roman" panose="02020603050405020304" pitchFamily="18" charset="0"/>
              </a:rPr>
              <a:t>Spring Framework</a:t>
            </a:r>
            <a:endParaRPr 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12" name="Oval 11"/>
          <p:cNvSpPr/>
          <p:nvPr/>
        </p:nvSpPr>
        <p:spPr>
          <a:xfrm>
            <a:off x="6342920" y="2450421"/>
            <a:ext cx="2289772" cy="1301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ysClr val="windowText" lastClr="000000"/>
                </a:solidFill>
                <a:latin typeface="Times New Roman" panose="02020603050405020304" pitchFamily="18" charset="0"/>
                <a:cs typeface="Times New Roman" panose="02020603050405020304" pitchFamily="18" charset="0"/>
              </a:rPr>
              <a:t>XML &lt;bean&gt;</a:t>
            </a:r>
          </a:p>
          <a:p>
            <a:pPr algn="ctr"/>
            <a:r>
              <a:rPr lang="en-US" sz="1600" dirty="0">
                <a:solidFill>
                  <a:sysClr val="windowText" lastClr="000000"/>
                </a:solidFill>
                <a:latin typeface="Times New Roman" panose="02020603050405020304" pitchFamily="18" charset="0"/>
                <a:cs typeface="Times New Roman" panose="02020603050405020304" pitchFamily="18" charset="0"/>
              </a:rPr>
              <a:t>Configuration </a:t>
            </a:r>
            <a:r>
              <a:rPr lang="vi-VN" sz="1600" dirty="0">
                <a:solidFill>
                  <a:sysClr val="windowText" lastClr="000000"/>
                </a:solidFill>
                <a:latin typeface="Times New Roman" panose="02020603050405020304" pitchFamily="18" charset="0"/>
                <a:cs typeface="Times New Roman" panose="02020603050405020304" pitchFamily="18" charset="0"/>
              </a:rPr>
              <a:t>or @Configuration</a:t>
            </a:r>
            <a:endParaRPr 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13" name="Oval 12"/>
          <p:cNvSpPr/>
          <p:nvPr/>
        </p:nvSpPr>
        <p:spPr>
          <a:xfrm>
            <a:off x="9329969" y="2450421"/>
            <a:ext cx="2289772" cy="1301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ysClr val="windowText" lastClr="000000"/>
                </a:solidFill>
                <a:latin typeface="Times New Roman" panose="02020603050405020304" pitchFamily="18" charset="0"/>
                <a:cs typeface="Times New Roman" panose="02020603050405020304" pitchFamily="18" charset="0"/>
              </a:rPr>
              <a:t>Spring Boot</a:t>
            </a:r>
            <a:endParaRPr 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Plus 6"/>
          <p:cNvSpPr/>
          <p:nvPr/>
        </p:nvSpPr>
        <p:spPr>
          <a:xfrm>
            <a:off x="2801032" y="2831312"/>
            <a:ext cx="507360" cy="4379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14" name="Minus 13"/>
          <p:cNvSpPr/>
          <p:nvPr/>
        </p:nvSpPr>
        <p:spPr>
          <a:xfrm>
            <a:off x="5740601" y="2831312"/>
            <a:ext cx="507360" cy="43792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15" name="Equal 14"/>
          <p:cNvSpPr/>
          <p:nvPr/>
        </p:nvSpPr>
        <p:spPr>
          <a:xfrm>
            <a:off x="8727650" y="2831312"/>
            <a:ext cx="507360" cy="4379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Times New Roman" panose="02020603050405020304" pitchFamily="18" charset="0"/>
              <a:cs typeface="Times New Roman" panose="02020603050405020304" pitchFamily="18" charset="0"/>
            </a:endParaRPr>
          </a:p>
        </p:txBody>
      </p:sp>
      <p:sp>
        <p:nvSpPr>
          <p:cNvPr id="17" name="Rounded Rectangular Callout 16"/>
          <p:cNvSpPr/>
          <p:nvPr/>
        </p:nvSpPr>
        <p:spPr>
          <a:xfrm>
            <a:off x="495505" y="4562363"/>
            <a:ext cx="2305527" cy="1011729"/>
          </a:xfrm>
          <a:prstGeom prst="wedgeRoundRectCallout">
            <a:avLst>
              <a:gd name="adj1" fmla="val -11958"/>
              <a:gd name="adj2" fmla="val -1030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latin typeface="Times New Roman" panose="02020603050405020304" pitchFamily="18" charset="0"/>
                <a:cs typeface="Times New Roman" panose="02020603050405020304" pitchFamily="18" charset="0"/>
              </a:rPr>
              <a:t>IoC Container, DI, Spring MVC,...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8" name="Rounded Rectangular Callout 17"/>
          <p:cNvSpPr/>
          <p:nvPr/>
        </p:nvSpPr>
        <p:spPr>
          <a:xfrm>
            <a:off x="3308392" y="4562363"/>
            <a:ext cx="4536563" cy="1011729"/>
          </a:xfrm>
          <a:prstGeom prst="wedgeRoundRectCallout">
            <a:avLst>
              <a:gd name="adj1" fmla="val 31442"/>
              <a:gd name="adj2" fmla="val -10756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latin typeface="Times New Roman" panose="02020603050405020304" pitchFamily="18" charset="0"/>
                <a:cs typeface="Times New Roman" panose="02020603050405020304" pitchFamily="18" charset="0"/>
              </a:rPr>
              <a:t>XML &lt;bean&gt; configuration là cách sử dụng tập tin XML để cấu hình các đối tượng bean trong các ứng dụng Java</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9" name="Rounded Rectangular Callout 18"/>
          <p:cNvSpPr/>
          <p:nvPr/>
        </p:nvSpPr>
        <p:spPr>
          <a:xfrm>
            <a:off x="6247961" y="1037325"/>
            <a:ext cx="4339077" cy="1011729"/>
          </a:xfrm>
          <a:prstGeom prst="wedgeRoundRectCallout">
            <a:avLst>
              <a:gd name="adj1" fmla="val -80020"/>
              <a:gd name="adj2" fmla="val 7470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latin typeface="Times New Roman" panose="02020603050405020304" pitchFamily="18" charset="0"/>
                <a:cs typeface="Times New Roman" panose="02020603050405020304" pitchFamily="18" charset="0"/>
              </a:rPr>
              <a:t>Embedded HTTP là khái niệm chỉ việc tích hợp máy chủ HTTP (HTTP server) trực tiếp vào ứng dụng</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72551"/>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 xsi:nil="true"/>
    <Background xmlns="71af3243-3dd4-4a8d-8c0d-dd76da1f02a5" xsi:nil="tru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8A0498-6641-479D-8115-8BC7C8E6B1B8}">
  <ds:schemaRefs>
    <ds:schemaRef ds:uri="http://schemas.microsoft.com/sharepoint/v3/contenttype/forms"/>
  </ds:schemaRefs>
</ds:datastoreItem>
</file>

<file path=customXml/itemProps3.xml><?xml version="1.0" encoding="utf-8"?>
<ds:datastoreItem xmlns:ds="http://schemas.openxmlformats.org/officeDocument/2006/customXml" ds:itemID="{EA73794D-D7EA-4048-9998-F5D6224939BE}">
  <ds:schemaRefs>
    <ds:schemaRef ds:uri="http://schemas.microsoft.com/office/2006/metadata/properties"/>
    <ds:schemaRef ds:uri="http://purl.org/dc/elements/1.1/"/>
    <ds:schemaRef ds:uri="http://schemas.microsoft.com/sharepoint/v3"/>
    <ds:schemaRef ds:uri="230e9df3-be65-4c73-a93b-d1236ebd677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6370</Words>
  <Application>Microsoft Office PowerPoint</Application>
  <PresentationFormat>Widescreen</PresentationFormat>
  <Paragraphs>398</Paragraphs>
  <Slides>36</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JetBrains Mono</vt:lpstr>
      <vt:lpstr>Open Sans</vt:lpstr>
      <vt:lpstr>Tenorite</vt:lpstr>
      <vt:lpstr>Times New Roman</vt:lpstr>
      <vt:lpstr>Custom</vt:lpstr>
      <vt:lpstr>SPRING BOOT</vt:lpstr>
      <vt:lpstr>Mục Lục</vt:lpstr>
      <vt:lpstr>Stack &amp; Heap</vt:lpstr>
      <vt:lpstr>Stack &amp; Heap</vt:lpstr>
      <vt:lpstr>Stack &amp; Heap</vt:lpstr>
      <vt:lpstr>Stack &amp; Heap</vt:lpstr>
      <vt:lpstr>Spring Boot &amp; Maven</vt:lpstr>
      <vt:lpstr>Spring Boot</vt:lpstr>
      <vt:lpstr>Cấu trúc</vt:lpstr>
      <vt:lpstr>Tính Năng</vt:lpstr>
      <vt:lpstr>Ưu điểm và nhược điểm</vt:lpstr>
      <vt:lpstr>PowerPoint Presentation</vt:lpstr>
      <vt:lpstr>PowerPoint Presentation</vt:lpstr>
      <vt:lpstr>Spring Boot Maven</vt:lpstr>
      <vt:lpstr>PowerPoint Presentation</vt:lpstr>
      <vt:lpstr>Tính Năng</vt:lpstr>
      <vt:lpstr>Spring IoC</vt:lpstr>
      <vt:lpstr>Spring IoC</vt:lpstr>
      <vt:lpstr>PowerPoint Presentation</vt:lpstr>
      <vt:lpstr>BeanFactory</vt:lpstr>
      <vt:lpstr>Tính Năng</vt:lpstr>
      <vt:lpstr>Dependency Injection (DI)</vt:lpstr>
      <vt:lpstr>Dependency Injection(DI)</vt:lpstr>
      <vt:lpstr>PowerPoint Presentation</vt:lpstr>
      <vt:lpstr>Ưu điểm và nhược điểm</vt:lpstr>
      <vt:lpstr>Annotation</vt:lpstr>
      <vt:lpstr>Annotation</vt:lpstr>
      <vt:lpstr>@Component</vt:lpstr>
      <vt:lpstr>@Component</vt:lpstr>
      <vt:lpstr>@Autowired</vt:lpstr>
      <vt:lpstr>@Autowired</vt:lpstr>
      <vt:lpstr>@Qualifier</vt:lpstr>
      <vt:lpstr>@ Qualifier</vt:lpstr>
      <vt:lpstr>@Configuration &amp; @Bean</vt:lpstr>
      <vt:lpstr>PowerPoint Presentation</vt:lpstr>
      <vt:lpstr>Thank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2023-09-06T14:50:52Z</dcterms:created>
  <dcterms:modified xsi:type="dcterms:W3CDTF">2024-03-08T09:10:51Z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