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3.xml" ContentType="application/vnd.openxmlformats-officedocument.themeOverr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305" r:id="rId3"/>
    <p:sldId id="258" r:id="rId4"/>
    <p:sldId id="279" r:id="rId5"/>
    <p:sldId id="280" r:id="rId6"/>
    <p:sldId id="303" r:id="rId7"/>
    <p:sldId id="281" r:id="rId8"/>
    <p:sldId id="266" r:id="rId9"/>
    <p:sldId id="286" r:id="rId10"/>
    <p:sldId id="287" r:id="rId11"/>
    <p:sldId id="288" r:id="rId12"/>
    <p:sldId id="289" r:id="rId13"/>
    <p:sldId id="267" r:id="rId14"/>
    <p:sldId id="291" r:id="rId15"/>
    <p:sldId id="268" r:id="rId16"/>
    <p:sldId id="301" r:id="rId17"/>
    <p:sldId id="304" r:id="rId18"/>
    <p:sldId id="302" r:id="rId19"/>
    <p:sldId id="269" r:id="rId20"/>
    <p:sldId id="297" r:id="rId21"/>
    <p:sldId id="298" r:id="rId22"/>
    <p:sldId id="299" r:id="rId23"/>
    <p:sldId id="261"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唐启浩" initials="唐启浩" lastIdx="14" clrIdx="0">
    <p:extLst>
      <p:ext uri="{19B8F6BF-5375-455C-9EA6-DF929625EA0E}">
        <p15:presenceInfo xmlns:p15="http://schemas.microsoft.com/office/powerpoint/2012/main" userId="5928b9a922884e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65505" autoAdjust="0"/>
  </p:normalViewPr>
  <p:slideViewPr>
    <p:cSldViewPr snapToGrid="0">
      <p:cViewPr varScale="1">
        <p:scale>
          <a:sx n="56" d="100"/>
          <a:sy n="56" d="100"/>
        </p:scale>
        <p:origin x="58" y="77"/>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祖国的花朵" userId="e5b1ea1338e2808f" providerId="LiveId" clId="{17946B9F-CD6A-45CE-9561-2D844D2B563D}"/>
    <pc:docChg chg="custSel modSld modMainMaster">
      <pc:chgData name="祖国的花朵" userId="e5b1ea1338e2808f" providerId="LiveId" clId="{17946B9F-CD6A-45CE-9561-2D844D2B563D}" dt="2018-02-05T03:08:20.393" v="14" actId="1035"/>
      <pc:docMkLst>
        <pc:docMk/>
      </pc:docMkLst>
      <pc:sldChg chg="addSp delSp modSp">
        <pc:chgData name="祖国的花朵" userId="e5b1ea1338e2808f" providerId="LiveId" clId="{17946B9F-CD6A-45CE-9561-2D844D2B563D}" dt="2018-02-05T03:08:10.899" v="8" actId="947"/>
        <pc:sldMkLst>
          <pc:docMk/>
          <pc:sldMk cId="2271741893" sldId="256"/>
        </pc:sldMkLst>
        <pc:spChg chg="mod">
          <ac:chgData name="祖国的花朵" userId="e5b1ea1338e2808f" providerId="LiveId" clId="{17946B9F-CD6A-45CE-9561-2D844D2B563D}" dt="2018-02-05T03:08:10.899" v="8" actId="947"/>
          <ac:spMkLst>
            <pc:docMk/>
            <pc:sldMk cId="2271741893" sldId="256"/>
            <ac:spMk id="2" creationId="{00000000-0000-0000-0000-000000000000}"/>
          </ac:spMkLst>
        </pc:spChg>
        <pc:spChg chg="add del mod">
          <ac:chgData name="祖国的花朵" userId="e5b1ea1338e2808f" providerId="LiveId" clId="{17946B9F-CD6A-45CE-9561-2D844D2B563D}" dt="2018-02-05T03:08:05.390" v="7" actId="947"/>
          <ac:spMkLst>
            <pc:docMk/>
            <pc:sldMk cId="2271741893" sldId="256"/>
            <ac:spMk id="4" creationId="{35331091-9E7B-4BDB-913A-7A9DB8DA49A5}"/>
          </ac:spMkLst>
        </pc:spChg>
        <pc:spChg chg="add del mod">
          <ac:chgData name="祖国的花朵" userId="e5b1ea1338e2808f" providerId="LiveId" clId="{17946B9F-CD6A-45CE-9561-2D844D2B563D}" dt="2018-02-05T03:08:05.390" v="7" actId="947"/>
          <ac:spMkLst>
            <pc:docMk/>
            <pc:sldMk cId="2271741893" sldId="256"/>
            <ac:spMk id="5" creationId="{54089738-228D-4AA2-8034-95C804C8AEE4}"/>
          </ac:spMkLst>
        </pc:spChg>
        <pc:spChg chg="add del mod">
          <ac:chgData name="祖国的花朵" userId="e5b1ea1338e2808f" providerId="LiveId" clId="{17946B9F-CD6A-45CE-9561-2D844D2B563D}" dt="2018-02-05T03:08:05.390" v="7" actId="947"/>
          <ac:spMkLst>
            <pc:docMk/>
            <pc:sldMk cId="2271741893" sldId="256"/>
            <ac:spMk id="6" creationId="{9B24A13F-C480-48E8-9D19-68BB514B523C}"/>
          </ac:spMkLst>
        </pc:spChg>
        <pc:spChg chg="add del mod">
          <ac:chgData name="祖国的花朵" userId="e5b1ea1338e2808f" providerId="LiveId" clId="{17946B9F-CD6A-45CE-9561-2D844D2B563D}" dt="2018-02-05T03:08:05.390" v="7" actId="947"/>
          <ac:spMkLst>
            <pc:docMk/>
            <pc:sldMk cId="2271741893" sldId="256"/>
            <ac:spMk id="7" creationId="{0847B107-C295-459F-AA22-68EB74FB3165}"/>
          </ac:spMkLst>
        </pc:spChg>
      </pc:sldChg>
      <pc:sldChg chg="addSp delSp modSp">
        <pc:chgData name="祖国的花朵" userId="e5b1ea1338e2808f" providerId="LiveId" clId="{17946B9F-CD6A-45CE-9561-2D844D2B563D}" dt="2018-02-05T03:07:53.729" v="6" actId="113"/>
        <pc:sldMkLst>
          <pc:docMk/>
          <pc:sldMk cId="1259043032" sldId="261"/>
        </pc:sldMkLst>
        <pc:spChg chg="add del mod">
          <ac:chgData name="祖国的花朵" userId="e5b1ea1338e2808f" providerId="LiveId" clId="{17946B9F-CD6A-45CE-9561-2D844D2B563D}" dt="2018-02-05T03:07:50.380" v="2" actId="113"/>
          <ac:spMkLst>
            <pc:docMk/>
            <pc:sldMk cId="1259043032" sldId="261"/>
            <ac:spMk id="2" creationId="{49B520C7-C3C9-49E9-95FB-BF7232E3B5FF}"/>
          </ac:spMkLst>
        </pc:spChg>
        <pc:spChg chg="add del mod">
          <ac:chgData name="祖国的花朵" userId="e5b1ea1338e2808f" providerId="LiveId" clId="{17946B9F-CD6A-45CE-9561-2D844D2B563D}" dt="2018-02-05T03:07:50.380" v="2" actId="113"/>
          <ac:spMkLst>
            <pc:docMk/>
            <pc:sldMk cId="1259043032" sldId="261"/>
            <ac:spMk id="3" creationId="{F92F8434-F95E-4033-948F-0DBB33532169}"/>
          </ac:spMkLst>
        </pc:spChg>
        <pc:spChg chg="add del mod">
          <ac:chgData name="祖国的花朵" userId="e5b1ea1338e2808f" providerId="LiveId" clId="{17946B9F-CD6A-45CE-9561-2D844D2B563D}" dt="2018-02-05T03:07:50.380" v="2" actId="113"/>
          <ac:spMkLst>
            <pc:docMk/>
            <pc:sldMk cId="1259043032" sldId="261"/>
            <ac:spMk id="4" creationId="{6A4CD3F6-17AA-4922-8E7C-BB1A3F9BEC39}"/>
          </ac:spMkLst>
        </pc:spChg>
        <pc:spChg chg="mod">
          <ac:chgData name="祖国的花朵" userId="e5b1ea1338e2808f" providerId="LiveId" clId="{17946B9F-CD6A-45CE-9561-2D844D2B563D}" dt="2018-02-05T03:07:53.729" v="6" actId="113"/>
          <ac:spMkLst>
            <pc:docMk/>
            <pc:sldMk cId="1259043032" sldId="261"/>
            <ac:spMk id="12" creationId="{00000000-0000-0000-0000-000000000000}"/>
          </ac:spMkLst>
        </pc:spChg>
        <pc:spChg chg="mod">
          <ac:chgData name="祖国的花朵" userId="e5b1ea1338e2808f" providerId="LiveId" clId="{17946B9F-CD6A-45CE-9561-2D844D2B563D}" dt="2018-02-05T03:07:50.404" v="4" actId="27636"/>
          <ac:spMkLst>
            <pc:docMk/>
            <pc:sldMk cId="1259043032" sldId="261"/>
            <ac:spMk id="13" creationId="{00000000-0000-0000-0000-000000000000}"/>
          </ac:spMkLst>
        </pc:spChg>
        <pc:spChg chg="mod">
          <ac:chgData name="祖国的花朵" userId="e5b1ea1338e2808f" providerId="LiveId" clId="{17946B9F-CD6A-45CE-9561-2D844D2B563D}" dt="2018-02-05T03:07:50.405" v="5" actId="27636"/>
          <ac:spMkLst>
            <pc:docMk/>
            <pc:sldMk cId="1259043032" sldId="261"/>
            <ac:spMk id="14" creationId="{00000000-0000-0000-0000-000000000000}"/>
          </ac:spMkLst>
        </pc:spChg>
      </pc:sldChg>
      <pc:sldMasterChg chg="modSldLayout">
        <pc:chgData name="祖国的花朵" userId="e5b1ea1338e2808f" providerId="LiveId" clId="{17946B9F-CD6A-45CE-9561-2D844D2B563D}" dt="2018-02-05T03:08:20.393" v="14" actId="1035"/>
        <pc:sldMasterMkLst>
          <pc:docMk/>
          <pc:sldMasterMk cId="3784027784" sldId="2147483648"/>
        </pc:sldMasterMkLst>
        <pc:sldLayoutChg chg="modSp">
          <pc:chgData name="祖国的花朵" userId="e5b1ea1338e2808f" providerId="LiveId" clId="{17946B9F-CD6A-45CE-9561-2D844D2B563D}" dt="2018-02-05T03:08:20.393" v="14" actId="1035"/>
          <pc:sldLayoutMkLst>
            <pc:docMk/>
            <pc:sldMasterMk cId="3784027784" sldId="2147483648"/>
            <pc:sldLayoutMk cId="2882586885" sldId="2147483660"/>
          </pc:sldLayoutMkLst>
          <pc:spChg chg="mod">
            <ac:chgData name="祖国的花朵" userId="e5b1ea1338e2808f" providerId="LiveId" clId="{17946B9F-CD6A-45CE-9561-2D844D2B563D}" dt="2018-02-05T03:08:20.393" v="14" actId="1035"/>
            <ac:spMkLst>
              <pc:docMk/>
              <pc:sldMasterMk cId="3784027784" sldId="2147483648"/>
              <pc:sldLayoutMk cId="2882586885" sldId="2147483660"/>
              <ac:spMk id="9801" creationId="{00000000-0000-0000-0000-000000000000}"/>
            </ac:spMkLst>
          </pc:spChg>
          <pc:spChg chg="mod">
            <ac:chgData name="祖国的花朵" userId="e5b1ea1338e2808f" providerId="LiveId" clId="{17946B9F-CD6A-45CE-9561-2D844D2B563D}" dt="2018-02-05T03:08:15.187" v="9" actId="14100"/>
            <ac:spMkLst>
              <pc:docMk/>
              <pc:sldMasterMk cId="3784027784" sldId="2147483648"/>
              <pc:sldLayoutMk cId="2882586885" sldId="2147483660"/>
              <ac:spMk id="9802" creationId="{00000000-0000-0000-0000-000000000000}"/>
            </ac:spMkLst>
          </pc:spChg>
        </pc:sldLayoutChg>
        <pc:sldLayoutChg chg="modSp">
          <pc:chgData name="祖国的花朵" userId="e5b1ea1338e2808f" providerId="LiveId" clId="{17946B9F-CD6A-45CE-9561-2D844D2B563D}" dt="2018-02-05T03:07:45.691" v="1" actId="14100"/>
          <pc:sldLayoutMkLst>
            <pc:docMk/>
            <pc:sldMasterMk cId="3784027784" sldId="2147483648"/>
            <pc:sldLayoutMk cId="2378658405" sldId="2147483661"/>
          </pc:sldLayoutMkLst>
          <pc:spChg chg="mod">
            <ac:chgData name="祖国的花朵" userId="e5b1ea1338e2808f" providerId="LiveId" clId="{17946B9F-CD6A-45CE-9561-2D844D2B563D}" dt="2018-02-05T03:07:45.691" v="1" actId="14100"/>
            <ac:spMkLst>
              <pc:docMk/>
              <pc:sldMasterMk cId="3784027784" sldId="2147483648"/>
              <pc:sldLayoutMk cId="2378658405" sldId="2147483661"/>
              <ac:spMk id="13" creationId="{00000000-0000-0000-0000-000000000000}"/>
            </ac:spMkLst>
          </pc:sp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F2A4E-D34B-4806-99A1-02910183DDE4}" type="datetimeFigureOut">
              <a:rPr lang="zh-CN" altLang="en-US" smtClean="0"/>
              <a:t>2018/6/3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E3519-AA41-4C8F-81B1-98F81BDCD14B}" type="slidenum">
              <a:rPr lang="zh-CN" altLang="en-US" smtClean="0"/>
              <a:t>‹#›</a:t>
            </a:fld>
            <a:endParaRPr lang="zh-CN" altLang="en-US"/>
          </a:p>
        </p:txBody>
      </p:sp>
    </p:spTree>
    <p:extLst>
      <p:ext uri="{BB962C8B-B14F-4D97-AF65-F5344CB8AC3E}">
        <p14:creationId xmlns:p14="http://schemas.microsoft.com/office/powerpoint/2010/main" val="218102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大家好，我叫唐启浩，学号是</a:t>
            </a:r>
            <a:r>
              <a:rPr lang="en-US" altLang="zh-CN" dirty="0" smtClean="0"/>
              <a:t>1400012415</a:t>
            </a:r>
            <a:r>
              <a:rPr lang="zh-CN" altLang="en-US" dirty="0" smtClean="0"/>
              <a:t>，我的导师是刘瑜老师，我今天答辩</a:t>
            </a:r>
            <a:r>
              <a:rPr lang="zh-CN" altLang="en-US" dirty="0" smtClean="0"/>
              <a:t>的题目</a:t>
            </a:r>
            <a:r>
              <a:rPr lang="zh-CN" altLang="en-US" dirty="0" smtClean="0"/>
              <a:t>是基于社交媒体大数据的游客出行空间模式研究。</a:t>
            </a:r>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a:t>
            </a:fld>
            <a:endParaRPr lang="zh-CN" altLang="en-US"/>
          </a:p>
        </p:txBody>
      </p:sp>
    </p:spTree>
    <p:extLst>
      <p:ext uri="{BB962C8B-B14F-4D97-AF65-F5344CB8AC3E}">
        <p14:creationId xmlns:p14="http://schemas.microsoft.com/office/powerpoint/2010/main" val="2171204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得到了</a:t>
            </a:r>
            <a:r>
              <a:rPr lang="en-US" altLang="zh-CN" dirty="0" smtClean="0"/>
              <a:t>Motif</a:t>
            </a:r>
            <a:r>
              <a:rPr lang="zh-CN" altLang="en-US" dirty="0" smtClean="0"/>
              <a:t>模式之后，就需要将模式和游客行为路线进行匹配。对子图进行表标号，找出所有的同构子图，将路线转成图，如上面给定的这条路线，最终转成了后面这个图，将行为实例和挖掘的</a:t>
            </a:r>
            <a:r>
              <a:rPr lang="en-US" altLang="zh-CN" dirty="0" smtClean="0"/>
              <a:t>motif</a:t>
            </a:r>
            <a:r>
              <a:rPr lang="zh-CN" altLang="en-US" dirty="0" smtClean="0"/>
              <a:t>进行匹配，就能把所有旅游行为分类到</a:t>
            </a:r>
            <a:r>
              <a:rPr lang="en-US" altLang="zh-CN" dirty="0" smtClean="0"/>
              <a:t>motif</a:t>
            </a:r>
            <a:r>
              <a:rPr lang="zh-CN" altLang="en-US" dirty="0" smtClean="0"/>
              <a:t>模式中，随后把得到的结果和已有的模式理论进行对比验证。</a:t>
            </a:r>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11</a:t>
            </a:fld>
            <a:endParaRPr lang="zh-CN" altLang="en-US"/>
          </a:p>
        </p:txBody>
      </p:sp>
    </p:spTree>
    <p:extLst>
      <p:ext uri="{BB962C8B-B14F-4D97-AF65-F5344CB8AC3E}">
        <p14:creationId xmlns:p14="http://schemas.microsoft.com/office/powerpoint/2010/main" val="820400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一个应用时对城市目的地类型进行判别，将宏观行为网络中得到的</a:t>
            </a:r>
            <a:r>
              <a:rPr lang="en-US" altLang="zh-CN" dirty="0" smtClean="0"/>
              <a:t>motif</a:t>
            </a:r>
            <a:r>
              <a:rPr lang="zh-CN" altLang="en-US" dirty="0" smtClean="0"/>
              <a:t>的节点进行分类。可以分为</a:t>
            </a:r>
            <a:r>
              <a:rPr lang="en-US" altLang="zh-CN" dirty="0" smtClean="0"/>
              <a:t>5</a:t>
            </a:r>
            <a:r>
              <a:rPr lang="zh-CN" altLang="en-US" dirty="0" smtClean="0"/>
              <a:t>类，单目的地型、枢纽型、门户型、出口型和途径型，如上图所示。（只有一个目的地，第一个到达的城市，返回客源地之前的城市，具有门户和出口类型功能的城市，除去这些功能的城市），步骤如下，根据选取</a:t>
            </a:r>
            <a:r>
              <a:rPr lang="en-US" altLang="zh-CN" dirty="0" smtClean="0"/>
              <a:t>motif</a:t>
            </a:r>
            <a:r>
              <a:rPr lang="zh-CN" altLang="en-US" dirty="0" smtClean="0"/>
              <a:t>，从旅游路线筛选路线，确定路线的节点类型，最终得到城市的目的地类型。</a:t>
            </a:r>
            <a:endParaRPr lang="en-US" altLang="zh-CN" dirty="0" smtClean="0"/>
          </a:p>
          <a:p>
            <a:r>
              <a:rPr lang="zh-CN" altLang="en-US" dirty="0" smtClean="0"/>
              <a:t>另一个应用时特定出行模式的路线推荐。对于某一种</a:t>
            </a:r>
            <a:r>
              <a:rPr lang="en-US" altLang="zh-CN" dirty="0" smtClean="0"/>
              <a:t>motif</a:t>
            </a:r>
            <a:r>
              <a:rPr lang="zh-CN" altLang="en-US" dirty="0" smtClean="0"/>
              <a:t>对应出行模式，筛选出这个模式的路线，对路线进行</a:t>
            </a:r>
            <a:r>
              <a:rPr lang="en-US" altLang="zh-CN" dirty="0" smtClean="0"/>
              <a:t>k-</a:t>
            </a:r>
            <a:r>
              <a:rPr lang="zh-CN" altLang="en-US" dirty="0" smtClean="0"/>
              <a:t>均值聚类，将最优结果作为路线的结果，推荐给用户。</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12</a:t>
            </a:fld>
            <a:endParaRPr lang="zh-CN" altLang="en-US"/>
          </a:p>
        </p:txBody>
      </p:sp>
    </p:spTree>
    <p:extLst>
      <p:ext uri="{BB962C8B-B14F-4D97-AF65-F5344CB8AC3E}">
        <p14:creationId xmlns:p14="http://schemas.microsoft.com/office/powerpoint/2010/main" val="2801203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使用微博数据，包含</a:t>
            </a:r>
            <a:r>
              <a:rPr lang="en-US" altLang="zh-CN" dirty="0" smtClean="0"/>
              <a:t>2012</a:t>
            </a:r>
            <a:r>
              <a:rPr lang="zh-CN" altLang="en-US" dirty="0" smtClean="0"/>
              <a:t>，</a:t>
            </a:r>
            <a:r>
              <a:rPr lang="en-US" altLang="zh-CN" dirty="0" smtClean="0"/>
              <a:t>201312016</a:t>
            </a:r>
            <a:r>
              <a:rPr lang="zh-CN" altLang="en-US" dirty="0" smtClean="0"/>
              <a:t>年的数据，以苏州为例，获取总微博数接近五千条，用户数接近</a:t>
            </a:r>
            <a:r>
              <a:rPr lang="en-US" altLang="zh-CN" dirty="0" smtClean="0"/>
              <a:t>74</a:t>
            </a:r>
            <a:r>
              <a:rPr lang="zh-CN" altLang="en-US" dirty="0" smtClean="0"/>
              <a:t>万条。微博数据种包含市间、位置、用户</a:t>
            </a:r>
            <a:r>
              <a:rPr lang="en-US" altLang="zh-CN" dirty="0" smtClean="0"/>
              <a:t>id</a:t>
            </a:r>
            <a:r>
              <a:rPr lang="zh-CN" altLang="en-US" dirty="0" smtClean="0"/>
              <a:t>、绑定</a:t>
            </a:r>
            <a:r>
              <a:rPr lang="en-US" altLang="zh-CN" dirty="0" smtClean="0"/>
              <a:t>poi</a:t>
            </a:r>
            <a:r>
              <a:rPr lang="zh-CN" altLang="en-US" dirty="0" smtClean="0"/>
              <a:t>等属性，可以用来进行行为提取。</a:t>
            </a:r>
            <a:endParaRPr lang="en-US" altLang="zh-CN" dirty="0" smtClean="0"/>
          </a:p>
          <a:p>
            <a:r>
              <a:rPr lang="zh-CN" altLang="en-US" dirty="0" smtClean="0"/>
              <a:t>在宏观尺度上，最终得到</a:t>
            </a:r>
            <a:r>
              <a:rPr lang="en-US" altLang="zh-CN" dirty="0" smtClean="0"/>
              <a:t>20</a:t>
            </a:r>
            <a:r>
              <a:rPr lang="zh-CN" altLang="en-US" dirty="0" smtClean="0"/>
              <a:t>万用户和</a:t>
            </a:r>
            <a:r>
              <a:rPr lang="en-US" altLang="zh-CN" dirty="0" smtClean="0"/>
              <a:t>108</a:t>
            </a:r>
            <a:r>
              <a:rPr lang="zh-CN" altLang="en-US" dirty="0" smtClean="0"/>
              <a:t>万行为，在微观尺度上得到</a:t>
            </a:r>
            <a:r>
              <a:rPr lang="en-US" altLang="zh-CN" dirty="0" smtClean="0"/>
              <a:t>25</a:t>
            </a:r>
            <a:r>
              <a:rPr lang="zh-CN" altLang="en-US" dirty="0" smtClean="0"/>
              <a:t>万用户和</a:t>
            </a:r>
            <a:r>
              <a:rPr lang="en-US" altLang="zh-CN" dirty="0" smtClean="0"/>
              <a:t>70</a:t>
            </a:r>
            <a:r>
              <a:rPr lang="zh-CN" altLang="en-US" dirty="0" smtClean="0"/>
              <a:t>万行为。行为经过的城市或景点和行为数对应的统计值如右图。</a:t>
            </a:r>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14</a:t>
            </a:fld>
            <a:endParaRPr lang="zh-CN" altLang="en-US"/>
          </a:p>
        </p:txBody>
      </p:sp>
    </p:spTree>
    <p:extLst>
      <p:ext uri="{BB962C8B-B14F-4D97-AF65-F5344CB8AC3E}">
        <p14:creationId xmlns:p14="http://schemas.microsoft.com/office/powerpoint/2010/main" val="609581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得到的宏观如上图所示，按照理论模型分类，和实际的旅行路线匹配的结果如右图，发现的模式和理论模式相比，发现的模式主要集中在单目的地和链式两种类型上，发现的模式没有超出理论模式的部分，而理论模式也都包含了发现的模式，两者具有很好的重合度，宏观理论模式得到了验证。</a:t>
            </a:r>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16</a:t>
            </a:fld>
            <a:endParaRPr lang="zh-CN" altLang="en-US"/>
          </a:p>
        </p:txBody>
      </p:sp>
    </p:spTree>
    <p:extLst>
      <p:ext uri="{BB962C8B-B14F-4D97-AF65-F5344CB8AC3E}">
        <p14:creationId xmlns:p14="http://schemas.microsoft.com/office/powerpoint/2010/main" val="922016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再看微观模式的结果，如上图，按照理论分为了</a:t>
            </a:r>
            <a:r>
              <a:rPr lang="en-US" altLang="zh-CN" dirty="0" smtClean="0"/>
              <a:t>3</a:t>
            </a:r>
            <a:r>
              <a:rPr lang="zh-CN" altLang="en-US" dirty="0" smtClean="0"/>
              <a:t>大类、点对点、环游、复杂模式。统计结果如右图。和微观模式理论相比，再大的分类上，发现模式没有超出理论模式，理论模式也都包含了发现的所有模式，所以微观模式理论得到了验证，针对微观模式进行更小的分类，发现的模式对于比较复杂的模式没能找出，有一定的缺陷。</a:t>
            </a:r>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17</a:t>
            </a:fld>
            <a:endParaRPr lang="zh-CN" altLang="en-US"/>
          </a:p>
        </p:txBody>
      </p:sp>
    </p:spTree>
    <p:extLst>
      <p:ext uri="{BB962C8B-B14F-4D97-AF65-F5344CB8AC3E}">
        <p14:creationId xmlns:p14="http://schemas.microsoft.com/office/powerpoint/2010/main" val="354844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时模式的应用，以枢纽型目的地分类为例，经过路径筛选、节点类型分析之后得到的结果如上图。可以看到，上海、成都、广州等几个城市充当枢纽作用的次数很多，可以认为时枢纽类型，这个结果和现实对比，效果还是不错的。另外，因为数据主要来自于苏州，对苏州进行分析，归为途径型目的地，这个苏州旅游局给的结果也是吻合的。应用效果良好。</a:t>
            </a:r>
            <a:endParaRPr lang="en-US" altLang="zh-CN" dirty="0" smtClean="0"/>
          </a:p>
          <a:p>
            <a:r>
              <a:rPr lang="zh-CN" altLang="en-US" dirty="0" smtClean="0"/>
              <a:t>对于路线推荐，以四节点的串游式点对点的出行模式为例，对路线聚类结果如上所示，和马蜂窝的推荐路线对比，发现几乎所有的景点都能得到重合，所以结果不过，模式应用效果良好。</a:t>
            </a:r>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18</a:t>
            </a:fld>
            <a:endParaRPr lang="zh-CN" altLang="en-US"/>
          </a:p>
        </p:txBody>
      </p:sp>
    </p:spTree>
    <p:extLst>
      <p:ext uri="{BB962C8B-B14F-4D97-AF65-F5344CB8AC3E}">
        <p14:creationId xmlns:p14="http://schemas.microsoft.com/office/powerpoint/2010/main" val="1845441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特点，从大数据中得到行为，样本多，客观，以苏州为例，可行</a:t>
            </a:r>
            <a:endParaRPr lang="en-US" altLang="zh-CN" dirty="0" smtClean="0"/>
          </a:p>
          <a:p>
            <a:r>
              <a:rPr lang="zh-CN" altLang="en-US" dirty="0" smtClean="0"/>
              <a:t>理论模型验证的结果，宏观匹配和那后</a:t>
            </a:r>
            <a:endParaRPr lang="en-US" altLang="zh-CN" dirty="0" smtClean="0"/>
          </a:p>
          <a:p>
            <a:r>
              <a:rPr lang="zh-CN" altLang="en-US" dirty="0" smtClean="0"/>
              <a:t>方法得到的东西有应用价值。</a:t>
            </a:r>
            <a:endParaRPr lang="en-US" altLang="zh-CN" dirty="0" smtClean="0"/>
          </a:p>
        </p:txBody>
      </p:sp>
      <p:sp>
        <p:nvSpPr>
          <p:cNvPr id="4" name="灯片编号占位符 3"/>
          <p:cNvSpPr>
            <a:spLocks noGrp="1"/>
          </p:cNvSpPr>
          <p:nvPr>
            <p:ph type="sldNum" sz="quarter" idx="10"/>
          </p:nvPr>
        </p:nvSpPr>
        <p:spPr/>
        <p:txBody>
          <a:bodyPr/>
          <a:lstStyle/>
          <a:p>
            <a:fld id="{FD1E3519-AA41-4C8F-81B1-98F81BDCD14B}" type="slidenum">
              <a:rPr lang="zh-CN" altLang="en-US" smtClean="0"/>
              <a:t>20</a:t>
            </a:fld>
            <a:endParaRPr lang="zh-CN" altLang="en-US"/>
          </a:p>
        </p:txBody>
      </p:sp>
    </p:spTree>
    <p:extLst>
      <p:ext uri="{BB962C8B-B14F-4D97-AF65-F5344CB8AC3E}">
        <p14:creationId xmlns:p14="http://schemas.microsoft.com/office/powerpoint/2010/main" val="2266253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目前用于提取</a:t>
            </a:r>
            <a:r>
              <a:rPr lang="en-US" altLang="zh-CN" dirty="0" smtClean="0"/>
              <a:t>motif</a:t>
            </a:r>
            <a:r>
              <a:rPr lang="zh-CN" altLang="zh-CN" dirty="0" smtClean="0"/>
              <a:t>的工具也比较多，比如</a:t>
            </a:r>
            <a:r>
              <a:rPr lang="en-US" altLang="zh-CN" dirty="0" err="1" smtClean="0"/>
              <a:t>FanMod</a:t>
            </a:r>
            <a:r>
              <a:rPr lang="zh-CN" altLang="zh-CN" dirty="0" smtClean="0"/>
              <a:t>、</a:t>
            </a:r>
            <a:r>
              <a:rPr lang="en-US" altLang="zh-CN" dirty="0" err="1" smtClean="0"/>
              <a:t>Mfinder</a:t>
            </a:r>
            <a:r>
              <a:rPr lang="zh-CN" altLang="zh-CN" dirty="0" smtClean="0"/>
              <a:t>、</a:t>
            </a:r>
            <a:r>
              <a:rPr lang="en-US" altLang="zh-CN" dirty="0" err="1" smtClean="0"/>
              <a:t>MAVisto</a:t>
            </a:r>
            <a:r>
              <a:rPr lang="zh-CN" altLang="zh-CN" dirty="0" smtClean="0"/>
              <a:t>、</a:t>
            </a:r>
            <a:r>
              <a:rPr lang="en-US" altLang="zh-CN" dirty="0" smtClean="0"/>
              <a:t>MODA</a:t>
            </a:r>
            <a:r>
              <a:rPr lang="zh-CN" altLang="zh-CN" dirty="0" smtClean="0"/>
              <a:t>、</a:t>
            </a:r>
            <a:r>
              <a:rPr lang="en-US" altLang="zh-CN" dirty="0" err="1" smtClean="0"/>
              <a:t>Kavosh</a:t>
            </a:r>
            <a:r>
              <a:rPr lang="zh-CN" altLang="zh-CN" dirty="0" smtClean="0"/>
              <a:t>和</a:t>
            </a:r>
            <a:r>
              <a:rPr lang="en-US" altLang="zh-CN" dirty="0" err="1" smtClean="0"/>
              <a:t>NetMODE</a:t>
            </a:r>
            <a:r>
              <a:rPr lang="zh-CN" altLang="zh-CN" dirty="0" smtClean="0"/>
              <a:t>。这些提取工具内部的算法有些许差别，所以最终的提取结果有所差异，而这些差异有时候会比较明显。而且，不同的工具在提取不同节点的</a:t>
            </a:r>
            <a:r>
              <a:rPr lang="en-US" altLang="zh-CN" dirty="0" err="1" smtClean="0"/>
              <a:t>moitf</a:t>
            </a:r>
            <a:r>
              <a:rPr lang="zh-CN" altLang="zh-CN" dirty="0" smtClean="0"/>
              <a:t>的效率差别也很大，特别是当网络的节点很大时，发掘</a:t>
            </a:r>
            <a:r>
              <a:rPr lang="en-US" altLang="zh-CN" dirty="0" smtClean="0"/>
              <a:t>motif</a:t>
            </a:r>
            <a:r>
              <a:rPr lang="zh-CN" altLang="zh-CN" dirty="0" smtClean="0"/>
              <a:t>的过程就变成了非常耗时的过程。存在差异的结果和巨大的时间效率差异，使得选择哪个工具进行</a:t>
            </a:r>
            <a:r>
              <a:rPr lang="en-US" altLang="zh-CN" dirty="0" smtClean="0"/>
              <a:t>motif</a:t>
            </a:r>
            <a:r>
              <a:rPr lang="zh-CN" altLang="zh-CN" dirty="0" smtClean="0"/>
              <a:t>提取成为一个问题。</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上述提到的</a:t>
            </a:r>
            <a:r>
              <a:rPr lang="en-US" altLang="zh-CN" dirty="0" smtClean="0"/>
              <a:t>motif</a:t>
            </a:r>
            <a:r>
              <a:rPr lang="zh-CN" altLang="zh-CN" dirty="0" smtClean="0"/>
              <a:t>提取软件没有处理多重边的问题。虽然在形成图时，它们所表现出来的形式时一样的，但是在现实的网络中还是会存在多重边的问题。比如游客在一次完整的旅游中重复经过同一个条路径几次，虽然这种情况比较少见，但是确实时存在的。而且在验证小尺度即景点尺度的出行空间模式时，点对点模式的子模式重复点对点模式，使用</a:t>
            </a:r>
            <a:r>
              <a:rPr lang="en-US" altLang="zh-CN" dirty="0" smtClean="0"/>
              <a:t>motif</a:t>
            </a:r>
            <a:r>
              <a:rPr lang="zh-CN" altLang="zh-CN" dirty="0" smtClean="0"/>
              <a:t>就不能表示。因此</a:t>
            </a:r>
            <a:r>
              <a:rPr lang="en-US" altLang="zh-CN" dirty="0" smtClean="0"/>
              <a:t>motif</a:t>
            </a:r>
            <a:r>
              <a:rPr lang="zh-CN" altLang="zh-CN" dirty="0" smtClean="0"/>
              <a:t>对于这些模式并不能很好的表示。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实验的结果非常依赖于用户的旅游路线的提取，而如果用户的客源地提取的不正确，那么分割其地点轨迹将成为一个问题，将会得到错误的旅游行为。如使用微博数据进行城市间的游客出行模式进行研究时，从</a:t>
            </a:r>
            <a:r>
              <a:rPr lang="en-US" altLang="zh-CN" dirty="0" smtClean="0"/>
              <a:t>3.2</a:t>
            </a:r>
            <a:r>
              <a:rPr lang="zh-CN" altLang="zh-CN" dirty="0" smtClean="0"/>
              <a:t>节的表格中可以看到，有些游客的一次出行中访问的超过</a:t>
            </a:r>
            <a:r>
              <a:rPr lang="en-US" altLang="zh-CN" dirty="0" smtClean="0"/>
              <a:t>10</a:t>
            </a:r>
            <a:r>
              <a:rPr lang="zh-CN" altLang="zh-CN" dirty="0" smtClean="0"/>
              <a:t>个城市以上的行为数也是不少的。出现这种情况的原因有两个，一个是客源地选取错误，造成分割结果不正确，另一个可能的原因就是用户确实是进行类似的旅游路线，如果是这种情况，就需要人工进行处理。不过对于这些路径，可以反馈到客源地的提取过程中，进行某种迭代的方式，寻找更有可能的客源地。</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社交媒体数据因为是离散类型的数据，用户每到一个点并不一定都会发布微博，所以存在缺失的问题，对于路径的生成会有所影响。这个问题在小尺度上表现得更加明显，在大尺度的范围中只要存在一条信息就能确定用户的位置，而在小尺度范围内发布的信息数更少，缺失会更加明显。由于社交媒体数据的这种潜在因素，用户的路径就会显得稀疏，不完全。</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因为使用的是社交媒体大数据，得到路径会存在有些误差。小尺度上的行为比较随意，用户的随机性强，和大尺度上的准确度相比会差一些。</a:t>
            </a:r>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21</a:t>
            </a:fld>
            <a:endParaRPr lang="zh-CN" altLang="en-US"/>
          </a:p>
        </p:txBody>
      </p:sp>
    </p:spTree>
    <p:extLst>
      <p:ext uri="{BB962C8B-B14F-4D97-AF65-F5344CB8AC3E}">
        <p14:creationId xmlns:p14="http://schemas.microsoft.com/office/powerpoint/2010/main" val="2054946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目前几年内使用</a:t>
            </a:r>
            <a:r>
              <a:rPr lang="en-US" altLang="zh-CN" dirty="0" smtClean="0"/>
              <a:t>motif</a:t>
            </a:r>
            <a:r>
              <a:rPr lang="zh-CN" altLang="zh-CN" dirty="0" smtClean="0"/>
              <a:t>这个概念进行研究的工作越来越多，也有不少新的理论正在形成，可以选择这些理论对</a:t>
            </a:r>
            <a:r>
              <a:rPr lang="en-US" altLang="zh-CN" dirty="0" smtClean="0"/>
              <a:t>motif</a:t>
            </a:r>
            <a:r>
              <a:rPr lang="zh-CN" altLang="zh-CN" dirty="0" smtClean="0"/>
              <a:t>提取算法进行优化，让其在节点数目更大的复杂网路中能够表现出更好的效率。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在进行游客出行模式验证时，发现游客行为中存在一些多重边的行为，这些行为不同使用已有的</a:t>
            </a:r>
            <a:r>
              <a:rPr lang="en-US" altLang="zh-CN" dirty="0" smtClean="0"/>
              <a:t>motif</a:t>
            </a:r>
            <a:r>
              <a:rPr lang="zh-CN" altLang="zh-CN" dirty="0" smtClean="0"/>
              <a:t>进行分析。因此需要特殊对待，将其单独提取出来，分析多重边出现的原因以及对一些决策进行支持。</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smtClean="0"/>
              <a:t>可以采用多种方法和属性对客源地进行提取，使得结果更加真实准确。目前的方法中使用的时用户发布信息最多的城市作为客源地，将来可以添加时间熵等概念来辅助进行判定，这样的结果应该会比单一的用户信息数量这一个指标准确，有说服力。</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smtClean="0"/>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22</a:t>
            </a:fld>
            <a:endParaRPr lang="zh-CN" altLang="en-US"/>
          </a:p>
        </p:txBody>
      </p:sp>
    </p:spTree>
    <p:extLst>
      <p:ext uri="{BB962C8B-B14F-4D97-AF65-F5344CB8AC3E}">
        <p14:creationId xmlns:p14="http://schemas.microsoft.com/office/powerpoint/2010/main" val="3863260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23</a:t>
            </a:fld>
            <a:endParaRPr lang="zh-CN" altLang="en-US"/>
          </a:p>
        </p:txBody>
      </p:sp>
    </p:spTree>
    <p:extLst>
      <p:ext uri="{BB962C8B-B14F-4D97-AF65-F5344CB8AC3E}">
        <p14:creationId xmlns:p14="http://schemas.microsoft.com/office/powerpoint/2010/main" val="247233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2</a:t>
            </a:fld>
            <a:endParaRPr lang="zh-CN" altLang="en-US"/>
          </a:p>
        </p:txBody>
      </p:sp>
    </p:spTree>
    <p:extLst>
      <p:ext uri="{BB962C8B-B14F-4D97-AF65-F5344CB8AC3E}">
        <p14:creationId xmlns:p14="http://schemas.microsoft.com/office/powerpoint/2010/main" val="2484882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首先是第一部分，概述，</a:t>
            </a:r>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3</a:t>
            </a:fld>
            <a:endParaRPr lang="zh-CN" altLang="en-US"/>
          </a:p>
        </p:txBody>
      </p:sp>
    </p:spTree>
    <p:extLst>
      <p:ext uri="{BB962C8B-B14F-4D97-AF65-F5344CB8AC3E}">
        <p14:creationId xmlns:p14="http://schemas.microsoft.com/office/powerpoint/2010/main" val="49219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游客出行的空间模式是旅游空间结构研究的基础，是旅游规划管理的基础（理论</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业界）</a:t>
            </a:r>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4</a:t>
            </a:fld>
            <a:endParaRPr lang="zh-CN" altLang="en-US"/>
          </a:p>
        </p:txBody>
      </p:sp>
    </p:spTree>
    <p:extLst>
      <p:ext uri="{BB962C8B-B14F-4D97-AF65-F5344CB8AC3E}">
        <p14:creationId xmlns:p14="http://schemas.microsoft.com/office/powerpoint/2010/main" val="662910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目前的研究现状如有图所示，理论模型大概分成两类，宏观和微观，其中宏观得到广泛应用的是</a:t>
            </a:r>
            <a:r>
              <a:rPr lang="en-US" altLang="zh-CN" dirty="0" smtClean="0"/>
              <a:t>LCF</a:t>
            </a:r>
            <a:r>
              <a:rPr lang="zh-CN" altLang="en-US" dirty="0" smtClean="0"/>
              <a:t>模式，微观模式有点对点模式、环游模式、复杂模式，学者们对理论模型的验证比较少，方法主要是使用问卷调查，人工统计，造成了样本少，带有主观性，验证困难的缺点，</a:t>
            </a:r>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5</a:t>
            </a:fld>
            <a:endParaRPr lang="zh-CN" altLang="en-US"/>
          </a:p>
        </p:txBody>
      </p:sp>
    </p:spTree>
    <p:extLst>
      <p:ext uri="{BB962C8B-B14F-4D97-AF65-F5344CB8AC3E}">
        <p14:creationId xmlns:p14="http://schemas.microsoft.com/office/powerpoint/2010/main" val="59363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宏观模式即是</a:t>
            </a:r>
            <a:r>
              <a:rPr lang="en-US" altLang="zh-CN" dirty="0" smtClean="0"/>
              <a:t>LCF</a:t>
            </a:r>
            <a:r>
              <a:rPr lang="zh-CN" altLang="en-US" dirty="0" smtClean="0"/>
              <a:t>模式，其中的节点是城市，模式是有单目的地模式、线型、基营式、环式和链式五种。</a:t>
            </a:r>
            <a:endParaRPr lang="en-US" altLang="zh-CN" dirty="0" smtClean="0"/>
          </a:p>
          <a:p>
            <a:r>
              <a:rPr lang="zh-CN" altLang="en-US" dirty="0" smtClean="0"/>
              <a:t>微观模式如图，其中节点是景点，可以分为点对点模式、环游模式和复杂模式。</a:t>
            </a:r>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6</a:t>
            </a:fld>
            <a:endParaRPr lang="zh-CN" altLang="en-US"/>
          </a:p>
        </p:txBody>
      </p:sp>
    </p:spTree>
    <p:extLst>
      <p:ext uri="{BB962C8B-B14F-4D97-AF65-F5344CB8AC3E}">
        <p14:creationId xmlns:p14="http://schemas.microsoft.com/office/powerpoint/2010/main" val="110723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针对传统研究的问题，本次实验目的是以社交媒体为数据源提取行为，基于复杂网络</a:t>
            </a:r>
            <a:r>
              <a:rPr lang="en-US" altLang="zh-CN" dirty="0" smtClean="0"/>
              <a:t>motif</a:t>
            </a:r>
            <a:r>
              <a:rPr lang="zh-CN" altLang="en-US" dirty="0" smtClean="0"/>
              <a:t>概念，对游客旅游行为的进行模式提取，然后将发现的模式和理论模型进行验证，并进行了应用的尝试。也就是这个框架图。</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7</a:t>
            </a:fld>
            <a:endParaRPr lang="zh-CN" altLang="en-US"/>
          </a:p>
        </p:txBody>
      </p:sp>
    </p:spTree>
    <p:extLst>
      <p:ext uri="{BB962C8B-B14F-4D97-AF65-F5344CB8AC3E}">
        <p14:creationId xmlns:p14="http://schemas.microsoft.com/office/powerpoint/2010/main" val="237233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孙奇景区标注，提的旅游行为，城市间的旅游行为</a:t>
            </a:r>
            <a:r>
              <a:rPr lang="en-US" altLang="zh-CN" dirty="0" smtClean="0"/>
              <a:t>-</a:t>
            </a:r>
            <a:r>
              <a:rPr lang="zh-CN" altLang="en-US" dirty="0" smtClean="0"/>
              <a:t>常居地，</a:t>
            </a:r>
            <a:endParaRPr lang="en-US" altLang="zh-CN" dirty="0" smtClean="0"/>
          </a:p>
          <a:p>
            <a:r>
              <a:rPr lang="zh-CN" altLang="en-US" dirty="0" smtClean="0"/>
              <a:t>首先是游客出行网络的生成，从社交媒体获得数据，提取旅游行为，生成两种游客的出行路线，再利用这些路线生成网络</a:t>
            </a:r>
            <a:endParaRPr lang="en-US" altLang="zh-CN" dirty="0" smtClean="0"/>
          </a:p>
          <a:p>
            <a:r>
              <a:rPr lang="zh-CN" altLang="en-US" dirty="0" smtClean="0"/>
              <a:t>宏观尺度，城市间游客出行网络的节点是城市，节点之间的边表示存在从一个城市到另一个成的旅游行为。（</a:t>
            </a:r>
            <a:r>
              <a:rPr lang="en-US" altLang="zh-CN" dirty="0" smtClean="0"/>
              <a:t>359</a:t>
            </a:r>
            <a:r>
              <a:rPr lang="zh-CN" altLang="en-US" dirty="0" smtClean="0"/>
              <a:t>个节点）</a:t>
            </a:r>
            <a:endParaRPr lang="en-US" altLang="zh-CN" dirty="0" smtClean="0"/>
          </a:p>
          <a:p>
            <a:r>
              <a:rPr lang="zh-CN" altLang="en-US" dirty="0" smtClean="0"/>
              <a:t>微观尺度的游客出行网络的节点是景区，景点之间的边表示路线中存在从一个景点到另一个景点的行为。（</a:t>
            </a:r>
            <a:r>
              <a:rPr lang="en-US" altLang="zh-CN" dirty="0" smtClean="0"/>
              <a:t>42</a:t>
            </a:r>
            <a:r>
              <a:rPr lang="zh-CN" altLang="en-US" dirty="0" smtClean="0"/>
              <a:t>个节点）</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D1E3519-AA41-4C8F-81B1-98F81BDCD14B}" type="slidenum">
              <a:rPr lang="zh-CN" altLang="en-US" smtClean="0"/>
              <a:t>9</a:t>
            </a:fld>
            <a:endParaRPr lang="zh-CN" altLang="en-US"/>
          </a:p>
        </p:txBody>
      </p:sp>
    </p:spTree>
    <p:extLst>
      <p:ext uri="{BB962C8B-B14F-4D97-AF65-F5344CB8AC3E}">
        <p14:creationId xmlns:p14="http://schemas.microsoft.com/office/powerpoint/2010/main" val="3389244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Motif</a:t>
            </a:r>
            <a:r>
              <a:rPr lang="zh-CN" altLang="en-US" dirty="0" smtClean="0"/>
              <a:t>发掘作用是从游客的出行网络中提取出游客的出行模式。</a:t>
            </a:r>
            <a:r>
              <a:rPr lang="en-US" altLang="zh-CN" dirty="0" smtClean="0"/>
              <a:t>motif</a:t>
            </a:r>
            <a:r>
              <a:rPr lang="zh-CN" altLang="en-US" dirty="0" smtClean="0"/>
              <a:t>的概念是在复杂网络中发现的某种相互连接的模式的个数显著高于随机网络，如右图左下角的这个</a:t>
            </a:r>
            <a:r>
              <a:rPr lang="en-US" altLang="zh-CN" dirty="0" smtClean="0"/>
              <a:t>motif</a:t>
            </a:r>
            <a:r>
              <a:rPr lang="zh-CN" altLang="en-US" dirty="0" smtClean="0"/>
              <a:t>，在真实网络出席那次数远高于在一些里随机网络中出现的次数。</a:t>
            </a:r>
            <a:endParaRPr lang="en-US" altLang="zh-CN" dirty="0" smtClean="0"/>
          </a:p>
          <a:p>
            <a:r>
              <a:rPr lang="en-US" altLang="zh-CN" dirty="0" smtClean="0"/>
              <a:t>Motif</a:t>
            </a:r>
            <a:r>
              <a:rPr lang="zh-CN" altLang="en-US" dirty="0" smtClean="0"/>
              <a:t>的提取借用</a:t>
            </a:r>
            <a:r>
              <a:rPr lang="en-US" altLang="zh-CN" dirty="0" err="1" smtClean="0"/>
              <a:t>NetMODE</a:t>
            </a:r>
            <a:r>
              <a:rPr lang="zh-CN" altLang="en-US" dirty="0" smtClean="0"/>
              <a:t>工具实现。</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D1E3519-AA41-4C8F-81B1-98F81BDCD14B}" type="slidenum">
              <a:rPr lang="zh-CN" altLang="en-US" smtClean="0"/>
              <a:t>10</a:t>
            </a:fld>
            <a:endParaRPr lang="zh-CN" altLang="en-US"/>
          </a:p>
        </p:txBody>
      </p:sp>
    </p:spTree>
    <p:extLst>
      <p:ext uri="{BB962C8B-B14F-4D97-AF65-F5344CB8AC3E}">
        <p14:creationId xmlns:p14="http://schemas.microsoft.com/office/powerpoint/2010/main" val="114976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p:ph type="subTitle" idx="1"/>
          </p:nvPr>
        </p:nvSpPr>
        <p:spPr>
          <a:xfrm>
            <a:off x="5646652" y="3236831"/>
            <a:ext cx="5873836" cy="487867"/>
          </a:xfrm>
        </p:spPr>
        <p:txBody>
          <a:bodyPr anchor="ctr">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p:ph type="ctrTitle"/>
          </p:nvPr>
        </p:nvSpPr>
        <p:spPr>
          <a:xfrm>
            <a:off x="5646652" y="1899218"/>
            <a:ext cx="5873836" cy="1313224"/>
          </a:xfrm>
        </p:spPr>
        <p:txBody>
          <a:bodyPr anchor="ctr">
            <a:normAutofit/>
          </a:bodyPr>
          <a:lstStyle>
            <a:lvl1pPr algn="l">
              <a:defRPr sz="36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5646652" y="4160341"/>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5646652" y="4531816"/>
            <a:ext cx="5873836" cy="371475"/>
          </a:xfrm>
        </p:spPr>
        <p:txBody>
          <a:bodyPr anchor="ctr">
            <a:normAutofit/>
          </a:bodyPr>
          <a:lstStyle>
            <a:lvl1pPr marL="0" indent="0" algn="l">
              <a:buNone/>
              <a:defRPr sz="1200" b="1">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grpSp>
        <p:nvGrpSpPr>
          <p:cNvPr id="14" name="그룹 1"/>
          <p:cNvGrpSpPr/>
          <p:nvPr userDrawn="1"/>
        </p:nvGrpSpPr>
        <p:grpSpPr>
          <a:xfrm>
            <a:off x="0" y="0"/>
            <a:ext cx="6362700" cy="6863906"/>
            <a:chOff x="0" y="57408"/>
            <a:chExt cx="4661488" cy="5028685"/>
          </a:xfrm>
        </p:grpSpPr>
        <p:sp>
          <p:nvSpPr>
            <p:cNvPr id="15" name="Freeform 97"/>
            <p:cNvSpPr>
              <a:spLocks/>
            </p:cNvSpPr>
            <p:nvPr/>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6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6" name="Freeform 98"/>
            <p:cNvSpPr>
              <a:spLocks/>
            </p:cNvSpPr>
            <p:nvPr/>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chemeClr val="accent1">
                <a:lumMod val="20000"/>
                <a:lumOff val="8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7" name="Freeform 99"/>
            <p:cNvSpPr>
              <a:spLocks/>
            </p:cNvSpPr>
            <p:nvPr/>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chemeClr val="accent1">
                <a:lumMod val="40000"/>
                <a:lumOff val="6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8" name="Freeform 100"/>
            <p:cNvSpPr>
              <a:spLocks/>
            </p:cNvSpPr>
            <p:nvPr/>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19" name="Freeform 101"/>
            <p:cNvSpPr>
              <a:spLocks/>
            </p:cNvSpPr>
            <p:nvPr/>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20" name="Freeform 102"/>
            <p:cNvSpPr>
              <a:spLocks/>
            </p:cNvSpPr>
            <p:nvPr/>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1" name="Freeform 103"/>
            <p:cNvSpPr>
              <a:spLocks/>
            </p:cNvSpPr>
            <p:nvPr/>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22" name="Freeform 104"/>
            <p:cNvSpPr>
              <a:spLocks/>
            </p:cNvSpPr>
            <p:nvPr/>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0" name="Freeform 105"/>
            <p:cNvSpPr>
              <a:spLocks/>
            </p:cNvSpPr>
            <p:nvPr/>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1" name="Freeform 106"/>
            <p:cNvSpPr>
              <a:spLocks/>
            </p:cNvSpPr>
            <p:nvPr/>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2" name="Freeform 107"/>
            <p:cNvSpPr>
              <a:spLocks/>
            </p:cNvSpPr>
            <p:nvPr/>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3" name="Freeform 109"/>
            <p:cNvSpPr>
              <a:spLocks/>
            </p:cNvSpPr>
            <p:nvPr/>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4" name="Freeform 111"/>
            <p:cNvSpPr>
              <a:spLocks/>
            </p:cNvSpPr>
            <p:nvPr/>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5" name="Freeform 112"/>
            <p:cNvSpPr>
              <a:spLocks/>
            </p:cNvSpPr>
            <p:nvPr/>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6" name="Freeform 113"/>
            <p:cNvSpPr>
              <a:spLocks/>
            </p:cNvSpPr>
            <p:nvPr/>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7" name="Freeform 114"/>
            <p:cNvSpPr>
              <a:spLocks/>
            </p:cNvSpPr>
            <p:nvPr/>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38" name="Freeform 115"/>
            <p:cNvSpPr>
              <a:spLocks/>
            </p:cNvSpPr>
            <p:nvPr/>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39" name="Freeform 117"/>
            <p:cNvSpPr>
              <a:spLocks/>
            </p:cNvSpPr>
            <p:nvPr/>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0" name="Freeform 119"/>
            <p:cNvSpPr>
              <a:spLocks/>
            </p:cNvSpPr>
            <p:nvPr/>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1" name="Freeform 120"/>
            <p:cNvSpPr>
              <a:spLocks/>
            </p:cNvSpPr>
            <p:nvPr/>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2" name="그룹 89"/>
            <p:cNvGrpSpPr/>
            <p:nvPr/>
          </p:nvGrpSpPr>
          <p:grpSpPr>
            <a:xfrm>
              <a:off x="1328107" y="3390795"/>
              <a:ext cx="277782" cy="678360"/>
              <a:chOff x="1812925" y="4535488"/>
              <a:chExt cx="369888" cy="903287"/>
            </a:xfrm>
            <a:solidFill>
              <a:schemeClr val="accent2">
                <a:lumMod val="50000"/>
              </a:schemeClr>
            </a:solidFill>
          </p:grpSpPr>
          <p:sp>
            <p:nvSpPr>
              <p:cNvPr id="56"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7"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3" name="Freeform 36"/>
            <p:cNvSpPr>
              <a:spLocks/>
            </p:cNvSpPr>
            <p:nvPr/>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4" name="Freeform 38"/>
            <p:cNvSpPr>
              <a:spLocks/>
            </p:cNvSpPr>
            <p:nvPr/>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5" name="Freeform 42"/>
            <p:cNvSpPr>
              <a:spLocks/>
            </p:cNvSpPr>
            <p:nvPr/>
          </p:nvSpPr>
          <p:spPr bwMode="auto">
            <a:xfrm>
              <a:off x="2435657" y="1327973"/>
              <a:ext cx="194328" cy="664054"/>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6" name="Freeform 46"/>
            <p:cNvSpPr>
              <a:spLocks/>
            </p:cNvSpPr>
            <p:nvPr/>
          </p:nvSpPr>
          <p:spPr bwMode="auto">
            <a:xfrm>
              <a:off x="2430888" y="4684322"/>
              <a:ext cx="199097" cy="323086"/>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47" name="Freeform 118"/>
            <p:cNvSpPr>
              <a:spLocks/>
            </p:cNvSpPr>
            <p:nvPr/>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nvGrpSpPr>
            <p:cNvPr id="48" name="그룹 122"/>
            <p:cNvGrpSpPr/>
            <p:nvPr/>
          </p:nvGrpSpPr>
          <p:grpSpPr>
            <a:xfrm>
              <a:off x="1659537" y="3390790"/>
              <a:ext cx="305202" cy="678359"/>
              <a:chOff x="2209800" y="4519614"/>
              <a:chExt cx="406400" cy="903287"/>
            </a:xfrm>
            <a:solidFill>
              <a:schemeClr val="accent1">
                <a:lumMod val="50000"/>
              </a:schemeClr>
            </a:solidFill>
          </p:grpSpPr>
          <p:sp>
            <p:nvSpPr>
              <p:cNvPr id="54"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5"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sp>
          <p:nvSpPr>
            <p:cNvPr id="49" name="Freeform 110"/>
            <p:cNvSpPr>
              <a:spLocks/>
            </p:cNvSpPr>
            <p:nvPr/>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0" name="Freeform 43"/>
            <p:cNvSpPr>
              <a:spLocks noEditPoints="1"/>
            </p:cNvSpPr>
            <p:nvPr/>
          </p:nvSpPr>
          <p:spPr bwMode="auto">
            <a:xfrm>
              <a:off x="2684826" y="4425020"/>
              <a:ext cx="299242" cy="473302"/>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1" name="Freeform 116"/>
            <p:cNvSpPr>
              <a:spLocks/>
            </p:cNvSpPr>
            <p:nvPr/>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2" name="Freeform 108"/>
            <p:cNvSpPr>
              <a:spLocks/>
            </p:cNvSpPr>
            <p:nvPr/>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sp>
          <p:nvSpPr>
            <p:cNvPr id="53" name="Freeform 40"/>
            <p:cNvSpPr>
              <a:spLocks/>
            </p:cNvSpPr>
            <p:nvPr/>
          </p:nvSpPr>
          <p:spPr bwMode="auto">
            <a:xfrm>
              <a:off x="2684826" y="1327973"/>
              <a:ext cx="194328" cy="664054"/>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endParaRPr lang="ko-KR" altLang="en-US"/>
            </a:p>
          </p:txBody>
        </p:sp>
      </p:grpSp>
      <p:grpSp>
        <p:nvGrpSpPr>
          <p:cNvPr id="58" name="그룹 87"/>
          <p:cNvGrpSpPr/>
          <p:nvPr userDrawn="1"/>
        </p:nvGrpSpPr>
        <p:grpSpPr>
          <a:xfrm>
            <a:off x="10522217" y="5581017"/>
            <a:ext cx="1263130" cy="1281262"/>
            <a:chOff x="7668344" y="5495925"/>
            <a:chExt cx="1261419" cy="1279526"/>
          </a:xfrm>
        </p:grpSpPr>
        <p:sp>
          <p:nvSpPr>
            <p:cNvPr id="59"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0"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1"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2"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3"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4"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5"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9" name="Freeform 26"/>
            <p:cNvSpPr>
              <a:spLocks/>
            </p:cNvSpPr>
            <p:nvPr/>
          </p:nvSpPr>
          <p:spPr bwMode="auto">
            <a:xfrm>
              <a:off x="8315651" y="6161339"/>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lvl="0" defTabSz="1219170" latinLnBrk="1"/>
              <a:endParaRPr lang="ko-KR" altLang="en-US" sz="3200"/>
            </a:p>
          </p:txBody>
        </p:sp>
        <p:sp>
          <p:nvSpPr>
            <p:cNvPr id="70"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1"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2"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4"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5"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3512819" y="2663911"/>
            <a:ext cx="8007668" cy="656792"/>
          </a:xfrm>
        </p:spPr>
        <p:txBody>
          <a:bodyPr anchor="b">
            <a:normAutofit/>
          </a:bodyPr>
          <a:lstStyle>
            <a:lvl1pPr>
              <a:defRPr sz="2400" b="1">
                <a:solidFill>
                  <a:sysClr val="windowText" lastClr="000000"/>
                </a:solidFill>
              </a:defRPr>
            </a:lvl1pPr>
          </a:lstStyle>
          <a:p>
            <a:r>
              <a:rPr lang="zh-CN" altLang="en-US" dirty="0"/>
              <a:t>单击此处添加幻灯片章节标题</a:t>
            </a:r>
          </a:p>
        </p:txBody>
      </p:sp>
      <p:sp>
        <p:nvSpPr>
          <p:cNvPr id="21" name="文本占位符 2"/>
          <p:cNvSpPr>
            <a:spLocks noGrp="1"/>
          </p:cNvSpPr>
          <p:nvPr>
            <p:ph type="body" idx="1"/>
          </p:nvPr>
        </p:nvSpPr>
        <p:spPr>
          <a:xfrm>
            <a:off x="3512819" y="3450067"/>
            <a:ext cx="8007668" cy="1015623"/>
          </a:xfrm>
        </p:spPr>
        <p:txBody>
          <a:bodyPr anchor="t">
            <a:normAutofit/>
          </a:bodyPr>
          <a:lstStyle>
            <a:lvl1pPr marL="0" indent="0">
              <a:buNone/>
              <a:defRPr sz="1100">
                <a:solidFill>
                  <a:sysClr val="windowText" lastClr="000000"/>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24" name="그룹 18"/>
          <p:cNvGrpSpPr/>
          <p:nvPr userDrawn="1"/>
        </p:nvGrpSpPr>
        <p:grpSpPr>
          <a:xfrm>
            <a:off x="0" y="2266950"/>
            <a:ext cx="2797638" cy="2198740"/>
            <a:chOff x="0" y="1636653"/>
            <a:chExt cx="2633522" cy="1889508"/>
          </a:xfrm>
        </p:grpSpPr>
        <p:sp>
          <p:nvSpPr>
            <p:cNvPr id="25" name="Freeform 113"/>
            <p:cNvSpPr>
              <a:spLocks/>
            </p:cNvSpPr>
            <p:nvPr/>
          </p:nvSpPr>
          <p:spPr bwMode="auto">
            <a:xfrm>
              <a:off x="748565" y="1637791"/>
              <a:ext cx="916883" cy="916883"/>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60000"/>
                <a:lumOff val="4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6" name="Freeform 115"/>
            <p:cNvSpPr>
              <a:spLocks/>
            </p:cNvSpPr>
            <p:nvPr/>
          </p:nvSpPr>
          <p:spPr bwMode="auto">
            <a:xfrm>
              <a:off x="1716639" y="1637791"/>
              <a:ext cx="916883" cy="916883"/>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115B8A">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7" name="Freeform 117"/>
            <p:cNvSpPr>
              <a:spLocks/>
            </p:cNvSpPr>
            <p:nvPr/>
          </p:nvSpPr>
          <p:spPr bwMode="auto">
            <a:xfrm>
              <a:off x="1716639" y="2607003"/>
              <a:ext cx="916883" cy="918021"/>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A8E2E6">
                <a:alpha val="20000"/>
              </a:srgb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8" name="Freeform 119"/>
            <p:cNvSpPr>
              <a:spLocks/>
            </p:cNvSpPr>
            <p:nvPr/>
          </p:nvSpPr>
          <p:spPr bwMode="auto">
            <a:xfrm>
              <a:off x="748565" y="2608140"/>
              <a:ext cx="916883" cy="916883"/>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tx1">
                <a:lumMod val="50000"/>
                <a:lumOff val="50000"/>
                <a:alpha val="2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29" name="Freeform 118"/>
            <p:cNvSpPr>
              <a:spLocks/>
            </p:cNvSpPr>
            <p:nvPr/>
          </p:nvSpPr>
          <p:spPr bwMode="auto">
            <a:xfrm>
              <a:off x="1716639" y="2607003"/>
              <a:ext cx="916883" cy="91802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accent1">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116"/>
            <p:cNvSpPr>
              <a:spLocks/>
            </p:cNvSpPr>
            <p:nvPr/>
          </p:nvSpPr>
          <p:spPr bwMode="auto">
            <a:xfrm>
              <a:off x="1716639" y="1637791"/>
              <a:ext cx="916883" cy="916883"/>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13"/>
            <p:cNvSpPr>
              <a:spLocks/>
            </p:cNvSpPr>
            <p:nvPr/>
          </p:nvSpPr>
          <p:spPr bwMode="auto">
            <a:xfrm>
              <a:off x="0" y="1636653"/>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accent1">
                <a:lumMod val="60000"/>
                <a:lumOff val="4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13"/>
            <p:cNvSpPr>
              <a:spLocks/>
            </p:cNvSpPr>
            <p:nvPr/>
          </p:nvSpPr>
          <p:spPr bwMode="auto">
            <a:xfrm>
              <a:off x="0" y="2608140"/>
              <a:ext cx="1139177" cy="918021"/>
            </a:xfrm>
            <a:custGeom>
              <a:avLst/>
              <a:gdLst/>
              <a:ahLst/>
              <a:cxnLst/>
              <a:rect l="l" t="t" r="r" b="b"/>
              <a:pathLst>
                <a:path w="1589739" h="1281113">
                  <a:moveTo>
                    <a:pt x="0" y="0"/>
                  </a:moveTo>
                  <a:lnTo>
                    <a:pt x="949977" y="0"/>
                  </a:lnTo>
                  <a:lnTo>
                    <a:pt x="1589739" y="639763"/>
                  </a:lnTo>
                  <a:lnTo>
                    <a:pt x="949977" y="1281113"/>
                  </a:lnTo>
                  <a:lnTo>
                    <a:pt x="0" y="1281113"/>
                  </a:lnTo>
                  <a:close/>
                </a:path>
              </a:pathLst>
            </a:custGeom>
            <a:solidFill>
              <a:schemeClr val="tx1">
                <a:lumMod val="50000"/>
                <a:lumOff val="5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3" name="Freeform 120"/>
            <p:cNvSpPr>
              <a:spLocks/>
            </p:cNvSpPr>
            <p:nvPr/>
          </p:nvSpPr>
          <p:spPr bwMode="auto">
            <a:xfrm>
              <a:off x="747427" y="2607003"/>
              <a:ext cx="918021" cy="918021"/>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14"/>
            <p:cNvSpPr>
              <a:spLocks/>
            </p:cNvSpPr>
            <p:nvPr/>
          </p:nvSpPr>
          <p:spPr bwMode="auto">
            <a:xfrm>
              <a:off x="748565" y="1637791"/>
              <a:ext cx="916883" cy="916883"/>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2" name="日期占位符 1">
            <a:extLst>
              <a:ext uri="{FF2B5EF4-FFF2-40B4-BE49-F238E27FC236}">
                <a16:creationId xmlns:a16="http://schemas.microsoft.com/office/drawing/2014/main" id="{C9FF8B16-B7A1-402F-895C-89252B88EBC6}"/>
              </a:ext>
            </a:extLst>
          </p:cNvPr>
          <p:cNvSpPr>
            <a:spLocks noGrp="1"/>
          </p:cNvSpPr>
          <p:nvPr>
            <p:ph type="dt" sz="half" idx="10"/>
          </p:nvPr>
        </p:nvSpPr>
        <p:spPr/>
        <p:txBody>
          <a:bodyPr/>
          <a:lstStyle/>
          <a:p>
            <a:fld id="{6489D9C7-5DC6-4263-87FF-7C99F6FB63C3}" type="datetime1">
              <a:rPr lang="zh-CN" altLang="en-US" smtClean="0"/>
              <a:pPr/>
              <a:t>2018/6/3</a:t>
            </a:fld>
            <a:endParaRPr lang="zh-CN" altLang="en-US"/>
          </a:p>
        </p:txBody>
      </p:sp>
      <p:sp>
        <p:nvSpPr>
          <p:cNvPr id="3" name="页脚占位符 2">
            <a:extLst>
              <a:ext uri="{FF2B5EF4-FFF2-40B4-BE49-F238E27FC236}">
                <a16:creationId xmlns:a16="http://schemas.microsoft.com/office/drawing/2014/main" id="{C9524DE5-09C1-49C7-9EE1-11E6BD23274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2EF5237-FBC8-4CF8-81C9-2185B674312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AD75AE-8C5C-42C4-ACC8-A68B71B115F7}"/>
              </a:ext>
            </a:extLst>
          </p:cNvPr>
          <p:cNvSpPr>
            <a:spLocks noGrp="1"/>
          </p:cNvSpPr>
          <p:nvPr>
            <p:ph type="dt" sz="half" idx="10"/>
          </p:nvPr>
        </p:nvSpPr>
        <p:spPr/>
        <p:txBody>
          <a:bodyPr/>
          <a:lstStyle/>
          <a:p>
            <a:fld id="{6489D9C7-5DC6-4263-87FF-7C99F6FB63C3}" type="datetime1">
              <a:rPr lang="zh-CN" altLang="en-US" smtClean="0"/>
              <a:pPr/>
              <a:t>2018/6/3</a:t>
            </a:fld>
            <a:endParaRPr lang="zh-CN" altLang="en-US"/>
          </a:p>
        </p:txBody>
      </p:sp>
      <p:sp>
        <p:nvSpPr>
          <p:cNvPr id="5" name="页脚占位符 4">
            <a:extLst>
              <a:ext uri="{FF2B5EF4-FFF2-40B4-BE49-F238E27FC236}">
                <a16:creationId xmlns:a16="http://schemas.microsoft.com/office/drawing/2014/main" id="{E7ACC139-A7EF-4AA2-A9F9-CD5CE722FFAA}"/>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62059E46-30C9-4A33-B9DD-38B33BFA6DC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직사각형 45">
            <a:extLst/>
          </p:cNvPr>
          <p:cNvSpPr/>
          <p:nvPr userDrawn="1"/>
        </p:nvSpPr>
        <p:spPr>
          <a:xfrm>
            <a:off x="669925" y="1045445"/>
            <a:ext cx="10856892" cy="8878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日期占位符 2">
            <a:extLst>
              <a:ext uri="{FF2B5EF4-FFF2-40B4-BE49-F238E27FC236}">
                <a16:creationId xmlns:a16="http://schemas.microsoft.com/office/drawing/2014/main" id="{8FAA123E-1B1A-43DC-9903-42981A035DDD}"/>
              </a:ext>
            </a:extLst>
          </p:cNvPr>
          <p:cNvSpPr>
            <a:spLocks noGrp="1"/>
          </p:cNvSpPr>
          <p:nvPr>
            <p:ph type="dt" sz="half" idx="10"/>
          </p:nvPr>
        </p:nvSpPr>
        <p:spPr/>
        <p:txBody>
          <a:bodyPr/>
          <a:lstStyle/>
          <a:p>
            <a:fld id="{6489D9C7-5DC6-4263-87FF-7C99F6FB63C3}" type="datetime1">
              <a:rPr lang="zh-CN" altLang="en-US" smtClean="0"/>
              <a:pPr/>
              <a:t>2018/6/3</a:t>
            </a:fld>
            <a:endParaRPr lang="zh-CN" altLang="en-US"/>
          </a:p>
        </p:txBody>
      </p:sp>
      <p:sp>
        <p:nvSpPr>
          <p:cNvPr id="4" name="页脚占位符 3">
            <a:extLst>
              <a:ext uri="{FF2B5EF4-FFF2-40B4-BE49-F238E27FC236}">
                <a16:creationId xmlns:a16="http://schemas.microsoft.com/office/drawing/2014/main" id="{22CEA5F1-F66F-4D5A-9D36-42B1C9BA4E8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09B0547E-C513-4F4C-AF6C-CFBB0DBCA577}"/>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669925" y="2638345"/>
            <a:ext cx="5415916" cy="939358"/>
          </a:xfrm>
        </p:spPr>
        <p:txBody>
          <a:bodyPr anchor="b">
            <a:normAutofit/>
          </a:bodyPr>
          <a:lstStyle>
            <a:lvl1pPr marL="0" indent="0" algn="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69925" y="3718373"/>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5" y="4034007"/>
            <a:ext cx="5415916" cy="310871"/>
          </a:xfrm>
        </p:spPr>
        <p:txBody>
          <a:bodyPr vert="horz" lIns="91440" tIns="45720" rIns="91440" bIns="45720" rtlCol="0">
            <a:normAutofit/>
          </a:bodyPr>
          <a:lstStyle>
            <a:lvl1pPr marL="0" indent="0" algn="r">
              <a:buNone/>
              <a:defRPr lang="zh-CN" altLang="en-US" sz="16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2017/6/19</a:t>
            </a:fld>
            <a:endParaRPr lang="en-US" altLang="zh-CN" dirty="0"/>
          </a:p>
        </p:txBody>
      </p:sp>
      <p:grpSp>
        <p:nvGrpSpPr>
          <p:cNvPr id="28" name="그룹 74"/>
          <p:cNvGrpSpPr/>
          <p:nvPr userDrawn="1"/>
        </p:nvGrpSpPr>
        <p:grpSpPr>
          <a:xfrm>
            <a:off x="8048625" y="2"/>
            <a:ext cx="4134021" cy="6857998"/>
            <a:chOff x="6060630" y="50892"/>
            <a:chExt cx="3083369" cy="5041717"/>
          </a:xfrm>
        </p:grpSpPr>
        <p:sp>
          <p:nvSpPr>
            <p:cNvPr id="29" name="Freeform 6"/>
            <p:cNvSpPr>
              <a:spLocks/>
            </p:cNvSpPr>
            <p:nvPr/>
          </p:nvSpPr>
          <p:spPr bwMode="auto">
            <a:xfrm flipH="1">
              <a:off x="7649165" y="50892"/>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0" name="Freeform 7"/>
            <p:cNvSpPr>
              <a:spLocks/>
            </p:cNvSpPr>
            <p:nvPr/>
          </p:nvSpPr>
          <p:spPr bwMode="auto">
            <a:xfrm flipH="1">
              <a:off x="7080209" y="52087"/>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accent1">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1" name="Freeform 8"/>
            <p:cNvSpPr>
              <a:spLocks/>
            </p:cNvSpPr>
            <p:nvPr/>
          </p:nvSpPr>
          <p:spPr bwMode="auto">
            <a:xfrm flipH="1">
              <a:off x="6063021" y="1071666"/>
              <a:ext cx="963401" cy="963401"/>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2" name="Freeform 9"/>
            <p:cNvSpPr>
              <a:spLocks/>
            </p:cNvSpPr>
            <p:nvPr/>
          </p:nvSpPr>
          <p:spPr bwMode="auto">
            <a:xfrm flipH="1">
              <a:off x="6060630" y="52087"/>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D0DA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3" name="Freeform 10"/>
            <p:cNvSpPr>
              <a:spLocks/>
            </p:cNvSpPr>
            <p:nvPr/>
          </p:nvSpPr>
          <p:spPr bwMode="auto">
            <a:xfrm flipH="1">
              <a:off x="6060630" y="52087"/>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4" name="Freeform 13"/>
            <p:cNvSpPr>
              <a:spLocks/>
            </p:cNvSpPr>
            <p:nvPr/>
          </p:nvSpPr>
          <p:spPr bwMode="auto">
            <a:xfrm flipH="1">
              <a:off x="7649165" y="1070471"/>
              <a:ext cx="1494834" cy="964596"/>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5" name="Freeform 14"/>
            <p:cNvSpPr>
              <a:spLocks/>
            </p:cNvSpPr>
            <p:nvPr/>
          </p:nvSpPr>
          <p:spPr bwMode="auto">
            <a:xfrm flipH="1">
              <a:off x="8672330" y="2100081"/>
              <a:ext cx="471669" cy="944510"/>
            </a:xfrm>
            <a:custGeom>
              <a:avLst/>
              <a:gdLst/>
              <a:ahLst/>
              <a:cxnLst/>
              <a:rect l="l" t="t" r="r" b="b"/>
              <a:pathLst>
                <a:path w="626440" h="1254436">
                  <a:moveTo>
                    <a:pt x="0" y="0"/>
                  </a:moveTo>
                  <a:lnTo>
                    <a:pt x="0" y="1254436"/>
                  </a:lnTo>
                  <a:lnTo>
                    <a:pt x="626440" y="626441"/>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6" name="Freeform 15"/>
            <p:cNvSpPr>
              <a:spLocks/>
            </p:cNvSpPr>
            <p:nvPr/>
          </p:nvSpPr>
          <p:spPr bwMode="auto">
            <a:xfrm flipH="1">
              <a:off x="7080209" y="1071666"/>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7" name="Freeform 16"/>
            <p:cNvSpPr>
              <a:spLocks/>
            </p:cNvSpPr>
            <p:nvPr/>
          </p:nvSpPr>
          <p:spPr bwMode="auto">
            <a:xfrm flipH="1">
              <a:off x="8108155" y="2090050"/>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8" name="Freeform 17"/>
            <p:cNvSpPr>
              <a:spLocks/>
            </p:cNvSpPr>
            <p:nvPr/>
          </p:nvSpPr>
          <p:spPr bwMode="auto">
            <a:xfrm flipH="1">
              <a:off x="7080209" y="1071666"/>
              <a:ext cx="963401" cy="964596"/>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39" name="Freeform 18"/>
            <p:cNvSpPr>
              <a:spLocks/>
            </p:cNvSpPr>
            <p:nvPr/>
          </p:nvSpPr>
          <p:spPr bwMode="auto">
            <a:xfrm flipH="1">
              <a:off x="8108155" y="2091245"/>
              <a:ext cx="963401" cy="963401"/>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chemeClr val="accent3">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0" name="Freeform 19"/>
            <p:cNvSpPr>
              <a:spLocks/>
            </p:cNvSpPr>
            <p:nvPr/>
          </p:nvSpPr>
          <p:spPr bwMode="auto">
            <a:xfrm flipH="1">
              <a:off x="7089771" y="2091245"/>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1" name="Freeform 20"/>
            <p:cNvSpPr>
              <a:spLocks/>
            </p:cNvSpPr>
            <p:nvPr/>
          </p:nvSpPr>
          <p:spPr bwMode="auto">
            <a:xfrm flipH="1">
              <a:off x="7649165" y="4128013"/>
              <a:ext cx="1494834" cy="964596"/>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2" name="Freeform 21"/>
            <p:cNvSpPr>
              <a:spLocks/>
            </p:cNvSpPr>
            <p:nvPr/>
          </p:nvSpPr>
          <p:spPr bwMode="auto">
            <a:xfrm flipH="1">
              <a:off x="8672330" y="3118489"/>
              <a:ext cx="471669" cy="944510"/>
            </a:xfrm>
            <a:custGeom>
              <a:avLst/>
              <a:gdLst/>
              <a:ahLst/>
              <a:cxnLst/>
              <a:rect l="l" t="t" r="r" b="b"/>
              <a:pathLst>
                <a:path w="626440" h="1254436">
                  <a:moveTo>
                    <a:pt x="0" y="0"/>
                  </a:moveTo>
                  <a:lnTo>
                    <a:pt x="0" y="1254436"/>
                  </a:lnTo>
                  <a:lnTo>
                    <a:pt x="626440" y="627995"/>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3" name="Freeform 22"/>
            <p:cNvSpPr>
              <a:spLocks/>
            </p:cNvSpPr>
            <p:nvPr/>
          </p:nvSpPr>
          <p:spPr bwMode="auto">
            <a:xfrm flipH="1">
              <a:off x="6061825" y="4128013"/>
              <a:ext cx="964596" cy="963401"/>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4" name="Freeform 24"/>
            <p:cNvSpPr>
              <a:spLocks/>
            </p:cNvSpPr>
            <p:nvPr/>
          </p:nvSpPr>
          <p:spPr bwMode="auto">
            <a:xfrm flipH="1">
              <a:off x="7080209" y="4128013"/>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5" name="Freeform 25"/>
            <p:cNvSpPr>
              <a:spLocks/>
            </p:cNvSpPr>
            <p:nvPr/>
          </p:nvSpPr>
          <p:spPr bwMode="auto">
            <a:xfrm flipH="1">
              <a:off x="7080209" y="4128013"/>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3">
                <a:lumMod val="40000"/>
                <a:lumOff val="6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6" name="Freeform 26"/>
            <p:cNvSpPr>
              <a:spLocks/>
            </p:cNvSpPr>
            <p:nvPr/>
          </p:nvSpPr>
          <p:spPr bwMode="auto">
            <a:xfrm flipH="1">
              <a:off x="7089771" y="3109629"/>
              <a:ext cx="963401" cy="963401"/>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7" name="Freeform 28"/>
            <p:cNvSpPr>
              <a:spLocks/>
            </p:cNvSpPr>
            <p:nvPr/>
          </p:nvSpPr>
          <p:spPr bwMode="auto">
            <a:xfrm flipH="1">
              <a:off x="8108155" y="3109629"/>
              <a:ext cx="963401" cy="963401"/>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8" name="Freeform 29"/>
            <p:cNvSpPr>
              <a:spLocks/>
            </p:cNvSpPr>
            <p:nvPr/>
          </p:nvSpPr>
          <p:spPr bwMode="auto">
            <a:xfrm flipH="1">
              <a:off x="8108155" y="3109629"/>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49" name="Freeform 12"/>
            <p:cNvSpPr>
              <a:spLocks/>
            </p:cNvSpPr>
            <p:nvPr/>
          </p:nvSpPr>
          <p:spPr bwMode="auto">
            <a:xfrm flipH="1">
              <a:off x="6060630" y="1071666"/>
              <a:ext cx="963401" cy="964596"/>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0" name="Freeform 23"/>
            <p:cNvSpPr>
              <a:spLocks/>
            </p:cNvSpPr>
            <p:nvPr/>
          </p:nvSpPr>
          <p:spPr bwMode="auto">
            <a:xfrm flipH="1">
              <a:off x="6061825" y="4128013"/>
              <a:ext cx="964596" cy="963401"/>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1" name="Freeform 27"/>
            <p:cNvSpPr>
              <a:spLocks/>
            </p:cNvSpPr>
            <p:nvPr/>
          </p:nvSpPr>
          <p:spPr bwMode="auto">
            <a:xfrm flipH="1">
              <a:off x="7089771" y="3109629"/>
              <a:ext cx="963401" cy="963401"/>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2" name="Freeform 11"/>
            <p:cNvSpPr>
              <a:spLocks/>
            </p:cNvSpPr>
            <p:nvPr/>
          </p:nvSpPr>
          <p:spPr bwMode="auto">
            <a:xfrm flipH="1">
              <a:off x="7079014" y="52087"/>
              <a:ext cx="963401" cy="963401"/>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nvGrpSpPr>
            <p:cNvPr id="53" name="그룹 39"/>
            <p:cNvGrpSpPr/>
            <p:nvPr/>
          </p:nvGrpSpPr>
          <p:grpSpPr>
            <a:xfrm flipH="1">
              <a:off x="7078701" y="335370"/>
              <a:ext cx="278502" cy="680117"/>
              <a:chOff x="1812925" y="4535488"/>
              <a:chExt cx="369888" cy="903287"/>
            </a:xfrm>
            <a:solidFill>
              <a:schemeClr val="accent1">
                <a:lumMod val="50000"/>
              </a:schemeClr>
            </a:solidFill>
          </p:grpSpPr>
          <p:sp>
            <p:nvSpPr>
              <p:cNvPr id="62" name="Freeform 5"/>
              <p:cNvSpPr>
                <a:spLocks/>
              </p:cNvSpPr>
              <p:nvPr/>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3" name="Freeform 7"/>
              <p:cNvSpPr>
                <a:spLocks/>
              </p:cNvSpPr>
              <p:nvPr/>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4" name="Freeform 38"/>
            <p:cNvSpPr>
              <a:spLocks/>
            </p:cNvSpPr>
            <p:nvPr/>
          </p:nvSpPr>
          <p:spPr bwMode="auto">
            <a:xfrm>
              <a:off x="7601353" y="3231922"/>
              <a:ext cx="451818" cy="65860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5" name="Freeform 42"/>
            <p:cNvSpPr>
              <a:spLocks/>
            </p:cNvSpPr>
            <p:nvPr/>
          </p:nvSpPr>
          <p:spPr bwMode="auto">
            <a:xfrm flipH="1">
              <a:off x="8108155" y="2303160"/>
              <a:ext cx="194832" cy="665775"/>
            </a:xfrm>
            <a:custGeom>
              <a:avLst/>
              <a:gdLst>
                <a:gd name="T0" fmla="*/ 74 w 163"/>
                <a:gd name="T1" fmla="*/ 186 h 557"/>
                <a:gd name="T2" fmla="*/ 76 w 163"/>
                <a:gd name="T3" fmla="*/ 166 h 557"/>
                <a:gd name="T4" fmla="*/ 82 w 163"/>
                <a:gd name="T5" fmla="*/ 147 h 557"/>
                <a:gd name="T6" fmla="*/ 89 w 163"/>
                <a:gd name="T7" fmla="*/ 129 h 557"/>
                <a:gd name="T8" fmla="*/ 100 w 163"/>
                <a:gd name="T9" fmla="*/ 115 h 557"/>
                <a:gd name="T10" fmla="*/ 113 w 163"/>
                <a:gd name="T11" fmla="*/ 101 h 557"/>
                <a:gd name="T12" fmla="*/ 128 w 163"/>
                <a:gd name="T13" fmla="*/ 90 h 557"/>
                <a:gd name="T14" fmla="*/ 145 w 163"/>
                <a:gd name="T15" fmla="*/ 81 h 557"/>
                <a:gd name="T16" fmla="*/ 163 w 163"/>
                <a:gd name="T17" fmla="*/ 76 h 557"/>
                <a:gd name="T18" fmla="*/ 163 w 163"/>
                <a:gd name="T19" fmla="*/ 0 h 557"/>
                <a:gd name="T20" fmla="*/ 130 w 163"/>
                <a:gd name="T21" fmla="*/ 7 h 557"/>
                <a:gd name="T22" fmla="*/ 99 w 163"/>
                <a:gd name="T23" fmla="*/ 21 h 557"/>
                <a:gd name="T24" fmla="*/ 71 w 163"/>
                <a:gd name="T25" fmla="*/ 38 h 557"/>
                <a:gd name="T26" fmla="*/ 47 w 163"/>
                <a:gd name="T27" fmla="*/ 61 h 557"/>
                <a:gd name="T28" fmla="*/ 27 w 163"/>
                <a:gd name="T29" fmla="*/ 88 h 557"/>
                <a:gd name="T30" fmla="*/ 13 w 163"/>
                <a:gd name="T31" fmla="*/ 118 h 557"/>
                <a:gd name="T32" fmla="*/ 3 w 163"/>
                <a:gd name="T33" fmla="*/ 150 h 557"/>
                <a:gd name="T34" fmla="*/ 0 w 163"/>
                <a:gd name="T35" fmla="*/ 186 h 557"/>
                <a:gd name="T36" fmla="*/ 1 w 163"/>
                <a:gd name="T37" fmla="*/ 202 h 557"/>
                <a:gd name="T38" fmla="*/ 10 w 163"/>
                <a:gd name="T39" fmla="*/ 242 h 557"/>
                <a:gd name="T40" fmla="*/ 27 w 163"/>
                <a:gd name="T41" fmla="*/ 289 h 557"/>
                <a:gd name="T42" fmla="*/ 63 w 163"/>
                <a:gd name="T43" fmla="*/ 369 h 557"/>
                <a:gd name="T44" fmla="*/ 116 w 163"/>
                <a:gd name="T45" fmla="*/ 473 h 557"/>
                <a:gd name="T46" fmla="*/ 163 w 163"/>
                <a:gd name="T47" fmla="*/ 557 h 557"/>
                <a:gd name="T48" fmla="*/ 163 w 163"/>
                <a:gd name="T49" fmla="*/ 295 h 557"/>
                <a:gd name="T50" fmla="*/ 145 w 163"/>
                <a:gd name="T51" fmla="*/ 289 h 557"/>
                <a:gd name="T52" fmla="*/ 128 w 163"/>
                <a:gd name="T53" fmla="*/ 281 h 557"/>
                <a:gd name="T54" fmla="*/ 113 w 163"/>
                <a:gd name="T55" fmla="*/ 270 h 557"/>
                <a:gd name="T56" fmla="*/ 100 w 163"/>
                <a:gd name="T57" fmla="*/ 257 h 557"/>
                <a:gd name="T58" fmla="*/ 89 w 163"/>
                <a:gd name="T59" fmla="*/ 241 h 557"/>
                <a:gd name="T60" fmla="*/ 82 w 163"/>
                <a:gd name="T61" fmla="*/ 224 h 557"/>
                <a:gd name="T62" fmla="*/ 76 w 163"/>
                <a:gd name="T63" fmla="*/ 205 h 557"/>
                <a:gd name="T64" fmla="*/ 74 w 163"/>
                <a:gd name="T65" fmla="*/ 18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74" y="186"/>
                  </a:moveTo>
                  <a:lnTo>
                    <a:pt x="74" y="186"/>
                  </a:lnTo>
                  <a:lnTo>
                    <a:pt x="75" y="175"/>
                  </a:lnTo>
                  <a:lnTo>
                    <a:pt x="76" y="166"/>
                  </a:lnTo>
                  <a:lnTo>
                    <a:pt x="78" y="157"/>
                  </a:lnTo>
                  <a:lnTo>
                    <a:pt x="82" y="147"/>
                  </a:lnTo>
                  <a:lnTo>
                    <a:pt x="85" y="138"/>
                  </a:lnTo>
                  <a:lnTo>
                    <a:pt x="89" y="129"/>
                  </a:lnTo>
                  <a:lnTo>
                    <a:pt x="94" y="122"/>
                  </a:lnTo>
                  <a:lnTo>
                    <a:pt x="100" y="115"/>
                  </a:lnTo>
                  <a:lnTo>
                    <a:pt x="107" y="108"/>
                  </a:lnTo>
                  <a:lnTo>
                    <a:pt x="113" y="101"/>
                  </a:lnTo>
                  <a:lnTo>
                    <a:pt x="120" y="95"/>
                  </a:lnTo>
                  <a:lnTo>
                    <a:pt x="128" y="90"/>
                  </a:lnTo>
                  <a:lnTo>
                    <a:pt x="136" y="86"/>
                  </a:lnTo>
                  <a:lnTo>
                    <a:pt x="145" y="81"/>
                  </a:lnTo>
                  <a:lnTo>
                    <a:pt x="154" y="78"/>
                  </a:lnTo>
                  <a:lnTo>
                    <a:pt x="163" y="76"/>
                  </a:lnTo>
                  <a:lnTo>
                    <a:pt x="163" y="0"/>
                  </a:lnTo>
                  <a:lnTo>
                    <a:pt x="163" y="0"/>
                  </a:lnTo>
                  <a:lnTo>
                    <a:pt x="146" y="3"/>
                  </a:lnTo>
                  <a:lnTo>
                    <a:pt x="130" y="7"/>
                  </a:lnTo>
                  <a:lnTo>
                    <a:pt x="114" y="13"/>
                  </a:lnTo>
                  <a:lnTo>
                    <a:pt x="99" y="21"/>
                  </a:lnTo>
                  <a:lnTo>
                    <a:pt x="85" y="29"/>
                  </a:lnTo>
                  <a:lnTo>
                    <a:pt x="71" y="38"/>
                  </a:lnTo>
                  <a:lnTo>
                    <a:pt x="59" y="50"/>
                  </a:lnTo>
                  <a:lnTo>
                    <a:pt x="47" y="61"/>
                  </a:lnTo>
                  <a:lnTo>
                    <a:pt x="37" y="74"/>
                  </a:lnTo>
                  <a:lnTo>
                    <a:pt x="27" y="88"/>
                  </a:lnTo>
                  <a:lnTo>
                    <a:pt x="19" y="102"/>
                  </a:lnTo>
                  <a:lnTo>
                    <a:pt x="13" y="118"/>
                  </a:lnTo>
                  <a:lnTo>
                    <a:pt x="7" y="134"/>
                  </a:lnTo>
                  <a:lnTo>
                    <a:pt x="3" y="150"/>
                  </a:lnTo>
                  <a:lnTo>
                    <a:pt x="1" y="168"/>
                  </a:lnTo>
                  <a:lnTo>
                    <a:pt x="0" y="186"/>
                  </a:lnTo>
                  <a:lnTo>
                    <a:pt x="0" y="186"/>
                  </a:lnTo>
                  <a:lnTo>
                    <a:pt x="1" y="202"/>
                  </a:lnTo>
                  <a:lnTo>
                    <a:pt x="5" y="220"/>
                  </a:lnTo>
                  <a:lnTo>
                    <a:pt x="10" y="242"/>
                  </a:lnTo>
                  <a:lnTo>
                    <a:pt x="19" y="265"/>
                  </a:lnTo>
                  <a:lnTo>
                    <a:pt x="27" y="289"/>
                  </a:lnTo>
                  <a:lnTo>
                    <a:pt x="39" y="316"/>
                  </a:lnTo>
                  <a:lnTo>
                    <a:pt x="63" y="369"/>
                  </a:lnTo>
                  <a:lnTo>
                    <a:pt x="90" y="422"/>
                  </a:lnTo>
                  <a:lnTo>
                    <a:pt x="116" y="473"/>
                  </a:lnTo>
                  <a:lnTo>
                    <a:pt x="142" y="519"/>
                  </a:lnTo>
                  <a:lnTo>
                    <a:pt x="163" y="557"/>
                  </a:lnTo>
                  <a:lnTo>
                    <a:pt x="163" y="295"/>
                  </a:lnTo>
                  <a:lnTo>
                    <a:pt x="163" y="295"/>
                  </a:lnTo>
                  <a:lnTo>
                    <a:pt x="154" y="293"/>
                  </a:lnTo>
                  <a:lnTo>
                    <a:pt x="145" y="289"/>
                  </a:lnTo>
                  <a:lnTo>
                    <a:pt x="136" y="285"/>
                  </a:lnTo>
                  <a:lnTo>
                    <a:pt x="128" y="281"/>
                  </a:lnTo>
                  <a:lnTo>
                    <a:pt x="120" y="276"/>
                  </a:lnTo>
                  <a:lnTo>
                    <a:pt x="113" y="270"/>
                  </a:lnTo>
                  <a:lnTo>
                    <a:pt x="107" y="263"/>
                  </a:lnTo>
                  <a:lnTo>
                    <a:pt x="100" y="257"/>
                  </a:lnTo>
                  <a:lnTo>
                    <a:pt x="94" y="249"/>
                  </a:lnTo>
                  <a:lnTo>
                    <a:pt x="89" y="241"/>
                  </a:lnTo>
                  <a:lnTo>
                    <a:pt x="85" y="233"/>
                  </a:lnTo>
                  <a:lnTo>
                    <a:pt x="82" y="224"/>
                  </a:lnTo>
                  <a:lnTo>
                    <a:pt x="78" y="215"/>
                  </a:lnTo>
                  <a:lnTo>
                    <a:pt x="76" y="205"/>
                  </a:lnTo>
                  <a:lnTo>
                    <a:pt x="75" y="195"/>
                  </a:lnTo>
                  <a:lnTo>
                    <a:pt x="74" y="186"/>
                  </a:lnTo>
                  <a:lnTo>
                    <a:pt x="74" y="186"/>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6" name="Freeform 46"/>
            <p:cNvSpPr>
              <a:spLocks/>
            </p:cNvSpPr>
            <p:nvPr/>
          </p:nvSpPr>
          <p:spPr bwMode="auto">
            <a:xfrm flipH="1">
              <a:off x="7080209" y="4689797"/>
              <a:ext cx="199613" cy="323923"/>
            </a:xfrm>
            <a:custGeom>
              <a:avLst/>
              <a:gdLst>
                <a:gd name="T0" fmla="*/ 167 w 167"/>
                <a:gd name="T1" fmla="*/ 0 h 271"/>
                <a:gd name="T2" fmla="*/ 0 w 167"/>
                <a:gd name="T3" fmla="*/ 167 h 271"/>
                <a:gd name="T4" fmla="*/ 103 w 167"/>
                <a:gd name="T5" fmla="*/ 271 h 271"/>
                <a:gd name="T6" fmla="*/ 137 w 167"/>
                <a:gd name="T7" fmla="*/ 259 h 271"/>
                <a:gd name="T8" fmla="*/ 137 w 167"/>
                <a:gd name="T9" fmla="*/ 201 h 271"/>
                <a:gd name="T10" fmla="*/ 167 w 167"/>
                <a:gd name="T11" fmla="*/ 173 h 271"/>
                <a:gd name="T12" fmla="*/ 167 w 167"/>
                <a:gd name="T13" fmla="*/ 0 h 271"/>
              </a:gdLst>
              <a:ahLst/>
              <a:cxnLst>
                <a:cxn ang="0">
                  <a:pos x="T0" y="T1"/>
                </a:cxn>
                <a:cxn ang="0">
                  <a:pos x="T2" y="T3"/>
                </a:cxn>
                <a:cxn ang="0">
                  <a:pos x="T4" y="T5"/>
                </a:cxn>
                <a:cxn ang="0">
                  <a:pos x="T6" y="T7"/>
                </a:cxn>
                <a:cxn ang="0">
                  <a:pos x="T8" y="T9"/>
                </a:cxn>
                <a:cxn ang="0">
                  <a:pos x="T10" y="T11"/>
                </a:cxn>
                <a:cxn ang="0">
                  <a:pos x="T12" y="T13"/>
                </a:cxn>
              </a:cxnLst>
              <a:rect l="0" t="0" r="r" b="b"/>
              <a:pathLst>
                <a:path w="167" h="271">
                  <a:moveTo>
                    <a:pt x="167" y="0"/>
                  </a:moveTo>
                  <a:lnTo>
                    <a:pt x="0" y="167"/>
                  </a:lnTo>
                  <a:lnTo>
                    <a:pt x="103" y="271"/>
                  </a:lnTo>
                  <a:lnTo>
                    <a:pt x="137" y="259"/>
                  </a:lnTo>
                  <a:lnTo>
                    <a:pt x="137" y="201"/>
                  </a:lnTo>
                  <a:lnTo>
                    <a:pt x="167" y="173"/>
                  </a:lnTo>
                  <a:lnTo>
                    <a:pt x="167"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nvGrpSpPr>
            <p:cNvPr id="57" name="그룹 45"/>
            <p:cNvGrpSpPr/>
            <p:nvPr/>
          </p:nvGrpSpPr>
          <p:grpSpPr>
            <a:xfrm flipH="1">
              <a:off x="6718921" y="335375"/>
              <a:ext cx="305993" cy="680118"/>
              <a:chOff x="2209800" y="4519614"/>
              <a:chExt cx="406400" cy="903287"/>
            </a:xfrm>
            <a:solidFill>
              <a:schemeClr val="accent2">
                <a:lumMod val="50000"/>
              </a:schemeClr>
            </a:solidFill>
          </p:grpSpPr>
          <p:sp>
            <p:nvSpPr>
              <p:cNvPr id="60" name="Freeform 9"/>
              <p:cNvSpPr>
                <a:spLocks/>
              </p:cNvSpPr>
              <p:nvPr/>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61" name="Freeform 11"/>
              <p:cNvSpPr>
                <a:spLocks/>
              </p:cNvSpPr>
              <p:nvPr/>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sp>
          <p:nvSpPr>
            <p:cNvPr id="58" name="Freeform 43"/>
            <p:cNvSpPr>
              <a:spLocks noEditPoints="1"/>
            </p:cNvSpPr>
            <p:nvPr/>
          </p:nvSpPr>
          <p:spPr bwMode="auto">
            <a:xfrm flipH="1">
              <a:off x="6725208" y="4429823"/>
              <a:ext cx="300017" cy="474529"/>
            </a:xfrm>
            <a:custGeom>
              <a:avLst/>
              <a:gdLst>
                <a:gd name="T0" fmla="*/ 134 w 251"/>
                <a:gd name="T1" fmla="*/ 142 h 397"/>
                <a:gd name="T2" fmla="*/ 124 w 251"/>
                <a:gd name="T3" fmla="*/ 141 h 397"/>
                <a:gd name="T4" fmla="*/ 116 w 251"/>
                <a:gd name="T5" fmla="*/ 135 h 397"/>
                <a:gd name="T6" fmla="*/ 113 w 251"/>
                <a:gd name="T7" fmla="*/ 131 h 397"/>
                <a:gd name="T8" fmla="*/ 109 w 251"/>
                <a:gd name="T9" fmla="*/ 121 h 397"/>
                <a:gd name="T10" fmla="*/ 109 w 251"/>
                <a:gd name="T11" fmla="*/ 112 h 397"/>
                <a:gd name="T12" fmla="*/ 113 w 251"/>
                <a:gd name="T13" fmla="*/ 102 h 397"/>
                <a:gd name="T14" fmla="*/ 116 w 251"/>
                <a:gd name="T15" fmla="*/ 98 h 397"/>
                <a:gd name="T16" fmla="*/ 124 w 251"/>
                <a:gd name="T17" fmla="*/ 92 h 397"/>
                <a:gd name="T18" fmla="*/ 134 w 251"/>
                <a:gd name="T19" fmla="*/ 91 h 397"/>
                <a:gd name="T20" fmla="*/ 139 w 251"/>
                <a:gd name="T21" fmla="*/ 91 h 397"/>
                <a:gd name="T22" fmla="*/ 148 w 251"/>
                <a:gd name="T23" fmla="*/ 95 h 397"/>
                <a:gd name="T24" fmla="*/ 153 w 251"/>
                <a:gd name="T25" fmla="*/ 98 h 397"/>
                <a:gd name="T26" fmla="*/ 159 w 251"/>
                <a:gd name="T27" fmla="*/ 107 h 397"/>
                <a:gd name="T28" fmla="*/ 160 w 251"/>
                <a:gd name="T29" fmla="*/ 117 h 397"/>
                <a:gd name="T30" fmla="*/ 159 w 251"/>
                <a:gd name="T31" fmla="*/ 127 h 397"/>
                <a:gd name="T32" fmla="*/ 153 w 251"/>
                <a:gd name="T33" fmla="*/ 135 h 397"/>
                <a:gd name="T34" fmla="*/ 148 w 251"/>
                <a:gd name="T35" fmla="*/ 138 h 397"/>
                <a:gd name="T36" fmla="*/ 139 w 251"/>
                <a:gd name="T37" fmla="*/ 142 h 397"/>
                <a:gd name="T38" fmla="*/ 105 w 251"/>
                <a:gd name="T39" fmla="*/ 0 h 397"/>
                <a:gd name="T40" fmla="*/ 91 w 251"/>
                <a:gd name="T41" fmla="*/ 1 h 397"/>
                <a:gd name="T42" fmla="*/ 64 w 251"/>
                <a:gd name="T43" fmla="*/ 6 h 397"/>
                <a:gd name="T44" fmla="*/ 38 w 251"/>
                <a:gd name="T45" fmla="*/ 17 h 397"/>
                <a:gd name="T46" fmla="*/ 13 w 251"/>
                <a:gd name="T47" fmla="*/ 33 h 397"/>
                <a:gd name="T48" fmla="*/ 2 w 251"/>
                <a:gd name="T49" fmla="*/ 43 h 397"/>
                <a:gd name="T50" fmla="*/ 0 w 251"/>
                <a:gd name="T51" fmla="*/ 397 h 397"/>
                <a:gd name="T52" fmla="*/ 17 w 251"/>
                <a:gd name="T53" fmla="*/ 322 h 397"/>
                <a:gd name="T54" fmla="*/ 56 w 251"/>
                <a:gd name="T55" fmla="*/ 282 h 397"/>
                <a:gd name="T56" fmla="*/ 80 w 251"/>
                <a:gd name="T57" fmla="*/ 289 h 397"/>
                <a:gd name="T58" fmla="*/ 106 w 251"/>
                <a:gd name="T59" fmla="*/ 291 h 397"/>
                <a:gd name="T60" fmla="*/ 119 w 251"/>
                <a:gd name="T61" fmla="*/ 291 h 397"/>
                <a:gd name="T62" fmla="*/ 146 w 251"/>
                <a:gd name="T63" fmla="*/ 285 h 397"/>
                <a:gd name="T64" fmla="*/ 172 w 251"/>
                <a:gd name="T65" fmla="*/ 275 h 397"/>
                <a:gd name="T66" fmla="*/ 197 w 251"/>
                <a:gd name="T67" fmla="*/ 259 h 397"/>
                <a:gd name="T68" fmla="*/ 208 w 251"/>
                <a:gd name="T69" fmla="*/ 249 h 397"/>
                <a:gd name="T70" fmla="*/ 227 w 251"/>
                <a:gd name="T71" fmla="*/ 226 h 397"/>
                <a:gd name="T72" fmla="*/ 239 w 251"/>
                <a:gd name="T73" fmla="*/ 201 h 397"/>
                <a:gd name="T74" fmla="*/ 248 w 251"/>
                <a:gd name="T75" fmla="*/ 174 h 397"/>
                <a:gd name="T76" fmla="*/ 251 w 251"/>
                <a:gd name="T77" fmla="*/ 146 h 397"/>
                <a:gd name="T78" fmla="*/ 248 w 251"/>
                <a:gd name="T79" fmla="*/ 118 h 397"/>
                <a:gd name="T80" fmla="*/ 239 w 251"/>
                <a:gd name="T81" fmla="*/ 91 h 397"/>
                <a:gd name="T82" fmla="*/ 227 w 251"/>
                <a:gd name="T83" fmla="*/ 66 h 397"/>
                <a:gd name="T84" fmla="*/ 208 w 251"/>
                <a:gd name="T85" fmla="*/ 43 h 397"/>
                <a:gd name="T86" fmla="*/ 197 w 251"/>
                <a:gd name="T87" fmla="*/ 33 h 397"/>
                <a:gd name="T88" fmla="*/ 172 w 251"/>
                <a:gd name="T89" fmla="*/ 17 h 397"/>
                <a:gd name="T90" fmla="*/ 146 w 251"/>
                <a:gd name="T91" fmla="*/ 6 h 397"/>
                <a:gd name="T92" fmla="*/ 119 w 251"/>
                <a:gd name="T93" fmla="*/ 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1" h="397">
                  <a:moveTo>
                    <a:pt x="134" y="142"/>
                  </a:moveTo>
                  <a:lnTo>
                    <a:pt x="134" y="142"/>
                  </a:lnTo>
                  <a:lnTo>
                    <a:pt x="130" y="142"/>
                  </a:lnTo>
                  <a:lnTo>
                    <a:pt x="124" y="141"/>
                  </a:lnTo>
                  <a:lnTo>
                    <a:pt x="120" y="138"/>
                  </a:lnTo>
                  <a:lnTo>
                    <a:pt x="116" y="135"/>
                  </a:lnTo>
                  <a:lnTo>
                    <a:pt x="116" y="135"/>
                  </a:lnTo>
                  <a:lnTo>
                    <a:pt x="113" y="131"/>
                  </a:lnTo>
                  <a:lnTo>
                    <a:pt x="110" y="127"/>
                  </a:lnTo>
                  <a:lnTo>
                    <a:pt x="109" y="121"/>
                  </a:lnTo>
                  <a:lnTo>
                    <a:pt x="109" y="116"/>
                  </a:lnTo>
                  <a:lnTo>
                    <a:pt x="109" y="112"/>
                  </a:lnTo>
                  <a:lnTo>
                    <a:pt x="110" y="107"/>
                  </a:lnTo>
                  <a:lnTo>
                    <a:pt x="113" y="102"/>
                  </a:lnTo>
                  <a:lnTo>
                    <a:pt x="116" y="98"/>
                  </a:lnTo>
                  <a:lnTo>
                    <a:pt x="116" y="98"/>
                  </a:lnTo>
                  <a:lnTo>
                    <a:pt x="120" y="95"/>
                  </a:lnTo>
                  <a:lnTo>
                    <a:pt x="124" y="92"/>
                  </a:lnTo>
                  <a:lnTo>
                    <a:pt x="130" y="91"/>
                  </a:lnTo>
                  <a:lnTo>
                    <a:pt x="134" y="91"/>
                  </a:lnTo>
                  <a:lnTo>
                    <a:pt x="134" y="91"/>
                  </a:lnTo>
                  <a:lnTo>
                    <a:pt x="139" y="91"/>
                  </a:lnTo>
                  <a:lnTo>
                    <a:pt x="144" y="92"/>
                  </a:lnTo>
                  <a:lnTo>
                    <a:pt x="148" y="95"/>
                  </a:lnTo>
                  <a:lnTo>
                    <a:pt x="153" y="98"/>
                  </a:lnTo>
                  <a:lnTo>
                    <a:pt x="153" y="98"/>
                  </a:lnTo>
                  <a:lnTo>
                    <a:pt x="156" y="102"/>
                  </a:lnTo>
                  <a:lnTo>
                    <a:pt x="159" y="107"/>
                  </a:lnTo>
                  <a:lnTo>
                    <a:pt x="160" y="112"/>
                  </a:lnTo>
                  <a:lnTo>
                    <a:pt x="160" y="117"/>
                  </a:lnTo>
                  <a:lnTo>
                    <a:pt x="160" y="121"/>
                  </a:lnTo>
                  <a:lnTo>
                    <a:pt x="159" y="127"/>
                  </a:lnTo>
                  <a:lnTo>
                    <a:pt x="156" y="131"/>
                  </a:lnTo>
                  <a:lnTo>
                    <a:pt x="153" y="135"/>
                  </a:lnTo>
                  <a:lnTo>
                    <a:pt x="153" y="135"/>
                  </a:lnTo>
                  <a:lnTo>
                    <a:pt x="148" y="138"/>
                  </a:lnTo>
                  <a:lnTo>
                    <a:pt x="144" y="141"/>
                  </a:lnTo>
                  <a:lnTo>
                    <a:pt x="139" y="142"/>
                  </a:lnTo>
                  <a:lnTo>
                    <a:pt x="134" y="142"/>
                  </a:lnTo>
                  <a:close/>
                  <a:moveTo>
                    <a:pt x="105" y="0"/>
                  </a:moveTo>
                  <a:lnTo>
                    <a:pt x="105" y="0"/>
                  </a:lnTo>
                  <a:lnTo>
                    <a:pt x="91" y="1"/>
                  </a:lnTo>
                  <a:lnTo>
                    <a:pt x="77" y="3"/>
                  </a:lnTo>
                  <a:lnTo>
                    <a:pt x="64" y="6"/>
                  </a:lnTo>
                  <a:lnTo>
                    <a:pt x="50" y="12"/>
                  </a:lnTo>
                  <a:lnTo>
                    <a:pt x="38" y="17"/>
                  </a:lnTo>
                  <a:lnTo>
                    <a:pt x="25" y="24"/>
                  </a:lnTo>
                  <a:lnTo>
                    <a:pt x="13" y="33"/>
                  </a:lnTo>
                  <a:lnTo>
                    <a:pt x="2" y="43"/>
                  </a:lnTo>
                  <a:lnTo>
                    <a:pt x="2" y="43"/>
                  </a:lnTo>
                  <a:lnTo>
                    <a:pt x="0" y="46"/>
                  </a:lnTo>
                  <a:lnTo>
                    <a:pt x="0" y="397"/>
                  </a:lnTo>
                  <a:lnTo>
                    <a:pt x="45" y="351"/>
                  </a:lnTo>
                  <a:lnTo>
                    <a:pt x="17" y="322"/>
                  </a:lnTo>
                  <a:lnTo>
                    <a:pt x="56" y="282"/>
                  </a:lnTo>
                  <a:lnTo>
                    <a:pt x="56" y="282"/>
                  </a:lnTo>
                  <a:lnTo>
                    <a:pt x="68" y="286"/>
                  </a:lnTo>
                  <a:lnTo>
                    <a:pt x="80" y="289"/>
                  </a:lnTo>
                  <a:lnTo>
                    <a:pt x="93" y="291"/>
                  </a:lnTo>
                  <a:lnTo>
                    <a:pt x="106" y="291"/>
                  </a:lnTo>
                  <a:lnTo>
                    <a:pt x="106" y="291"/>
                  </a:lnTo>
                  <a:lnTo>
                    <a:pt x="119" y="291"/>
                  </a:lnTo>
                  <a:lnTo>
                    <a:pt x="133" y="289"/>
                  </a:lnTo>
                  <a:lnTo>
                    <a:pt x="146" y="285"/>
                  </a:lnTo>
                  <a:lnTo>
                    <a:pt x="160" y="280"/>
                  </a:lnTo>
                  <a:lnTo>
                    <a:pt x="172" y="275"/>
                  </a:lnTo>
                  <a:lnTo>
                    <a:pt x="185" y="268"/>
                  </a:lnTo>
                  <a:lnTo>
                    <a:pt x="197" y="259"/>
                  </a:lnTo>
                  <a:lnTo>
                    <a:pt x="208" y="249"/>
                  </a:lnTo>
                  <a:lnTo>
                    <a:pt x="208" y="249"/>
                  </a:lnTo>
                  <a:lnTo>
                    <a:pt x="217" y="237"/>
                  </a:lnTo>
                  <a:lnTo>
                    <a:pt x="227" y="226"/>
                  </a:lnTo>
                  <a:lnTo>
                    <a:pt x="234" y="213"/>
                  </a:lnTo>
                  <a:lnTo>
                    <a:pt x="239" y="201"/>
                  </a:lnTo>
                  <a:lnTo>
                    <a:pt x="245" y="187"/>
                  </a:lnTo>
                  <a:lnTo>
                    <a:pt x="248" y="174"/>
                  </a:lnTo>
                  <a:lnTo>
                    <a:pt x="250" y="160"/>
                  </a:lnTo>
                  <a:lnTo>
                    <a:pt x="251" y="146"/>
                  </a:lnTo>
                  <a:lnTo>
                    <a:pt x="250" y="132"/>
                  </a:lnTo>
                  <a:lnTo>
                    <a:pt x="248" y="118"/>
                  </a:lnTo>
                  <a:lnTo>
                    <a:pt x="245" y="105"/>
                  </a:lnTo>
                  <a:lnTo>
                    <a:pt x="239" y="91"/>
                  </a:lnTo>
                  <a:lnTo>
                    <a:pt x="234" y="78"/>
                  </a:lnTo>
                  <a:lnTo>
                    <a:pt x="227" y="66"/>
                  </a:lnTo>
                  <a:lnTo>
                    <a:pt x="217" y="54"/>
                  </a:lnTo>
                  <a:lnTo>
                    <a:pt x="208" y="43"/>
                  </a:lnTo>
                  <a:lnTo>
                    <a:pt x="208" y="43"/>
                  </a:lnTo>
                  <a:lnTo>
                    <a:pt x="197" y="33"/>
                  </a:lnTo>
                  <a:lnTo>
                    <a:pt x="185" y="24"/>
                  </a:lnTo>
                  <a:lnTo>
                    <a:pt x="172" y="17"/>
                  </a:lnTo>
                  <a:lnTo>
                    <a:pt x="160" y="12"/>
                  </a:lnTo>
                  <a:lnTo>
                    <a:pt x="146" y="6"/>
                  </a:lnTo>
                  <a:lnTo>
                    <a:pt x="133" y="3"/>
                  </a:lnTo>
                  <a:lnTo>
                    <a:pt x="119" y="1"/>
                  </a:lnTo>
                  <a:lnTo>
                    <a:pt x="10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59" name="Freeform 40"/>
            <p:cNvSpPr>
              <a:spLocks/>
            </p:cNvSpPr>
            <p:nvPr/>
          </p:nvSpPr>
          <p:spPr bwMode="auto">
            <a:xfrm flipH="1">
              <a:off x="7858340" y="2303160"/>
              <a:ext cx="194832" cy="665775"/>
            </a:xfrm>
            <a:custGeom>
              <a:avLst/>
              <a:gdLst>
                <a:gd name="T0" fmla="*/ 0 w 163"/>
                <a:gd name="T1" fmla="*/ 76 h 557"/>
                <a:gd name="T2" fmla="*/ 10 w 163"/>
                <a:gd name="T3" fmla="*/ 78 h 557"/>
                <a:gd name="T4" fmla="*/ 27 w 163"/>
                <a:gd name="T5" fmla="*/ 86 h 557"/>
                <a:gd name="T6" fmla="*/ 43 w 163"/>
                <a:gd name="T7" fmla="*/ 95 h 557"/>
                <a:gd name="T8" fmla="*/ 57 w 163"/>
                <a:gd name="T9" fmla="*/ 108 h 557"/>
                <a:gd name="T10" fmla="*/ 69 w 163"/>
                <a:gd name="T11" fmla="*/ 122 h 557"/>
                <a:gd name="T12" fmla="*/ 79 w 163"/>
                <a:gd name="T13" fmla="*/ 138 h 557"/>
                <a:gd name="T14" fmla="*/ 85 w 163"/>
                <a:gd name="T15" fmla="*/ 157 h 557"/>
                <a:gd name="T16" fmla="*/ 88 w 163"/>
                <a:gd name="T17" fmla="*/ 175 h 557"/>
                <a:gd name="T18" fmla="*/ 89 w 163"/>
                <a:gd name="T19" fmla="*/ 186 h 557"/>
                <a:gd name="T20" fmla="*/ 87 w 163"/>
                <a:gd name="T21" fmla="*/ 205 h 557"/>
                <a:gd name="T22" fmla="*/ 82 w 163"/>
                <a:gd name="T23" fmla="*/ 224 h 557"/>
                <a:gd name="T24" fmla="*/ 74 w 163"/>
                <a:gd name="T25" fmla="*/ 241 h 557"/>
                <a:gd name="T26" fmla="*/ 63 w 163"/>
                <a:gd name="T27" fmla="*/ 257 h 557"/>
                <a:gd name="T28" fmla="*/ 50 w 163"/>
                <a:gd name="T29" fmla="*/ 270 h 557"/>
                <a:gd name="T30" fmla="*/ 36 w 163"/>
                <a:gd name="T31" fmla="*/ 281 h 557"/>
                <a:gd name="T32" fmla="*/ 18 w 163"/>
                <a:gd name="T33" fmla="*/ 289 h 557"/>
                <a:gd name="T34" fmla="*/ 0 w 163"/>
                <a:gd name="T35" fmla="*/ 295 h 557"/>
                <a:gd name="T36" fmla="*/ 0 w 163"/>
                <a:gd name="T37" fmla="*/ 557 h 557"/>
                <a:gd name="T38" fmla="*/ 46 w 163"/>
                <a:gd name="T39" fmla="*/ 473 h 557"/>
                <a:gd name="T40" fmla="*/ 101 w 163"/>
                <a:gd name="T41" fmla="*/ 369 h 557"/>
                <a:gd name="T42" fmla="*/ 136 w 163"/>
                <a:gd name="T43" fmla="*/ 289 h 557"/>
                <a:gd name="T44" fmla="*/ 153 w 163"/>
                <a:gd name="T45" fmla="*/ 242 h 557"/>
                <a:gd name="T46" fmla="*/ 162 w 163"/>
                <a:gd name="T47" fmla="*/ 202 h 557"/>
                <a:gd name="T48" fmla="*/ 163 w 163"/>
                <a:gd name="T49" fmla="*/ 186 h 557"/>
                <a:gd name="T50" fmla="*/ 160 w 163"/>
                <a:gd name="T51" fmla="*/ 150 h 557"/>
                <a:gd name="T52" fmla="*/ 151 w 163"/>
                <a:gd name="T53" fmla="*/ 118 h 557"/>
                <a:gd name="T54" fmla="*/ 136 w 163"/>
                <a:gd name="T55" fmla="*/ 88 h 557"/>
                <a:gd name="T56" fmla="*/ 116 w 163"/>
                <a:gd name="T57" fmla="*/ 61 h 557"/>
                <a:gd name="T58" fmla="*/ 92 w 163"/>
                <a:gd name="T59" fmla="*/ 38 h 557"/>
                <a:gd name="T60" fmla="*/ 64 w 163"/>
                <a:gd name="T61" fmla="*/ 21 h 557"/>
                <a:gd name="T62" fmla="*/ 34 w 163"/>
                <a:gd name="T63" fmla="*/ 7 h 557"/>
                <a:gd name="T64" fmla="*/ 0 w 163"/>
                <a:gd name="T65"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3" h="557">
                  <a:moveTo>
                    <a:pt x="0" y="0"/>
                  </a:moveTo>
                  <a:lnTo>
                    <a:pt x="0" y="76"/>
                  </a:lnTo>
                  <a:lnTo>
                    <a:pt x="0" y="76"/>
                  </a:lnTo>
                  <a:lnTo>
                    <a:pt x="10" y="78"/>
                  </a:lnTo>
                  <a:lnTo>
                    <a:pt x="18" y="81"/>
                  </a:lnTo>
                  <a:lnTo>
                    <a:pt x="27" y="86"/>
                  </a:lnTo>
                  <a:lnTo>
                    <a:pt x="36" y="90"/>
                  </a:lnTo>
                  <a:lnTo>
                    <a:pt x="43" y="95"/>
                  </a:lnTo>
                  <a:lnTo>
                    <a:pt x="50" y="101"/>
                  </a:lnTo>
                  <a:lnTo>
                    <a:pt x="57" y="108"/>
                  </a:lnTo>
                  <a:lnTo>
                    <a:pt x="63" y="115"/>
                  </a:lnTo>
                  <a:lnTo>
                    <a:pt x="69" y="122"/>
                  </a:lnTo>
                  <a:lnTo>
                    <a:pt x="74" y="129"/>
                  </a:lnTo>
                  <a:lnTo>
                    <a:pt x="79" y="138"/>
                  </a:lnTo>
                  <a:lnTo>
                    <a:pt x="82" y="147"/>
                  </a:lnTo>
                  <a:lnTo>
                    <a:pt x="85" y="157"/>
                  </a:lnTo>
                  <a:lnTo>
                    <a:pt x="87" y="166"/>
                  </a:lnTo>
                  <a:lnTo>
                    <a:pt x="88" y="175"/>
                  </a:lnTo>
                  <a:lnTo>
                    <a:pt x="89" y="186"/>
                  </a:lnTo>
                  <a:lnTo>
                    <a:pt x="89" y="186"/>
                  </a:lnTo>
                  <a:lnTo>
                    <a:pt x="88" y="195"/>
                  </a:lnTo>
                  <a:lnTo>
                    <a:pt x="87" y="205"/>
                  </a:lnTo>
                  <a:lnTo>
                    <a:pt x="85" y="215"/>
                  </a:lnTo>
                  <a:lnTo>
                    <a:pt x="82" y="224"/>
                  </a:lnTo>
                  <a:lnTo>
                    <a:pt x="79" y="233"/>
                  </a:lnTo>
                  <a:lnTo>
                    <a:pt x="74" y="241"/>
                  </a:lnTo>
                  <a:lnTo>
                    <a:pt x="69" y="249"/>
                  </a:lnTo>
                  <a:lnTo>
                    <a:pt x="63" y="257"/>
                  </a:lnTo>
                  <a:lnTo>
                    <a:pt x="57" y="263"/>
                  </a:lnTo>
                  <a:lnTo>
                    <a:pt x="50" y="270"/>
                  </a:lnTo>
                  <a:lnTo>
                    <a:pt x="43" y="276"/>
                  </a:lnTo>
                  <a:lnTo>
                    <a:pt x="36" y="281"/>
                  </a:lnTo>
                  <a:lnTo>
                    <a:pt x="27" y="285"/>
                  </a:lnTo>
                  <a:lnTo>
                    <a:pt x="18" y="289"/>
                  </a:lnTo>
                  <a:lnTo>
                    <a:pt x="10" y="293"/>
                  </a:lnTo>
                  <a:lnTo>
                    <a:pt x="0" y="295"/>
                  </a:lnTo>
                  <a:lnTo>
                    <a:pt x="0" y="557"/>
                  </a:lnTo>
                  <a:lnTo>
                    <a:pt x="0" y="557"/>
                  </a:lnTo>
                  <a:lnTo>
                    <a:pt x="21" y="519"/>
                  </a:lnTo>
                  <a:lnTo>
                    <a:pt x="46" y="473"/>
                  </a:lnTo>
                  <a:lnTo>
                    <a:pt x="73" y="422"/>
                  </a:lnTo>
                  <a:lnTo>
                    <a:pt x="101" y="369"/>
                  </a:lnTo>
                  <a:lnTo>
                    <a:pt x="125" y="316"/>
                  </a:lnTo>
                  <a:lnTo>
                    <a:pt x="136" y="289"/>
                  </a:lnTo>
                  <a:lnTo>
                    <a:pt x="145" y="265"/>
                  </a:lnTo>
                  <a:lnTo>
                    <a:pt x="153" y="242"/>
                  </a:lnTo>
                  <a:lnTo>
                    <a:pt x="158" y="220"/>
                  </a:lnTo>
                  <a:lnTo>
                    <a:pt x="162" y="202"/>
                  </a:lnTo>
                  <a:lnTo>
                    <a:pt x="163" y="186"/>
                  </a:lnTo>
                  <a:lnTo>
                    <a:pt x="163" y="186"/>
                  </a:lnTo>
                  <a:lnTo>
                    <a:pt x="162" y="168"/>
                  </a:lnTo>
                  <a:lnTo>
                    <a:pt x="160" y="150"/>
                  </a:lnTo>
                  <a:lnTo>
                    <a:pt x="156" y="134"/>
                  </a:lnTo>
                  <a:lnTo>
                    <a:pt x="151" y="118"/>
                  </a:lnTo>
                  <a:lnTo>
                    <a:pt x="145" y="102"/>
                  </a:lnTo>
                  <a:lnTo>
                    <a:pt x="136" y="88"/>
                  </a:lnTo>
                  <a:lnTo>
                    <a:pt x="127" y="74"/>
                  </a:lnTo>
                  <a:lnTo>
                    <a:pt x="116" y="61"/>
                  </a:lnTo>
                  <a:lnTo>
                    <a:pt x="105" y="50"/>
                  </a:lnTo>
                  <a:lnTo>
                    <a:pt x="92" y="38"/>
                  </a:lnTo>
                  <a:lnTo>
                    <a:pt x="79" y="29"/>
                  </a:lnTo>
                  <a:lnTo>
                    <a:pt x="64" y="21"/>
                  </a:lnTo>
                  <a:lnTo>
                    <a:pt x="49" y="13"/>
                  </a:lnTo>
                  <a:lnTo>
                    <a:pt x="34" y="7"/>
                  </a:lnTo>
                  <a:lnTo>
                    <a:pt x="17" y="3"/>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grpSp>
      <p:grpSp>
        <p:nvGrpSpPr>
          <p:cNvPr id="64" name="그룹 87"/>
          <p:cNvGrpSpPr/>
          <p:nvPr userDrawn="1"/>
        </p:nvGrpSpPr>
        <p:grpSpPr>
          <a:xfrm>
            <a:off x="1465176" y="1305713"/>
            <a:ext cx="1263130" cy="1281261"/>
            <a:chOff x="7668344" y="5495925"/>
            <a:chExt cx="1261419" cy="1279525"/>
          </a:xfrm>
        </p:grpSpPr>
        <p:sp>
          <p:nvSpPr>
            <p:cNvPr id="65"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6"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7"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68"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69"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0"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1"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2"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3"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4"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5"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6" name="Freeform 28"/>
            <p:cNvSpPr>
              <a:spLocks/>
            </p:cNvSpPr>
            <p:nvPr/>
          </p:nvSpPr>
          <p:spPr bwMode="auto">
            <a:xfrm>
              <a:off x="8197959" y="6292610"/>
              <a:ext cx="82989" cy="203698"/>
            </a:xfrm>
            <a:custGeom>
              <a:avLst/>
              <a:gdLst>
                <a:gd name="T0" fmla="*/ 55 w 55"/>
                <a:gd name="T1" fmla="*/ 0 h 135"/>
                <a:gd name="T2" fmla="*/ 55 w 55"/>
                <a:gd name="T3" fmla="*/ 0 h 135"/>
                <a:gd name="T4" fmla="*/ 44 w 55"/>
                <a:gd name="T5" fmla="*/ 3 h 135"/>
                <a:gd name="T6" fmla="*/ 33 w 55"/>
                <a:gd name="T7" fmla="*/ 8 h 135"/>
                <a:gd name="T8" fmla="*/ 24 w 55"/>
                <a:gd name="T9" fmla="*/ 16 h 135"/>
                <a:gd name="T10" fmla="*/ 16 w 55"/>
                <a:gd name="T11" fmla="*/ 24 h 135"/>
                <a:gd name="T12" fmla="*/ 9 w 55"/>
                <a:gd name="T13" fmla="*/ 34 h 135"/>
                <a:gd name="T14" fmla="*/ 4 w 55"/>
                <a:gd name="T15" fmla="*/ 44 h 135"/>
                <a:gd name="T16" fmla="*/ 1 w 55"/>
                <a:gd name="T17" fmla="*/ 55 h 135"/>
                <a:gd name="T18" fmla="*/ 0 w 55"/>
                <a:gd name="T19" fmla="*/ 68 h 135"/>
                <a:gd name="T20" fmla="*/ 0 w 55"/>
                <a:gd name="T21" fmla="*/ 68 h 135"/>
                <a:gd name="T22" fmla="*/ 1 w 55"/>
                <a:gd name="T23" fmla="*/ 80 h 135"/>
                <a:gd name="T24" fmla="*/ 4 w 55"/>
                <a:gd name="T25" fmla="*/ 91 h 135"/>
                <a:gd name="T26" fmla="*/ 9 w 55"/>
                <a:gd name="T27" fmla="*/ 101 h 135"/>
                <a:gd name="T28" fmla="*/ 16 w 55"/>
                <a:gd name="T29" fmla="*/ 112 h 135"/>
                <a:gd name="T30" fmla="*/ 24 w 55"/>
                <a:gd name="T31" fmla="*/ 119 h 135"/>
                <a:gd name="T32" fmla="*/ 33 w 55"/>
                <a:gd name="T33" fmla="*/ 127 h 135"/>
                <a:gd name="T34" fmla="*/ 44 w 55"/>
                <a:gd name="T35" fmla="*/ 132 h 135"/>
                <a:gd name="T36" fmla="*/ 55 w 55"/>
                <a:gd name="T37" fmla="*/ 135 h 135"/>
                <a:gd name="T38" fmla="*/ 55 w 55"/>
                <a:gd name="T3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135">
                  <a:moveTo>
                    <a:pt x="55" y="0"/>
                  </a:moveTo>
                  <a:lnTo>
                    <a:pt x="55" y="0"/>
                  </a:lnTo>
                  <a:lnTo>
                    <a:pt x="44" y="3"/>
                  </a:lnTo>
                  <a:lnTo>
                    <a:pt x="33" y="8"/>
                  </a:lnTo>
                  <a:lnTo>
                    <a:pt x="24" y="16"/>
                  </a:lnTo>
                  <a:lnTo>
                    <a:pt x="16" y="24"/>
                  </a:lnTo>
                  <a:lnTo>
                    <a:pt x="9" y="34"/>
                  </a:lnTo>
                  <a:lnTo>
                    <a:pt x="4" y="44"/>
                  </a:lnTo>
                  <a:lnTo>
                    <a:pt x="1" y="55"/>
                  </a:lnTo>
                  <a:lnTo>
                    <a:pt x="0" y="68"/>
                  </a:lnTo>
                  <a:lnTo>
                    <a:pt x="0" y="68"/>
                  </a:lnTo>
                  <a:lnTo>
                    <a:pt x="1" y="80"/>
                  </a:lnTo>
                  <a:lnTo>
                    <a:pt x="4" y="91"/>
                  </a:lnTo>
                  <a:lnTo>
                    <a:pt x="9" y="101"/>
                  </a:lnTo>
                  <a:lnTo>
                    <a:pt x="16" y="112"/>
                  </a:lnTo>
                  <a:lnTo>
                    <a:pt x="24" y="119"/>
                  </a:lnTo>
                  <a:lnTo>
                    <a:pt x="33" y="127"/>
                  </a:lnTo>
                  <a:lnTo>
                    <a:pt x="44" y="132"/>
                  </a:lnTo>
                  <a:lnTo>
                    <a:pt x="55" y="135"/>
                  </a:lnTo>
                  <a:lnTo>
                    <a:pt x="55"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7" name="Freeform 30"/>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78"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79" name="Freeform 32"/>
            <p:cNvSpPr>
              <a:spLocks/>
            </p:cNvSpPr>
            <p:nvPr/>
          </p:nvSpPr>
          <p:spPr bwMode="auto">
            <a:xfrm>
              <a:off x="8315651" y="6291101"/>
              <a:ext cx="92042" cy="206716"/>
            </a:xfrm>
            <a:custGeom>
              <a:avLst/>
              <a:gdLst>
                <a:gd name="T0" fmla="*/ 0 w 61"/>
                <a:gd name="T1" fmla="*/ 0 h 137"/>
                <a:gd name="T2" fmla="*/ 0 w 61"/>
                <a:gd name="T3" fmla="*/ 137 h 137"/>
                <a:gd name="T4" fmla="*/ 0 w 61"/>
                <a:gd name="T5" fmla="*/ 137 h 137"/>
                <a:gd name="T6" fmla="*/ 12 w 61"/>
                <a:gd name="T7" fmla="*/ 135 h 137"/>
                <a:gd name="T8" fmla="*/ 23 w 61"/>
                <a:gd name="T9" fmla="*/ 130 h 137"/>
                <a:gd name="T10" fmla="*/ 34 w 61"/>
                <a:gd name="T11" fmla="*/ 122 h 137"/>
                <a:gd name="T12" fmla="*/ 43 w 61"/>
                <a:gd name="T13" fmla="*/ 114 h 137"/>
                <a:gd name="T14" fmla="*/ 50 w 61"/>
                <a:gd name="T15" fmla="*/ 105 h 137"/>
                <a:gd name="T16" fmla="*/ 56 w 61"/>
                <a:gd name="T17" fmla="*/ 93 h 137"/>
                <a:gd name="T18" fmla="*/ 59 w 61"/>
                <a:gd name="T19" fmla="*/ 82 h 137"/>
                <a:gd name="T20" fmla="*/ 61 w 61"/>
                <a:gd name="T21" fmla="*/ 69 h 137"/>
                <a:gd name="T22" fmla="*/ 61 w 61"/>
                <a:gd name="T23" fmla="*/ 69 h 137"/>
                <a:gd name="T24" fmla="*/ 59 w 61"/>
                <a:gd name="T25" fmla="*/ 55 h 137"/>
                <a:gd name="T26" fmla="*/ 56 w 61"/>
                <a:gd name="T27" fmla="*/ 44 h 137"/>
                <a:gd name="T28" fmla="*/ 50 w 61"/>
                <a:gd name="T29" fmla="*/ 32 h 137"/>
                <a:gd name="T30" fmla="*/ 43 w 61"/>
                <a:gd name="T31" fmla="*/ 23 h 137"/>
                <a:gd name="T32" fmla="*/ 34 w 61"/>
                <a:gd name="T33" fmla="*/ 15 h 137"/>
                <a:gd name="T34" fmla="*/ 23 w 61"/>
                <a:gd name="T35" fmla="*/ 7 h 137"/>
                <a:gd name="T36" fmla="*/ 12 w 61"/>
                <a:gd name="T37" fmla="*/ 3 h 137"/>
                <a:gd name="T38" fmla="*/ 0 w 61"/>
                <a:gd name="T3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137">
                  <a:moveTo>
                    <a:pt x="0" y="0"/>
                  </a:moveTo>
                  <a:lnTo>
                    <a:pt x="0" y="137"/>
                  </a:lnTo>
                  <a:lnTo>
                    <a:pt x="0" y="137"/>
                  </a:lnTo>
                  <a:lnTo>
                    <a:pt x="12" y="135"/>
                  </a:lnTo>
                  <a:lnTo>
                    <a:pt x="23" y="130"/>
                  </a:lnTo>
                  <a:lnTo>
                    <a:pt x="34" y="122"/>
                  </a:lnTo>
                  <a:lnTo>
                    <a:pt x="43" y="114"/>
                  </a:lnTo>
                  <a:lnTo>
                    <a:pt x="50" y="105"/>
                  </a:lnTo>
                  <a:lnTo>
                    <a:pt x="56" y="93"/>
                  </a:lnTo>
                  <a:lnTo>
                    <a:pt x="59" y="82"/>
                  </a:lnTo>
                  <a:lnTo>
                    <a:pt x="61" y="69"/>
                  </a:lnTo>
                  <a:lnTo>
                    <a:pt x="61" y="69"/>
                  </a:lnTo>
                  <a:lnTo>
                    <a:pt x="59" y="55"/>
                  </a:lnTo>
                  <a:lnTo>
                    <a:pt x="56" y="44"/>
                  </a:lnTo>
                  <a:lnTo>
                    <a:pt x="50" y="32"/>
                  </a:lnTo>
                  <a:lnTo>
                    <a:pt x="43" y="23"/>
                  </a:lnTo>
                  <a:lnTo>
                    <a:pt x="34" y="15"/>
                  </a:lnTo>
                  <a:lnTo>
                    <a:pt x="23" y="7"/>
                  </a:lnTo>
                  <a:lnTo>
                    <a:pt x="12" y="3"/>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0" name="Freeform 34"/>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pPr lvl="0"/>
              <a:endParaRPr lang="ko-KR" altLang="en-US" sz="3200"/>
            </a:p>
          </p:txBody>
        </p:sp>
        <p:sp>
          <p:nvSpPr>
            <p:cNvPr id="81"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2018/6/3</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12" name="直接连接符 11"/>
          <p:cNvCxnSpPr/>
          <p:nvPr userDrawn="1"/>
        </p:nvCxnSpPr>
        <p:spPr>
          <a:xfrm>
            <a:off x="681196" y="1016000"/>
            <a:ext cx="10801349"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7" name="그룹 87"/>
          <p:cNvGrpSpPr/>
          <p:nvPr userDrawn="1"/>
        </p:nvGrpSpPr>
        <p:grpSpPr>
          <a:xfrm>
            <a:off x="11496674" y="640158"/>
            <a:ext cx="703876" cy="713979"/>
            <a:chOff x="7668344" y="5495925"/>
            <a:chExt cx="1261419" cy="1279525"/>
          </a:xfrm>
        </p:grpSpPr>
        <p:sp>
          <p:nvSpPr>
            <p:cNvPr id="18" name="Freeform 13"/>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19" name="Freeform 14"/>
            <p:cNvSpPr>
              <a:spLocks/>
            </p:cNvSpPr>
            <p:nvPr/>
          </p:nvSpPr>
          <p:spPr bwMode="auto">
            <a:xfrm>
              <a:off x="8315651" y="5495925"/>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0" name="Freeform 15"/>
            <p:cNvSpPr>
              <a:spLocks/>
            </p:cNvSpPr>
            <p:nvPr/>
          </p:nvSpPr>
          <p:spPr bwMode="auto">
            <a:xfrm>
              <a:off x="7668344" y="5495925"/>
              <a:ext cx="612603" cy="614112"/>
            </a:xfrm>
            <a:custGeom>
              <a:avLst/>
              <a:gdLst>
                <a:gd name="T0" fmla="*/ 406 w 406"/>
                <a:gd name="T1" fmla="*/ 0 h 407"/>
                <a:gd name="T2" fmla="*/ 0 w 406"/>
                <a:gd name="T3" fmla="*/ 0 h 407"/>
                <a:gd name="T4" fmla="*/ 406 w 406"/>
                <a:gd name="T5" fmla="*/ 407 h 407"/>
                <a:gd name="T6" fmla="*/ 406 w 406"/>
                <a:gd name="T7" fmla="*/ 0 h 407"/>
              </a:gdLst>
              <a:ahLst/>
              <a:cxnLst>
                <a:cxn ang="0">
                  <a:pos x="T0" y="T1"/>
                </a:cxn>
                <a:cxn ang="0">
                  <a:pos x="T2" y="T3"/>
                </a:cxn>
                <a:cxn ang="0">
                  <a:pos x="T4" y="T5"/>
                </a:cxn>
                <a:cxn ang="0">
                  <a:pos x="T6" y="T7"/>
                </a:cxn>
              </a:cxnLst>
              <a:rect l="0" t="0" r="r" b="b"/>
              <a:pathLst>
                <a:path w="406" h="407">
                  <a:moveTo>
                    <a:pt x="406" y="0"/>
                  </a:moveTo>
                  <a:lnTo>
                    <a:pt x="0" y="0"/>
                  </a:lnTo>
                  <a:lnTo>
                    <a:pt x="406" y="407"/>
                  </a:lnTo>
                  <a:lnTo>
                    <a:pt x="406" y="0"/>
                  </a:lnTo>
                  <a:close/>
                </a:path>
              </a:pathLst>
            </a:custGeom>
            <a:solidFill>
              <a:schemeClr val="accent1">
                <a:lumMod val="40000"/>
                <a:lumOff val="60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1" name="Freeform 17"/>
            <p:cNvSpPr>
              <a:spLocks/>
            </p:cNvSpPr>
            <p:nvPr/>
          </p:nvSpPr>
          <p:spPr bwMode="auto">
            <a:xfrm>
              <a:off x="8315651" y="5495925"/>
              <a:ext cx="614112" cy="614112"/>
            </a:xfrm>
            <a:custGeom>
              <a:avLst/>
              <a:gdLst>
                <a:gd name="T0" fmla="*/ 407 w 407"/>
                <a:gd name="T1" fmla="*/ 0 h 407"/>
                <a:gd name="T2" fmla="*/ 0 w 407"/>
                <a:gd name="T3" fmla="*/ 0 h 407"/>
                <a:gd name="T4" fmla="*/ 0 w 407"/>
                <a:gd name="T5" fmla="*/ 407 h 407"/>
                <a:gd name="T6" fmla="*/ 407 w 407"/>
                <a:gd name="T7" fmla="*/ 0 h 407"/>
              </a:gdLst>
              <a:ahLst/>
              <a:cxnLst>
                <a:cxn ang="0">
                  <a:pos x="T0" y="T1"/>
                </a:cxn>
                <a:cxn ang="0">
                  <a:pos x="T2" y="T3"/>
                </a:cxn>
                <a:cxn ang="0">
                  <a:pos x="T4" y="T5"/>
                </a:cxn>
                <a:cxn ang="0">
                  <a:pos x="T6" y="T7"/>
                </a:cxn>
              </a:cxnLst>
              <a:rect l="0" t="0" r="r" b="b"/>
              <a:pathLst>
                <a:path w="407" h="407">
                  <a:moveTo>
                    <a:pt x="407" y="0"/>
                  </a:moveTo>
                  <a:lnTo>
                    <a:pt x="0" y="0"/>
                  </a:lnTo>
                  <a:lnTo>
                    <a:pt x="0" y="407"/>
                  </a:lnTo>
                  <a:lnTo>
                    <a:pt x="40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latinLnBrk="1"/>
              <a:endParaRPr lang="ko-KR" altLang="en-US"/>
            </a:p>
          </p:txBody>
        </p:sp>
        <p:sp>
          <p:nvSpPr>
            <p:cNvPr id="22" name="Freeform 18"/>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close/>
                </a:path>
              </a:pathLst>
            </a:custGeom>
            <a:solidFill>
              <a:schemeClr val="tx1">
                <a:lumMod val="65000"/>
                <a:lumOff val="35000"/>
                <a:alpha val="2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3" name="Freeform 19"/>
            <p:cNvSpPr>
              <a:spLocks/>
            </p:cNvSpPr>
            <p:nvPr/>
          </p:nvSpPr>
          <p:spPr bwMode="auto">
            <a:xfrm>
              <a:off x="8315651" y="6161338"/>
              <a:ext cx="614112" cy="614112"/>
            </a:xfrm>
            <a:custGeom>
              <a:avLst/>
              <a:gdLst>
                <a:gd name="T0" fmla="*/ 407 w 407"/>
                <a:gd name="T1" fmla="*/ 0 h 407"/>
                <a:gd name="T2" fmla="*/ 0 w 407"/>
                <a:gd name="T3" fmla="*/ 0 h 407"/>
                <a:gd name="T4" fmla="*/ 0 w 407"/>
                <a:gd name="T5" fmla="*/ 407 h 407"/>
                <a:gd name="T6" fmla="*/ 0 w 407"/>
                <a:gd name="T7" fmla="*/ 0 h 407"/>
                <a:gd name="T8" fmla="*/ 203 w 407"/>
                <a:gd name="T9" fmla="*/ 204 h 407"/>
                <a:gd name="T10" fmla="*/ 40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407" y="0"/>
                  </a:moveTo>
                  <a:lnTo>
                    <a:pt x="0" y="0"/>
                  </a:lnTo>
                  <a:lnTo>
                    <a:pt x="0" y="407"/>
                  </a:lnTo>
                  <a:lnTo>
                    <a:pt x="0" y="0"/>
                  </a:lnTo>
                  <a:lnTo>
                    <a:pt x="203" y="204"/>
                  </a:lnTo>
                  <a:lnTo>
                    <a:pt x="4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4" name="Freeform 20"/>
            <p:cNvSpPr>
              <a:spLocks/>
            </p:cNvSpPr>
            <p:nvPr/>
          </p:nvSpPr>
          <p:spPr bwMode="auto">
            <a:xfrm>
              <a:off x="7668344" y="5495925"/>
              <a:ext cx="612603" cy="614112"/>
            </a:xfrm>
            <a:custGeom>
              <a:avLst/>
              <a:gdLst>
                <a:gd name="T0" fmla="*/ 0 w 406"/>
                <a:gd name="T1" fmla="*/ 407 h 407"/>
                <a:gd name="T2" fmla="*/ 406 w 406"/>
                <a:gd name="T3" fmla="*/ 407 h 407"/>
                <a:gd name="T4" fmla="*/ 406 w 406"/>
                <a:gd name="T5" fmla="*/ 0 h 407"/>
                <a:gd name="T6" fmla="*/ 0 w 406"/>
                <a:gd name="T7" fmla="*/ 407 h 407"/>
              </a:gdLst>
              <a:ahLst/>
              <a:cxnLst>
                <a:cxn ang="0">
                  <a:pos x="T0" y="T1"/>
                </a:cxn>
                <a:cxn ang="0">
                  <a:pos x="T2" y="T3"/>
                </a:cxn>
                <a:cxn ang="0">
                  <a:pos x="T4" y="T5"/>
                </a:cxn>
                <a:cxn ang="0">
                  <a:pos x="T6" y="T7"/>
                </a:cxn>
              </a:cxnLst>
              <a:rect l="0" t="0" r="r" b="b"/>
              <a:pathLst>
                <a:path w="406" h="407">
                  <a:moveTo>
                    <a:pt x="0" y="407"/>
                  </a:moveTo>
                  <a:lnTo>
                    <a:pt x="406" y="407"/>
                  </a:lnTo>
                  <a:lnTo>
                    <a:pt x="406" y="0"/>
                  </a:lnTo>
                  <a:lnTo>
                    <a:pt x="0" y="40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5" name="Freeform 23"/>
            <p:cNvSpPr>
              <a:spLocks/>
            </p:cNvSpPr>
            <p:nvPr/>
          </p:nvSpPr>
          <p:spPr bwMode="auto">
            <a:xfrm>
              <a:off x="8280947" y="61613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6" name="Freeform 24"/>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close/>
                </a:path>
              </a:pathLst>
            </a:custGeom>
            <a:solidFill>
              <a:srgbClr val="BDA8D1"/>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7" name="Freeform 25"/>
            <p:cNvSpPr>
              <a:spLocks/>
            </p:cNvSpPr>
            <p:nvPr/>
          </p:nvSpPr>
          <p:spPr bwMode="auto">
            <a:xfrm>
              <a:off x="7668344" y="6161338"/>
              <a:ext cx="612603" cy="614112"/>
            </a:xfrm>
            <a:custGeom>
              <a:avLst/>
              <a:gdLst>
                <a:gd name="T0" fmla="*/ 406 w 406"/>
                <a:gd name="T1" fmla="*/ 407 h 407"/>
                <a:gd name="T2" fmla="*/ 406 w 406"/>
                <a:gd name="T3" fmla="*/ 0 h 407"/>
                <a:gd name="T4" fmla="*/ 0 w 406"/>
                <a:gd name="T5" fmla="*/ 0 h 407"/>
                <a:gd name="T6" fmla="*/ 406 w 406"/>
                <a:gd name="T7" fmla="*/ 407 h 407"/>
              </a:gdLst>
              <a:ahLst/>
              <a:cxnLst>
                <a:cxn ang="0">
                  <a:pos x="T0" y="T1"/>
                </a:cxn>
                <a:cxn ang="0">
                  <a:pos x="T2" y="T3"/>
                </a:cxn>
                <a:cxn ang="0">
                  <a:pos x="T4" y="T5"/>
                </a:cxn>
                <a:cxn ang="0">
                  <a:pos x="T6" y="T7"/>
                </a:cxn>
              </a:cxnLst>
              <a:rect l="0" t="0" r="r" b="b"/>
              <a:pathLst>
                <a:path w="406" h="407">
                  <a:moveTo>
                    <a:pt x="406" y="407"/>
                  </a:moveTo>
                  <a:lnTo>
                    <a:pt x="406" y="0"/>
                  </a:lnTo>
                  <a:lnTo>
                    <a:pt x="0" y="0"/>
                  </a:lnTo>
                  <a:lnTo>
                    <a:pt x="406" y="407"/>
                  </a:lnTo>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8" name="Freeform 26"/>
            <p:cNvSpPr>
              <a:spLocks/>
            </p:cNvSpPr>
            <p:nvPr/>
          </p:nvSpPr>
          <p:spPr bwMode="auto">
            <a:xfrm>
              <a:off x="8315651" y="6161338"/>
              <a:ext cx="614112" cy="614112"/>
            </a:xfrm>
            <a:custGeom>
              <a:avLst/>
              <a:gdLst>
                <a:gd name="T0" fmla="*/ 0 w 407"/>
                <a:gd name="T1" fmla="*/ 0 h 407"/>
                <a:gd name="T2" fmla="*/ 0 w 407"/>
                <a:gd name="T3" fmla="*/ 407 h 407"/>
                <a:gd name="T4" fmla="*/ 407 w 407"/>
                <a:gd name="T5" fmla="*/ 407 h 407"/>
                <a:gd name="T6" fmla="*/ 0 w 407"/>
                <a:gd name="T7" fmla="*/ 0 h 407"/>
              </a:gdLst>
              <a:ahLst/>
              <a:cxnLst>
                <a:cxn ang="0">
                  <a:pos x="T0" y="T1"/>
                </a:cxn>
                <a:cxn ang="0">
                  <a:pos x="T2" y="T3"/>
                </a:cxn>
                <a:cxn ang="0">
                  <a:pos x="T4" y="T5"/>
                </a:cxn>
                <a:cxn ang="0">
                  <a:pos x="T6" y="T7"/>
                </a:cxn>
              </a:cxnLst>
              <a:rect l="0" t="0" r="r" b="b"/>
              <a:pathLst>
                <a:path w="407" h="407">
                  <a:moveTo>
                    <a:pt x="0" y="0"/>
                  </a:moveTo>
                  <a:lnTo>
                    <a:pt x="0" y="407"/>
                  </a:lnTo>
                  <a:lnTo>
                    <a:pt x="407" y="407"/>
                  </a:lnTo>
                  <a:lnTo>
                    <a:pt x="0"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29" name="Freeform 31"/>
            <p:cNvSpPr>
              <a:spLocks/>
            </p:cNvSpPr>
            <p:nvPr/>
          </p:nvSpPr>
          <p:spPr bwMode="auto">
            <a:xfrm>
              <a:off x="8083285" y="6512905"/>
              <a:ext cx="197663" cy="262544"/>
            </a:xfrm>
            <a:custGeom>
              <a:avLst/>
              <a:gdLst>
                <a:gd name="T0" fmla="*/ 114 w 131"/>
                <a:gd name="T1" fmla="*/ 0 h 174"/>
                <a:gd name="T2" fmla="*/ 114 w 131"/>
                <a:gd name="T3" fmla="*/ 0 h 174"/>
                <a:gd name="T4" fmla="*/ 102 w 131"/>
                <a:gd name="T5" fmla="*/ 0 h 174"/>
                <a:gd name="T6" fmla="*/ 88 w 131"/>
                <a:gd name="T7" fmla="*/ 1 h 174"/>
                <a:gd name="T8" fmla="*/ 73 w 131"/>
                <a:gd name="T9" fmla="*/ 4 h 174"/>
                <a:gd name="T10" fmla="*/ 56 w 131"/>
                <a:gd name="T11" fmla="*/ 8 h 174"/>
                <a:gd name="T12" fmla="*/ 39 w 131"/>
                <a:gd name="T13" fmla="*/ 13 h 174"/>
                <a:gd name="T14" fmla="*/ 32 w 131"/>
                <a:gd name="T15" fmla="*/ 16 h 174"/>
                <a:gd name="T16" fmla="*/ 25 w 131"/>
                <a:gd name="T17" fmla="*/ 20 h 174"/>
                <a:gd name="T18" fmla="*/ 17 w 131"/>
                <a:gd name="T19" fmla="*/ 24 h 174"/>
                <a:gd name="T20" fmla="*/ 11 w 131"/>
                <a:gd name="T21" fmla="*/ 31 h 174"/>
                <a:gd name="T22" fmla="*/ 5 w 131"/>
                <a:gd name="T23" fmla="*/ 36 h 174"/>
                <a:gd name="T24" fmla="*/ 0 w 131"/>
                <a:gd name="T25" fmla="*/ 43 h 174"/>
                <a:gd name="T26" fmla="*/ 131 w 131"/>
                <a:gd name="T27" fmla="*/ 174 h 174"/>
                <a:gd name="T28" fmla="*/ 131 w 131"/>
                <a:gd name="T29" fmla="*/ 0 h 174"/>
                <a:gd name="T30" fmla="*/ 126 w 131"/>
                <a:gd name="T31" fmla="*/ 0 h 174"/>
                <a:gd name="T32" fmla="*/ 126 w 131"/>
                <a:gd name="T33" fmla="*/ 0 h 174"/>
                <a:gd name="T34" fmla="*/ 114 w 131"/>
                <a:gd name="T3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74">
                  <a:moveTo>
                    <a:pt x="114" y="0"/>
                  </a:moveTo>
                  <a:lnTo>
                    <a:pt x="114" y="0"/>
                  </a:lnTo>
                  <a:lnTo>
                    <a:pt x="102" y="0"/>
                  </a:lnTo>
                  <a:lnTo>
                    <a:pt x="88" y="1"/>
                  </a:lnTo>
                  <a:lnTo>
                    <a:pt x="73" y="4"/>
                  </a:lnTo>
                  <a:lnTo>
                    <a:pt x="56" y="8"/>
                  </a:lnTo>
                  <a:lnTo>
                    <a:pt x="39" y="13"/>
                  </a:lnTo>
                  <a:lnTo>
                    <a:pt x="32" y="16"/>
                  </a:lnTo>
                  <a:lnTo>
                    <a:pt x="25" y="20"/>
                  </a:lnTo>
                  <a:lnTo>
                    <a:pt x="17" y="24"/>
                  </a:lnTo>
                  <a:lnTo>
                    <a:pt x="11" y="31"/>
                  </a:lnTo>
                  <a:lnTo>
                    <a:pt x="5" y="36"/>
                  </a:lnTo>
                  <a:lnTo>
                    <a:pt x="0" y="43"/>
                  </a:lnTo>
                  <a:lnTo>
                    <a:pt x="131" y="174"/>
                  </a:lnTo>
                  <a:lnTo>
                    <a:pt x="131" y="0"/>
                  </a:lnTo>
                  <a:lnTo>
                    <a:pt x="126" y="0"/>
                  </a:lnTo>
                  <a:lnTo>
                    <a:pt x="126" y="0"/>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sp>
          <p:nvSpPr>
            <p:cNvPr id="30" name="Freeform 35"/>
            <p:cNvSpPr>
              <a:spLocks/>
            </p:cNvSpPr>
            <p:nvPr/>
          </p:nvSpPr>
          <p:spPr bwMode="auto">
            <a:xfrm>
              <a:off x="8315651" y="6512905"/>
              <a:ext cx="218787" cy="262544"/>
            </a:xfrm>
            <a:custGeom>
              <a:avLst/>
              <a:gdLst>
                <a:gd name="T0" fmla="*/ 19 w 145"/>
                <a:gd name="T1" fmla="*/ 0 h 174"/>
                <a:gd name="T2" fmla="*/ 0 w 145"/>
                <a:gd name="T3" fmla="*/ 0 h 174"/>
                <a:gd name="T4" fmla="*/ 0 w 145"/>
                <a:gd name="T5" fmla="*/ 174 h 174"/>
                <a:gd name="T6" fmla="*/ 70 w 145"/>
                <a:gd name="T7" fmla="*/ 174 h 174"/>
                <a:gd name="T8" fmla="*/ 70 w 145"/>
                <a:gd name="T9" fmla="*/ 123 h 174"/>
                <a:gd name="T10" fmla="*/ 81 w 145"/>
                <a:gd name="T11" fmla="*/ 123 h 174"/>
                <a:gd name="T12" fmla="*/ 81 w 145"/>
                <a:gd name="T13" fmla="*/ 174 h 174"/>
                <a:gd name="T14" fmla="*/ 145 w 145"/>
                <a:gd name="T15" fmla="*/ 174 h 174"/>
                <a:gd name="T16" fmla="*/ 145 w 145"/>
                <a:gd name="T17" fmla="*/ 77 h 174"/>
                <a:gd name="T18" fmla="*/ 145 w 145"/>
                <a:gd name="T19" fmla="*/ 77 h 174"/>
                <a:gd name="T20" fmla="*/ 144 w 145"/>
                <a:gd name="T21" fmla="*/ 74 h 174"/>
                <a:gd name="T22" fmla="*/ 144 w 145"/>
                <a:gd name="T23" fmla="*/ 74 h 174"/>
                <a:gd name="T24" fmla="*/ 144 w 145"/>
                <a:gd name="T25" fmla="*/ 70 h 174"/>
                <a:gd name="T26" fmla="*/ 144 w 145"/>
                <a:gd name="T27" fmla="*/ 70 h 174"/>
                <a:gd name="T28" fmla="*/ 144 w 145"/>
                <a:gd name="T29" fmla="*/ 69 h 174"/>
                <a:gd name="T30" fmla="*/ 144 w 145"/>
                <a:gd name="T31" fmla="*/ 69 h 174"/>
                <a:gd name="T32" fmla="*/ 141 w 145"/>
                <a:gd name="T33" fmla="*/ 60 h 174"/>
                <a:gd name="T34" fmla="*/ 137 w 145"/>
                <a:gd name="T35" fmla="*/ 52 h 174"/>
                <a:gd name="T36" fmla="*/ 133 w 145"/>
                <a:gd name="T37" fmla="*/ 44 h 174"/>
                <a:gd name="T38" fmla="*/ 127 w 145"/>
                <a:gd name="T39" fmla="*/ 37 h 174"/>
                <a:gd name="T40" fmla="*/ 119 w 145"/>
                <a:gd name="T41" fmla="*/ 31 h 174"/>
                <a:gd name="T42" fmla="*/ 112 w 145"/>
                <a:gd name="T43" fmla="*/ 26 h 174"/>
                <a:gd name="T44" fmla="*/ 104 w 145"/>
                <a:gd name="T45" fmla="*/ 21 h 174"/>
                <a:gd name="T46" fmla="*/ 94 w 145"/>
                <a:gd name="T47" fmla="*/ 17 h 174"/>
                <a:gd name="T48" fmla="*/ 77 w 145"/>
                <a:gd name="T49" fmla="*/ 11 h 174"/>
                <a:gd name="T50" fmla="*/ 58 w 145"/>
                <a:gd name="T51" fmla="*/ 6 h 174"/>
                <a:gd name="T52" fmla="*/ 41 w 145"/>
                <a:gd name="T53" fmla="*/ 4 h 174"/>
                <a:gd name="T54" fmla="*/ 26 w 145"/>
                <a:gd name="T55" fmla="*/ 1 h 174"/>
                <a:gd name="T56" fmla="*/ 26 w 145"/>
                <a:gd name="T57" fmla="*/ 1 h 174"/>
                <a:gd name="T58" fmla="*/ 19 w 145"/>
                <a:gd name="T5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4">
                  <a:moveTo>
                    <a:pt x="19" y="0"/>
                  </a:moveTo>
                  <a:lnTo>
                    <a:pt x="0" y="0"/>
                  </a:lnTo>
                  <a:lnTo>
                    <a:pt x="0" y="174"/>
                  </a:lnTo>
                  <a:lnTo>
                    <a:pt x="70" y="174"/>
                  </a:lnTo>
                  <a:lnTo>
                    <a:pt x="70" y="123"/>
                  </a:lnTo>
                  <a:lnTo>
                    <a:pt x="81" y="123"/>
                  </a:lnTo>
                  <a:lnTo>
                    <a:pt x="81" y="174"/>
                  </a:lnTo>
                  <a:lnTo>
                    <a:pt x="145" y="174"/>
                  </a:lnTo>
                  <a:lnTo>
                    <a:pt x="145" y="77"/>
                  </a:lnTo>
                  <a:lnTo>
                    <a:pt x="145" y="77"/>
                  </a:lnTo>
                  <a:lnTo>
                    <a:pt x="144" y="74"/>
                  </a:lnTo>
                  <a:lnTo>
                    <a:pt x="144" y="74"/>
                  </a:lnTo>
                  <a:lnTo>
                    <a:pt x="144" y="70"/>
                  </a:lnTo>
                  <a:lnTo>
                    <a:pt x="144" y="70"/>
                  </a:lnTo>
                  <a:lnTo>
                    <a:pt x="144" y="69"/>
                  </a:lnTo>
                  <a:lnTo>
                    <a:pt x="144" y="69"/>
                  </a:lnTo>
                  <a:lnTo>
                    <a:pt x="141" y="60"/>
                  </a:lnTo>
                  <a:lnTo>
                    <a:pt x="137" y="52"/>
                  </a:lnTo>
                  <a:lnTo>
                    <a:pt x="133" y="44"/>
                  </a:lnTo>
                  <a:lnTo>
                    <a:pt x="127" y="37"/>
                  </a:lnTo>
                  <a:lnTo>
                    <a:pt x="119" y="31"/>
                  </a:lnTo>
                  <a:lnTo>
                    <a:pt x="112" y="26"/>
                  </a:lnTo>
                  <a:lnTo>
                    <a:pt x="104" y="21"/>
                  </a:lnTo>
                  <a:lnTo>
                    <a:pt x="94" y="17"/>
                  </a:lnTo>
                  <a:lnTo>
                    <a:pt x="77" y="11"/>
                  </a:lnTo>
                  <a:lnTo>
                    <a:pt x="58" y="6"/>
                  </a:lnTo>
                  <a:lnTo>
                    <a:pt x="41" y="4"/>
                  </a:lnTo>
                  <a:lnTo>
                    <a:pt x="26" y="1"/>
                  </a:lnTo>
                  <a:lnTo>
                    <a:pt x="26" y="1"/>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a:lstStyle>
            <a:p>
              <a:endParaRPr lang="ko-KR" altLang="en-US" sz="3200"/>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notesSlide" Target="../notesSlides/notesSlide11.xml"/><Relationship Id="rId7"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 Target="slide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notesSlide" Target="../notesSlides/notesSlide2.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en-US" altLang="zh-CN" dirty="0">
              <a:cs typeface="+mn-ea"/>
              <a:sym typeface="+mn-lt"/>
            </a:endParaRPr>
          </a:p>
        </p:txBody>
      </p:sp>
      <p:sp>
        <p:nvSpPr>
          <p:cNvPr id="2" name="标题 1"/>
          <p:cNvSpPr>
            <a:spLocks noGrp="1"/>
          </p:cNvSpPr>
          <p:nvPr>
            <p:ph type="ctrTitle"/>
          </p:nvPr>
        </p:nvSpPr>
        <p:spPr/>
        <p:txBody>
          <a:bodyPr/>
          <a:lstStyle/>
          <a:p>
            <a:r>
              <a:rPr lang="zh-CN" altLang="en-US" dirty="0">
                <a:latin typeface="+mn-lt"/>
                <a:ea typeface="+mn-ea"/>
                <a:cs typeface="+mn-ea"/>
                <a:sym typeface="+mn-lt"/>
              </a:rPr>
              <a:t>基于社交媒体大数据的游客出行空间模式研究</a:t>
            </a:r>
          </a:p>
        </p:txBody>
      </p:sp>
      <p:sp>
        <p:nvSpPr>
          <p:cNvPr id="8" name="文本占位符 7"/>
          <p:cNvSpPr>
            <a:spLocks noGrp="1"/>
          </p:cNvSpPr>
          <p:nvPr>
            <p:ph type="body" sz="quarter" idx="10"/>
          </p:nvPr>
        </p:nvSpPr>
        <p:spPr>
          <a:xfrm>
            <a:off x="5646652" y="4160341"/>
            <a:ext cx="5873836" cy="1390067"/>
          </a:xfrm>
        </p:spPr>
        <p:txBody>
          <a:bodyPr>
            <a:normAutofit/>
          </a:bodyPr>
          <a:lstStyle/>
          <a:p>
            <a:r>
              <a:rPr lang="zh-CN" altLang="en-US" dirty="0" smtClean="0">
                <a:cs typeface="+mn-ea"/>
                <a:sym typeface="+mn-lt"/>
              </a:rPr>
              <a:t>汇报人：唐启浩</a:t>
            </a:r>
            <a:endParaRPr lang="en-US" altLang="zh-CN" dirty="0" smtClean="0">
              <a:cs typeface="+mn-ea"/>
              <a:sym typeface="+mn-lt"/>
            </a:endParaRPr>
          </a:p>
          <a:p>
            <a:r>
              <a:rPr lang="zh-CN" altLang="en-US" dirty="0" smtClean="0">
                <a:cs typeface="+mn-ea"/>
                <a:sym typeface="+mn-lt"/>
              </a:rPr>
              <a:t>学    号：</a:t>
            </a:r>
            <a:r>
              <a:rPr lang="en-US" altLang="zh-CN" dirty="0" smtClean="0">
                <a:cs typeface="+mn-ea"/>
                <a:sym typeface="+mn-lt"/>
              </a:rPr>
              <a:t>1400012415</a:t>
            </a:r>
          </a:p>
          <a:p>
            <a:r>
              <a:rPr lang="zh-CN" altLang="en-US" dirty="0" smtClean="0">
                <a:cs typeface="+mn-ea"/>
                <a:sym typeface="+mn-lt"/>
              </a:rPr>
              <a:t>导    师：刘  瑜</a:t>
            </a:r>
            <a:endParaRPr lang="en-US" altLang="zh-CN" dirty="0" smtClean="0">
              <a:cs typeface="+mn-ea"/>
              <a:sym typeface="+mn-lt"/>
            </a:endParaRPr>
          </a:p>
          <a:p>
            <a:r>
              <a:rPr lang="en-US" altLang="zh-CN" dirty="0" smtClean="0">
                <a:cs typeface="+mn-ea"/>
                <a:sym typeface="+mn-lt"/>
              </a:rPr>
              <a:t>2018</a:t>
            </a:r>
            <a:r>
              <a:rPr lang="zh-CN" altLang="en-US" dirty="0" smtClean="0">
                <a:cs typeface="+mn-ea"/>
                <a:sym typeface="+mn-lt"/>
              </a:rPr>
              <a:t>年</a:t>
            </a:r>
            <a:r>
              <a:rPr lang="en-US" altLang="zh-CN" dirty="0" smtClean="0">
                <a:cs typeface="+mn-ea"/>
                <a:sym typeface="+mn-lt"/>
              </a:rPr>
              <a:t>06</a:t>
            </a:r>
            <a:r>
              <a:rPr lang="zh-CN" altLang="en-US" dirty="0" smtClean="0">
                <a:cs typeface="+mn-ea"/>
                <a:sym typeface="+mn-lt"/>
              </a:rPr>
              <a:t>月</a:t>
            </a:r>
            <a:r>
              <a:rPr lang="en-US" altLang="zh-CN" dirty="0" smtClean="0">
                <a:cs typeface="+mn-ea"/>
                <a:sym typeface="+mn-lt"/>
              </a:rPr>
              <a:t>03</a:t>
            </a:r>
            <a:r>
              <a:rPr lang="zh-CN" altLang="en-US" dirty="0" smtClean="0">
                <a:cs typeface="+mn-ea"/>
                <a:sym typeface="+mn-lt"/>
              </a:rPr>
              <a:t>日</a:t>
            </a:r>
            <a:endParaRPr lang="en-US" altLang="zh-CN" dirty="0">
              <a:cs typeface="+mn-ea"/>
              <a:sym typeface="+mn-lt"/>
            </a:endParaRP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mc:Choice xmlns:p14="http://schemas.microsoft.com/office/powerpoint/2010/main" Requires="p14">
      <p:transition spd="slow" p14:dur="2000" advTm="9888"/>
    </mc:Choice>
    <mc:Fallback>
      <p:transition spd="slow" advTm="988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Motif</a:t>
            </a:r>
            <a:r>
              <a:rPr lang="zh-CN" altLang="en-US" dirty="0">
                <a:latin typeface="+mn-lt"/>
                <a:ea typeface="+mn-ea"/>
                <a:cs typeface="+mn-ea"/>
                <a:sym typeface="+mn-lt"/>
              </a:rPr>
              <a:t>发掘</a:t>
            </a:r>
            <a:endParaRPr lang="en-US" altLang="zh-CN" dirty="0">
              <a:latin typeface="+mn-lt"/>
              <a:ea typeface="+mn-ea"/>
              <a:cs typeface="+mn-ea"/>
              <a:sym typeface="+mn-lt"/>
            </a:endParaRPr>
          </a:p>
        </p:txBody>
      </p:sp>
      <p:sp>
        <p:nvSpPr>
          <p:cNvPr id="3" name="内容占位符 2"/>
          <p:cNvSpPr>
            <a:spLocks noGrp="1"/>
          </p:cNvSpPr>
          <p:nvPr>
            <p:ph idx="1"/>
          </p:nvPr>
        </p:nvSpPr>
        <p:spPr>
          <a:xfrm>
            <a:off x="669925" y="1123950"/>
            <a:ext cx="3525558" cy="5019675"/>
          </a:xfrm>
        </p:spPr>
        <p:txBody>
          <a:bodyPr>
            <a:normAutofit/>
          </a:bodyPr>
          <a:lstStyle/>
          <a:p>
            <a:r>
              <a:rPr lang="en-US" altLang="zh-CN" dirty="0" smtClean="0">
                <a:cs typeface="+mn-ea"/>
                <a:sym typeface="+mn-lt"/>
              </a:rPr>
              <a:t>1. Motif</a:t>
            </a:r>
            <a:r>
              <a:rPr lang="zh-CN" altLang="en-US" dirty="0" smtClean="0">
                <a:cs typeface="+mn-ea"/>
                <a:sym typeface="+mn-lt"/>
              </a:rPr>
              <a:t>的概念</a:t>
            </a:r>
            <a:endParaRPr lang="en-US" altLang="zh-CN" dirty="0" smtClean="0">
              <a:cs typeface="+mn-ea"/>
              <a:sym typeface="+mn-lt"/>
            </a:endParaRPr>
          </a:p>
          <a:p>
            <a:pPr marL="0" indent="0">
              <a:buNone/>
            </a:pPr>
            <a:r>
              <a:rPr lang="en-US" altLang="zh-CN" dirty="0" smtClean="0">
                <a:cs typeface="+mn-ea"/>
                <a:sym typeface="+mn-lt"/>
              </a:rPr>
              <a:t>    </a:t>
            </a:r>
            <a:r>
              <a:rPr lang="zh-CN" altLang="zh-CN" dirty="0" smtClean="0">
                <a:cs typeface="+mn-ea"/>
                <a:sym typeface="+mn-lt"/>
              </a:rPr>
              <a:t>在</a:t>
            </a:r>
            <a:r>
              <a:rPr lang="zh-CN" altLang="zh-CN" dirty="0">
                <a:cs typeface="+mn-ea"/>
                <a:sym typeface="+mn-lt"/>
              </a:rPr>
              <a:t>复杂网络中发现的某种相互连接的模式个数显著高于随机</a:t>
            </a:r>
            <a:r>
              <a:rPr lang="zh-CN" altLang="zh-CN" dirty="0" smtClean="0">
                <a:cs typeface="+mn-ea"/>
                <a:sym typeface="+mn-lt"/>
              </a:rPr>
              <a:t>网络</a:t>
            </a:r>
            <a:r>
              <a:rPr lang="zh-CN" altLang="en-US" dirty="0" smtClean="0">
                <a:cs typeface="+mn-ea"/>
                <a:sym typeface="+mn-lt"/>
              </a:rPr>
              <a:t>。</a:t>
            </a:r>
            <a:endParaRPr lang="en-US" altLang="zh-CN" dirty="0" smtClean="0">
              <a:cs typeface="+mn-ea"/>
              <a:sym typeface="+mn-lt"/>
            </a:endParaRPr>
          </a:p>
          <a:p>
            <a:pPr marL="0" indent="0">
              <a:buNone/>
            </a:pPr>
            <a:endParaRPr lang="en-US" altLang="zh-CN" dirty="0" smtClean="0">
              <a:cs typeface="+mn-ea"/>
              <a:sym typeface="+mn-lt"/>
            </a:endParaRPr>
          </a:p>
          <a:p>
            <a:r>
              <a:rPr lang="en-US" altLang="zh-CN" dirty="0" smtClean="0">
                <a:cs typeface="+mn-ea"/>
                <a:sym typeface="+mn-lt"/>
              </a:rPr>
              <a:t>2. </a:t>
            </a:r>
            <a:r>
              <a:rPr lang="zh-CN" altLang="en-US" dirty="0" smtClean="0">
                <a:cs typeface="+mn-ea"/>
                <a:sym typeface="+mn-lt"/>
              </a:rPr>
              <a:t>旅游</a:t>
            </a:r>
            <a:r>
              <a:rPr lang="en-US" altLang="zh-CN" dirty="0" smtClean="0">
                <a:cs typeface="+mn-ea"/>
                <a:sym typeface="+mn-lt"/>
              </a:rPr>
              <a:t>motif</a:t>
            </a:r>
            <a:r>
              <a:rPr lang="zh-CN" altLang="en-US" dirty="0" smtClean="0">
                <a:cs typeface="+mn-ea"/>
                <a:sym typeface="+mn-lt"/>
              </a:rPr>
              <a:t>提取</a:t>
            </a:r>
            <a:r>
              <a:rPr lang="en-US" altLang="zh-CN" dirty="0" smtClean="0">
                <a:cs typeface="+mn-ea"/>
                <a:sym typeface="+mn-lt"/>
              </a:rPr>
              <a:t>  </a:t>
            </a:r>
            <a:r>
              <a:rPr lang="en-US" altLang="zh-CN" dirty="0" err="1" smtClean="0">
                <a:cs typeface="+mn-ea"/>
                <a:sym typeface="+mn-lt"/>
              </a:rPr>
              <a:t>NetMODE</a:t>
            </a:r>
            <a:r>
              <a:rPr lang="zh-CN" altLang="en-US" dirty="0" smtClean="0">
                <a:cs typeface="+mn-ea"/>
                <a:sym typeface="+mn-lt"/>
              </a:rPr>
              <a:t>工具</a:t>
            </a:r>
            <a:endParaRPr lang="en-US" altLang="zh-CN" dirty="0" smtClean="0">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10</a:t>
            </a:fld>
            <a:endParaRPr lang="zh-CN" altLang="en-US">
              <a:cs typeface="+mn-ea"/>
              <a:sym typeface="+mn-lt"/>
            </a:endParaRPr>
          </a:p>
        </p:txBody>
      </p:sp>
      <p:pic>
        <p:nvPicPr>
          <p:cNvPr id="6" name="Picture 4" descr="Screen Clipping"/>
          <p:cNvPicPr/>
          <p:nvPr/>
        </p:nvPicPr>
        <p:blipFill>
          <a:blip r:embed="rId3">
            <a:extLst>
              <a:ext uri="{28A0092B-C50C-407E-A947-70E740481C1C}">
                <a14:useLocalDpi xmlns:a14="http://schemas.microsoft.com/office/drawing/2010/main" val="0"/>
              </a:ext>
            </a:extLst>
          </a:blip>
          <a:stretch>
            <a:fillRect/>
          </a:stretch>
        </p:blipFill>
        <p:spPr>
          <a:xfrm>
            <a:off x="4373245" y="1388745"/>
            <a:ext cx="6895390" cy="4474173"/>
          </a:xfrm>
          <a:prstGeom prst="rect">
            <a:avLst/>
          </a:prstGeom>
        </p:spPr>
      </p:pic>
    </p:spTree>
    <p:extLst>
      <p:ext uri="{BB962C8B-B14F-4D97-AF65-F5344CB8AC3E}">
        <p14:creationId xmlns:p14="http://schemas.microsoft.com/office/powerpoint/2010/main" val="1086490019"/>
      </p:ext>
    </p:extLst>
  </p:cSld>
  <p:clrMapOvr>
    <a:masterClrMapping/>
  </p:clrMapOvr>
  <mc:AlternateContent xmlns:mc="http://schemas.openxmlformats.org/markup-compatibility/2006">
    <mc:Choice xmlns:p14="http://schemas.microsoft.com/office/powerpoint/2010/main" Requires="p14">
      <p:transition spd="slow" p14:dur="2000" advTm="618"/>
    </mc:Choice>
    <mc:Fallback>
      <p:transition spd="slow" advTm="61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模式识别与验证</a:t>
            </a:r>
            <a:endParaRPr lang="en-US" altLang="zh-CN" dirty="0">
              <a:latin typeface="+mn-lt"/>
              <a:ea typeface="+mn-ea"/>
              <a:cs typeface="+mn-ea"/>
              <a:sym typeface="+mn-lt"/>
            </a:endParaRPr>
          </a:p>
        </p:txBody>
      </p:sp>
      <p:sp>
        <p:nvSpPr>
          <p:cNvPr id="3" name="内容占位符 2"/>
          <p:cNvSpPr>
            <a:spLocks noGrp="1"/>
          </p:cNvSpPr>
          <p:nvPr>
            <p:ph idx="1"/>
          </p:nvPr>
        </p:nvSpPr>
        <p:spPr/>
        <p:txBody>
          <a:bodyPr/>
          <a:lstStyle/>
          <a:p>
            <a:r>
              <a:rPr lang="en-US" altLang="zh-CN" dirty="0" smtClean="0">
                <a:cs typeface="+mn-ea"/>
                <a:sym typeface="+mn-lt"/>
              </a:rPr>
              <a:t>1. motif</a:t>
            </a:r>
            <a:r>
              <a:rPr lang="zh-CN" altLang="en-US" dirty="0" smtClean="0">
                <a:cs typeface="+mn-ea"/>
                <a:sym typeface="+mn-lt"/>
              </a:rPr>
              <a:t>模式与路线匹配</a:t>
            </a:r>
            <a:endParaRPr lang="en-US" altLang="zh-CN" dirty="0" smtClean="0">
              <a:cs typeface="+mn-ea"/>
              <a:sym typeface="+mn-lt"/>
            </a:endParaRPr>
          </a:p>
          <a:p>
            <a:r>
              <a:rPr lang="en-US" altLang="zh-CN" dirty="0">
                <a:cs typeface="+mn-ea"/>
                <a:sym typeface="+mn-lt"/>
              </a:rPr>
              <a:t>2</a:t>
            </a:r>
            <a:r>
              <a:rPr lang="en-US" altLang="zh-CN" dirty="0" smtClean="0">
                <a:cs typeface="+mn-ea"/>
                <a:sym typeface="+mn-lt"/>
              </a:rPr>
              <a:t>. </a:t>
            </a:r>
            <a:r>
              <a:rPr lang="zh-CN" altLang="en-US" dirty="0" smtClean="0">
                <a:cs typeface="+mn-ea"/>
                <a:sym typeface="+mn-lt"/>
              </a:rPr>
              <a:t>模式的验证</a:t>
            </a:r>
            <a:endParaRPr lang="zh-CN" altLang="en-US" dirty="0">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11</a:t>
            </a:fld>
            <a:endParaRPr lang="zh-CN" altLang="en-US">
              <a:cs typeface="+mn-ea"/>
              <a:sym typeface="+mn-lt"/>
            </a:endParaRPr>
          </a:p>
        </p:txBody>
      </p:sp>
      <p:sp>
        <p:nvSpPr>
          <p:cNvPr id="6" name="Rectangle 2"/>
          <p:cNvSpPr>
            <a:spLocks noChangeArrowheads="1"/>
          </p:cNvSpPr>
          <p:nvPr/>
        </p:nvSpPr>
        <p:spPr bwMode="auto">
          <a:xfrm>
            <a:off x="4302034" y="9392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cs typeface="+mn-ea"/>
              <a:sym typeface="+mn-lt"/>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340845622"/>
              </p:ext>
            </p:extLst>
          </p:nvPr>
        </p:nvGraphicFramePr>
        <p:xfrm>
          <a:off x="4302034" y="1123950"/>
          <a:ext cx="4038600" cy="1219200"/>
        </p:xfrm>
        <a:graphic>
          <a:graphicData uri="http://schemas.openxmlformats.org/presentationml/2006/ole">
            <mc:AlternateContent xmlns:mc="http://schemas.openxmlformats.org/markup-compatibility/2006">
              <mc:Choice xmlns:v="urn:schemas-microsoft-com:vml" Requires="v">
                <p:oleObj spid="_x0000_s6181" name="Visio" r:id="rId4" imgW="4038671" imgH="1219089" progId="Visio.Drawing.15">
                  <p:embed/>
                </p:oleObj>
              </mc:Choice>
              <mc:Fallback>
                <p:oleObj name="Visio" r:id="rId4" imgW="4038671" imgH="121908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034" y="1123950"/>
                        <a:ext cx="40386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696076" y="2984539"/>
            <a:ext cx="5625258" cy="369332"/>
          </a:xfrm>
          <a:prstGeom prst="rect">
            <a:avLst/>
          </a:prstGeom>
        </p:spPr>
        <p:txBody>
          <a:bodyPr wrap="none">
            <a:spAutoFit/>
          </a:bodyPr>
          <a:lstStyle/>
          <a:p>
            <a:r>
              <a:rPr lang="en-US" altLang="zh-CN" dirty="0">
                <a:cs typeface="+mn-ea"/>
                <a:sym typeface="+mn-lt"/>
              </a:rPr>
              <a:t>[</a:t>
            </a:r>
            <a:r>
              <a:rPr lang="zh-CN" altLang="zh-CN" dirty="0">
                <a:cs typeface="+mn-ea"/>
                <a:sym typeface="+mn-lt"/>
              </a:rPr>
              <a:t>北京市，上海市，苏州市，成都市，上海市，北京市</a:t>
            </a:r>
            <a:r>
              <a:rPr lang="en-US" altLang="zh-CN" dirty="0">
                <a:cs typeface="+mn-ea"/>
                <a:sym typeface="+mn-lt"/>
              </a:rPr>
              <a:t>]</a:t>
            </a:r>
            <a:endParaRPr lang="zh-CN" altLang="en-US" dirty="0">
              <a:cs typeface="+mn-ea"/>
              <a:sym typeface="+mn-lt"/>
            </a:endParaRPr>
          </a:p>
        </p:txBody>
      </p:sp>
      <p:graphicFrame>
        <p:nvGraphicFramePr>
          <p:cNvPr id="9" name="表格 8"/>
          <p:cNvGraphicFramePr>
            <a:graphicFrameLocks noGrp="1"/>
          </p:cNvGraphicFramePr>
          <p:nvPr>
            <p:extLst>
              <p:ext uri="{D42A27DB-BD31-4B8C-83A1-F6EECF244321}">
                <p14:modId xmlns:p14="http://schemas.microsoft.com/office/powerpoint/2010/main" val="3452603819"/>
              </p:ext>
            </p:extLst>
          </p:nvPr>
        </p:nvGraphicFramePr>
        <p:xfrm>
          <a:off x="696076" y="3754475"/>
          <a:ext cx="2272156" cy="1517970"/>
        </p:xfrm>
        <a:graphic>
          <a:graphicData uri="http://schemas.openxmlformats.org/drawingml/2006/table">
            <a:tbl>
              <a:tblPr firstRow="1" firstCol="1" bandRow="1">
                <a:tableStyleId>{5C22544A-7EE6-4342-B048-85BDC9FD1C3A}</a:tableStyleId>
              </a:tblPr>
              <a:tblGrid>
                <a:gridCol w="1080268">
                  <a:extLst>
                    <a:ext uri="{9D8B030D-6E8A-4147-A177-3AD203B41FA5}">
                      <a16:colId xmlns:a16="http://schemas.microsoft.com/office/drawing/2014/main" val="3042209545"/>
                    </a:ext>
                  </a:extLst>
                </a:gridCol>
                <a:gridCol w="1191888">
                  <a:extLst>
                    <a:ext uri="{9D8B030D-6E8A-4147-A177-3AD203B41FA5}">
                      <a16:colId xmlns:a16="http://schemas.microsoft.com/office/drawing/2014/main" val="2716314936"/>
                    </a:ext>
                  </a:extLst>
                </a:gridCol>
              </a:tblGrid>
              <a:tr h="0">
                <a:tc>
                  <a:txBody>
                    <a:bodyPr/>
                    <a:lstStyle/>
                    <a:p>
                      <a:pPr indent="266700" algn="just">
                        <a:lnSpc>
                          <a:spcPct val="166000"/>
                        </a:lnSpc>
                        <a:spcAft>
                          <a:spcPts val="0"/>
                        </a:spcAft>
                      </a:pPr>
                      <a:r>
                        <a:rPr lang="zh-CN" sz="1200" kern="100" dirty="0" smtClean="0">
                          <a:effectLst/>
                          <a:latin typeface="+mn-lt"/>
                          <a:ea typeface="+mn-ea"/>
                          <a:cs typeface="+mn-ea"/>
                          <a:sym typeface="+mn-lt"/>
                        </a:rPr>
                        <a:t>城市</a:t>
                      </a:r>
                      <a:r>
                        <a:rPr lang="zh-CN" altLang="en-US" sz="1200" kern="100" dirty="0" smtClean="0">
                          <a:effectLst/>
                          <a:latin typeface="+mn-lt"/>
                          <a:ea typeface="+mn-ea"/>
                          <a:cs typeface="+mn-ea"/>
                          <a:sym typeface="+mn-lt"/>
                        </a:rPr>
                        <a:t>名</a:t>
                      </a:r>
                      <a:r>
                        <a:rPr lang="zh-CN" sz="1200" kern="100" dirty="0" smtClean="0">
                          <a:effectLst/>
                          <a:latin typeface="+mn-lt"/>
                          <a:ea typeface="+mn-ea"/>
                          <a:cs typeface="+mn-ea"/>
                          <a:sym typeface="+mn-lt"/>
                        </a:rPr>
                        <a:t>称</a:t>
                      </a:r>
                      <a:endParaRPr lang="zh-CN" sz="1200" kern="100" dirty="0">
                        <a:effectLst/>
                        <a:latin typeface="+mn-lt"/>
                        <a:ea typeface="+mn-ea"/>
                        <a:cs typeface="+mn-ea"/>
                        <a:sym typeface="+mn-lt"/>
                      </a:endParaRPr>
                    </a:p>
                  </a:txBody>
                  <a:tcPr marL="68580" marR="68580" marT="0" marB="0"/>
                </a:tc>
                <a:tc>
                  <a:txBody>
                    <a:bodyPr/>
                    <a:lstStyle/>
                    <a:p>
                      <a:pPr indent="266700" algn="l">
                        <a:lnSpc>
                          <a:spcPct val="166000"/>
                        </a:lnSpc>
                        <a:spcAft>
                          <a:spcPts val="0"/>
                        </a:spcAft>
                      </a:pPr>
                      <a:r>
                        <a:rPr lang="zh-CN" sz="1200" kern="100">
                          <a:effectLst/>
                          <a:latin typeface="+mn-lt"/>
                          <a:ea typeface="+mn-ea"/>
                          <a:cs typeface="+mn-ea"/>
                          <a:sym typeface="+mn-lt"/>
                        </a:rPr>
                        <a:t>标号</a:t>
                      </a:r>
                    </a:p>
                  </a:txBody>
                  <a:tcPr marL="68580" marR="68580" marT="0" marB="0"/>
                </a:tc>
                <a:extLst>
                  <a:ext uri="{0D108BD9-81ED-4DB2-BD59-A6C34878D82A}">
                    <a16:rowId xmlns:a16="http://schemas.microsoft.com/office/drawing/2014/main" val="1376921110"/>
                  </a:ext>
                </a:extLst>
              </a:tr>
              <a:tr h="0">
                <a:tc>
                  <a:txBody>
                    <a:bodyPr/>
                    <a:lstStyle/>
                    <a:p>
                      <a:pPr indent="266700" algn="just">
                        <a:lnSpc>
                          <a:spcPct val="166000"/>
                        </a:lnSpc>
                        <a:spcAft>
                          <a:spcPts val="0"/>
                        </a:spcAft>
                      </a:pPr>
                      <a:r>
                        <a:rPr lang="zh-CN" sz="1200" kern="100">
                          <a:effectLst/>
                          <a:latin typeface="+mn-lt"/>
                          <a:ea typeface="+mn-ea"/>
                          <a:cs typeface="+mn-ea"/>
                          <a:sym typeface="+mn-lt"/>
                        </a:rPr>
                        <a:t>北京市</a:t>
                      </a:r>
                    </a:p>
                  </a:txBody>
                  <a:tcPr marL="68580" marR="68580" marT="0" marB="0"/>
                </a:tc>
                <a:tc>
                  <a:txBody>
                    <a:bodyPr/>
                    <a:lstStyle/>
                    <a:p>
                      <a:pPr indent="266700" algn="just">
                        <a:lnSpc>
                          <a:spcPct val="166000"/>
                        </a:lnSpc>
                        <a:spcAft>
                          <a:spcPts val="0"/>
                        </a:spcAft>
                      </a:pPr>
                      <a:r>
                        <a:rPr lang="en-US" sz="1200" kern="100">
                          <a:effectLst/>
                          <a:latin typeface="+mn-lt"/>
                          <a:ea typeface="+mn-ea"/>
                          <a:cs typeface="+mn-ea"/>
                          <a:sym typeface="+mn-lt"/>
                        </a:rPr>
                        <a:t>0</a:t>
                      </a:r>
                      <a:endParaRPr lang="zh-CN" sz="1200" kern="100">
                        <a:effectLst/>
                        <a:latin typeface="+mn-lt"/>
                        <a:ea typeface="+mn-ea"/>
                        <a:cs typeface="+mn-ea"/>
                        <a:sym typeface="+mn-lt"/>
                      </a:endParaRPr>
                    </a:p>
                  </a:txBody>
                  <a:tcPr marL="68580" marR="68580" marT="0" marB="0"/>
                </a:tc>
                <a:extLst>
                  <a:ext uri="{0D108BD9-81ED-4DB2-BD59-A6C34878D82A}">
                    <a16:rowId xmlns:a16="http://schemas.microsoft.com/office/drawing/2014/main" val="177130000"/>
                  </a:ext>
                </a:extLst>
              </a:tr>
              <a:tr h="0">
                <a:tc>
                  <a:txBody>
                    <a:bodyPr/>
                    <a:lstStyle/>
                    <a:p>
                      <a:pPr indent="266700" algn="just">
                        <a:lnSpc>
                          <a:spcPct val="166000"/>
                        </a:lnSpc>
                        <a:spcAft>
                          <a:spcPts val="0"/>
                        </a:spcAft>
                      </a:pPr>
                      <a:r>
                        <a:rPr lang="zh-CN" sz="1200" kern="100">
                          <a:effectLst/>
                          <a:latin typeface="+mn-lt"/>
                          <a:ea typeface="+mn-ea"/>
                          <a:cs typeface="+mn-ea"/>
                          <a:sym typeface="+mn-lt"/>
                        </a:rPr>
                        <a:t>上海市</a:t>
                      </a:r>
                    </a:p>
                  </a:txBody>
                  <a:tcPr marL="68580" marR="68580" marT="0" marB="0"/>
                </a:tc>
                <a:tc>
                  <a:txBody>
                    <a:bodyPr/>
                    <a:lstStyle/>
                    <a:p>
                      <a:pPr indent="266700" algn="just">
                        <a:lnSpc>
                          <a:spcPct val="166000"/>
                        </a:lnSpc>
                        <a:spcAft>
                          <a:spcPts val="0"/>
                        </a:spcAft>
                      </a:pPr>
                      <a:r>
                        <a:rPr lang="en-US" sz="1200" kern="100">
                          <a:effectLst/>
                          <a:latin typeface="+mn-lt"/>
                          <a:ea typeface="+mn-ea"/>
                          <a:cs typeface="+mn-ea"/>
                          <a:sym typeface="+mn-lt"/>
                        </a:rPr>
                        <a:t>1</a:t>
                      </a:r>
                      <a:endParaRPr lang="zh-CN" sz="1200" kern="100">
                        <a:effectLst/>
                        <a:latin typeface="+mn-lt"/>
                        <a:ea typeface="+mn-ea"/>
                        <a:cs typeface="+mn-ea"/>
                        <a:sym typeface="+mn-lt"/>
                      </a:endParaRPr>
                    </a:p>
                  </a:txBody>
                  <a:tcPr marL="68580" marR="68580" marT="0" marB="0"/>
                </a:tc>
                <a:extLst>
                  <a:ext uri="{0D108BD9-81ED-4DB2-BD59-A6C34878D82A}">
                    <a16:rowId xmlns:a16="http://schemas.microsoft.com/office/drawing/2014/main" val="3927865473"/>
                  </a:ext>
                </a:extLst>
              </a:tr>
              <a:tr h="0">
                <a:tc>
                  <a:txBody>
                    <a:bodyPr/>
                    <a:lstStyle/>
                    <a:p>
                      <a:pPr indent="266700" algn="just">
                        <a:lnSpc>
                          <a:spcPct val="166000"/>
                        </a:lnSpc>
                        <a:spcAft>
                          <a:spcPts val="0"/>
                        </a:spcAft>
                      </a:pPr>
                      <a:r>
                        <a:rPr lang="zh-CN" sz="1200" kern="100">
                          <a:effectLst/>
                          <a:latin typeface="+mn-lt"/>
                          <a:ea typeface="+mn-ea"/>
                          <a:cs typeface="+mn-ea"/>
                          <a:sym typeface="+mn-lt"/>
                        </a:rPr>
                        <a:t>苏州市</a:t>
                      </a:r>
                    </a:p>
                  </a:txBody>
                  <a:tcPr marL="68580" marR="68580" marT="0" marB="0"/>
                </a:tc>
                <a:tc>
                  <a:txBody>
                    <a:bodyPr/>
                    <a:lstStyle/>
                    <a:p>
                      <a:pPr indent="266700" algn="just">
                        <a:lnSpc>
                          <a:spcPct val="166000"/>
                        </a:lnSpc>
                        <a:spcAft>
                          <a:spcPts val="0"/>
                        </a:spcAft>
                      </a:pPr>
                      <a:r>
                        <a:rPr lang="en-US" sz="1200" kern="100">
                          <a:effectLst/>
                          <a:latin typeface="+mn-lt"/>
                          <a:ea typeface="+mn-ea"/>
                          <a:cs typeface="+mn-ea"/>
                          <a:sym typeface="+mn-lt"/>
                        </a:rPr>
                        <a:t>2</a:t>
                      </a:r>
                      <a:endParaRPr lang="zh-CN" sz="1200" kern="100">
                        <a:effectLst/>
                        <a:latin typeface="+mn-lt"/>
                        <a:ea typeface="+mn-ea"/>
                        <a:cs typeface="+mn-ea"/>
                        <a:sym typeface="+mn-lt"/>
                      </a:endParaRPr>
                    </a:p>
                  </a:txBody>
                  <a:tcPr marL="68580" marR="68580" marT="0" marB="0"/>
                </a:tc>
                <a:extLst>
                  <a:ext uri="{0D108BD9-81ED-4DB2-BD59-A6C34878D82A}">
                    <a16:rowId xmlns:a16="http://schemas.microsoft.com/office/drawing/2014/main" val="3801323982"/>
                  </a:ext>
                </a:extLst>
              </a:tr>
              <a:tr h="0">
                <a:tc>
                  <a:txBody>
                    <a:bodyPr/>
                    <a:lstStyle/>
                    <a:p>
                      <a:pPr indent="266700" algn="just">
                        <a:lnSpc>
                          <a:spcPct val="166000"/>
                        </a:lnSpc>
                        <a:spcAft>
                          <a:spcPts val="0"/>
                        </a:spcAft>
                      </a:pPr>
                      <a:r>
                        <a:rPr lang="zh-CN" sz="1200" kern="100">
                          <a:effectLst/>
                          <a:latin typeface="+mn-lt"/>
                          <a:ea typeface="+mn-ea"/>
                          <a:cs typeface="+mn-ea"/>
                          <a:sym typeface="+mn-lt"/>
                        </a:rPr>
                        <a:t>成都市</a:t>
                      </a:r>
                    </a:p>
                  </a:txBody>
                  <a:tcPr marL="68580" marR="68580" marT="0" marB="0"/>
                </a:tc>
                <a:tc>
                  <a:txBody>
                    <a:bodyPr/>
                    <a:lstStyle/>
                    <a:p>
                      <a:pPr indent="266700" algn="just">
                        <a:lnSpc>
                          <a:spcPct val="166000"/>
                        </a:lnSpc>
                        <a:spcAft>
                          <a:spcPts val="0"/>
                        </a:spcAft>
                      </a:pPr>
                      <a:r>
                        <a:rPr lang="en-US" sz="1200" kern="100" dirty="0">
                          <a:effectLst/>
                          <a:latin typeface="+mn-lt"/>
                          <a:ea typeface="+mn-ea"/>
                          <a:cs typeface="+mn-ea"/>
                          <a:sym typeface="+mn-lt"/>
                        </a:rPr>
                        <a:t>3</a:t>
                      </a:r>
                      <a:endParaRPr lang="zh-CN" sz="1200" kern="100" dirty="0">
                        <a:effectLst/>
                        <a:latin typeface="+mn-lt"/>
                        <a:ea typeface="+mn-ea"/>
                        <a:cs typeface="+mn-ea"/>
                        <a:sym typeface="+mn-lt"/>
                      </a:endParaRPr>
                    </a:p>
                  </a:txBody>
                  <a:tcPr marL="68580" marR="68580" marT="0" marB="0"/>
                </a:tc>
                <a:extLst>
                  <a:ext uri="{0D108BD9-81ED-4DB2-BD59-A6C34878D82A}">
                    <a16:rowId xmlns:a16="http://schemas.microsoft.com/office/drawing/2014/main" val="3168891310"/>
                  </a:ext>
                </a:extLst>
              </a:tr>
            </a:tbl>
          </a:graphicData>
        </a:graphic>
      </p:graphicFrame>
      <p:sp>
        <p:nvSpPr>
          <p:cNvPr id="10" name="矩形 9"/>
          <p:cNvSpPr/>
          <p:nvPr/>
        </p:nvSpPr>
        <p:spPr>
          <a:xfrm>
            <a:off x="3857340" y="4284660"/>
            <a:ext cx="2236510" cy="369332"/>
          </a:xfrm>
          <a:prstGeom prst="rect">
            <a:avLst/>
          </a:prstGeom>
        </p:spPr>
        <p:txBody>
          <a:bodyPr wrap="none">
            <a:spAutoFit/>
          </a:bodyPr>
          <a:lstStyle/>
          <a:p>
            <a:r>
              <a:rPr lang="en-US" altLang="zh-CN" dirty="0">
                <a:cs typeface="+mn-ea"/>
                <a:sym typeface="+mn-lt"/>
              </a:rPr>
              <a:t>0100101000010100</a:t>
            </a:r>
            <a:endParaRPr lang="zh-CN" altLang="en-US" dirty="0">
              <a:cs typeface="+mn-ea"/>
              <a:sym typeface="+mn-lt"/>
            </a:endParaRPr>
          </a:p>
        </p:txBody>
      </p:sp>
      <p:pic>
        <p:nvPicPr>
          <p:cNvPr id="11" name="图片 10"/>
          <p:cNvPicPr>
            <a:picLocks noChangeAspect="1"/>
          </p:cNvPicPr>
          <p:nvPr/>
        </p:nvPicPr>
        <p:blipFill>
          <a:blip r:embed="rId6"/>
          <a:stretch>
            <a:fillRect/>
          </a:stretch>
        </p:blipFill>
        <p:spPr>
          <a:xfrm>
            <a:off x="7123095" y="4104943"/>
            <a:ext cx="780450" cy="817033"/>
          </a:xfrm>
          <a:prstGeom prst="rect">
            <a:avLst/>
          </a:prstGeom>
        </p:spPr>
      </p:pic>
    </p:spTree>
    <p:extLst>
      <p:ext uri="{BB962C8B-B14F-4D97-AF65-F5344CB8AC3E}">
        <p14:creationId xmlns:p14="http://schemas.microsoft.com/office/powerpoint/2010/main" val="2934705529"/>
      </p:ext>
    </p:extLst>
  </p:cSld>
  <p:clrMapOvr>
    <a:masterClrMapping/>
  </p:clrMapOvr>
  <mc:AlternateContent xmlns:mc="http://schemas.openxmlformats.org/markup-compatibility/2006">
    <mc:Choice xmlns:p14="http://schemas.microsoft.com/office/powerpoint/2010/main" Requires="p14">
      <p:transition spd="slow" p14:dur="2000" advTm="28919"/>
    </mc:Choice>
    <mc:Fallback>
      <p:transition spd="slow" advTm="2891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模式应用</a:t>
            </a:r>
            <a:endParaRPr lang="en-US" altLang="zh-CN" dirty="0">
              <a:latin typeface="+mn-lt"/>
              <a:ea typeface="+mn-ea"/>
              <a:cs typeface="+mn-ea"/>
              <a:sym typeface="+mn-lt"/>
            </a:endParaRPr>
          </a:p>
        </p:txBody>
      </p:sp>
      <p:sp>
        <p:nvSpPr>
          <p:cNvPr id="3" name="内容占位符 2"/>
          <p:cNvSpPr>
            <a:spLocks noGrp="1"/>
          </p:cNvSpPr>
          <p:nvPr>
            <p:ph idx="1"/>
          </p:nvPr>
        </p:nvSpPr>
        <p:spPr/>
        <p:txBody>
          <a:bodyPr/>
          <a:lstStyle/>
          <a:p>
            <a:r>
              <a:rPr lang="en-US" altLang="zh-CN" dirty="0" smtClean="0">
                <a:cs typeface="+mn-ea"/>
                <a:sym typeface="+mn-lt"/>
              </a:rPr>
              <a:t>1. </a:t>
            </a:r>
            <a:r>
              <a:rPr lang="zh-CN" altLang="en-US" dirty="0" smtClean="0">
                <a:cs typeface="+mn-ea"/>
                <a:sym typeface="+mn-lt"/>
              </a:rPr>
              <a:t>城市目的地类型判定</a:t>
            </a:r>
            <a:endParaRPr lang="en-US" altLang="zh-CN" dirty="0" smtClean="0">
              <a:cs typeface="+mn-ea"/>
              <a:sym typeface="+mn-lt"/>
            </a:endParaRPr>
          </a:p>
          <a:p>
            <a:endParaRPr lang="en-US" altLang="zh-CN" dirty="0">
              <a:cs typeface="+mn-ea"/>
              <a:sym typeface="+mn-lt"/>
            </a:endParaRPr>
          </a:p>
          <a:p>
            <a:endParaRPr lang="en-US" altLang="zh-CN" dirty="0" smtClean="0">
              <a:cs typeface="+mn-ea"/>
              <a:sym typeface="+mn-lt"/>
            </a:endParaRPr>
          </a:p>
          <a:p>
            <a:endParaRPr lang="en-US" altLang="zh-CN" dirty="0">
              <a:cs typeface="+mn-ea"/>
              <a:sym typeface="+mn-lt"/>
            </a:endParaRPr>
          </a:p>
          <a:p>
            <a:endParaRPr lang="en-US" altLang="zh-CN" dirty="0" smtClean="0">
              <a:cs typeface="+mn-ea"/>
              <a:sym typeface="+mn-lt"/>
            </a:endParaRPr>
          </a:p>
          <a:p>
            <a:endParaRPr lang="en-US" altLang="zh-CN" dirty="0">
              <a:cs typeface="+mn-ea"/>
              <a:sym typeface="+mn-lt"/>
            </a:endParaRPr>
          </a:p>
          <a:p>
            <a:r>
              <a:rPr lang="en-US" altLang="zh-CN" dirty="0" smtClean="0">
                <a:cs typeface="+mn-ea"/>
                <a:sym typeface="+mn-lt"/>
              </a:rPr>
              <a:t>2. </a:t>
            </a:r>
            <a:r>
              <a:rPr lang="zh-CN" altLang="en-US" dirty="0" smtClean="0">
                <a:cs typeface="+mn-ea"/>
                <a:sym typeface="+mn-lt"/>
              </a:rPr>
              <a:t>特定出行模式的路线推荐</a:t>
            </a:r>
            <a:endParaRPr lang="en-US" altLang="zh-CN" dirty="0" smtClean="0">
              <a:cs typeface="+mn-ea"/>
              <a:sym typeface="+mn-lt"/>
            </a:endParaRPr>
          </a:p>
          <a:p>
            <a:endParaRPr lang="en-US" altLang="zh-CN" dirty="0" smtClean="0">
              <a:cs typeface="+mn-ea"/>
              <a:sym typeface="+mn-lt"/>
            </a:endParaRPr>
          </a:p>
          <a:p>
            <a:endParaRPr lang="en-US" altLang="zh-CN" dirty="0" smtClean="0">
              <a:cs typeface="+mn-ea"/>
              <a:sym typeface="+mn-lt"/>
            </a:endParaRPr>
          </a:p>
          <a:p>
            <a:endParaRPr lang="en-US" altLang="zh-CN" dirty="0" smtClean="0">
              <a:cs typeface="+mn-ea"/>
              <a:sym typeface="+mn-lt"/>
            </a:endParaRPr>
          </a:p>
          <a:p>
            <a:endParaRPr lang="en-US" altLang="zh-CN" dirty="0">
              <a:cs typeface="+mn-ea"/>
              <a:sym typeface="+mn-lt"/>
            </a:endParaRPr>
          </a:p>
          <a:p>
            <a:endParaRPr lang="en-US" altLang="zh-CN" dirty="0" smtClean="0">
              <a:cs typeface="+mn-ea"/>
              <a:sym typeface="+mn-lt"/>
            </a:endParaRPr>
          </a:p>
          <a:p>
            <a:endParaRPr lang="en-US" altLang="zh-CN" dirty="0" smtClean="0">
              <a:cs typeface="+mn-ea"/>
              <a:sym typeface="+mn-lt"/>
            </a:endParaRPr>
          </a:p>
          <a:p>
            <a:endParaRPr lang="en-US" altLang="zh-CN" dirty="0" smtClean="0">
              <a:cs typeface="+mn-ea"/>
              <a:sym typeface="+mn-lt"/>
            </a:endParaRPr>
          </a:p>
          <a:p>
            <a:pPr marL="0" indent="0">
              <a:buNone/>
            </a:pPr>
            <a:endParaRPr lang="zh-CN" altLang="en-US" dirty="0">
              <a:cs typeface="+mn-ea"/>
              <a:sym typeface="+mn-lt"/>
            </a:endParaRPr>
          </a:p>
          <a:p>
            <a:endParaRPr lang="zh-CN" altLang="en-US" dirty="0">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12</a:t>
            </a:fld>
            <a:endParaRPr lang="zh-CN" altLang="en-US">
              <a:cs typeface="+mn-ea"/>
              <a:sym typeface="+mn-lt"/>
            </a:endParaRPr>
          </a:p>
        </p:txBody>
      </p:sp>
      <p:sp>
        <p:nvSpPr>
          <p:cNvPr id="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cs typeface="+mn-ea"/>
              <a:sym typeface="+mn-lt"/>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990848401"/>
              </p:ext>
            </p:extLst>
          </p:nvPr>
        </p:nvGraphicFramePr>
        <p:xfrm>
          <a:off x="669924" y="1679597"/>
          <a:ext cx="5483988" cy="1655762"/>
        </p:xfrm>
        <a:graphic>
          <a:graphicData uri="http://schemas.openxmlformats.org/presentationml/2006/ole">
            <mc:AlternateContent xmlns:mc="http://schemas.openxmlformats.org/markup-compatibility/2006">
              <mc:Choice xmlns:v="urn:schemas-microsoft-com:vml" Requires="v">
                <p:oleObj spid="_x0000_s7205" name="Visio" r:id="rId4" imgW="5272898" imgH="1592619" progId="Visio.Drawing.15">
                  <p:embed/>
                </p:oleObj>
              </mc:Choice>
              <mc:Fallback>
                <p:oleObj name="Visio" r:id="rId4" imgW="5272898" imgH="159261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924" y="1679597"/>
                        <a:ext cx="5483988" cy="1655762"/>
                      </a:xfrm>
                      <a:prstGeom prst="rect">
                        <a:avLst/>
                      </a:prstGeom>
                      <a:noFill/>
                      <a:extLst/>
                    </p:spPr>
                  </p:pic>
                </p:oleObj>
              </mc:Fallback>
            </mc:AlternateContent>
          </a:graphicData>
        </a:graphic>
      </p:graphicFrame>
      <p:pic>
        <p:nvPicPr>
          <p:cNvPr id="8" name="图片 7"/>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9374" y="1679597"/>
            <a:ext cx="5577205" cy="1158240"/>
          </a:xfrm>
          <a:prstGeom prst="rect">
            <a:avLst/>
          </a:prstGeom>
          <a:noFill/>
        </p:spPr>
      </p:pic>
      <p:pic>
        <p:nvPicPr>
          <p:cNvPr id="9" name="图片 8"/>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52493" y="4087528"/>
            <a:ext cx="6267994" cy="1372746"/>
          </a:xfrm>
          <a:prstGeom prst="rect">
            <a:avLst/>
          </a:prstGeom>
          <a:noFill/>
        </p:spPr>
      </p:pic>
      <p:pic>
        <p:nvPicPr>
          <p:cNvPr id="10" name="图片 9"/>
          <p:cNvPicPr>
            <a:picLocks noChangeAspect="1"/>
          </p:cNvPicPr>
          <p:nvPr/>
        </p:nvPicPr>
        <p:blipFill>
          <a:blip r:embed="rId8"/>
          <a:stretch>
            <a:fillRect/>
          </a:stretch>
        </p:blipFill>
        <p:spPr>
          <a:xfrm>
            <a:off x="1946674" y="4334026"/>
            <a:ext cx="793350" cy="759133"/>
          </a:xfrm>
          <a:prstGeom prst="rect">
            <a:avLst/>
          </a:prstGeom>
        </p:spPr>
      </p:pic>
    </p:spTree>
    <p:extLst>
      <p:ext uri="{BB962C8B-B14F-4D97-AF65-F5344CB8AC3E}">
        <p14:creationId xmlns:p14="http://schemas.microsoft.com/office/powerpoint/2010/main" val="1446923773"/>
      </p:ext>
    </p:extLst>
  </p:cSld>
  <p:clrMapOvr>
    <a:masterClrMapping/>
  </p:clrMapOvr>
  <mc:AlternateContent xmlns:mc="http://schemas.openxmlformats.org/markup-compatibility/2006">
    <mc:Choice xmlns:p14="http://schemas.microsoft.com/office/powerpoint/2010/main" Requires="p14">
      <p:transition spd="slow" p14:dur="2000" advTm="60884"/>
    </mc:Choice>
    <mc:Fallback>
      <p:transition spd="slow" advTm="6088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latin typeface="+mn-lt"/>
                <a:ea typeface="+mn-ea"/>
                <a:cs typeface="+mn-ea"/>
                <a:sym typeface="+mn-lt"/>
              </a:rPr>
              <a:t>第三章 数据</a:t>
            </a:r>
            <a:endParaRPr lang="zh-CN" altLang="en-US" dirty="0">
              <a:latin typeface="+mn-lt"/>
              <a:ea typeface="+mn-ea"/>
              <a:cs typeface="+mn-ea"/>
              <a:sym typeface="+mn-lt"/>
            </a:endParaRPr>
          </a:p>
        </p:txBody>
      </p:sp>
      <p:sp>
        <p:nvSpPr>
          <p:cNvPr id="8" name="文本占位符 7"/>
          <p:cNvSpPr>
            <a:spLocks noGrp="1"/>
          </p:cNvSpPr>
          <p:nvPr>
            <p:ph type="body" idx="1"/>
          </p:nvPr>
        </p:nvSpPr>
        <p:spPr/>
        <p:txBody>
          <a:bodyPr/>
          <a:lstStyle/>
          <a:p>
            <a:endParaRPr lang="en-US" altLang="zh-CN" dirty="0">
              <a:cs typeface="+mn-ea"/>
              <a:sym typeface="+mn-lt"/>
            </a:endParaRPr>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67337"/>
      </p:ext>
    </p:extLst>
  </p:cSld>
  <p:clrMapOvr>
    <a:masterClrMapping/>
  </p:clrMapOvr>
  <mc:AlternateContent xmlns:mc="http://schemas.openxmlformats.org/markup-compatibility/2006">
    <mc:Choice xmlns:p14="http://schemas.microsoft.com/office/powerpoint/2010/main" Requires="p14">
      <p:transition spd="slow" p14:dur="2000" advTm="1319"/>
    </mc:Choice>
    <mc:Fallback>
      <p:transition spd="slow" advTm="131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数据</a:t>
            </a:r>
            <a:endParaRPr lang="zh-CN" altLang="en-US" dirty="0">
              <a:latin typeface="+mn-lt"/>
              <a:ea typeface="+mn-ea"/>
              <a:cs typeface="+mn-ea"/>
              <a:sym typeface="+mn-lt"/>
            </a:endParaRPr>
          </a:p>
        </p:txBody>
      </p:sp>
      <p:sp>
        <p:nvSpPr>
          <p:cNvPr id="3" name="内容占位符 2"/>
          <p:cNvSpPr>
            <a:spLocks noGrp="1"/>
          </p:cNvSpPr>
          <p:nvPr>
            <p:ph idx="1"/>
          </p:nvPr>
        </p:nvSpPr>
        <p:spPr/>
        <p:txBody>
          <a:bodyPr/>
          <a:lstStyle/>
          <a:p>
            <a:r>
              <a:rPr lang="zh-CN" altLang="en-US" dirty="0" smtClean="0">
                <a:cs typeface="+mn-ea"/>
                <a:sym typeface="+mn-lt"/>
              </a:rPr>
              <a:t>数据：微博数据，</a:t>
            </a:r>
            <a:r>
              <a:rPr lang="en-US" altLang="zh-CN" dirty="0" smtClean="0">
                <a:cs typeface="+mn-ea"/>
                <a:sym typeface="+mn-lt"/>
              </a:rPr>
              <a:t>2012</a:t>
            </a:r>
            <a:r>
              <a:rPr lang="zh-CN" altLang="en-US" dirty="0" smtClean="0">
                <a:cs typeface="+mn-ea"/>
                <a:sym typeface="+mn-lt"/>
              </a:rPr>
              <a:t>、</a:t>
            </a:r>
            <a:r>
              <a:rPr lang="en-US" altLang="zh-CN" dirty="0" smtClean="0">
                <a:cs typeface="+mn-ea"/>
                <a:sym typeface="+mn-lt"/>
              </a:rPr>
              <a:t>2013</a:t>
            </a:r>
            <a:r>
              <a:rPr lang="zh-CN" altLang="en-US" dirty="0">
                <a:cs typeface="+mn-ea"/>
                <a:sym typeface="+mn-lt"/>
              </a:rPr>
              <a:t>、</a:t>
            </a:r>
            <a:r>
              <a:rPr lang="en-US" altLang="zh-CN" dirty="0" smtClean="0">
                <a:cs typeface="+mn-ea"/>
                <a:sym typeface="+mn-lt"/>
              </a:rPr>
              <a:t>2016</a:t>
            </a:r>
            <a:r>
              <a:rPr lang="zh-CN" altLang="en-US" dirty="0" smtClean="0">
                <a:cs typeface="+mn-ea"/>
                <a:sym typeface="+mn-lt"/>
              </a:rPr>
              <a:t>年的数据，苏州为例，总微博数</a:t>
            </a:r>
            <a:r>
              <a:rPr lang="en-US" altLang="zh-CN" dirty="0" smtClean="0">
                <a:cs typeface="+mn-ea"/>
                <a:sym typeface="+mn-lt"/>
              </a:rPr>
              <a:t>48409276</a:t>
            </a:r>
            <a:r>
              <a:rPr lang="zh-CN" altLang="en-US" dirty="0" smtClean="0">
                <a:cs typeface="+mn-ea"/>
                <a:sym typeface="+mn-lt"/>
              </a:rPr>
              <a:t>，用户数为</a:t>
            </a:r>
            <a:r>
              <a:rPr lang="en-US" altLang="zh-CN" dirty="0" smtClean="0">
                <a:cs typeface="+mn-ea"/>
                <a:sym typeface="+mn-lt"/>
              </a:rPr>
              <a:t>739331</a:t>
            </a:r>
            <a:endParaRPr lang="en-US" altLang="zh-CN" dirty="0">
              <a:cs typeface="+mn-ea"/>
              <a:sym typeface="+mn-lt"/>
            </a:endParaRPr>
          </a:p>
          <a:p>
            <a:r>
              <a:rPr lang="zh-CN" altLang="en-US" dirty="0" smtClean="0">
                <a:cs typeface="+mn-ea"/>
                <a:sym typeface="+mn-lt"/>
              </a:rPr>
              <a:t>每条微博包含的属性有：发布时间、经纬度信息、微博</a:t>
            </a:r>
            <a:r>
              <a:rPr lang="en-US" altLang="zh-CN" dirty="0" smtClean="0">
                <a:cs typeface="+mn-ea"/>
                <a:sym typeface="+mn-lt"/>
              </a:rPr>
              <a:t>id</a:t>
            </a:r>
            <a:r>
              <a:rPr lang="zh-CN" altLang="en-US" dirty="0" smtClean="0">
                <a:cs typeface="+mn-ea"/>
                <a:sym typeface="+mn-lt"/>
              </a:rPr>
              <a:t>、用户</a:t>
            </a:r>
            <a:r>
              <a:rPr lang="en-US" altLang="zh-CN" dirty="0" smtClean="0">
                <a:cs typeface="+mn-ea"/>
                <a:sym typeface="+mn-lt"/>
              </a:rPr>
              <a:t>id</a:t>
            </a:r>
            <a:r>
              <a:rPr lang="zh-CN" altLang="en-US" dirty="0" smtClean="0">
                <a:cs typeface="+mn-ea"/>
                <a:sym typeface="+mn-lt"/>
              </a:rPr>
              <a:t>、文本、绑定</a:t>
            </a:r>
            <a:r>
              <a:rPr lang="en-US" altLang="zh-CN" dirty="0" err="1" smtClean="0">
                <a:cs typeface="+mn-ea"/>
                <a:sym typeface="+mn-lt"/>
              </a:rPr>
              <a:t>poiid</a:t>
            </a:r>
            <a:r>
              <a:rPr lang="zh-CN" altLang="en-US" dirty="0" smtClean="0">
                <a:cs typeface="+mn-ea"/>
                <a:sym typeface="+mn-lt"/>
              </a:rPr>
              <a:t>、绑定地点名称</a:t>
            </a:r>
            <a:endParaRPr lang="en-US" altLang="zh-CN" dirty="0" smtClean="0">
              <a:cs typeface="+mn-ea"/>
              <a:sym typeface="+mn-lt"/>
            </a:endParaRPr>
          </a:p>
          <a:p>
            <a:endParaRPr lang="en-US" altLang="zh-CN" dirty="0" smtClean="0">
              <a:cs typeface="+mn-ea"/>
              <a:sym typeface="+mn-lt"/>
            </a:endParaRPr>
          </a:p>
          <a:p>
            <a:r>
              <a:rPr lang="zh-CN" altLang="en-US" dirty="0" smtClean="0">
                <a:cs typeface="+mn-ea"/>
                <a:sym typeface="+mn-lt"/>
              </a:rPr>
              <a:t>宏观尺度</a:t>
            </a:r>
            <a:r>
              <a:rPr lang="zh-CN" altLang="zh-CN" dirty="0" smtClean="0">
                <a:cs typeface="+mn-ea"/>
                <a:sym typeface="+mn-lt"/>
              </a:rPr>
              <a:t>：</a:t>
            </a:r>
            <a:endParaRPr lang="zh-CN" altLang="zh-CN" dirty="0">
              <a:cs typeface="+mn-ea"/>
              <a:sym typeface="+mn-lt"/>
            </a:endParaRPr>
          </a:p>
          <a:p>
            <a:pPr marL="0" indent="0">
              <a:buNone/>
            </a:pPr>
            <a:r>
              <a:rPr lang="en-US" altLang="zh-CN" dirty="0" smtClean="0">
                <a:cs typeface="+mn-ea"/>
                <a:sym typeface="+mn-lt"/>
              </a:rPr>
              <a:t>	</a:t>
            </a:r>
            <a:r>
              <a:rPr lang="zh-CN" altLang="zh-CN" dirty="0" smtClean="0">
                <a:cs typeface="+mn-ea"/>
                <a:sym typeface="+mn-lt"/>
              </a:rPr>
              <a:t>旅游</a:t>
            </a:r>
            <a:r>
              <a:rPr lang="zh-CN" altLang="zh-CN" dirty="0">
                <a:cs typeface="+mn-ea"/>
                <a:sym typeface="+mn-lt"/>
              </a:rPr>
              <a:t>用户数：</a:t>
            </a:r>
            <a:r>
              <a:rPr lang="en-US" altLang="zh-CN" dirty="0" smtClean="0">
                <a:cs typeface="+mn-ea"/>
                <a:sym typeface="+mn-lt"/>
              </a:rPr>
              <a:t>202383</a:t>
            </a:r>
          </a:p>
          <a:p>
            <a:pPr marL="0" indent="0">
              <a:buNone/>
            </a:pPr>
            <a:r>
              <a:rPr lang="en-US" altLang="zh-CN" dirty="0" smtClean="0">
                <a:cs typeface="+mn-ea"/>
                <a:sym typeface="+mn-lt"/>
              </a:rPr>
              <a:t>	</a:t>
            </a:r>
            <a:r>
              <a:rPr lang="zh-CN" altLang="zh-CN" dirty="0" smtClean="0">
                <a:cs typeface="+mn-ea"/>
                <a:sym typeface="+mn-lt"/>
              </a:rPr>
              <a:t>旅游</a:t>
            </a:r>
            <a:r>
              <a:rPr lang="zh-CN" altLang="zh-CN" dirty="0">
                <a:cs typeface="+mn-ea"/>
                <a:sym typeface="+mn-lt"/>
              </a:rPr>
              <a:t>行为数：</a:t>
            </a:r>
            <a:r>
              <a:rPr lang="en-US" altLang="zh-CN" dirty="0">
                <a:cs typeface="+mn-ea"/>
                <a:sym typeface="+mn-lt"/>
              </a:rPr>
              <a:t>1088673</a:t>
            </a:r>
            <a:endParaRPr lang="zh-CN" altLang="zh-CN" dirty="0">
              <a:cs typeface="+mn-ea"/>
              <a:sym typeface="+mn-lt"/>
            </a:endParaRPr>
          </a:p>
          <a:p>
            <a:r>
              <a:rPr lang="zh-CN" altLang="en-US" dirty="0" smtClean="0">
                <a:cs typeface="+mn-ea"/>
                <a:sym typeface="+mn-lt"/>
              </a:rPr>
              <a:t>微观尺度</a:t>
            </a:r>
            <a:r>
              <a:rPr lang="zh-CN" altLang="zh-CN" dirty="0" smtClean="0">
                <a:cs typeface="+mn-ea"/>
                <a:sym typeface="+mn-lt"/>
              </a:rPr>
              <a:t>：</a:t>
            </a:r>
            <a:endParaRPr lang="en-US" altLang="zh-CN" dirty="0">
              <a:cs typeface="+mn-ea"/>
              <a:sym typeface="+mn-lt"/>
            </a:endParaRPr>
          </a:p>
          <a:p>
            <a:pPr marL="0" indent="0">
              <a:buNone/>
            </a:pPr>
            <a:r>
              <a:rPr lang="en-US" altLang="zh-CN" dirty="0" smtClean="0">
                <a:cs typeface="+mn-ea"/>
                <a:sym typeface="+mn-lt"/>
              </a:rPr>
              <a:t>	</a:t>
            </a:r>
            <a:r>
              <a:rPr lang="zh-CN" altLang="zh-CN" dirty="0" smtClean="0">
                <a:cs typeface="+mn-ea"/>
                <a:sym typeface="+mn-lt"/>
              </a:rPr>
              <a:t>旅游</a:t>
            </a:r>
            <a:r>
              <a:rPr lang="zh-CN" altLang="zh-CN" dirty="0">
                <a:cs typeface="+mn-ea"/>
                <a:sym typeface="+mn-lt"/>
              </a:rPr>
              <a:t>用户数：</a:t>
            </a:r>
            <a:r>
              <a:rPr lang="en-US" altLang="zh-CN" dirty="0" smtClean="0">
                <a:cs typeface="+mn-ea"/>
                <a:sym typeface="+mn-lt"/>
              </a:rPr>
              <a:t>258745</a:t>
            </a:r>
          </a:p>
          <a:p>
            <a:pPr marL="0" indent="0">
              <a:buNone/>
            </a:pPr>
            <a:r>
              <a:rPr lang="en-US" altLang="zh-CN" dirty="0" smtClean="0">
                <a:cs typeface="+mn-ea"/>
                <a:sym typeface="+mn-lt"/>
              </a:rPr>
              <a:t>	</a:t>
            </a:r>
            <a:r>
              <a:rPr lang="zh-CN" altLang="zh-CN" dirty="0" smtClean="0">
                <a:cs typeface="+mn-ea"/>
                <a:sym typeface="+mn-lt"/>
              </a:rPr>
              <a:t>旅游</a:t>
            </a:r>
            <a:r>
              <a:rPr lang="zh-CN" altLang="zh-CN" dirty="0">
                <a:cs typeface="+mn-ea"/>
                <a:sym typeface="+mn-lt"/>
              </a:rPr>
              <a:t>行为数：</a:t>
            </a:r>
            <a:r>
              <a:rPr lang="en-US" altLang="zh-CN" dirty="0" smtClean="0">
                <a:cs typeface="+mn-ea"/>
                <a:sym typeface="+mn-lt"/>
              </a:rPr>
              <a:t>705494</a:t>
            </a:r>
          </a:p>
          <a:p>
            <a:pPr marL="0" indent="0">
              <a:buNone/>
            </a:pPr>
            <a:endParaRPr lang="zh-CN" altLang="zh-CN" dirty="0">
              <a:cs typeface="+mn-ea"/>
              <a:sym typeface="+mn-lt"/>
            </a:endParaRPr>
          </a:p>
          <a:p>
            <a:endParaRPr lang="en-US" altLang="zh-CN" dirty="0" smtClean="0">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14</a:t>
            </a:fld>
            <a:endParaRPr lang="zh-CN" altLang="en-US">
              <a:cs typeface="+mn-ea"/>
              <a:sym typeface="+mn-lt"/>
            </a:endParaRPr>
          </a:p>
        </p:txBody>
      </p:sp>
      <p:graphicFrame>
        <p:nvGraphicFramePr>
          <p:cNvPr id="7" name="表格 6"/>
          <p:cNvGraphicFramePr>
            <a:graphicFrameLocks noGrp="1"/>
          </p:cNvGraphicFramePr>
          <p:nvPr>
            <p:extLst>
              <p:ext uri="{D42A27DB-BD31-4B8C-83A1-F6EECF244321}">
                <p14:modId xmlns:p14="http://schemas.microsoft.com/office/powerpoint/2010/main" val="1169239226"/>
              </p:ext>
            </p:extLst>
          </p:nvPr>
        </p:nvGraphicFramePr>
        <p:xfrm>
          <a:off x="5245068" y="2532888"/>
          <a:ext cx="5709444" cy="3149960"/>
        </p:xfrm>
        <a:graphic>
          <a:graphicData uri="http://schemas.openxmlformats.org/drawingml/2006/table">
            <a:tbl>
              <a:tblPr firstRow="1" firstCol="1" bandRow="1">
                <a:tableStyleId>{5C22544A-7EE6-4342-B048-85BDC9FD1C3A}</a:tableStyleId>
              </a:tblPr>
              <a:tblGrid>
                <a:gridCol w="1860690">
                  <a:extLst>
                    <a:ext uri="{9D8B030D-6E8A-4147-A177-3AD203B41FA5}">
                      <a16:colId xmlns:a16="http://schemas.microsoft.com/office/drawing/2014/main" val="493980579"/>
                    </a:ext>
                  </a:extLst>
                </a:gridCol>
                <a:gridCol w="2068164">
                  <a:extLst>
                    <a:ext uri="{9D8B030D-6E8A-4147-A177-3AD203B41FA5}">
                      <a16:colId xmlns:a16="http://schemas.microsoft.com/office/drawing/2014/main" val="1308359888"/>
                    </a:ext>
                  </a:extLst>
                </a:gridCol>
                <a:gridCol w="1780590">
                  <a:extLst>
                    <a:ext uri="{9D8B030D-6E8A-4147-A177-3AD203B41FA5}">
                      <a16:colId xmlns:a16="http://schemas.microsoft.com/office/drawing/2014/main" val="1102080931"/>
                    </a:ext>
                  </a:extLst>
                </a:gridCol>
              </a:tblGrid>
              <a:tr h="310896">
                <a:tc>
                  <a:txBody>
                    <a:bodyPr/>
                    <a:lstStyle/>
                    <a:p>
                      <a:pPr algn="ctr">
                        <a:spcAft>
                          <a:spcPts val="0"/>
                        </a:spcAft>
                      </a:pPr>
                      <a:r>
                        <a:rPr lang="zh-CN" sz="1400" kern="100" dirty="0">
                          <a:effectLst/>
                          <a:latin typeface="+mn-lt"/>
                          <a:ea typeface="+mn-ea"/>
                          <a:cs typeface="+mn-ea"/>
                          <a:sym typeface="+mn-lt"/>
                        </a:rPr>
                        <a:t>经过城市</a:t>
                      </a:r>
                      <a:r>
                        <a:rPr lang="en-US" sz="1400" kern="100" dirty="0">
                          <a:effectLst/>
                          <a:latin typeface="+mn-lt"/>
                          <a:ea typeface="+mn-ea"/>
                          <a:cs typeface="+mn-ea"/>
                          <a:sym typeface="+mn-lt"/>
                        </a:rPr>
                        <a:t>/</a:t>
                      </a:r>
                      <a:r>
                        <a:rPr lang="zh-CN" sz="1400" kern="100" dirty="0">
                          <a:effectLst/>
                          <a:latin typeface="+mn-lt"/>
                          <a:ea typeface="+mn-ea"/>
                          <a:cs typeface="+mn-ea"/>
                          <a:sym typeface="+mn-lt"/>
                        </a:rPr>
                        <a:t>景点数目</a:t>
                      </a:r>
                    </a:p>
                  </a:txBody>
                  <a:tcPr marL="68580" marR="68580" marT="0" marB="0"/>
                </a:tc>
                <a:tc>
                  <a:txBody>
                    <a:bodyPr/>
                    <a:lstStyle/>
                    <a:p>
                      <a:pPr algn="ctr">
                        <a:spcAft>
                          <a:spcPts val="0"/>
                        </a:spcAft>
                      </a:pPr>
                      <a:r>
                        <a:rPr lang="zh-CN" sz="1400" kern="100" dirty="0">
                          <a:effectLst/>
                          <a:latin typeface="+mn-lt"/>
                          <a:ea typeface="+mn-ea"/>
                          <a:cs typeface="+mn-ea"/>
                          <a:sym typeface="+mn-lt"/>
                        </a:rPr>
                        <a:t>城市间行为数</a:t>
                      </a:r>
                    </a:p>
                  </a:txBody>
                  <a:tcPr marL="68580" marR="68580" marT="0" marB="0"/>
                </a:tc>
                <a:tc>
                  <a:txBody>
                    <a:bodyPr/>
                    <a:lstStyle/>
                    <a:p>
                      <a:pPr algn="ctr">
                        <a:spcAft>
                          <a:spcPts val="0"/>
                        </a:spcAft>
                      </a:pPr>
                      <a:r>
                        <a:rPr lang="zh-CN" sz="1400" kern="100" dirty="0">
                          <a:effectLst/>
                          <a:latin typeface="+mn-lt"/>
                          <a:ea typeface="+mn-ea"/>
                          <a:cs typeface="+mn-ea"/>
                          <a:sym typeface="+mn-lt"/>
                        </a:rPr>
                        <a:t>城市内行为数</a:t>
                      </a:r>
                    </a:p>
                  </a:txBody>
                  <a:tcPr marL="68580" marR="68580" marT="0" marB="0"/>
                </a:tc>
                <a:extLst>
                  <a:ext uri="{0D108BD9-81ED-4DB2-BD59-A6C34878D82A}">
                    <a16:rowId xmlns:a16="http://schemas.microsoft.com/office/drawing/2014/main" val="3211360257"/>
                  </a:ext>
                </a:extLst>
              </a:tr>
              <a:tr h="354883">
                <a:tc>
                  <a:txBody>
                    <a:bodyPr/>
                    <a:lstStyle/>
                    <a:p>
                      <a:pPr algn="l">
                        <a:spcAft>
                          <a:spcPts val="0"/>
                        </a:spcAft>
                      </a:pPr>
                      <a:r>
                        <a:rPr lang="en-US" sz="1050" kern="100">
                          <a:effectLst/>
                          <a:latin typeface="+mn-lt"/>
                          <a:ea typeface="+mn-ea"/>
                          <a:cs typeface="+mn-ea"/>
                          <a:sym typeface="+mn-lt"/>
                        </a:rPr>
                        <a:t>1</a:t>
                      </a:r>
                      <a:endParaRPr lang="zh-CN" sz="1050" kern="10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865296</a:t>
                      </a:r>
                      <a:endParaRPr lang="zh-CN" sz="1050" kern="100" dirty="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595997</a:t>
                      </a:r>
                      <a:endParaRPr lang="zh-CN" sz="1050" kern="100" dirty="0">
                        <a:effectLst/>
                        <a:latin typeface="+mn-lt"/>
                        <a:ea typeface="+mn-ea"/>
                        <a:cs typeface="+mn-ea"/>
                        <a:sym typeface="+mn-lt"/>
                      </a:endParaRPr>
                    </a:p>
                  </a:txBody>
                  <a:tcPr marL="68580" marR="68580" marT="0" marB="0" anchor="ctr"/>
                </a:tc>
                <a:extLst>
                  <a:ext uri="{0D108BD9-81ED-4DB2-BD59-A6C34878D82A}">
                    <a16:rowId xmlns:a16="http://schemas.microsoft.com/office/drawing/2014/main" val="3678199180"/>
                  </a:ext>
                </a:extLst>
              </a:tr>
              <a:tr h="354883">
                <a:tc>
                  <a:txBody>
                    <a:bodyPr/>
                    <a:lstStyle/>
                    <a:p>
                      <a:pPr algn="l">
                        <a:spcAft>
                          <a:spcPts val="0"/>
                        </a:spcAft>
                      </a:pPr>
                      <a:r>
                        <a:rPr lang="en-US" sz="1050" kern="100">
                          <a:effectLst/>
                          <a:latin typeface="+mn-lt"/>
                          <a:ea typeface="+mn-ea"/>
                          <a:cs typeface="+mn-ea"/>
                          <a:sym typeface="+mn-lt"/>
                        </a:rPr>
                        <a:t>2</a:t>
                      </a:r>
                      <a:endParaRPr lang="zh-CN" sz="1050" kern="10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125466</a:t>
                      </a:r>
                      <a:endParaRPr lang="zh-CN" sz="1050" kern="100" dirty="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55875</a:t>
                      </a:r>
                      <a:endParaRPr lang="zh-CN" sz="1050" kern="100" dirty="0">
                        <a:effectLst/>
                        <a:latin typeface="+mn-lt"/>
                        <a:ea typeface="+mn-ea"/>
                        <a:cs typeface="+mn-ea"/>
                        <a:sym typeface="+mn-lt"/>
                      </a:endParaRPr>
                    </a:p>
                  </a:txBody>
                  <a:tcPr marL="68580" marR="68580" marT="0" marB="0" anchor="ctr"/>
                </a:tc>
                <a:extLst>
                  <a:ext uri="{0D108BD9-81ED-4DB2-BD59-A6C34878D82A}">
                    <a16:rowId xmlns:a16="http://schemas.microsoft.com/office/drawing/2014/main" val="1146153524"/>
                  </a:ext>
                </a:extLst>
              </a:tr>
              <a:tr h="354883">
                <a:tc>
                  <a:txBody>
                    <a:bodyPr/>
                    <a:lstStyle/>
                    <a:p>
                      <a:pPr algn="l">
                        <a:spcAft>
                          <a:spcPts val="0"/>
                        </a:spcAft>
                      </a:pPr>
                      <a:r>
                        <a:rPr lang="en-US" sz="1050" kern="100">
                          <a:effectLst/>
                          <a:latin typeface="+mn-lt"/>
                          <a:ea typeface="+mn-ea"/>
                          <a:cs typeface="+mn-ea"/>
                          <a:sym typeface="+mn-lt"/>
                        </a:rPr>
                        <a:t>3</a:t>
                      </a:r>
                      <a:endParaRPr lang="zh-CN" sz="1050" kern="10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49124</a:t>
                      </a:r>
                      <a:endParaRPr lang="zh-CN" sz="1050" kern="100" dirty="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11322</a:t>
                      </a:r>
                      <a:endParaRPr lang="zh-CN" sz="1050" kern="100" dirty="0">
                        <a:effectLst/>
                        <a:latin typeface="+mn-lt"/>
                        <a:ea typeface="+mn-ea"/>
                        <a:cs typeface="+mn-ea"/>
                        <a:sym typeface="+mn-lt"/>
                      </a:endParaRPr>
                    </a:p>
                  </a:txBody>
                  <a:tcPr marL="68580" marR="68580" marT="0" marB="0" anchor="ctr"/>
                </a:tc>
                <a:extLst>
                  <a:ext uri="{0D108BD9-81ED-4DB2-BD59-A6C34878D82A}">
                    <a16:rowId xmlns:a16="http://schemas.microsoft.com/office/drawing/2014/main" val="231373728"/>
                  </a:ext>
                </a:extLst>
              </a:tr>
              <a:tr h="354883">
                <a:tc>
                  <a:txBody>
                    <a:bodyPr/>
                    <a:lstStyle/>
                    <a:p>
                      <a:pPr algn="l">
                        <a:spcAft>
                          <a:spcPts val="0"/>
                        </a:spcAft>
                      </a:pPr>
                      <a:r>
                        <a:rPr lang="en-US" sz="1050" kern="100">
                          <a:effectLst/>
                          <a:latin typeface="+mn-lt"/>
                          <a:ea typeface="+mn-ea"/>
                          <a:cs typeface="+mn-ea"/>
                          <a:sym typeface="+mn-lt"/>
                        </a:rPr>
                        <a:t>4</a:t>
                      </a:r>
                      <a:endParaRPr lang="zh-CN" sz="1050" kern="10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20799</a:t>
                      </a:r>
                      <a:endParaRPr lang="zh-CN" sz="1050" kern="100" dirty="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3383</a:t>
                      </a:r>
                      <a:endParaRPr lang="zh-CN" sz="1050" kern="100" dirty="0">
                        <a:effectLst/>
                        <a:latin typeface="+mn-lt"/>
                        <a:ea typeface="+mn-ea"/>
                        <a:cs typeface="+mn-ea"/>
                        <a:sym typeface="+mn-lt"/>
                      </a:endParaRPr>
                    </a:p>
                  </a:txBody>
                  <a:tcPr marL="68580" marR="68580" marT="0" marB="0" anchor="ctr"/>
                </a:tc>
                <a:extLst>
                  <a:ext uri="{0D108BD9-81ED-4DB2-BD59-A6C34878D82A}">
                    <a16:rowId xmlns:a16="http://schemas.microsoft.com/office/drawing/2014/main" val="185013403"/>
                  </a:ext>
                </a:extLst>
              </a:tr>
              <a:tr h="354883">
                <a:tc>
                  <a:txBody>
                    <a:bodyPr/>
                    <a:lstStyle/>
                    <a:p>
                      <a:pPr algn="l">
                        <a:spcAft>
                          <a:spcPts val="0"/>
                        </a:spcAft>
                      </a:pPr>
                      <a:r>
                        <a:rPr lang="en-US" sz="1050" kern="100">
                          <a:effectLst/>
                          <a:latin typeface="+mn-lt"/>
                          <a:ea typeface="+mn-ea"/>
                          <a:cs typeface="+mn-ea"/>
                          <a:sym typeface="+mn-lt"/>
                        </a:rPr>
                        <a:t>5</a:t>
                      </a:r>
                      <a:endParaRPr lang="zh-CN" sz="1050" kern="10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11423</a:t>
                      </a:r>
                      <a:endParaRPr lang="zh-CN" sz="1050" kern="100" dirty="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1282</a:t>
                      </a:r>
                      <a:endParaRPr lang="zh-CN" sz="1050" kern="100" dirty="0">
                        <a:effectLst/>
                        <a:latin typeface="+mn-lt"/>
                        <a:ea typeface="+mn-ea"/>
                        <a:cs typeface="+mn-ea"/>
                        <a:sym typeface="+mn-lt"/>
                      </a:endParaRPr>
                    </a:p>
                  </a:txBody>
                  <a:tcPr marL="68580" marR="68580" marT="0" marB="0" anchor="ctr"/>
                </a:tc>
                <a:extLst>
                  <a:ext uri="{0D108BD9-81ED-4DB2-BD59-A6C34878D82A}">
                    <a16:rowId xmlns:a16="http://schemas.microsoft.com/office/drawing/2014/main" val="3985286818"/>
                  </a:ext>
                </a:extLst>
              </a:tr>
              <a:tr h="354883">
                <a:tc>
                  <a:txBody>
                    <a:bodyPr/>
                    <a:lstStyle/>
                    <a:p>
                      <a:pPr algn="l">
                        <a:spcAft>
                          <a:spcPts val="0"/>
                        </a:spcAft>
                      </a:pPr>
                      <a:r>
                        <a:rPr lang="en-US" sz="1050" kern="100">
                          <a:effectLst/>
                          <a:latin typeface="+mn-lt"/>
                          <a:ea typeface="+mn-ea"/>
                          <a:cs typeface="+mn-ea"/>
                          <a:sym typeface="+mn-lt"/>
                        </a:rPr>
                        <a:t>6</a:t>
                      </a:r>
                      <a:endParaRPr lang="zh-CN" sz="1050" kern="10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6253</a:t>
                      </a:r>
                      <a:endParaRPr lang="zh-CN" sz="1050" kern="100" dirty="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548</a:t>
                      </a:r>
                      <a:endParaRPr lang="zh-CN" sz="1050" kern="100" dirty="0">
                        <a:effectLst/>
                        <a:latin typeface="+mn-lt"/>
                        <a:ea typeface="+mn-ea"/>
                        <a:cs typeface="+mn-ea"/>
                        <a:sym typeface="+mn-lt"/>
                      </a:endParaRPr>
                    </a:p>
                  </a:txBody>
                  <a:tcPr marL="68580" marR="68580" marT="0" marB="0" anchor="ctr"/>
                </a:tc>
                <a:extLst>
                  <a:ext uri="{0D108BD9-81ED-4DB2-BD59-A6C34878D82A}">
                    <a16:rowId xmlns:a16="http://schemas.microsoft.com/office/drawing/2014/main" val="3371860747"/>
                  </a:ext>
                </a:extLst>
              </a:tr>
              <a:tr h="354883">
                <a:tc>
                  <a:txBody>
                    <a:bodyPr/>
                    <a:lstStyle/>
                    <a:p>
                      <a:pPr algn="l">
                        <a:spcAft>
                          <a:spcPts val="0"/>
                        </a:spcAft>
                      </a:pPr>
                      <a:r>
                        <a:rPr lang="en-US" sz="1050" kern="100">
                          <a:effectLst/>
                          <a:latin typeface="+mn-lt"/>
                          <a:ea typeface="+mn-ea"/>
                          <a:cs typeface="+mn-ea"/>
                          <a:sym typeface="+mn-lt"/>
                        </a:rPr>
                        <a:t>7</a:t>
                      </a:r>
                      <a:endParaRPr lang="zh-CN" sz="1050" kern="10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3592</a:t>
                      </a:r>
                      <a:endParaRPr lang="zh-CN" sz="1050" kern="100" dirty="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209</a:t>
                      </a:r>
                      <a:endParaRPr lang="zh-CN" sz="1050" kern="100" dirty="0">
                        <a:effectLst/>
                        <a:latin typeface="+mn-lt"/>
                        <a:ea typeface="+mn-ea"/>
                        <a:cs typeface="+mn-ea"/>
                        <a:sym typeface="+mn-lt"/>
                      </a:endParaRPr>
                    </a:p>
                  </a:txBody>
                  <a:tcPr marL="68580" marR="68580" marT="0" marB="0" anchor="ctr"/>
                </a:tc>
                <a:extLst>
                  <a:ext uri="{0D108BD9-81ED-4DB2-BD59-A6C34878D82A}">
                    <a16:rowId xmlns:a16="http://schemas.microsoft.com/office/drawing/2014/main" val="1434155136"/>
                  </a:ext>
                </a:extLst>
              </a:tr>
              <a:tr h="354883">
                <a:tc>
                  <a:txBody>
                    <a:bodyPr/>
                    <a:lstStyle/>
                    <a:p>
                      <a:pPr algn="l">
                        <a:spcAft>
                          <a:spcPts val="0"/>
                        </a:spcAft>
                      </a:pPr>
                      <a:r>
                        <a:rPr lang="en-US" sz="1050" kern="100">
                          <a:effectLst/>
                          <a:latin typeface="+mn-lt"/>
                          <a:ea typeface="+mn-ea"/>
                          <a:cs typeface="+mn-ea"/>
                          <a:sym typeface="+mn-lt"/>
                        </a:rPr>
                        <a:t>8</a:t>
                      </a:r>
                      <a:endParaRPr lang="zh-CN" sz="1050" kern="10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2232</a:t>
                      </a:r>
                      <a:endParaRPr lang="zh-CN" sz="1050" kern="100" dirty="0">
                        <a:effectLst/>
                        <a:latin typeface="+mn-lt"/>
                        <a:ea typeface="+mn-ea"/>
                        <a:cs typeface="+mn-ea"/>
                        <a:sym typeface="+mn-lt"/>
                      </a:endParaRPr>
                    </a:p>
                  </a:txBody>
                  <a:tcPr marL="68580" marR="68580" marT="0" marB="0"/>
                </a:tc>
                <a:tc>
                  <a:txBody>
                    <a:bodyPr/>
                    <a:lstStyle/>
                    <a:p>
                      <a:pPr algn="ctr">
                        <a:spcAft>
                          <a:spcPts val="0"/>
                        </a:spcAft>
                      </a:pPr>
                      <a:r>
                        <a:rPr lang="en-US" sz="1050" kern="100" dirty="0">
                          <a:effectLst/>
                          <a:latin typeface="+mn-lt"/>
                          <a:ea typeface="+mn-ea"/>
                          <a:cs typeface="+mn-ea"/>
                          <a:sym typeface="+mn-lt"/>
                        </a:rPr>
                        <a:t>113</a:t>
                      </a:r>
                      <a:endParaRPr lang="zh-CN" sz="1050" kern="100" dirty="0">
                        <a:effectLst/>
                        <a:latin typeface="+mn-lt"/>
                        <a:ea typeface="+mn-ea"/>
                        <a:cs typeface="+mn-ea"/>
                        <a:sym typeface="+mn-lt"/>
                      </a:endParaRPr>
                    </a:p>
                  </a:txBody>
                  <a:tcPr marL="68580" marR="68580" marT="0" marB="0" anchor="ctr"/>
                </a:tc>
                <a:extLst>
                  <a:ext uri="{0D108BD9-81ED-4DB2-BD59-A6C34878D82A}">
                    <a16:rowId xmlns:a16="http://schemas.microsoft.com/office/drawing/2014/main" val="3092687624"/>
                  </a:ext>
                </a:extLst>
              </a:tr>
            </a:tbl>
          </a:graphicData>
        </a:graphic>
      </p:graphicFrame>
    </p:spTree>
    <p:extLst>
      <p:ext uri="{BB962C8B-B14F-4D97-AF65-F5344CB8AC3E}">
        <p14:creationId xmlns:p14="http://schemas.microsoft.com/office/powerpoint/2010/main" val="2306283596"/>
      </p:ext>
    </p:extLst>
  </p:cSld>
  <p:clrMapOvr>
    <a:masterClrMapping/>
  </p:clrMapOvr>
  <mc:AlternateContent xmlns:mc="http://schemas.openxmlformats.org/markup-compatibility/2006">
    <mc:Choice xmlns:p14="http://schemas.microsoft.com/office/powerpoint/2010/main" Requires="p14">
      <p:transition spd="slow" p14:dur="2000" advTm="49923"/>
    </mc:Choice>
    <mc:Fallback>
      <p:transition spd="slow" advTm="4992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latin typeface="+mn-lt"/>
                <a:ea typeface="+mn-ea"/>
                <a:cs typeface="+mn-ea"/>
                <a:sym typeface="+mn-lt"/>
              </a:rPr>
              <a:t>第四章 结果分析</a:t>
            </a:r>
            <a:endParaRPr lang="zh-CN" altLang="en-US" dirty="0">
              <a:latin typeface="+mn-lt"/>
              <a:ea typeface="+mn-ea"/>
              <a:cs typeface="+mn-ea"/>
              <a:sym typeface="+mn-lt"/>
            </a:endParaRPr>
          </a:p>
        </p:txBody>
      </p:sp>
      <p:sp>
        <p:nvSpPr>
          <p:cNvPr id="8" name="文本占位符 7"/>
          <p:cNvSpPr>
            <a:spLocks noGrp="1"/>
          </p:cNvSpPr>
          <p:nvPr>
            <p:ph type="body" idx="1"/>
          </p:nvPr>
        </p:nvSpPr>
        <p:spPr>
          <a:xfrm>
            <a:off x="3512819" y="3450067"/>
            <a:ext cx="8007668" cy="1971019"/>
          </a:xfrm>
        </p:spPr>
        <p:txBody>
          <a:bodyPr>
            <a:normAutofit/>
          </a:bodyPr>
          <a:lstStyle/>
          <a:p>
            <a:r>
              <a:rPr lang="zh-CN" altLang="en-US" dirty="0" smtClean="0">
                <a:cs typeface="+mn-ea"/>
                <a:sym typeface="+mn-lt"/>
              </a:rPr>
              <a:t>宏观模式</a:t>
            </a:r>
            <a:r>
              <a:rPr lang="zh-CN" altLang="en-US" dirty="0">
                <a:cs typeface="+mn-ea"/>
                <a:sym typeface="+mn-lt"/>
              </a:rPr>
              <a:t>提取</a:t>
            </a:r>
            <a:r>
              <a:rPr lang="zh-CN" altLang="en-US" dirty="0" smtClean="0">
                <a:cs typeface="+mn-ea"/>
                <a:sym typeface="+mn-lt"/>
              </a:rPr>
              <a:t>结果</a:t>
            </a:r>
            <a:endParaRPr lang="en-US" altLang="zh-CN" dirty="0" smtClean="0">
              <a:cs typeface="+mn-ea"/>
              <a:sym typeface="+mn-lt"/>
            </a:endParaRPr>
          </a:p>
          <a:p>
            <a:r>
              <a:rPr lang="zh-CN" altLang="en-US" dirty="0" smtClean="0">
                <a:cs typeface="+mn-ea"/>
                <a:sym typeface="+mn-lt"/>
              </a:rPr>
              <a:t>微观模式</a:t>
            </a:r>
            <a:r>
              <a:rPr lang="zh-CN" altLang="en-US" dirty="0">
                <a:cs typeface="+mn-ea"/>
                <a:sym typeface="+mn-lt"/>
              </a:rPr>
              <a:t>提取结果</a:t>
            </a:r>
            <a:endParaRPr lang="en-US" altLang="zh-CN" dirty="0" smtClean="0">
              <a:cs typeface="+mn-ea"/>
              <a:sym typeface="+mn-lt"/>
            </a:endParaRPr>
          </a:p>
          <a:p>
            <a:r>
              <a:rPr lang="zh-CN" altLang="en-US" dirty="0">
                <a:cs typeface="+mn-ea"/>
                <a:sym typeface="+mn-lt"/>
              </a:rPr>
              <a:t>出行模式的应用</a:t>
            </a:r>
            <a:endParaRPr lang="en-US" altLang="zh-CN" dirty="0">
              <a:cs typeface="+mn-ea"/>
              <a:sym typeface="+mn-lt"/>
            </a:endParaRPr>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404153"/>
      </p:ext>
    </p:extLst>
  </p:cSld>
  <p:clrMapOvr>
    <a:masterClrMapping/>
  </p:clrMapOvr>
  <mc:AlternateContent xmlns:mc="http://schemas.openxmlformats.org/markup-compatibility/2006">
    <mc:Choice xmlns:p14="http://schemas.microsoft.com/office/powerpoint/2010/main" Requires="p14">
      <p:transition spd="slow" p14:dur="2000" advTm="891"/>
    </mc:Choice>
    <mc:Fallback>
      <p:transition spd="slow" advTm="89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宏观</a:t>
            </a:r>
            <a:r>
              <a:rPr lang="zh-CN" altLang="en-US" dirty="0" smtClean="0">
                <a:latin typeface="+mn-lt"/>
                <a:ea typeface="+mn-ea"/>
                <a:cs typeface="+mn-ea"/>
                <a:sym typeface="+mn-lt"/>
              </a:rPr>
              <a:t>模式提取结果</a:t>
            </a:r>
            <a:endParaRPr lang="zh-CN" altLang="en-US"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16</a:t>
            </a:fld>
            <a:endParaRPr lang="zh-CN" altLang="en-US">
              <a:cs typeface="+mn-ea"/>
              <a:sym typeface="+mn-lt"/>
            </a:endParaRPr>
          </a:p>
        </p:txBody>
      </p:sp>
      <p:sp>
        <p:nvSpPr>
          <p:cNvPr id="20" name="椭圆 4"/>
          <p:cNvSpPr/>
          <p:nvPr/>
        </p:nvSpPr>
        <p:spPr>
          <a:xfrm>
            <a:off x="8363685"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21" name="椭圆 4"/>
          <p:cNvSpPr/>
          <p:nvPr/>
        </p:nvSpPr>
        <p:spPr>
          <a:xfrm>
            <a:off x="9257158"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nvGrpSpPr>
          <p:cNvPr id="23" name="组合 893"/>
          <p:cNvGrpSpPr/>
          <p:nvPr/>
        </p:nvGrpSpPr>
        <p:grpSpPr>
          <a:xfrm>
            <a:off x="8374661" y="2775990"/>
            <a:ext cx="1051402" cy="155987"/>
            <a:chOff x="1368246" y="2375241"/>
            <a:chExt cx="847360" cy="127280"/>
          </a:xfrm>
        </p:grpSpPr>
        <p:sp>
          <p:nvSpPr>
            <p:cNvPr id="24"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25"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sp>
        <p:nvSpPr>
          <p:cNvPr id="26" name="椭圆 4"/>
          <p:cNvSpPr/>
          <p:nvPr/>
        </p:nvSpPr>
        <p:spPr>
          <a:xfrm rot="16200000">
            <a:off x="9315489" y="278416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27" name="椭圆 4"/>
          <p:cNvSpPr/>
          <p:nvPr/>
        </p:nvSpPr>
        <p:spPr>
          <a:xfrm rot="16200000">
            <a:off x="9315489" y="189068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4" name="椭圆 4"/>
          <p:cNvSpPr/>
          <p:nvPr/>
        </p:nvSpPr>
        <p:spPr>
          <a:xfrm rot="16200000" flipH="1" flipV="1">
            <a:off x="9276978" y="1876162"/>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5" name="椭圆 4"/>
          <p:cNvSpPr/>
          <p:nvPr/>
        </p:nvSpPr>
        <p:spPr>
          <a:xfrm rot="16200000" flipH="1" flipV="1">
            <a:off x="9276978" y="2772280"/>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nvGrpSpPr>
          <p:cNvPr id="36" name="组合 925"/>
          <p:cNvGrpSpPr/>
          <p:nvPr/>
        </p:nvGrpSpPr>
        <p:grpSpPr>
          <a:xfrm rot="16200000" flipH="1" flipV="1">
            <a:off x="7942260" y="2317407"/>
            <a:ext cx="1038476" cy="157929"/>
            <a:chOff x="1368245" y="2375242"/>
            <a:chExt cx="847361" cy="127280"/>
          </a:xfrm>
        </p:grpSpPr>
        <p:sp>
          <p:nvSpPr>
            <p:cNvPr id="37" name="椭圆 4"/>
            <p:cNvSpPr/>
            <p:nvPr/>
          </p:nvSpPr>
          <p:spPr>
            <a:xfrm>
              <a:off x="1368245"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8" name="椭圆 4"/>
            <p:cNvSpPr/>
            <p:nvPr/>
          </p:nvSpPr>
          <p:spPr>
            <a:xfrm>
              <a:off x="2088326"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grpSp>
        <p:nvGrpSpPr>
          <p:cNvPr id="39" name="组合 926"/>
          <p:cNvGrpSpPr/>
          <p:nvPr/>
        </p:nvGrpSpPr>
        <p:grpSpPr>
          <a:xfrm flipH="1" flipV="1">
            <a:off x="8382531" y="2773250"/>
            <a:ext cx="1051402" cy="155987"/>
            <a:chOff x="1368246" y="2375241"/>
            <a:chExt cx="847360" cy="127280"/>
          </a:xfrm>
        </p:grpSpPr>
        <p:sp>
          <p:nvSpPr>
            <p:cNvPr id="40"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41"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sp>
        <p:nvSpPr>
          <p:cNvPr id="45" name="椭圆 4"/>
          <p:cNvSpPr/>
          <p:nvPr/>
        </p:nvSpPr>
        <p:spPr>
          <a:xfrm rot="16200000" flipH="1" flipV="1">
            <a:off x="8324200" y="186701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46" name="椭圆 4"/>
          <p:cNvSpPr/>
          <p:nvPr/>
        </p:nvSpPr>
        <p:spPr>
          <a:xfrm rot="16200000" flipH="1" flipV="1">
            <a:off x="8324200" y="276049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 name="Rectangle 2"/>
          <p:cNvSpPr>
            <a:spLocks noChangeArrowheads="1"/>
          </p:cNvSpPr>
          <p:nvPr/>
        </p:nvSpPr>
        <p:spPr bwMode="auto">
          <a:xfrm>
            <a:off x="4909751" y="179567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cs typeface="+mn-ea"/>
              <a:sym typeface="+mn-lt"/>
            </a:endParaRPr>
          </a:p>
        </p:txBody>
      </p:sp>
      <p:graphicFrame>
        <p:nvGraphicFramePr>
          <p:cNvPr id="12" name="内容占位符 11"/>
          <p:cNvGraphicFramePr>
            <a:graphicFrameLocks noGrp="1"/>
          </p:cNvGraphicFramePr>
          <p:nvPr>
            <p:ph idx="1"/>
            <p:extLst>
              <p:ext uri="{D42A27DB-BD31-4B8C-83A1-F6EECF244321}">
                <p14:modId xmlns:p14="http://schemas.microsoft.com/office/powerpoint/2010/main" val="772441473"/>
              </p:ext>
            </p:extLst>
          </p:nvPr>
        </p:nvGraphicFramePr>
        <p:xfrm>
          <a:off x="7114542" y="2160944"/>
          <a:ext cx="3245610" cy="2648802"/>
        </p:xfrm>
        <a:graphic>
          <a:graphicData uri="http://schemas.openxmlformats.org/drawingml/2006/table">
            <a:tbl>
              <a:tblPr firstRow="1" firstCol="1" bandRow="1">
                <a:tableStyleId>{5C22544A-7EE6-4342-B048-85BDC9FD1C3A}</a:tableStyleId>
              </a:tblPr>
              <a:tblGrid>
                <a:gridCol w="1690772">
                  <a:extLst>
                    <a:ext uri="{9D8B030D-6E8A-4147-A177-3AD203B41FA5}">
                      <a16:colId xmlns:a16="http://schemas.microsoft.com/office/drawing/2014/main" val="492648275"/>
                    </a:ext>
                  </a:extLst>
                </a:gridCol>
                <a:gridCol w="1554838">
                  <a:extLst>
                    <a:ext uri="{9D8B030D-6E8A-4147-A177-3AD203B41FA5}">
                      <a16:colId xmlns:a16="http://schemas.microsoft.com/office/drawing/2014/main" val="198053641"/>
                    </a:ext>
                  </a:extLst>
                </a:gridCol>
              </a:tblGrid>
              <a:tr h="441467">
                <a:tc>
                  <a:txBody>
                    <a:bodyPr/>
                    <a:lstStyle/>
                    <a:p>
                      <a:pPr indent="266700" algn="just">
                        <a:lnSpc>
                          <a:spcPct val="166000"/>
                        </a:lnSpc>
                        <a:spcAft>
                          <a:spcPts val="0"/>
                        </a:spcAft>
                      </a:pPr>
                      <a:r>
                        <a:rPr lang="zh-CN" sz="1200" kern="100">
                          <a:effectLst/>
                          <a:latin typeface="+mn-lt"/>
                          <a:ea typeface="+mn-ea"/>
                          <a:cs typeface="+mn-ea"/>
                          <a:sym typeface="+mn-lt"/>
                        </a:rPr>
                        <a:t>模式</a:t>
                      </a:r>
                    </a:p>
                  </a:txBody>
                  <a:tcPr marL="68580" marR="68580" marT="0" marB="0"/>
                </a:tc>
                <a:tc>
                  <a:txBody>
                    <a:bodyPr/>
                    <a:lstStyle/>
                    <a:p>
                      <a:pPr indent="266700" algn="just">
                        <a:lnSpc>
                          <a:spcPct val="166000"/>
                        </a:lnSpc>
                        <a:spcAft>
                          <a:spcPts val="0"/>
                        </a:spcAft>
                      </a:pPr>
                      <a:r>
                        <a:rPr lang="zh-CN" sz="1200" kern="100">
                          <a:effectLst/>
                          <a:latin typeface="+mn-lt"/>
                          <a:ea typeface="+mn-ea"/>
                          <a:cs typeface="+mn-ea"/>
                          <a:sym typeface="+mn-lt"/>
                        </a:rPr>
                        <a:t>占比</a:t>
                      </a:r>
                    </a:p>
                  </a:txBody>
                  <a:tcPr marL="68580" marR="68580" marT="0" marB="0"/>
                </a:tc>
                <a:extLst>
                  <a:ext uri="{0D108BD9-81ED-4DB2-BD59-A6C34878D82A}">
                    <a16:rowId xmlns:a16="http://schemas.microsoft.com/office/drawing/2014/main" val="1133374062"/>
                  </a:ext>
                </a:extLst>
              </a:tr>
              <a:tr h="441467">
                <a:tc>
                  <a:txBody>
                    <a:bodyPr/>
                    <a:lstStyle/>
                    <a:p>
                      <a:pPr indent="266700" algn="just">
                        <a:lnSpc>
                          <a:spcPct val="166000"/>
                        </a:lnSpc>
                        <a:spcAft>
                          <a:spcPts val="0"/>
                        </a:spcAft>
                      </a:pPr>
                      <a:r>
                        <a:rPr lang="zh-CN" sz="1200" kern="100" dirty="0">
                          <a:effectLst/>
                          <a:latin typeface="+mn-lt"/>
                          <a:ea typeface="+mn-ea"/>
                          <a:cs typeface="+mn-ea"/>
                          <a:sym typeface="+mn-lt"/>
                        </a:rPr>
                        <a:t>单目的地</a:t>
                      </a:r>
                    </a:p>
                  </a:txBody>
                  <a:tcPr marL="68580" marR="68580" marT="0" marB="0"/>
                </a:tc>
                <a:tc>
                  <a:txBody>
                    <a:bodyPr/>
                    <a:lstStyle/>
                    <a:p>
                      <a:pPr indent="266700" algn="just">
                        <a:lnSpc>
                          <a:spcPct val="166000"/>
                        </a:lnSpc>
                        <a:spcAft>
                          <a:spcPts val="0"/>
                        </a:spcAft>
                      </a:pPr>
                      <a:r>
                        <a:rPr lang="en-US" sz="1200" kern="100">
                          <a:effectLst/>
                          <a:latin typeface="+mn-lt"/>
                          <a:ea typeface="+mn-ea"/>
                          <a:cs typeface="+mn-ea"/>
                          <a:sym typeface="+mn-lt"/>
                        </a:rPr>
                        <a:t>79.48%</a:t>
                      </a:r>
                      <a:endParaRPr lang="zh-CN" sz="1200" kern="100">
                        <a:effectLst/>
                        <a:latin typeface="+mn-lt"/>
                        <a:ea typeface="+mn-ea"/>
                        <a:cs typeface="+mn-ea"/>
                        <a:sym typeface="+mn-lt"/>
                      </a:endParaRPr>
                    </a:p>
                  </a:txBody>
                  <a:tcPr marL="68580" marR="68580" marT="0" marB="0"/>
                </a:tc>
                <a:extLst>
                  <a:ext uri="{0D108BD9-81ED-4DB2-BD59-A6C34878D82A}">
                    <a16:rowId xmlns:a16="http://schemas.microsoft.com/office/drawing/2014/main" val="2971173735"/>
                  </a:ext>
                </a:extLst>
              </a:tr>
              <a:tr h="441467">
                <a:tc>
                  <a:txBody>
                    <a:bodyPr/>
                    <a:lstStyle/>
                    <a:p>
                      <a:pPr indent="266700" algn="just">
                        <a:lnSpc>
                          <a:spcPct val="166000"/>
                        </a:lnSpc>
                        <a:spcAft>
                          <a:spcPts val="0"/>
                        </a:spcAft>
                      </a:pPr>
                      <a:r>
                        <a:rPr lang="zh-CN" sz="1200" kern="100">
                          <a:effectLst/>
                          <a:latin typeface="+mn-lt"/>
                          <a:ea typeface="+mn-ea"/>
                          <a:cs typeface="+mn-ea"/>
                          <a:sym typeface="+mn-lt"/>
                        </a:rPr>
                        <a:t>链式</a:t>
                      </a:r>
                    </a:p>
                  </a:txBody>
                  <a:tcPr marL="68580" marR="68580" marT="0" marB="0"/>
                </a:tc>
                <a:tc>
                  <a:txBody>
                    <a:bodyPr/>
                    <a:lstStyle/>
                    <a:p>
                      <a:pPr indent="266700" algn="just">
                        <a:lnSpc>
                          <a:spcPct val="166000"/>
                        </a:lnSpc>
                        <a:spcAft>
                          <a:spcPts val="0"/>
                        </a:spcAft>
                      </a:pPr>
                      <a:r>
                        <a:rPr lang="en-US" sz="1200" kern="100">
                          <a:effectLst/>
                          <a:latin typeface="+mn-lt"/>
                          <a:ea typeface="+mn-ea"/>
                          <a:cs typeface="+mn-ea"/>
                          <a:sym typeface="+mn-lt"/>
                        </a:rPr>
                        <a:t>16.04%</a:t>
                      </a:r>
                      <a:endParaRPr lang="zh-CN" sz="1200" kern="100">
                        <a:effectLst/>
                        <a:latin typeface="+mn-lt"/>
                        <a:ea typeface="+mn-ea"/>
                        <a:cs typeface="+mn-ea"/>
                        <a:sym typeface="+mn-lt"/>
                      </a:endParaRPr>
                    </a:p>
                  </a:txBody>
                  <a:tcPr marL="68580" marR="68580" marT="0" marB="0"/>
                </a:tc>
                <a:extLst>
                  <a:ext uri="{0D108BD9-81ED-4DB2-BD59-A6C34878D82A}">
                    <a16:rowId xmlns:a16="http://schemas.microsoft.com/office/drawing/2014/main" val="3241264190"/>
                  </a:ext>
                </a:extLst>
              </a:tr>
              <a:tr h="441467">
                <a:tc>
                  <a:txBody>
                    <a:bodyPr/>
                    <a:lstStyle/>
                    <a:p>
                      <a:pPr indent="266700" algn="just">
                        <a:lnSpc>
                          <a:spcPct val="166000"/>
                        </a:lnSpc>
                        <a:spcAft>
                          <a:spcPts val="0"/>
                        </a:spcAft>
                      </a:pPr>
                      <a:r>
                        <a:rPr lang="zh-CN" sz="1200" kern="100">
                          <a:effectLst/>
                          <a:latin typeface="+mn-lt"/>
                          <a:ea typeface="+mn-ea"/>
                          <a:cs typeface="+mn-ea"/>
                          <a:sym typeface="+mn-lt"/>
                        </a:rPr>
                        <a:t>线型</a:t>
                      </a:r>
                    </a:p>
                  </a:txBody>
                  <a:tcPr marL="68580" marR="68580" marT="0" marB="0"/>
                </a:tc>
                <a:tc>
                  <a:txBody>
                    <a:bodyPr/>
                    <a:lstStyle/>
                    <a:p>
                      <a:pPr indent="266700" algn="just">
                        <a:lnSpc>
                          <a:spcPct val="166000"/>
                        </a:lnSpc>
                        <a:spcAft>
                          <a:spcPts val="0"/>
                        </a:spcAft>
                      </a:pPr>
                      <a:r>
                        <a:rPr lang="en-US" sz="1200" kern="100" dirty="0">
                          <a:effectLst/>
                          <a:latin typeface="+mn-lt"/>
                          <a:ea typeface="+mn-ea"/>
                          <a:cs typeface="+mn-ea"/>
                          <a:sym typeface="+mn-lt"/>
                        </a:rPr>
                        <a:t>1.72%</a:t>
                      </a:r>
                      <a:endParaRPr lang="zh-CN" sz="1200" kern="100" dirty="0">
                        <a:effectLst/>
                        <a:latin typeface="+mn-lt"/>
                        <a:ea typeface="+mn-ea"/>
                        <a:cs typeface="+mn-ea"/>
                        <a:sym typeface="+mn-lt"/>
                      </a:endParaRPr>
                    </a:p>
                  </a:txBody>
                  <a:tcPr marL="68580" marR="68580" marT="0" marB="0"/>
                </a:tc>
                <a:extLst>
                  <a:ext uri="{0D108BD9-81ED-4DB2-BD59-A6C34878D82A}">
                    <a16:rowId xmlns:a16="http://schemas.microsoft.com/office/drawing/2014/main" val="3081535628"/>
                  </a:ext>
                </a:extLst>
              </a:tr>
              <a:tr h="441467">
                <a:tc>
                  <a:txBody>
                    <a:bodyPr/>
                    <a:lstStyle/>
                    <a:p>
                      <a:pPr indent="266700" algn="just">
                        <a:lnSpc>
                          <a:spcPct val="166000"/>
                        </a:lnSpc>
                        <a:spcAft>
                          <a:spcPts val="0"/>
                        </a:spcAft>
                      </a:pPr>
                      <a:r>
                        <a:rPr lang="zh-CN" sz="1200" kern="100">
                          <a:effectLst/>
                          <a:latin typeface="+mn-lt"/>
                          <a:ea typeface="+mn-ea"/>
                          <a:cs typeface="+mn-ea"/>
                          <a:sym typeface="+mn-lt"/>
                        </a:rPr>
                        <a:t>环形</a:t>
                      </a:r>
                    </a:p>
                  </a:txBody>
                  <a:tcPr marL="68580" marR="68580" marT="0" marB="0"/>
                </a:tc>
                <a:tc>
                  <a:txBody>
                    <a:bodyPr/>
                    <a:lstStyle/>
                    <a:p>
                      <a:pPr indent="266700" algn="just">
                        <a:lnSpc>
                          <a:spcPct val="166000"/>
                        </a:lnSpc>
                        <a:spcAft>
                          <a:spcPts val="0"/>
                        </a:spcAft>
                      </a:pPr>
                      <a:r>
                        <a:rPr lang="en-US" sz="1200" kern="100">
                          <a:effectLst/>
                          <a:latin typeface="+mn-lt"/>
                          <a:ea typeface="+mn-ea"/>
                          <a:cs typeface="+mn-ea"/>
                          <a:sym typeface="+mn-lt"/>
                        </a:rPr>
                        <a:t>1.26%</a:t>
                      </a:r>
                      <a:endParaRPr lang="zh-CN" sz="1200" kern="100">
                        <a:effectLst/>
                        <a:latin typeface="+mn-lt"/>
                        <a:ea typeface="+mn-ea"/>
                        <a:cs typeface="+mn-ea"/>
                        <a:sym typeface="+mn-lt"/>
                      </a:endParaRPr>
                    </a:p>
                  </a:txBody>
                  <a:tcPr marL="68580" marR="68580" marT="0" marB="0"/>
                </a:tc>
                <a:extLst>
                  <a:ext uri="{0D108BD9-81ED-4DB2-BD59-A6C34878D82A}">
                    <a16:rowId xmlns:a16="http://schemas.microsoft.com/office/drawing/2014/main" val="444049537"/>
                  </a:ext>
                </a:extLst>
              </a:tr>
              <a:tr h="441467">
                <a:tc>
                  <a:txBody>
                    <a:bodyPr/>
                    <a:lstStyle/>
                    <a:p>
                      <a:pPr indent="266700" algn="just">
                        <a:lnSpc>
                          <a:spcPct val="166000"/>
                        </a:lnSpc>
                        <a:spcAft>
                          <a:spcPts val="0"/>
                        </a:spcAft>
                      </a:pPr>
                      <a:r>
                        <a:rPr lang="zh-CN" sz="1200" kern="100">
                          <a:effectLst/>
                          <a:latin typeface="+mn-lt"/>
                          <a:ea typeface="+mn-ea"/>
                          <a:cs typeface="+mn-ea"/>
                          <a:sym typeface="+mn-lt"/>
                        </a:rPr>
                        <a:t>基营式</a:t>
                      </a:r>
                    </a:p>
                  </a:txBody>
                  <a:tcPr marL="68580" marR="68580" marT="0" marB="0"/>
                </a:tc>
                <a:tc>
                  <a:txBody>
                    <a:bodyPr/>
                    <a:lstStyle/>
                    <a:p>
                      <a:pPr indent="266700" algn="just">
                        <a:lnSpc>
                          <a:spcPct val="166000"/>
                        </a:lnSpc>
                        <a:spcAft>
                          <a:spcPts val="0"/>
                        </a:spcAft>
                      </a:pPr>
                      <a:r>
                        <a:rPr lang="en-US" sz="1200" kern="100" dirty="0">
                          <a:effectLst/>
                          <a:latin typeface="+mn-lt"/>
                          <a:ea typeface="+mn-ea"/>
                          <a:cs typeface="+mn-ea"/>
                          <a:sym typeface="+mn-lt"/>
                        </a:rPr>
                        <a:t>0.09%</a:t>
                      </a:r>
                      <a:endParaRPr lang="zh-CN" sz="1200" kern="100" dirty="0">
                        <a:effectLst/>
                        <a:latin typeface="+mn-lt"/>
                        <a:ea typeface="+mn-ea"/>
                        <a:cs typeface="+mn-ea"/>
                        <a:sym typeface="+mn-lt"/>
                      </a:endParaRPr>
                    </a:p>
                  </a:txBody>
                  <a:tcPr marL="68580" marR="68580" marT="0" marB="0"/>
                </a:tc>
                <a:extLst>
                  <a:ext uri="{0D108BD9-81ED-4DB2-BD59-A6C34878D82A}">
                    <a16:rowId xmlns:a16="http://schemas.microsoft.com/office/drawing/2014/main" val="269688173"/>
                  </a:ext>
                </a:extLst>
              </a:tr>
            </a:tbl>
          </a:graphicData>
        </a:graphic>
      </p:graphicFrame>
      <p:sp>
        <p:nvSpPr>
          <p:cNvPr id="9"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cs typeface="+mn-ea"/>
              <a:sym typeface="+mn-lt"/>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281626230"/>
              </p:ext>
            </p:extLst>
          </p:nvPr>
        </p:nvGraphicFramePr>
        <p:xfrm>
          <a:off x="1013527" y="1485105"/>
          <a:ext cx="5273675" cy="4297363"/>
        </p:xfrm>
        <a:graphic>
          <a:graphicData uri="http://schemas.openxmlformats.org/presentationml/2006/ole">
            <mc:AlternateContent xmlns:mc="http://schemas.openxmlformats.org/markup-compatibility/2006">
              <mc:Choice xmlns:v="urn:schemas-microsoft-com:vml" Requires="v">
                <p:oleObj spid="_x0000_s2089" name="Visio" r:id="rId4" imgW="7985902" imgH="6515029" progId="Visio.Drawing.15">
                  <p:embed/>
                </p:oleObj>
              </mc:Choice>
              <mc:Fallback>
                <p:oleObj name="Visio" r:id="rId4" imgW="7985902" imgH="6515029" progId="Visio.Drawing.15">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527" y="1485105"/>
                        <a:ext cx="5273675" cy="429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7503326"/>
      </p:ext>
    </p:extLst>
  </p:cSld>
  <p:clrMapOvr>
    <a:masterClrMapping/>
  </p:clrMapOvr>
  <mc:AlternateContent xmlns:mc="http://schemas.openxmlformats.org/markup-compatibility/2006">
    <mc:Choice xmlns:p14="http://schemas.microsoft.com/office/powerpoint/2010/main" Requires="p14">
      <p:transition spd="slow" p14:dur="2000" advTm="15804"/>
    </mc:Choice>
    <mc:Fallback>
      <p:transition spd="slow" advTm="1580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微观</a:t>
            </a:r>
            <a:r>
              <a:rPr lang="zh-CN" altLang="en-US" dirty="0" smtClean="0">
                <a:latin typeface="+mn-lt"/>
                <a:ea typeface="+mn-ea"/>
                <a:cs typeface="+mn-ea"/>
                <a:sym typeface="+mn-lt"/>
              </a:rPr>
              <a:t>模式提取结果</a:t>
            </a:r>
            <a:endParaRPr lang="zh-CN" altLang="en-US"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17</a:t>
            </a:fld>
            <a:endParaRPr lang="zh-CN" altLang="en-US">
              <a:cs typeface="+mn-ea"/>
              <a:sym typeface="+mn-lt"/>
            </a:endParaRPr>
          </a:p>
        </p:txBody>
      </p:sp>
      <p:sp>
        <p:nvSpPr>
          <p:cNvPr id="20" name="椭圆 4"/>
          <p:cNvSpPr/>
          <p:nvPr/>
        </p:nvSpPr>
        <p:spPr>
          <a:xfrm>
            <a:off x="8363685"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21" name="椭圆 4"/>
          <p:cNvSpPr/>
          <p:nvPr/>
        </p:nvSpPr>
        <p:spPr>
          <a:xfrm>
            <a:off x="9257158"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nvGrpSpPr>
          <p:cNvPr id="23" name="组合 893"/>
          <p:cNvGrpSpPr/>
          <p:nvPr/>
        </p:nvGrpSpPr>
        <p:grpSpPr>
          <a:xfrm>
            <a:off x="8374661" y="2775990"/>
            <a:ext cx="1051402" cy="155987"/>
            <a:chOff x="1368246" y="2375241"/>
            <a:chExt cx="847360" cy="127280"/>
          </a:xfrm>
        </p:grpSpPr>
        <p:sp>
          <p:nvSpPr>
            <p:cNvPr id="24"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25"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sp>
        <p:nvSpPr>
          <p:cNvPr id="26" name="椭圆 4"/>
          <p:cNvSpPr/>
          <p:nvPr/>
        </p:nvSpPr>
        <p:spPr>
          <a:xfrm rot="16200000">
            <a:off x="9315489" y="278416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27" name="椭圆 4"/>
          <p:cNvSpPr/>
          <p:nvPr/>
        </p:nvSpPr>
        <p:spPr>
          <a:xfrm rot="16200000">
            <a:off x="9315489" y="189068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4" name="椭圆 4"/>
          <p:cNvSpPr/>
          <p:nvPr/>
        </p:nvSpPr>
        <p:spPr>
          <a:xfrm rot="16200000" flipH="1" flipV="1">
            <a:off x="9276978" y="1876162"/>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5" name="椭圆 4"/>
          <p:cNvSpPr/>
          <p:nvPr/>
        </p:nvSpPr>
        <p:spPr>
          <a:xfrm rot="16200000" flipH="1" flipV="1">
            <a:off x="9276978" y="2772280"/>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nvGrpSpPr>
          <p:cNvPr id="36" name="组合 925"/>
          <p:cNvGrpSpPr/>
          <p:nvPr/>
        </p:nvGrpSpPr>
        <p:grpSpPr>
          <a:xfrm rot="16200000" flipH="1" flipV="1">
            <a:off x="7942260" y="2317407"/>
            <a:ext cx="1038476" cy="157929"/>
            <a:chOff x="1368245" y="2375242"/>
            <a:chExt cx="847361" cy="127280"/>
          </a:xfrm>
        </p:grpSpPr>
        <p:sp>
          <p:nvSpPr>
            <p:cNvPr id="37" name="椭圆 4"/>
            <p:cNvSpPr/>
            <p:nvPr/>
          </p:nvSpPr>
          <p:spPr>
            <a:xfrm>
              <a:off x="1368245"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8" name="椭圆 4"/>
            <p:cNvSpPr/>
            <p:nvPr/>
          </p:nvSpPr>
          <p:spPr>
            <a:xfrm>
              <a:off x="2088326"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grpSp>
        <p:nvGrpSpPr>
          <p:cNvPr id="39" name="组合 926"/>
          <p:cNvGrpSpPr/>
          <p:nvPr/>
        </p:nvGrpSpPr>
        <p:grpSpPr>
          <a:xfrm flipH="1" flipV="1">
            <a:off x="8382531" y="2773250"/>
            <a:ext cx="1051402" cy="155987"/>
            <a:chOff x="1368246" y="2375241"/>
            <a:chExt cx="847360" cy="127280"/>
          </a:xfrm>
        </p:grpSpPr>
        <p:sp>
          <p:nvSpPr>
            <p:cNvPr id="40"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41"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sp>
        <p:nvSpPr>
          <p:cNvPr id="45" name="椭圆 4"/>
          <p:cNvSpPr/>
          <p:nvPr/>
        </p:nvSpPr>
        <p:spPr>
          <a:xfrm rot="16200000" flipH="1" flipV="1">
            <a:off x="8324200" y="186701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46" name="椭圆 4"/>
          <p:cNvSpPr/>
          <p:nvPr/>
        </p:nvSpPr>
        <p:spPr>
          <a:xfrm rot="16200000" flipH="1" flipV="1">
            <a:off x="8324200" y="276049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 name="Rectangle 2"/>
          <p:cNvSpPr>
            <a:spLocks noChangeArrowheads="1"/>
          </p:cNvSpPr>
          <p:nvPr/>
        </p:nvSpPr>
        <p:spPr bwMode="auto">
          <a:xfrm>
            <a:off x="4909751" y="179567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cs typeface="+mn-ea"/>
              <a:sym typeface="+mn-lt"/>
            </a:endParaRPr>
          </a:p>
        </p:txBody>
      </p:sp>
      <p:sp>
        <p:nvSpPr>
          <p:cNvPr id="9"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cs typeface="+mn-ea"/>
              <a:sym typeface="+mn-lt"/>
            </a:endParaRPr>
          </a:p>
        </p:txBody>
      </p:sp>
      <p:sp>
        <p:nvSpPr>
          <p:cNvPr id="6" name="Rectangle 2"/>
          <p:cNvSpPr>
            <a:spLocks noChangeArrowheads="1"/>
          </p:cNvSpPr>
          <p:nvPr/>
        </p:nvSpPr>
        <p:spPr bwMode="auto">
          <a:xfrm>
            <a:off x="571617" y="1408682"/>
            <a:ext cx="145634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cs typeface="+mn-ea"/>
              <a:sym typeface="+mn-lt"/>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460860144"/>
              </p:ext>
            </p:extLst>
          </p:nvPr>
        </p:nvGraphicFramePr>
        <p:xfrm>
          <a:off x="571618" y="1570489"/>
          <a:ext cx="7528160" cy="3915912"/>
        </p:xfrm>
        <a:graphic>
          <a:graphicData uri="http://schemas.openxmlformats.org/presentationml/2006/ole">
            <mc:AlternateContent xmlns:mc="http://schemas.openxmlformats.org/markup-compatibility/2006">
              <mc:Choice xmlns:v="urn:schemas-microsoft-com:vml" Requires="v">
                <p:oleObj spid="_x0000_s9252" name="Visio" r:id="rId4" imgW="8145815" imgH="4236752" progId="Visio.Drawing.15">
                  <p:embed/>
                </p:oleObj>
              </mc:Choice>
              <mc:Fallback>
                <p:oleObj name="Visio" r:id="rId4" imgW="8145815" imgH="423675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618" y="1570489"/>
                        <a:ext cx="7528160" cy="3915912"/>
                      </a:xfrm>
                      <a:prstGeom prst="rect">
                        <a:avLst/>
                      </a:prstGeom>
                      <a:noFill/>
                    </p:spPr>
                  </p:pic>
                </p:oleObj>
              </mc:Fallback>
            </mc:AlternateContent>
          </a:graphicData>
        </a:graphic>
      </p:graphicFrame>
      <p:graphicFrame>
        <p:nvGraphicFramePr>
          <p:cNvPr id="11" name="内容占位符 10"/>
          <p:cNvGraphicFramePr>
            <a:graphicFrameLocks noGrp="1"/>
          </p:cNvGraphicFramePr>
          <p:nvPr>
            <p:ph idx="1"/>
            <p:extLst>
              <p:ext uri="{D42A27DB-BD31-4B8C-83A1-F6EECF244321}">
                <p14:modId xmlns:p14="http://schemas.microsoft.com/office/powerpoint/2010/main" val="373270499"/>
              </p:ext>
            </p:extLst>
          </p:nvPr>
        </p:nvGraphicFramePr>
        <p:xfrm>
          <a:off x="6969967" y="3774409"/>
          <a:ext cx="3760785" cy="1520704"/>
        </p:xfrm>
        <a:graphic>
          <a:graphicData uri="http://schemas.openxmlformats.org/drawingml/2006/table">
            <a:tbl>
              <a:tblPr firstRow="1" firstCol="1" bandRow="1">
                <a:tableStyleId>{5C22544A-7EE6-4342-B048-85BDC9FD1C3A}</a:tableStyleId>
              </a:tblPr>
              <a:tblGrid>
                <a:gridCol w="2122950">
                  <a:extLst>
                    <a:ext uri="{9D8B030D-6E8A-4147-A177-3AD203B41FA5}">
                      <a16:colId xmlns:a16="http://schemas.microsoft.com/office/drawing/2014/main" val="3242793208"/>
                    </a:ext>
                  </a:extLst>
                </a:gridCol>
                <a:gridCol w="1637835">
                  <a:extLst>
                    <a:ext uri="{9D8B030D-6E8A-4147-A177-3AD203B41FA5}">
                      <a16:colId xmlns:a16="http://schemas.microsoft.com/office/drawing/2014/main" val="1842737100"/>
                    </a:ext>
                  </a:extLst>
                </a:gridCol>
              </a:tblGrid>
              <a:tr h="380176">
                <a:tc>
                  <a:txBody>
                    <a:bodyPr/>
                    <a:lstStyle/>
                    <a:p>
                      <a:pPr algn="just">
                        <a:spcAft>
                          <a:spcPts val="0"/>
                        </a:spcAft>
                      </a:pPr>
                      <a:r>
                        <a:rPr lang="zh-CN" sz="1050" kern="100" dirty="0">
                          <a:effectLst/>
                          <a:latin typeface="+mn-lt"/>
                          <a:ea typeface="+mn-ea"/>
                          <a:cs typeface="+mn-ea"/>
                          <a:sym typeface="+mn-lt"/>
                        </a:rPr>
                        <a:t>模式</a:t>
                      </a:r>
                    </a:p>
                  </a:txBody>
                  <a:tcPr marL="68580" marR="68580" marT="0" marB="0"/>
                </a:tc>
                <a:tc>
                  <a:txBody>
                    <a:bodyPr/>
                    <a:lstStyle/>
                    <a:p>
                      <a:pPr algn="just">
                        <a:spcAft>
                          <a:spcPts val="0"/>
                        </a:spcAft>
                      </a:pPr>
                      <a:r>
                        <a:rPr lang="zh-CN" sz="1050" kern="100">
                          <a:effectLst/>
                          <a:latin typeface="+mn-lt"/>
                          <a:ea typeface="+mn-ea"/>
                          <a:cs typeface="+mn-ea"/>
                          <a:sym typeface="+mn-lt"/>
                        </a:rPr>
                        <a:t>占比</a:t>
                      </a:r>
                    </a:p>
                  </a:txBody>
                  <a:tcPr marL="68580" marR="68580" marT="0" marB="0"/>
                </a:tc>
                <a:extLst>
                  <a:ext uri="{0D108BD9-81ED-4DB2-BD59-A6C34878D82A}">
                    <a16:rowId xmlns:a16="http://schemas.microsoft.com/office/drawing/2014/main" val="263401582"/>
                  </a:ext>
                </a:extLst>
              </a:tr>
              <a:tr h="380176">
                <a:tc>
                  <a:txBody>
                    <a:bodyPr/>
                    <a:lstStyle/>
                    <a:p>
                      <a:pPr algn="just">
                        <a:spcAft>
                          <a:spcPts val="0"/>
                        </a:spcAft>
                      </a:pPr>
                      <a:r>
                        <a:rPr lang="zh-CN" sz="1050" kern="100">
                          <a:effectLst/>
                          <a:latin typeface="+mn-lt"/>
                          <a:ea typeface="+mn-ea"/>
                          <a:cs typeface="+mn-ea"/>
                          <a:sym typeface="+mn-lt"/>
                        </a:rPr>
                        <a:t>点对点</a:t>
                      </a:r>
                    </a:p>
                  </a:txBody>
                  <a:tcPr marL="68580" marR="68580" marT="0" marB="0"/>
                </a:tc>
                <a:tc>
                  <a:txBody>
                    <a:bodyPr/>
                    <a:lstStyle/>
                    <a:p>
                      <a:pPr algn="just">
                        <a:spcAft>
                          <a:spcPts val="0"/>
                        </a:spcAft>
                      </a:pPr>
                      <a:r>
                        <a:rPr lang="en-US" sz="1100" kern="100">
                          <a:effectLst/>
                          <a:latin typeface="+mn-lt"/>
                          <a:ea typeface="+mn-ea"/>
                          <a:cs typeface="+mn-ea"/>
                          <a:sym typeface="+mn-lt"/>
                        </a:rPr>
                        <a:t>8.02%</a:t>
                      </a:r>
                      <a:endParaRPr lang="zh-CN" sz="1050" kern="100">
                        <a:effectLst/>
                        <a:latin typeface="+mn-lt"/>
                        <a:ea typeface="+mn-ea"/>
                        <a:cs typeface="+mn-ea"/>
                        <a:sym typeface="+mn-lt"/>
                      </a:endParaRPr>
                    </a:p>
                  </a:txBody>
                  <a:tcPr marL="68580" marR="68580" marT="0" marB="0"/>
                </a:tc>
                <a:extLst>
                  <a:ext uri="{0D108BD9-81ED-4DB2-BD59-A6C34878D82A}">
                    <a16:rowId xmlns:a16="http://schemas.microsoft.com/office/drawing/2014/main" val="3171246942"/>
                  </a:ext>
                </a:extLst>
              </a:tr>
              <a:tr h="380176">
                <a:tc>
                  <a:txBody>
                    <a:bodyPr/>
                    <a:lstStyle/>
                    <a:p>
                      <a:pPr algn="just">
                        <a:spcAft>
                          <a:spcPts val="0"/>
                        </a:spcAft>
                      </a:pPr>
                      <a:r>
                        <a:rPr lang="zh-CN" sz="1050" kern="100">
                          <a:effectLst/>
                          <a:latin typeface="+mn-lt"/>
                          <a:ea typeface="+mn-ea"/>
                          <a:cs typeface="+mn-ea"/>
                          <a:sym typeface="+mn-lt"/>
                        </a:rPr>
                        <a:t>环游</a:t>
                      </a:r>
                    </a:p>
                  </a:txBody>
                  <a:tcPr marL="68580" marR="68580" marT="0" marB="0"/>
                </a:tc>
                <a:tc>
                  <a:txBody>
                    <a:bodyPr/>
                    <a:lstStyle/>
                    <a:p>
                      <a:pPr algn="just">
                        <a:spcAft>
                          <a:spcPts val="0"/>
                        </a:spcAft>
                      </a:pPr>
                      <a:r>
                        <a:rPr lang="en-US" sz="1100" kern="100">
                          <a:effectLst/>
                          <a:latin typeface="+mn-lt"/>
                          <a:ea typeface="+mn-ea"/>
                          <a:cs typeface="+mn-ea"/>
                          <a:sym typeface="+mn-lt"/>
                        </a:rPr>
                        <a:t>0.11%</a:t>
                      </a:r>
                      <a:endParaRPr lang="zh-CN" sz="1050" kern="100">
                        <a:effectLst/>
                        <a:latin typeface="+mn-lt"/>
                        <a:ea typeface="+mn-ea"/>
                        <a:cs typeface="+mn-ea"/>
                        <a:sym typeface="+mn-lt"/>
                      </a:endParaRPr>
                    </a:p>
                  </a:txBody>
                  <a:tcPr marL="68580" marR="68580" marT="0" marB="0"/>
                </a:tc>
                <a:extLst>
                  <a:ext uri="{0D108BD9-81ED-4DB2-BD59-A6C34878D82A}">
                    <a16:rowId xmlns:a16="http://schemas.microsoft.com/office/drawing/2014/main" val="1175455954"/>
                  </a:ext>
                </a:extLst>
              </a:tr>
              <a:tr h="380176">
                <a:tc>
                  <a:txBody>
                    <a:bodyPr/>
                    <a:lstStyle/>
                    <a:p>
                      <a:pPr algn="just">
                        <a:spcAft>
                          <a:spcPts val="0"/>
                        </a:spcAft>
                      </a:pPr>
                      <a:r>
                        <a:rPr lang="zh-CN" sz="1050" kern="100">
                          <a:effectLst/>
                          <a:latin typeface="+mn-lt"/>
                          <a:ea typeface="+mn-ea"/>
                          <a:cs typeface="+mn-ea"/>
                          <a:sym typeface="+mn-lt"/>
                        </a:rPr>
                        <a:t>复杂</a:t>
                      </a:r>
                    </a:p>
                  </a:txBody>
                  <a:tcPr marL="68580" marR="68580" marT="0" marB="0"/>
                </a:tc>
                <a:tc>
                  <a:txBody>
                    <a:bodyPr/>
                    <a:lstStyle/>
                    <a:p>
                      <a:pPr algn="just">
                        <a:spcAft>
                          <a:spcPts val="0"/>
                        </a:spcAft>
                      </a:pPr>
                      <a:r>
                        <a:rPr lang="en-US" sz="1100" kern="100" dirty="0">
                          <a:effectLst/>
                          <a:latin typeface="+mn-lt"/>
                          <a:ea typeface="+mn-ea"/>
                          <a:cs typeface="+mn-ea"/>
                          <a:sym typeface="+mn-lt"/>
                        </a:rPr>
                        <a:t>0.06%</a:t>
                      </a:r>
                      <a:endParaRPr lang="zh-CN" sz="1050" kern="100" dirty="0">
                        <a:effectLst/>
                        <a:latin typeface="+mn-lt"/>
                        <a:ea typeface="+mn-ea"/>
                        <a:cs typeface="+mn-ea"/>
                        <a:sym typeface="+mn-lt"/>
                      </a:endParaRPr>
                    </a:p>
                  </a:txBody>
                  <a:tcPr marL="68580" marR="68580" marT="0" marB="0"/>
                </a:tc>
                <a:extLst>
                  <a:ext uri="{0D108BD9-81ED-4DB2-BD59-A6C34878D82A}">
                    <a16:rowId xmlns:a16="http://schemas.microsoft.com/office/drawing/2014/main" val="4227543646"/>
                  </a:ext>
                </a:extLst>
              </a:tr>
            </a:tbl>
          </a:graphicData>
        </a:graphic>
      </p:graphicFrame>
    </p:spTree>
    <p:extLst>
      <p:ext uri="{BB962C8B-B14F-4D97-AF65-F5344CB8AC3E}">
        <p14:creationId xmlns:p14="http://schemas.microsoft.com/office/powerpoint/2010/main" val="4013768498"/>
      </p:ext>
    </p:extLst>
  </p:cSld>
  <p:clrMapOvr>
    <a:masterClrMapping/>
  </p:clrMapOvr>
  <mc:AlternateContent xmlns:mc="http://schemas.openxmlformats.org/markup-compatibility/2006">
    <mc:Choice xmlns:p14="http://schemas.microsoft.com/office/powerpoint/2010/main" Requires="p14">
      <p:transition spd="slow" p14:dur="2000" advTm="51897"/>
    </mc:Choice>
    <mc:Fallback>
      <p:transition spd="slow" advTm="5189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出行模式的应用</a:t>
            </a:r>
            <a:endParaRPr lang="zh-CN" altLang="en-US" dirty="0">
              <a:latin typeface="+mn-lt"/>
              <a:ea typeface="+mn-ea"/>
              <a:cs typeface="+mn-ea"/>
              <a:sym typeface="+mn-lt"/>
            </a:endParaRPr>
          </a:p>
        </p:txBody>
      </p:sp>
      <p:sp>
        <p:nvSpPr>
          <p:cNvPr id="4" name="页脚占位符 3"/>
          <p:cNvSpPr>
            <a:spLocks noGrp="1"/>
          </p:cNvSpPr>
          <p:nvPr>
            <p:ph type="ftr" sz="quarter" idx="11"/>
          </p:nvPr>
        </p:nvSpPr>
        <p:spPr/>
        <p:txBody>
          <a:bodyPr/>
          <a:lstStyle/>
          <a:p>
            <a:r>
              <a:rPr lang="en-US" altLang="zh-CN" smtClean="0">
                <a:cs typeface="+mn-ea"/>
                <a:sym typeface="+mn-lt"/>
              </a:rPr>
              <a:t>www.islide.cc</a:t>
            </a:r>
            <a:endParaRPr lang="zh-CN" altLang="en-US" dirty="0">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18</a:t>
            </a:fld>
            <a:endParaRPr lang="zh-CN" altLang="en-US">
              <a:cs typeface="+mn-ea"/>
              <a:sym typeface="+mn-lt"/>
            </a:endParaRPr>
          </a:p>
        </p:txBody>
      </p:sp>
      <p:sp>
        <p:nvSpPr>
          <p:cNvPr id="20" name="椭圆 4"/>
          <p:cNvSpPr/>
          <p:nvPr/>
        </p:nvSpPr>
        <p:spPr>
          <a:xfrm>
            <a:off x="8363685"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21" name="椭圆 4"/>
          <p:cNvSpPr/>
          <p:nvPr/>
        </p:nvSpPr>
        <p:spPr>
          <a:xfrm>
            <a:off x="9257158" y="1879874"/>
            <a:ext cx="157929" cy="1559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nvGrpSpPr>
          <p:cNvPr id="23" name="组合 893"/>
          <p:cNvGrpSpPr/>
          <p:nvPr/>
        </p:nvGrpSpPr>
        <p:grpSpPr>
          <a:xfrm>
            <a:off x="8374661" y="2775990"/>
            <a:ext cx="1051402" cy="155987"/>
            <a:chOff x="1368246" y="2375241"/>
            <a:chExt cx="847360" cy="127280"/>
          </a:xfrm>
        </p:grpSpPr>
        <p:sp>
          <p:nvSpPr>
            <p:cNvPr id="24"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25"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sp>
        <p:nvSpPr>
          <p:cNvPr id="26" name="椭圆 4"/>
          <p:cNvSpPr/>
          <p:nvPr/>
        </p:nvSpPr>
        <p:spPr>
          <a:xfrm rot="16200000">
            <a:off x="9315489" y="278416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27" name="椭圆 4"/>
          <p:cNvSpPr/>
          <p:nvPr/>
        </p:nvSpPr>
        <p:spPr>
          <a:xfrm rot="16200000">
            <a:off x="9315489" y="189068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4" name="椭圆 4"/>
          <p:cNvSpPr/>
          <p:nvPr/>
        </p:nvSpPr>
        <p:spPr>
          <a:xfrm rot="16200000" flipH="1" flipV="1">
            <a:off x="9276978" y="1876162"/>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5" name="椭圆 4"/>
          <p:cNvSpPr/>
          <p:nvPr/>
        </p:nvSpPr>
        <p:spPr>
          <a:xfrm rot="16200000" flipH="1" flipV="1">
            <a:off x="9276978" y="2772280"/>
            <a:ext cx="155987"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nvGrpSpPr>
          <p:cNvPr id="36" name="组合 925"/>
          <p:cNvGrpSpPr/>
          <p:nvPr/>
        </p:nvGrpSpPr>
        <p:grpSpPr>
          <a:xfrm rot="16200000" flipH="1" flipV="1">
            <a:off x="7942260" y="2317407"/>
            <a:ext cx="1038476" cy="157929"/>
            <a:chOff x="1368245" y="2375242"/>
            <a:chExt cx="847361" cy="127280"/>
          </a:xfrm>
        </p:grpSpPr>
        <p:sp>
          <p:nvSpPr>
            <p:cNvPr id="37" name="椭圆 4"/>
            <p:cNvSpPr/>
            <p:nvPr/>
          </p:nvSpPr>
          <p:spPr>
            <a:xfrm>
              <a:off x="1368245"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8" name="椭圆 4"/>
            <p:cNvSpPr/>
            <p:nvPr/>
          </p:nvSpPr>
          <p:spPr>
            <a:xfrm>
              <a:off x="2088326" y="2375242"/>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grpSp>
        <p:nvGrpSpPr>
          <p:cNvPr id="39" name="组合 926"/>
          <p:cNvGrpSpPr/>
          <p:nvPr/>
        </p:nvGrpSpPr>
        <p:grpSpPr>
          <a:xfrm flipH="1" flipV="1">
            <a:off x="8382531" y="2773250"/>
            <a:ext cx="1051402" cy="155987"/>
            <a:chOff x="1368246" y="2375241"/>
            <a:chExt cx="847360" cy="127280"/>
          </a:xfrm>
        </p:grpSpPr>
        <p:sp>
          <p:nvSpPr>
            <p:cNvPr id="40" name="椭圆 4"/>
            <p:cNvSpPr/>
            <p:nvPr/>
          </p:nvSpPr>
          <p:spPr>
            <a:xfrm>
              <a:off x="136824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41" name="椭圆 4"/>
            <p:cNvSpPr/>
            <p:nvPr/>
          </p:nvSpPr>
          <p:spPr>
            <a:xfrm>
              <a:off x="2088326" y="2375241"/>
              <a:ext cx="127280" cy="127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grpSp>
      <p:sp>
        <p:nvSpPr>
          <p:cNvPr id="45" name="椭圆 4"/>
          <p:cNvSpPr/>
          <p:nvPr/>
        </p:nvSpPr>
        <p:spPr>
          <a:xfrm rot="16200000" flipH="1" flipV="1">
            <a:off x="8324200" y="1867018"/>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46" name="椭圆 4"/>
          <p:cNvSpPr/>
          <p:nvPr/>
        </p:nvSpPr>
        <p:spPr>
          <a:xfrm rot="16200000" flipH="1" flipV="1">
            <a:off x="8324200" y="2760490"/>
            <a:ext cx="157929" cy="1579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zh-CN" altLang="en-US" sz="500" kern="1200" dirty="0">
              <a:noFill/>
              <a:cs typeface="+mn-ea"/>
              <a:sym typeface="+mn-lt"/>
            </a:endParaRPr>
          </a:p>
        </p:txBody>
      </p:sp>
      <p:sp>
        <p:nvSpPr>
          <p:cNvPr id="3" name="Rectangle 2"/>
          <p:cNvSpPr>
            <a:spLocks noChangeArrowheads="1"/>
          </p:cNvSpPr>
          <p:nvPr/>
        </p:nvSpPr>
        <p:spPr bwMode="auto">
          <a:xfrm>
            <a:off x="4909751" y="179567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cs typeface="+mn-ea"/>
              <a:sym typeface="+mn-lt"/>
            </a:endParaRPr>
          </a:p>
        </p:txBody>
      </p:sp>
      <p:sp>
        <p:nvSpPr>
          <p:cNvPr id="8" name="内容占位符 7"/>
          <p:cNvSpPr>
            <a:spLocks noGrp="1"/>
          </p:cNvSpPr>
          <p:nvPr>
            <p:ph idx="1"/>
          </p:nvPr>
        </p:nvSpPr>
        <p:spPr>
          <a:xfrm>
            <a:off x="669925" y="1123950"/>
            <a:ext cx="3380230" cy="5019675"/>
          </a:xfrm>
        </p:spPr>
        <p:txBody>
          <a:bodyPr/>
          <a:lstStyle/>
          <a:p>
            <a:r>
              <a:rPr lang="en-US" altLang="zh-CN" dirty="0" smtClean="0">
                <a:cs typeface="+mn-ea"/>
                <a:sym typeface="+mn-lt"/>
              </a:rPr>
              <a:t>1.</a:t>
            </a:r>
            <a:r>
              <a:rPr lang="zh-CN" altLang="en-US" dirty="0" smtClean="0">
                <a:cs typeface="+mn-ea"/>
                <a:sym typeface="+mn-lt"/>
              </a:rPr>
              <a:t>城市目的地类型判定</a:t>
            </a:r>
            <a:endParaRPr lang="en-US" altLang="zh-CN" dirty="0" smtClean="0">
              <a:cs typeface="+mn-ea"/>
              <a:sym typeface="+mn-lt"/>
            </a:endParaRPr>
          </a:p>
          <a:p>
            <a:endParaRPr lang="en-US" altLang="zh-CN" dirty="0">
              <a:cs typeface="+mn-ea"/>
              <a:sym typeface="+mn-lt"/>
            </a:endParaRPr>
          </a:p>
        </p:txBody>
      </p:sp>
      <p:graphicFrame>
        <p:nvGraphicFramePr>
          <p:cNvPr id="9" name="表格 8"/>
          <p:cNvGraphicFramePr>
            <a:graphicFrameLocks noGrp="1"/>
          </p:cNvGraphicFramePr>
          <p:nvPr>
            <p:extLst>
              <p:ext uri="{D42A27DB-BD31-4B8C-83A1-F6EECF244321}">
                <p14:modId xmlns:p14="http://schemas.microsoft.com/office/powerpoint/2010/main" val="2709316045"/>
              </p:ext>
            </p:extLst>
          </p:nvPr>
        </p:nvGraphicFramePr>
        <p:xfrm>
          <a:off x="991811" y="1934386"/>
          <a:ext cx="4906584" cy="2898868"/>
        </p:xfrm>
        <a:graphic>
          <a:graphicData uri="http://schemas.openxmlformats.org/drawingml/2006/table">
            <a:tbl>
              <a:tblPr firstRow="1" firstCol="1" bandRow="1">
                <a:tableStyleId>{5C22544A-7EE6-4342-B048-85BDC9FD1C3A}</a:tableStyleId>
              </a:tblPr>
              <a:tblGrid>
                <a:gridCol w="1082685">
                  <a:extLst>
                    <a:ext uri="{9D8B030D-6E8A-4147-A177-3AD203B41FA5}">
                      <a16:colId xmlns:a16="http://schemas.microsoft.com/office/drawing/2014/main" val="1988296312"/>
                    </a:ext>
                  </a:extLst>
                </a:gridCol>
                <a:gridCol w="703209">
                  <a:extLst>
                    <a:ext uri="{9D8B030D-6E8A-4147-A177-3AD203B41FA5}">
                      <a16:colId xmlns:a16="http://schemas.microsoft.com/office/drawing/2014/main" val="2817591937"/>
                    </a:ext>
                  </a:extLst>
                </a:gridCol>
                <a:gridCol w="667398">
                  <a:extLst>
                    <a:ext uri="{9D8B030D-6E8A-4147-A177-3AD203B41FA5}">
                      <a16:colId xmlns:a16="http://schemas.microsoft.com/office/drawing/2014/main" val="2948339808"/>
                    </a:ext>
                  </a:extLst>
                </a:gridCol>
                <a:gridCol w="817764">
                  <a:extLst>
                    <a:ext uri="{9D8B030D-6E8A-4147-A177-3AD203B41FA5}">
                      <a16:colId xmlns:a16="http://schemas.microsoft.com/office/drawing/2014/main" val="3290264914"/>
                    </a:ext>
                  </a:extLst>
                </a:gridCol>
                <a:gridCol w="817764">
                  <a:extLst>
                    <a:ext uri="{9D8B030D-6E8A-4147-A177-3AD203B41FA5}">
                      <a16:colId xmlns:a16="http://schemas.microsoft.com/office/drawing/2014/main" val="246272297"/>
                    </a:ext>
                  </a:extLst>
                </a:gridCol>
                <a:gridCol w="817764">
                  <a:extLst>
                    <a:ext uri="{9D8B030D-6E8A-4147-A177-3AD203B41FA5}">
                      <a16:colId xmlns:a16="http://schemas.microsoft.com/office/drawing/2014/main" val="390965058"/>
                    </a:ext>
                  </a:extLst>
                </a:gridCol>
              </a:tblGrid>
              <a:tr h="414124">
                <a:tc>
                  <a:txBody>
                    <a:bodyPr/>
                    <a:lstStyle/>
                    <a:p>
                      <a:pPr algn="just">
                        <a:spcAft>
                          <a:spcPts val="0"/>
                        </a:spcAft>
                      </a:pPr>
                      <a:r>
                        <a:rPr lang="zh-CN" sz="1050" kern="100" dirty="0">
                          <a:effectLst/>
                          <a:latin typeface="+mn-lt"/>
                          <a:ea typeface="+mn-ea"/>
                          <a:cs typeface="+mn-ea"/>
                          <a:sym typeface="+mn-lt"/>
                        </a:rPr>
                        <a:t>城市</a:t>
                      </a:r>
                    </a:p>
                  </a:txBody>
                  <a:tcPr marL="68580" marR="68580" marT="0" marB="0"/>
                </a:tc>
                <a:tc>
                  <a:txBody>
                    <a:bodyPr/>
                    <a:lstStyle/>
                    <a:p>
                      <a:pPr algn="just">
                        <a:spcAft>
                          <a:spcPts val="0"/>
                        </a:spcAft>
                      </a:pPr>
                      <a:r>
                        <a:rPr lang="zh-CN" sz="1050" kern="100">
                          <a:effectLst/>
                          <a:latin typeface="+mn-lt"/>
                          <a:ea typeface="+mn-ea"/>
                          <a:cs typeface="+mn-ea"/>
                          <a:sym typeface="+mn-lt"/>
                        </a:rPr>
                        <a:t>枢纽</a:t>
                      </a:r>
                    </a:p>
                  </a:txBody>
                  <a:tcPr marL="68580" marR="68580" marT="0" marB="0"/>
                </a:tc>
                <a:tc>
                  <a:txBody>
                    <a:bodyPr/>
                    <a:lstStyle/>
                    <a:p>
                      <a:pPr algn="just">
                        <a:spcAft>
                          <a:spcPts val="0"/>
                        </a:spcAft>
                      </a:pPr>
                      <a:r>
                        <a:rPr lang="zh-CN" sz="1050" kern="100">
                          <a:effectLst/>
                          <a:latin typeface="+mn-lt"/>
                          <a:ea typeface="+mn-ea"/>
                          <a:cs typeface="+mn-ea"/>
                          <a:sym typeface="+mn-lt"/>
                        </a:rPr>
                        <a:t>门户</a:t>
                      </a:r>
                    </a:p>
                  </a:txBody>
                  <a:tcPr marL="68580" marR="68580" marT="0" marB="0"/>
                </a:tc>
                <a:tc>
                  <a:txBody>
                    <a:bodyPr/>
                    <a:lstStyle/>
                    <a:p>
                      <a:pPr algn="just">
                        <a:spcAft>
                          <a:spcPts val="0"/>
                        </a:spcAft>
                      </a:pPr>
                      <a:r>
                        <a:rPr lang="zh-CN" sz="1050" kern="100">
                          <a:effectLst/>
                          <a:latin typeface="+mn-lt"/>
                          <a:ea typeface="+mn-ea"/>
                          <a:cs typeface="+mn-ea"/>
                          <a:sym typeface="+mn-lt"/>
                        </a:rPr>
                        <a:t>出口</a:t>
                      </a:r>
                    </a:p>
                  </a:txBody>
                  <a:tcPr marL="68580" marR="68580" marT="0" marB="0"/>
                </a:tc>
                <a:tc>
                  <a:txBody>
                    <a:bodyPr/>
                    <a:lstStyle/>
                    <a:p>
                      <a:pPr algn="just">
                        <a:spcAft>
                          <a:spcPts val="0"/>
                        </a:spcAft>
                      </a:pPr>
                      <a:r>
                        <a:rPr lang="zh-CN" sz="1050" kern="100">
                          <a:effectLst/>
                          <a:latin typeface="+mn-lt"/>
                          <a:ea typeface="+mn-ea"/>
                          <a:cs typeface="+mn-ea"/>
                          <a:sym typeface="+mn-lt"/>
                        </a:rPr>
                        <a:t>途径</a:t>
                      </a:r>
                    </a:p>
                  </a:txBody>
                  <a:tcPr marL="68580" marR="68580" marT="0" marB="0"/>
                </a:tc>
                <a:tc>
                  <a:txBody>
                    <a:bodyPr/>
                    <a:lstStyle/>
                    <a:p>
                      <a:pPr algn="just">
                        <a:spcAft>
                          <a:spcPts val="0"/>
                        </a:spcAft>
                      </a:pPr>
                      <a:r>
                        <a:rPr lang="zh-CN" sz="1050" kern="100">
                          <a:effectLst/>
                          <a:latin typeface="+mn-lt"/>
                          <a:ea typeface="+mn-ea"/>
                          <a:cs typeface="+mn-ea"/>
                          <a:sym typeface="+mn-lt"/>
                        </a:rPr>
                        <a:t>归类</a:t>
                      </a:r>
                    </a:p>
                  </a:txBody>
                  <a:tcPr marL="68580" marR="68580" marT="0" marB="0"/>
                </a:tc>
                <a:extLst>
                  <a:ext uri="{0D108BD9-81ED-4DB2-BD59-A6C34878D82A}">
                    <a16:rowId xmlns:a16="http://schemas.microsoft.com/office/drawing/2014/main" val="2668453077"/>
                  </a:ext>
                </a:extLst>
              </a:tr>
              <a:tr h="414124">
                <a:tc>
                  <a:txBody>
                    <a:bodyPr/>
                    <a:lstStyle/>
                    <a:p>
                      <a:pPr algn="just">
                        <a:spcAft>
                          <a:spcPts val="0"/>
                        </a:spcAft>
                      </a:pPr>
                      <a:r>
                        <a:rPr lang="zh-CN" sz="1050" kern="100">
                          <a:effectLst/>
                          <a:latin typeface="+mn-lt"/>
                          <a:ea typeface="+mn-ea"/>
                          <a:cs typeface="+mn-ea"/>
                          <a:sym typeface="+mn-lt"/>
                        </a:rPr>
                        <a:t>上海市</a:t>
                      </a:r>
                    </a:p>
                  </a:txBody>
                  <a:tcPr marL="68580" marR="68580" marT="0" marB="0"/>
                </a:tc>
                <a:tc>
                  <a:txBody>
                    <a:bodyPr/>
                    <a:lstStyle/>
                    <a:p>
                      <a:pPr algn="just">
                        <a:spcAft>
                          <a:spcPts val="0"/>
                        </a:spcAft>
                      </a:pPr>
                      <a:r>
                        <a:rPr lang="en-US" sz="1050" kern="100" dirty="0">
                          <a:effectLst/>
                          <a:latin typeface="+mn-lt"/>
                          <a:ea typeface="+mn-ea"/>
                          <a:cs typeface="+mn-ea"/>
                          <a:sym typeface="+mn-lt"/>
                        </a:rPr>
                        <a:t>3417</a:t>
                      </a:r>
                      <a:endParaRPr lang="zh-CN" sz="1050" kern="100" dirty="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1118</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1091</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1975</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zh-CN" sz="1050" kern="100">
                          <a:effectLst/>
                          <a:latin typeface="+mn-lt"/>
                          <a:ea typeface="+mn-ea"/>
                          <a:cs typeface="+mn-ea"/>
                          <a:sym typeface="+mn-lt"/>
                        </a:rPr>
                        <a:t>枢纽</a:t>
                      </a:r>
                    </a:p>
                  </a:txBody>
                  <a:tcPr marL="68580" marR="68580" marT="0" marB="0"/>
                </a:tc>
                <a:extLst>
                  <a:ext uri="{0D108BD9-81ED-4DB2-BD59-A6C34878D82A}">
                    <a16:rowId xmlns:a16="http://schemas.microsoft.com/office/drawing/2014/main" val="2186579711"/>
                  </a:ext>
                </a:extLst>
              </a:tr>
              <a:tr h="414124">
                <a:tc>
                  <a:txBody>
                    <a:bodyPr/>
                    <a:lstStyle/>
                    <a:p>
                      <a:pPr algn="just">
                        <a:spcAft>
                          <a:spcPts val="0"/>
                        </a:spcAft>
                      </a:pPr>
                      <a:r>
                        <a:rPr lang="zh-CN" sz="1050" kern="100">
                          <a:effectLst/>
                          <a:latin typeface="+mn-lt"/>
                          <a:ea typeface="+mn-ea"/>
                          <a:cs typeface="+mn-ea"/>
                          <a:sym typeface="+mn-lt"/>
                        </a:rPr>
                        <a:t>成都市</a:t>
                      </a:r>
                    </a:p>
                  </a:txBody>
                  <a:tcPr marL="68580" marR="68580" marT="0" marB="0"/>
                </a:tc>
                <a:tc>
                  <a:txBody>
                    <a:bodyPr/>
                    <a:lstStyle/>
                    <a:p>
                      <a:pPr algn="just">
                        <a:spcAft>
                          <a:spcPts val="0"/>
                        </a:spcAft>
                      </a:pPr>
                      <a:r>
                        <a:rPr lang="en-US" sz="1050" kern="100">
                          <a:effectLst/>
                          <a:latin typeface="+mn-lt"/>
                          <a:ea typeface="+mn-ea"/>
                          <a:cs typeface="+mn-ea"/>
                          <a:sym typeface="+mn-lt"/>
                        </a:rPr>
                        <a:t>1070</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242</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340</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498</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zh-CN" sz="1050" kern="100">
                          <a:effectLst/>
                          <a:latin typeface="+mn-lt"/>
                          <a:ea typeface="+mn-ea"/>
                          <a:cs typeface="+mn-ea"/>
                          <a:sym typeface="+mn-lt"/>
                        </a:rPr>
                        <a:t>枢纽</a:t>
                      </a:r>
                    </a:p>
                  </a:txBody>
                  <a:tcPr marL="68580" marR="68580" marT="0" marB="0"/>
                </a:tc>
                <a:extLst>
                  <a:ext uri="{0D108BD9-81ED-4DB2-BD59-A6C34878D82A}">
                    <a16:rowId xmlns:a16="http://schemas.microsoft.com/office/drawing/2014/main" val="606394943"/>
                  </a:ext>
                </a:extLst>
              </a:tr>
              <a:tr h="414124">
                <a:tc>
                  <a:txBody>
                    <a:bodyPr/>
                    <a:lstStyle/>
                    <a:p>
                      <a:pPr algn="just">
                        <a:spcAft>
                          <a:spcPts val="0"/>
                        </a:spcAft>
                      </a:pPr>
                      <a:r>
                        <a:rPr lang="zh-CN" sz="1050" kern="100">
                          <a:effectLst/>
                          <a:latin typeface="+mn-lt"/>
                          <a:ea typeface="+mn-ea"/>
                          <a:cs typeface="+mn-ea"/>
                          <a:sym typeface="+mn-lt"/>
                        </a:rPr>
                        <a:t>广州市</a:t>
                      </a:r>
                    </a:p>
                  </a:txBody>
                  <a:tcPr marL="68580" marR="68580" marT="0" marB="0"/>
                </a:tc>
                <a:tc>
                  <a:txBody>
                    <a:bodyPr/>
                    <a:lstStyle/>
                    <a:p>
                      <a:pPr algn="just">
                        <a:spcAft>
                          <a:spcPts val="0"/>
                        </a:spcAft>
                      </a:pPr>
                      <a:r>
                        <a:rPr lang="en-US" sz="1050" kern="100">
                          <a:effectLst/>
                          <a:latin typeface="+mn-lt"/>
                          <a:ea typeface="+mn-ea"/>
                          <a:cs typeface="+mn-ea"/>
                          <a:sym typeface="+mn-lt"/>
                        </a:rPr>
                        <a:t>788</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316</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285</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773</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zh-CN" sz="1050" kern="100">
                          <a:effectLst/>
                          <a:latin typeface="+mn-lt"/>
                          <a:ea typeface="+mn-ea"/>
                          <a:cs typeface="+mn-ea"/>
                          <a:sym typeface="+mn-lt"/>
                        </a:rPr>
                        <a:t>枢纽</a:t>
                      </a:r>
                    </a:p>
                  </a:txBody>
                  <a:tcPr marL="68580" marR="68580" marT="0" marB="0"/>
                </a:tc>
                <a:extLst>
                  <a:ext uri="{0D108BD9-81ED-4DB2-BD59-A6C34878D82A}">
                    <a16:rowId xmlns:a16="http://schemas.microsoft.com/office/drawing/2014/main" val="1389406736"/>
                  </a:ext>
                </a:extLst>
              </a:tr>
              <a:tr h="414124">
                <a:tc>
                  <a:txBody>
                    <a:bodyPr/>
                    <a:lstStyle/>
                    <a:p>
                      <a:pPr algn="just">
                        <a:spcAft>
                          <a:spcPts val="0"/>
                        </a:spcAft>
                      </a:pPr>
                      <a:r>
                        <a:rPr lang="zh-CN" sz="1050" kern="100">
                          <a:effectLst/>
                          <a:latin typeface="+mn-lt"/>
                          <a:ea typeface="+mn-ea"/>
                          <a:cs typeface="+mn-ea"/>
                          <a:sym typeface="+mn-lt"/>
                        </a:rPr>
                        <a:t>昆明市</a:t>
                      </a:r>
                    </a:p>
                  </a:txBody>
                  <a:tcPr marL="68580" marR="68580" marT="0" marB="0"/>
                </a:tc>
                <a:tc>
                  <a:txBody>
                    <a:bodyPr/>
                    <a:lstStyle/>
                    <a:p>
                      <a:pPr algn="just">
                        <a:spcAft>
                          <a:spcPts val="0"/>
                        </a:spcAft>
                      </a:pPr>
                      <a:r>
                        <a:rPr lang="en-US" sz="1050" kern="100">
                          <a:effectLst/>
                          <a:latin typeface="+mn-lt"/>
                          <a:ea typeface="+mn-ea"/>
                          <a:cs typeface="+mn-ea"/>
                          <a:sym typeface="+mn-lt"/>
                        </a:rPr>
                        <a:t>652</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222</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284</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184</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zh-CN" sz="1050" kern="100">
                          <a:effectLst/>
                          <a:latin typeface="+mn-lt"/>
                          <a:ea typeface="+mn-ea"/>
                          <a:cs typeface="+mn-ea"/>
                          <a:sym typeface="+mn-lt"/>
                        </a:rPr>
                        <a:t>枢纽</a:t>
                      </a:r>
                    </a:p>
                  </a:txBody>
                  <a:tcPr marL="68580" marR="68580" marT="0" marB="0"/>
                </a:tc>
                <a:extLst>
                  <a:ext uri="{0D108BD9-81ED-4DB2-BD59-A6C34878D82A}">
                    <a16:rowId xmlns:a16="http://schemas.microsoft.com/office/drawing/2014/main" val="3817682003"/>
                  </a:ext>
                </a:extLst>
              </a:tr>
              <a:tr h="414124">
                <a:tc>
                  <a:txBody>
                    <a:bodyPr/>
                    <a:lstStyle/>
                    <a:p>
                      <a:pPr algn="just">
                        <a:spcAft>
                          <a:spcPts val="0"/>
                        </a:spcAft>
                      </a:pPr>
                      <a:r>
                        <a:rPr lang="zh-CN" sz="1050" kern="100">
                          <a:effectLst/>
                          <a:latin typeface="+mn-lt"/>
                          <a:ea typeface="+mn-ea"/>
                          <a:cs typeface="+mn-ea"/>
                          <a:sym typeface="+mn-lt"/>
                        </a:rPr>
                        <a:t>三亚市</a:t>
                      </a:r>
                    </a:p>
                  </a:txBody>
                  <a:tcPr marL="68580" marR="68580" marT="0" marB="0"/>
                </a:tc>
                <a:tc>
                  <a:txBody>
                    <a:bodyPr/>
                    <a:lstStyle/>
                    <a:p>
                      <a:pPr algn="just">
                        <a:spcAft>
                          <a:spcPts val="0"/>
                        </a:spcAft>
                      </a:pPr>
                      <a:r>
                        <a:rPr lang="en-US" sz="1050" kern="100">
                          <a:effectLst/>
                          <a:latin typeface="+mn-lt"/>
                          <a:ea typeface="+mn-ea"/>
                          <a:cs typeface="+mn-ea"/>
                          <a:sym typeface="+mn-lt"/>
                        </a:rPr>
                        <a:t>479</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43</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133</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337</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zh-CN" sz="1050" kern="100">
                          <a:effectLst/>
                          <a:latin typeface="+mn-lt"/>
                          <a:ea typeface="+mn-ea"/>
                          <a:cs typeface="+mn-ea"/>
                          <a:sym typeface="+mn-lt"/>
                        </a:rPr>
                        <a:t>枢纽</a:t>
                      </a:r>
                    </a:p>
                  </a:txBody>
                  <a:tcPr marL="68580" marR="68580" marT="0" marB="0"/>
                </a:tc>
                <a:extLst>
                  <a:ext uri="{0D108BD9-81ED-4DB2-BD59-A6C34878D82A}">
                    <a16:rowId xmlns:a16="http://schemas.microsoft.com/office/drawing/2014/main" val="4212426601"/>
                  </a:ext>
                </a:extLst>
              </a:tr>
              <a:tr h="414124">
                <a:tc>
                  <a:txBody>
                    <a:bodyPr/>
                    <a:lstStyle/>
                    <a:p>
                      <a:pPr algn="just">
                        <a:spcAft>
                          <a:spcPts val="0"/>
                        </a:spcAft>
                      </a:pPr>
                      <a:r>
                        <a:rPr lang="zh-CN" sz="1050" kern="100">
                          <a:effectLst/>
                          <a:latin typeface="+mn-lt"/>
                          <a:ea typeface="+mn-ea"/>
                          <a:cs typeface="+mn-ea"/>
                          <a:sym typeface="+mn-lt"/>
                        </a:rPr>
                        <a:t>咸阳市</a:t>
                      </a:r>
                    </a:p>
                  </a:txBody>
                  <a:tcPr marL="68580" marR="68580" marT="0" marB="0"/>
                </a:tc>
                <a:tc>
                  <a:txBody>
                    <a:bodyPr/>
                    <a:lstStyle/>
                    <a:p>
                      <a:pPr algn="just">
                        <a:spcAft>
                          <a:spcPts val="0"/>
                        </a:spcAft>
                      </a:pPr>
                      <a:r>
                        <a:rPr lang="en-US" sz="1050" kern="100">
                          <a:effectLst/>
                          <a:latin typeface="+mn-lt"/>
                          <a:ea typeface="+mn-ea"/>
                          <a:cs typeface="+mn-ea"/>
                          <a:sym typeface="+mn-lt"/>
                        </a:rPr>
                        <a:t>445</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192</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en-US" sz="1050" kern="100" dirty="0">
                          <a:effectLst/>
                          <a:latin typeface="+mn-lt"/>
                          <a:ea typeface="+mn-ea"/>
                          <a:cs typeface="+mn-ea"/>
                          <a:sym typeface="+mn-lt"/>
                        </a:rPr>
                        <a:t>168</a:t>
                      </a:r>
                      <a:endParaRPr lang="zh-CN" sz="1050" kern="100" dirty="0">
                        <a:effectLst/>
                        <a:latin typeface="+mn-lt"/>
                        <a:ea typeface="+mn-ea"/>
                        <a:cs typeface="+mn-ea"/>
                        <a:sym typeface="+mn-lt"/>
                      </a:endParaRPr>
                    </a:p>
                  </a:txBody>
                  <a:tcPr marL="68580" marR="68580" marT="0" marB="0"/>
                </a:tc>
                <a:tc>
                  <a:txBody>
                    <a:bodyPr/>
                    <a:lstStyle/>
                    <a:p>
                      <a:pPr algn="just">
                        <a:spcAft>
                          <a:spcPts val="0"/>
                        </a:spcAft>
                      </a:pPr>
                      <a:r>
                        <a:rPr lang="en-US" sz="1050" kern="100">
                          <a:effectLst/>
                          <a:latin typeface="+mn-lt"/>
                          <a:ea typeface="+mn-ea"/>
                          <a:cs typeface="+mn-ea"/>
                          <a:sym typeface="+mn-lt"/>
                        </a:rPr>
                        <a:t>208</a:t>
                      </a:r>
                      <a:endParaRPr lang="zh-CN" sz="1050" kern="100">
                        <a:effectLst/>
                        <a:latin typeface="+mn-lt"/>
                        <a:ea typeface="+mn-ea"/>
                        <a:cs typeface="+mn-ea"/>
                        <a:sym typeface="+mn-lt"/>
                      </a:endParaRPr>
                    </a:p>
                  </a:txBody>
                  <a:tcPr marL="68580" marR="68580" marT="0" marB="0"/>
                </a:tc>
                <a:tc>
                  <a:txBody>
                    <a:bodyPr/>
                    <a:lstStyle/>
                    <a:p>
                      <a:pPr algn="just">
                        <a:spcAft>
                          <a:spcPts val="0"/>
                        </a:spcAft>
                      </a:pPr>
                      <a:r>
                        <a:rPr lang="zh-CN" sz="1050" kern="100" dirty="0">
                          <a:effectLst/>
                          <a:latin typeface="+mn-lt"/>
                          <a:ea typeface="+mn-ea"/>
                          <a:cs typeface="+mn-ea"/>
                          <a:sym typeface="+mn-lt"/>
                        </a:rPr>
                        <a:t>枢纽</a:t>
                      </a:r>
                    </a:p>
                  </a:txBody>
                  <a:tcPr marL="68580" marR="68580" marT="0" marB="0"/>
                </a:tc>
                <a:extLst>
                  <a:ext uri="{0D108BD9-81ED-4DB2-BD59-A6C34878D82A}">
                    <a16:rowId xmlns:a16="http://schemas.microsoft.com/office/drawing/2014/main" val="529248447"/>
                  </a:ext>
                </a:extLst>
              </a:tr>
            </a:tbl>
          </a:graphicData>
        </a:graphic>
      </p:graphicFrame>
      <p:sp>
        <p:nvSpPr>
          <p:cNvPr id="12" name="矩形 11"/>
          <p:cNvSpPr/>
          <p:nvPr/>
        </p:nvSpPr>
        <p:spPr>
          <a:xfrm>
            <a:off x="6267489" y="3847515"/>
            <a:ext cx="6096000" cy="2391360"/>
          </a:xfrm>
          <a:prstGeom prst="rect">
            <a:avLst/>
          </a:prstGeom>
        </p:spPr>
        <p:txBody>
          <a:bodyPr>
            <a:spAutoFit/>
          </a:bodyPr>
          <a:lstStyle/>
          <a:p>
            <a:pPr indent="266700" algn="just">
              <a:lnSpc>
                <a:spcPct val="166000"/>
              </a:lnSpc>
              <a:spcAft>
                <a:spcPts val="0"/>
              </a:spcAft>
            </a:pPr>
            <a:r>
              <a:rPr lang="zh-CN" altLang="en-US" kern="100" dirty="0" smtClean="0">
                <a:cs typeface="+mn-ea"/>
                <a:sym typeface="+mn-lt"/>
              </a:rPr>
              <a:t>马蜂窝推荐路线</a:t>
            </a:r>
            <a:r>
              <a:rPr lang="en-US" altLang="zh-CN" kern="100" dirty="0" smtClean="0">
                <a:cs typeface="+mn-ea"/>
                <a:sym typeface="+mn-lt"/>
              </a:rPr>
              <a:t>:</a:t>
            </a:r>
          </a:p>
          <a:p>
            <a:pPr indent="266700" algn="just">
              <a:lnSpc>
                <a:spcPct val="166000"/>
              </a:lnSpc>
              <a:spcAft>
                <a:spcPts val="0"/>
              </a:spcAft>
            </a:pPr>
            <a:r>
              <a:rPr lang="zh-CN" altLang="zh-CN" kern="100" dirty="0" smtClean="0">
                <a:cs typeface="+mn-ea"/>
                <a:sym typeface="+mn-lt"/>
              </a:rPr>
              <a:t>拙政园</a:t>
            </a:r>
            <a:r>
              <a:rPr lang="en-US" altLang="zh-CN" kern="100" dirty="0" smtClean="0">
                <a:cs typeface="+mn-ea"/>
                <a:sym typeface="+mn-lt"/>
              </a:rPr>
              <a:t> </a:t>
            </a:r>
            <a:r>
              <a:rPr lang="en-US" altLang="zh-CN" kern="100" dirty="0">
                <a:cs typeface="+mn-ea"/>
                <a:sym typeface="+mn-lt"/>
              </a:rPr>
              <a:t>→</a:t>
            </a:r>
            <a:r>
              <a:rPr lang="zh-CN" altLang="zh-CN" kern="100" dirty="0">
                <a:cs typeface="+mn-ea"/>
                <a:sym typeface="+mn-lt"/>
              </a:rPr>
              <a:t>苏州博物馆</a:t>
            </a:r>
            <a:r>
              <a:rPr lang="en-US" altLang="zh-CN" kern="100" dirty="0">
                <a:cs typeface="+mn-ea"/>
                <a:sym typeface="+mn-lt"/>
              </a:rPr>
              <a:t> →</a:t>
            </a:r>
            <a:r>
              <a:rPr lang="zh-CN" altLang="zh-CN" kern="100" dirty="0">
                <a:cs typeface="+mn-ea"/>
                <a:sym typeface="+mn-lt"/>
              </a:rPr>
              <a:t>平江路</a:t>
            </a:r>
            <a:r>
              <a:rPr lang="en-US" altLang="zh-CN" kern="100" dirty="0">
                <a:cs typeface="+mn-ea"/>
                <a:sym typeface="+mn-lt"/>
              </a:rPr>
              <a:t> →</a:t>
            </a:r>
            <a:r>
              <a:rPr lang="zh-CN" altLang="zh-CN" kern="100" dirty="0">
                <a:cs typeface="+mn-ea"/>
                <a:sym typeface="+mn-lt"/>
              </a:rPr>
              <a:t>金鸡湖</a:t>
            </a:r>
          </a:p>
          <a:p>
            <a:pPr indent="266700" algn="just">
              <a:lnSpc>
                <a:spcPct val="166000"/>
              </a:lnSpc>
              <a:spcAft>
                <a:spcPts val="0"/>
              </a:spcAft>
            </a:pPr>
            <a:r>
              <a:rPr lang="zh-CN" altLang="zh-CN" kern="100" dirty="0">
                <a:cs typeface="+mn-ea"/>
                <a:sym typeface="+mn-lt"/>
              </a:rPr>
              <a:t>寒山寺</a:t>
            </a:r>
            <a:r>
              <a:rPr lang="en-US" altLang="zh-CN" kern="100" dirty="0">
                <a:cs typeface="+mn-ea"/>
                <a:sym typeface="+mn-lt"/>
              </a:rPr>
              <a:t> →</a:t>
            </a:r>
            <a:r>
              <a:rPr lang="zh-CN" altLang="zh-CN" kern="100" dirty="0">
                <a:cs typeface="+mn-ea"/>
                <a:sym typeface="+mn-lt"/>
              </a:rPr>
              <a:t>虎丘</a:t>
            </a:r>
            <a:r>
              <a:rPr lang="en-US" altLang="zh-CN" kern="100" dirty="0">
                <a:cs typeface="+mn-ea"/>
                <a:sym typeface="+mn-lt"/>
              </a:rPr>
              <a:t> →</a:t>
            </a:r>
            <a:r>
              <a:rPr lang="zh-CN" altLang="zh-CN" kern="100" dirty="0">
                <a:cs typeface="+mn-ea"/>
                <a:sym typeface="+mn-lt"/>
              </a:rPr>
              <a:t>七里山塘</a:t>
            </a:r>
            <a:r>
              <a:rPr lang="en-US" altLang="zh-CN" kern="100" dirty="0">
                <a:cs typeface="+mn-ea"/>
                <a:sym typeface="+mn-lt"/>
              </a:rPr>
              <a:t> →</a:t>
            </a:r>
            <a:r>
              <a:rPr lang="zh-CN" altLang="zh-CN" kern="100" dirty="0">
                <a:cs typeface="+mn-ea"/>
                <a:sym typeface="+mn-lt"/>
              </a:rPr>
              <a:t>山塘昆曲馆</a:t>
            </a:r>
          </a:p>
          <a:p>
            <a:pPr indent="266700" algn="just">
              <a:lnSpc>
                <a:spcPct val="166000"/>
              </a:lnSpc>
              <a:spcAft>
                <a:spcPts val="0"/>
              </a:spcAft>
            </a:pPr>
            <a:r>
              <a:rPr lang="zh-CN" altLang="zh-CN" kern="100" dirty="0">
                <a:cs typeface="+mn-ea"/>
                <a:sym typeface="+mn-lt"/>
              </a:rPr>
              <a:t>寒山寺</a:t>
            </a:r>
            <a:r>
              <a:rPr lang="en-US" altLang="zh-CN" kern="100" dirty="0">
                <a:cs typeface="+mn-ea"/>
                <a:sym typeface="+mn-lt"/>
              </a:rPr>
              <a:t> →</a:t>
            </a:r>
            <a:r>
              <a:rPr lang="zh-CN" altLang="zh-CN" kern="100" dirty="0">
                <a:cs typeface="+mn-ea"/>
                <a:sym typeface="+mn-lt"/>
              </a:rPr>
              <a:t>虎丘</a:t>
            </a:r>
            <a:r>
              <a:rPr lang="en-US" altLang="zh-CN" kern="100" dirty="0">
                <a:cs typeface="+mn-ea"/>
                <a:sym typeface="+mn-lt"/>
              </a:rPr>
              <a:t> →</a:t>
            </a:r>
            <a:r>
              <a:rPr lang="zh-CN" altLang="zh-CN" kern="100" dirty="0">
                <a:cs typeface="+mn-ea"/>
                <a:sym typeface="+mn-lt"/>
              </a:rPr>
              <a:t>七里山塘</a:t>
            </a:r>
            <a:r>
              <a:rPr lang="en-US" altLang="zh-CN" kern="100" dirty="0">
                <a:cs typeface="+mn-ea"/>
                <a:sym typeface="+mn-lt"/>
              </a:rPr>
              <a:t> →</a:t>
            </a:r>
            <a:r>
              <a:rPr lang="zh-CN" altLang="zh-CN" kern="100" dirty="0">
                <a:cs typeface="+mn-ea"/>
                <a:sym typeface="+mn-lt"/>
              </a:rPr>
              <a:t>山塘昆曲馆</a:t>
            </a:r>
          </a:p>
          <a:p>
            <a:pPr indent="266700" algn="just">
              <a:lnSpc>
                <a:spcPct val="166000"/>
              </a:lnSpc>
              <a:spcAft>
                <a:spcPts val="0"/>
              </a:spcAft>
            </a:pPr>
            <a:r>
              <a:rPr lang="zh-CN" altLang="zh-CN" kern="100" dirty="0">
                <a:cs typeface="+mn-ea"/>
                <a:sym typeface="+mn-lt"/>
              </a:rPr>
              <a:t>拙政园</a:t>
            </a:r>
            <a:r>
              <a:rPr lang="en-US" altLang="zh-CN" kern="100" dirty="0">
                <a:cs typeface="+mn-ea"/>
                <a:sym typeface="+mn-lt"/>
              </a:rPr>
              <a:t> →</a:t>
            </a:r>
            <a:r>
              <a:rPr lang="zh-CN" altLang="zh-CN" kern="100" dirty="0">
                <a:cs typeface="+mn-ea"/>
                <a:sym typeface="+mn-lt"/>
              </a:rPr>
              <a:t>苏州博物馆</a:t>
            </a:r>
            <a:r>
              <a:rPr lang="en-US" altLang="zh-CN" kern="100" dirty="0">
                <a:cs typeface="+mn-ea"/>
                <a:sym typeface="+mn-lt"/>
              </a:rPr>
              <a:t> →</a:t>
            </a:r>
            <a:r>
              <a:rPr lang="zh-CN" altLang="zh-CN" kern="100" dirty="0">
                <a:cs typeface="+mn-ea"/>
                <a:sym typeface="+mn-lt"/>
              </a:rPr>
              <a:t>平江路</a:t>
            </a:r>
            <a:r>
              <a:rPr lang="en-US" altLang="zh-CN" kern="100" dirty="0">
                <a:cs typeface="+mn-ea"/>
                <a:sym typeface="+mn-lt"/>
              </a:rPr>
              <a:t> →</a:t>
            </a:r>
            <a:r>
              <a:rPr lang="zh-CN" altLang="zh-CN" kern="100" dirty="0">
                <a:cs typeface="+mn-ea"/>
                <a:sym typeface="+mn-lt"/>
              </a:rPr>
              <a:t>金鸡湖</a:t>
            </a:r>
          </a:p>
        </p:txBody>
      </p:sp>
      <p:sp>
        <p:nvSpPr>
          <p:cNvPr id="28" name="内容占位符 7"/>
          <p:cNvSpPr txBox="1">
            <a:spLocks/>
          </p:cNvSpPr>
          <p:nvPr/>
        </p:nvSpPr>
        <p:spPr>
          <a:xfrm>
            <a:off x="6493891" y="1081089"/>
            <a:ext cx="3790931" cy="501967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cs typeface="+mn-ea"/>
                <a:sym typeface="+mn-lt"/>
              </a:rPr>
              <a:t>2.</a:t>
            </a:r>
            <a:r>
              <a:rPr lang="zh-CN" altLang="en-US" dirty="0">
                <a:cs typeface="+mn-ea"/>
                <a:sym typeface="+mn-lt"/>
              </a:rPr>
              <a:t>特定出行模式的路线推荐</a:t>
            </a:r>
            <a:endParaRPr lang="en-US" altLang="zh-CN" dirty="0">
              <a:cs typeface="+mn-ea"/>
              <a:sym typeface="+mn-lt"/>
            </a:endParaRPr>
          </a:p>
          <a:p>
            <a:endParaRPr lang="en-US" altLang="zh-CN" dirty="0">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1061528951"/>
              </p:ext>
            </p:extLst>
          </p:nvPr>
        </p:nvGraphicFramePr>
        <p:xfrm>
          <a:off x="988051" y="5307901"/>
          <a:ext cx="4992125" cy="930974"/>
        </p:xfrm>
        <a:graphic>
          <a:graphicData uri="http://schemas.openxmlformats.org/drawingml/2006/table">
            <a:tbl>
              <a:tblPr firstRow="1" firstCol="1" bandRow="1">
                <a:tableStyleId>{5C22544A-7EE6-4342-B048-85BDC9FD1C3A}</a:tableStyleId>
              </a:tblPr>
              <a:tblGrid>
                <a:gridCol w="1101561">
                  <a:extLst>
                    <a:ext uri="{9D8B030D-6E8A-4147-A177-3AD203B41FA5}">
                      <a16:colId xmlns:a16="http://schemas.microsoft.com/office/drawing/2014/main" val="2755412652"/>
                    </a:ext>
                  </a:extLst>
                </a:gridCol>
                <a:gridCol w="562480">
                  <a:extLst>
                    <a:ext uri="{9D8B030D-6E8A-4147-A177-3AD203B41FA5}">
                      <a16:colId xmlns:a16="http://schemas.microsoft.com/office/drawing/2014/main" val="3148973615"/>
                    </a:ext>
                  </a:extLst>
                </a:gridCol>
                <a:gridCol w="832021">
                  <a:extLst>
                    <a:ext uri="{9D8B030D-6E8A-4147-A177-3AD203B41FA5}">
                      <a16:colId xmlns:a16="http://schemas.microsoft.com/office/drawing/2014/main" val="2614540790"/>
                    </a:ext>
                  </a:extLst>
                </a:gridCol>
                <a:gridCol w="832021">
                  <a:extLst>
                    <a:ext uri="{9D8B030D-6E8A-4147-A177-3AD203B41FA5}">
                      <a16:colId xmlns:a16="http://schemas.microsoft.com/office/drawing/2014/main" val="258745724"/>
                    </a:ext>
                  </a:extLst>
                </a:gridCol>
                <a:gridCol w="832021">
                  <a:extLst>
                    <a:ext uri="{9D8B030D-6E8A-4147-A177-3AD203B41FA5}">
                      <a16:colId xmlns:a16="http://schemas.microsoft.com/office/drawing/2014/main" val="2831922264"/>
                    </a:ext>
                  </a:extLst>
                </a:gridCol>
                <a:gridCol w="832021">
                  <a:extLst>
                    <a:ext uri="{9D8B030D-6E8A-4147-A177-3AD203B41FA5}">
                      <a16:colId xmlns:a16="http://schemas.microsoft.com/office/drawing/2014/main" val="3253861211"/>
                    </a:ext>
                  </a:extLst>
                </a:gridCol>
              </a:tblGrid>
              <a:tr h="415181">
                <a:tc>
                  <a:txBody>
                    <a:bodyPr/>
                    <a:lstStyle/>
                    <a:p>
                      <a:pPr algn="l">
                        <a:spcAft>
                          <a:spcPts val="0"/>
                        </a:spcAft>
                      </a:pPr>
                      <a:r>
                        <a:rPr lang="zh-CN" sz="1200" kern="100">
                          <a:effectLst/>
                          <a:latin typeface="+mn-lt"/>
                          <a:ea typeface="+mn-ea"/>
                          <a:cs typeface="+mn-ea"/>
                          <a:sym typeface="+mn-lt"/>
                        </a:rPr>
                        <a:t>城市</a:t>
                      </a:r>
                    </a:p>
                  </a:txBody>
                  <a:tcPr marL="68580" marR="68580" marT="0" marB="0"/>
                </a:tc>
                <a:tc>
                  <a:txBody>
                    <a:bodyPr/>
                    <a:lstStyle/>
                    <a:p>
                      <a:pPr algn="l">
                        <a:spcAft>
                          <a:spcPts val="0"/>
                        </a:spcAft>
                      </a:pPr>
                      <a:r>
                        <a:rPr lang="zh-CN" sz="1200" kern="100">
                          <a:effectLst/>
                          <a:latin typeface="+mn-lt"/>
                          <a:ea typeface="+mn-ea"/>
                          <a:cs typeface="+mn-ea"/>
                          <a:sym typeface="+mn-lt"/>
                        </a:rPr>
                        <a:t>枢纽</a:t>
                      </a:r>
                    </a:p>
                  </a:txBody>
                  <a:tcPr marL="68580" marR="68580" marT="0" marB="0"/>
                </a:tc>
                <a:tc>
                  <a:txBody>
                    <a:bodyPr/>
                    <a:lstStyle/>
                    <a:p>
                      <a:pPr algn="l">
                        <a:spcAft>
                          <a:spcPts val="0"/>
                        </a:spcAft>
                      </a:pPr>
                      <a:r>
                        <a:rPr lang="zh-CN" sz="1200" kern="100">
                          <a:effectLst/>
                          <a:latin typeface="+mn-lt"/>
                          <a:ea typeface="+mn-ea"/>
                          <a:cs typeface="+mn-ea"/>
                          <a:sym typeface="+mn-lt"/>
                        </a:rPr>
                        <a:t>门户</a:t>
                      </a:r>
                    </a:p>
                  </a:txBody>
                  <a:tcPr marL="68580" marR="68580" marT="0" marB="0"/>
                </a:tc>
                <a:tc>
                  <a:txBody>
                    <a:bodyPr/>
                    <a:lstStyle/>
                    <a:p>
                      <a:pPr algn="l">
                        <a:spcAft>
                          <a:spcPts val="0"/>
                        </a:spcAft>
                      </a:pPr>
                      <a:r>
                        <a:rPr lang="zh-CN" sz="1200" kern="100">
                          <a:effectLst/>
                          <a:latin typeface="+mn-lt"/>
                          <a:ea typeface="+mn-ea"/>
                          <a:cs typeface="+mn-ea"/>
                          <a:sym typeface="+mn-lt"/>
                        </a:rPr>
                        <a:t>出口</a:t>
                      </a:r>
                    </a:p>
                  </a:txBody>
                  <a:tcPr marL="68580" marR="68580" marT="0" marB="0"/>
                </a:tc>
                <a:tc>
                  <a:txBody>
                    <a:bodyPr/>
                    <a:lstStyle/>
                    <a:p>
                      <a:pPr algn="l">
                        <a:spcAft>
                          <a:spcPts val="0"/>
                        </a:spcAft>
                      </a:pPr>
                      <a:r>
                        <a:rPr lang="zh-CN" sz="1200" kern="100">
                          <a:effectLst/>
                          <a:latin typeface="+mn-lt"/>
                          <a:ea typeface="+mn-ea"/>
                          <a:cs typeface="+mn-ea"/>
                          <a:sym typeface="+mn-lt"/>
                        </a:rPr>
                        <a:t>途径</a:t>
                      </a:r>
                    </a:p>
                  </a:txBody>
                  <a:tcPr marL="68580" marR="68580" marT="0" marB="0"/>
                </a:tc>
                <a:tc>
                  <a:txBody>
                    <a:bodyPr/>
                    <a:lstStyle/>
                    <a:p>
                      <a:pPr algn="l">
                        <a:spcAft>
                          <a:spcPts val="0"/>
                        </a:spcAft>
                      </a:pPr>
                      <a:r>
                        <a:rPr lang="zh-CN" sz="1200" kern="100">
                          <a:effectLst/>
                          <a:latin typeface="+mn-lt"/>
                          <a:ea typeface="+mn-ea"/>
                          <a:cs typeface="+mn-ea"/>
                          <a:sym typeface="+mn-lt"/>
                        </a:rPr>
                        <a:t>归类</a:t>
                      </a:r>
                    </a:p>
                  </a:txBody>
                  <a:tcPr marL="68580" marR="68580" marT="0" marB="0"/>
                </a:tc>
                <a:extLst>
                  <a:ext uri="{0D108BD9-81ED-4DB2-BD59-A6C34878D82A}">
                    <a16:rowId xmlns:a16="http://schemas.microsoft.com/office/drawing/2014/main" val="3403249309"/>
                  </a:ext>
                </a:extLst>
              </a:tr>
              <a:tr h="515793">
                <a:tc>
                  <a:txBody>
                    <a:bodyPr/>
                    <a:lstStyle/>
                    <a:p>
                      <a:pPr algn="l">
                        <a:spcAft>
                          <a:spcPts val="0"/>
                        </a:spcAft>
                      </a:pPr>
                      <a:r>
                        <a:rPr lang="zh-CN" sz="1200" kern="100">
                          <a:effectLst/>
                          <a:latin typeface="+mn-lt"/>
                          <a:ea typeface="+mn-ea"/>
                          <a:cs typeface="+mn-ea"/>
                          <a:sym typeface="+mn-lt"/>
                        </a:rPr>
                        <a:t>苏州市</a:t>
                      </a:r>
                    </a:p>
                  </a:txBody>
                  <a:tcPr marL="68580" marR="68580" marT="0" marB="0"/>
                </a:tc>
                <a:tc>
                  <a:txBody>
                    <a:bodyPr/>
                    <a:lstStyle/>
                    <a:p>
                      <a:pPr algn="l">
                        <a:spcAft>
                          <a:spcPts val="0"/>
                        </a:spcAft>
                      </a:pPr>
                      <a:r>
                        <a:rPr lang="en-US" sz="1400" kern="100">
                          <a:effectLst/>
                          <a:latin typeface="+mn-lt"/>
                          <a:ea typeface="+mn-ea"/>
                          <a:cs typeface="+mn-ea"/>
                          <a:sym typeface="+mn-lt"/>
                        </a:rPr>
                        <a:t>2247</a:t>
                      </a:r>
                      <a:endParaRPr lang="zh-CN" sz="1200" kern="100">
                        <a:effectLst/>
                        <a:latin typeface="+mn-lt"/>
                        <a:ea typeface="+mn-ea"/>
                        <a:cs typeface="+mn-ea"/>
                        <a:sym typeface="+mn-lt"/>
                      </a:endParaRPr>
                    </a:p>
                  </a:txBody>
                  <a:tcPr marL="68580" marR="68580" marT="0" marB="0"/>
                </a:tc>
                <a:tc>
                  <a:txBody>
                    <a:bodyPr/>
                    <a:lstStyle/>
                    <a:p>
                      <a:pPr algn="l">
                        <a:spcAft>
                          <a:spcPts val="0"/>
                        </a:spcAft>
                      </a:pPr>
                      <a:r>
                        <a:rPr lang="en-US" sz="1200" kern="100">
                          <a:effectLst/>
                          <a:latin typeface="+mn-lt"/>
                          <a:ea typeface="+mn-ea"/>
                          <a:cs typeface="+mn-ea"/>
                          <a:sym typeface="+mn-lt"/>
                        </a:rPr>
                        <a:t>796</a:t>
                      </a:r>
                      <a:endParaRPr lang="zh-CN" sz="1200" kern="100">
                        <a:effectLst/>
                        <a:latin typeface="+mn-lt"/>
                        <a:ea typeface="+mn-ea"/>
                        <a:cs typeface="+mn-ea"/>
                        <a:sym typeface="+mn-lt"/>
                      </a:endParaRPr>
                    </a:p>
                  </a:txBody>
                  <a:tcPr marL="68580" marR="68580" marT="0" marB="0"/>
                </a:tc>
                <a:tc>
                  <a:txBody>
                    <a:bodyPr/>
                    <a:lstStyle/>
                    <a:p>
                      <a:pPr algn="l">
                        <a:spcAft>
                          <a:spcPts val="0"/>
                        </a:spcAft>
                      </a:pPr>
                      <a:r>
                        <a:rPr lang="en-US" sz="1200" kern="100" dirty="0">
                          <a:effectLst/>
                          <a:latin typeface="+mn-lt"/>
                          <a:ea typeface="+mn-ea"/>
                          <a:cs typeface="+mn-ea"/>
                          <a:sym typeface="+mn-lt"/>
                        </a:rPr>
                        <a:t>697</a:t>
                      </a:r>
                      <a:endParaRPr lang="zh-CN" sz="1200" kern="100" dirty="0">
                        <a:effectLst/>
                        <a:latin typeface="+mn-lt"/>
                        <a:ea typeface="+mn-ea"/>
                        <a:cs typeface="+mn-ea"/>
                        <a:sym typeface="+mn-lt"/>
                      </a:endParaRPr>
                    </a:p>
                  </a:txBody>
                  <a:tcPr marL="68580" marR="68580" marT="0" marB="0"/>
                </a:tc>
                <a:tc>
                  <a:txBody>
                    <a:bodyPr/>
                    <a:lstStyle/>
                    <a:p>
                      <a:pPr algn="l">
                        <a:spcAft>
                          <a:spcPts val="0"/>
                        </a:spcAft>
                      </a:pPr>
                      <a:r>
                        <a:rPr lang="en-US" sz="1200" kern="100">
                          <a:effectLst/>
                          <a:latin typeface="+mn-lt"/>
                          <a:ea typeface="+mn-ea"/>
                          <a:cs typeface="+mn-ea"/>
                          <a:sym typeface="+mn-lt"/>
                        </a:rPr>
                        <a:t>5047</a:t>
                      </a:r>
                      <a:endParaRPr lang="zh-CN" sz="1200" kern="100">
                        <a:effectLst/>
                        <a:latin typeface="+mn-lt"/>
                        <a:ea typeface="+mn-ea"/>
                        <a:cs typeface="+mn-ea"/>
                        <a:sym typeface="+mn-lt"/>
                      </a:endParaRPr>
                    </a:p>
                  </a:txBody>
                  <a:tcPr marL="68580" marR="68580" marT="0" marB="0"/>
                </a:tc>
                <a:tc>
                  <a:txBody>
                    <a:bodyPr/>
                    <a:lstStyle/>
                    <a:p>
                      <a:pPr algn="l">
                        <a:spcAft>
                          <a:spcPts val="0"/>
                        </a:spcAft>
                      </a:pPr>
                      <a:r>
                        <a:rPr lang="zh-CN" sz="1200" kern="100" dirty="0">
                          <a:effectLst/>
                          <a:latin typeface="+mn-lt"/>
                          <a:ea typeface="+mn-ea"/>
                          <a:cs typeface="+mn-ea"/>
                          <a:sym typeface="+mn-lt"/>
                        </a:rPr>
                        <a:t>途径</a:t>
                      </a:r>
                    </a:p>
                  </a:txBody>
                  <a:tcPr marL="68580" marR="68580" marT="0" marB="0"/>
                </a:tc>
                <a:extLst>
                  <a:ext uri="{0D108BD9-81ED-4DB2-BD59-A6C34878D82A}">
                    <a16:rowId xmlns:a16="http://schemas.microsoft.com/office/drawing/2014/main" val="493020951"/>
                  </a:ext>
                </a:extLst>
              </a:tr>
            </a:tbl>
          </a:graphicData>
        </a:graphic>
      </p:graphicFrame>
      <p:sp>
        <p:nvSpPr>
          <p:cNvPr id="7" name="矩形 6"/>
          <p:cNvSpPr/>
          <p:nvPr/>
        </p:nvSpPr>
        <p:spPr>
          <a:xfrm>
            <a:off x="6529384" y="1818383"/>
            <a:ext cx="6096000" cy="1931554"/>
          </a:xfrm>
          <a:prstGeom prst="rect">
            <a:avLst/>
          </a:prstGeom>
        </p:spPr>
        <p:txBody>
          <a:bodyPr>
            <a:spAutoFit/>
          </a:bodyPr>
          <a:lstStyle/>
          <a:p>
            <a:pPr marL="342900" lvl="0" indent="-342900" algn="just">
              <a:lnSpc>
                <a:spcPct val="166000"/>
              </a:lnSpc>
              <a:spcAft>
                <a:spcPts val="0"/>
              </a:spcAft>
              <a:buFont typeface="+mj-lt"/>
              <a:buAutoNum type="arabicParenBoth"/>
            </a:pPr>
            <a:r>
              <a:rPr lang="en-US" altLang="zh-CN" kern="100" dirty="0">
                <a:cs typeface="+mn-ea"/>
                <a:sym typeface="+mn-lt"/>
              </a:rPr>
              <a:t>['</a:t>
            </a:r>
            <a:r>
              <a:rPr lang="zh-CN" altLang="zh-CN" kern="100" dirty="0">
                <a:cs typeface="+mn-ea"/>
                <a:sym typeface="+mn-lt"/>
              </a:rPr>
              <a:t>平江路</a:t>
            </a:r>
            <a:r>
              <a:rPr lang="en-US" altLang="zh-CN" kern="100" dirty="0">
                <a:cs typeface="+mn-ea"/>
                <a:sym typeface="+mn-lt"/>
              </a:rPr>
              <a:t>', '</a:t>
            </a:r>
            <a:r>
              <a:rPr lang="zh-CN" altLang="zh-CN" kern="100" dirty="0">
                <a:cs typeface="+mn-ea"/>
                <a:sym typeface="+mn-lt"/>
              </a:rPr>
              <a:t>观前街</a:t>
            </a:r>
            <a:r>
              <a:rPr lang="en-US" altLang="zh-CN" kern="100" dirty="0">
                <a:cs typeface="+mn-ea"/>
                <a:sym typeface="+mn-lt"/>
              </a:rPr>
              <a:t>', '</a:t>
            </a:r>
            <a:r>
              <a:rPr lang="zh-CN" altLang="zh-CN" kern="100" dirty="0">
                <a:cs typeface="+mn-ea"/>
                <a:sym typeface="+mn-lt"/>
              </a:rPr>
              <a:t>金鸡湖</a:t>
            </a:r>
            <a:r>
              <a:rPr lang="en-US" altLang="zh-CN" kern="100" dirty="0">
                <a:cs typeface="+mn-ea"/>
                <a:sym typeface="+mn-lt"/>
              </a:rPr>
              <a:t>', '</a:t>
            </a:r>
            <a:r>
              <a:rPr lang="zh-CN" altLang="zh-CN" kern="100" dirty="0">
                <a:cs typeface="+mn-ea"/>
                <a:sym typeface="+mn-lt"/>
              </a:rPr>
              <a:t>山塘</a:t>
            </a:r>
            <a:r>
              <a:rPr lang="en-US" altLang="zh-CN" kern="100" dirty="0">
                <a:cs typeface="+mn-ea"/>
                <a:sym typeface="+mn-lt"/>
              </a:rPr>
              <a:t>']</a:t>
            </a:r>
            <a:endParaRPr lang="zh-CN" altLang="zh-CN" kern="100" dirty="0">
              <a:cs typeface="+mn-ea"/>
              <a:sym typeface="+mn-lt"/>
            </a:endParaRPr>
          </a:p>
          <a:p>
            <a:pPr marL="342900" lvl="0" indent="-342900" algn="just">
              <a:lnSpc>
                <a:spcPct val="166000"/>
              </a:lnSpc>
              <a:spcAft>
                <a:spcPts val="0"/>
              </a:spcAft>
              <a:buFont typeface="+mj-lt"/>
              <a:buAutoNum type="arabicParenBoth"/>
            </a:pPr>
            <a:r>
              <a:rPr lang="en-US" altLang="zh-CN" kern="100" dirty="0">
                <a:cs typeface="+mn-ea"/>
                <a:sym typeface="+mn-lt"/>
              </a:rPr>
              <a:t>['</a:t>
            </a:r>
            <a:r>
              <a:rPr lang="zh-CN" altLang="zh-CN" kern="100" dirty="0">
                <a:cs typeface="+mn-ea"/>
                <a:sym typeface="+mn-lt"/>
              </a:rPr>
              <a:t>山塘</a:t>
            </a:r>
            <a:r>
              <a:rPr lang="en-US" altLang="zh-CN" kern="100" dirty="0">
                <a:cs typeface="+mn-ea"/>
                <a:sym typeface="+mn-lt"/>
              </a:rPr>
              <a:t>', '</a:t>
            </a:r>
            <a:r>
              <a:rPr lang="zh-CN" altLang="zh-CN" kern="100" dirty="0">
                <a:cs typeface="+mn-ea"/>
                <a:sym typeface="+mn-lt"/>
              </a:rPr>
              <a:t>寒山寺</a:t>
            </a:r>
            <a:r>
              <a:rPr lang="en-US" altLang="zh-CN" kern="100" dirty="0">
                <a:cs typeface="+mn-ea"/>
                <a:sym typeface="+mn-lt"/>
              </a:rPr>
              <a:t>', '</a:t>
            </a:r>
            <a:r>
              <a:rPr lang="zh-CN" altLang="zh-CN" kern="100" dirty="0">
                <a:cs typeface="+mn-ea"/>
                <a:sym typeface="+mn-lt"/>
              </a:rPr>
              <a:t>虎丘山</a:t>
            </a:r>
            <a:r>
              <a:rPr lang="en-US" altLang="zh-CN" kern="100" dirty="0">
                <a:cs typeface="+mn-ea"/>
                <a:sym typeface="+mn-lt"/>
              </a:rPr>
              <a:t>', '</a:t>
            </a:r>
            <a:r>
              <a:rPr lang="zh-CN" altLang="zh-CN" kern="100" dirty="0">
                <a:cs typeface="+mn-ea"/>
                <a:sym typeface="+mn-lt"/>
              </a:rPr>
              <a:t>拙政园</a:t>
            </a:r>
            <a:r>
              <a:rPr lang="en-US" altLang="zh-CN" kern="100" dirty="0">
                <a:cs typeface="+mn-ea"/>
                <a:sym typeface="+mn-lt"/>
              </a:rPr>
              <a:t>']</a:t>
            </a:r>
            <a:endParaRPr lang="zh-CN" altLang="zh-CN" kern="100" dirty="0">
              <a:cs typeface="+mn-ea"/>
              <a:sym typeface="+mn-lt"/>
            </a:endParaRPr>
          </a:p>
          <a:p>
            <a:pPr marL="342900" lvl="0" indent="-342900" algn="just">
              <a:lnSpc>
                <a:spcPct val="166000"/>
              </a:lnSpc>
              <a:spcAft>
                <a:spcPts val="0"/>
              </a:spcAft>
              <a:buFont typeface="+mj-lt"/>
              <a:buAutoNum type="arabicParenBoth"/>
            </a:pPr>
            <a:r>
              <a:rPr lang="en-US" altLang="zh-CN" kern="100" dirty="0">
                <a:cs typeface="+mn-ea"/>
                <a:sym typeface="+mn-lt"/>
              </a:rPr>
              <a:t>['</a:t>
            </a:r>
            <a:r>
              <a:rPr lang="zh-CN" altLang="zh-CN" kern="100" dirty="0">
                <a:cs typeface="+mn-ea"/>
                <a:sym typeface="+mn-lt"/>
              </a:rPr>
              <a:t>平江路</a:t>
            </a:r>
            <a:r>
              <a:rPr lang="en-US" altLang="zh-CN" kern="100" dirty="0">
                <a:cs typeface="+mn-ea"/>
                <a:sym typeface="+mn-lt"/>
              </a:rPr>
              <a:t>', '</a:t>
            </a:r>
            <a:r>
              <a:rPr lang="zh-CN" altLang="zh-CN" kern="100" dirty="0">
                <a:cs typeface="+mn-ea"/>
                <a:sym typeface="+mn-lt"/>
              </a:rPr>
              <a:t>观前街</a:t>
            </a:r>
            <a:r>
              <a:rPr lang="en-US" altLang="zh-CN" kern="100" dirty="0">
                <a:cs typeface="+mn-ea"/>
                <a:sym typeface="+mn-lt"/>
              </a:rPr>
              <a:t>', '</a:t>
            </a:r>
            <a:r>
              <a:rPr lang="zh-CN" altLang="zh-CN" kern="100" dirty="0">
                <a:cs typeface="+mn-ea"/>
                <a:sym typeface="+mn-lt"/>
              </a:rPr>
              <a:t>拙政园</a:t>
            </a:r>
            <a:r>
              <a:rPr lang="en-US" altLang="zh-CN" kern="100" dirty="0">
                <a:cs typeface="+mn-ea"/>
                <a:sym typeface="+mn-lt"/>
              </a:rPr>
              <a:t>', '</a:t>
            </a:r>
            <a:r>
              <a:rPr lang="zh-CN" altLang="zh-CN" kern="100" dirty="0">
                <a:cs typeface="+mn-ea"/>
                <a:sym typeface="+mn-lt"/>
              </a:rPr>
              <a:t>苏州博物馆</a:t>
            </a:r>
            <a:r>
              <a:rPr lang="en-US" altLang="zh-CN" kern="100" dirty="0">
                <a:cs typeface="+mn-ea"/>
                <a:sym typeface="+mn-lt"/>
              </a:rPr>
              <a:t>']</a:t>
            </a:r>
            <a:endParaRPr lang="zh-CN" altLang="zh-CN" kern="100" dirty="0">
              <a:cs typeface="+mn-ea"/>
              <a:sym typeface="+mn-lt"/>
            </a:endParaRPr>
          </a:p>
          <a:p>
            <a:pPr marL="342900" lvl="0" indent="-342900" algn="just">
              <a:lnSpc>
                <a:spcPct val="166000"/>
              </a:lnSpc>
              <a:spcAft>
                <a:spcPts val="0"/>
              </a:spcAft>
              <a:buFont typeface="+mj-lt"/>
              <a:buAutoNum type="arabicParenBoth"/>
            </a:pPr>
            <a:r>
              <a:rPr lang="en-US" altLang="zh-CN" kern="100" dirty="0">
                <a:cs typeface="+mn-ea"/>
                <a:sym typeface="+mn-lt"/>
              </a:rPr>
              <a:t>['</a:t>
            </a:r>
            <a:r>
              <a:rPr lang="zh-CN" altLang="zh-CN" kern="100" dirty="0">
                <a:cs typeface="+mn-ea"/>
                <a:sym typeface="+mn-lt"/>
              </a:rPr>
              <a:t>拙政园</a:t>
            </a:r>
            <a:r>
              <a:rPr lang="en-US" altLang="zh-CN" kern="100" dirty="0">
                <a:cs typeface="+mn-ea"/>
                <a:sym typeface="+mn-lt"/>
              </a:rPr>
              <a:t>', '</a:t>
            </a:r>
            <a:r>
              <a:rPr lang="zh-CN" altLang="zh-CN" kern="100" dirty="0">
                <a:cs typeface="+mn-ea"/>
                <a:sym typeface="+mn-lt"/>
              </a:rPr>
              <a:t>狮子林</a:t>
            </a:r>
            <a:r>
              <a:rPr lang="en-US" altLang="zh-CN" kern="100" dirty="0">
                <a:cs typeface="+mn-ea"/>
                <a:sym typeface="+mn-lt"/>
              </a:rPr>
              <a:t>', '</a:t>
            </a:r>
            <a:r>
              <a:rPr lang="zh-CN" altLang="zh-CN" kern="100" dirty="0">
                <a:cs typeface="+mn-ea"/>
                <a:sym typeface="+mn-lt"/>
              </a:rPr>
              <a:t>观前街</a:t>
            </a:r>
            <a:r>
              <a:rPr lang="en-US" altLang="zh-CN" kern="100" dirty="0">
                <a:cs typeface="+mn-ea"/>
                <a:sym typeface="+mn-lt"/>
              </a:rPr>
              <a:t>', '</a:t>
            </a:r>
            <a:r>
              <a:rPr lang="zh-CN" altLang="zh-CN" kern="100" dirty="0">
                <a:cs typeface="+mn-ea"/>
                <a:sym typeface="+mn-lt"/>
              </a:rPr>
              <a:t>寒山寺</a:t>
            </a:r>
            <a:r>
              <a:rPr lang="en-US" altLang="zh-CN" kern="100" dirty="0">
                <a:cs typeface="+mn-ea"/>
                <a:sym typeface="+mn-lt"/>
              </a:rPr>
              <a:t>'] </a:t>
            </a:r>
            <a:endParaRPr lang="zh-CN" altLang="zh-CN" kern="100" dirty="0">
              <a:cs typeface="+mn-ea"/>
              <a:sym typeface="+mn-lt"/>
            </a:endParaRPr>
          </a:p>
        </p:txBody>
      </p:sp>
      <p:pic>
        <p:nvPicPr>
          <p:cNvPr id="29" name="图片 28"/>
          <p:cNvPicPr>
            <a:picLocks noChangeAspect="1"/>
          </p:cNvPicPr>
          <p:nvPr/>
        </p:nvPicPr>
        <p:blipFill>
          <a:blip r:embed="rId3"/>
          <a:stretch>
            <a:fillRect/>
          </a:stretch>
        </p:blipFill>
        <p:spPr>
          <a:xfrm>
            <a:off x="10623691" y="1265814"/>
            <a:ext cx="793350" cy="759133"/>
          </a:xfrm>
          <a:prstGeom prst="rect">
            <a:avLst/>
          </a:prstGeom>
        </p:spPr>
      </p:pic>
    </p:spTree>
    <p:extLst>
      <p:ext uri="{BB962C8B-B14F-4D97-AF65-F5344CB8AC3E}">
        <p14:creationId xmlns:p14="http://schemas.microsoft.com/office/powerpoint/2010/main" val="333735846"/>
      </p:ext>
    </p:extLst>
  </p:cSld>
  <p:clrMapOvr>
    <a:masterClrMapping/>
  </p:clrMapOvr>
  <mc:AlternateContent xmlns:mc="http://schemas.openxmlformats.org/markup-compatibility/2006">
    <mc:Choice xmlns:p14="http://schemas.microsoft.com/office/powerpoint/2010/main" Requires="p14">
      <p:transition spd="slow" p14:dur="2000" advTm="99910"/>
    </mc:Choice>
    <mc:Fallback>
      <p:transition spd="slow" advTm="9991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latin typeface="+mn-lt"/>
                <a:ea typeface="+mn-ea"/>
                <a:cs typeface="+mn-ea"/>
                <a:sym typeface="+mn-lt"/>
              </a:rPr>
              <a:t>第五章 结论与展望</a:t>
            </a:r>
            <a:endParaRPr lang="zh-CN" altLang="en-US" dirty="0">
              <a:latin typeface="+mn-lt"/>
              <a:ea typeface="+mn-ea"/>
              <a:cs typeface="+mn-ea"/>
              <a:sym typeface="+mn-lt"/>
            </a:endParaRPr>
          </a:p>
        </p:txBody>
      </p:sp>
      <p:sp>
        <p:nvSpPr>
          <p:cNvPr id="8" name="文本占位符 7"/>
          <p:cNvSpPr>
            <a:spLocks noGrp="1"/>
          </p:cNvSpPr>
          <p:nvPr>
            <p:ph type="body" idx="1"/>
          </p:nvPr>
        </p:nvSpPr>
        <p:spPr/>
        <p:txBody>
          <a:bodyPr/>
          <a:lstStyle/>
          <a:p>
            <a:r>
              <a:rPr lang="zh-CN" altLang="en-US" dirty="0" smtClean="0">
                <a:cs typeface="+mn-ea"/>
                <a:sym typeface="+mn-lt"/>
              </a:rPr>
              <a:t>结论</a:t>
            </a:r>
            <a:endParaRPr lang="en-US" altLang="zh-CN" dirty="0" smtClean="0">
              <a:cs typeface="+mn-ea"/>
              <a:sym typeface="+mn-lt"/>
            </a:endParaRPr>
          </a:p>
          <a:p>
            <a:r>
              <a:rPr lang="zh-CN" altLang="en-US" dirty="0" smtClean="0">
                <a:cs typeface="+mn-ea"/>
                <a:sym typeface="+mn-lt"/>
              </a:rPr>
              <a:t>局限与不足</a:t>
            </a:r>
            <a:endParaRPr lang="en-US" altLang="zh-CN" dirty="0" smtClean="0">
              <a:cs typeface="+mn-ea"/>
              <a:sym typeface="+mn-lt"/>
            </a:endParaRPr>
          </a:p>
          <a:p>
            <a:r>
              <a:rPr lang="zh-CN" altLang="en-US" dirty="0">
                <a:cs typeface="+mn-ea"/>
                <a:sym typeface="+mn-lt"/>
              </a:rPr>
              <a:t>展望</a:t>
            </a:r>
            <a:endParaRPr lang="en-US" altLang="zh-CN" dirty="0">
              <a:cs typeface="+mn-ea"/>
              <a:sym typeface="+mn-lt"/>
            </a:endParaRPr>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659165"/>
      </p:ext>
    </p:extLst>
  </p:cSld>
  <p:clrMapOvr>
    <a:masterClrMapping/>
  </p:clrMapOvr>
  <mc:AlternateContent xmlns:mc="http://schemas.openxmlformats.org/markup-compatibility/2006">
    <mc:Choice xmlns:p14="http://schemas.microsoft.com/office/powerpoint/2010/main" Requires="p14">
      <p:transition spd="slow" p14:dur="2000" advTm="931"/>
    </mc:Choice>
    <mc:Fallback>
      <p:transition spd="slow" advTm="93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2</a:t>
            </a:fld>
            <a:endParaRPr lang="zh-CN" altLang="en-US">
              <a:cs typeface="+mn-ea"/>
              <a:sym typeface="+mn-lt"/>
            </a:endParaRPr>
          </a:p>
        </p:txBody>
      </p:sp>
      <p:cxnSp>
        <p:nvCxnSpPr>
          <p:cNvPr id="6" name="MH_Others_1"/>
          <p:cNvCxnSpPr/>
          <p:nvPr>
            <p:custDataLst>
              <p:tags r:id="rId1"/>
            </p:custDataLst>
          </p:nvPr>
        </p:nvCxnSpPr>
        <p:spPr>
          <a:xfrm>
            <a:off x="6096570" y="0"/>
            <a:ext cx="0" cy="6858000"/>
          </a:xfrm>
          <a:prstGeom prst="line">
            <a:avLst/>
          </a:prstGeom>
          <a:ln w="22225">
            <a:gradFill>
              <a:gsLst>
                <a:gs pos="0">
                  <a:srgbClr val="000000">
                    <a:alpha val="0"/>
                  </a:srgbClr>
                </a:gs>
                <a:gs pos="50000">
                  <a:srgbClr val="C0C0C0"/>
                </a:gs>
                <a:gs pos="100000">
                  <a:srgbClr val="000000">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 name="MH_Others_2"/>
          <p:cNvCxnSpPr/>
          <p:nvPr>
            <p:custDataLst>
              <p:tags r:id="rId2"/>
            </p:custDataLst>
          </p:nvPr>
        </p:nvCxnSpPr>
        <p:spPr>
          <a:xfrm flipH="1">
            <a:off x="5478368" y="1556816"/>
            <a:ext cx="607125" cy="0"/>
          </a:xfrm>
          <a:prstGeom prst="line">
            <a:avLst/>
          </a:prstGeom>
          <a:ln w="6350">
            <a:solidFill>
              <a:srgbClr val="CFCFCF"/>
            </a:solidFill>
          </a:ln>
        </p:spPr>
        <p:style>
          <a:lnRef idx="1">
            <a:schemeClr val="accent1"/>
          </a:lnRef>
          <a:fillRef idx="0">
            <a:schemeClr val="accent1"/>
          </a:fillRef>
          <a:effectRef idx="0">
            <a:schemeClr val="accent1"/>
          </a:effectRef>
          <a:fontRef idx="minor">
            <a:schemeClr val="tx1"/>
          </a:fontRef>
        </p:style>
      </p:cxnSp>
      <p:sp>
        <p:nvSpPr>
          <p:cNvPr id="8" name="MH_Entry_1">
            <a:hlinkClick r:id="rId24" action="ppaction://hlinksldjump"/>
          </p:cNvPr>
          <p:cNvSpPr txBox="1">
            <a:spLocks noChangeArrowheads="1"/>
          </p:cNvSpPr>
          <p:nvPr>
            <p:custDataLst>
              <p:tags r:id="rId3"/>
            </p:custDataLst>
          </p:nvPr>
        </p:nvSpPr>
        <p:spPr bwMode="auto">
          <a:xfrm>
            <a:off x="6369465" y="1274647"/>
            <a:ext cx="3035788" cy="60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pPr>
            <a:r>
              <a:rPr lang="zh-CN" altLang="en-US" sz="2000" smtClean="0">
                <a:latin typeface="+mn-lt"/>
                <a:ea typeface="+mn-ea"/>
                <a:cs typeface="+mn-ea"/>
                <a:sym typeface="+mn-lt"/>
              </a:rPr>
              <a:t>概述</a:t>
            </a:r>
            <a:endParaRPr lang="en-US" altLang="zh-CN" sz="2000">
              <a:latin typeface="+mn-lt"/>
              <a:ea typeface="+mn-ea"/>
              <a:cs typeface="+mn-ea"/>
              <a:sym typeface="+mn-lt"/>
            </a:endParaRPr>
          </a:p>
        </p:txBody>
      </p:sp>
      <p:sp>
        <p:nvSpPr>
          <p:cNvPr id="9" name="MH_Others_3"/>
          <p:cNvSpPr/>
          <p:nvPr>
            <p:custDataLst>
              <p:tags r:id="rId4"/>
            </p:custDataLst>
          </p:nvPr>
        </p:nvSpPr>
        <p:spPr>
          <a:xfrm>
            <a:off x="6040510" y="1505520"/>
            <a:ext cx="108000" cy="108000"/>
          </a:xfrm>
          <a:custGeom>
            <a:avLst/>
            <a:gdLst>
              <a:gd name="connsiteX0" fmla="*/ 75112 w 150224"/>
              <a:gd name="connsiteY0" fmla="*/ 0 h 150224"/>
              <a:gd name="connsiteX1" fmla="*/ 150224 w 150224"/>
              <a:gd name="connsiteY1" fmla="*/ 75112 h 150224"/>
              <a:gd name="connsiteX2" fmla="*/ 75112 w 150224"/>
              <a:gd name="connsiteY2" fmla="*/ 150224 h 150224"/>
              <a:gd name="connsiteX3" fmla="*/ 0 w 150224"/>
              <a:gd name="connsiteY3" fmla="*/ 75112 h 150224"/>
              <a:gd name="connsiteX4" fmla="*/ 75112 w 150224"/>
              <a:gd name="connsiteY4" fmla="*/ 0 h 150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24" h="150224">
                <a:moveTo>
                  <a:pt x="75112" y="0"/>
                </a:moveTo>
                <a:cubicBezTo>
                  <a:pt x="116595" y="0"/>
                  <a:pt x="150224" y="33629"/>
                  <a:pt x="150224" y="75112"/>
                </a:cubicBezTo>
                <a:cubicBezTo>
                  <a:pt x="150224" y="116595"/>
                  <a:pt x="116595" y="150224"/>
                  <a:pt x="75112" y="150224"/>
                </a:cubicBezTo>
                <a:cubicBezTo>
                  <a:pt x="33629" y="150224"/>
                  <a:pt x="0" y="116595"/>
                  <a:pt x="0" y="75112"/>
                </a:cubicBezTo>
                <a:cubicBezTo>
                  <a:pt x="0" y="33629"/>
                  <a:pt x="33629" y="0"/>
                  <a:pt x="75112" y="0"/>
                </a:cubicBezTo>
                <a:close/>
              </a:path>
            </a:pathLst>
          </a:cu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0" name="MH_Number_1">
            <a:hlinkClick r:id="rId24" action="ppaction://hlinksldjump"/>
          </p:cNvPr>
          <p:cNvSpPr/>
          <p:nvPr>
            <p:custDataLst>
              <p:tags r:id="rId5"/>
            </p:custDataLst>
          </p:nvPr>
        </p:nvSpPr>
        <p:spPr>
          <a:xfrm>
            <a:off x="4882830" y="1274647"/>
            <a:ext cx="617200" cy="565372"/>
          </a:xfrm>
          <a:custGeom>
            <a:avLst/>
            <a:gdLst>
              <a:gd name="connsiteX0" fmla="*/ 282686 w 617200"/>
              <a:gd name="connsiteY0" fmla="*/ 0 h 565372"/>
              <a:gd name="connsiteX1" fmla="*/ 559629 w 617200"/>
              <a:gd name="connsiteY1" fmla="*/ 225715 h 565372"/>
              <a:gd name="connsiteX2" fmla="*/ 561997 w 617200"/>
              <a:gd name="connsiteY2" fmla="*/ 249209 h 565372"/>
              <a:gd name="connsiteX3" fmla="*/ 617200 w 617200"/>
              <a:gd name="connsiteY3" fmla="*/ 282687 h 565372"/>
              <a:gd name="connsiteX4" fmla="*/ 561997 w 617200"/>
              <a:gd name="connsiteY4" fmla="*/ 316164 h 565372"/>
              <a:gd name="connsiteX5" fmla="*/ 559629 w 617200"/>
              <a:gd name="connsiteY5" fmla="*/ 339657 h 565372"/>
              <a:gd name="connsiteX6" fmla="*/ 282686 w 617200"/>
              <a:gd name="connsiteY6" fmla="*/ 565372 h 565372"/>
              <a:gd name="connsiteX7" fmla="*/ 0 w 617200"/>
              <a:gd name="connsiteY7" fmla="*/ 282686 h 565372"/>
              <a:gd name="connsiteX8" fmla="*/ 282686 w 617200"/>
              <a:gd name="connsiteY8" fmla="*/ 0 h 56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200" h="565372">
                <a:moveTo>
                  <a:pt x="282686" y="0"/>
                </a:moveTo>
                <a:cubicBezTo>
                  <a:pt x="419294" y="0"/>
                  <a:pt x="533270" y="96900"/>
                  <a:pt x="559629" y="225715"/>
                </a:cubicBezTo>
                <a:lnTo>
                  <a:pt x="561997" y="249209"/>
                </a:lnTo>
                <a:lnTo>
                  <a:pt x="617200" y="282687"/>
                </a:lnTo>
                <a:lnTo>
                  <a:pt x="561997" y="316164"/>
                </a:lnTo>
                <a:lnTo>
                  <a:pt x="559629" y="339657"/>
                </a:lnTo>
                <a:cubicBezTo>
                  <a:pt x="533270" y="468472"/>
                  <a:pt x="419294" y="565372"/>
                  <a:pt x="282686" y="565372"/>
                </a:cubicBezTo>
                <a:cubicBezTo>
                  <a:pt x="126563" y="565372"/>
                  <a:pt x="0" y="438809"/>
                  <a:pt x="0" y="282686"/>
                </a:cubicBezTo>
                <a:cubicBezTo>
                  <a:pt x="0" y="126563"/>
                  <a:pt x="126563" y="0"/>
                  <a:pt x="28268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lstStyle/>
          <a:p>
            <a:pPr algn="ctr"/>
            <a:r>
              <a:rPr lang="en-US" altLang="zh-CN" sz="3200">
                <a:solidFill>
                  <a:srgbClr val="FFFFFF"/>
                </a:solidFill>
                <a:cs typeface="+mn-ea"/>
                <a:sym typeface="+mn-lt"/>
              </a:rPr>
              <a:t>1</a:t>
            </a:r>
            <a:endParaRPr lang="zh-CN" altLang="en-US" sz="3200">
              <a:solidFill>
                <a:srgbClr val="FFFFFF"/>
              </a:solidFill>
              <a:cs typeface="+mn-ea"/>
              <a:sym typeface="+mn-lt"/>
            </a:endParaRPr>
          </a:p>
        </p:txBody>
      </p:sp>
      <p:cxnSp>
        <p:nvCxnSpPr>
          <p:cNvPr id="11" name="MH_Others_4"/>
          <p:cNvCxnSpPr/>
          <p:nvPr>
            <p:custDataLst>
              <p:tags r:id="rId6"/>
            </p:custDataLst>
          </p:nvPr>
        </p:nvCxnSpPr>
        <p:spPr>
          <a:xfrm flipH="1">
            <a:off x="5478368" y="3392816"/>
            <a:ext cx="607125" cy="0"/>
          </a:xfrm>
          <a:prstGeom prst="line">
            <a:avLst/>
          </a:prstGeom>
          <a:ln w="6350">
            <a:solidFill>
              <a:srgbClr val="CFCFCF"/>
            </a:solidFill>
          </a:ln>
        </p:spPr>
        <p:style>
          <a:lnRef idx="1">
            <a:schemeClr val="accent1"/>
          </a:lnRef>
          <a:fillRef idx="0">
            <a:schemeClr val="accent1"/>
          </a:fillRef>
          <a:effectRef idx="0">
            <a:schemeClr val="accent1"/>
          </a:effectRef>
          <a:fontRef idx="minor">
            <a:schemeClr val="tx1"/>
          </a:fontRef>
        </p:style>
      </p:cxnSp>
      <p:sp>
        <p:nvSpPr>
          <p:cNvPr id="12" name="MH_Entry_3">
            <a:hlinkClick r:id="rId24" action="ppaction://hlinksldjump"/>
          </p:cNvPr>
          <p:cNvSpPr txBox="1">
            <a:spLocks noChangeArrowheads="1"/>
          </p:cNvSpPr>
          <p:nvPr>
            <p:custDataLst>
              <p:tags r:id="rId7"/>
            </p:custDataLst>
          </p:nvPr>
        </p:nvSpPr>
        <p:spPr bwMode="auto">
          <a:xfrm>
            <a:off x="6367359" y="3097840"/>
            <a:ext cx="3035788" cy="60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pPr>
            <a:r>
              <a:rPr lang="zh-CN" altLang="en-US" sz="2000" smtClean="0">
                <a:latin typeface="+mn-lt"/>
                <a:ea typeface="+mn-ea"/>
                <a:cs typeface="+mn-ea"/>
                <a:sym typeface="+mn-lt"/>
              </a:rPr>
              <a:t>数据</a:t>
            </a:r>
            <a:endParaRPr lang="en-US" altLang="zh-CN" sz="2000">
              <a:latin typeface="+mn-lt"/>
              <a:ea typeface="+mn-ea"/>
              <a:cs typeface="+mn-ea"/>
              <a:sym typeface="+mn-lt"/>
            </a:endParaRPr>
          </a:p>
        </p:txBody>
      </p:sp>
      <p:sp>
        <p:nvSpPr>
          <p:cNvPr id="13" name="MH_Others_5"/>
          <p:cNvSpPr/>
          <p:nvPr>
            <p:custDataLst>
              <p:tags r:id="rId8"/>
            </p:custDataLst>
          </p:nvPr>
        </p:nvSpPr>
        <p:spPr>
          <a:xfrm>
            <a:off x="6040510" y="3341520"/>
            <a:ext cx="108000" cy="108000"/>
          </a:xfrm>
          <a:custGeom>
            <a:avLst/>
            <a:gdLst>
              <a:gd name="connsiteX0" fmla="*/ 75112 w 150224"/>
              <a:gd name="connsiteY0" fmla="*/ 0 h 150224"/>
              <a:gd name="connsiteX1" fmla="*/ 150224 w 150224"/>
              <a:gd name="connsiteY1" fmla="*/ 75112 h 150224"/>
              <a:gd name="connsiteX2" fmla="*/ 75112 w 150224"/>
              <a:gd name="connsiteY2" fmla="*/ 150224 h 150224"/>
              <a:gd name="connsiteX3" fmla="*/ 0 w 150224"/>
              <a:gd name="connsiteY3" fmla="*/ 75112 h 150224"/>
              <a:gd name="connsiteX4" fmla="*/ 75112 w 150224"/>
              <a:gd name="connsiteY4" fmla="*/ 0 h 150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24" h="150224">
                <a:moveTo>
                  <a:pt x="75112" y="0"/>
                </a:moveTo>
                <a:cubicBezTo>
                  <a:pt x="116595" y="0"/>
                  <a:pt x="150224" y="33629"/>
                  <a:pt x="150224" y="75112"/>
                </a:cubicBezTo>
                <a:cubicBezTo>
                  <a:pt x="150224" y="116595"/>
                  <a:pt x="116595" y="150224"/>
                  <a:pt x="75112" y="150224"/>
                </a:cubicBezTo>
                <a:cubicBezTo>
                  <a:pt x="33629" y="150224"/>
                  <a:pt x="0" y="116595"/>
                  <a:pt x="0" y="75112"/>
                </a:cubicBezTo>
                <a:cubicBezTo>
                  <a:pt x="0" y="33629"/>
                  <a:pt x="33629" y="0"/>
                  <a:pt x="75112" y="0"/>
                </a:cubicBezTo>
                <a:close/>
              </a:path>
            </a:pathLst>
          </a:cu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4" name="MH_Number_3">
            <a:hlinkClick r:id="rId24" action="ppaction://hlinksldjump"/>
          </p:cNvPr>
          <p:cNvSpPr/>
          <p:nvPr>
            <p:custDataLst>
              <p:tags r:id="rId9"/>
            </p:custDataLst>
          </p:nvPr>
        </p:nvSpPr>
        <p:spPr>
          <a:xfrm>
            <a:off x="4882830" y="3110771"/>
            <a:ext cx="617200" cy="565372"/>
          </a:xfrm>
          <a:custGeom>
            <a:avLst/>
            <a:gdLst>
              <a:gd name="connsiteX0" fmla="*/ 282686 w 617200"/>
              <a:gd name="connsiteY0" fmla="*/ 0 h 565372"/>
              <a:gd name="connsiteX1" fmla="*/ 559629 w 617200"/>
              <a:gd name="connsiteY1" fmla="*/ 225715 h 565372"/>
              <a:gd name="connsiteX2" fmla="*/ 561997 w 617200"/>
              <a:gd name="connsiteY2" fmla="*/ 249209 h 565372"/>
              <a:gd name="connsiteX3" fmla="*/ 617200 w 617200"/>
              <a:gd name="connsiteY3" fmla="*/ 282687 h 565372"/>
              <a:gd name="connsiteX4" fmla="*/ 561997 w 617200"/>
              <a:gd name="connsiteY4" fmla="*/ 316164 h 565372"/>
              <a:gd name="connsiteX5" fmla="*/ 559629 w 617200"/>
              <a:gd name="connsiteY5" fmla="*/ 339657 h 565372"/>
              <a:gd name="connsiteX6" fmla="*/ 282686 w 617200"/>
              <a:gd name="connsiteY6" fmla="*/ 565372 h 565372"/>
              <a:gd name="connsiteX7" fmla="*/ 0 w 617200"/>
              <a:gd name="connsiteY7" fmla="*/ 282686 h 565372"/>
              <a:gd name="connsiteX8" fmla="*/ 282686 w 617200"/>
              <a:gd name="connsiteY8" fmla="*/ 0 h 56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200" h="565372">
                <a:moveTo>
                  <a:pt x="282686" y="0"/>
                </a:moveTo>
                <a:cubicBezTo>
                  <a:pt x="419294" y="0"/>
                  <a:pt x="533270" y="96900"/>
                  <a:pt x="559629" y="225715"/>
                </a:cubicBezTo>
                <a:lnTo>
                  <a:pt x="561997" y="249209"/>
                </a:lnTo>
                <a:lnTo>
                  <a:pt x="617200" y="282687"/>
                </a:lnTo>
                <a:lnTo>
                  <a:pt x="561997" y="316164"/>
                </a:lnTo>
                <a:lnTo>
                  <a:pt x="559629" y="339657"/>
                </a:lnTo>
                <a:cubicBezTo>
                  <a:pt x="533270" y="468472"/>
                  <a:pt x="419294" y="565372"/>
                  <a:pt x="282686" y="565372"/>
                </a:cubicBezTo>
                <a:cubicBezTo>
                  <a:pt x="126563" y="565372"/>
                  <a:pt x="0" y="438809"/>
                  <a:pt x="0" y="282686"/>
                </a:cubicBezTo>
                <a:cubicBezTo>
                  <a:pt x="0" y="126563"/>
                  <a:pt x="126563" y="0"/>
                  <a:pt x="28268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lstStyle/>
          <a:p>
            <a:pPr algn="ctr"/>
            <a:r>
              <a:rPr lang="en-US" altLang="zh-CN" sz="3200">
                <a:solidFill>
                  <a:srgbClr val="FFFFFF"/>
                </a:solidFill>
                <a:cs typeface="+mn-ea"/>
                <a:sym typeface="+mn-lt"/>
              </a:rPr>
              <a:t>3</a:t>
            </a:r>
            <a:endParaRPr lang="zh-CN" altLang="en-US" sz="3200">
              <a:solidFill>
                <a:srgbClr val="FFFFFF"/>
              </a:solidFill>
              <a:cs typeface="+mn-ea"/>
              <a:sym typeface="+mn-lt"/>
            </a:endParaRPr>
          </a:p>
        </p:txBody>
      </p:sp>
      <p:cxnSp>
        <p:nvCxnSpPr>
          <p:cNvPr id="15" name="MH_Others_6"/>
          <p:cNvCxnSpPr/>
          <p:nvPr>
            <p:custDataLst>
              <p:tags r:id="rId10"/>
            </p:custDataLst>
          </p:nvPr>
        </p:nvCxnSpPr>
        <p:spPr>
          <a:xfrm flipH="1">
            <a:off x="5478368" y="5231873"/>
            <a:ext cx="607125" cy="0"/>
          </a:xfrm>
          <a:prstGeom prst="line">
            <a:avLst/>
          </a:prstGeom>
          <a:ln w="6350">
            <a:solidFill>
              <a:srgbClr val="CFCFCF"/>
            </a:solidFill>
          </a:ln>
        </p:spPr>
        <p:style>
          <a:lnRef idx="1">
            <a:schemeClr val="accent1"/>
          </a:lnRef>
          <a:fillRef idx="0">
            <a:schemeClr val="accent1"/>
          </a:fillRef>
          <a:effectRef idx="0">
            <a:schemeClr val="accent1"/>
          </a:effectRef>
          <a:fontRef idx="minor">
            <a:schemeClr val="tx1"/>
          </a:fontRef>
        </p:style>
      </p:cxnSp>
      <p:sp>
        <p:nvSpPr>
          <p:cNvPr id="16" name="MH_Entry_5">
            <a:hlinkClick r:id="rId24" action="ppaction://hlinksldjump"/>
          </p:cNvPr>
          <p:cNvSpPr txBox="1">
            <a:spLocks noChangeArrowheads="1"/>
          </p:cNvSpPr>
          <p:nvPr>
            <p:custDataLst>
              <p:tags r:id="rId11"/>
            </p:custDataLst>
          </p:nvPr>
        </p:nvSpPr>
        <p:spPr bwMode="auto">
          <a:xfrm>
            <a:off x="6367359" y="4949597"/>
            <a:ext cx="3035788" cy="60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pPr>
            <a:r>
              <a:rPr lang="zh-CN" altLang="en-US" sz="2000" smtClean="0">
                <a:latin typeface="+mn-lt"/>
                <a:ea typeface="+mn-ea"/>
                <a:cs typeface="+mn-ea"/>
                <a:sym typeface="+mn-lt"/>
              </a:rPr>
              <a:t>结论与展望</a:t>
            </a:r>
            <a:endParaRPr lang="en-US" altLang="zh-CN" sz="2000">
              <a:latin typeface="+mn-lt"/>
              <a:ea typeface="+mn-ea"/>
              <a:cs typeface="+mn-ea"/>
              <a:sym typeface="+mn-lt"/>
            </a:endParaRPr>
          </a:p>
        </p:txBody>
      </p:sp>
      <p:sp>
        <p:nvSpPr>
          <p:cNvPr id="17" name="MH_Others_7"/>
          <p:cNvSpPr/>
          <p:nvPr>
            <p:custDataLst>
              <p:tags r:id="rId12"/>
            </p:custDataLst>
          </p:nvPr>
        </p:nvSpPr>
        <p:spPr>
          <a:xfrm>
            <a:off x="6040510" y="5180577"/>
            <a:ext cx="108000" cy="108000"/>
          </a:xfrm>
          <a:custGeom>
            <a:avLst/>
            <a:gdLst>
              <a:gd name="connsiteX0" fmla="*/ 75112 w 150224"/>
              <a:gd name="connsiteY0" fmla="*/ 0 h 150224"/>
              <a:gd name="connsiteX1" fmla="*/ 150224 w 150224"/>
              <a:gd name="connsiteY1" fmla="*/ 75112 h 150224"/>
              <a:gd name="connsiteX2" fmla="*/ 75112 w 150224"/>
              <a:gd name="connsiteY2" fmla="*/ 150224 h 150224"/>
              <a:gd name="connsiteX3" fmla="*/ 0 w 150224"/>
              <a:gd name="connsiteY3" fmla="*/ 75112 h 150224"/>
              <a:gd name="connsiteX4" fmla="*/ 75112 w 150224"/>
              <a:gd name="connsiteY4" fmla="*/ 0 h 150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24" h="150224">
                <a:moveTo>
                  <a:pt x="75112" y="0"/>
                </a:moveTo>
                <a:cubicBezTo>
                  <a:pt x="116595" y="0"/>
                  <a:pt x="150224" y="33629"/>
                  <a:pt x="150224" y="75112"/>
                </a:cubicBezTo>
                <a:cubicBezTo>
                  <a:pt x="150224" y="116595"/>
                  <a:pt x="116595" y="150224"/>
                  <a:pt x="75112" y="150224"/>
                </a:cubicBezTo>
                <a:cubicBezTo>
                  <a:pt x="33629" y="150224"/>
                  <a:pt x="0" y="116595"/>
                  <a:pt x="0" y="75112"/>
                </a:cubicBezTo>
                <a:cubicBezTo>
                  <a:pt x="0" y="33629"/>
                  <a:pt x="33629" y="0"/>
                  <a:pt x="75112" y="0"/>
                </a:cubicBezTo>
                <a:close/>
              </a:path>
            </a:pathLst>
          </a:cu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8" name="MH_Number_5">
            <a:hlinkClick r:id="rId24" action="ppaction://hlinksldjump"/>
          </p:cNvPr>
          <p:cNvSpPr/>
          <p:nvPr>
            <p:custDataLst>
              <p:tags r:id="rId13"/>
            </p:custDataLst>
          </p:nvPr>
        </p:nvSpPr>
        <p:spPr>
          <a:xfrm>
            <a:off x="4882830" y="4946895"/>
            <a:ext cx="617200" cy="565372"/>
          </a:xfrm>
          <a:custGeom>
            <a:avLst/>
            <a:gdLst>
              <a:gd name="connsiteX0" fmla="*/ 282686 w 617200"/>
              <a:gd name="connsiteY0" fmla="*/ 0 h 565372"/>
              <a:gd name="connsiteX1" fmla="*/ 559629 w 617200"/>
              <a:gd name="connsiteY1" fmla="*/ 225715 h 565372"/>
              <a:gd name="connsiteX2" fmla="*/ 561997 w 617200"/>
              <a:gd name="connsiteY2" fmla="*/ 249209 h 565372"/>
              <a:gd name="connsiteX3" fmla="*/ 617200 w 617200"/>
              <a:gd name="connsiteY3" fmla="*/ 282687 h 565372"/>
              <a:gd name="connsiteX4" fmla="*/ 561997 w 617200"/>
              <a:gd name="connsiteY4" fmla="*/ 316164 h 565372"/>
              <a:gd name="connsiteX5" fmla="*/ 559629 w 617200"/>
              <a:gd name="connsiteY5" fmla="*/ 339657 h 565372"/>
              <a:gd name="connsiteX6" fmla="*/ 282686 w 617200"/>
              <a:gd name="connsiteY6" fmla="*/ 565372 h 565372"/>
              <a:gd name="connsiteX7" fmla="*/ 0 w 617200"/>
              <a:gd name="connsiteY7" fmla="*/ 282686 h 565372"/>
              <a:gd name="connsiteX8" fmla="*/ 282686 w 617200"/>
              <a:gd name="connsiteY8" fmla="*/ 0 h 56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200" h="565372">
                <a:moveTo>
                  <a:pt x="282686" y="0"/>
                </a:moveTo>
                <a:cubicBezTo>
                  <a:pt x="419294" y="0"/>
                  <a:pt x="533270" y="96900"/>
                  <a:pt x="559629" y="225715"/>
                </a:cubicBezTo>
                <a:lnTo>
                  <a:pt x="561997" y="249209"/>
                </a:lnTo>
                <a:lnTo>
                  <a:pt x="617200" y="282687"/>
                </a:lnTo>
                <a:lnTo>
                  <a:pt x="561997" y="316164"/>
                </a:lnTo>
                <a:lnTo>
                  <a:pt x="559629" y="339657"/>
                </a:lnTo>
                <a:cubicBezTo>
                  <a:pt x="533270" y="468472"/>
                  <a:pt x="419294" y="565372"/>
                  <a:pt x="282686" y="565372"/>
                </a:cubicBezTo>
                <a:cubicBezTo>
                  <a:pt x="126563" y="565372"/>
                  <a:pt x="0" y="438809"/>
                  <a:pt x="0" y="282686"/>
                </a:cubicBezTo>
                <a:cubicBezTo>
                  <a:pt x="0" y="126563"/>
                  <a:pt x="126563" y="0"/>
                  <a:pt x="28268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lstStyle/>
          <a:p>
            <a:pPr algn="ctr"/>
            <a:r>
              <a:rPr lang="en-US" altLang="zh-CN" sz="3200">
                <a:solidFill>
                  <a:srgbClr val="FFFFFF"/>
                </a:solidFill>
                <a:cs typeface="+mn-ea"/>
                <a:sym typeface="+mn-lt"/>
              </a:rPr>
              <a:t>5</a:t>
            </a:r>
            <a:endParaRPr lang="zh-CN" altLang="en-US" sz="3200">
              <a:solidFill>
                <a:srgbClr val="FFFFFF"/>
              </a:solidFill>
              <a:cs typeface="+mn-ea"/>
              <a:sym typeface="+mn-lt"/>
            </a:endParaRPr>
          </a:p>
        </p:txBody>
      </p:sp>
      <p:cxnSp>
        <p:nvCxnSpPr>
          <p:cNvPr id="19" name="MH_Others_8"/>
          <p:cNvCxnSpPr/>
          <p:nvPr>
            <p:custDataLst>
              <p:tags r:id="rId14"/>
            </p:custDataLst>
          </p:nvPr>
        </p:nvCxnSpPr>
        <p:spPr>
          <a:xfrm>
            <a:off x="6110330" y="2473252"/>
            <a:ext cx="607125" cy="0"/>
          </a:xfrm>
          <a:prstGeom prst="line">
            <a:avLst/>
          </a:prstGeom>
          <a:ln w="6350">
            <a:solidFill>
              <a:srgbClr val="CFCFCF"/>
            </a:solidFill>
          </a:ln>
        </p:spPr>
        <p:style>
          <a:lnRef idx="1">
            <a:schemeClr val="accent1"/>
          </a:lnRef>
          <a:fillRef idx="0">
            <a:schemeClr val="accent1"/>
          </a:fillRef>
          <a:effectRef idx="0">
            <a:schemeClr val="accent1"/>
          </a:effectRef>
          <a:fontRef idx="minor">
            <a:schemeClr val="tx1"/>
          </a:fontRef>
        </p:style>
      </p:cxnSp>
      <p:sp>
        <p:nvSpPr>
          <p:cNvPr id="20" name="MH_Entry_2">
            <a:hlinkClick r:id="rId24" action="ppaction://hlinksldjump"/>
          </p:cNvPr>
          <p:cNvSpPr txBox="1">
            <a:spLocks noChangeArrowheads="1"/>
          </p:cNvSpPr>
          <p:nvPr>
            <p:custDataLst>
              <p:tags r:id="rId15"/>
            </p:custDataLst>
          </p:nvPr>
        </p:nvSpPr>
        <p:spPr bwMode="auto">
          <a:xfrm flipH="1">
            <a:off x="1857831" y="2180798"/>
            <a:ext cx="3966799" cy="60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pPr>
            <a:r>
              <a:rPr lang="zh-CN" altLang="en-US" sz="2000" smtClean="0">
                <a:latin typeface="+mn-lt"/>
                <a:ea typeface="+mn-ea"/>
                <a:cs typeface="+mn-ea"/>
                <a:sym typeface="+mn-lt"/>
              </a:rPr>
              <a:t>研究方法</a:t>
            </a:r>
            <a:endParaRPr lang="en-US" altLang="zh-CN" sz="2000">
              <a:latin typeface="+mn-lt"/>
              <a:ea typeface="+mn-ea"/>
              <a:cs typeface="+mn-ea"/>
              <a:sym typeface="+mn-lt"/>
            </a:endParaRPr>
          </a:p>
        </p:txBody>
      </p:sp>
      <p:sp>
        <p:nvSpPr>
          <p:cNvPr id="21" name="MH_Others_9"/>
          <p:cNvSpPr/>
          <p:nvPr>
            <p:custDataLst>
              <p:tags r:id="rId16"/>
            </p:custDataLst>
          </p:nvPr>
        </p:nvSpPr>
        <p:spPr>
          <a:xfrm>
            <a:off x="6043189" y="2421956"/>
            <a:ext cx="108000" cy="108000"/>
          </a:xfrm>
          <a:custGeom>
            <a:avLst/>
            <a:gdLst>
              <a:gd name="connsiteX0" fmla="*/ 75112 w 150224"/>
              <a:gd name="connsiteY0" fmla="*/ 0 h 150224"/>
              <a:gd name="connsiteX1" fmla="*/ 150224 w 150224"/>
              <a:gd name="connsiteY1" fmla="*/ 75112 h 150224"/>
              <a:gd name="connsiteX2" fmla="*/ 75112 w 150224"/>
              <a:gd name="connsiteY2" fmla="*/ 150224 h 150224"/>
              <a:gd name="connsiteX3" fmla="*/ 0 w 150224"/>
              <a:gd name="connsiteY3" fmla="*/ 75112 h 150224"/>
              <a:gd name="connsiteX4" fmla="*/ 75112 w 150224"/>
              <a:gd name="connsiteY4" fmla="*/ 0 h 150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24" h="150224">
                <a:moveTo>
                  <a:pt x="75112" y="0"/>
                </a:moveTo>
                <a:cubicBezTo>
                  <a:pt x="116595" y="0"/>
                  <a:pt x="150224" y="33629"/>
                  <a:pt x="150224" y="75112"/>
                </a:cubicBezTo>
                <a:cubicBezTo>
                  <a:pt x="150224" y="116595"/>
                  <a:pt x="116595" y="150224"/>
                  <a:pt x="75112" y="150224"/>
                </a:cubicBezTo>
                <a:cubicBezTo>
                  <a:pt x="33629" y="150224"/>
                  <a:pt x="0" y="116595"/>
                  <a:pt x="0" y="75112"/>
                </a:cubicBezTo>
                <a:cubicBezTo>
                  <a:pt x="0" y="33629"/>
                  <a:pt x="33629" y="0"/>
                  <a:pt x="75112" y="0"/>
                </a:cubicBezTo>
                <a:close/>
              </a:path>
            </a:pathLst>
          </a:cu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2" name="MH_Number_2">
            <a:hlinkClick r:id="rId24" action="ppaction://hlinksldjump"/>
          </p:cNvPr>
          <p:cNvSpPr/>
          <p:nvPr>
            <p:custDataLst>
              <p:tags r:id="rId17"/>
            </p:custDataLst>
          </p:nvPr>
        </p:nvSpPr>
        <p:spPr>
          <a:xfrm flipH="1">
            <a:off x="6667964" y="2192709"/>
            <a:ext cx="617200" cy="565372"/>
          </a:xfrm>
          <a:custGeom>
            <a:avLst/>
            <a:gdLst>
              <a:gd name="connsiteX0" fmla="*/ 282686 w 617200"/>
              <a:gd name="connsiteY0" fmla="*/ 0 h 565372"/>
              <a:gd name="connsiteX1" fmla="*/ 559629 w 617200"/>
              <a:gd name="connsiteY1" fmla="*/ 225715 h 565372"/>
              <a:gd name="connsiteX2" fmla="*/ 561997 w 617200"/>
              <a:gd name="connsiteY2" fmla="*/ 249209 h 565372"/>
              <a:gd name="connsiteX3" fmla="*/ 617200 w 617200"/>
              <a:gd name="connsiteY3" fmla="*/ 282687 h 565372"/>
              <a:gd name="connsiteX4" fmla="*/ 561997 w 617200"/>
              <a:gd name="connsiteY4" fmla="*/ 316164 h 565372"/>
              <a:gd name="connsiteX5" fmla="*/ 559629 w 617200"/>
              <a:gd name="connsiteY5" fmla="*/ 339657 h 565372"/>
              <a:gd name="connsiteX6" fmla="*/ 282686 w 617200"/>
              <a:gd name="connsiteY6" fmla="*/ 565372 h 565372"/>
              <a:gd name="connsiteX7" fmla="*/ 0 w 617200"/>
              <a:gd name="connsiteY7" fmla="*/ 282686 h 565372"/>
              <a:gd name="connsiteX8" fmla="*/ 282686 w 617200"/>
              <a:gd name="connsiteY8" fmla="*/ 0 h 56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200" h="565372">
                <a:moveTo>
                  <a:pt x="282686" y="0"/>
                </a:moveTo>
                <a:cubicBezTo>
                  <a:pt x="419294" y="0"/>
                  <a:pt x="533270" y="96900"/>
                  <a:pt x="559629" y="225715"/>
                </a:cubicBezTo>
                <a:lnTo>
                  <a:pt x="561997" y="249209"/>
                </a:lnTo>
                <a:lnTo>
                  <a:pt x="617200" y="282687"/>
                </a:lnTo>
                <a:lnTo>
                  <a:pt x="561997" y="316164"/>
                </a:lnTo>
                <a:lnTo>
                  <a:pt x="559629" y="339657"/>
                </a:lnTo>
                <a:cubicBezTo>
                  <a:pt x="533270" y="468472"/>
                  <a:pt x="419294" y="565372"/>
                  <a:pt x="282686" y="565372"/>
                </a:cubicBezTo>
                <a:cubicBezTo>
                  <a:pt x="126563" y="565372"/>
                  <a:pt x="0" y="438809"/>
                  <a:pt x="0" y="282686"/>
                </a:cubicBezTo>
                <a:cubicBezTo>
                  <a:pt x="0" y="126563"/>
                  <a:pt x="126563" y="0"/>
                  <a:pt x="28268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zh-CN" sz="3200">
                <a:solidFill>
                  <a:srgbClr val="FFFFFF"/>
                </a:solidFill>
                <a:cs typeface="+mn-ea"/>
                <a:sym typeface="+mn-lt"/>
              </a:rPr>
              <a:t>2</a:t>
            </a:r>
            <a:endParaRPr lang="zh-CN" altLang="en-US" sz="3200">
              <a:solidFill>
                <a:srgbClr val="FFFFFF"/>
              </a:solidFill>
              <a:cs typeface="+mn-ea"/>
              <a:sym typeface="+mn-lt"/>
            </a:endParaRPr>
          </a:p>
        </p:txBody>
      </p:sp>
      <p:cxnSp>
        <p:nvCxnSpPr>
          <p:cNvPr id="23" name="MH_Others_10"/>
          <p:cNvCxnSpPr/>
          <p:nvPr>
            <p:custDataLst>
              <p:tags r:id="rId18"/>
            </p:custDataLst>
          </p:nvPr>
        </p:nvCxnSpPr>
        <p:spPr>
          <a:xfrm>
            <a:off x="6110330" y="4309252"/>
            <a:ext cx="607125" cy="0"/>
          </a:xfrm>
          <a:prstGeom prst="line">
            <a:avLst/>
          </a:prstGeom>
          <a:ln w="6350">
            <a:solidFill>
              <a:srgbClr val="CFCFCF"/>
            </a:solidFill>
          </a:ln>
        </p:spPr>
        <p:style>
          <a:lnRef idx="1">
            <a:schemeClr val="accent1"/>
          </a:lnRef>
          <a:fillRef idx="0">
            <a:schemeClr val="accent1"/>
          </a:fillRef>
          <a:effectRef idx="0">
            <a:schemeClr val="accent1"/>
          </a:effectRef>
          <a:fontRef idx="minor">
            <a:schemeClr val="tx1"/>
          </a:fontRef>
        </p:style>
      </p:cxnSp>
      <p:sp>
        <p:nvSpPr>
          <p:cNvPr id="24" name="MH_Entry_4">
            <a:hlinkClick r:id="rId24" action="ppaction://hlinksldjump"/>
          </p:cNvPr>
          <p:cNvSpPr txBox="1">
            <a:spLocks noChangeArrowheads="1"/>
          </p:cNvSpPr>
          <p:nvPr>
            <p:custDataLst>
              <p:tags r:id="rId19"/>
            </p:custDataLst>
          </p:nvPr>
        </p:nvSpPr>
        <p:spPr bwMode="auto">
          <a:xfrm flipH="1">
            <a:off x="1857831" y="4016798"/>
            <a:ext cx="3966799" cy="60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pPr>
            <a:r>
              <a:rPr lang="zh-CN" altLang="en-US" sz="2000" smtClean="0">
                <a:latin typeface="+mn-lt"/>
                <a:ea typeface="+mn-ea"/>
                <a:cs typeface="+mn-ea"/>
                <a:sym typeface="+mn-lt"/>
              </a:rPr>
              <a:t>结果分析</a:t>
            </a:r>
            <a:endParaRPr lang="en-US" altLang="zh-CN" sz="2000">
              <a:latin typeface="+mn-lt"/>
              <a:ea typeface="+mn-ea"/>
              <a:cs typeface="+mn-ea"/>
              <a:sym typeface="+mn-lt"/>
            </a:endParaRPr>
          </a:p>
        </p:txBody>
      </p:sp>
      <p:sp>
        <p:nvSpPr>
          <p:cNvPr id="25" name="MH_Others_11"/>
          <p:cNvSpPr/>
          <p:nvPr>
            <p:custDataLst>
              <p:tags r:id="rId20"/>
            </p:custDataLst>
          </p:nvPr>
        </p:nvSpPr>
        <p:spPr>
          <a:xfrm>
            <a:off x="6043189" y="4257956"/>
            <a:ext cx="108000" cy="108000"/>
          </a:xfrm>
          <a:custGeom>
            <a:avLst/>
            <a:gdLst>
              <a:gd name="connsiteX0" fmla="*/ 75112 w 150224"/>
              <a:gd name="connsiteY0" fmla="*/ 0 h 150224"/>
              <a:gd name="connsiteX1" fmla="*/ 150224 w 150224"/>
              <a:gd name="connsiteY1" fmla="*/ 75112 h 150224"/>
              <a:gd name="connsiteX2" fmla="*/ 75112 w 150224"/>
              <a:gd name="connsiteY2" fmla="*/ 150224 h 150224"/>
              <a:gd name="connsiteX3" fmla="*/ 0 w 150224"/>
              <a:gd name="connsiteY3" fmla="*/ 75112 h 150224"/>
              <a:gd name="connsiteX4" fmla="*/ 75112 w 150224"/>
              <a:gd name="connsiteY4" fmla="*/ 0 h 150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224" h="150224">
                <a:moveTo>
                  <a:pt x="75112" y="0"/>
                </a:moveTo>
                <a:cubicBezTo>
                  <a:pt x="116595" y="0"/>
                  <a:pt x="150224" y="33629"/>
                  <a:pt x="150224" y="75112"/>
                </a:cubicBezTo>
                <a:cubicBezTo>
                  <a:pt x="150224" y="116595"/>
                  <a:pt x="116595" y="150224"/>
                  <a:pt x="75112" y="150224"/>
                </a:cubicBezTo>
                <a:cubicBezTo>
                  <a:pt x="33629" y="150224"/>
                  <a:pt x="0" y="116595"/>
                  <a:pt x="0" y="75112"/>
                </a:cubicBezTo>
                <a:cubicBezTo>
                  <a:pt x="0" y="33629"/>
                  <a:pt x="33629" y="0"/>
                  <a:pt x="75112" y="0"/>
                </a:cubicBezTo>
                <a:close/>
              </a:path>
            </a:pathLst>
          </a:cu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26" name="MH_Number_4">
            <a:hlinkClick r:id="rId24" action="ppaction://hlinksldjump"/>
          </p:cNvPr>
          <p:cNvSpPr/>
          <p:nvPr>
            <p:custDataLst>
              <p:tags r:id="rId21"/>
            </p:custDataLst>
          </p:nvPr>
        </p:nvSpPr>
        <p:spPr>
          <a:xfrm flipH="1">
            <a:off x="6667964" y="4028833"/>
            <a:ext cx="617200" cy="565372"/>
          </a:xfrm>
          <a:custGeom>
            <a:avLst/>
            <a:gdLst>
              <a:gd name="connsiteX0" fmla="*/ 282686 w 617200"/>
              <a:gd name="connsiteY0" fmla="*/ 0 h 565372"/>
              <a:gd name="connsiteX1" fmla="*/ 559629 w 617200"/>
              <a:gd name="connsiteY1" fmla="*/ 225715 h 565372"/>
              <a:gd name="connsiteX2" fmla="*/ 561997 w 617200"/>
              <a:gd name="connsiteY2" fmla="*/ 249209 h 565372"/>
              <a:gd name="connsiteX3" fmla="*/ 617200 w 617200"/>
              <a:gd name="connsiteY3" fmla="*/ 282687 h 565372"/>
              <a:gd name="connsiteX4" fmla="*/ 561997 w 617200"/>
              <a:gd name="connsiteY4" fmla="*/ 316164 h 565372"/>
              <a:gd name="connsiteX5" fmla="*/ 559629 w 617200"/>
              <a:gd name="connsiteY5" fmla="*/ 339657 h 565372"/>
              <a:gd name="connsiteX6" fmla="*/ 282686 w 617200"/>
              <a:gd name="connsiteY6" fmla="*/ 565372 h 565372"/>
              <a:gd name="connsiteX7" fmla="*/ 0 w 617200"/>
              <a:gd name="connsiteY7" fmla="*/ 282686 h 565372"/>
              <a:gd name="connsiteX8" fmla="*/ 282686 w 617200"/>
              <a:gd name="connsiteY8" fmla="*/ 0 h 565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7200" h="565372">
                <a:moveTo>
                  <a:pt x="282686" y="0"/>
                </a:moveTo>
                <a:cubicBezTo>
                  <a:pt x="419294" y="0"/>
                  <a:pt x="533270" y="96900"/>
                  <a:pt x="559629" y="225715"/>
                </a:cubicBezTo>
                <a:lnTo>
                  <a:pt x="561997" y="249209"/>
                </a:lnTo>
                <a:lnTo>
                  <a:pt x="617200" y="282687"/>
                </a:lnTo>
                <a:lnTo>
                  <a:pt x="561997" y="316164"/>
                </a:lnTo>
                <a:lnTo>
                  <a:pt x="559629" y="339657"/>
                </a:lnTo>
                <a:cubicBezTo>
                  <a:pt x="533270" y="468472"/>
                  <a:pt x="419294" y="565372"/>
                  <a:pt x="282686" y="565372"/>
                </a:cubicBezTo>
                <a:cubicBezTo>
                  <a:pt x="126563" y="565372"/>
                  <a:pt x="0" y="438809"/>
                  <a:pt x="0" y="282686"/>
                </a:cubicBezTo>
                <a:cubicBezTo>
                  <a:pt x="0" y="126563"/>
                  <a:pt x="126563" y="0"/>
                  <a:pt x="28268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zh-CN" sz="3200">
                <a:solidFill>
                  <a:srgbClr val="FFFFFF"/>
                </a:solidFill>
                <a:cs typeface="+mn-ea"/>
                <a:sym typeface="+mn-lt"/>
              </a:rPr>
              <a:t>4</a:t>
            </a:r>
            <a:endParaRPr lang="zh-CN" altLang="en-US" sz="3200">
              <a:solidFill>
                <a:srgbClr val="FFFFFF"/>
              </a:solidFill>
              <a:cs typeface="+mn-ea"/>
              <a:sym typeface="+mn-lt"/>
            </a:endParaRPr>
          </a:p>
        </p:txBody>
      </p:sp>
    </p:spTree>
    <p:extLst>
      <p:ext uri="{BB962C8B-B14F-4D97-AF65-F5344CB8AC3E}">
        <p14:creationId xmlns:p14="http://schemas.microsoft.com/office/powerpoint/2010/main" val="3026753278"/>
      </p:ext>
    </p:extLst>
  </p:cSld>
  <p:clrMapOvr>
    <a:masterClrMapping/>
  </p:clrMapOvr>
  <mc:AlternateContent xmlns:mc="http://schemas.openxmlformats.org/markup-compatibility/2006">
    <mc:Choice xmlns:p14="http://schemas.microsoft.com/office/powerpoint/2010/main" Requires="p14">
      <p:transition spd="slow" p14:dur="2000" advTm="736"/>
    </mc:Choice>
    <mc:Fallback>
      <p:transition spd="slow" advTm="73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结论</a:t>
            </a:r>
            <a:endParaRPr lang="en-US" altLang="zh-CN" dirty="0">
              <a:latin typeface="+mn-lt"/>
              <a:ea typeface="+mn-ea"/>
              <a:cs typeface="+mn-ea"/>
              <a:sym typeface="+mn-lt"/>
            </a:endParaRPr>
          </a:p>
        </p:txBody>
      </p:sp>
      <p:sp>
        <p:nvSpPr>
          <p:cNvPr id="3" name="内容占位符 2"/>
          <p:cNvSpPr>
            <a:spLocks noGrp="1"/>
          </p:cNvSpPr>
          <p:nvPr>
            <p:ph idx="1"/>
          </p:nvPr>
        </p:nvSpPr>
        <p:spPr/>
        <p:txBody>
          <a:bodyPr/>
          <a:lstStyle/>
          <a:p>
            <a:pPr lvl="0"/>
            <a:r>
              <a:rPr lang="en-US" altLang="zh-CN" dirty="0" smtClean="0">
                <a:cs typeface="+mn-ea"/>
                <a:sym typeface="+mn-lt"/>
              </a:rPr>
              <a:t>1. </a:t>
            </a:r>
            <a:r>
              <a:rPr lang="zh-CN" altLang="zh-CN" dirty="0" smtClean="0">
                <a:cs typeface="+mn-ea"/>
                <a:sym typeface="+mn-lt"/>
              </a:rPr>
              <a:t>从</a:t>
            </a:r>
            <a:r>
              <a:rPr lang="zh-CN" altLang="en-US" dirty="0" smtClean="0">
                <a:cs typeface="+mn-ea"/>
                <a:sym typeface="+mn-lt"/>
              </a:rPr>
              <a:t>社交媒体</a:t>
            </a:r>
            <a:r>
              <a:rPr lang="zh-CN" altLang="zh-CN" dirty="0" smtClean="0">
                <a:cs typeface="+mn-ea"/>
                <a:sym typeface="+mn-lt"/>
              </a:rPr>
              <a:t>大</a:t>
            </a:r>
            <a:r>
              <a:rPr lang="zh-CN" altLang="zh-CN" dirty="0">
                <a:cs typeface="+mn-ea"/>
                <a:sym typeface="+mn-lt"/>
              </a:rPr>
              <a:t>数据中提取游客旅游行为，基于复杂网络</a:t>
            </a:r>
            <a:r>
              <a:rPr lang="en-US" altLang="zh-CN" dirty="0">
                <a:cs typeface="+mn-ea"/>
                <a:sym typeface="+mn-lt"/>
              </a:rPr>
              <a:t>motif</a:t>
            </a:r>
            <a:r>
              <a:rPr lang="zh-CN" altLang="zh-CN" dirty="0">
                <a:cs typeface="+mn-ea"/>
                <a:sym typeface="+mn-lt"/>
              </a:rPr>
              <a:t>概念进行游客的出行模式的识别与验证的方法是可行的</a:t>
            </a:r>
            <a:r>
              <a:rPr lang="zh-CN" altLang="zh-CN" dirty="0" smtClean="0">
                <a:cs typeface="+mn-ea"/>
                <a:sym typeface="+mn-lt"/>
              </a:rPr>
              <a:t>。</a:t>
            </a:r>
            <a:r>
              <a:rPr lang="zh-CN" altLang="en-US" dirty="0" smtClean="0">
                <a:cs typeface="+mn-ea"/>
                <a:sym typeface="+mn-lt"/>
              </a:rPr>
              <a:t>以苏州微博为例，验证两个尺度的出行模式，效果良好，方法可行有效。</a:t>
            </a:r>
            <a:endParaRPr lang="zh-CN" altLang="zh-CN" dirty="0">
              <a:cs typeface="+mn-ea"/>
              <a:sym typeface="+mn-lt"/>
            </a:endParaRPr>
          </a:p>
          <a:p>
            <a:pPr lvl="0"/>
            <a:r>
              <a:rPr lang="en-US" altLang="zh-CN" dirty="0" smtClean="0">
                <a:cs typeface="+mn-ea"/>
                <a:sym typeface="+mn-lt"/>
              </a:rPr>
              <a:t>2. </a:t>
            </a:r>
            <a:r>
              <a:rPr lang="zh-CN" altLang="zh-CN" dirty="0" smtClean="0">
                <a:cs typeface="+mn-ea"/>
                <a:sym typeface="+mn-lt"/>
              </a:rPr>
              <a:t>该</a:t>
            </a:r>
            <a:r>
              <a:rPr lang="zh-CN" altLang="zh-CN" dirty="0">
                <a:cs typeface="+mn-ea"/>
                <a:sym typeface="+mn-lt"/>
              </a:rPr>
              <a:t>方法在进行游客出行模式的验证效果良好</a:t>
            </a:r>
            <a:r>
              <a:rPr lang="zh-CN" altLang="zh-CN" dirty="0" smtClean="0">
                <a:cs typeface="+mn-ea"/>
                <a:sym typeface="+mn-lt"/>
              </a:rPr>
              <a:t>，</a:t>
            </a:r>
            <a:r>
              <a:rPr lang="zh-CN" altLang="en-US" dirty="0" smtClean="0">
                <a:cs typeface="+mn-ea"/>
                <a:sym typeface="+mn-lt"/>
              </a:rPr>
              <a:t>宏观尺度</a:t>
            </a:r>
            <a:r>
              <a:rPr lang="zh-CN" altLang="zh-CN" dirty="0" smtClean="0">
                <a:cs typeface="+mn-ea"/>
                <a:sym typeface="+mn-lt"/>
              </a:rPr>
              <a:t>的</a:t>
            </a:r>
            <a:r>
              <a:rPr lang="zh-CN" altLang="zh-CN" dirty="0">
                <a:cs typeface="+mn-ea"/>
                <a:sym typeface="+mn-lt"/>
              </a:rPr>
              <a:t>效果</a:t>
            </a:r>
            <a:r>
              <a:rPr lang="zh-CN" altLang="zh-CN" dirty="0" smtClean="0">
                <a:cs typeface="+mn-ea"/>
                <a:sym typeface="+mn-lt"/>
              </a:rPr>
              <a:t>优于</a:t>
            </a:r>
            <a:r>
              <a:rPr lang="zh-CN" altLang="en-US" dirty="0" smtClean="0">
                <a:cs typeface="+mn-ea"/>
                <a:sym typeface="+mn-lt"/>
              </a:rPr>
              <a:t>微观尺度</a:t>
            </a:r>
            <a:r>
              <a:rPr lang="zh-CN" altLang="zh-CN" dirty="0" smtClean="0">
                <a:cs typeface="+mn-ea"/>
                <a:sym typeface="+mn-lt"/>
              </a:rPr>
              <a:t>的</a:t>
            </a:r>
            <a:r>
              <a:rPr lang="zh-CN" altLang="zh-CN" dirty="0">
                <a:cs typeface="+mn-ea"/>
                <a:sym typeface="+mn-lt"/>
              </a:rPr>
              <a:t>效果</a:t>
            </a:r>
            <a:r>
              <a:rPr lang="zh-CN" altLang="zh-CN" dirty="0" smtClean="0">
                <a:cs typeface="+mn-ea"/>
                <a:sym typeface="+mn-lt"/>
              </a:rPr>
              <a:t>。</a:t>
            </a:r>
            <a:r>
              <a:rPr lang="zh-CN" altLang="en-US" dirty="0">
                <a:cs typeface="+mn-ea"/>
                <a:sym typeface="+mn-lt"/>
              </a:rPr>
              <a:t>两</a:t>
            </a:r>
            <a:r>
              <a:rPr lang="zh-CN" altLang="en-US" dirty="0" smtClean="0">
                <a:cs typeface="+mn-ea"/>
                <a:sym typeface="+mn-lt"/>
              </a:rPr>
              <a:t>个模式都得到了验证，</a:t>
            </a:r>
            <a:r>
              <a:rPr lang="zh-CN" altLang="zh-CN" dirty="0" smtClean="0">
                <a:cs typeface="+mn-ea"/>
                <a:sym typeface="+mn-lt"/>
              </a:rPr>
              <a:t>但</a:t>
            </a:r>
            <a:r>
              <a:rPr lang="zh-CN" altLang="en-US" dirty="0" smtClean="0">
                <a:cs typeface="+mn-ea"/>
                <a:sym typeface="+mn-lt"/>
              </a:rPr>
              <a:t>微观模式</a:t>
            </a:r>
            <a:r>
              <a:rPr lang="zh-CN" altLang="zh-CN" dirty="0" smtClean="0">
                <a:cs typeface="+mn-ea"/>
                <a:sym typeface="+mn-lt"/>
              </a:rPr>
              <a:t>在</a:t>
            </a:r>
            <a:r>
              <a:rPr lang="zh-CN" altLang="zh-CN" dirty="0">
                <a:cs typeface="+mn-ea"/>
                <a:sym typeface="+mn-lt"/>
              </a:rPr>
              <a:t>细分的情况下，一些小模式没有完全覆盖。</a:t>
            </a:r>
          </a:p>
          <a:p>
            <a:r>
              <a:rPr lang="en-US" altLang="zh-CN" dirty="0" smtClean="0">
                <a:cs typeface="+mn-ea"/>
                <a:sym typeface="+mn-lt"/>
              </a:rPr>
              <a:t>3. </a:t>
            </a:r>
            <a:r>
              <a:rPr lang="zh-CN" altLang="zh-CN" dirty="0" smtClean="0">
                <a:cs typeface="+mn-ea"/>
                <a:sym typeface="+mn-lt"/>
              </a:rPr>
              <a:t>出行</a:t>
            </a:r>
            <a:r>
              <a:rPr lang="zh-CN" altLang="zh-CN" dirty="0">
                <a:cs typeface="+mn-ea"/>
                <a:sym typeface="+mn-lt"/>
              </a:rPr>
              <a:t>模式可方便的</a:t>
            </a:r>
            <a:r>
              <a:rPr lang="zh-CN" altLang="zh-CN" dirty="0" smtClean="0">
                <a:cs typeface="+mn-ea"/>
                <a:sym typeface="+mn-lt"/>
              </a:rPr>
              <a:t>进行应用，应用</a:t>
            </a:r>
            <a:r>
              <a:rPr lang="zh-CN" altLang="zh-CN" dirty="0">
                <a:cs typeface="+mn-ea"/>
                <a:sym typeface="+mn-lt"/>
              </a:rPr>
              <a:t>效果良好。进行了城市目的地类型的判别以及特定模式出行路线推荐两个具体的应用，得到的效果和已有的资料对比发现效果良好。因此，游客出行空间模式</a:t>
            </a:r>
            <a:r>
              <a:rPr lang="zh-CN" altLang="zh-CN" dirty="0" smtClean="0">
                <a:cs typeface="+mn-ea"/>
                <a:sym typeface="+mn-lt"/>
              </a:rPr>
              <a:t>具有</a:t>
            </a:r>
            <a:r>
              <a:rPr lang="zh-CN" altLang="en-US" dirty="0">
                <a:cs typeface="+mn-ea"/>
                <a:sym typeface="+mn-lt"/>
              </a:rPr>
              <a:t>实际</a:t>
            </a:r>
            <a:r>
              <a:rPr lang="zh-CN" altLang="zh-CN" dirty="0" smtClean="0">
                <a:cs typeface="+mn-ea"/>
                <a:sym typeface="+mn-lt"/>
              </a:rPr>
              <a:t>的</a:t>
            </a:r>
            <a:r>
              <a:rPr lang="zh-CN" altLang="zh-CN" dirty="0">
                <a:cs typeface="+mn-ea"/>
                <a:sym typeface="+mn-lt"/>
              </a:rPr>
              <a:t>应用</a:t>
            </a:r>
            <a:r>
              <a:rPr lang="zh-CN" altLang="zh-CN" dirty="0" smtClean="0">
                <a:cs typeface="+mn-ea"/>
                <a:sym typeface="+mn-lt"/>
              </a:rPr>
              <a:t>价值</a:t>
            </a:r>
            <a:r>
              <a:rPr lang="zh-CN" altLang="en-US" dirty="0" smtClean="0">
                <a:cs typeface="+mn-ea"/>
                <a:sym typeface="+mn-lt"/>
              </a:rPr>
              <a:t>。</a:t>
            </a:r>
            <a:endParaRPr lang="zh-CN" altLang="en-US" dirty="0">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20</a:t>
            </a:fld>
            <a:endParaRPr lang="zh-CN" altLang="en-US">
              <a:cs typeface="+mn-ea"/>
              <a:sym typeface="+mn-lt"/>
            </a:endParaRPr>
          </a:p>
        </p:txBody>
      </p:sp>
    </p:spTree>
    <p:extLst>
      <p:ext uri="{BB962C8B-B14F-4D97-AF65-F5344CB8AC3E}">
        <p14:creationId xmlns:p14="http://schemas.microsoft.com/office/powerpoint/2010/main" val="1250387437"/>
      </p:ext>
    </p:extLst>
  </p:cSld>
  <p:clrMapOvr>
    <a:masterClrMapping/>
  </p:clrMapOvr>
  <mc:AlternateContent xmlns:mc="http://schemas.openxmlformats.org/markup-compatibility/2006">
    <mc:Choice xmlns:p14="http://schemas.microsoft.com/office/powerpoint/2010/main" Requires="p14">
      <p:transition spd="slow" p14:dur="2000" advTm="56242"/>
    </mc:Choice>
    <mc:Fallback>
      <p:transition spd="slow" advTm="5624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局限与不足</a:t>
            </a:r>
            <a:endParaRPr lang="en-US" altLang="zh-CN" dirty="0">
              <a:latin typeface="+mn-lt"/>
              <a:ea typeface="+mn-ea"/>
              <a:cs typeface="+mn-ea"/>
              <a:sym typeface="+mn-lt"/>
            </a:endParaRPr>
          </a:p>
        </p:txBody>
      </p:sp>
      <p:sp>
        <p:nvSpPr>
          <p:cNvPr id="3" name="内容占位符 2"/>
          <p:cNvSpPr>
            <a:spLocks noGrp="1"/>
          </p:cNvSpPr>
          <p:nvPr>
            <p:ph idx="1"/>
          </p:nvPr>
        </p:nvSpPr>
        <p:spPr/>
        <p:txBody>
          <a:bodyPr>
            <a:normAutofit/>
          </a:bodyPr>
          <a:lstStyle/>
          <a:p>
            <a:pPr lvl="0"/>
            <a:r>
              <a:rPr lang="en-US" altLang="zh-CN" dirty="0" smtClean="0">
                <a:cs typeface="+mn-ea"/>
                <a:sym typeface="+mn-lt"/>
              </a:rPr>
              <a:t>1. Motif </a:t>
            </a:r>
            <a:r>
              <a:rPr lang="zh-CN" altLang="zh-CN" dirty="0">
                <a:cs typeface="+mn-ea"/>
                <a:sym typeface="+mn-lt"/>
              </a:rPr>
              <a:t>提取方法耗时长，</a:t>
            </a:r>
            <a:r>
              <a:rPr lang="zh-CN" altLang="zh-CN" dirty="0" smtClean="0">
                <a:cs typeface="+mn-ea"/>
                <a:sym typeface="+mn-lt"/>
              </a:rPr>
              <a:t>不同工具存在</a:t>
            </a:r>
            <a:r>
              <a:rPr lang="zh-CN" altLang="zh-CN" dirty="0">
                <a:cs typeface="+mn-ea"/>
                <a:sym typeface="+mn-lt"/>
              </a:rPr>
              <a:t>差异</a:t>
            </a:r>
            <a:r>
              <a:rPr lang="zh-CN" altLang="zh-CN" dirty="0" smtClean="0">
                <a:cs typeface="+mn-ea"/>
                <a:sym typeface="+mn-lt"/>
              </a:rPr>
              <a:t>。</a:t>
            </a:r>
            <a:endParaRPr lang="en-US" altLang="zh-CN" dirty="0" smtClean="0">
              <a:cs typeface="+mn-ea"/>
              <a:sym typeface="+mn-lt"/>
            </a:endParaRPr>
          </a:p>
          <a:p>
            <a:pPr lvl="0"/>
            <a:r>
              <a:rPr lang="en-US" altLang="zh-CN" dirty="0" smtClean="0">
                <a:cs typeface="+mn-ea"/>
                <a:sym typeface="+mn-lt"/>
              </a:rPr>
              <a:t>2. Motif</a:t>
            </a:r>
            <a:r>
              <a:rPr lang="zh-CN" altLang="zh-CN" dirty="0">
                <a:cs typeface="+mn-ea"/>
                <a:sym typeface="+mn-lt"/>
              </a:rPr>
              <a:t>结果不能反映多重边的特性</a:t>
            </a:r>
            <a:r>
              <a:rPr lang="zh-CN" altLang="zh-CN" dirty="0" smtClean="0">
                <a:cs typeface="+mn-ea"/>
                <a:sym typeface="+mn-lt"/>
              </a:rPr>
              <a:t>。</a:t>
            </a:r>
            <a:endParaRPr lang="en-US" altLang="zh-CN" dirty="0" smtClean="0">
              <a:cs typeface="+mn-ea"/>
              <a:sym typeface="+mn-lt"/>
            </a:endParaRPr>
          </a:p>
          <a:p>
            <a:pPr lvl="0"/>
            <a:r>
              <a:rPr lang="en-US" altLang="zh-CN" dirty="0" smtClean="0">
                <a:cs typeface="+mn-ea"/>
                <a:sym typeface="+mn-lt"/>
              </a:rPr>
              <a:t>3. </a:t>
            </a:r>
            <a:r>
              <a:rPr lang="zh-CN" altLang="zh-CN" dirty="0" smtClean="0">
                <a:cs typeface="+mn-ea"/>
                <a:sym typeface="+mn-lt"/>
              </a:rPr>
              <a:t>用户</a:t>
            </a:r>
            <a:r>
              <a:rPr lang="zh-CN" altLang="zh-CN" dirty="0">
                <a:cs typeface="+mn-ea"/>
                <a:sym typeface="+mn-lt"/>
              </a:rPr>
              <a:t>的客源地</a:t>
            </a:r>
            <a:r>
              <a:rPr lang="zh-CN" altLang="zh-CN" dirty="0" smtClean="0">
                <a:cs typeface="+mn-ea"/>
                <a:sym typeface="+mn-lt"/>
              </a:rPr>
              <a:t>提取</a:t>
            </a:r>
            <a:r>
              <a:rPr lang="zh-CN" altLang="en-US" dirty="0" smtClean="0">
                <a:cs typeface="+mn-ea"/>
                <a:sym typeface="+mn-lt"/>
              </a:rPr>
              <a:t>方法可改进</a:t>
            </a:r>
            <a:r>
              <a:rPr lang="zh-CN" altLang="zh-CN" dirty="0" smtClean="0">
                <a:cs typeface="+mn-ea"/>
                <a:sym typeface="+mn-lt"/>
              </a:rPr>
              <a:t>。</a:t>
            </a:r>
            <a:endParaRPr lang="en-US" altLang="zh-CN" dirty="0" smtClean="0">
              <a:cs typeface="+mn-ea"/>
              <a:sym typeface="+mn-lt"/>
            </a:endParaRPr>
          </a:p>
          <a:p>
            <a:pPr lvl="0"/>
            <a:r>
              <a:rPr lang="en-US" altLang="zh-CN" dirty="0" smtClean="0">
                <a:cs typeface="+mn-ea"/>
                <a:sym typeface="+mn-lt"/>
              </a:rPr>
              <a:t>4. </a:t>
            </a:r>
            <a:r>
              <a:rPr lang="zh-CN" altLang="zh-CN" dirty="0" smtClean="0">
                <a:cs typeface="+mn-ea"/>
                <a:sym typeface="+mn-lt"/>
              </a:rPr>
              <a:t>社交</a:t>
            </a:r>
            <a:r>
              <a:rPr lang="zh-CN" altLang="zh-CN" dirty="0">
                <a:cs typeface="+mn-ea"/>
                <a:sym typeface="+mn-lt"/>
              </a:rPr>
              <a:t>媒体数据的</a:t>
            </a:r>
            <a:r>
              <a:rPr lang="zh-CN" altLang="zh-CN" dirty="0" smtClean="0">
                <a:cs typeface="+mn-ea"/>
                <a:sym typeface="+mn-lt"/>
              </a:rPr>
              <a:t>离散</a:t>
            </a:r>
            <a:r>
              <a:rPr lang="zh-CN" altLang="en-US" dirty="0" smtClean="0">
                <a:cs typeface="+mn-ea"/>
                <a:sym typeface="+mn-lt"/>
              </a:rPr>
              <a:t>性</a:t>
            </a:r>
            <a:r>
              <a:rPr lang="zh-CN" altLang="zh-CN" dirty="0" smtClean="0">
                <a:cs typeface="+mn-ea"/>
                <a:sym typeface="+mn-lt"/>
              </a:rPr>
              <a:t>强</a:t>
            </a:r>
            <a:r>
              <a:rPr lang="zh-CN" altLang="zh-CN" dirty="0">
                <a:cs typeface="+mn-ea"/>
                <a:sym typeface="+mn-lt"/>
              </a:rPr>
              <a:t>，在提取行为时存在缺失和稀疏的问题</a:t>
            </a:r>
            <a:r>
              <a:rPr lang="zh-CN" altLang="zh-CN" dirty="0" smtClean="0">
                <a:cs typeface="+mn-ea"/>
                <a:sym typeface="+mn-lt"/>
              </a:rPr>
              <a:t>。</a:t>
            </a:r>
            <a:endParaRPr lang="zh-CN" altLang="zh-CN" dirty="0">
              <a:cs typeface="+mn-ea"/>
              <a:sym typeface="+mn-lt"/>
            </a:endParaRPr>
          </a:p>
          <a:p>
            <a:pPr lvl="0"/>
            <a:r>
              <a:rPr lang="en-US" altLang="zh-CN" dirty="0" smtClean="0">
                <a:cs typeface="+mn-ea"/>
                <a:sym typeface="+mn-lt"/>
              </a:rPr>
              <a:t>5. </a:t>
            </a:r>
            <a:r>
              <a:rPr lang="zh-CN" altLang="zh-CN" dirty="0" smtClean="0">
                <a:cs typeface="+mn-ea"/>
                <a:sym typeface="+mn-lt"/>
              </a:rPr>
              <a:t>对于</a:t>
            </a:r>
            <a:r>
              <a:rPr lang="zh-CN" altLang="zh-CN" dirty="0">
                <a:cs typeface="+mn-ea"/>
                <a:sym typeface="+mn-lt"/>
              </a:rPr>
              <a:t>尺度比较小的出行模式</a:t>
            </a:r>
            <a:r>
              <a:rPr lang="zh-CN" altLang="zh-CN" dirty="0" smtClean="0">
                <a:cs typeface="+mn-ea"/>
                <a:sym typeface="+mn-lt"/>
              </a:rPr>
              <a:t>的</a:t>
            </a:r>
            <a:r>
              <a:rPr lang="zh-CN" altLang="en-US" dirty="0" smtClean="0">
                <a:cs typeface="+mn-ea"/>
                <a:sym typeface="+mn-lt"/>
              </a:rPr>
              <a:t>适用</a:t>
            </a:r>
            <a:r>
              <a:rPr lang="zh-CN" altLang="zh-CN" dirty="0" smtClean="0">
                <a:cs typeface="+mn-ea"/>
                <a:sym typeface="+mn-lt"/>
              </a:rPr>
              <a:t>性</a:t>
            </a:r>
            <a:r>
              <a:rPr lang="zh-CN" altLang="zh-CN" dirty="0">
                <a:cs typeface="+mn-ea"/>
                <a:sym typeface="+mn-lt"/>
              </a:rPr>
              <a:t>较差</a:t>
            </a:r>
            <a:r>
              <a:rPr lang="zh-CN" altLang="zh-CN" dirty="0" smtClean="0">
                <a:cs typeface="+mn-ea"/>
                <a:sym typeface="+mn-lt"/>
              </a:rPr>
              <a:t>。</a:t>
            </a:r>
            <a:endParaRPr lang="zh-CN" altLang="zh-CN" dirty="0">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21</a:t>
            </a:fld>
            <a:endParaRPr lang="zh-CN" altLang="en-US">
              <a:cs typeface="+mn-ea"/>
              <a:sym typeface="+mn-lt"/>
            </a:endParaRPr>
          </a:p>
        </p:txBody>
      </p:sp>
    </p:spTree>
    <p:extLst>
      <p:ext uri="{BB962C8B-B14F-4D97-AF65-F5344CB8AC3E}">
        <p14:creationId xmlns:p14="http://schemas.microsoft.com/office/powerpoint/2010/main" val="558819886"/>
      </p:ext>
    </p:extLst>
  </p:cSld>
  <p:clrMapOvr>
    <a:masterClrMapping/>
  </p:clrMapOvr>
  <mc:AlternateContent xmlns:mc="http://schemas.openxmlformats.org/markup-compatibility/2006">
    <mc:Choice xmlns:p14="http://schemas.microsoft.com/office/powerpoint/2010/main" Requires="p14">
      <p:transition spd="slow" p14:dur="2000" advTm="33936"/>
    </mc:Choice>
    <mc:Fallback>
      <p:transition spd="slow" advTm="3393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lt"/>
                <a:ea typeface="+mn-ea"/>
                <a:cs typeface="+mn-ea"/>
                <a:sym typeface="+mn-lt"/>
              </a:rPr>
              <a:t>展望</a:t>
            </a:r>
            <a:endParaRPr lang="en-US" altLang="zh-CN" dirty="0">
              <a:latin typeface="+mn-lt"/>
              <a:ea typeface="+mn-ea"/>
              <a:cs typeface="+mn-ea"/>
              <a:sym typeface="+mn-lt"/>
            </a:endParaRPr>
          </a:p>
        </p:txBody>
      </p:sp>
      <p:sp>
        <p:nvSpPr>
          <p:cNvPr id="3" name="内容占位符 2"/>
          <p:cNvSpPr>
            <a:spLocks noGrp="1"/>
          </p:cNvSpPr>
          <p:nvPr>
            <p:ph idx="1"/>
          </p:nvPr>
        </p:nvSpPr>
        <p:spPr/>
        <p:txBody>
          <a:bodyPr/>
          <a:lstStyle/>
          <a:p>
            <a:pPr lvl="0"/>
            <a:r>
              <a:rPr lang="en-US" altLang="zh-CN" dirty="0" smtClean="0">
                <a:cs typeface="+mn-ea"/>
                <a:sym typeface="+mn-lt"/>
              </a:rPr>
              <a:t>1. </a:t>
            </a:r>
            <a:r>
              <a:rPr lang="zh-CN" altLang="zh-CN" dirty="0" smtClean="0">
                <a:cs typeface="+mn-ea"/>
                <a:sym typeface="+mn-lt"/>
              </a:rPr>
              <a:t>总结</a:t>
            </a:r>
            <a:r>
              <a:rPr lang="zh-CN" altLang="zh-CN" dirty="0">
                <a:cs typeface="+mn-ea"/>
                <a:sym typeface="+mn-lt"/>
              </a:rPr>
              <a:t>目前已有的</a:t>
            </a:r>
            <a:r>
              <a:rPr lang="en-US" altLang="zh-CN" dirty="0">
                <a:cs typeface="+mn-ea"/>
                <a:sym typeface="+mn-lt"/>
              </a:rPr>
              <a:t>motif</a:t>
            </a:r>
            <a:r>
              <a:rPr lang="zh-CN" altLang="zh-CN" dirty="0">
                <a:cs typeface="+mn-ea"/>
                <a:sym typeface="+mn-lt"/>
              </a:rPr>
              <a:t>提取的算法，寻找优化</a:t>
            </a:r>
            <a:r>
              <a:rPr lang="zh-CN" altLang="zh-CN" dirty="0" smtClean="0">
                <a:cs typeface="+mn-ea"/>
                <a:sym typeface="+mn-lt"/>
              </a:rPr>
              <a:t>的</a:t>
            </a:r>
            <a:r>
              <a:rPr lang="zh-CN" altLang="en-US" dirty="0">
                <a:cs typeface="+mn-ea"/>
                <a:sym typeface="+mn-lt"/>
              </a:rPr>
              <a:t>方法</a:t>
            </a:r>
            <a:r>
              <a:rPr lang="zh-CN" altLang="zh-CN" dirty="0" smtClean="0">
                <a:cs typeface="+mn-ea"/>
                <a:sym typeface="+mn-lt"/>
              </a:rPr>
              <a:t>。</a:t>
            </a:r>
            <a:endParaRPr lang="en-US" altLang="zh-CN" dirty="0" smtClean="0">
              <a:cs typeface="+mn-ea"/>
              <a:sym typeface="+mn-lt"/>
            </a:endParaRPr>
          </a:p>
          <a:p>
            <a:pPr lvl="0"/>
            <a:r>
              <a:rPr lang="en-US" altLang="zh-CN" dirty="0" smtClean="0">
                <a:cs typeface="+mn-ea"/>
                <a:sym typeface="+mn-lt"/>
              </a:rPr>
              <a:t>2. </a:t>
            </a:r>
            <a:r>
              <a:rPr lang="zh-CN" altLang="zh-CN" dirty="0" smtClean="0">
                <a:cs typeface="+mn-ea"/>
                <a:sym typeface="+mn-lt"/>
              </a:rPr>
              <a:t>对于出现多重边的旅行行为单独分析，寻找合理的解决方式。</a:t>
            </a:r>
            <a:endParaRPr lang="en-US" altLang="zh-CN" dirty="0" smtClean="0">
              <a:cs typeface="+mn-ea"/>
              <a:sym typeface="+mn-lt"/>
            </a:endParaRPr>
          </a:p>
          <a:p>
            <a:pPr lvl="0"/>
            <a:r>
              <a:rPr lang="en-US" altLang="zh-CN" dirty="0" smtClean="0">
                <a:cs typeface="+mn-ea"/>
                <a:sym typeface="+mn-lt"/>
              </a:rPr>
              <a:t>3. </a:t>
            </a:r>
            <a:r>
              <a:rPr lang="zh-CN" altLang="en-US" dirty="0" smtClean="0">
                <a:cs typeface="+mn-ea"/>
                <a:sym typeface="+mn-lt"/>
              </a:rPr>
              <a:t>改进</a:t>
            </a:r>
            <a:r>
              <a:rPr lang="zh-CN" altLang="zh-CN" dirty="0" smtClean="0">
                <a:cs typeface="+mn-ea"/>
                <a:sym typeface="+mn-lt"/>
              </a:rPr>
              <a:t>客源地提取的方法。</a:t>
            </a:r>
            <a:endParaRPr lang="zh-CN" altLang="en-US" dirty="0">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22</a:t>
            </a:fld>
            <a:endParaRPr lang="zh-CN" altLang="en-US">
              <a:cs typeface="+mn-ea"/>
              <a:sym typeface="+mn-lt"/>
            </a:endParaRPr>
          </a:p>
        </p:txBody>
      </p:sp>
    </p:spTree>
    <p:extLst>
      <p:ext uri="{BB962C8B-B14F-4D97-AF65-F5344CB8AC3E}">
        <p14:creationId xmlns:p14="http://schemas.microsoft.com/office/powerpoint/2010/main" val="302363874"/>
      </p:ext>
    </p:extLst>
  </p:cSld>
  <p:clrMapOvr>
    <a:masterClrMapping/>
  </p:clrMapOvr>
  <mc:AlternateContent xmlns:mc="http://schemas.openxmlformats.org/markup-compatibility/2006">
    <mc:Choice xmlns:p14="http://schemas.microsoft.com/office/powerpoint/2010/main" Requires="p14">
      <p:transition spd="slow" p14:dur="2000" advTm="23126"/>
    </mc:Choice>
    <mc:Fallback>
      <p:transition spd="slow" advTm="2312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ctrTitle"/>
          </p:nvPr>
        </p:nvSpPr>
        <p:spPr>
          <a:xfrm>
            <a:off x="1456308" y="2622589"/>
            <a:ext cx="7641972" cy="939358"/>
          </a:xfrm>
        </p:spPr>
        <p:txBody>
          <a:bodyPr>
            <a:normAutofit fontScale="90000"/>
          </a:bodyPr>
          <a:lstStyle/>
          <a:p>
            <a:pPr algn="ctr"/>
            <a:r>
              <a:rPr lang="zh-CN" altLang="en-US" dirty="0" smtClean="0">
                <a:latin typeface="+mn-lt"/>
                <a:ea typeface="+mn-ea"/>
                <a:cs typeface="+mn-ea"/>
                <a:sym typeface="+mn-lt"/>
              </a:rPr>
              <a:t>基于</a:t>
            </a:r>
            <a:r>
              <a:rPr lang="zh-CN" altLang="en-US" dirty="0">
                <a:latin typeface="+mn-lt"/>
                <a:ea typeface="+mn-ea"/>
                <a:cs typeface="+mn-ea"/>
                <a:sym typeface="+mn-lt"/>
              </a:rPr>
              <a:t>社交媒体大数据的游客出行空间模式</a:t>
            </a:r>
            <a:r>
              <a:rPr lang="zh-CN" altLang="en-US" dirty="0" smtClean="0">
                <a:latin typeface="+mn-lt"/>
                <a:ea typeface="+mn-ea"/>
                <a:cs typeface="+mn-ea"/>
                <a:sym typeface="+mn-lt"/>
              </a:rPr>
              <a:t>研究</a:t>
            </a:r>
            <a:r>
              <a:rPr lang="en-US" altLang="zh-CN" dirty="0" smtClean="0">
                <a:latin typeface="+mn-lt"/>
                <a:ea typeface="+mn-ea"/>
                <a:cs typeface="+mn-ea"/>
                <a:sym typeface="+mn-lt"/>
              </a:rPr>
              <a:t/>
            </a:r>
            <a:br>
              <a:rPr lang="en-US" altLang="zh-CN" dirty="0" smtClean="0">
                <a:latin typeface="+mn-lt"/>
                <a:ea typeface="+mn-ea"/>
                <a:cs typeface="+mn-ea"/>
                <a:sym typeface="+mn-lt"/>
              </a:rPr>
            </a:br>
            <a:r>
              <a:rPr lang="en-US" altLang="zh-CN" dirty="0">
                <a:latin typeface="+mn-lt"/>
                <a:ea typeface="+mn-ea"/>
                <a:cs typeface="+mn-ea"/>
                <a:sym typeface="+mn-lt"/>
              </a:rPr>
              <a:t>Thanks</a:t>
            </a:r>
            <a:endParaRPr lang="zh-CN" altLang="en-US" b="0" dirty="0">
              <a:latin typeface="+mn-lt"/>
              <a:ea typeface="+mn-ea"/>
              <a:cs typeface="+mn-ea"/>
              <a:sym typeface="+mn-lt"/>
            </a:endParaRPr>
          </a:p>
        </p:txBody>
      </p:sp>
      <p:sp>
        <p:nvSpPr>
          <p:cNvPr id="13" name="文本占位符 12"/>
          <p:cNvSpPr>
            <a:spLocks noGrp="1"/>
          </p:cNvSpPr>
          <p:nvPr>
            <p:ph type="body" sz="quarter" idx="17"/>
          </p:nvPr>
        </p:nvSpPr>
        <p:spPr>
          <a:xfrm>
            <a:off x="4226941" y="3561947"/>
            <a:ext cx="2484755" cy="1447987"/>
          </a:xfrm>
        </p:spPr>
        <p:txBody>
          <a:bodyPr>
            <a:normAutofit/>
          </a:bodyPr>
          <a:lstStyle/>
          <a:p>
            <a:pPr algn="l"/>
            <a:r>
              <a:rPr lang="zh-CN" altLang="en-US" dirty="0" smtClean="0">
                <a:cs typeface="+mn-ea"/>
                <a:sym typeface="+mn-lt"/>
              </a:rPr>
              <a:t>汇报人：唐启浩</a:t>
            </a:r>
            <a:endParaRPr lang="en-US" altLang="zh-CN" dirty="0" smtClean="0">
              <a:cs typeface="+mn-ea"/>
              <a:sym typeface="+mn-lt"/>
            </a:endParaRPr>
          </a:p>
          <a:p>
            <a:pPr algn="l"/>
            <a:r>
              <a:rPr lang="zh-CN" altLang="en-US" dirty="0" smtClean="0">
                <a:cs typeface="+mn-ea"/>
                <a:sym typeface="+mn-lt"/>
              </a:rPr>
              <a:t>学    号：</a:t>
            </a:r>
            <a:r>
              <a:rPr lang="en-US" altLang="zh-CN" dirty="0" smtClean="0">
                <a:cs typeface="+mn-ea"/>
                <a:sym typeface="+mn-lt"/>
              </a:rPr>
              <a:t>1400012415</a:t>
            </a:r>
          </a:p>
          <a:p>
            <a:pPr algn="l"/>
            <a:r>
              <a:rPr lang="zh-CN" altLang="en-US" dirty="0" smtClean="0">
                <a:cs typeface="+mn-ea"/>
                <a:sym typeface="+mn-lt"/>
              </a:rPr>
              <a:t>导    师：刘  瑜</a:t>
            </a:r>
            <a:endParaRPr lang="en-US" altLang="zh-CN" dirty="0" smtClean="0">
              <a:cs typeface="+mn-ea"/>
              <a:sym typeface="+mn-lt"/>
            </a:endParaRPr>
          </a:p>
          <a:p>
            <a:pPr algn="l"/>
            <a:r>
              <a:rPr lang="en-US" altLang="zh-CN" dirty="0">
                <a:cs typeface="+mn-ea"/>
                <a:sym typeface="+mn-lt"/>
              </a:rPr>
              <a:t>2018</a:t>
            </a:r>
            <a:r>
              <a:rPr lang="zh-CN" altLang="en-US" dirty="0" smtClean="0">
                <a:cs typeface="+mn-ea"/>
                <a:sym typeface="+mn-lt"/>
              </a:rPr>
              <a:t>年</a:t>
            </a:r>
            <a:r>
              <a:rPr lang="en-US" altLang="zh-CN" dirty="0" smtClean="0">
                <a:cs typeface="+mn-ea"/>
                <a:sym typeface="+mn-lt"/>
              </a:rPr>
              <a:t>06</a:t>
            </a:r>
            <a:r>
              <a:rPr lang="zh-CN" altLang="en-US" dirty="0" smtClean="0">
                <a:cs typeface="+mn-ea"/>
                <a:sym typeface="+mn-lt"/>
              </a:rPr>
              <a:t>月</a:t>
            </a:r>
            <a:r>
              <a:rPr lang="en-US" altLang="zh-CN" dirty="0" smtClean="0">
                <a:cs typeface="+mn-ea"/>
                <a:sym typeface="+mn-lt"/>
              </a:rPr>
              <a:t>03</a:t>
            </a:r>
            <a:r>
              <a:rPr lang="zh-CN" altLang="en-US" dirty="0" smtClean="0">
                <a:cs typeface="+mn-ea"/>
                <a:sym typeface="+mn-lt"/>
              </a:rPr>
              <a:t>日</a:t>
            </a:r>
            <a:endParaRPr lang="en-US" altLang="zh-CN" dirty="0">
              <a:cs typeface="+mn-ea"/>
              <a:sym typeface="+mn-lt"/>
            </a:endParaRPr>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mc:Choice xmlns:p14="http://schemas.microsoft.com/office/powerpoint/2010/main" Requires="p14">
      <p:transition spd="slow" p14:dur="2000" advTm="3981"/>
    </mc:Choice>
    <mc:Fallback>
      <p:transition spd="slow" advTm="398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en-US" altLang="zh-CN" dirty="0" smtClean="0">
                <a:latin typeface="+mn-lt"/>
                <a:ea typeface="+mn-ea"/>
                <a:cs typeface="+mn-ea"/>
                <a:sym typeface="+mn-lt"/>
              </a:rPr>
              <a:t>1. </a:t>
            </a:r>
            <a:r>
              <a:rPr lang="zh-CN" altLang="en-US" dirty="0" smtClean="0">
                <a:latin typeface="+mn-lt"/>
                <a:ea typeface="+mn-ea"/>
                <a:cs typeface="+mn-ea"/>
                <a:sym typeface="+mn-lt"/>
              </a:rPr>
              <a:t>概述</a:t>
            </a:r>
            <a:endParaRPr lang="zh-CN" altLang="en-US" dirty="0">
              <a:latin typeface="+mn-lt"/>
              <a:ea typeface="+mn-ea"/>
              <a:cs typeface="+mn-ea"/>
              <a:sym typeface="+mn-lt"/>
            </a:endParaRPr>
          </a:p>
        </p:txBody>
      </p:sp>
      <p:sp>
        <p:nvSpPr>
          <p:cNvPr id="8" name="文本占位符 7"/>
          <p:cNvSpPr>
            <a:spLocks noGrp="1"/>
          </p:cNvSpPr>
          <p:nvPr>
            <p:ph type="body" idx="1"/>
          </p:nvPr>
        </p:nvSpPr>
        <p:spPr/>
        <p:txBody>
          <a:bodyPr>
            <a:normAutofit/>
          </a:bodyPr>
          <a:lstStyle/>
          <a:p>
            <a:r>
              <a:rPr lang="zh-CN" altLang="en-US" dirty="0">
                <a:cs typeface="+mn-ea"/>
                <a:sym typeface="+mn-lt"/>
              </a:rPr>
              <a:t>研究背景与</a:t>
            </a:r>
            <a:r>
              <a:rPr lang="zh-CN" altLang="en-US" dirty="0" smtClean="0">
                <a:cs typeface="+mn-ea"/>
                <a:sym typeface="+mn-lt"/>
              </a:rPr>
              <a:t>意义</a:t>
            </a:r>
            <a:endParaRPr lang="en-US" altLang="zh-CN" dirty="0" smtClean="0">
              <a:cs typeface="+mn-ea"/>
              <a:sym typeface="+mn-lt"/>
            </a:endParaRPr>
          </a:p>
          <a:p>
            <a:r>
              <a:rPr lang="zh-CN" altLang="en-US" dirty="0" smtClean="0">
                <a:cs typeface="+mn-ea"/>
                <a:sym typeface="+mn-lt"/>
              </a:rPr>
              <a:t>研究现状</a:t>
            </a:r>
            <a:endParaRPr lang="en-US" altLang="zh-CN" dirty="0" smtClean="0">
              <a:cs typeface="+mn-ea"/>
              <a:sym typeface="+mn-lt"/>
            </a:endParaRPr>
          </a:p>
          <a:p>
            <a:r>
              <a:rPr lang="zh-CN" altLang="en-US" dirty="0">
                <a:cs typeface="+mn-ea"/>
                <a:sym typeface="+mn-lt"/>
              </a:rPr>
              <a:t>研究内容与</a:t>
            </a:r>
            <a:r>
              <a:rPr lang="zh-CN" altLang="en-US" dirty="0" smtClean="0">
                <a:cs typeface="+mn-ea"/>
                <a:sym typeface="+mn-lt"/>
              </a:rPr>
              <a:t>目的</a:t>
            </a:r>
            <a:endParaRPr lang="en-US" altLang="zh-CN" dirty="0" smtClean="0">
              <a:cs typeface="+mn-ea"/>
              <a:sym typeface="+mn-lt"/>
            </a:endParaRPr>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mc:Choice xmlns:p14="http://schemas.microsoft.com/office/powerpoint/2010/main" Requires="p14">
      <p:transition spd="slow" p14:dur="2000" advTm="736"/>
    </mc:Choice>
    <mc:Fallback>
      <p:transition spd="slow" advTm="73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研究背景与意义</a:t>
            </a:r>
            <a:endParaRPr lang="zh-CN" altLang="en-US" dirty="0">
              <a:latin typeface="+mn-lt"/>
              <a:ea typeface="+mn-ea"/>
              <a:cs typeface="+mn-ea"/>
              <a:sym typeface="+mn-lt"/>
            </a:endParaRPr>
          </a:p>
        </p:txBody>
      </p:sp>
      <p:sp>
        <p:nvSpPr>
          <p:cNvPr id="3" name="内容占位符 2"/>
          <p:cNvSpPr>
            <a:spLocks noGrp="1"/>
          </p:cNvSpPr>
          <p:nvPr>
            <p:ph idx="1"/>
          </p:nvPr>
        </p:nvSpPr>
        <p:spPr/>
        <p:txBody>
          <a:bodyPr/>
          <a:lstStyle/>
          <a:p>
            <a:r>
              <a:rPr lang="zh-CN" altLang="en-US" sz="2800" dirty="0" smtClean="0">
                <a:cs typeface="+mn-ea"/>
                <a:sym typeface="+mn-lt"/>
              </a:rPr>
              <a:t>游客</a:t>
            </a:r>
            <a:r>
              <a:rPr lang="zh-CN" altLang="en-US" sz="2800" dirty="0">
                <a:cs typeface="+mn-ea"/>
                <a:sym typeface="+mn-lt"/>
              </a:rPr>
              <a:t>出行空间模式是描述游客在旅游活动空间活动规律的模式，不同个体在空间行为上有较大的差异</a:t>
            </a:r>
            <a:r>
              <a:rPr lang="zh-CN" altLang="en-US" sz="2800" dirty="0" smtClean="0">
                <a:cs typeface="+mn-ea"/>
                <a:sym typeface="+mn-lt"/>
              </a:rPr>
              <a:t>。</a:t>
            </a:r>
            <a:endParaRPr lang="en-US" altLang="zh-CN" sz="2800" dirty="0" smtClean="0">
              <a:cs typeface="+mn-ea"/>
              <a:sym typeface="+mn-lt"/>
            </a:endParaRPr>
          </a:p>
          <a:p>
            <a:r>
              <a:rPr lang="zh-CN" altLang="en-US" sz="2800" dirty="0" smtClean="0">
                <a:cs typeface="+mn-ea"/>
                <a:sym typeface="+mn-lt"/>
              </a:rPr>
              <a:t>重要性：是</a:t>
            </a:r>
            <a:r>
              <a:rPr lang="zh-CN" altLang="en-US" sz="2800" dirty="0">
                <a:cs typeface="+mn-ea"/>
                <a:sym typeface="+mn-lt"/>
              </a:rPr>
              <a:t>研究旅游空间结构的重要构成，游客的出行模式对于旅游区空间的组织和管理具有指导意义，有利于旅游区对自身功能有更深的理解，从而做出调整，使空间结构得到高效</a:t>
            </a:r>
            <a:r>
              <a:rPr lang="zh-CN" altLang="en-US" sz="2800" dirty="0" smtClean="0">
                <a:cs typeface="+mn-ea"/>
                <a:sym typeface="+mn-lt"/>
              </a:rPr>
              <a:t>利用，对游客的出行具有指导作用。</a:t>
            </a: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4</a:t>
            </a:fld>
            <a:endParaRPr lang="zh-CN" altLang="en-US">
              <a:cs typeface="+mn-ea"/>
              <a:sym typeface="+mn-lt"/>
            </a:endParaRPr>
          </a:p>
        </p:txBody>
      </p:sp>
    </p:spTree>
    <p:extLst>
      <p:ext uri="{BB962C8B-B14F-4D97-AF65-F5344CB8AC3E}">
        <p14:creationId xmlns:p14="http://schemas.microsoft.com/office/powerpoint/2010/main" val="1773241440"/>
      </p:ext>
    </p:extLst>
  </p:cSld>
  <p:clrMapOvr>
    <a:masterClrMapping/>
  </p:clrMapOvr>
  <mc:AlternateContent xmlns:mc="http://schemas.openxmlformats.org/markup-compatibility/2006">
    <mc:Choice xmlns:p14="http://schemas.microsoft.com/office/powerpoint/2010/main" Requires="p14">
      <p:transition spd="slow" p14:dur="2000" advTm="13986"/>
    </mc:Choice>
    <mc:Fallback>
      <p:transition spd="slow" advTm="1398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研究现状</a:t>
            </a:r>
            <a:endParaRPr lang="zh-CN" altLang="en-US" dirty="0">
              <a:latin typeface="+mn-lt"/>
              <a:ea typeface="+mn-ea"/>
              <a:cs typeface="+mn-ea"/>
              <a:sym typeface="+mn-lt"/>
            </a:endParaRPr>
          </a:p>
        </p:txBody>
      </p:sp>
      <p:sp>
        <p:nvSpPr>
          <p:cNvPr id="3" name="内容占位符 2"/>
          <p:cNvSpPr>
            <a:spLocks noGrp="1"/>
          </p:cNvSpPr>
          <p:nvPr>
            <p:ph idx="1"/>
          </p:nvPr>
        </p:nvSpPr>
        <p:spPr>
          <a:xfrm>
            <a:off x="669925" y="1123950"/>
            <a:ext cx="3307716" cy="5019675"/>
          </a:xfrm>
        </p:spPr>
        <p:txBody>
          <a:bodyPr/>
          <a:lstStyle/>
          <a:p>
            <a:r>
              <a:rPr lang="zh-CN" altLang="en-US" dirty="0" smtClean="0">
                <a:cs typeface="+mn-ea"/>
                <a:sym typeface="+mn-lt"/>
              </a:rPr>
              <a:t>宏观尺度模式：</a:t>
            </a:r>
            <a:r>
              <a:rPr lang="en-US" altLang="zh-CN" dirty="0" smtClean="0">
                <a:cs typeface="+mn-ea"/>
                <a:sym typeface="+mn-lt"/>
              </a:rPr>
              <a:t>LCF</a:t>
            </a:r>
            <a:r>
              <a:rPr lang="zh-CN" altLang="en-US" dirty="0" smtClean="0">
                <a:cs typeface="+mn-ea"/>
                <a:sym typeface="+mn-lt"/>
              </a:rPr>
              <a:t>模式</a:t>
            </a:r>
            <a:endParaRPr lang="en-US" altLang="zh-CN" dirty="0" smtClean="0">
              <a:cs typeface="+mn-ea"/>
              <a:sym typeface="+mn-lt"/>
            </a:endParaRPr>
          </a:p>
          <a:p>
            <a:r>
              <a:rPr lang="zh-CN" altLang="en-US" dirty="0">
                <a:cs typeface="+mn-ea"/>
                <a:sym typeface="+mn-lt"/>
              </a:rPr>
              <a:t>微观</a:t>
            </a:r>
            <a:r>
              <a:rPr lang="zh-CN" altLang="en-US" dirty="0" smtClean="0">
                <a:cs typeface="+mn-ea"/>
                <a:sym typeface="+mn-lt"/>
              </a:rPr>
              <a:t>尺度模式：点对点、环游、复杂</a:t>
            </a:r>
            <a:endParaRPr lang="en-US" altLang="zh-CN" dirty="0" smtClean="0">
              <a:cs typeface="+mn-ea"/>
              <a:sym typeface="+mn-lt"/>
            </a:endParaRPr>
          </a:p>
          <a:p>
            <a:r>
              <a:rPr lang="zh-CN" altLang="en-US" dirty="0" smtClean="0">
                <a:cs typeface="+mn-ea"/>
                <a:sym typeface="+mn-lt"/>
              </a:rPr>
              <a:t>研究方法：游客问卷，人工统计</a:t>
            </a:r>
            <a:endParaRPr lang="en-US" altLang="zh-CN" dirty="0" smtClean="0">
              <a:cs typeface="+mn-ea"/>
              <a:sym typeface="+mn-lt"/>
            </a:endParaRPr>
          </a:p>
          <a:p>
            <a:r>
              <a:rPr lang="zh-CN" altLang="en-US" dirty="0" smtClean="0">
                <a:cs typeface="+mn-ea"/>
                <a:sym typeface="+mn-lt"/>
              </a:rPr>
              <a:t>缺点：数据量少，主观因素，人工处理，验证困难</a:t>
            </a:r>
            <a:endParaRPr lang="en-US" altLang="zh-CN" dirty="0" smtClean="0">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graphicFrame>
        <p:nvGraphicFramePr>
          <p:cNvPr id="12" name="表格 11"/>
          <p:cNvGraphicFramePr>
            <a:graphicFrameLocks noGrp="1"/>
          </p:cNvGraphicFramePr>
          <p:nvPr>
            <p:extLst>
              <p:ext uri="{D42A27DB-BD31-4B8C-83A1-F6EECF244321}">
                <p14:modId xmlns:p14="http://schemas.microsoft.com/office/powerpoint/2010/main" val="2493760789"/>
              </p:ext>
            </p:extLst>
          </p:nvPr>
        </p:nvGraphicFramePr>
        <p:xfrm>
          <a:off x="4379302" y="1028700"/>
          <a:ext cx="7526185" cy="5259071"/>
        </p:xfrm>
        <a:graphic>
          <a:graphicData uri="http://schemas.openxmlformats.org/drawingml/2006/table">
            <a:tbl>
              <a:tblPr firstRow="1" firstCol="1" bandRow="1">
                <a:tableStyleId>{5C22544A-7EE6-4342-B048-85BDC9FD1C3A}</a:tableStyleId>
              </a:tblPr>
              <a:tblGrid>
                <a:gridCol w="2508426">
                  <a:extLst>
                    <a:ext uri="{9D8B030D-6E8A-4147-A177-3AD203B41FA5}">
                      <a16:colId xmlns:a16="http://schemas.microsoft.com/office/drawing/2014/main" val="517874923"/>
                    </a:ext>
                  </a:extLst>
                </a:gridCol>
                <a:gridCol w="2508426">
                  <a:extLst>
                    <a:ext uri="{9D8B030D-6E8A-4147-A177-3AD203B41FA5}">
                      <a16:colId xmlns:a16="http://schemas.microsoft.com/office/drawing/2014/main" val="2037277140"/>
                    </a:ext>
                  </a:extLst>
                </a:gridCol>
                <a:gridCol w="2509333">
                  <a:extLst>
                    <a:ext uri="{9D8B030D-6E8A-4147-A177-3AD203B41FA5}">
                      <a16:colId xmlns:a16="http://schemas.microsoft.com/office/drawing/2014/main" val="3263495138"/>
                    </a:ext>
                  </a:extLst>
                </a:gridCol>
              </a:tblGrid>
              <a:tr h="200787">
                <a:tc>
                  <a:txBody>
                    <a:bodyPr/>
                    <a:lstStyle/>
                    <a:p>
                      <a:pPr indent="266700" algn="just">
                        <a:lnSpc>
                          <a:spcPct val="166000"/>
                        </a:lnSpc>
                        <a:spcAft>
                          <a:spcPts val="0"/>
                        </a:spcAft>
                      </a:pPr>
                      <a:r>
                        <a:rPr lang="zh-CN" sz="1200" kern="100" dirty="0">
                          <a:effectLst/>
                          <a:latin typeface="+mn-lt"/>
                          <a:ea typeface="+mn-ea"/>
                          <a:cs typeface="+mn-ea"/>
                          <a:sym typeface="+mn-lt"/>
                        </a:rPr>
                        <a:t>作者</a:t>
                      </a:r>
                    </a:p>
                  </a:txBody>
                  <a:tcPr marL="45357" marR="45357" marT="0" marB="0"/>
                </a:tc>
                <a:tc>
                  <a:txBody>
                    <a:bodyPr/>
                    <a:lstStyle/>
                    <a:p>
                      <a:pPr indent="266700" algn="just">
                        <a:lnSpc>
                          <a:spcPct val="166000"/>
                        </a:lnSpc>
                        <a:spcAft>
                          <a:spcPts val="0"/>
                        </a:spcAft>
                      </a:pPr>
                      <a:r>
                        <a:rPr lang="zh-CN" sz="1200" kern="100">
                          <a:effectLst/>
                          <a:latin typeface="+mn-lt"/>
                          <a:ea typeface="+mn-ea"/>
                          <a:cs typeface="+mn-ea"/>
                          <a:sym typeface="+mn-lt"/>
                        </a:rPr>
                        <a:t>研究类型</a:t>
                      </a:r>
                    </a:p>
                  </a:txBody>
                  <a:tcPr marL="45357" marR="45357" marT="0" marB="0"/>
                </a:tc>
                <a:tc>
                  <a:txBody>
                    <a:bodyPr/>
                    <a:lstStyle/>
                    <a:p>
                      <a:pPr indent="266700" algn="just">
                        <a:lnSpc>
                          <a:spcPct val="166000"/>
                        </a:lnSpc>
                        <a:spcAft>
                          <a:spcPts val="0"/>
                        </a:spcAft>
                      </a:pPr>
                      <a:r>
                        <a:rPr lang="zh-CN" sz="1200" kern="100">
                          <a:effectLst/>
                          <a:latin typeface="+mn-lt"/>
                          <a:ea typeface="+mn-ea"/>
                          <a:cs typeface="+mn-ea"/>
                          <a:sym typeface="+mn-lt"/>
                        </a:rPr>
                        <a:t>旅行模式</a:t>
                      </a:r>
                    </a:p>
                  </a:txBody>
                  <a:tcPr marL="45357" marR="45357" marT="0" marB="0"/>
                </a:tc>
                <a:extLst>
                  <a:ext uri="{0D108BD9-81ED-4DB2-BD59-A6C34878D82A}">
                    <a16:rowId xmlns:a16="http://schemas.microsoft.com/office/drawing/2014/main" val="4289966837"/>
                  </a:ext>
                </a:extLst>
              </a:tr>
              <a:tr h="401574">
                <a:tc>
                  <a:txBody>
                    <a:bodyPr/>
                    <a:lstStyle/>
                    <a:p>
                      <a:pPr indent="266700" algn="l">
                        <a:lnSpc>
                          <a:spcPct val="166000"/>
                        </a:lnSpc>
                        <a:spcAft>
                          <a:spcPts val="0"/>
                        </a:spcAft>
                      </a:pPr>
                      <a:r>
                        <a:rPr lang="en-US" sz="1200" kern="100" dirty="0">
                          <a:effectLst/>
                          <a:latin typeface="+mn-lt"/>
                          <a:ea typeface="+mn-ea"/>
                          <a:cs typeface="+mn-ea"/>
                          <a:sym typeface="+mn-lt"/>
                        </a:rPr>
                        <a:t>Gunn(1972)</a:t>
                      </a:r>
                      <a:endParaRPr lang="zh-CN" sz="1200" kern="100" dirty="0">
                        <a:effectLst/>
                        <a:latin typeface="+mn-lt"/>
                        <a:ea typeface="+mn-ea"/>
                        <a:cs typeface="+mn-ea"/>
                        <a:sym typeface="+mn-lt"/>
                      </a:endParaRPr>
                    </a:p>
                  </a:txBody>
                  <a:tcPr marL="45357" marR="45357" marT="0" marB="0"/>
                </a:tc>
                <a:tc>
                  <a:txBody>
                    <a:bodyPr/>
                    <a:lstStyle/>
                    <a:p>
                      <a:pPr indent="266700" algn="l">
                        <a:lnSpc>
                          <a:spcPct val="166000"/>
                        </a:lnSpc>
                        <a:spcAft>
                          <a:spcPts val="0"/>
                        </a:spcAft>
                      </a:pPr>
                      <a:r>
                        <a:rPr lang="zh-CN" sz="1200" kern="100" dirty="0">
                          <a:effectLst/>
                          <a:latin typeface="+mn-lt"/>
                          <a:ea typeface="+mn-ea"/>
                          <a:cs typeface="+mn-ea"/>
                          <a:sym typeface="+mn-lt"/>
                        </a:rPr>
                        <a:t>理论研究</a:t>
                      </a:r>
                    </a:p>
                  </a:txBody>
                  <a:tcPr marL="45357" marR="45357" marT="0" marB="0"/>
                </a:tc>
                <a:tc>
                  <a:txBody>
                    <a:bodyPr/>
                    <a:lstStyle/>
                    <a:p>
                      <a:pPr indent="266700" algn="l">
                        <a:lnSpc>
                          <a:spcPct val="166000"/>
                        </a:lnSpc>
                        <a:spcAft>
                          <a:spcPts val="0"/>
                        </a:spcAft>
                      </a:pPr>
                      <a:r>
                        <a:rPr lang="zh-CN" sz="1200" kern="100">
                          <a:effectLst/>
                          <a:latin typeface="+mn-lt"/>
                          <a:ea typeface="+mn-ea"/>
                          <a:cs typeface="+mn-ea"/>
                          <a:sym typeface="+mn-lt"/>
                        </a:rPr>
                        <a:t>目的地模式、环游模式</a:t>
                      </a:r>
                    </a:p>
                  </a:txBody>
                  <a:tcPr marL="45357" marR="45357" marT="0" marB="0"/>
                </a:tc>
                <a:extLst>
                  <a:ext uri="{0D108BD9-81ED-4DB2-BD59-A6C34878D82A}">
                    <a16:rowId xmlns:a16="http://schemas.microsoft.com/office/drawing/2014/main" val="4040969450"/>
                  </a:ext>
                </a:extLst>
              </a:tr>
              <a:tr h="602361">
                <a:tc>
                  <a:txBody>
                    <a:bodyPr/>
                    <a:lstStyle/>
                    <a:p>
                      <a:pPr indent="266700" algn="just">
                        <a:lnSpc>
                          <a:spcPct val="166000"/>
                        </a:lnSpc>
                        <a:spcAft>
                          <a:spcPts val="0"/>
                        </a:spcAft>
                      </a:pPr>
                      <a:r>
                        <a:rPr lang="en-US" sz="1200" kern="100" dirty="0" err="1">
                          <a:effectLst/>
                          <a:latin typeface="+mn-lt"/>
                          <a:ea typeface="+mn-ea"/>
                          <a:cs typeface="+mn-ea"/>
                          <a:sym typeface="+mn-lt"/>
                        </a:rPr>
                        <a:t>Mings</a:t>
                      </a:r>
                      <a:r>
                        <a:rPr lang="en-US" sz="1200" kern="100" dirty="0">
                          <a:effectLst/>
                          <a:latin typeface="+mn-lt"/>
                          <a:ea typeface="+mn-ea"/>
                          <a:cs typeface="+mn-ea"/>
                          <a:sym typeface="+mn-lt"/>
                        </a:rPr>
                        <a:t> &amp; </a:t>
                      </a:r>
                      <a:r>
                        <a:rPr lang="en-US" sz="1200" kern="100" dirty="0" err="1">
                          <a:effectLst/>
                          <a:latin typeface="+mn-lt"/>
                          <a:ea typeface="+mn-ea"/>
                          <a:cs typeface="+mn-ea"/>
                          <a:sym typeface="+mn-lt"/>
                        </a:rPr>
                        <a:t>Mchugh</a:t>
                      </a:r>
                      <a:r>
                        <a:rPr lang="en-US" sz="1200" kern="100" dirty="0">
                          <a:effectLst/>
                          <a:latin typeface="+mn-lt"/>
                          <a:ea typeface="+mn-ea"/>
                          <a:cs typeface="+mn-ea"/>
                          <a:sym typeface="+mn-lt"/>
                        </a:rPr>
                        <a:t>(1992)</a:t>
                      </a:r>
                      <a:endParaRPr lang="zh-CN" sz="1200" kern="100" dirty="0">
                        <a:effectLst/>
                        <a:latin typeface="+mn-lt"/>
                        <a:ea typeface="+mn-ea"/>
                        <a:cs typeface="+mn-ea"/>
                        <a:sym typeface="+mn-lt"/>
                      </a:endParaRPr>
                    </a:p>
                  </a:txBody>
                  <a:tcPr marL="45357" marR="45357" marT="0" marB="0"/>
                </a:tc>
                <a:tc>
                  <a:txBody>
                    <a:bodyPr/>
                    <a:lstStyle/>
                    <a:p>
                      <a:pPr indent="266700" algn="just">
                        <a:lnSpc>
                          <a:spcPct val="166000"/>
                        </a:lnSpc>
                        <a:spcAft>
                          <a:spcPts val="0"/>
                        </a:spcAft>
                      </a:pPr>
                      <a:r>
                        <a:rPr lang="zh-CN" sz="1200" kern="100" dirty="0">
                          <a:effectLst/>
                          <a:latin typeface="+mn-lt"/>
                          <a:ea typeface="+mn-ea"/>
                          <a:cs typeface="+mn-ea"/>
                          <a:sym typeface="+mn-lt"/>
                        </a:rPr>
                        <a:t>实证研究</a:t>
                      </a:r>
                    </a:p>
                    <a:p>
                      <a:pPr indent="266700" algn="just">
                        <a:lnSpc>
                          <a:spcPct val="166000"/>
                        </a:lnSpc>
                        <a:spcAft>
                          <a:spcPts val="0"/>
                        </a:spcAft>
                      </a:pPr>
                      <a:r>
                        <a:rPr lang="zh-CN" sz="1200" kern="100" dirty="0">
                          <a:effectLst/>
                          <a:latin typeface="+mn-lt"/>
                          <a:ea typeface="+mn-ea"/>
                          <a:cs typeface="+mn-ea"/>
                          <a:sym typeface="+mn-lt"/>
                        </a:rPr>
                        <a:t>到黄石国家公园度假者</a:t>
                      </a:r>
                    </a:p>
                  </a:txBody>
                  <a:tcPr marL="45357" marR="45357" marT="0" marB="0"/>
                </a:tc>
                <a:tc>
                  <a:txBody>
                    <a:bodyPr/>
                    <a:lstStyle/>
                    <a:p>
                      <a:pPr indent="266700" algn="just">
                        <a:lnSpc>
                          <a:spcPct val="166000"/>
                        </a:lnSpc>
                        <a:spcAft>
                          <a:spcPts val="0"/>
                        </a:spcAft>
                      </a:pPr>
                      <a:r>
                        <a:rPr lang="zh-CN" sz="1200" kern="100">
                          <a:effectLst/>
                          <a:latin typeface="+mn-lt"/>
                          <a:ea typeface="+mn-ea"/>
                          <a:cs typeface="+mn-ea"/>
                          <a:sym typeface="+mn-lt"/>
                        </a:rPr>
                        <a:t>直游模式、部分环游模式、完全环游模式、飞行</a:t>
                      </a:r>
                      <a:r>
                        <a:rPr lang="en-US" sz="1200" kern="100">
                          <a:effectLst/>
                          <a:latin typeface="+mn-lt"/>
                          <a:ea typeface="+mn-ea"/>
                          <a:cs typeface="+mn-ea"/>
                          <a:sym typeface="+mn-lt"/>
                        </a:rPr>
                        <a:t>/</a:t>
                      </a:r>
                      <a:r>
                        <a:rPr lang="zh-CN" sz="1200" kern="100">
                          <a:effectLst/>
                          <a:latin typeface="+mn-lt"/>
                          <a:ea typeface="+mn-ea"/>
                          <a:cs typeface="+mn-ea"/>
                          <a:sym typeface="+mn-lt"/>
                        </a:rPr>
                        <a:t>驱车模式</a:t>
                      </a:r>
                    </a:p>
                  </a:txBody>
                  <a:tcPr marL="45357" marR="45357" marT="0" marB="0"/>
                </a:tc>
                <a:extLst>
                  <a:ext uri="{0D108BD9-81ED-4DB2-BD59-A6C34878D82A}">
                    <a16:rowId xmlns:a16="http://schemas.microsoft.com/office/drawing/2014/main" val="2670926390"/>
                  </a:ext>
                </a:extLst>
              </a:tr>
              <a:tr h="803148">
                <a:tc>
                  <a:txBody>
                    <a:bodyPr/>
                    <a:lstStyle/>
                    <a:p>
                      <a:pPr indent="266700" algn="l">
                        <a:lnSpc>
                          <a:spcPct val="166000"/>
                        </a:lnSpc>
                        <a:spcAft>
                          <a:spcPts val="0"/>
                        </a:spcAft>
                      </a:pPr>
                      <a:r>
                        <a:rPr lang="en-US" sz="1200" kern="100">
                          <a:effectLst/>
                          <a:latin typeface="+mn-lt"/>
                          <a:ea typeface="+mn-ea"/>
                          <a:cs typeface="+mn-ea"/>
                          <a:sym typeface="+mn-lt"/>
                        </a:rPr>
                        <a:t>Lue, Crompton &amp; Fesenmaier(1993)</a:t>
                      </a:r>
                      <a:endParaRPr lang="zh-CN" sz="1200" kern="100">
                        <a:effectLst/>
                        <a:latin typeface="+mn-lt"/>
                        <a:ea typeface="+mn-ea"/>
                        <a:cs typeface="+mn-ea"/>
                        <a:sym typeface="+mn-lt"/>
                      </a:endParaRPr>
                    </a:p>
                  </a:txBody>
                  <a:tcPr marL="45357" marR="45357" marT="0" marB="0"/>
                </a:tc>
                <a:tc>
                  <a:txBody>
                    <a:bodyPr/>
                    <a:lstStyle/>
                    <a:p>
                      <a:pPr indent="266700" algn="l">
                        <a:lnSpc>
                          <a:spcPct val="166000"/>
                        </a:lnSpc>
                        <a:spcAft>
                          <a:spcPts val="0"/>
                        </a:spcAft>
                      </a:pPr>
                      <a:r>
                        <a:rPr lang="zh-CN" sz="1200" kern="100" dirty="0">
                          <a:effectLst/>
                          <a:latin typeface="+mn-lt"/>
                          <a:ea typeface="+mn-ea"/>
                          <a:cs typeface="+mn-ea"/>
                          <a:sym typeface="+mn-lt"/>
                        </a:rPr>
                        <a:t>理论研究</a:t>
                      </a:r>
                    </a:p>
                  </a:txBody>
                  <a:tcPr marL="45357" marR="45357" marT="0" marB="0"/>
                </a:tc>
                <a:tc>
                  <a:txBody>
                    <a:bodyPr/>
                    <a:lstStyle/>
                    <a:p>
                      <a:pPr indent="266700" algn="l">
                        <a:lnSpc>
                          <a:spcPct val="166000"/>
                        </a:lnSpc>
                        <a:spcAft>
                          <a:spcPts val="0"/>
                        </a:spcAft>
                      </a:pPr>
                      <a:r>
                        <a:rPr lang="zh-CN" sz="1200" kern="100">
                          <a:effectLst/>
                          <a:latin typeface="+mn-lt"/>
                          <a:ea typeface="+mn-ea"/>
                          <a:cs typeface="+mn-ea"/>
                          <a:sym typeface="+mn-lt"/>
                        </a:rPr>
                        <a:t>单目的地模式、营区基地模式，往返模式，区域游模式、旅行链模式</a:t>
                      </a:r>
                    </a:p>
                  </a:txBody>
                  <a:tcPr marL="45357" marR="45357" marT="0" marB="0"/>
                </a:tc>
                <a:extLst>
                  <a:ext uri="{0D108BD9-81ED-4DB2-BD59-A6C34878D82A}">
                    <a16:rowId xmlns:a16="http://schemas.microsoft.com/office/drawing/2014/main" val="1245698374"/>
                  </a:ext>
                </a:extLst>
              </a:tr>
              <a:tr h="602361">
                <a:tc>
                  <a:txBody>
                    <a:bodyPr/>
                    <a:lstStyle/>
                    <a:p>
                      <a:pPr indent="266700" algn="l">
                        <a:lnSpc>
                          <a:spcPct val="166000"/>
                        </a:lnSpc>
                        <a:spcAft>
                          <a:spcPts val="0"/>
                        </a:spcAft>
                      </a:pPr>
                      <a:r>
                        <a:rPr lang="en-US" sz="1200" kern="100">
                          <a:effectLst/>
                          <a:latin typeface="+mn-lt"/>
                          <a:ea typeface="+mn-ea"/>
                          <a:cs typeface="+mn-ea"/>
                          <a:sym typeface="+mn-lt"/>
                        </a:rPr>
                        <a:t>Oppermann(1994)</a:t>
                      </a:r>
                      <a:endParaRPr lang="zh-CN" sz="1200" kern="100">
                        <a:effectLst/>
                        <a:latin typeface="+mn-lt"/>
                        <a:ea typeface="+mn-ea"/>
                        <a:cs typeface="+mn-ea"/>
                        <a:sym typeface="+mn-lt"/>
                      </a:endParaRPr>
                    </a:p>
                  </a:txBody>
                  <a:tcPr marL="45357" marR="45357" marT="0" marB="0"/>
                </a:tc>
                <a:tc>
                  <a:txBody>
                    <a:bodyPr/>
                    <a:lstStyle/>
                    <a:p>
                      <a:pPr indent="266700" algn="l">
                        <a:lnSpc>
                          <a:spcPct val="166000"/>
                        </a:lnSpc>
                        <a:spcAft>
                          <a:spcPts val="0"/>
                        </a:spcAft>
                      </a:pPr>
                      <a:r>
                        <a:rPr lang="zh-CN" sz="1200" kern="100" dirty="0">
                          <a:effectLst/>
                          <a:latin typeface="+mn-lt"/>
                          <a:ea typeface="+mn-ea"/>
                          <a:cs typeface="+mn-ea"/>
                          <a:sym typeface="+mn-lt"/>
                        </a:rPr>
                        <a:t>实证研究</a:t>
                      </a:r>
                    </a:p>
                    <a:p>
                      <a:pPr indent="266700" algn="l">
                        <a:lnSpc>
                          <a:spcPct val="166000"/>
                        </a:lnSpc>
                        <a:spcAft>
                          <a:spcPts val="0"/>
                        </a:spcAft>
                      </a:pPr>
                      <a:r>
                        <a:rPr lang="zh-CN" sz="1200" kern="100" dirty="0">
                          <a:effectLst/>
                          <a:latin typeface="+mn-lt"/>
                          <a:ea typeface="+mn-ea"/>
                          <a:cs typeface="+mn-ea"/>
                          <a:sym typeface="+mn-lt"/>
                        </a:rPr>
                        <a:t>到新西兰的国际游客</a:t>
                      </a:r>
                    </a:p>
                  </a:txBody>
                  <a:tcPr marL="45357" marR="45357" marT="0" marB="0"/>
                </a:tc>
                <a:tc>
                  <a:txBody>
                    <a:bodyPr/>
                    <a:lstStyle/>
                    <a:p>
                      <a:pPr indent="266700" algn="l">
                        <a:lnSpc>
                          <a:spcPct val="166000"/>
                        </a:lnSpc>
                        <a:spcAft>
                          <a:spcPts val="0"/>
                        </a:spcAft>
                      </a:pPr>
                      <a:r>
                        <a:rPr lang="zh-CN" sz="1200" kern="100">
                          <a:effectLst/>
                          <a:latin typeface="+mn-lt"/>
                          <a:ea typeface="+mn-ea"/>
                          <a:cs typeface="+mn-ea"/>
                          <a:sym typeface="+mn-lt"/>
                        </a:rPr>
                        <a:t>旅行链模式，完全环游模式</a:t>
                      </a:r>
                    </a:p>
                  </a:txBody>
                  <a:tcPr marL="45357" marR="45357" marT="0" marB="0"/>
                </a:tc>
                <a:extLst>
                  <a:ext uri="{0D108BD9-81ED-4DB2-BD59-A6C34878D82A}">
                    <a16:rowId xmlns:a16="http://schemas.microsoft.com/office/drawing/2014/main" val="1660011081"/>
                  </a:ext>
                </a:extLst>
              </a:tr>
              <a:tr h="1204722">
                <a:tc>
                  <a:txBody>
                    <a:bodyPr/>
                    <a:lstStyle/>
                    <a:p>
                      <a:pPr indent="266700" algn="l">
                        <a:lnSpc>
                          <a:spcPct val="166000"/>
                        </a:lnSpc>
                        <a:spcAft>
                          <a:spcPts val="0"/>
                        </a:spcAft>
                      </a:pPr>
                      <a:r>
                        <a:rPr lang="en-US" sz="1200" kern="100">
                          <a:effectLst/>
                          <a:latin typeface="+mn-lt"/>
                          <a:ea typeface="+mn-ea"/>
                          <a:cs typeface="+mn-ea"/>
                          <a:sym typeface="+mn-lt"/>
                        </a:rPr>
                        <a:t>Oppermann(1995)</a:t>
                      </a:r>
                      <a:endParaRPr lang="zh-CN" sz="1200" kern="100">
                        <a:effectLst/>
                        <a:latin typeface="+mn-lt"/>
                        <a:ea typeface="+mn-ea"/>
                        <a:cs typeface="+mn-ea"/>
                        <a:sym typeface="+mn-lt"/>
                      </a:endParaRPr>
                    </a:p>
                  </a:txBody>
                  <a:tcPr marL="45357" marR="45357" marT="0" marB="0"/>
                </a:tc>
                <a:tc>
                  <a:txBody>
                    <a:bodyPr/>
                    <a:lstStyle/>
                    <a:p>
                      <a:pPr indent="266700" algn="l">
                        <a:lnSpc>
                          <a:spcPct val="166000"/>
                        </a:lnSpc>
                        <a:spcAft>
                          <a:spcPts val="0"/>
                        </a:spcAft>
                      </a:pPr>
                      <a:r>
                        <a:rPr lang="zh-CN" sz="1200" kern="100" dirty="0">
                          <a:effectLst/>
                          <a:latin typeface="+mn-lt"/>
                          <a:ea typeface="+mn-ea"/>
                          <a:cs typeface="+mn-ea"/>
                          <a:sym typeface="+mn-lt"/>
                        </a:rPr>
                        <a:t>实证研究</a:t>
                      </a:r>
                    </a:p>
                    <a:p>
                      <a:pPr indent="266700" algn="l">
                        <a:lnSpc>
                          <a:spcPct val="166000"/>
                        </a:lnSpc>
                        <a:spcAft>
                          <a:spcPts val="0"/>
                        </a:spcAft>
                      </a:pPr>
                      <a:r>
                        <a:rPr lang="zh-CN" sz="1200" kern="100" dirty="0">
                          <a:effectLst/>
                          <a:latin typeface="+mn-lt"/>
                          <a:ea typeface="+mn-ea"/>
                          <a:cs typeface="+mn-ea"/>
                          <a:sym typeface="+mn-lt"/>
                        </a:rPr>
                        <a:t>到马来西亚的国际游客</a:t>
                      </a:r>
                    </a:p>
                  </a:txBody>
                  <a:tcPr marL="45357" marR="45357" marT="0" marB="0"/>
                </a:tc>
                <a:tc>
                  <a:txBody>
                    <a:bodyPr/>
                    <a:lstStyle/>
                    <a:p>
                      <a:pPr indent="266700" algn="l">
                        <a:lnSpc>
                          <a:spcPct val="166000"/>
                        </a:lnSpc>
                        <a:spcAft>
                          <a:spcPts val="0"/>
                        </a:spcAft>
                      </a:pPr>
                      <a:r>
                        <a:rPr lang="zh-CN" sz="1200" kern="100">
                          <a:effectLst/>
                          <a:latin typeface="+mn-lt"/>
                          <a:ea typeface="+mn-ea"/>
                          <a:cs typeface="+mn-ea"/>
                          <a:sym typeface="+mn-lt"/>
                        </a:rPr>
                        <a:t>单一和营区基地两种单目的地模式，往返模式、完全环游模式、目的地区域环游、旅行链、复合多目的地区域环游</a:t>
                      </a:r>
                    </a:p>
                  </a:txBody>
                  <a:tcPr marL="45357" marR="45357" marT="0" marB="0"/>
                </a:tc>
                <a:extLst>
                  <a:ext uri="{0D108BD9-81ED-4DB2-BD59-A6C34878D82A}">
                    <a16:rowId xmlns:a16="http://schemas.microsoft.com/office/drawing/2014/main" val="1815048781"/>
                  </a:ext>
                </a:extLst>
              </a:tr>
              <a:tr h="602361">
                <a:tc>
                  <a:txBody>
                    <a:bodyPr/>
                    <a:lstStyle/>
                    <a:p>
                      <a:pPr indent="266700" algn="l">
                        <a:lnSpc>
                          <a:spcPct val="166000"/>
                        </a:lnSpc>
                        <a:spcAft>
                          <a:spcPts val="0"/>
                        </a:spcAft>
                      </a:pPr>
                      <a:r>
                        <a:rPr lang="en-US" sz="1200" kern="100">
                          <a:effectLst/>
                          <a:latin typeface="+mn-lt"/>
                          <a:ea typeface="+mn-ea"/>
                          <a:cs typeface="+mn-ea"/>
                          <a:sym typeface="+mn-lt"/>
                        </a:rPr>
                        <a:t>Stewart &amp; Vogt(1997)</a:t>
                      </a:r>
                      <a:endParaRPr lang="zh-CN" sz="1200" kern="100">
                        <a:effectLst/>
                        <a:latin typeface="+mn-lt"/>
                        <a:ea typeface="+mn-ea"/>
                        <a:cs typeface="+mn-ea"/>
                        <a:sym typeface="+mn-lt"/>
                      </a:endParaRPr>
                    </a:p>
                  </a:txBody>
                  <a:tcPr marL="45357" marR="45357" marT="0" marB="0"/>
                </a:tc>
                <a:tc>
                  <a:txBody>
                    <a:bodyPr/>
                    <a:lstStyle/>
                    <a:p>
                      <a:pPr indent="266700" algn="l">
                        <a:lnSpc>
                          <a:spcPct val="166000"/>
                        </a:lnSpc>
                        <a:spcAft>
                          <a:spcPts val="0"/>
                        </a:spcAft>
                      </a:pPr>
                      <a:r>
                        <a:rPr lang="zh-CN" sz="1200" kern="100" dirty="0">
                          <a:effectLst/>
                          <a:latin typeface="+mn-lt"/>
                          <a:ea typeface="+mn-ea"/>
                          <a:cs typeface="+mn-ea"/>
                          <a:sym typeface="+mn-lt"/>
                        </a:rPr>
                        <a:t>实证研究</a:t>
                      </a:r>
                    </a:p>
                    <a:p>
                      <a:pPr indent="266700" algn="l">
                        <a:lnSpc>
                          <a:spcPct val="166000"/>
                        </a:lnSpc>
                        <a:spcAft>
                          <a:spcPts val="0"/>
                        </a:spcAft>
                      </a:pPr>
                      <a:r>
                        <a:rPr lang="zh-CN" sz="1200" kern="100" dirty="0">
                          <a:effectLst/>
                          <a:latin typeface="+mn-lt"/>
                          <a:ea typeface="+mn-ea"/>
                          <a:cs typeface="+mn-ea"/>
                          <a:sym typeface="+mn-lt"/>
                        </a:rPr>
                        <a:t>到美国密苏里州布兰森的游客</a:t>
                      </a:r>
                    </a:p>
                  </a:txBody>
                  <a:tcPr marL="45357" marR="45357" marT="0" marB="0"/>
                </a:tc>
                <a:tc>
                  <a:txBody>
                    <a:bodyPr/>
                    <a:lstStyle/>
                    <a:p>
                      <a:pPr indent="266700" algn="l">
                        <a:lnSpc>
                          <a:spcPct val="166000"/>
                        </a:lnSpc>
                        <a:spcAft>
                          <a:spcPts val="0"/>
                        </a:spcAft>
                      </a:pPr>
                      <a:r>
                        <a:rPr lang="en-US" sz="1200" kern="100" dirty="0">
                          <a:effectLst/>
                          <a:latin typeface="+mn-lt"/>
                          <a:ea typeface="+mn-ea"/>
                          <a:cs typeface="+mn-ea"/>
                          <a:sym typeface="+mn-lt"/>
                        </a:rPr>
                        <a:t>LCF(1993)</a:t>
                      </a:r>
                      <a:r>
                        <a:rPr lang="zh-CN" sz="1200" kern="100" dirty="0">
                          <a:effectLst/>
                          <a:latin typeface="+mn-lt"/>
                          <a:ea typeface="+mn-ea"/>
                          <a:cs typeface="+mn-ea"/>
                          <a:sym typeface="+mn-lt"/>
                        </a:rPr>
                        <a:t>的多目的地旅行模式</a:t>
                      </a:r>
                    </a:p>
                  </a:txBody>
                  <a:tcPr marL="45357" marR="45357" marT="0" marB="0"/>
                </a:tc>
                <a:extLst>
                  <a:ext uri="{0D108BD9-81ED-4DB2-BD59-A6C34878D82A}">
                    <a16:rowId xmlns:a16="http://schemas.microsoft.com/office/drawing/2014/main" val="4136359596"/>
                  </a:ext>
                </a:extLst>
              </a:tr>
              <a:tr h="602361">
                <a:tc>
                  <a:txBody>
                    <a:bodyPr/>
                    <a:lstStyle/>
                    <a:p>
                      <a:pPr indent="266700" algn="l">
                        <a:lnSpc>
                          <a:spcPct val="166000"/>
                        </a:lnSpc>
                        <a:spcAft>
                          <a:spcPts val="0"/>
                        </a:spcAft>
                      </a:pPr>
                      <a:r>
                        <a:rPr lang="en-US" sz="1200" kern="100">
                          <a:effectLst/>
                          <a:latin typeface="+mn-lt"/>
                          <a:ea typeface="+mn-ea"/>
                          <a:cs typeface="+mn-ea"/>
                          <a:sym typeface="+mn-lt"/>
                        </a:rPr>
                        <a:t>Lew &amp; McKercher(2002)</a:t>
                      </a:r>
                      <a:endParaRPr lang="zh-CN" sz="1200" kern="100">
                        <a:effectLst/>
                        <a:latin typeface="+mn-lt"/>
                        <a:ea typeface="+mn-ea"/>
                        <a:cs typeface="+mn-ea"/>
                        <a:sym typeface="+mn-lt"/>
                      </a:endParaRPr>
                    </a:p>
                  </a:txBody>
                  <a:tcPr marL="45357" marR="45357" marT="0" marB="0"/>
                </a:tc>
                <a:tc>
                  <a:txBody>
                    <a:bodyPr/>
                    <a:lstStyle/>
                    <a:p>
                      <a:pPr indent="266700" algn="l">
                        <a:lnSpc>
                          <a:spcPct val="166000"/>
                        </a:lnSpc>
                        <a:spcAft>
                          <a:spcPts val="0"/>
                        </a:spcAft>
                      </a:pPr>
                      <a:r>
                        <a:rPr lang="zh-CN" sz="1200" kern="100" dirty="0">
                          <a:effectLst/>
                          <a:latin typeface="+mn-lt"/>
                          <a:ea typeface="+mn-ea"/>
                          <a:cs typeface="+mn-ea"/>
                          <a:sym typeface="+mn-lt"/>
                        </a:rPr>
                        <a:t>实证研究</a:t>
                      </a:r>
                    </a:p>
                    <a:p>
                      <a:pPr indent="266700" algn="l">
                        <a:lnSpc>
                          <a:spcPct val="166000"/>
                        </a:lnSpc>
                        <a:spcAft>
                          <a:spcPts val="0"/>
                        </a:spcAft>
                      </a:pPr>
                      <a:r>
                        <a:rPr lang="zh-CN" sz="1200" kern="100" dirty="0">
                          <a:effectLst/>
                          <a:latin typeface="+mn-lt"/>
                          <a:ea typeface="+mn-ea"/>
                          <a:cs typeface="+mn-ea"/>
                          <a:sym typeface="+mn-lt"/>
                        </a:rPr>
                        <a:t>到香港的国际游客</a:t>
                      </a:r>
                    </a:p>
                  </a:txBody>
                  <a:tcPr marL="45357" marR="45357" marT="0" marB="0"/>
                </a:tc>
                <a:tc>
                  <a:txBody>
                    <a:bodyPr/>
                    <a:lstStyle/>
                    <a:p>
                      <a:pPr indent="266700" algn="l">
                        <a:lnSpc>
                          <a:spcPct val="166000"/>
                        </a:lnSpc>
                        <a:spcAft>
                          <a:spcPts val="0"/>
                        </a:spcAft>
                      </a:pPr>
                      <a:r>
                        <a:rPr lang="en-US" sz="1200" kern="100" dirty="0" smtClean="0">
                          <a:effectLst/>
                          <a:latin typeface="+mn-lt"/>
                          <a:ea typeface="+mn-ea"/>
                          <a:cs typeface="+mn-ea"/>
                          <a:sym typeface="+mn-lt"/>
                        </a:rPr>
                        <a:t>LCF(1993)</a:t>
                      </a:r>
                      <a:r>
                        <a:rPr lang="zh-CN" altLang="en-US" sz="1200" kern="100" dirty="0" smtClean="0">
                          <a:effectLst/>
                          <a:latin typeface="+mn-lt"/>
                          <a:ea typeface="+mn-ea"/>
                          <a:cs typeface="+mn-ea"/>
                          <a:sym typeface="+mn-lt"/>
                        </a:rPr>
                        <a:t>，</a:t>
                      </a:r>
                      <a:r>
                        <a:rPr lang="en-US" sz="1200" kern="100" dirty="0" err="1" smtClean="0">
                          <a:effectLst/>
                          <a:latin typeface="+mn-lt"/>
                          <a:ea typeface="+mn-ea"/>
                          <a:cs typeface="+mn-ea"/>
                          <a:sym typeface="+mn-lt"/>
                        </a:rPr>
                        <a:t>Oppermann</a:t>
                      </a:r>
                      <a:r>
                        <a:rPr lang="en-US" sz="1200" kern="100" dirty="0" smtClean="0">
                          <a:effectLst/>
                          <a:latin typeface="+mn-lt"/>
                          <a:ea typeface="+mn-ea"/>
                          <a:cs typeface="+mn-ea"/>
                          <a:sym typeface="+mn-lt"/>
                        </a:rPr>
                        <a:t>(1995</a:t>
                      </a:r>
                      <a:r>
                        <a:rPr lang="en-US" sz="1200" kern="100" dirty="0">
                          <a:effectLst/>
                          <a:latin typeface="+mn-lt"/>
                          <a:ea typeface="+mn-ea"/>
                          <a:cs typeface="+mn-ea"/>
                          <a:sym typeface="+mn-lt"/>
                        </a:rPr>
                        <a:t>)</a:t>
                      </a:r>
                      <a:r>
                        <a:rPr lang="zh-CN" sz="1200" kern="100" dirty="0">
                          <a:effectLst/>
                          <a:latin typeface="+mn-lt"/>
                          <a:ea typeface="+mn-ea"/>
                          <a:cs typeface="+mn-ea"/>
                          <a:sym typeface="+mn-lt"/>
                        </a:rPr>
                        <a:t>的多目的地旅行模式</a:t>
                      </a:r>
                    </a:p>
                  </a:txBody>
                  <a:tcPr marL="45357" marR="45357" marT="0" marB="0"/>
                </a:tc>
                <a:extLst>
                  <a:ext uri="{0D108BD9-81ED-4DB2-BD59-A6C34878D82A}">
                    <a16:rowId xmlns:a16="http://schemas.microsoft.com/office/drawing/2014/main" val="1671542409"/>
                  </a:ext>
                </a:extLst>
              </a:tr>
            </a:tbl>
          </a:graphicData>
        </a:graphic>
      </p:graphicFrame>
    </p:spTree>
    <p:extLst>
      <p:ext uri="{BB962C8B-B14F-4D97-AF65-F5344CB8AC3E}">
        <p14:creationId xmlns:p14="http://schemas.microsoft.com/office/powerpoint/2010/main" val="1972624493"/>
      </p:ext>
    </p:extLst>
  </p:cSld>
  <p:clrMapOvr>
    <a:masterClrMapping/>
  </p:clrMapOvr>
  <mc:AlternateContent xmlns:mc="http://schemas.openxmlformats.org/markup-compatibility/2006">
    <mc:Choice xmlns:p14="http://schemas.microsoft.com/office/powerpoint/2010/main" Requires="p14">
      <p:transition spd="slow" p14:dur="2000" advTm="29308"/>
    </mc:Choice>
    <mc:Fallback>
      <p:transition spd="slow" advTm="2930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研究现状</a:t>
            </a:r>
            <a:endParaRPr lang="zh-CN" altLang="en-US"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6</a:t>
            </a:fld>
            <a:endParaRPr lang="zh-CN" altLang="en-US">
              <a:cs typeface="+mn-ea"/>
              <a:sym typeface="+mn-lt"/>
            </a:endParaRPr>
          </a:p>
        </p:txBody>
      </p:sp>
      <p:pic>
        <p:nvPicPr>
          <p:cNvPr id="6" name="内容占位符 59"/>
          <p:cNvPicPr>
            <a:picLocks noGrp="1"/>
          </p:cNvPicPr>
          <p:nvPr>
            <p:ph idx="1"/>
          </p:nvPr>
        </p:nvPicPr>
        <p:blipFill>
          <a:blip r:embed="rId3"/>
          <a:stretch>
            <a:fillRect/>
          </a:stretch>
        </p:blipFill>
        <p:spPr>
          <a:xfrm>
            <a:off x="542616" y="1028699"/>
            <a:ext cx="6176127" cy="5019675"/>
          </a:xfrm>
          <a:prstGeom prst="rect">
            <a:avLst/>
          </a:prstGeom>
        </p:spPr>
      </p:pic>
      <p:pic>
        <p:nvPicPr>
          <p:cNvPr id="7" name="图片 6" descr="C:\Users\Tangqh\AppData\Local\Temp\1527917326(1).png"/>
          <p:cNvPicPr/>
          <p:nvPr/>
        </p:nvPicPr>
        <p:blipFill>
          <a:blip r:embed="rId4">
            <a:extLst>
              <a:ext uri="{28A0092B-C50C-407E-A947-70E740481C1C}">
                <a14:useLocalDpi xmlns:a14="http://schemas.microsoft.com/office/drawing/2010/main" val="0"/>
              </a:ext>
            </a:extLst>
          </a:blip>
          <a:srcRect/>
          <a:stretch>
            <a:fillRect/>
          </a:stretch>
        </p:blipFill>
        <p:spPr bwMode="auto">
          <a:xfrm>
            <a:off x="7559692" y="1100137"/>
            <a:ext cx="2971800" cy="4876800"/>
          </a:xfrm>
          <a:prstGeom prst="rect">
            <a:avLst/>
          </a:prstGeom>
          <a:noFill/>
          <a:ln>
            <a:noFill/>
          </a:ln>
        </p:spPr>
      </p:pic>
      <p:sp>
        <p:nvSpPr>
          <p:cNvPr id="3" name="文本框 2"/>
          <p:cNvSpPr txBox="1"/>
          <p:nvPr/>
        </p:nvSpPr>
        <p:spPr>
          <a:xfrm>
            <a:off x="2816352" y="6048374"/>
            <a:ext cx="1107996" cy="369332"/>
          </a:xfrm>
          <a:prstGeom prst="rect">
            <a:avLst/>
          </a:prstGeom>
          <a:noFill/>
        </p:spPr>
        <p:txBody>
          <a:bodyPr wrap="none" rtlCol="0">
            <a:spAutoFit/>
          </a:bodyPr>
          <a:lstStyle/>
          <a:p>
            <a:r>
              <a:rPr lang="zh-CN" altLang="en-US" dirty="0">
                <a:cs typeface="+mn-ea"/>
                <a:sym typeface="+mn-lt"/>
              </a:rPr>
              <a:t>宏观</a:t>
            </a:r>
            <a:r>
              <a:rPr lang="zh-CN" altLang="en-US" dirty="0" smtClean="0">
                <a:cs typeface="+mn-ea"/>
                <a:sym typeface="+mn-lt"/>
              </a:rPr>
              <a:t>模式</a:t>
            </a:r>
            <a:endParaRPr lang="zh-CN" altLang="en-US" dirty="0">
              <a:cs typeface="+mn-ea"/>
              <a:sym typeface="+mn-lt"/>
            </a:endParaRPr>
          </a:p>
        </p:txBody>
      </p:sp>
      <p:sp>
        <p:nvSpPr>
          <p:cNvPr id="8" name="文本框 7"/>
          <p:cNvSpPr txBox="1"/>
          <p:nvPr/>
        </p:nvSpPr>
        <p:spPr>
          <a:xfrm>
            <a:off x="8376178" y="6061352"/>
            <a:ext cx="1107996" cy="369332"/>
          </a:xfrm>
          <a:prstGeom prst="rect">
            <a:avLst/>
          </a:prstGeom>
          <a:noFill/>
        </p:spPr>
        <p:txBody>
          <a:bodyPr wrap="none" rtlCol="0">
            <a:spAutoFit/>
          </a:bodyPr>
          <a:lstStyle/>
          <a:p>
            <a:r>
              <a:rPr lang="zh-CN" altLang="en-US" dirty="0">
                <a:cs typeface="+mn-ea"/>
                <a:sym typeface="+mn-lt"/>
              </a:rPr>
              <a:t>微观</a:t>
            </a:r>
            <a:r>
              <a:rPr lang="zh-CN" altLang="en-US" dirty="0" smtClean="0">
                <a:cs typeface="+mn-ea"/>
                <a:sym typeface="+mn-lt"/>
              </a:rPr>
              <a:t>模式</a:t>
            </a:r>
            <a:endParaRPr lang="zh-CN" altLang="en-US" dirty="0">
              <a:cs typeface="+mn-ea"/>
              <a:sym typeface="+mn-lt"/>
            </a:endParaRPr>
          </a:p>
        </p:txBody>
      </p:sp>
    </p:spTree>
    <p:extLst>
      <p:ext uri="{BB962C8B-B14F-4D97-AF65-F5344CB8AC3E}">
        <p14:creationId xmlns:p14="http://schemas.microsoft.com/office/powerpoint/2010/main" val="1508544333"/>
      </p:ext>
    </p:extLst>
  </p:cSld>
  <p:clrMapOvr>
    <a:masterClrMapping/>
  </p:clrMapOvr>
  <mc:AlternateContent xmlns:mc="http://schemas.openxmlformats.org/markup-compatibility/2006">
    <mc:Choice xmlns:p14="http://schemas.microsoft.com/office/powerpoint/2010/main" Requires="p14">
      <p:transition spd="slow" p14:dur="2000" advTm="82618"/>
    </mc:Choice>
    <mc:Fallback>
      <p:transition spd="slow" advTm="82618"/>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lt"/>
                <a:ea typeface="+mn-ea"/>
                <a:cs typeface="+mn-ea"/>
                <a:sym typeface="+mn-lt"/>
              </a:rPr>
              <a:t>研究目的与内容</a:t>
            </a:r>
            <a:endParaRPr lang="zh-CN" altLang="en-US" dirty="0">
              <a:latin typeface="+mn-lt"/>
              <a:ea typeface="+mn-ea"/>
              <a:cs typeface="+mn-ea"/>
              <a:sym typeface="+mn-lt"/>
            </a:endParaRPr>
          </a:p>
        </p:txBody>
      </p:sp>
      <p:sp>
        <p:nvSpPr>
          <p:cNvPr id="3" name="内容占位符 2"/>
          <p:cNvSpPr>
            <a:spLocks noGrp="1"/>
          </p:cNvSpPr>
          <p:nvPr>
            <p:ph idx="1"/>
          </p:nvPr>
        </p:nvSpPr>
        <p:spPr/>
        <p:txBody>
          <a:bodyPr>
            <a:normAutofit/>
          </a:bodyPr>
          <a:lstStyle/>
          <a:p>
            <a:r>
              <a:rPr lang="zh-CN" altLang="en-US" dirty="0" smtClean="0">
                <a:cs typeface="+mn-ea"/>
                <a:sym typeface="+mn-lt"/>
              </a:rPr>
              <a:t>研究目的：</a:t>
            </a:r>
            <a:r>
              <a:rPr lang="zh-CN" altLang="zh-CN" dirty="0">
                <a:cs typeface="+mn-ea"/>
                <a:sym typeface="+mn-lt"/>
              </a:rPr>
              <a:t>从大数据中提取出城市间和城市内的游客出行路线，基于复杂网络</a:t>
            </a:r>
            <a:r>
              <a:rPr lang="en-US" altLang="zh-CN" dirty="0">
                <a:cs typeface="+mn-ea"/>
                <a:sym typeface="+mn-lt"/>
              </a:rPr>
              <a:t>motif</a:t>
            </a:r>
            <a:r>
              <a:rPr lang="zh-CN" altLang="zh-CN" dirty="0">
                <a:cs typeface="+mn-ea"/>
                <a:sym typeface="+mn-lt"/>
              </a:rPr>
              <a:t>概念，发掘游客的出行空间模式并于理论模式进行验证，同时将游客出行空间模式进行应用，判断其应用价值</a:t>
            </a:r>
            <a:r>
              <a:rPr lang="en-US" altLang="zh-CN" dirty="0" smtClean="0">
                <a:cs typeface="+mn-ea"/>
                <a:sym typeface="+mn-lt"/>
              </a:rPr>
              <a:t>(</a:t>
            </a:r>
            <a:r>
              <a:rPr lang="zh-CN" altLang="en-US" dirty="0" smtClean="0">
                <a:cs typeface="+mn-ea"/>
                <a:sym typeface="+mn-lt"/>
              </a:rPr>
              <a:t>验证</a:t>
            </a:r>
            <a:r>
              <a:rPr lang="en-US" altLang="zh-CN" dirty="0" smtClean="0">
                <a:cs typeface="+mn-ea"/>
                <a:sym typeface="+mn-lt"/>
              </a:rPr>
              <a:t>+</a:t>
            </a:r>
            <a:r>
              <a:rPr lang="zh-CN" altLang="en-US" dirty="0" smtClean="0">
                <a:cs typeface="+mn-ea"/>
                <a:sym typeface="+mn-lt"/>
              </a:rPr>
              <a:t>应用</a:t>
            </a:r>
            <a:r>
              <a:rPr lang="en-US" altLang="zh-CN" dirty="0" smtClean="0">
                <a:cs typeface="+mn-ea"/>
                <a:sym typeface="+mn-lt"/>
              </a:rPr>
              <a:t>)</a:t>
            </a:r>
          </a:p>
          <a:p>
            <a:endParaRPr lang="en-US" altLang="zh-CN" dirty="0" smtClean="0">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7</a:t>
            </a:fld>
            <a:endParaRPr lang="zh-CN" altLang="en-US">
              <a:cs typeface="+mn-ea"/>
              <a:sym typeface="+mn-lt"/>
            </a:endParaRPr>
          </a:p>
        </p:txBody>
      </p:sp>
      <p:sp>
        <p:nvSpPr>
          <p:cNvPr id="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cs typeface="+mn-ea"/>
              <a:sym typeface="+mn-lt"/>
            </a:endParaRPr>
          </a:p>
        </p:txBody>
      </p:sp>
      <p:sp>
        <p:nvSpPr>
          <p:cNvPr id="46"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cs typeface="+mn-ea"/>
              <a:sym typeface="+mn-lt"/>
            </a:endParaRPr>
          </a:p>
        </p:txBody>
      </p:sp>
      <p:sp>
        <p:nvSpPr>
          <p:cNvPr id="7" name="Rectangle 2"/>
          <p:cNvSpPr>
            <a:spLocks noChangeArrowheads="1"/>
          </p:cNvSpPr>
          <p:nvPr/>
        </p:nvSpPr>
        <p:spPr bwMode="auto">
          <a:xfrm>
            <a:off x="3344861" y="1641941"/>
            <a:ext cx="172552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cs typeface="+mn-ea"/>
              <a:sym typeface="+mn-lt"/>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311858778"/>
              </p:ext>
            </p:extLst>
          </p:nvPr>
        </p:nvGraphicFramePr>
        <p:xfrm>
          <a:off x="3344860" y="1803747"/>
          <a:ext cx="7452575" cy="5026051"/>
        </p:xfrm>
        <a:graphic>
          <a:graphicData uri="http://schemas.openxmlformats.org/presentationml/2006/ole">
            <mc:AlternateContent xmlns:mc="http://schemas.openxmlformats.org/markup-compatibility/2006">
              <mc:Choice xmlns:v="urn:schemas-microsoft-com:vml" Requires="v">
                <p:oleObj spid="_x0000_s10262" name="Visio" r:id="rId4" imgW="8549853" imgH="5768395" progId="Visio.Drawing.15">
                  <p:embed/>
                </p:oleObj>
              </mc:Choice>
              <mc:Fallback>
                <p:oleObj name="Visio" r:id="rId4" imgW="8549853" imgH="5768395"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4860" y="1803747"/>
                        <a:ext cx="7452575" cy="5026051"/>
                      </a:xfrm>
                      <a:prstGeom prst="rect">
                        <a:avLst/>
                      </a:prstGeom>
                      <a:noFill/>
                    </p:spPr>
                  </p:pic>
                </p:oleObj>
              </mc:Fallback>
            </mc:AlternateContent>
          </a:graphicData>
        </a:graphic>
      </p:graphicFrame>
    </p:spTree>
    <p:extLst>
      <p:ext uri="{BB962C8B-B14F-4D97-AF65-F5344CB8AC3E}">
        <p14:creationId xmlns:p14="http://schemas.microsoft.com/office/powerpoint/2010/main" val="1398782433"/>
      </p:ext>
    </p:extLst>
  </p:cSld>
  <p:clrMapOvr>
    <a:masterClrMapping/>
  </p:clrMapOvr>
  <mc:AlternateContent xmlns:mc="http://schemas.openxmlformats.org/markup-compatibility/2006">
    <mc:Choice xmlns:p14="http://schemas.microsoft.com/office/powerpoint/2010/main" Requires="p14">
      <p:transition spd="slow" p14:dur="2000" advTm="407"/>
    </mc:Choice>
    <mc:Fallback>
      <p:transition spd="slow" advTm="40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smtClean="0">
                <a:latin typeface="+mn-lt"/>
                <a:ea typeface="+mn-ea"/>
                <a:cs typeface="+mn-ea"/>
                <a:sym typeface="+mn-lt"/>
              </a:rPr>
              <a:t>第二章 研究</a:t>
            </a:r>
            <a:r>
              <a:rPr lang="zh-CN" altLang="en-US" dirty="0">
                <a:latin typeface="+mn-lt"/>
                <a:ea typeface="+mn-ea"/>
                <a:cs typeface="+mn-ea"/>
                <a:sym typeface="+mn-lt"/>
              </a:rPr>
              <a:t>方法</a:t>
            </a:r>
          </a:p>
        </p:txBody>
      </p:sp>
      <p:sp>
        <p:nvSpPr>
          <p:cNvPr id="8" name="文本占位符 7"/>
          <p:cNvSpPr>
            <a:spLocks noGrp="1"/>
          </p:cNvSpPr>
          <p:nvPr>
            <p:ph type="body" idx="1"/>
          </p:nvPr>
        </p:nvSpPr>
        <p:spPr>
          <a:xfrm>
            <a:off x="3512819" y="3450067"/>
            <a:ext cx="8007668" cy="1986906"/>
          </a:xfrm>
        </p:spPr>
        <p:txBody>
          <a:bodyPr>
            <a:normAutofit/>
          </a:bodyPr>
          <a:lstStyle/>
          <a:p>
            <a:r>
              <a:rPr lang="zh-CN" altLang="en-US" dirty="0">
                <a:cs typeface="+mn-ea"/>
                <a:sym typeface="+mn-lt"/>
              </a:rPr>
              <a:t>旅游出行网络</a:t>
            </a:r>
            <a:r>
              <a:rPr lang="zh-CN" altLang="en-US" dirty="0" smtClean="0">
                <a:cs typeface="+mn-ea"/>
                <a:sym typeface="+mn-lt"/>
              </a:rPr>
              <a:t>生成</a:t>
            </a:r>
            <a:endParaRPr lang="en-US" altLang="zh-CN" dirty="0" smtClean="0">
              <a:cs typeface="+mn-ea"/>
              <a:sym typeface="+mn-lt"/>
            </a:endParaRPr>
          </a:p>
          <a:p>
            <a:r>
              <a:rPr lang="en-US" altLang="zh-CN" dirty="0" smtClean="0">
                <a:cs typeface="+mn-ea"/>
                <a:sym typeface="+mn-lt"/>
              </a:rPr>
              <a:t>Motif</a:t>
            </a:r>
            <a:r>
              <a:rPr lang="zh-CN" altLang="en-US" dirty="0" smtClean="0">
                <a:cs typeface="+mn-ea"/>
                <a:sym typeface="+mn-lt"/>
              </a:rPr>
              <a:t>发掘</a:t>
            </a:r>
            <a:endParaRPr lang="en-US" altLang="zh-CN" dirty="0" smtClean="0">
              <a:cs typeface="+mn-ea"/>
              <a:sym typeface="+mn-lt"/>
            </a:endParaRPr>
          </a:p>
          <a:p>
            <a:r>
              <a:rPr lang="zh-CN" altLang="en-US" dirty="0" smtClean="0">
                <a:cs typeface="+mn-ea"/>
                <a:sym typeface="+mn-lt"/>
              </a:rPr>
              <a:t>模式识别与验证</a:t>
            </a:r>
            <a:endParaRPr lang="en-US" altLang="zh-CN" dirty="0" smtClean="0">
              <a:cs typeface="+mn-ea"/>
              <a:sym typeface="+mn-lt"/>
            </a:endParaRPr>
          </a:p>
          <a:p>
            <a:r>
              <a:rPr lang="zh-CN" altLang="en-US" dirty="0" smtClean="0">
                <a:cs typeface="+mn-ea"/>
                <a:sym typeface="+mn-lt"/>
              </a:rPr>
              <a:t>模式应用</a:t>
            </a:r>
            <a:endParaRPr lang="en-US" altLang="zh-CN" dirty="0" smtClean="0">
              <a:cs typeface="+mn-ea"/>
              <a:sym typeface="+mn-lt"/>
            </a:endParaRPr>
          </a:p>
          <a:p>
            <a:endParaRPr lang="en-US" altLang="zh-CN" dirty="0">
              <a:cs typeface="+mn-ea"/>
              <a:sym typeface="+mn-lt"/>
            </a:endParaRPr>
          </a:p>
        </p:txBody>
      </p:sp>
      <p:cxnSp>
        <p:nvCxnSpPr>
          <p:cNvPr id="4" name="直接连接符 3">
            <a:extLst>
              <a:ext uri="{FF2B5EF4-FFF2-40B4-BE49-F238E27FC236}">
                <a16:creationId xmlns:a16="http://schemas.microsoft.com/office/drawing/2014/main" id="{44718BFE-9234-433B-A06B-44C99520478F}"/>
              </a:ext>
            </a:extLst>
          </p:cNvPr>
          <p:cNvCxnSpPr>
            <a:cxnSpLocks/>
          </p:cNvCxnSpPr>
          <p:nvPr/>
        </p:nvCxnSpPr>
        <p:spPr>
          <a:xfrm>
            <a:off x="3578469" y="3320703"/>
            <a:ext cx="79182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914005"/>
      </p:ext>
    </p:extLst>
  </p:cSld>
  <p:clrMapOvr>
    <a:masterClrMapping/>
  </p:clrMapOvr>
  <mc:AlternateContent xmlns:mc="http://schemas.openxmlformats.org/markup-compatibility/2006">
    <mc:Choice xmlns:p14="http://schemas.microsoft.com/office/powerpoint/2010/main" Requires="p14">
      <p:transition spd="slow" p14:dur="2000" advTm="295"/>
    </mc:Choice>
    <mc:Fallback>
      <p:transition spd="slow" advTm="29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游客</a:t>
            </a:r>
            <a:r>
              <a:rPr lang="zh-CN" altLang="en-US" dirty="0" smtClean="0">
                <a:latin typeface="+mn-lt"/>
                <a:ea typeface="+mn-ea"/>
                <a:cs typeface="+mn-ea"/>
                <a:sym typeface="+mn-lt"/>
              </a:rPr>
              <a:t>出行网络</a:t>
            </a:r>
            <a:r>
              <a:rPr lang="zh-CN" altLang="en-US" dirty="0">
                <a:latin typeface="+mn-lt"/>
                <a:ea typeface="+mn-ea"/>
                <a:cs typeface="+mn-ea"/>
                <a:sym typeface="+mn-lt"/>
              </a:rPr>
              <a:t>生成</a:t>
            </a:r>
            <a:endParaRPr lang="en-US" altLang="zh-CN" dirty="0">
              <a:latin typeface="+mn-lt"/>
              <a:ea typeface="+mn-ea"/>
              <a:cs typeface="+mn-ea"/>
              <a:sym typeface="+mn-lt"/>
            </a:endParaRPr>
          </a:p>
        </p:txBody>
      </p:sp>
      <p:sp>
        <p:nvSpPr>
          <p:cNvPr id="3" name="内容占位符 2"/>
          <p:cNvSpPr>
            <a:spLocks noGrp="1"/>
          </p:cNvSpPr>
          <p:nvPr>
            <p:ph idx="1"/>
          </p:nvPr>
        </p:nvSpPr>
        <p:spPr/>
        <p:txBody>
          <a:bodyPr/>
          <a:lstStyle/>
          <a:p>
            <a:r>
              <a:rPr lang="zh-CN" altLang="en-US" dirty="0" smtClean="0">
                <a:cs typeface="+mn-ea"/>
                <a:sym typeface="+mn-lt"/>
              </a:rPr>
              <a:t>生成流程：</a:t>
            </a:r>
            <a:endParaRPr lang="zh-CN" altLang="en-US" dirty="0">
              <a:cs typeface="+mn-ea"/>
              <a:sym typeface="+mn-lt"/>
            </a:endParaRPr>
          </a:p>
        </p:txBody>
      </p:sp>
      <p:sp>
        <p:nvSpPr>
          <p:cNvPr id="5" name="灯片编号占位符 4"/>
          <p:cNvSpPr>
            <a:spLocks noGrp="1"/>
          </p:cNvSpPr>
          <p:nvPr>
            <p:ph type="sldNum" sz="quarter" idx="12"/>
          </p:nvPr>
        </p:nvSpPr>
        <p:spPr/>
        <p:txBody>
          <a:bodyPr/>
          <a:lstStyle/>
          <a:p>
            <a:fld id="{5DD3DB80-B894-403A-B48E-6FDC1A72010E}" type="slidenum">
              <a:rPr lang="zh-CN" altLang="en-US" smtClean="0">
                <a:cs typeface="+mn-ea"/>
                <a:sym typeface="+mn-lt"/>
              </a:rPr>
              <a:pPr/>
              <a:t>9</a:t>
            </a:fld>
            <a:endParaRPr lang="zh-CN" altLang="en-US">
              <a:cs typeface="+mn-ea"/>
              <a:sym typeface="+mn-lt"/>
            </a:endParaRPr>
          </a:p>
        </p:txBody>
      </p:sp>
      <p:sp>
        <p:nvSpPr>
          <p:cNvPr id="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cs typeface="+mn-ea"/>
              <a:sym typeface="+mn-lt"/>
            </a:endParaRPr>
          </a:p>
        </p:txBody>
      </p:sp>
      <p:sp>
        <p:nvSpPr>
          <p:cNvPr id="8" name="Rectangle 9"/>
          <p:cNvSpPr>
            <a:spLocks noChangeArrowheads="1"/>
          </p:cNvSpPr>
          <p:nvPr/>
        </p:nvSpPr>
        <p:spPr bwMode="auto">
          <a:xfrm>
            <a:off x="1600200" y="170814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cs typeface="+mn-ea"/>
              <a:sym typeface="+mn-lt"/>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171563145"/>
              </p:ext>
            </p:extLst>
          </p:nvPr>
        </p:nvGraphicFramePr>
        <p:xfrm>
          <a:off x="1600200" y="1737360"/>
          <a:ext cx="8299375" cy="2313432"/>
        </p:xfrm>
        <a:graphic>
          <a:graphicData uri="http://schemas.openxmlformats.org/presentationml/2006/ole">
            <mc:AlternateContent xmlns:mc="http://schemas.openxmlformats.org/markup-compatibility/2006">
              <mc:Choice xmlns:v="urn:schemas-microsoft-com:vml" Requires="v">
                <p:oleObj spid="_x0000_s5157" name="Visio" r:id="rId4" imgW="6842689" imgH="1905174" progId="Visio.Drawing.15">
                  <p:embed/>
                </p:oleObj>
              </mc:Choice>
              <mc:Fallback>
                <p:oleObj name="Visio" r:id="rId4" imgW="6842689" imgH="1905174" progId="Visio.Drawing.15">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737360"/>
                        <a:ext cx="8299375" cy="2313432"/>
                      </a:xfrm>
                      <a:prstGeom prst="rect">
                        <a:avLst/>
                      </a:prstGeom>
                      <a:noFill/>
                    </p:spPr>
                  </p:pic>
                </p:oleObj>
              </mc:Fallback>
            </mc:AlternateContent>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576755892"/>
              </p:ext>
            </p:extLst>
          </p:nvPr>
        </p:nvGraphicFramePr>
        <p:xfrm>
          <a:off x="1440493" y="4692161"/>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37441662"/>
                    </a:ext>
                  </a:extLst>
                </a:gridCol>
                <a:gridCol w="2709333">
                  <a:extLst>
                    <a:ext uri="{9D8B030D-6E8A-4147-A177-3AD203B41FA5}">
                      <a16:colId xmlns:a16="http://schemas.microsoft.com/office/drawing/2014/main" val="2504413221"/>
                    </a:ext>
                  </a:extLst>
                </a:gridCol>
                <a:gridCol w="2709333">
                  <a:extLst>
                    <a:ext uri="{9D8B030D-6E8A-4147-A177-3AD203B41FA5}">
                      <a16:colId xmlns:a16="http://schemas.microsoft.com/office/drawing/2014/main" val="2072483418"/>
                    </a:ext>
                  </a:extLst>
                </a:gridCol>
              </a:tblGrid>
              <a:tr h="370840">
                <a:tc>
                  <a:txBody>
                    <a:bodyPr/>
                    <a:lstStyle/>
                    <a:p>
                      <a:r>
                        <a:rPr lang="zh-CN" altLang="en-US" dirty="0" smtClean="0">
                          <a:latin typeface="+mn-lt"/>
                          <a:ea typeface="+mn-ea"/>
                          <a:cs typeface="+mn-ea"/>
                          <a:sym typeface="+mn-lt"/>
                        </a:rPr>
                        <a:t>网络尺度</a:t>
                      </a:r>
                      <a:endParaRPr lang="zh-CN" altLang="en-US" dirty="0">
                        <a:latin typeface="+mn-lt"/>
                        <a:ea typeface="+mn-ea"/>
                        <a:cs typeface="+mn-ea"/>
                        <a:sym typeface="+mn-lt"/>
                      </a:endParaRPr>
                    </a:p>
                  </a:txBody>
                  <a:tcPr/>
                </a:tc>
                <a:tc>
                  <a:txBody>
                    <a:bodyPr/>
                    <a:lstStyle/>
                    <a:p>
                      <a:r>
                        <a:rPr lang="zh-CN" altLang="en-US" dirty="0" smtClean="0">
                          <a:latin typeface="+mn-lt"/>
                          <a:ea typeface="+mn-ea"/>
                          <a:cs typeface="+mn-ea"/>
                          <a:sym typeface="+mn-lt"/>
                        </a:rPr>
                        <a:t>节点</a:t>
                      </a:r>
                      <a:endParaRPr lang="zh-CN" altLang="en-US" dirty="0">
                        <a:latin typeface="+mn-lt"/>
                        <a:ea typeface="+mn-ea"/>
                        <a:cs typeface="+mn-ea"/>
                        <a:sym typeface="+mn-lt"/>
                      </a:endParaRPr>
                    </a:p>
                  </a:txBody>
                  <a:tcPr/>
                </a:tc>
                <a:tc>
                  <a:txBody>
                    <a:bodyPr/>
                    <a:lstStyle/>
                    <a:p>
                      <a:r>
                        <a:rPr lang="zh-CN" altLang="en-US" dirty="0" smtClean="0">
                          <a:latin typeface="+mn-lt"/>
                          <a:ea typeface="+mn-ea"/>
                          <a:cs typeface="+mn-ea"/>
                          <a:sym typeface="+mn-lt"/>
                        </a:rPr>
                        <a:t>边</a:t>
                      </a:r>
                      <a:endParaRPr lang="zh-CN" altLang="en-US" dirty="0">
                        <a:latin typeface="+mn-lt"/>
                        <a:ea typeface="+mn-ea"/>
                        <a:cs typeface="+mn-ea"/>
                        <a:sym typeface="+mn-lt"/>
                      </a:endParaRPr>
                    </a:p>
                  </a:txBody>
                  <a:tcPr/>
                </a:tc>
                <a:extLst>
                  <a:ext uri="{0D108BD9-81ED-4DB2-BD59-A6C34878D82A}">
                    <a16:rowId xmlns:a16="http://schemas.microsoft.com/office/drawing/2014/main" val="3881619193"/>
                  </a:ext>
                </a:extLst>
              </a:tr>
              <a:tr h="370840">
                <a:tc>
                  <a:txBody>
                    <a:bodyPr/>
                    <a:lstStyle/>
                    <a:p>
                      <a:r>
                        <a:rPr lang="zh-CN" altLang="en-US" dirty="0" smtClean="0">
                          <a:latin typeface="+mn-lt"/>
                          <a:ea typeface="+mn-ea"/>
                          <a:cs typeface="+mn-ea"/>
                          <a:sym typeface="+mn-lt"/>
                        </a:rPr>
                        <a:t>宏观</a:t>
                      </a:r>
                      <a:endParaRPr lang="zh-CN" altLang="en-US" dirty="0">
                        <a:latin typeface="+mn-lt"/>
                        <a:ea typeface="+mn-ea"/>
                        <a:cs typeface="+mn-ea"/>
                        <a:sym typeface="+mn-lt"/>
                      </a:endParaRPr>
                    </a:p>
                  </a:txBody>
                  <a:tcPr/>
                </a:tc>
                <a:tc>
                  <a:txBody>
                    <a:bodyPr/>
                    <a:lstStyle/>
                    <a:p>
                      <a:r>
                        <a:rPr lang="zh-CN" altLang="en-US" dirty="0" smtClean="0">
                          <a:latin typeface="+mn-lt"/>
                          <a:ea typeface="+mn-ea"/>
                          <a:cs typeface="+mn-ea"/>
                          <a:sym typeface="+mn-lt"/>
                        </a:rPr>
                        <a:t>城市</a:t>
                      </a:r>
                      <a:endParaRPr lang="zh-CN" altLang="en-US" dirty="0">
                        <a:latin typeface="+mn-lt"/>
                        <a:ea typeface="+mn-ea"/>
                        <a:cs typeface="+mn-ea"/>
                        <a:sym typeface="+mn-lt"/>
                      </a:endParaRPr>
                    </a:p>
                  </a:txBody>
                  <a:tcPr/>
                </a:tc>
                <a:tc>
                  <a:txBody>
                    <a:bodyPr/>
                    <a:lstStyle/>
                    <a:p>
                      <a:r>
                        <a:rPr lang="zh-CN" altLang="en-US" dirty="0" smtClean="0">
                          <a:latin typeface="+mn-lt"/>
                          <a:ea typeface="+mn-ea"/>
                          <a:cs typeface="+mn-ea"/>
                          <a:sym typeface="+mn-lt"/>
                        </a:rPr>
                        <a:t>城市到城市的行为</a:t>
                      </a:r>
                      <a:endParaRPr lang="zh-CN" altLang="en-US" dirty="0">
                        <a:latin typeface="+mn-lt"/>
                        <a:ea typeface="+mn-ea"/>
                        <a:cs typeface="+mn-ea"/>
                        <a:sym typeface="+mn-lt"/>
                      </a:endParaRPr>
                    </a:p>
                  </a:txBody>
                  <a:tcPr/>
                </a:tc>
                <a:extLst>
                  <a:ext uri="{0D108BD9-81ED-4DB2-BD59-A6C34878D82A}">
                    <a16:rowId xmlns:a16="http://schemas.microsoft.com/office/drawing/2014/main" val="364845533"/>
                  </a:ext>
                </a:extLst>
              </a:tr>
              <a:tr h="370840">
                <a:tc>
                  <a:txBody>
                    <a:bodyPr/>
                    <a:lstStyle/>
                    <a:p>
                      <a:r>
                        <a:rPr lang="zh-CN" altLang="en-US" dirty="0" smtClean="0">
                          <a:latin typeface="+mn-lt"/>
                          <a:ea typeface="+mn-ea"/>
                          <a:cs typeface="+mn-ea"/>
                          <a:sym typeface="+mn-lt"/>
                        </a:rPr>
                        <a:t>微观</a:t>
                      </a:r>
                      <a:endParaRPr lang="zh-CN" altLang="en-US" dirty="0">
                        <a:latin typeface="+mn-lt"/>
                        <a:ea typeface="+mn-ea"/>
                        <a:cs typeface="+mn-ea"/>
                        <a:sym typeface="+mn-lt"/>
                      </a:endParaRPr>
                    </a:p>
                  </a:txBody>
                  <a:tcPr/>
                </a:tc>
                <a:tc>
                  <a:txBody>
                    <a:bodyPr/>
                    <a:lstStyle/>
                    <a:p>
                      <a:r>
                        <a:rPr lang="zh-CN" altLang="en-US" dirty="0" smtClean="0">
                          <a:latin typeface="+mn-lt"/>
                          <a:ea typeface="+mn-ea"/>
                          <a:cs typeface="+mn-ea"/>
                          <a:sym typeface="+mn-lt"/>
                        </a:rPr>
                        <a:t>景点</a:t>
                      </a:r>
                      <a:endParaRPr lang="zh-CN" altLang="en-US" dirty="0">
                        <a:latin typeface="+mn-lt"/>
                        <a:ea typeface="+mn-ea"/>
                        <a:cs typeface="+mn-ea"/>
                        <a:sym typeface="+mn-lt"/>
                      </a:endParaRPr>
                    </a:p>
                  </a:txBody>
                  <a:tcPr/>
                </a:tc>
                <a:tc>
                  <a:txBody>
                    <a:bodyPr/>
                    <a:lstStyle/>
                    <a:p>
                      <a:r>
                        <a:rPr lang="zh-CN" altLang="en-US" dirty="0" smtClean="0">
                          <a:latin typeface="+mn-lt"/>
                          <a:ea typeface="+mn-ea"/>
                          <a:cs typeface="+mn-ea"/>
                          <a:sym typeface="+mn-lt"/>
                        </a:rPr>
                        <a:t>景点到景点的行为</a:t>
                      </a:r>
                      <a:endParaRPr lang="zh-CN" altLang="en-US" dirty="0">
                        <a:latin typeface="+mn-lt"/>
                        <a:ea typeface="+mn-ea"/>
                        <a:cs typeface="+mn-ea"/>
                        <a:sym typeface="+mn-lt"/>
                      </a:endParaRPr>
                    </a:p>
                  </a:txBody>
                  <a:tcPr/>
                </a:tc>
                <a:extLst>
                  <a:ext uri="{0D108BD9-81ED-4DB2-BD59-A6C34878D82A}">
                    <a16:rowId xmlns:a16="http://schemas.microsoft.com/office/drawing/2014/main" val="1367508727"/>
                  </a:ext>
                </a:extLst>
              </a:tr>
            </a:tbl>
          </a:graphicData>
        </a:graphic>
      </p:graphicFrame>
    </p:spTree>
    <p:extLst>
      <p:ext uri="{BB962C8B-B14F-4D97-AF65-F5344CB8AC3E}">
        <p14:creationId xmlns:p14="http://schemas.microsoft.com/office/powerpoint/2010/main" val="920217322"/>
      </p:ext>
    </p:extLst>
  </p:cSld>
  <p:clrMapOvr>
    <a:masterClrMapping/>
  </p:clrMapOvr>
  <mc:AlternateContent xmlns:mc="http://schemas.openxmlformats.org/markup-compatibility/2006">
    <mc:Choice xmlns:p14="http://schemas.microsoft.com/office/powerpoint/2010/main" Requires="p14">
      <p:transition spd="slow" p14:dur="2000" advTm="1702"/>
    </mc:Choice>
    <mc:Fallback>
      <p:transition spd="slow" advTm="170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e71014a-b5a7-4565-b35a-e52900e0317d"/>
  <p:tag name="MH_CONTENTSID" val="306"/>
  <p:tag name="MH_SECTIONID" val="307,308,309,310,311,"/>
</p:tagLst>
</file>

<file path=ppt/tags/tag10.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NUMBER"/>
  <p:tag name="ID" val="545834"/>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OTHERS"/>
  <p:tag name="ID" val="545834"/>
</p:tagLst>
</file>

<file path=ppt/tags/tag12.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ENTRY"/>
  <p:tag name="ID" val="545834"/>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OTHERS"/>
  <p:tag name="ID" val="545834"/>
</p:tagLst>
</file>

<file path=ppt/tags/tag14.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NUMBER"/>
  <p:tag name="ID" val="545834"/>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OTHERS"/>
  <p:tag name="ID" val="545834"/>
</p:tagLst>
</file>

<file path=ppt/tags/tag16.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ENTRY"/>
  <p:tag name="ID" val="545834"/>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OTHERS"/>
  <p:tag name="ID" val="545834"/>
</p:tagLst>
</file>

<file path=ppt/tags/tag18.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NUMBER"/>
  <p:tag name="ID" val="545834"/>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OTHERS"/>
  <p:tag name="ID" val="545834"/>
</p:tagLst>
</file>

<file path=ppt/tags/tag2.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OTHERS"/>
  <p:tag name="ID" val="545834"/>
</p:tagLst>
</file>

<file path=ppt/tags/tag20.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ENTRY"/>
  <p:tag name="ID" val="545834"/>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OTHERS"/>
  <p:tag name="ID" val="545834"/>
</p:tagLst>
</file>

<file path=ppt/tags/tag22.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NUMBER"/>
  <p:tag name="ID" val="545834"/>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OTHERS"/>
  <p:tag name="ID" val="545834"/>
</p:tagLst>
</file>

<file path=ppt/tags/tag4.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ENTRY"/>
  <p:tag name="ID" val="545834"/>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OTHERS"/>
  <p:tag name="ID" val="545834"/>
</p:tagLst>
</file>

<file path=ppt/tags/tag6.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NUMBER"/>
  <p:tag name="ID" val="545834"/>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OTHERS"/>
  <p:tag name="ID" val="545834"/>
</p:tagLst>
</file>

<file path=ppt/tags/tag8.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ENTRY"/>
  <p:tag name="ID" val="545834"/>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80603021638"/>
  <p:tag name="MH_LIBRARY" val="CONTENTS"/>
  <p:tag name="MH_TYPE" val="OTHERS"/>
  <p:tag name="ID" val="545834"/>
</p:tagLst>
</file>

<file path=ppt/theme/theme1.xml><?xml version="1.0" encoding="utf-8"?>
<a:theme xmlns:a="http://schemas.openxmlformats.org/drawingml/2006/main" name="主题5">
  <a:themeElements>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fontScheme name="yslfihn1">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2.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ppt/theme/themeOverride3.xml><?xml version="1.0" encoding="utf-8"?>
<a:themeOverride xmlns:a="http://schemas.openxmlformats.org/drawingml/2006/main">
  <a:clrScheme name="协鑫">
    <a:dk1>
      <a:srgbClr val="000000"/>
    </a:dk1>
    <a:lt1>
      <a:srgbClr val="FFFFFF"/>
    </a:lt1>
    <a:dk2>
      <a:srgbClr val="778495"/>
    </a:dk2>
    <a:lt2>
      <a:srgbClr val="F0F0F0"/>
    </a:lt2>
    <a:accent1>
      <a:srgbClr val="548BB7"/>
    </a:accent1>
    <a:accent2>
      <a:srgbClr val="DD8047"/>
    </a:accent2>
    <a:accent3>
      <a:srgbClr val="A5AB81"/>
    </a:accent3>
    <a:accent4>
      <a:srgbClr val="D8B25C"/>
    </a:accent4>
    <a:accent5>
      <a:srgbClr val="7BA79D"/>
    </a:accent5>
    <a:accent6>
      <a:srgbClr val="968C8C"/>
    </a:accent6>
    <a:hlink>
      <a:srgbClr val="548BB7"/>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1552</TotalTime>
  <Words>3090</Words>
  <Application>Microsoft Office PowerPoint</Application>
  <PresentationFormat>宽屏</PresentationFormat>
  <Paragraphs>334</Paragraphs>
  <Slides>23</Slides>
  <Notes>19</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8" baseType="lpstr">
      <vt:lpstr>等线</vt:lpstr>
      <vt:lpstr>Microsoft YaHei</vt:lpstr>
      <vt:lpstr>Arial</vt:lpstr>
      <vt:lpstr>主题5</vt:lpstr>
      <vt:lpstr>Visio</vt:lpstr>
      <vt:lpstr>基于社交媒体大数据的游客出行空间模式研究</vt:lpstr>
      <vt:lpstr>PowerPoint 演示文稿</vt:lpstr>
      <vt:lpstr>1. 概述</vt:lpstr>
      <vt:lpstr>研究背景与意义</vt:lpstr>
      <vt:lpstr>研究现状</vt:lpstr>
      <vt:lpstr>研究现状</vt:lpstr>
      <vt:lpstr>研究目的与内容</vt:lpstr>
      <vt:lpstr>第二章 研究方法</vt:lpstr>
      <vt:lpstr>游客出行网络生成</vt:lpstr>
      <vt:lpstr>Motif发掘</vt:lpstr>
      <vt:lpstr>模式识别与验证</vt:lpstr>
      <vt:lpstr>模式应用</vt:lpstr>
      <vt:lpstr>第三章 数据</vt:lpstr>
      <vt:lpstr>数据</vt:lpstr>
      <vt:lpstr>第四章 结果分析</vt:lpstr>
      <vt:lpstr>宏观模式提取结果</vt:lpstr>
      <vt:lpstr>微观模式提取结果</vt:lpstr>
      <vt:lpstr>出行模式的应用</vt:lpstr>
      <vt:lpstr>第五章 结论与展望</vt:lpstr>
      <vt:lpstr>结论</vt:lpstr>
      <vt:lpstr>局限与不足</vt:lpstr>
      <vt:lpstr>展望</vt:lpstr>
      <vt:lpstr>基于社交媒体大数据的游客出行空间模式研究 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启浩 唐</cp:lastModifiedBy>
  <cp:revision>112</cp:revision>
  <cp:lastPrinted>2018-02-05T16:00:00Z</cp:lastPrinted>
  <dcterms:created xsi:type="dcterms:W3CDTF">2018-02-05T16:00:00Z</dcterms:created>
  <dcterms:modified xsi:type="dcterms:W3CDTF">2018-06-03T01:48:02Z</dcterms:modified>
  <cp:category>business proposal;oral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ae71014a-b5a7-4565-b35a-e52900e0317d</vt:lpwstr>
  </property>
</Properties>
</file>