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46"/>
  </p:notesMasterIdLst>
  <p:sldIdLst>
    <p:sldId id="256" r:id="rId3"/>
    <p:sldId id="257" r:id="rId4"/>
    <p:sldId id="258" r:id="rId5"/>
    <p:sldId id="260" r:id="rId6"/>
    <p:sldId id="285" r:id="rId7"/>
    <p:sldId id="259" r:id="rId8"/>
    <p:sldId id="284" r:id="rId9"/>
    <p:sldId id="262" r:id="rId10"/>
    <p:sldId id="319" r:id="rId11"/>
    <p:sldId id="263" r:id="rId12"/>
    <p:sldId id="320" r:id="rId13"/>
    <p:sldId id="266" r:id="rId14"/>
    <p:sldId id="267" r:id="rId15"/>
    <p:sldId id="322" r:id="rId16"/>
    <p:sldId id="321" r:id="rId17"/>
    <p:sldId id="293" r:id="rId18"/>
    <p:sldId id="323" r:id="rId19"/>
    <p:sldId id="324" r:id="rId20"/>
    <p:sldId id="270" r:id="rId21"/>
    <p:sldId id="271" r:id="rId22"/>
    <p:sldId id="294" r:id="rId23"/>
    <p:sldId id="272" r:id="rId24"/>
    <p:sldId id="274" r:id="rId25"/>
    <p:sldId id="295" r:id="rId26"/>
    <p:sldId id="326" r:id="rId27"/>
    <p:sldId id="296" r:id="rId28"/>
    <p:sldId id="297" r:id="rId29"/>
    <p:sldId id="298" r:id="rId30"/>
    <p:sldId id="299" r:id="rId31"/>
    <p:sldId id="301" r:id="rId32"/>
    <p:sldId id="302" r:id="rId33"/>
    <p:sldId id="300" r:id="rId34"/>
    <p:sldId id="303" r:id="rId35"/>
    <p:sldId id="304" r:id="rId36"/>
    <p:sldId id="330" r:id="rId37"/>
    <p:sldId id="305" r:id="rId38"/>
    <p:sldId id="306" r:id="rId39"/>
    <p:sldId id="328" r:id="rId40"/>
    <p:sldId id="278" r:id="rId41"/>
    <p:sldId id="307" r:id="rId42"/>
    <p:sldId id="310" r:id="rId43"/>
    <p:sldId id="311" r:id="rId44"/>
    <p:sldId id="283" r:id="rId4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6949" autoAdjust="0"/>
  </p:normalViewPr>
  <p:slideViewPr>
    <p:cSldViewPr snapToGrid="0" snapToObjects="1">
      <p:cViewPr varScale="1">
        <p:scale>
          <a:sx n="100" d="100"/>
          <a:sy n="100" d="100"/>
        </p:scale>
        <p:origin x="786" y="72"/>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q\Desktop\&#33487;&#24030;&#37319;&#2667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q\Desktop\&#33487;&#24030;&#37319;&#2667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q\Desktop\&#33487;&#24030;&#37319;&#2667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q\Desktop\&#33487;&#24030;&#37319;&#26679;.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旅游语义标注微博占总数百分比</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景区占比!$I$1:$I$13</c:f>
              <c:numCache>
                <c:formatCode>General</c:formatCode>
                <c:ptCount val="13"/>
                <c:pt idx="0">
                  <c:v>0.1</c:v>
                </c:pt>
                <c:pt idx="1">
                  <c:v>0.11</c:v>
                </c:pt>
                <c:pt idx="2">
                  <c:v>0.12</c:v>
                </c:pt>
                <c:pt idx="3">
                  <c:v>0.13</c:v>
                </c:pt>
                <c:pt idx="4">
                  <c:v>0.14000000000000001</c:v>
                </c:pt>
                <c:pt idx="5">
                  <c:v>0.15</c:v>
                </c:pt>
                <c:pt idx="6">
                  <c:v>0.16</c:v>
                </c:pt>
                <c:pt idx="7">
                  <c:v>0.17</c:v>
                </c:pt>
                <c:pt idx="8">
                  <c:v>0.18</c:v>
                </c:pt>
                <c:pt idx="9">
                  <c:v>0.2</c:v>
                </c:pt>
                <c:pt idx="10">
                  <c:v>0.22</c:v>
                </c:pt>
                <c:pt idx="11">
                  <c:v>0.24</c:v>
                </c:pt>
                <c:pt idx="12">
                  <c:v>0.25</c:v>
                </c:pt>
              </c:numCache>
            </c:numRef>
          </c:cat>
          <c:val>
            <c:numRef>
              <c:f>景区占比!$K$1:$K$13</c:f>
              <c:numCache>
                <c:formatCode>General</c:formatCode>
                <c:ptCount val="13"/>
                <c:pt idx="0">
                  <c:v>0.14579320750020236</c:v>
                </c:pt>
                <c:pt idx="1">
                  <c:v>0.1512312746369297</c:v>
                </c:pt>
                <c:pt idx="2">
                  <c:v>0.15689085767214572</c:v>
                </c:pt>
                <c:pt idx="3">
                  <c:v>0.16339205295044915</c:v>
                </c:pt>
                <c:pt idx="4">
                  <c:v>0.16940131994582122</c:v>
                </c:pt>
                <c:pt idx="5">
                  <c:v>0.17477196920039983</c:v>
                </c:pt>
                <c:pt idx="6">
                  <c:v>0.18053860590562126</c:v>
                </c:pt>
                <c:pt idx="7">
                  <c:v>0.18572033691901391</c:v>
                </c:pt>
                <c:pt idx="8">
                  <c:v>0.19110876671393945</c:v>
                </c:pt>
                <c:pt idx="9">
                  <c:v>0.20115680936352889</c:v>
                </c:pt>
                <c:pt idx="10">
                  <c:v>0.21125430414095819</c:v>
                </c:pt>
                <c:pt idx="11">
                  <c:v>0.22167184864463202</c:v>
                </c:pt>
                <c:pt idx="12">
                  <c:v>0.2272088200370391</c:v>
                </c:pt>
              </c:numCache>
            </c:numRef>
          </c:val>
          <c:smooth val="0"/>
          <c:extLst>
            <c:ext xmlns:c16="http://schemas.microsoft.com/office/drawing/2014/chart" uri="{C3380CC4-5D6E-409C-BE32-E72D297353CC}">
              <c16:uniqueId val="{00000000-524C-4155-B24F-46B68C66FD45}"/>
            </c:ext>
          </c:extLst>
        </c:ser>
        <c:dLbls>
          <c:showLegendKey val="0"/>
          <c:showVal val="0"/>
          <c:showCatName val="0"/>
          <c:showSerName val="0"/>
          <c:showPercent val="0"/>
          <c:showBubbleSize val="0"/>
        </c:dLbls>
        <c:marker val="1"/>
        <c:smooth val="0"/>
        <c:axId val="753713535"/>
        <c:axId val="753711039"/>
      </c:lineChart>
      <c:catAx>
        <c:axId val="753713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753711039"/>
        <c:crosses val="autoZero"/>
        <c:auto val="1"/>
        <c:lblAlgn val="ctr"/>
        <c:lblOffset val="100"/>
        <c:noMultiLvlLbl val="0"/>
      </c:catAx>
      <c:valAx>
        <c:axId val="753711039"/>
        <c:scaling>
          <c:orientation val="minMax"/>
          <c:min val="0.1"/>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753713535"/>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zh-CN"/>
              <a:t>不同</a:t>
            </a:r>
            <a:r>
              <a:rPr lang="en-US"/>
              <a:t>K</a:t>
            </a:r>
            <a:r>
              <a:rPr lang="zh-CN"/>
              <a:t>值下旅游语义标注评估结果</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召回率</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景区精度评价!$K$25:$K$37</c:f>
              <c:numCache>
                <c:formatCode>General</c:formatCode>
                <c:ptCount val="13"/>
                <c:pt idx="0">
                  <c:v>0.1</c:v>
                </c:pt>
                <c:pt idx="1">
                  <c:v>0.11</c:v>
                </c:pt>
                <c:pt idx="2">
                  <c:v>0.12</c:v>
                </c:pt>
                <c:pt idx="3">
                  <c:v>0.13</c:v>
                </c:pt>
                <c:pt idx="4">
                  <c:v>0.14000000000000001</c:v>
                </c:pt>
                <c:pt idx="5">
                  <c:v>0.15</c:v>
                </c:pt>
                <c:pt idx="6">
                  <c:v>0.16</c:v>
                </c:pt>
                <c:pt idx="7">
                  <c:v>0.17</c:v>
                </c:pt>
                <c:pt idx="8">
                  <c:v>0.18</c:v>
                </c:pt>
                <c:pt idx="9">
                  <c:v>0.2</c:v>
                </c:pt>
                <c:pt idx="10">
                  <c:v>0.22</c:v>
                </c:pt>
                <c:pt idx="11">
                  <c:v>0.24</c:v>
                </c:pt>
                <c:pt idx="12">
                  <c:v>0.25</c:v>
                </c:pt>
              </c:numCache>
            </c:numRef>
          </c:cat>
          <c:val>
            <c:numRef>
              <c:f>景区精度评价!$H$25:$H$37</c:f>
              <c:numCache>
                <c:formatCode>General</c:formatCode>
                <c:ptCount val="13"/>
                <c:pt idx="0">
                  <c:v>0.7690802348336595</c:v>
                </c:pt>
                <c:pt idx="1">
                  <c:v>0.78864970645792565</c:v>
                </c:pt>
                <c:pt idx="2">
                  <c:v>0.81213307240704502</c:v>
                </c:pt>
                <c:pt idx="3">
                  <c:v>0.84148727984344418</c:v>
                </c:pt>
                <c:pt idx="4">
                  <c:v>0.85518590998043054</c:v>
                </c:pt>
                <c:pt idx="5">
                  <c:v>0.86692759295499022</c:v>
                </c:pt>
                <c:pt idx="6">
                  <c:v>0.88062622309197647</c:v>
                </c:pt>
                <c:pt idx="7">
                  <c:v>0.89236790606653615</c:v>
                </c:pt>
                <c:pt idx="8">
                  <c:v>0.90410958904109584</c:v>
                </c:pt>
                <c:pt idx="9">
                  <c:v>0.92172211350293543</c:v>
                </c:pt>
                <c:pt idx="10">
                  <c:v>0.93150684931506844</c:v>
                </c:pt>
                <c:pt idx="11">
                  <c:v>0.94129158512720157</c:v>
                </c:pt>
                <c:pt idx="12">
                  <c:v>0.94716242661448136</c:v>
                </c:pt>
              </c:numCache>
            </c:numRef>
          </c:val>
          <c:smooth val="0"/>
          <c:extLst>
            <c:ext xmlns:c16="http://schemas.microsoft.com/office/drawing/2014/chart" uri="{C3380CC4-5D6E-409C-BE32-E72D297353CC}">
              <c16:uniqueId val="{00000000-0FE3-4E06-8F1C-77ECEA82F58F}"/>
            </c:ext>
          </c:extLst>
        </c:ser>
        <c:ser>
          <c:idx val="1"/>
          <c:order val="1"/>
          <c:tx>
            <c:v>准确率</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景区精度评价!$K$25:$K$37</c:f>
              <c:numCache>
                <c:formatCode>General</c:formatCode>
                <c:ptCount val="13"/>
                <c:pt idx="0">
                  <c:v>0.1</c:v>
                </c:pt>
                <c:pt idx="1">
                  <c:v>0.11</c:v>
                </c:pt>
                <c:pt idx="2">
                  <c:v>0.12</c:v>
                </c:pt>
                <c:pt idx="3">
                  <c:v>0.13</c:v>
                </c:pt>
                <c:pt idx="4">
                  <c:v>0.14000000000000001</c:v>
                </c:pt>
                <c:pt idx="5">
                  <c:v>0.15</c:v>
                </c:pt>
                <c:pt idx="6">
                  <c:v>0.16</c:v>
                </c:pt>
                <c:pt idx="7">
                  <c:v>0.17</c:v>
                </c:pt>
                <c:pt idx="8">
                  <c:v>0.18</c:v>
                </c:pt>
                <c:pt idx="9">
                  <c:v>0.2</c:v>
                </c:pt>
                <c:pt idx="10">
                  <c:v>0.22</c:v>
                </c:pt>
                <c:pt idx="11">
                  <c:v>0.24</c:v>
                </c:pt>
                <c:pt idx="12">
                  <c:v>0.25</c:v>
                </c:pt>
              </c:numCache>
            </c:numRef>
          </c:cat>
          <c:val>
            <c:numRef>
              <c:f>景区精度评价!$I$25:$I$37</c:f>
              <c:numCache>
                <c:formatCode>General</c:formatCode>
                <c:ptCount val="13"/>
                <c:pt idx="0">
                  <c:v>0.90762124711316394</c:v>
                </c:pt>
                <c:pt idx="1">
                  <c:v>0.8915929203539823</c:v>
                </c:pt>
                <c:pt idx="2">
                  <c:v>0.87552742616033752</c:v>
                </c:pt>
                <c:pt idx="3">
                  <c:v>0.86868686868686873</c:v>
                </c:pt>
                <c:pt idx="4">
                  <c:v>0.86023622047244097</c:v>
                </c:pt>
                <c:pt idx="5">
                  <c:v>0.84220532319391639</c:v>
                </c:pt>
                <c:pt idx="6">
                  <c:v>0.82720588235294112</c:v>
                </c:pt>
                <c:pt idx="7">
                  <c:v>0.8290909090909091</c:v>
                </c:pt>
                <c:pt idx="8">
                  <c:v>0.81769911504424775</c:v>
                </c:pt>
                <c:pt idx="9">
                  <c:v>0.79426644182124784</c:v>
                </c:pt>
                <c:pt idx="10">
                  <c:v>0.75917065390749605</c:v>
                </c:pt>
                <c:pt idx="11">
                  <c:v>0.73100303951367784</c:v>
                </c:pt>
                <c:pt idx="12">
                  <c:v>0.71916790490341753</c:v>
                </c:pt>
              </c:numCache>
            </c:numRef>
          </c:val>
          <c:smooth val="0"/>
          <c:extLst>
            <c:ext xmlns:c16="http://schemas.microsoft.com/office/drawing/2014/chart" uri="{C3380CC4-5D6E-409C-BE32-E72D297353CC}">
              <c16:uniqueId val="{00000001-0FE3-4E06-8F1C-77ECEA82F58F}"/>
            </c:ext>
          </c:extLst>
        </c:ser>
        <c:ser>
          <c:idx val="2"/>
          <c:order val="2"/>
          <c:tx>
            <c:v>F值</c:v>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景区精度评价!$K$25:$K$37</c:f>
              <c:numCache>
                <c:formatCode>General</c:formatCode>
                <c:ptCount val="13"/>
                <c:pt idx="0">
                  <c:v>0.1</c:v>
                </c:pt>
                <c:pt idx="1">
                  <c:v>0.11</c:v>
                </c:pt>
                <c:pt idx="2">
                  <c:v>0.12</c:v>
                </c:pt>
                <c:pt idx="3">
                  <c:v>0.13</c:v>
                </c:pt>
                <c:pt idx="4">
                  <c:v>0.14000000000000001</c:v>
                </c:pt>
                <c:pt idx="5">
                  <c:v>0.15</c:v>
                </c:pt>
                <c:pt idx="6">
                  <c:v>0.16</c:v>
                </c:pt>
                <c:pt idx="7">
                  <c:v>0.17</c:v>
                </c:pt>
                <c:pt idx="8">
                  <c:v>0.18</c:v>
                </c:pt>
                <c:pt idx="9">
                  <c:v>0.2</c:v>
                </c:pt>
                <c:pt idx="10">
                  <c:v>0.22</c:v>
                </c:pt>
                <c:pt idx="11">
                  <c:v>0.24</c:v>
                </c:pt>
                <c:pt idx="12">
                  <c:v>0.25</c:v>
                </c:pt>
              </c:numCache>
            </c:numRef>
          </c:cat>
          <c:val>
            <c:numRef>
              <c:f>景区精度评价!$J$25:$J$37</c:f>
              <c:numCache>
                <c:formatCode>0.00_ </c:formatCode>
                <c:ptCount val="13"/>
                <c:pt idx="0">
                  <c:v>0.8326271186440678</c:v>
                </c:pt>
                <c:pt idx="1">
                  <c:v>0.83696780893042566</c:v>
                </c:pt>
                <c:pt idx="2">
                  <c:v>0.8426395939086293</c:v>
                </c:pt>
                <c:pt idx="3">
                  <c:v>0.85487077534791256</c:v>
                </c:pt>
                <c:pt idx="4">
                  <c:v>0.85770363101079505</c:v>
                </c:pt>
                <c:pt idx="5">
                  <c:v>0.8543876567020251</c:v>
                </c:pt>
                <c:pt idx="6">
                  <c:v>0.85308056872037907</c:v>
                </c:pt>
                <c:pt idx="7">
                  <c:v>0.85956644674835059</c:v>
                </c:pt>
                <c:pt idx="8">
                  <c:v>0.85873605947955389</c:v>
                </c:pt>
                <c:pt idx="9">
                  <c:v>0.85326086956521729</c:v>
                </c:pt>
                <c:pt idx="10">
                  <c:v>0.83655536028119515</c:v>
                </c:pt>
                <c:pt idx="11">
                  <c:v>0.82292557741659544</c:v>
                </c:pt>
                <c:pt idx="12">
                  <c:v>0.81756756756756754</c:v>
                </c:pt>
              </c:numCache>
            </c:numRef>
          </c:val>
          <c:smooth val="0"/>
          <c:extLst>
            <c:ext xmlns:c16="http://schemas.microsoft.com/office/drawing/2014/chart" uri="{C3380CC4-5D6E-409C-BE32-E72D297353CC}">
              <c16:uniqueId val="{00000002-0FE3-4E06-8F1C-77ECEA82F58F}"/>
            </c:ext>
          </c:extLst>
        </c:ser>
        <c:dLbls>
          <c:showLegendKey val="0"/>
          <c:showVal val="0"/>
          <c:showCatName val="0"/>
          <c:showSerName val="0"/>
          <c:showPercent val="0"/>
          <c:showBubbleSize val="0"/>
        </c:dLbls>
        <c:marker val="1"/>
        <c:smooth val="0"/>
        <c:axId val="753718111"/>
        <c:axId val="753712703"/>
      </c:lineChart>
      <c:catAx>
        <c:axId val="753718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753712703"/>
        <c:crosses val="autoZero"/>
        <c:auto val="1"/>
        <c:lblAlgn val="ctr"/>
        <c:lblOffset val="100"/>
        <c:noMultiLvlLbl val="0"/>
      </c:catAx>
      <c:valAx>
        <c:axId val="753712703"/>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7537181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20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旅游时空行为占总行为数百分比</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行为占比!$J$1:$J$13</c:f>
              <c:numCache>
                <c:formatCode>General</c:formatCode>
                <c:ptCount val="13"/>
                <c:pt idx="0">
                  <c:v>0.1</c:v>
                </c:pt>
                <c:pt idx="1">
                  <c:v>0.11</c:v>
                </c:pt>
                <c:pt idx="2">
                  <c:v>0.12</c:v>
                </c:pt>
                <c:pt idx="3">
                  <c:v>0.13</c:v>
                </c:pt>
                <c:pt idx="4">
                  <c:v>0.14000000000000001</c:v>
                </c:pt>
                <c:pt idx="5">
                  <c:v>0.15</c:v>
                </c:pt>
                <c:pt idx="6">
                  <c:v>0.16</c:v>
                </c:pt>
                <c:pt idx="7">
                  <c:v>0.17</c:v>
                </c:pt>
                <c:pt idx="8">
                  <c:v>0.18</c:v>
                </c:pt>
                <c:pt idx="9">
                  <c:v>0.2</c:v>
                </c:pt>
                <c:pt idx="10">
                  <c:v>0.22</c:v>
                </c:pt>
                <c:pt idx="11">
                  <c:v>0.24</c:v>
                </c:pt>
                <c:pt idx="12">
                  <c:v>0.25</c:v>
                </c:pt>
              </c:numCache>
            </c:numRef>
          </c:cat>
          <c:val>
            <c:numRef>
              <c:f>行为占比!$H$1:$H$13</c:f>
              <c:numCache>
                <c:formatCode>General</c:formatCode>
                <c:ptCount val="13"/>
                <c:pt idx="0">
                  <c:v>0.22559907952990829</c:v>
                </c:pt>
                <c:pt idx="1">
                  <c:v>0.23196106712420125</c:v>
                </c:pt>
                <c:pt idx="2">
                  <c:v>0.23819430078173412</c:v>
                </c:pt>
                <c:pt idx="3">
                  <c:v>0.24581392982572889</c:v>
                </c:pt>
                <c:pt idx="4">
                  <c:v>0.2529995568357008</c:v>
                </c:pt>
                <c:pt idx="5">
                  <c:v>0.25882868637711015</c:v>
                </c:pt>
                <c:pt idx="6">
                  <c:v>0.26543130398804471</c:v>
                </c:pt>
                <c:pt idx="7">
                  <c:v>0.27109937055238331</c:v>
                </c:pt>
                <c:pt idx="8">
                  <c:v>0.27713103437633668</c:v>
                </c:pt>
                <c:pt idx="9">
                  <c:v>0.28767921270102131</c:v>
                </c:pt>
                <c:pt idx="10">
                  <c:v>0.29853022800055745</c:v>
                </c:pt>
                <c:pt idx="11">
                  <c:v>0.30918063791547856</c:v>
                </c:pt>
                <c:pt idx="12">
                  <c:v>0.3151066945778197</c:v>
                </c:pt>
              </c:numCache>
            </c:numRef>
          </c:val>
          <c:smooth val="0"/>
          <c:extLst>
            <c:ext xmlns:c16="http://schemas.microsoft.com/office/drawing/2014/chart" uri="{C3380CC4-5D6E-409C-BE32-E72D297353CC}">
              <c16:uniqueId val="{00000000-3F75-47FC-A1B3-A59A77E6A045}"/>
            </c:ext>
          </c:extLst>
        </c:ser>
        <c:dLbls>
          <c:showLegendKey val="0"/>
          <c:showVal val="0"/>
          <c:showCatName val="0"/>
          <c:showSerName val="0"/>
          <c:showPercent val="0"/>
          <c:showBubbleSize val="0"/>
        </c:dLbls>
        <c:marker val="1"/>
        <c:smooth val="0"/>
        <c:axId val="810318927"/>
        <c:axId val="810319343"/>
      </c:lineChart>
      <c:catAx>
        <c:axId val="810318927"/>
        <c:scaling>
          <c:orientation val="minMax"/>
        </c:scaling>
        <c:delete val="0"/>
        <c:axPos val="b"/>
        <c:numFmt formatCode="#,##0.00_);[Red]\(#,##0.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810319343"/>
        <c:crosses val="autoZero"/>
        <c:auto val="1"/>
        <c:lblAlgn val="ctr"/>
        <c:lblOffset val="100"/>
        <c:noMultiLvlLbl val="0"/>
      </c:catAx>
      <c:valAx>
        <c:axId val="810319343"/>
        <c:scaling>
          <c:orientation val="minMax"/>
          <c:min val="0.2"/>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810318927"/>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zh-CN"/>
              <a:t>不同</a:t>
            </a:r>
            <a:r>
              <a:rPr lang="en-US"/>
              <a:t>K</a:t>
            </a:r>
            <a:r>
              <a:rPr lang="zh-CN"/>
              <a:t>值下旅游行为识别评估结果</a:t>
            </a:r>
          </a:p>
        </c:rich>
      </c:tx>
      <c:layout/>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召回率</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行为精度评价!$G$15:$G$27</c:f>
              <c:numCache>
                <c:formatCode>General</c:formatCode>
                <c:ptCount val="13"/>
                <c:pt idx="0">
                  <c:v>0.1</c:v>
                </c:pt>
                <c:pt idx="1">
                  <c:v>0.11</c:v>
                </c:pt>
                <c:pt idx="2">
                  <c:v>0.12</c:v>
                </c:pt>
                <c:pt idx="3">
                  <c:v>0.13</c:v>
                </c:pt>
                <c:pt idx="4">
                  <c:v>0.14000000000000001</c:v>
                </c:pt>
                <c:pt idx="5">
                  <c:v>0.15</c:v>
                </c:pt>
                <c:pt idx="6">
                  <c:v>0.16</c:v>
                </c:pt>
                <c:pt idx="7">
                  <c:v>0.17</c:v>
                </c:pt>
                <c:pt idx="8">
                  <c:v>0.18</c:v>
                </c:pt>
                <c:pt idx="9">
                  <c:v>0.2</c:v>
                </c:pt>
                <c:pt idx="10">
                  <c:v>0.22</c:v>
                </c:pt>
                <c:pt idx="11">
                  <c:v>0.24</c:v>
                </c:pt>
                <c:pt idx="12">
                  <c:v>0.25</c:v>
                </c:pt>
              </c:numCache>
            </c:numRef>
          </c:cat>
          <c:val>
            <c:numRef>
              <c:f>行为精度评价!$C$15:$C$27</c:f>
              <c:numCache>
                <c:formatCode>0.00%</c:formatCode>
                <c:ptCount val="13"/>
                <c:pt idx="0">
                  <c:v>0.79826839826839824</c:v>
                </c:pt>
                <c:pt idx="1">
                  <c:v>0.80606060606060603</c:v>
                </c:pt>
                <c:pt idx="2">
                  <c:v>0.81558441558441563</c:v>
                </c:pt>
                <c:pt idx="3">
                  <c:v>0.82683982683982682</c:v>
                </c:pt>
                <c:pt idx="4">
                  <c:v>0.83290043290043292</c:v>
                </c:pt>
                <c:pt idx="5">
                  <c:v>0.83636363636363631</c:v>
                </c:pt>
                <c:pt idx="6">
                  <c:v>0.84588744588744591</c:v>
                </c:pt>
                <c:pt idx="7">
                  <c:v>0.8536796536796537</c:v>
                </c:pt>
                <c:pt idx="8">
                  <c:v>0.8571428571428571</c:v>
                </c:pt>
                <c:pt idx="9">
                  <c:v>0.86233766233766229</c:v>
                </c:pt>
                <c:pt idx="10">
                  <c:v>0.87186147186147189</c:v>
                </c:pt>
                <c:pt idx="11">
                  <c:v>0.88051948051948048</c:v>
                </c:pt>
                <c:pt idx="12">
                  <c:v>0.88138528138528138</c:v>
                </c:pt>
              </c:numCache>
            </c:numRef>
          </c:val>
          <c:smooth val="0"/>
          <c:extLst>
            <c:ext xmlns:c16="http://schemas.microsoft.com/office/drawing/2014/chart" uri="{C3380CC4-5D6E-409C-BE32-E72D297353CC}">
              <c16:uniqueId val="{00000000-1CF8-4728-A2A6-33B4B7BBDE15}"/>
            </c:ext>
          </c:extLst>
        </c:ser>
        <c:ser>
          <c:idx val="1"/>
          <c:order val="1"/>
          <c:tx>
            <c:v>准确率</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行为精度评价!$G$15:$G$27</c:f>
              <c:numCache>
                <c:formatCode>General</c:formatCode>
                <c:ptCount val="13"/>
                <c:pt idx="0">
                  <c:v>0.1</c:v>
                </c:pt>
                <c:pt idx="1">
                  <c:v>0.11</c:v>
                </c:pt>
                <c:pt idx="2">
                  <c:v>0.12</c:v>
                </c:pt>
                <c:pt idx="3">
                  <c:v>0.13</c:v>
                </c:pt>
                <c:pt idx="4">
                  <c:v>0.14000000000000001</c:v>
                </c:pt>
                <c:pt idx="5">
                  <c:v>0.15</c:v>
                </c:pt>
                <c:pt idx="6">
                  <c:v>0.16</c:v>
                </c:pt>
                <c:pt idx="7">
                  <c:v>0.17</c:v>
                </c:pt>
                <c:pt idx="8">
                  <c:v>0.18</c:v>
                </c:pt>
                <c:pt idx="9">
                  <c:v>0.2</c:v>
                </c:pt>
                <c:pt idx="10">
                  <c:v>0.22</c:v>
                </c:pt>
                <c:pt idx="11">
                  <c:v>0.24</c:v>
                </c:pt>
                <c:pt idx="12">
                  <c:v>0.25</c:v>
                </c:pt>
              </c:numCache>
            </c:numRef>
          </c:cat>
          <c:val>
            <c:numRef>
              <c:f>行为精度评价!$D$15:$D$27</c:f>
              <c:numCache>
                <c:formatCode>0.00%</c:formatCode>
                <c:ptCount val="13"/>
                <c:pt idx="0">
                  <c:v>0.80313588850174211</c:v>
                </c:pt>
                <c:pt idx="1">
                  <c:v>0.79777206512425025</c:v>
                </c:pt>
                <c:pt idx="2">
                  <c:v>0.79560810810810811</c:v>
                </c:pt>
                <c:pt idx="3">
                  <c:v>0.79121789560894784</c:v>
                </c:pt>
                <c:pt idx="4">
                  <c:v>0.78787878787878785</c:v>
                </c:pt>
                <c:pt idx="5">
                  <c:v>0.78345498783454992</c:v>
                </c:pt>
                <c:pt idx="6">
                  <c:v>0.78097521982414064</c:v>
                </c:pt>
                <c:pt idx="7">
                  <c:v>0.77698975571315998</c:v>
                </c:pt>
                <c:pt idx="8">
                  <c:v>0.76684740511231608</c:v>
                </c:pt>
                <c:pt idx="9">
                  <c:v>0.75397426192278572</c:v>
                </c:pt>
                <c:pt idx="10">
                  <c:v>0.74537379718726871</c:v>
                </c:pt>
                <c:pt idx="11">
                  <c:v>0.73963636363636365</c:v>
                </c:pt>
                <c:pt idx="12">
                  <c:v>0.73821609862218995</c:v>
                </c:pt>
              </c:numCache>
            </c:numRef>
          </c:val>
          <c:smooth val="0"/>
          <c:extLst>
            <c:ext xmlns:c16="http://schemas.microsoft.com/office/drawing/2014/chart" uri="{C3380CC4-5D6E-409C-BE32-E72D297353CC}">
              <c16:uniqueId val="{00000001-1CF8-4728-A2A6-33B4B7BBDE15}"/>
            </c:ext>
          </c:extLst>
        </c:ser>
        <c:ser>
          <c:idx val="2"/>
          <c:order val="2"/>
          <c:tx>
            <c:v>F值</c:v>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行为精度评价!$G$15:$G$27</c:f>
              <c:numCache>
                <c:formatCode>General</c:formatCode>
                <c:ptCount val="13"/>
                <c:pt idx="0">
                  <c:v>0.1</c:v>
                </c:pt>
                <c:pt idx="1">
                  <c:v>0.11</c:v>
                </c:pt>
                <c:pt idx="2">
                  <c:v>0.12</c:v>
                </c:pt>
                <c:pt idx="3">
                  <c:v>0.13</c:v>
                </c:pt>
                <c:pt idx="4">
                  <c:v>0.14000000000000001</c:v>
                </c:pt>
                <c:pt idx="5">
                  <c:v>0.15</c:v>
                </c:pt>
                <c:pt idx="6">
                  <c:v>0.16</c:v>
                </c:pt>
                <c:pt idx="7">
                  <c:v>0.17</c:v>
                </c:pt>
                <c:pt idx="8">
                  <c:v>0.18</c:v>
                </c:pt>
                <c:pt idx="9">
                  <c:v>0.2</c:v>
                </c:pt>
                <c:pt idx="10">
                  <c:v>0.22</c:v>
                </c:pt>
                <c:pt idx="11">
                  <c:v>0.24</c:v>
                </c:pt>
                <c:pt idx="12">
                  <c:v>0.25</c:v>
                </c:pt>
              </c:numCache>
            </c:numRef>
          </c:cat>
          <c:val>
            <c:numRef>
              <c:f>行为精度评价!$E$15:$E$27</c:f>
              <c:numCache>
                <c:formatCode>0.00%</c:formatCode>
                <c:ptCount val="13"/>
                <c:pt idx="0">
                  <c:v>0.80069474598349977</c:v>
                </c:pt>
                <c:pt idx="1">
                  <c:v>0.80189491817398795</c:v>
                </c:pt>
                <c:pt idx="2">
                  <c:v>0.80547242411286868</c:v>
                </c:pt>
                <c:pt idx="3">
                  <c:v>0.80863674851820488</c:v>
                </c:pt>
                <c:pt idx="4">
                  <c:v>0.80976430976430969</c:v>
                </c:pt>
                <c:pt idx="5">
                  <c:v>0.80904522613065322</c:v>
                </c:pt>
                <c:pt idx="6">
                  <c:v>0.81213632585203654</c:v>
                </c:pt>
                <c:pt idx="7">
                  <c:v>0.81353135313531366</c:v>
                </c:pt>
                <c:pt idx="8">
                  <c:v>0.80948487326246932</c:v>
                </c:pt>
                <c:pt idx="9">
                  <c:v>0.80452342487883677</c:v>
                </c:pt>
                <c:pt idx="10">
                  <c:v>0.80367118914604951</c:v>
                </c:pt>
                <c:pt idx="11">
                  <c:v>0.8039525691699605</c:v>
                </c:pt>
                <c:pt idx="12">
                  <c:v>0.80347277032359909</c:v>
                </c:pt>
              </c:numCache>
            </c:numRef>
          </c:val>
          <c:smooth val="0"/>
          <c:extLst>
            <c:ext xmlns:c16="http://schemas.microsoft.com/office/drawing/2014/chart" uri="{C3380CC4-5D6E-409C-BE32-E72D297353CC}">
              <c16:uniqueId val="{00000002-1CF8-4728-A2A6-33B4B7BBDE15}"/>
            </c:ext>
          </c:extLst>
        </c:ser>
        <c:dLbls>
          <c:showLegendKey val="0"/>
          <c:showVal val="0"/>
          <c:showCatName val="0"/>
          <c:showSerName val="0"/>
          <c:showPercent val="0"/>
          <c:showBubbleSize val="0"/>
        </c:dLbls>
        <c:marker val="1"/>
        <c:smooth val="0"/>
        <c:axId val="810311855"/>
        <c:axId val="753717695"/>
      </c:lineChart>
      <c:catAx>
        <c:axId val="810311855"/>
        <c:scaling>
          <c:orientation val="minMax"/>
        </c:scaling>
        <c:delete val="0"/>
        <c:axPos val="b"/>
        <c:numFmt formatCode="#,##0.00_);[Red]\(#,##0.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753717695"/>
        <c:crosses val="autoZero"/>
        <c:auto val="1"/>
        <c:lblAlgn val="ctr"/>
        <c:lblOffset val="100"/>
        <c:noMultiLvlLbl val="0"/>
      </c:catAx>
      <c:valAx>
        <c:axId val="753717695"/>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810311855"/>
        <c:crosses val="autoZero"/>
        <c:crossBetween val="between"/>
        <c:majorUnit val="2.5000000000000005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18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2018/6/1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各位老师好，我的毕设题目是</a:t>
            </a:r>
            <a:endParaRPr lang="en-US" altLang="zh-CN" dirty="0" smtClean="0"/>
          </a:p>
          <a:p>
            <a:r>
              <a:rPr kumimoji="1" lang="zh-CN" altLang="en-US" sz="1200" dirty="0" smtClean="0"/>
              <a:t>基于社交媒体的</a:t>
            </a:r>
            <a:endParaRPr kumimoji="1" lang="en-US" altLang="zh-CN" sz="1200" dirty="0" smtClean="0"/>
          </a:p>
          <a:p>
            <a:r>
              <a:rPr kumimoji="1" lang="zh-CN" altLang="en-US" sz="1200" dirty="0" smtClean="0"/>
              <a:t>旅游时空行为数据库的建立</a:t>
            </a:r>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16995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旅游行为模型包括，游客，出发地，出发时间，返回时间以及逗留时间，</a:t>
            </a:r>
            <a:endParaRPr lang="en-US" altLang="zh-CN" b="0" dirty="0" smtClean="0"/>
          </a:p>
          <a:p>
            <a:r>
              <a:rPr lang="zh-CN" altLang="en-US" b="0" dirty="0" smtClean="0"/>
              <a:t>我们将地域移动中的场所分为大中小三个尺度，分别对应城市，景区，景点。</a:t>
            </a:r>
            <a:endParaRPr lang="en-US" altLang="zh-CN" b="0" dirty="0" smtClean="0"/>
          </a:p>
          <a:p>
            <a:r>
              <a:rPr lang="zh-CN" altLang="en-US" b="0" dirty="0" smtClean="0"/>
              <a:t>在本文中我们重点研究大中尺度的旅游时空行为。</a:t>
            </a:r>
            <a:endParaRPr lang="zh-CN" altLang="en-US" b="0"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3432361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旅游行为数据库应包含</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张表，用户信息表，城市信息表，旅游场所（景区）信息表，大尺度行为表和中尺度行为，各个表的关系如图。</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3096399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第三部分 方法</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4184057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为从社交媒体数据中提取旅游行为，我们主要研究两个方法，旅游语义标注和旅游行为识别。</a:t>
            </a:r>
            <a:endParaRPr lang="zh-CN" altLang="en-US" dirty="0" smtClean="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172949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旅游语义标注是为了将坐标语义转换为旅游场所语义，流程如下：</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确定待研究的旅游场所，从社交媒体数据中选取对应样本集，经过</a:t>
                </a:r>
                <a:r>
                  <a:rPr lang="en-US" altLang="zh-CN" sz="1200" kern="1200" dirty="0" smtClean="0">
                    <a:solidFill>
                      <a:schemeClr val="tx1"/>
                    </a:solidFill>
                    <a:effectLst/>
                    <a:latin typeface="+mn-lt"/>
                    <a:ea typeface="+mn-ea"/>
                    <a:cs typeface="+mn-cs"/>
                  </a:rPr>
                  <a:t>DBSCAN</a:t>
                </a:r>
                <a:r>
                  <a:rPr lang="zh-CN" altLang="zh-CN" sz="1200" kern="1200" dirty="0" smtClean="0">
                    <a:solidFill>
                      <a:schemeClr val="tx1"/>
                    </a:solidFill>
                    <a:effectLst/>
                    <a:latin typeface="+mn-lt"/>
                    <a:ea typeface="+mn-ea"/>
                    <a:cs typeface="+mn-cs"/>
                  </a:rPr>
                  <a:t>算法去除噪声，</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运用</a:t>
                </a:r>
                <a:r>
                  <a:rPr lang="en-US" altLang="zh-CN" sz="1200" kern="1200" dirty="0" smtClean="0">
                    <a:solidFill>
                      <a:schemeClr val="tx1"/>
                    </a:solidFill>
                    <a:effectLst/>
                    <a:latin typeface="+mn-lt"/>
                    <a:ea typeface="+mn-ea"/>
                    <a:cs typeface="+mn-cs"/>
                  </a:rPr>
                  <a:t>DENCLUE</a:t>
                </a:r>
                <a:r>
                  <a:rPr lang="zh-CN" altLang="zh-CN" sz="1200" kern="1200" dirty="0" smtClean="0">
                    <a:solidFill>
                      <a:schemeClr val="tx1"/>
                    </a:solidFill>
                    <a:effectLst/>
                    <a:latin typeface="+mn-lt"/>
                    <a:ea typeface="+mn-ea"/>
                    <a:cs typeface="+mn-cs"/>
                  </a:rPr>
                  <a:t>算法的基本思想计算待标注点在各个旅游场所的隶属度，选取隶属度超过阈值</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且最大的旅游场所进行标注。</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dirty="0" smtClean="0">
                  <a:solidFill>
                    <a:schemeClr val="tx1">
                      <a:lumMod val="75000"/>
                      <a:lumOff val="25000"/>
                    </a:schemeClr>
                  </a:solidFill>
                  <a:latin typeface="等线" panose="02010600030101010101" pitchFamily="2" charset="-122"/>
                  <a:ea typeface="等线" panose="02010600030101010101" pitchFamily="2" charset="-122"/>
                </a:endParaRPr>
              </a:p>
              <a:p>
                <a:r>
                  <a:rPr lang="en-US" altLang="zh-CN" sz="1200" dirty="0" smtClean="0">
                    <a:solidFill>
                      <a:schemeClr val="tx1">
                        <a:lumMod val="75000"/>
                        <a:lumOff val="25000"/>
                      </a:schemeClr>
                    </a:solidFill>
                    <a:latin typeface="等线" panose="02010600030101010101" pitchFamily="2" charset="-122"/>
                    <a:ea typeface="等线" panose="02010600030101010101" pitchFamily="2" charset="-122"/>
                  </a:rPr>
                  <a:t>DENCLUE</a:t>
                </a:r>
                <a:r>
                  <a:rPr lang="zh-CN" altLang="en-US" sz="1200" dirty="0" smtClean="0">
                    <a:solidFill>
                      <a:schemeClr val="tx1">
                        <a:lumMod val="75000"/>
                        <a:lumOff val="25000"/>
                      </a:schemeClr>
                    </a:solidFill>
                    <a:latin typeface="等线" panose="02010600030101010101" pitchFamily="2" charset="-122"/>
                    <a:ea typeface="等线" panose="02010600030101010101" pitchFamily="2" charset="-122"/>
                  </a:rPr>
                  <a:t>算法是一种基于核密度函数与核密度估计的空间聚类算法。</a:t>
                </a:r>
                <a:endParaRPr lang="en-US" altLang="zh-CN" sz="120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latin typeface="等线" panose="02010600030101010101" pitchFamily="2" charset="-122"/>
                    <a:ea typeface="等线" panose="02010600030101010101" pitchFamily="2" charset="-122"/>
                  </a:rPr>
                  <a:t>基于</a:t>
                </a:r>
                <a:r>
                  <a:rPr lang="en-US" altLang="zh-CN" sz="1200" dirty="0" smtClean="0">
                    <a:solidFill>
                      <a:schemeClr val="tx1">
                        <a:lumMod val="75000"/>
                        <a:lumOff val="25000"/>
                      </a:schemeClr>
                    </a:solidFill>
                    <a:latin typeface="等线" panose="02010600030101010101" pitchFamily="2" charset="-122"/>
                    <a:ea typeface="等线" panose="02010600030101010101" pitchFamily="2" charset="-122"/>
                  </a:rPr>
                  <a:t>DENCLUE</a:t>
                </a:r>
                <a:r>
                  <a:rPr lang="zh-CN" altLang="en-US" sz="1200" dirty="0" smtClean="0">
                    <a:solidFill>
                      <a:schemeClr val="tx1">
                        <a:lumMod val="75000"/>
                        <a:lumOff val="25000"/>
                      </a:schemeClr>
                    </a:solidFill>
                    <a:latin typeface="等线" panose="02010600030101010101" pitchFamily="2" charset="-122"/>
                    <a:ea typeface="等线" panose="02010600030101010101" pitchFamily="2" charset="-122"/>
                  </a:rPr>
                  <a:t>算法的基本思想，即采用一个数学函数（影响函数）来形式化表达一个空间实体对其邻域内其他实体的影响，每个实体的密度定义为一定范围内实体影响函数之和。</a:t>
                </a:r>
                <a:endParaRPr lang="en-US" altLang="zh-CN" sz="120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latin typeface="等线" panose="02010600030101010101" pitchFamily="2" charset="-122"/>
                    <a:ea typeface="等线" panose="02010600030101010101" pitchFamily="2" charset="-122"/>
                  </a:rPr>
                  <a:t>关于</a:t>
                </a:r>
                <a14:m>
                  <m:oMath xmlns:m="http://schemas.openxmlformats.org/officeDocument/2006/math">
                    <m:r>
                      <m:rPr>
                        <m:sty m:val="p"/>
                      </m:rPr>
                      <a:rPr lang="en-US" altLang="zh-CN" sz="1200" smtClean="0">
                        <a:latin typeface="Cambria Math" panose="02040503050406030204" pitchFamily="18" charset="0"/>
                      </a:rPr>
                      <m:t>σ</m:t>
                    </m:r>
                    <m:r>
                      <a:rPr lang="zh-CN" altLang="en-US" sz="1200" i="1" smtClean="0">
                        <a:latin typeface="Cambria Math" panose="02040503050406030204" pitchFamily="18" charset="0"/>
                      </a:rPr>
                      <m:t>的</m:t>
                    </m:r>
                  </m:oMath>
                </a14:m>
                <a:r>
                  <a:rPr lang="zh-CN" altLang="en-US" sz="1200" dirty="0" smtClean="0">
                    <a:solidFill>
                      <a:schemeClr val="tx1">
                        <a:lumMod val="75000"/>
                        <a:lumOff val="25000"/>
                      </a:schemeClr>
                    </a:solidFill>
                    <a:latin typeface="等线" panose="02010600030101010101" pitchFamily="2" charset="-122"/>
                    <a:ea typeface="等线" panose="02010600030101010101" pitchFamily="2" charset="-122"/>
                  </a:rPr>
                  <a:t>确定；</a:t>
                </a:r>
                <a:endParaRPr lang="en-US" altLang="zh-CN" sz="120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       </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各个景区的空间尺度不尽相同（如阳澄湖和苏州博物馆），不能选择单一的固定值还对全部景区进行计算。考虑找到一个可以直接或间接反映景区大小的量，根据这个量来确定</a:t>
                </a: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sigma</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a:t>
                </a: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Sigma</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的确定不唯一，还可以依据 </a:t>
                </a: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a,</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样本内两点距离最大值，</a:t>
                </a: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b</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，样本点最小外包矩形外接圆半径，等等方法确定。本文只给出的一种方法。</a:t>
                </a:r>
                <a:endPar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聚集类的设定：</a:t>
                </a:r>
                <a:endPar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    </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在一般大小的景区内，</a:t>
                </a: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DBSCAN</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结果为一个类，在景区范围很大的情况下，会出现十几个甚至几十个类，如西山，东山，阳澄湖。各类别之间不能合为一体看，比如北京大学各个校区，本部，医学部，万柳。</a:t>
                </a:r>
                <a:endParaRPr lang="en-US" altLang="zh-CN" sz="1200" dirty="0" smtClean="0">
                  <a:solidFill>
                    <a:schemeClr val="tx1">
                      <a:lumMod val="75000"/>
                      <a:lumOff val="25000"/>
                    </a:schemeClr>
                  </a:solidFill>
                  <a:latin typeface="等线" panose="02010600030101010101" pitchFamily="2" charset="-122"/>
                  <a:ea typeface="等线" panose="02010600030101010101" pitchFamily="2" charset="-122"/>
                </a:endParaRPr>
              </a:p>
              <a:p>
                <a:endParaRPr lang="zh-CN" altLang="en-US" dirty="0"/>
              </a:p>
            </p:txBody>
          </p:sp>
        </mc:Choice>
        <mc:Fallback xmlns="">
          <p:sp>
            <p:nvSpPr>
              <p:cNvPr id="3" name="备注占位符 2"/>
              <p:cNvSpPr>
                <a:spLocks noGrp="1"/>
              </p:cNvSpPr>
              <p:nvPr>
                <p:ph type="body" idx="1"/>
              </p:nvPr>
            </p:nvSpPr>
            <p:spPr/>
            <p:txBody>
              <a:bodyPr/>
              <a:lstStyle/>
              <a:p>
                <a:r>
                  <a:rPr lang="en-US" altLang="zh-CN" sz="1200" dirty="0" smtClean="0">
                    <a:solidFill>
                      <a:schemeClr val="tx1">
                        <a:lumMod val="75000"/>
                        <a:lumOff val="25000"/>
                      </a:schemeClr>
                    </a:solidFill>
                    <a:latin typeface="等线" panose="02010600030101010101" pitchFamily="2" charset="-122"/>
                    <a:ea typeface="等线" panose="02010600030101010101" pitchFamily="2" charset="-122"/>
                  </a:rPr>
                  <a:t>DENCLUE</a:t>
                </a:r>
                <a:r>
                  <a:rPr lang="zh-CN" altLang="en-US" sz="1200" dirty="0" smtClean="0">
                    <a:solidFill>
                      <a:schemeClr val="tx1">
                        <a:lumMod val="75000"/>
                        <a:lumOff val="25000"/>
                      </a:schemeClr>
                    </a:solidFill>
                    <a:latin typeface="等线" panose="02010600030101010101" pitchFamily="2" charset="-122"/>
                    <a:ea typeface="等线" panose="02010600030101010101" pitchFamily="2" charset="-122"/>
                  </a:rPr>
                  <a:t>算法是一种基于核密度函数与核密度估计的空间聚类算法。</a:t>
                </a:r>
                <a:endParaRPr lang="en-US" altLang="zh-CN" sz="120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latin typeface="等线" panose="02010600030101010101" pitchFamily="2" charset="-122"/>
                    <a:ea typeface="等线" panose="02010600030101010101" pitchFamily="2" charset="-122"/>
                  </a:rPr>
                  <a:t>基于</a:t>
                </a:r>
                <a:r>
                  <a:rPr lang="en-US" altLang="zh-CN" sz="1200" dirty="0" smtClean="0">
                    <a:solidFill>
                      <a:schemeClr val="tx1">
                        <a:lumMod val="75000"/>
                        <a:lumOff val="25000"/>
                      </a:schemeClr>
                    </a:solidFill>
                    <a:latin typeface="等线" panose="02010600030101010101" pitchFamily="2" charset="-122"/>
                    <a:ea typeface="等线" panose="02010600030101010101" pitchFamily="2" charset="-122"/>
                  </a:rPr>
                  <a:t>DENCLUE</a:t>
                </a:r>
                <a:r>
                  <a:rPr lang="zh-CN" altLang="en-US" sz="1200" dirty="0" smtClean="0">
                    <a:solidFill>
                      <a:schemeClr val="tx1">
                        <a:lumMod val="75000"/>
                        <a:lumOff val="25000"/>
                      </a:schemeClr>
                    </a:solidFill>
                    <a:latin typeface="等线" panose="02010600030101010101" pitchFamily="2" charset="-122"/>
                    <a:ea typeface="等线" panose="02010600030101010101" pitchFamily="2" charset="-122"/>
                  </a:rPr>
                  <a:t>算法的基本思想，即采用一个数学函数（影响函数）来形式化表达一个空间实体对其邻域内其他实体的影响，每个实体的密度定义为一定范围内实体影响函数之和</a:t>
                </a:r>
                <a:r>
                  <a:rPr lang="zh-CN" altLang="en-US" sz="1200" dirty="0" smtClean="0">
                    <a:solidFill>
                      <a:schemeClr val="tx1">
                        <a:lumMod val="75000"/>
                        <a:lumOff val="25000"/>
                      </a:schemeClr>
                    </a:solidFill>
                    <a:latin typeface="等线" panose="02010600030101010101" pitchFamily="2" charset="-122"/>
                    <a:ea typeface="等线" panose="02010600030101010101" pitchFamily="2" charset="-122"/>
                  </a:rPr>
                  <a:t>。</a:t>
                </a:r>
                <a:endParaRPr lang="en-US" altLang="zh-CN" sz="120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latin typeface="等线" panose="02010600030101010101" pitchFamily="2" charset="-122"/>
                    <a:ea typeface="等线" panose="02010600030101010101" pitchFamily="2" charset="-122"/>
                  </a:rPr>
                  <a:t>关于</a:t>
                </a:r>
                <a:r>
                  <a:rPr lang="en-US" altLang="zh-CN" sz="1200" i="0" smtClean="0">
                    <a:latin typeface="Cambria Math" panose="02040503050406030204" pitchFamily="18" charset="0"/>
                  </a:rPr>
                  <a:t>σ</a:t>
                </a:r>
                <a:r>
                  <a:rPr lang="zh-CN" altLang="en-US" sz="1200" i="0" smtClean="0">
                    <a:latin typeface="Cambria Math" panose="02040503050406030204" pitchFamily="18" charset="0"/>
                  </a:rPr>
                  <a:t>的</a:t>
                </a:r>
                <a:r>
                  <a:rPr lang="zh-CN" altLang="en-US" sz="1200" dirty="0" smtClean="0">
                    <a:solidFill>
                      <a:schemeClr val="tx1">
                        <a:lumMod val="75000"/>
                        <a:lumOff val="25000"/>
                      </a:schemeClr>
                    </a:solidFill>
                    <a:latin typeface="等线" panose="02010600030101010101" pitchFamily="2" charset="-122"/>
                    <a:ea typeface="等线" panose="02010600030101010101" pitchFamily="2" charset="-122"/>
                  </a:rPr>
                  <a:t>确定；</a:t>
                </a:r>
                <a:endParaRPr lang="en-US" altLang="zh-CN" sz="120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       </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各个景区的空间尺度不尽相同（如阳澄湖和苏州博物馆），不能选择单一的固定值还对全部景区进行计算。考虑找到一个可以直接或间接反映景区大小的量，根据这个量来确定</a:t>
                </a: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sigma</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a:t>
                </a: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Sigma</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的确定不唯一，还可以依据 </a:t>
                </a: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a,</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样本内两点距离最大值，</a:t>
                </a: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b</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，样本点最小外包矩形外接圆半径，等等方法确定。本文只给出的一种方法。</a:t>
                </a:r>
                <a:endPar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聚集类的设定：</a:t>
                </a:r>
                <a:endPar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    </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在一般大小的景区内，</a:t>
                </a:r>
                <a:r>
                  <a:rPr lang="en-US" altLang="zh-CN" sz="1200" baseline="0" dirty="0" smtClean="0">
                    <a:solidFill>
                      <a:schemeClr val="tx1">
                        <a:lumMod val="75000"/>
                        <a:lumOff val="25000"/>
                      </a:schemeClr>
                    </a:solidFill>
                    <a:latin typeface="等线" panose="02010600030101010101" pitchFamily="2" charset="-122"/>
                    <a:ea typeface="等线" panose="02010600030101010101" pitchFamily="2" charset="-122"/>
                  </a:rPr>
                  <a:t>DBSCAN</a:t>
                </a:r>
                <a:r>
                  <a:rPr lang="zh-CN" altLang="en-US" sz="1200" baseline="0" dirty="0" smtClean="0">
                    <a:solidFill>
                      <a:schemeClr val="tx1">
                        <a:lumMod val="75000"/>
                        <a:lumOff val="25000"/>
                      </a:schemeClr>
                    </a:solidFill>
                    <a:latin typeface="等线" panose="02010600030101010101" pitchFamily="2" charset="-122"/>
                    <a:ea typeface="等线" panose="02010600030101010101" pitchFamily="2" charset="-122"/>
                  </a:rPr>
                  <a:t>结果为一个类，在景区范围很大的情况下，会出现十几个甚至几十个类，如西山，东山，阳澄湖。各类别之间不能合为一体看，比如北京大学各个校区，本部，医学部，万柳。</a:t>
                </a:r>
                <a:endParaRPr lang="en-US" altLang="zh-CN" sz="1200" dirty="0" smtClean="0">
                  <a:solidFill>
                    <a:schemeClr val="tx1">
                      <a:lumMod val="75000"/>
                      <a:lumOff val="25000"/>
                    </a:schemeClr>
                  </a:solidFill>
                  <a:latin typeface="等线" panose="02010600030101010101" pitchFamily="2" charset="-122"/>
                  <a:ea typeface="等线" panose="02010600030101010101" pitchFamily="2" charset="-122"/>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603728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旅游行为识别方法是基于规则的方法。</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我们对用户社交媒体记录按时间阈值</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进行分割，即同一用户的相邻两条记录时间间隔小于</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，则视为该用户同一行为中发生的。</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若这条行为中到达了一个及以上的景区，则识别为旅游行为。</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1841345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在建立了旅游行为数据库后，我们对其进行了简单的应用与评估。</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1602459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景区等级划分，以景区为节点，以两个景区</a:t>
            </a:r>
            <a:r>
              <a:rPr lang="zh-CN" altLang="en-US" sz="1200" kern="1200" dirty="0" smtClean="0">
                <a:solidFill>
                  <a:schemeClr val="tx1"/>
                </a:solidFill>
                <a:effectLst/>
                <a:latin typeface="+mn-lt"/>
                <a:ea typeface="+mn-ea"/>
                <a:cs typeface="+mn-cs"/>
              </a:rPr>
              <a:t>同时出现在</a:t>
            </a:r>
            <a:r>
              <a:rPr lang="zh-CN" altLang="zh-CN" sz="1200" kern="1200" dirty="0" smtClean="0">
                <a:solidFill>
                  <a:schemeClr val="tx1"/>
                </a:solidFill>
                <a:effectLst/>
                <a:latin typeface="+mn-lt"/>
                <a:ea typeface="+mn-ea"/>
                <a:cs typeface="+mn-cs"/>
              </a:rPr>
              <a:t>一条行为中的出现次数</a:t>
            </a:r>
            <a:r>
              <a:rPr lang="zh-CN" altLang="en-US" sz="1200" kern="1200" dirty="0" smtClean="0">
                <a:solidFill>
                  <a:schemeClr val="tx1"/>
                </a:solidFill>
                <a:effectLst/>
                <a:latin typeface="+mn-lt"/>
                <a:ea typeface="+mn-ea"/>
                <a:cs typeface="+mn-cs"/>
              </a:rPr>
              <a:t>作</a:t>
            </a:r>
            <a:r>
              <a:rPr lang="zh-CN" altLang="zh-CN" sz="1200" kern="1200" dirty="0" smtClean="0">
                <a:solidFill>
                  <a:schemeClr val="tx1"/>
                </a:solidFill>
                <a:effectLst/>
                <a:latin typeface="+mn-lt"/>
                <a:ea typeface="+mn-ea"/>
                <a:cs typeface="+mn-cs"/>
              </a:rPr>
              <a:t>为边的权重，构建目的地景区网络，计算景区的点度中心度，对结果进行</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均值聚类，得到景区等级。</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1565672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旅游区提取是依据邵虎师兄和刘政同学的方法，</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对目的地</a:t>
            </a:r>
            <a:r>
              <a:rPr lang="zh-CN" altLang="en-US" sz="1200" kern="1200" dirty="0" smtClean="0">
                <a:solidFill>
                  <a:schemeClr val="tx1"/>
                </a:solidFill>
                <a:effectLst/>
                <a:latin typeface="+mn-lt"/>
                <a:ea typeface="+mn-ea"/>
                <a:cs typeface="+mn-cs"/>
              </a:rPr>
              <a:t>城市进行</a:t>
            </a:r>
            <a:r>
              <a:rPr lang="zh-CN" altLang="zh-CN" sz="1200" kern="1200" dirty="0" smtClean="0">
                <a:solidFill>
                  <a:schemeClr val="tx1"/>
                </a:solidFill>
                <a:effectLst/>
                <a:latin typeface="+mn-lt"/>
                <a:ea typeface="+mn-ea"/>
                <a:cs typeface="+mn-cs"/>
              </a:rPr>
              <a:t>格网化，以格网为节点，以在一定时间内同时访问两个格网的游客数量为权重，构建行为网络，</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利用</a:t>
            </a:r>
            <a:r>
              <a:rPr lang="en-US" altLang="zh-CN" sz="1200" kern="1200" dirty="0" err="1" smtClean="0">
                <a:solidFill>
                  <a:schemeClr val="tx1"/>
                </a:solidFill>
                <a:effectLst/>
                <a:latin typeface="+mn-lt"/>
                <a:ea typeface="+mn-ea"/>
                <a:cs typeface="+mn-cs"/>
              </a:rPr>
              <a:t>fastgreedy</a:t>
            </a:r>
            <a:r>
              <a:rPr lang="zh-CN" altLang="zh-CN" sz="1200" kern="1200" dirty="0" smtClean="0">
                <a:solidFill>
                  <a:schemeClr val="tx1"/>
                </a:solidFill>
                <a:effectLst/>
                <a:latin typeface="+mn-lt"/>
                <a:ea typeface="+mn-ea"/>
                <a:cs typeface="+mn-cs"/>
              </a:rPr>
              <a:t>社区发现算法进行聚类，得到城市旅游空间。</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1791488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第四部分 数据</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269953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我的毕业论文共分为这六个部分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589765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具体实验采用如下数据，选取苏州作为目的地城市，</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3760520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选取新浪微博作为研究的社交媒体，</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21</a:t>
            </a:fld>
            <a:endParaRPr kumimoji="1" lang="zh-CN" altLang="en-US"/>
          </a:p>
        </p:txBody>
      </p:sp>
    </p:spTree>
    <p:extLst>
      <p:ext uri="{BB962C8B-B14F-4D97-AF65-F5344CB8AC3E}">
        <p14:creationId xmlns:p14="http://schemas.microsoft.com/office/powerpoint/2010/main" val="3183917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共采集</a:t>
            </a:r>
            <a:r>
              <a:rPr lang="en-US" altLang="zh-CN" sz="1200" kern="1200" dirty="0" smtClean="0">
                <a:solidFill>
                  <a:schemeClr val="tx1"/>
                </a:solidFill>
                <a:effectLst/>
                <a:latin typeface="+mn-lt"/>
                <a:ea typeface="+mn-ea"/>
                <a:cs typeface="+mn-cs"/>
              </a:rPr>
              <a:t>74</a:t>
            </a:r>
            <a:r>
              <a:rPr lang="zh-CN" altLang="zh-CN" sz="1200" kern="1200" dirty="0" smtClean="0">
                <a:solidFill>
                  <a:schemeClr val="tx1"/>
                </a:solidFill>
                <a:effectLst/>
                <a:latin typeface="+mn-lt"/>
                <a:ea typeface="+mn-ea"/>
                <a:cs typeface="+mn-cs"/>
              </a:rPr>
              <a:t>万条用户共计</a:t>
            </a:r>
            <a:r>
              <a:rPr lang="en-US" altLang="zh-CN" sz="1200" kern="1200" dirty="0" smtClean="0">
                <a:solidFill>
                  <a:schemeClr val="tx1"/>
                </a:solidFill>
                <a:effectLst/>
                <a:latin typeface="+mn-lt"/>
                <a:ea typeface="+mn-ea"/>
                <a:cs typeface="+mn-cs"/>
              </a:rPr>
              <a:t>4840</a:t>
            </a:r>
            <a:r>
              <a:rPr lang="zh-CN" altLang="zh-CN" sz="1200" kern="1200" dirty="0" smtClean="0">
                <a:solidFill>
                  <a:schemeClr val="tx1"/>
                </a:solidFill>
                <a:effectLst/>
                <a:latin typeface="+mn-lt"/>
                <a:ea typeface="+mn-ea"/>
                <a:cs typeface="+mn-cs"/>
              </a:rPr>
              <a:t>万条微博，其中</a:t>
            </a:r>
            <a:r>
              <a:rPr lang="en-US" altLang="zh-CN" sz="1200" kern="1200" dirty="0" smtClean="0">
                <a:solidFill>
                  <a:schemeClr val="tx1"/>
                </a:solidFill>
                <a:effectLst/>
                <a:latin typeface="+mn-lt"/>
                <a:ea typeface="+mn-ea"/>
                <a:cs typeface="+mn-cs"/>
              </a:rPr>
              <a:t>540</a:t>
            </a:r>
            <a:r>
              <a:rPr lang="zh-CN" altLang="zh-CN" sz="1200" kern="1200" dirty="0" smtClean="0">
                <a:solidFill>
                  <a:schemeClr val="tx1"/>
                </a:solidFill>
                <a:effectLst/>
                <a:latin typeface="+mn-lt"/>
                <a:ea typeface="+mn-ea"/>
                <a:cs typeface="+mn-cs"/>
              </a:rPr>
              <a:t>万位于苏州的微博。</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22</a:t>
            </a:fld>
            <a:endParaRPr kumimoji="1" lang="zh-CN" altLang="en-US"/>
          </a:p>
        </p:txBody>
      </p:sp>
    </p:spTree>
    <p:extLst>
      <p:ext uri="{BB962C8B-B14F-4D97-AF65-F5344CB8AC3E}">
        <p14:creationId xmlns:p14="http://schemas.microsoft.com/office/powerpoint/2010/main" val="2985652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第五部分 结果与评估</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23</a:t>
            </a:fld>
            <a:endParaRPr kumimoji="1" lang="zh-CN" altLang="en-US"/>
          </a:p>
        </p:txBody>
      </p:sp>
    </p:spTree>
    <p:extLst>
      <p:ext uri="{BB962C8B-B14F-4D97-AF65-F5344CB8AC3E}">
        <p14:creationId xmlns:p14="http://schemas.microsoft.com/office/powerpoint/2010/main" val="556796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选择苏州市共计</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个景区</a:t>
            </a:r>
            <a:r>
              <a:rPr lang="zh-CN" altLang="en-US" sz="1200" kern="1200" dirty="0" smtClean="0">
                <a:solidFill>
                  <a:schemeClr val="tx1"/>
                </a:solidFill>
                <a:effectLst/>
                <a:latin typeface="+mn-lt"/>
                <a:ea typeface="+mn-ea"/>
                <a:cs typeface="+mn-cs"/>
              </a:rPr>
              <a:t>作为</a:t>
            </a:r>
            <a:r>
              <a:rPr lang="zh-CN" altLang="zh-CN" sz="1200" kern="1200" dirty="0" smtClean="0">
                <a:solidFill>
                  <a:schemeClr val="tx1"/>
                </a:solidFill>
                <a:effectLst/>
                <a:latin typeface="+mn-lt"/>
                <a:ea typeface="+mn-ea"/>
                <a:cs typeface="+mn-cs"/>
              </a:rPr>
              <a:t>旅游语义标注目标集，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使用每个景区的签到微博作为景区样本集。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原有签到微博数共计</a:t>
            </a:r>
            <a:r>
              <a:rPr lang="en-US" altLang="zh-CN" sz="1200" kern="1200" dirty="0" smtClean="0">
                <a:solidFill>
                  <a:schemeClr val="tx1"/>
                </a:solidFill>
                <a:effectLst/>
                <a:latin typeface="+mn-lt"/>
                <a:ea typeface="+mn-ea"/>
                <a:cs typeface="+mn-cs"/>
              </a:rPr>
              <a:t>26</a:t>
            </a:r>
            <a:r>
              <a:rPr lang="zh-CN" altLang="zh-CN" sz="1200" kern="1200" dirty="0" smtClean="0">
                <a:solidFill>
                  <a:schemeClr val="tx1"/>
                </a:solidFill>
                <a:effectLst/>
                <a:latin typeface="+mn-lt"/>
                <a:ea typeface="+mn-ea"/>
                <a:cs typeface="+mn-cs"/>
              </a:rPr>
              <a:t>万条，</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24</a:t>
            </a:fld>
            <a:endParaRPr kumimoji="1" lang="zh-CN" altLang="en-US"/>
          </a:p>
        </p:txBody>
      </p:sp>
    </p:spTree>
    <p:extLst>
      <p:ext uri="{BB962C8B-B14F-4D97-AF65-F5344CB8AC3E}">
        <p14:creationId xmlns:p14="http://schemas.microsoft.com/office/powerpoint/2010/main" val="4040661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经过旅游语义标注非空的微博数共计</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万条，数据量是原来的</a:t>
            </a:r>
            <a:r>
              <a:rPr lang="en-US" altLang="zh-CN" sz="1200" kern="1200" dirty="0" smtClean="0">
                <a:solidFill>
                  <a:schemeClr val="tx1"/>
                </a:solidFill>
                <a:effectLst/>
                <a:latin typeface="+mn-lt"/>
                <a:ea typeface="+mn-ea"/>
                <a:cs typeface="+mn-cs"/>
              </a:rPr>
              <a:t>3.81</a:t>
            </a:r>
            <a:r>
              <a:rPr lang="zh-CN" altLang="zh-CN" sz="1200" kern="1200" dirty="0" smtClean="0">
                <a:solidFill>
                  <a:schemeClr val="tx1"/>
                </a:solidFill>
                <a:effectLst/>
                <a:latin typeface="+mn-lt"/>
                <a:ea typeface="+mn-ea"/>
                <a:cs typeface="+mn-cs"/>
              </a:rPr>
              <a:t>倍。</a:t>
            </a:r>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25</a:t>
            </a:fld>
            <a:endParaRPr kumimoji="1" lang="zh-CN" altLang="en-US"/>
          </a:p>
        </p:txBody>
      </p:sp>
    </p:spTree>
    <p:extLst>
      <p:ext uri="{BB962C8B-B14F-4D97-AF65-F5344CB8AC3E}">
        <p14:creationId xmlns:p14="http://schemas.microsoft.com/office/powerpoint/2010/main" val="989011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随后我们对隶属度函数中的参数</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进行不同取值，进行讨论，随</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的增大，标注数目也在上升，</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26</a:t>
            </a:fld>
            <a:endParaRPr kumimoji="1" lang="zh-CN" altLang="en-US"/>
          </a:p>
        </p:txBody>
      </p:sp>
    </p:spTree>
    <p:extLst>
      <p:ext uri="{BB962C8B-B14F-4D97-AF65-F5344CB8AC3E}">
        <p14:creationId xmlns:p14="http://schemas.microsoft.com/office/powerpoint/2010/main" val="2241094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为进行精度评估，我们选取了三个指标，准确率，召回率，</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值。</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在苏州市内的全部微博进行随机抽取</a:t>
            </a:r>
            <a:r>
              <a:rPr lang="en-US" altLang="zh-CN" sz="1200" b="1" kern="1200" dirty="0" smtClean="0">
                <a:solidFill>
                  <a:schemeClr val="tx1"/>
                </a:solidFill>
                <a:effectLst/>
                <a:latin typeface="+mn-lt"/>
                <a:ea typeface="+mn-ea"/>
                <a:cs typeface="+mn-cs"/>
              </a:rPr>
              <a:t>3029</a:t>
            </a:r>
            <a:r>
              <a:rPr lang="zh-CN" altLang="zh-CN" sz="1200" kern="1200" dirty="0" smtClean="0">
                <a:solidFill>
                  <a:schemeClr val="tx1"/>
                </a:solidFill>
                <a:effectLst/>
                <a:latin typeface="+mn-lt"/>
                <a:ea typeface="+mn-ea"/>
                <a:cs typeface="+mn-cs"/>
              </a:rPr>
              <a:t>条进行人工判读，共计</a:t>
            </a:r>
            <a:r>
              <a:rPr lang="en-US" altLang="zh-CN" sz="1200" b="1" kern="1200" dirty="0" smtClean="0">
                <a:solidFill>
                  <a:schemeClr val="tx1"/>
                </a:solidFill>
                <a:effectLst/>
                <a:latin typeface="+mn-lt"/>
                <a:ea typeface="+mn-ea"/>
                <a:cs typeface="+mn-cs"/>
              </a:rPr>
              <a:t>511</a:t>
            </a:r>
            <a:r>
              <a:rPr lang="zh-CN" altLang="zh-CN" sz="1200" kern="1200" dirty="0" smtClean="0">
                <a:solidFill>
                  <a:schemeClr val="tx1"/>
                </a:solidFill>
                <a:effectLst/>
                <a:latin typeface="+mn-lt"/>
                <a:ea typeface="+mn-ea"/>
                <a:cs typeface="+mn-cs"/>
              </a:rPr>
              <a:t>条落入景区。</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27</a:t>
            </a:fld>
            <a:endParaRPr kumimoji="1" lang="zh-CN" altLang="en-US"/>
          </a:p>
        </p:txBody>
      </p:sp>
    </p:spTree>
    <p:extLst>
      <p:ext uri="{BB962C8B-B14F-4D97-AF65-F5344CB8AC3E}">
        <p14:creationId xmlns:p14="http://schemas.microsoft.com/office/powerpoint/2010/main" val="1850988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在不同</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值下，结果如图，</a:t>
            </a:r>
            <a:r>
              <a:rPr lang="en-US" altLang="zh-CN" sz="1200" kern="1200" dirty="0" smtClean="0">
                <a:solidFill>
                  <a:schemeClr val="tx1"/>
                </a:solidFill>
                <a:effectLst/>
                <a:latin typeface="+mn-lt"/>
                <a:ea typeface="+mn-ea"/>
                <a:cs typeface="+mn-cs"/>
              </a:rPr>
              <a:t>k=0.17</a:t>
            </a:r>
            <a:r>
              <a:rPr lang="zh-CN" altLang="zh-CN" sz="1200" kern="1200" dirty="0" smtClean="0">
                <a:solidFill>
                  <a:schemeClr val="tx1"/>
                </a:solidFill>
                <a:effectLst/>
                <a:latin typeface="+mn-lt"/>
                <a:ea typeface="+mn-ea"/>
                <a:cs typeface="+mn-cs"/>
              </a:rPr>
              <a:t>时，</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值</a:t>
            </a:r>
            <a:r>
              <a:rPr lang="en-US" altLang="zh-CN" sz="1200" kern="1200" dirty="0" smtClean="0">
                <a:solidFill>
                  <a:schemeClr val="tx1"/>
                </a:solidFill>
                <a:effectLst/>
                <a:latin typeface="+mn-lt"/>
                <a:ea typeface="+mn-ea"/>
                <a:cs typeface="+mn-cs"/>
              </a:rPr>
              <a:t>=85.96%</a:t>
            </a:r>
            <a:r>
              <a:rPr lang="zh-CN" altLang="zh-CN" sz="1200" kern="1200" dirty="0" smtClean="0">
                <a:solidFill>
                  <a:schemeClr val="tx1"/>
                </a:solidFill>
                <a:effectLst/>
                <a:latin typeface="+mn-lt"/>
                <a:ea typeface="+mn-ea"/>
                <a:cs typeface="+mn-cs"/>
              </a:rPr>
              <a:t>最大，此时召回率为</a:t>
            </a:r>
            <a:r>
              <a:rPr lang="en-US" altLang="zh-CN" sz="1200" kern="1200" dirty="0" smtClean="0">
                <a:solidFill>
                  <a:schemeClr val="tx1"/>
                </a:solidFill>
                <a:effectLst/>
                <a:latin typeface="+mn-lt"/>
                <a:ea typeface="+mn-ea"/>
                <a:cs typeface="+mn-cs"/>
              </a:rPr>
              <a:t>89.24%</a:t>
            </a:r>
            <a:r>
              <a:rPr lang="zh-CN" altLang="zh-CN" sz="1200" kern="1200" dirty="0" smtClean="0">
                <a:solidFill>
                  <a:schemeClr val="tx1"/>
                </a:solidFill>
                <a:effectLst/>
                <a:latin typeface="+mn-lt"/>
                <a:ea typeface="+mn-ea"/>
                <a:cs typeface="+mn-cs"/>
              </a:rPr>
              <a:t>，准确率为</a:t>
            </a:r>
            <a:r>
              <a:rPr lang="en-US" altLang="zh-CN" sz="1200" kern="1200" dirty="0" smtClean="0">
                <a:solidFill>
                  <a:schemeClr val="tx1"/>
                </a:solidFill>
                <a:effectLst/>
                <a:latin typeface="+mn-lt"/>
                <a:ea typeface="+mn-ea"/>
                <a:cs typeface="+mn-cs"/>
              </a:rPr>
              <a:t>82.91%</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28</a:t>
            </a:fld>
            <a:endParaRPr kumimoji="1" lang="zh-CN" altLang="en-US"/>
          </a:p>
        </p:txBody>
      </p:sp>
    </p:spTree>
    <p:extLst>
      <p:ext uri="{BB962C8B-B14F-4D97-AF65-F5344CB8AC3E}">
        <p14:creationId xmlns:p14="http://schemas.microsoft.com/office/powerpoint/2010/main" val="895639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此外我们还探讨了景区类型对结果的影响，如下表，发现同样参数下，开放景区的召回率较高，</a:t>
            </a:r>
            <a:r>
              <a:rPr lang="zh-CN" altLang="en-US" sz="1200" kern="1200" dirty="0" smtClean="0">
                <a:solidFill>
                  <a:schemeClr val="tx1"/>
                </a:solidFill>
                <a:effectLst/>
                <a:latin typeface="+mn-lt"/>
                <a:ea typeface="+mn-ea"/>
                <a:cs typeface="+mn-cs"/>
              </a:rPr>
              <a:t>准确率</a:t>
            </a:r>
            <a:r>
              <a:rPr lang="zh-CN" altLang="zh-CN" sz="1200" kern="1200" dirty="0" smtClean="0">
                <a:solidFill>
                  <a:schemeClr val="tx1"/>
                </a:solidFill>
                <a:effectLst/>
                <a:latin typeface="+mn-lt"/>
                <a:ea typeface="+mn-ea"/>
                <a:cs typeface="+mn-cs"/>
              </a:rPr>
              <a:t>较低。</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29</a:t>
            </a:fld>
            <a:endParaRPr kumimoji="1" lang="zh-CN" altLang="en-US"/>
          </a:p>
        </p:txBody>
      </p:sp>
    </p:spTree>
    <p:extLst>
      <p:ext uri="{BB962C8B-B14F-4D97-AF65-F5344CB8AC3E}">
        <p14:creationId xmlns:p14="http://schemas.microsoft.com/office/powerpoint/2010/main" val="197596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第一部分 概述</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22066369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经过实验，旅游语义标注方法</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值稳定在</a:t>
            </a:r>
            <a:r>
              <a:rPr lang="en-US" altLang="zh-CN" sz="1200" kern="1200" dirty="0" smtClean="0">
                <a:solidFill>
                  <a:schemeClr val="tx1"/>
                </a:solidFill>
                <a:effectLst/>
                <a:latin typeface="+mn-lt"/>
                <a:ea typeface="+mn-ea"/>
                <a:cs typeface="+mn-cs"/>
              </a:rPr>
              <a:t>84%</a:t>
            </a:r>
            <a:r>
              <a:rPr lang="zh-CN" altLang="zh-CN" sz="1200" kern="1200" dirty="0" smtClean="0">
                <a:solidFill>
                  <a:schemeClr val="tx1"/>
                </a:solidFill>
                <a:effectLst/>
                <a:latin typeface="+mn-lt"/>
                <a:ea typeface="+mn-ea"/>
                <a:cs typeface="+mn-cs"/>
              </a:rPr>
              <a:t>至</a:t>
            </a:r>
            <a:r>
              <a:rPr lang="en-US" altLang="zh-CN" sz="1200" kern="1200" dirty="0" smtClean="0">
                <a:solidFill>
                  <a:schemeClr val="tx1"/>
                </a:solidFill>
                <a:effectLst/>
                <a:latin typeface="+mn-lt"/>
                <a:ea typeface="+mn-ea"/>
                <a:cs typeface="+mn-cs"/>
              </a:rPr>
              <a:t>86%</a:t>
            </a:r>
            <a:r>
              <a:rPr lang="zh-CN" altLang="zh-CN" sz="1200" kern="1200" dirty="0" smtClean="0">
                <a:solidFill>
                  <a:schemeClr val="tx1"/>
                </a:solidFill>
                <a:effectLst/>
                <a:latin typeface="+mn-lt"/>
                <a:ea typeface="+mn-ea"/>
                <a:cs typeface="+mn-cs"/>
              </a:rPr>
              <a:t>之间，效果良好，</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主要错误原因如下，</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模型偏差。</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样本数据存在噪声。</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样本数据空间分布不均。</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样本数据数量分布不均。</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景区开放性对人工判读的影响。</a:t>
            </a:r>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30</a:t>
            </a:fld>
            <a:endParaRPr kumimoji="1" lang="zh-CN" altLang="en-US"/>
          </a:p>
        </p:txBody>
      </p:sp>
    </p:spTree>
    <p:extLst>
      <p:ext uri="{BB962C8B-B14F-4D97-AF65-F5344CB8AC3E}">
        <p14:creationId xmlns:p14="http://schemas.microsoft.com/office/powerpoint/2010/main" val="2467215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在旅游行为识别中，我们取时间阈值</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为</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天，得到共计</a:t>
            </a:r>
            <a:r>
              <a:rPr lang="en-US" altLang="zh-CN" sz="1200" kern="1200" dirty="0" smtClean="0">
                <a:solidFill>
                  <a:schemeClr val="tx1"/>
                </a:solidFill>
                <a:effectLst/>
                <a:latin typeface="+mn-lt"/>
                <a:ea typeface="+mn-ea"/>
                <a:cs typeface="+mn-cs"/>
              </a:rPr>
              <a:t>207</a:t>
            </a:r>
            <a:r>
              <a:rPr lang="zh-CN" altLang="zh-CN" sz="1200" kern="1200" dirty="0" smtClean="0">
                <a:solidFill>
                  <a:schemeClr val="tx1"/>
                </a:solidFill>
                <a:effectLst/>
                <a:latin typeface="+mn-lt"/>
                <a:ea typeface="+mn-ea"/>
                <a:cs typeface="+mn-cs"/>
              </a:rPr>
              <a:t>万条行为，其中旅游行为</a:t>
            </a:r>
            <a:r>
              <a:rPr lang="en-US" altLang="zh-CN" sz="1200" kern="1200" dirty="0" smtClean="0">
                <a:solidFill>
                  <a:schemeClr val="tx1"/>
                </a:solidFill>
                <a:effectLst/>
                <a:latin typeface="+mn-lt"/>
                <a:ea typeface="+mn-ea"/>
                <a:cs typeface="+mn-cs"/>
              </a:rPr>
              <a:t>56</a:t>
            </a:r>
            <a:r>
              <a:rPr lang="zh-CN" altLang="zh-CN" sz="1200" kern="1200" dirty="0" smtClean="0">
                <a:solidFill>
                  <a:schemeClr val="tx1"/>
                </a:solidFill>
                <a:effectLst/>
                <a:latin typeface="+mn-lt"/>
                <a:ea typeface="+mn-ea"/>
                <a:cs typeface="+mn-cs"/>
              </a:rPr>
              <a:t>万，占总数的</a:t>
            </a:r>
            <a:r>
              <a:rPr lang="en-US" altLang="zh-CN" sz="1200" kern="1200" dirty="0" smtClean="0">
                <a:solidFill>
                  <a:schemeClr val="tx1"/>
                </a:solidFill>
                <a:effectLst/>
                <a:latin typeface="+mn-lt"/>
                <a:ea typeface="+mn-ea"/>
                <a:cs typeface="+mn-cs"/>
              </a:rPr>
              <a:t>27.11%</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31</a:t>
            </a:fld>
            <a:endParaRPr kumimoji="1" lang="zh-CN" altLang="en-US"/>
          </a:p>
        </p:txBody>
      </p:sp>
    </p:spTree>
    <p:extLst>
      <p:ext uri="{BB962C8B-B14F-4D97-AF65-F5344CB8AC3E}">
        <p14:creationId xmlns:p14="http://schemas.microsoft.com/office/powerpoint/2010/main" val="12992269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我们同样采取</a:t>
            </a:r>
            <a:r>
              <a:rPr lang="zh-CN" altLang="zh-CN" sz="1200" kern="1200" dirty="0" smtClean="0">
                <a:solidFill>
                  <a:schemeClr val="tx1"/>
                </a:solidFill>
                <a:effectLst/>
                <a:latin typeface="+mn-lt"/>
                <a:ea typeface="+mn-ea"/>
                <a:cs typeface="+mn-cs"/>
              </a:rPr>
              <a:t>了三个指标，</a:t>
            </a:r>
            <a:r>
              <a:rPr lang="zh-CN" altLang="en-US" sz="1200" kern="1200" dirty="0" smtClean="0">
                <a:solidFill>
                  <a:schemeClr val="tx1"/>
                </a:solidFill>
                <a:effectLst/>
                <a:latin typeface="+mn-lt"/>
                <a:ea typeface="+mn-ea"/>
                <a:cs typeface="+mn-cs"/>
              </a:rPr>
              <a:t>从全部行为中</a:t>
            </a:r>
            <a:r>
              <a:rPr lang="zh-CN" altLang="zh-CN" sz="1200" kern="1200" dirty="0" smtClean="0">
                <a:solidFill>
                  <a:schemeClr val="tx1"/>
                </a:solidFill>
                <a:effectLst/>
                <a:latin typeface="+mn-lt"/>
                <a:ea typeface="+mn-ea"/>
                <a:cs typeface="+mn-cs"/>
              </a:rPr>
              <a:t>随机选取了</a:t>
            </a:r>
            <a:r>
              <a:rPr lang="en-US" altLang="zh-CN" sz="1200" b="1" kern="1200" dirty="0" smtClean="0">
                <a:solidFill>
                  <a:schemeClr val="tx1"/>
                </a:solidFill>
                <a:effectLst/>
                <a:latin typeface="+mn-lt"/>
                <a:ea typeface="+mn-ea"/>
                <a:cs typeface="+mn-cs"/>
              </a:rPr>
              <a:t>2814</a:t>
            </a:r>
            <a:r>
              <a:rPr lang="zh-CN" altLang="zh-CN" sz="1200" kern="1200" dirty="0" smtClean="0">
                <a:solidFill>
                  <a:schemeClr val="tx1"/>
                </a:solidFill>
                <a:effectLst/>
                <a:latin typeface="+mn-lt"/>
                <a:ea typeface="+mn-ea"/>
                <a:cs typeface="+mn-cs"/>
              </a:rPr>
              <a:t>条行为</a:t>
            </a:r>
            <a:r>
              <a:rPr lang="zh-CN" altLang="en-US" sz="1200" kern="1200" dirty="0" smtClean="0">
                <a:solidFill>
                  <a:schemeClr val="tx1"/>
                </a:solidFill>
                <a:effectLst/>
                <a:latin typeface="+mn-lt"/>
                <a:ea typeface="+mn-ea"/>
                <a:cs typeface="+mn-cs"/>
              </a:rPr>
              <a:t>进行人工判读</a:t>
            </a:r>
            <a:r>
              <a:rPr lang="zh-CN" altLang="zh-CN" sz="1200" kern="1200" dirty="0" smtClean="0">
                <a:solidFill>
                  <a:schemeClr val="tx1"/>
                </a:solidFill>
                <a:effectLst/>
                <a:latin typeface="+mn-lt"/>
                <a:ea typeface="+mn-ea"/>
                <a:cs typeface="+mn-cs"/>
              </a:rPr>
              <a:t>，共</a:t>
            </a:r>
            <a:r>
              <a:rPr lang="en-US" altLang="zh-CN" sz="1200" b="1" kern="1200" dirty="0" smtClean="0">
                <a:solidFill>
                  <a:schemeClr val="tx1"/>
                </a:solidFill>
                <a:effectLst/>
                <a:latin typeface="+mn-lt"/>
                <a:ea typeface="+mn-ea"/>
                <a:cs typeface="+mn-cs"/>
              </a:rPr>
              <a:t>1155</a:t>
            </a:r>
            <a:r>
              <a:rPr lang="zh-CN" altLang="zh-CN" sz="1200" kern="1200" dirty="0" smtClean="0">
                <a:solidFill>
                  <a:schemeClr val="tx1"/>
                </a:solidFill>
                <a:effectLst/>
                <a:latin typeface="+mn-lt"/>
                <a:ea typeface="+mn-ea"/>
                <a:cs typeface="+mn-cs"/>
              </a:rPr>
              <a:t>条为旅游行为</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32</a:t>
            </a:fld>
            <a:endParaRPr kumimoji="1" lang="zh-CN" altLang="en-US"/>
          </a:p>
        </p:txBody>
      </p:sp>
    </p:spTree>
    <p:extLst>
      <p:ext uri="{BB962C8B-B14F-4D97-AF65-F5344CB8AC3E}">
        <p14:creationId xmlns:p14="http://schemas.microsoft.com/office/powerpoint/2010/main" val="3356532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k=0.17</a:t>
            </a:r>
            <a:r>
              <a:rPr lang="zh-CN" altLang="zh-CN" sz="1200" kern="1200" dirty="0" smtClean="0">
                <a:solidFill>
                  <a:schemeClr val="tx1"/>
                </a:solidFill>
                <a:effectLst/>
                <a:latin typeface="+mn-lt"/>
                <a:ea typeface="+mn-ea"/>
                <a:cs typeface="+mn-cs"/>
              </a:rPr>
              <a:t>时，</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值</a:t>
            </a:r>
            <a:r>
              <a:rPr lang="en-US" altLang="zh-CN" sz="1200" kern="1200" dirty="0" smtClean="0">
                <a:solidFill>
                  <a:schemeClr val="tx1"/>
                </a:solidFill>
                <a:effectLst/>
                <a:latin typeface="+mn-lt"/>
                <a:ea typeface="+mn-ea"/>
                <a:cs typeface="+mn-cs"/>
              </a:rPr>
              <a:t>=81.35%</a:t>
            </a:r>
            <a:r>
              <a:rPr lang="zh-CN" altLang="zh-CN" sz="1200" kern="1200" dirty="0" smtClean="0">
                <a:solidFill>
                  <a:schemeClr val="tx1"/>
                </a:solidFill>
                <a:effectLst/>
                <a:latin typeface="+mn-lt"/>
                <a:ea typeface="+mn-ea"/>
                <a:cs typeface="+mn-cs"/>
              </a:rPr>
              <a:t>最大，此时召回率为</a:t>
            </a:r>
            <a:r>
              <a:rPr lang="en-US" altLang="zh-CN" sz="1200" kern="1200" dirty="0" smtClean="0">
                <a:solidFill>
                  <a:schemeClr val="tx1"/>
                </a:solidFill>
                <a:effectLst/>
                <a:latin typeface="+mn-lt"/>
                <a:ea typeface="+mn-ea"/>
                <a:cs typeface="+mn-cs"/>
              </a:rPr>
              <a:t>85.37%</a:t>
            </a:r>
            <a:r>
              <a:rPr lang="zh-CN" altLang="zh-CN" sz="1200" kern="1200" dirty="0" smtClean="0">
                <a:solidFill>
                  <a:schemeClr val="tx1"/>
                </a:solidFill>
                <a:effectLst/>
                <a:latin typeface="+mn-lt"/>
                <a:ea typeface="+mn-ea"/>
                <a:cs typeface="+mn-cs"/>
              </a:rPr>
              <a:t>，准确率为</a:t>
            </a:r>
            <a:r>
              <a:rPr lang="en-US" altLang="zh-CN" sz="1200" kern="1200" dirty="0" smtClean="0">
                <a:solidFill>
                  <a:schemeClr val="tx1"/>
                </a:solidFill>
                <a:effectLst/>
                <a:latin typeface="+mn-lt"/>
                <a:ea typeface="+mn-ea"/>
                <a:cs typeface="+mn-cs"/>
              </a:rPr>
              <a:t>77.70%</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33</a:t>
            </a:fld>
            <a:endParaRPr kumimoji="1" lang="zh-CN" altLang="en-US"/>
          </a:p>
        </p:txBody>
      </p:sp>
    </p:spTree>
    <p:extLst>
      <p:ext uri="{BB962C8B-B14F-4D97-AF65-F5344CB8AC3E}">
        <p14:creationId xmlns:p14="http://schemas.microsoft.com/office/powerpoint/2010/main" val="252915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经过实验，该方法效果良好，</a:t>
            </a:r>
            <a:r>
              <a:rPr lang="en-US" altLang="zh-CN" sz="1200" kern="1200" dirty="0" smtClean="0">
                <a:solidFill>
                  <a:schemeClr val="tx1"/>
                </a:solidFill>
                <a:effectLst/>
                <a:latin typeface="+mn-lt"/>
                <a:ea typeface="+mn-ea"/>
                <a:cs typeface="+mn-cs"/>
              </a:rPr>
              <a:t>F</a:t>
            </a:r>
            <a:r>
              <a:rPr lang="zh-CN" altLang="zh-CN" sz="1200" kern="1200" dirty="0" smtClean="0">
                <a:solidFill>
                  <a:schemeClr val="tx1"/>
                </a:solidFill>
                <a:effectLst/>
                <a:latin typeface="+mn-lt"/>
                <a:ea typeface="+mn-ea"/>
                <a:cs typeface="+mn-cs"/>
              </a:rPr>
              <a:t>值稳定在</a:t>
            </a:r>
            <a:r>
              <a:rPr lang="en-US" altLang="zh-CN" sz="1200" kern="1200" dirty="0" smtClean="0">
                <a:solidFill>
                  <a:schemeClr val="tx1"/>
                </a:solidFill>
                <a:effectLst/>
                <a:latin typeface="+mn-lt"/>
                <a:ea typeface="+mn-ea"/>
                <a:cs typeface="+mn-cs"/>
              </a:rPr>
              <a:t>80%~81%</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主要错误原因如下，</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所用数据的准确率：场所的语义标注并非完全准确。</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识别规则的局限。</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34</a:t>
            </a:fld>
            <a:endParaRPr kumimoji="1" lang="zh-CN" altLang="en-US"/>
          </a:p>
        </p:txBody>
      </p:sp>
    </p:spTree>
    <p:extLst>
      <p:ext uri="{BB962C8B-B14F-4D97-AF65-F5344CB8AC3E}">
        <p14:creationId xmlns:p14="http://schemas.microsoft.com/office/powerpoint/2010/main" val="2083345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最终选取</a:t>
            </a:r>
            <a:r>
              <a:rPr lang="en-US" altLang="zh-CN" sz="1200" kern="1200" dirty="0" smtClean="0">
                <a:solidFill>
                  <a:schemeClr val="tx1"/>
                </a:solidFill>
                <a:effectLst/>
                <a:latin typeface="+mn-lt"/>
                <a:ea typeface="+mn-ea"/>
                <a:cs typeface="+mn-cs"/>
              </a:rPr>
              <a:t>k=0.17</a:t>
            </a:r>
            <a:r>
              <a:rPr lang="zh-CN" altLang="zh-CN" sz="1200" kern="1200" dirty="0" smtClean="0">
                <a:solidFill>
                  <a:schemeClr val="tx1"/>
                </a:solidFill>
                <a:effectLst/>
                <a:latin typeface="+mn-lt"/>
                <a:ea typeface="+mn-ea"/>
                <a:cs typeface="+mn-cs"/>
              </a:rPr>
              <a:t>时的结果存入行为数据库，共计</a:t>
            </a:r>
            <a:r>
              <a:rPr lang="en-US" altLang="zh-CN" sz="1200" kern="1200" dirty="0" smtClean="0">
                <a:solidFill>
                  <a:schemeClr val="tx1"/>
                </a:solidFill>
                <a:effectLst/>
                <a:latin typeface="+mn-lt"/>
                <a:ea typeface="+mn-ea"/>
                <a:cs typeface="+mn-cs"/>
              </a:rPr>
              <a:t>26</a:t>
            </a:r>
            <a:r>
              <a:rPr lang="zh-CN" altLang="zh-CN" sz="1200" kern="1200" dirty="0" smtClean="0">
                <a:solidFill>
                  <a:schemeClr val="tx1"/>
                </a:solidFill>
                <a:effectLst/>
                <a:latin typeface="+mn-lt"/>
                <a:ea typeface="+mn-ea"/>
                <a:cs typeface="+mn-cs"/>
              </a:rPr>
              <a:t>万游客，</a:t>
            </a:r>
            <a:r>
              <a:rPr lang="en-US" altLang="zh-CN" sz="1200" kern="1200" dirty="0" smtClean="0">
                <a:solidFill>
                  <a:schemeClr val="tx1"/>
                </a:solidFill>
                <a:effectLst/>
                <a:latin typeface="+mn-lt"/>
                <a:ea typeface="+mn-ea"/>
                <a:cs typeface="+mn-cs"/>
              </a:rPr>
              <a:t>56</a:t>
            </a:r>
            <a:r>
              <a:rPr lang="zh-CN" altLang="zh-CN" sz="1200" kern="1200" dirty="0" smtClean="0">
                <a:solidFill>
                  <a:schemeClr val="tx1"/>
                </a:solidFill>
                <a:effectLst/>
                <a:latin typeface="+mn-lt"/>
                <a:ea typeface="+mn-ea"/>
                <a:cs typeface="+mn-cs"/>
              </a:rPr>
              <a:t>万旅游行为。</a:t>
            </a:r>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35</a:t>
            </a:fld>
            <a:endParaRPr kumimoji="1" lang="zh-CN" altLang="en-US"/>
          </a:p>
        </p:txBody>
      </p:sp>
    </p:spTree>
    <p:extLst>
      <p:ext uri="{BB962C8B-B14F-4D97-AF65-F5344CB8AC3E}">
        <p14:creationId xmlns:p14="http://schemas.microsoft.com/office/powerpoint/2010/main" val="11203416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我们分别根据苏州上海游客和非江浙沪游客的旅游行为进行景区等级划分，分为</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个等级</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其中红色为开放景区，蓝色为封闭景区，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可以看出苏州上海游客多以休闲为主，远距离游客多以观光为主。</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36</a:t>
            </a:fld>
            <a:endParaRPr kumimoji="1" lang="zh-CN" altLang="en-US"/>
          </a:p>
        </p:txBody>
      </p:sp>
    </p:spTree>
    <p:extLst>
      <p:ext uri="{BB962C8B-B14F-4D97-AF65-F5344CB8AC3E}">
        <p14:creationId xmlns:p14="http://schemas.microsoft.com/office/powerpoint/2010/main" val="10230982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为了对比，我们分别使用了旅游行为和非旅游行为构建了苏州行为联系矩阵，并</a:t>
            </a:r>
            <a:r>
              <a:rPr lang="zh-CN" altLang="en-US" sz="1200" kern="1200" dirty="0" smtClean="0">
                <a:solidFill>
                  <a:schemeClr val="tx1"/>
                </a:solidFill>
                <a:effectLst/>
                <a:latin typeface="+mn-lt"/>
                <a:ea typeface="+mn-ea"/>
                <a:cs typeface="+mn-cs"/>
              </a:rPr>
              <a:t>应用</a:t>
            </a:r>
            <a:r>
              <a:rPr lang="zh-CN" altLang="zh-CN" sz="1200" kern="1200" dirty="0" smtClean="0">
                <a:solidFill>
                  <a:schemeClr val="tx1"/>
                </a:solidFill>
                <a:effectLst/>
                <a:latin typeface="+mn-lt"/>
                <a:ea typeface="+mn-ea"/>
                <a:cs typeface="+mn-cs"/>
              </a:rPr>
              <a:t>社区发现</a:t>
            </a:r>
            <a:r>
              <a:rPr lang="zh-CN" altLang="en-US" sz="1200" kern="1200" dirty="0" smtClean="0">
                <a:solidFill>
                  <a:schemeClr val="tx1"/>
                </a:solidFill>
                <a:effectLst/>
                <a:latin typeface="+mn-lt"/>
                <a:ea typeface="+mn-ea"/>
                <a:cs typeface="+mn-cs"/>
              </a:rPr>
              <a:t>算法</a:t>
            </a:r>
            <a:r>
              <a:rPr lang="zh-CN" altLang="zh-CN" sz="1200" kern="1200" dirty="0" smtClean="0">
                <a:solidFill>
                  <a:schemeClr val="tx1"/>
                </a:solidFill>
                <a:effectLst/>
                <a:latin typeface="+mn-lt"/>
                <a:ea typeface="+mn-ea"/>
                <a:cs typeface="+mn-cs"/>
              </a:rPr>
              <a:t>。右图时苏州市的旅游规划图，</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37</a:t>
            </a:fld>
            <a:endParaRPr kumimoji="1" lang="zh-CN" altLang="en-US"/>
          </a:p>
        </p:txBody>
      </p:sp>
    </p:spTree>
    <p:extLst>
      <p:ext uri="{BB962C8B-B14F-4D97-AF65-F5344CB8AC3E}">
        <p14:creationId xmlns:p14="http://schemas.microsoft.com/office/powerpoint/2010/main" val="1387903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左边是非旅游行为的行为空间，右图是旅游行为的行为空间，</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可以看出非旅游的区域较小，且受行政边界的限制，主要为日常活动；</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旅游区域较大，且与规划图基本一致，</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说明旅游行为与非旅游行为差别较大。</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38</a:t>
            </a:fld>
            <a:endParaRPr kumimoji="1" lang="zh-CN" altLang="en-US"/>
          </a:p>
        </p:txBody>
      </p:sp>
    </p:spTree>
    <p:extLst>
      <p:ext uri="{BB962C8B-B14F-4D97-AF65-F5344CB8AC3E}">
        <p14:creationId xmlns:p14="http://schemas.microsoft.com/office/powerpoint/2010/main" val="568823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第六部分 结论与展望</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39</a:t>
            </a:fld>
            <a:endParaRPr kumimoji="1" lang="zh-CN" altLang="en-US"/>
          </a:p>
        </p:txBody>
      </p:sp>
    </p:spTree>
    <p:extLst>
      <p:ext uri="{BB962C8B-B14F-4D97-AF65-F5344CB8AC3E}">
        <p14:creationId xmlns:p14="http://schemas.microsoft.com/office/powerpoint/2010/main" val="4093534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随大数据的时代来临，旅游大数据对旅游管理，规划，营销有很大的影响。</a:t>
            </a:r>
            <a:endParaRPr lang="en-US" altLang="zh-CN" dirty="0" smtClean="0"/>
          </a:p>
          <a:p>
            <a:r>
              <a:rPr lang="zh-CN" altLang="en-US" dirty="0" smtClean="0"/>
              <a:t>大数据为旅游研究提供新的思路和手段。</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31279292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通过以上研究，说明建立旅游时空行为数据库是进行旅游研究的关键一步。</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以往研究多是从小数据中研究旅游行为或是在大数据中不提取旅游行为直接进行研究，</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本文从社交媒体大数据中提取旅游时空行为，并构建旅游行为数据库，为后续旅游相关研究提供了数据基础。</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40</a:t>
            </a:fld>
            <a:endParaRPr kumimoji="1" lang="zh-CN" altLang="en-US"/>
          </a:p>
        </p:txBody>
      </p:sp>
    </p:spTree>
    <p:extLst>
      <p:ext uri="{BB962C8B-B14F-4D97-AF65-F5344CB8AC3E}">
        <p14:creationId xmlns:p14="http://schemas.microsoft.com/office/powerpoint/2010/main" val="4081891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本文后续研究，</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可以对旅游语义标注的模型进行改进，更多阈值的讨论；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旅游行为识别可以结合文本，提高准确度。</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41</a:t>
            </a:fld>
            <a:endParaRPr kumimoji="1" lang="zh-CN" altLang="en-US"/>
          </a:p>
        </p:txBody>
      </p:sp>
    </p:spTree>
    <p:extLst>
      <p:ext uri="{BB962C8B-B14F-4D97-AF65-F5344CB8AC3E}">
        <p14:creationId xmlns:p14="http://schemas.microsoft.com/office/powerpoint/2010/main" val="13135458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未来还可以进行小尺度旅游行为的提取，扩展旅游要素，不再局限于游玩观光，或是与信令数据相结合，补全用户活动轨迹。</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42</a:t>
            </a:fld>
            <a:endParaRPr kumimoji="1" lang="zh-CN" altLang="en-US"/>
          </a:p>
        </p:txBody>
      </p:sp>
    </p:spTree>
    <p:extLst>
      <p:ext uri="{BB962C8B-B14F-4D97-AF65-F5344CB8AC3E}">
        <p14:creationId xmlns:p14="http://schemas.microsoft.com/office/powerpoint/2010/main" val="3869486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谢谢大家</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43</a:t>
            </a:fld>
            <a:endParaRPr kumimoji="1" lang="zh-CN" altLang="en-US"/>
          </a:p>
        </p:txBody>
      </p:sp>
    </p:spTree>
    <p:extLst>
      <p:ext uri="{BB962C8B-B14F-4D97-AF65-F5344CB8AC3E}">
        <p14:creationId xmlns:p14="http://schemas.microsoft.com/office/powerpoint/2010/main" val="1498520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研究旅游主要有以下几种数据源。</a:t>
            </a:r>
            <a:endParaRPr lang="en-US" altLang="zh-CN" dirty="0" smtClean="0"/>
          </a:p>
          <a:p>
            <a:r>
              <a:rPr lang="zh-CN" altLang="en-US" dirty="0" smtClean="0"/>
              <a:t>旅游学者多用</a:t>
            </a:r>
            <a:r>
              <a:rPr lang="en-US" altLang="zh-CN" dirty="0" smtClean="0"/>
              <a:t>GPS</a:t>
            </a:r>
            <a:r>
              <a:rPr lang="zh-CN" altLang="en-US" dirty="0" smtClean="0"/>
              <a:t>数据来研究游客的旅游行为，但其数据规模较小。</a:t>
            </a:r>
            <a:endParaRPr lang="en-US" altLang="zh-CN" dirty="0" smtClean="0"/>
          </a:p>
          <a:p>
            <a:r>
              <a:rPr lang="zh-CN" altLang="en-US" dirty="0" smtClean="0"/>
              <a:t>计算机系的研究者多用社交媒体数据进行数据挖掘，发现热门景点，或作热门线路的推荐系统，没有提取用户的旅游行为。</a:t>
            </a:r>
            <a:endParaRPr lang="en-US" altLang="zh-CN" dirty="0" smtClean="0"/>
          </a:p>
          <a:p>
            <a:r>
              <a:rPr lang="zh-CN" altLang="en-US" dirty="0" smtClean="0"/>
              <a:t>因此，本文希望从社交媒体数据中，提取用户的旅游行为，进行研究。</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195945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本文研究目标是从社交媒体数据中，提取旅游者的旅行时空行为，构建旅游时空行为数据库。</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研究内容主要如下四个方面：</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对旅游时空行为建模，设计旅游行为数据库。</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旅游时空行为提取技术的研究。</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抓取社交媒体数据，提取旅游时空行为并评估。</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建立旅游行为数据库并通过应用评估。</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88708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这是本文的研究框架，以旅游时空行为模型为基础，从社交媒体数据库构建旅游行为数据库，</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主要技术包括，旅游语义标注即点到场所的判定 以及旅游行为识别的方法。</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基于行为数据库，划分目的地景区等级，</a:t>
            </a:r>
            <a:r>
              <a:rPr lang="zh-CN" altLang="en-US" sz="1200" kern="1200" dirty="0" smtClean="0">
                <a:solidFill>
                  <a:schemeClr val="tx1"/>
                </a:solidFill>
                <a:effectLst/>
                <a:latin typeface="+mn-lt"/>
                <a:ea typeface="+mn-ea"/>
                <a:cs typeface="+mn-cs"/>
              </a:rPr>
              <a:t>基于</a:t>
            </a:r>
            <a:r>
              <a:rPr lang="zh-CN" altLang="zh-CN" sz="1200" kern="1200" dirty="0" smtClean="0">
                <a:solidFill>
                  <a:schemeClr val="tx1"/>
                </a:solidFill>
                <a:effectLst/>
                <a:latin typeface="+mn-lt"/>
                <a:ea typeface="+mn-ea"/>
                <a:cs typeface="+mn-cs"/>
              </a:rPr>
              <a:t>旅游行为和非旅游行为，提取城市行为空间。</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321820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第二部分 建模与数据库设计</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226939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旅游时空行为包括旅行前动机和决策行为，旅行中的旅游行为 和旅行后的体验行为，</a:t>
            </a:r>
            <a:endParaRPr lang="en-US" altLang="zh-CN" b="0" dirty="0" smtClean="0"/>
          </a:p>
          <a:p>
            <a:r>
              <a:rPr lang="zh-CN" altLang="en-US" b="0" dirty="0" smtClean="0"/>
              <a:t>本文重点研究旅游行为。</a:t>
            </a:r>
            <a:endParaRPr lang="zh-CN" altLang="en-US" b="0"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1712797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301" name="任意形状 300"/>
          <p:cNvSpPr/>
          <p:nvPr userDrawn="1"/>
        </p:nvSpPr>
        <p:spPr>
          <a:xfrm>
            <a:off x="0" y="4443983"/>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6" name="任意形状 295"/>
          <p:cNvSpPr/>
          <p:nvPr userDrawn="1"/>
        </p:nvSpPr>
        <p:spPr>
          <a:xfrm>
            <a:off x="1" y="5278690"/>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4" name="任意形状 293"/>
          <p:cNvSpPr/>
          <p:nvPr userDrawn="1"/>
        </p:nvSpPr>
        <p:spPr>
          <a:xfrm>
            <a:off x="5743205" y="5477571"/>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3" name="任意形状 292"/>
          <p:cNvSpPr/>
          <p:nvPr userDrawn="1"/>
        </p:nvSpPr>
        <p:spPr>
          <a:xfrm>
            <a:off x="9702245" y="5734152"/>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2" name="任意形状 291"/>
          <p:cNvSpPr/>
          <p:nvPr userDrawn="1"/>
        </p:nvSpPr>
        <p:spPr>
          <a:xfrm>
            <a:off x="11612362" y="5920949"/>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63" name="任意形状 262"/>
          <p:cNvSpPr/>
          <p:nvPr userDrawn="1"/>
        </p:nvSpPr>
        <p:spPr>
          <a:xfrm>
            <a:off x="0" y="4949130"/>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11" name="文本占位符 310"/>
          <p:cNvSpPr>
            <a:spLocks noGrp="1"/>
          </p:cNvSpPr>
          <p:nvPr userDrawn="1">
            <p:ph type="body" sz="quarter" idx="10"/>
          </p:nvPr>
        </p:nvSpPr>
        <p:spPr>
          <a:xfrm>
            <a:off x="2301095" y="1315618"/>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319" name="任意形状 318"/>
          <p:cNvSpPr/>
          <p:nvPr userDrawn="1"/>
        </p:nvSpPr>
        <p:spPr>
          <a:xfrm>
            <a:off x="0" y="5523655"/>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20" name="文本占位符 310"/>
          <p:cNvSpPr>
            <a:spLocks noGrp="1"/>
          </p:cNvSpPr>
          <p:nvPr>
            <p:ph type="body" sz="quarter" idx="11"/>
          </p:nvPr>
        </p:nvSpPr>
        <p:spPr>
          <a:xfrm>
            <a:off x="2301095" y="2460978"/>
            <a:ext cx="7589808" cy="572638"/>
          </a:xfrm>
          <a:prstGeom prst="rect">
            <a:avLst/>
          </a:prstGeom>
        </p:spPr>
        <p:txBody>
          <a:bodyPr/>
          <a:lstStyle>
            <a:lvl1pPr marL="0" indent="0" algn="ctr">
              <a:buNone/>
              <a:defRPr sz="2800" b="0">
                <a:ln w="38100">
                  <a:noFill/>
                </a:ln>
                <a:solidFill>
                  <a:schemeClr val="accent1"/>
                </a:solidFill>
              </a:defRPr>
            </a:lvl1pPr>
          </a:lstStyle>
          <a:p>
            <a:pPr lvl="0"/>
            <a:endParaRPr kumimoji="1" lang="zh-CN" altLang="en-US" dirty="0"/>
          </a:p>
        </p:txBody>
      </p:sp>
      <p:sp>
        <p:nvSpPr>
          <p:cNvPr id="321" name="矩形 320"/>
          <p:cNvSpPr/>
          <p:nvPr userDrawn="1"/>
        </p:nvSpPr>
        <p:spPr>
          <a:xfrm>
            <a:off x="-1" y="0"/>
            <a:ext cx="12192000" cy="146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22" name="文本占位符 310"/>
          <p:cNvSpPr>
            <a:spLocks noGrp="1"/>
          </p:cNvSpPr>
          <p:nvPr>
            <p:ph type="body" sz="quarter" idx="12"/>
          </p:nvPr>
        </p:nvSpPr>
        <p:spPr>
          <a:xfrm>
            <a:off x="2301095" y="3538763"/>
            <a:ext cx="7589808" cy="524974"/>
          </a:xfrm>
          <a:prstGeom prst="rect">
            <a:avLst/>
          </a:prstGeom>
        </p:spPr>
        <p:txBody>
          <a:bodyPr/>
          <a:lstStyle>
            <a:lvl1pPr marL="0" indent="0" algn="ctr">
              <a:lnSpc>
                <a:spcPct val="130000"/>
              </a:lnSpc>
              <a:buNone/>
              <a:defRPr sz="1400" b="0">
                <a:ln w="38100">
                  <a:noFill/>
                </a:ln>
                <a:solidFill>
                  <a:schemeClr val="accent1"/>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1002647"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1" name="文本占位符 310"/>
          <p:cNvSpPr>
            <a:spLocks noGrp="1"/>
          </p:cNvSpPr>
          <p:nvPr>
            <p:ph type="body" sz="quarter" idx="12"/>
          </p:nvPr>
        </p:nvSpPr>
        <p:spPr>
          <a:xfrm>
            <a:off x="1990199"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4684631"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3" name="文本占位符 310"/>
          <p:cNvSpPr>
            <a:spLocks noGrp="1"/>
          </p:cNvSpPr>
          <p:nvPr>
            <p:ph type="body" sz="quarter" idx="14"/>
          </p:nvPr>
        </p:nvSpPr>
        <p:spPr>
          <a:xfrm>
            <a:off x="5672183"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4" name="文本占位符 310"/>
          <p:cNvSpPr>
            <a:spLocks noGrp="1"/>
          </p:cNvSpPr>
          <p:nvPr>
            <p:ph type="body" sz="quarter" idx="15" hasCustomPrompt="1"/>
          </p:nvPr>
        </p:nvSpPr>
        <p:spPr>
          <a:xfrm>
            <a:off x="8293462"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5" name="文本占位符 310"/>
          <p:cNvSpPr>
            <a:spLocks noGrp="1"/>
          </p:cNvSpPr>
          <p:nvPr>
            <p:ph type="body" sz="quarter" idx="16"/>
          </p:nvPr>
        </p:nvSpPr>
        <p:spPr>
          <a:xfrm>
            <a:off x="9281014"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2849735"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1" name="文本占位符 310"/>
          <p:cNvSpPr>
            <a:spLocks noGrp="1"/>
          </p:cNvSpPr>
          <p:nvPr>
            <p:ph type="body" sz="quarter" idx="12"/>
          </p:nvPr>
        </p:nvSpPr>
        <p:spPr>
          <a:xfrm>
            <a:off x="3837287"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6531719"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3" name="文本占位符 310"/>
          <p:cNvSpPr>
            <a:spLocks noGrp="1"/>
          </p:cNvSpPr>
          <p:nvPr>
            <p:ph type="body" sz="quarter" idx="14"/>
          </p:nvPr>
        </p:nvSpPr>
        <p:spPr>
          <a:xfrm>
            <a:off x="7519271"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2849735"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1" name="文本占位符 310"/>
          <p:cNvSpPr>
            <a:spLocks noGrp="1"/>
          </p:cNvSpPr>
          <p:nvPr>
            <p:ph type="body" sz="quarter" idx="16"/>
          </p:nvPr>
        </p:nvSpPr>
        <p:spPr>
          <a:xfrm>
            <a:off x="3837287"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6531719"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3" name="文本占位符 310"/>
          <p:cNvSpPr>
            <a:spLocks noGrp="1"/>
          </p:cNvSpPr>
          <p:nvPr>
            <p:ph type="body" sz="quarter" idx="18"/>
          </p:nvPr>
        </p:nvSpPr>
        <p:spPr>
          <a:xfrm>
            <a:off x="7519271"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93359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2849735"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1" name="文本占位符 310"/>
          <p:cNvSpPr>
            <a:spLocks noGrp="1"/>
          </p:cNvSpPr>
          <p:nvPr>
            <p:ph type="body" sz="quarter" idx="12"/>
          </p:nvPr>
        </p:nvSpPr>
        <p:spPr>
          <a:xfrm>
            <a:off x="3837287"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6531719"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3" name="文本占位符 310"/>
          <p:cNvSpPr>
            <a:spLocks noGrp="1"/>
          </p:cNvSpPr>
          <p:nvPr>
            <p:ph type="body" sz="quarter" idx="14"/>
          </p:nvPr>
        </p:nvSpPr>
        <p:spPr>
          <a:xfrm>
            <a:off x="7519271"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981166"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1" name="文本占位符 310"/>
          <p:cNvSpPr>
            <a:spLocks noGrp="1"/>
          </p:cNvSpPr>
          <p:nvPr>
            <p:ph type="body" sz="quarter" idx="16"/>
          </p:nvPr>
        </p:nvSpPr>
        <p:spPr>
          <a:xfrm>
            <a:off x="1968718"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4663150"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3" name="文本占位符 310"/>
          <p:cNvSpPr>
            <a:spLocks noGrp="1"/>
          </p:cNvSpPr>
          <p:nvPr>
            <p:ph type="body" sz="quarter" idx="18"/>
          </p:nvPr>
        </p:nvSpPr>
        <p:spPr>
          <a:xfrm>
            <a:off x="5650702"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4" name="文本占位符 310"/>
          <p:cNvSpPr>
            <a:spLocks noGrp="1"/>
          </p:cNvSpPr>
          <p:nvPr>
            <p:ph type="body" sz="quarter" idx="19" hasCustomPrompt="1"/>
          </p:nvPr>
        </p:nvSpPr>
        <p:spPr>
          <a:xfrm>
            <a:off x="8293172"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5" name="文本占位符 310"/>
          <p:cNvSpPr>
            <a:spLocks noGrp="1"/>
          </p:cNvSpPr>
          <p:nvPr>
            <p:ph type="body" sz="quarter" idx="20"/>
          </p:nvPr>
        </p:nvSpPr>
        <p:spPr>
          <a:xfrm>
            <a:off x="9280724"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142432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981166"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1" name="文本占位符 310"/>
          <p:cNvSpPr>
            <a:spLocks noGrp="1"/>
          </p:cNvSpPr>
          <p:nvPr>
            <p:ph type="body" sz="quarter" idx="16"/>
          </p:nvPr>
        </p:nvSpPr>
        <p:spPr>
          <a:xfrm>
            <a:off x="1968718"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4663150"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3" name="文本占位符 310"/>
          <p:cNvSpPr>
            <a:spLocks noGrp="1"/>
          </p:cNvSpPr>
          <p:nvPr>
            <p:ph type="body" sz="quarter" idx="18"/>
          </p:nvPr>
        </p:nvSpPr>
        <p:spPr>
          <a:xfrm>
            <a:off x="5650702"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4" name="文本占位符 310"/>
          <p:cNvSpPr>
            <a:spLocks noGrp="1"/>
          </p:cNvSpPr>
          <p:nvPr>
            <p:ph type="body" sz="quarter" idx="19" hasCustomPrompt="1"/>
          </p:nvPr>
        </p:nvSpPr>
        <p:spPr>
          <a:xfrm>
            <a:off x="8293172"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5" name="文本占位符 310"/>
          <p:cNvSpPr>
            <a:spLocks noGrp="1"/>
          </p:cNvSpPr>
          <p:nvPr>
            <p:ph type="body" sz="quarter" idx="20"/>
          </p:nvPr>
        </p:nvSpPr>
        <p:spPr>
          <a:xfrm>
            <a:off x="9280724"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6" name="文本占位符 310"/>
          <p:cNvSpPr>
            <a:spLocks noGrp="1"/>
          </p:cNvSpPr>
          <p:nvPr>
            <p:ph type="body" sz="quarter" idx="21" hasCustomPrompt="1"/>
          </p:nvPr>
        </p:nvSpPr>
        <p:spPr>
          <a:xfrm>
            <a:off x="981166"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17" name="文本占位符 310"/>
          <p:cNvSpPr>
            <a:spLocks noGrp="1"/>
          </p:cNvSpPr>
          <p:nvPr>
            <p:ph type="body" sz="quarter" idx="22"/>
          </p:nvPr>
        </p:nvSpPr>
        <p:spPr>
          <a:xfrm>
            <a:off x="1968718"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4" name="文本占位符 310"/>
          <p:cNvSpPr>
            <a:spLocks noGrp="1"/>
          </p:cNvSpPr>
          <p:nvPr>
            <p:ph type="body" sz="quarter" idx="23" hasCustomPrompt="1"/>
          </p:nvPr>
        </p:nvSpPr>
        <p:spPr>
          <a:xfrm>
            <a:off x="4663150"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5" name="文本占位符 310"/>
          <p:cNvSpPr>
            <a:spLocks noGrp="1"/>
          </p:cNvSpPr>
          <p:nvPr>
            <p:ph type="body" sz="quarter" idx="24"/>
          </p:nvPr>
        </p:nvSpPr>
        <p:spPr>
          <a:xfrm>
            <a:off x="5650702"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6" name="文本占位符 310"/>
          <p:cNvSpPr>
            <a:spLocks noGrp="1"/>
          </p:cNvSpPr>
          <p:nvPr>
            <p:ph type="body" sz="quarter" idx="25" hasCustomPrompt="1"/>
          </p:nvPr>
        </p:nvSpPr>
        <p:spPr>
          <a:xfrm>
            <a:off x="8293172"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smtClean="0"/>
              <a:t>00</a:t>
            </a:r>
            <a:endParaRPr kumimoji="1" lang="zh-CN" altLang="en-US" dirty="0"/>
          </a:p>
        </p:txBody>
      </p:sp>
      <p:sp>
        <p:nvSpPr>
          <p:cNvPr id="27" name="文本占位符 310"/>
          <p:cNvSpPr>
            <a:spLocks noGrp="1"/>
          </p:cNvSpPr>
          <p:nvPr>
            <p:ph type="body" sz="quarter" idx="26"/>
          </p:nvPr>
        </p:nvSpPr>
        <p:spPr>
          <a:xfrm>
            <a:off x="9280724"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41864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2" name="任意形状 1"/>
          <p:cNvSpPr/>
          <p:nvPr userDrawn="1"/>
        </p:nvSpPr>
        <p:spPr>
          <a:xfrm>
            <a:off x="0" y="384047"/>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任意形状 2"/>
          <p:cNvSpPr/>
          <p:nvPr userDrawn="1"/>
        </p:nvSpPr>
        <p:spPr>
          <a:xfrm>
            <a:off x="1" y="1218754"/>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 name="任意形状 3"/>
          <p:cNvSpPr/>
          <p:nvPr userDrawn="1"/>
        </p:nvSpPr>
        <p:spPr>
          <a:xfrm>
            <a:off x="5743205" y="1417635"/>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任意形状 4"/>
          <p:cNvSpPr/>
          <p:nvPr userDrawn="1"/>
        </p:nvSpPr>
        <p:spPr>
          <a:xfrm>
            <a:off x="9702245" y="1674216"/>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 name="任意形状 5"/>
          <p:cNvSpPr/>
          <p:nvPr userDrawn="1"/>
        </p:nvSpPr>
        <p:spPr>
          <a:xfrm>
            <a:off x="11612362" y="1861013"/>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 name="任意形状 6"/>
          <p:cNvSpPr/>
          <p:nvPr userDrawn="1"/>
        </p:nvSpPr>
        <p:spPr>
          <a:xfrm>
            <a:off x="0" y="889194"/>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8" name="任意形状 7"/>
          <p:cNvSpPr/>
          <p:nvPr userDrawn="1"/>
        </p:nvSpPr>
        <p:spPr>
          <a:xfrm>
            <a:off x="0" y="1463719"/>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9" name="矩形 8"/>
          <p:cNvSpPr/>
          <p:nvPr userDrawn="1"/>
        </p:nvSpPr>
        <p:spPr>
          <a:xfrm>
            <a:off x="-1" y="2798064"/>
            <a:ext cx="12192000" cy="40599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文本占位符 310"/>
          <p:cNvSpPr>
            <a:spLocks noGrp="1"/>
          </p:cNvSpPr>
          <p:nvPr>
            <p:ph type="body" sz="quarter" idx="10" hasCustomPrompt="1"/>
          </p:nvPr>
        </p:nvSpPr>
        <p:spPr>
          <a:xfrm>
            <a:off x="2301095" y="3341240"/>
            <a:ext cx="7589808" cy="1267229"/>
          </a:xfrm>
          <a:prstGeom prst="rect">
            <a:avLst/>
          </a:prstGeom>
        </p:spPr>
        <p:txBody>
          <a:bodyPr/>
          <a:lstStyle>
            <a:lvl1pPr marL="0" indent="0" algn="ctr">
              <a:buNone/>
              <a:defRPr sz="9600" b="1">
                <a:ln w="38100">
                  <a:noFill/>
                </a:ln>
                <a:solidFill>
                  <a:schemeClr val="bg1"/>
                </a:solidFill>
              </a:defRPr>
            </a:lvl1pPr>
          </a:lstStyle>
          <a:p>
            <a:pPr lvl="0"/>
            <a:r>
              <a:rPr kumimoji="1" lang="en-US" altLang="zh-CN" dirty="0" smtClean="0"/>
              <a:t>00</a:t>
            </a:r>
            <a:endParaRPr kumimoji="1" lang="zh-CN" altLang="en-US" dirty="0"/>
          </a:p>
        </p:txBody>
      </p:sp>
      <p:sp>
        <p:nvSpPr>
          <p:cNvPr id="11" name="文本占位符 310"/>
          <p:cNvSpPr>
            <a:spLocks noGrp="1"/>
          </p:cNvSpPr>
          <p:nvPr>
            <p:ph type="body" sz="quarter" idx="11"/>
          </p:nvPr>
        </p:nvSpPr>
        <p:spPr>
          <a:xfrm>
            <a:off x="2301095" y="4608469"/>
            <a:ext cx="7589808" cy="572638"/>
          </a:xfrm>
          <a:prstGeom prst="rect">
            <a:avLst/>
          </a:prstGeom>
        </p:spPr>
        <p:txBody>
          <a:bodyPr/>
          <a:lstStyle>
            <a:lvl1pPr marL="0" indent="0" algn="ctr">
              <a:buNone/>
              <a:defRPr sz="28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11" name="组 10"/>
          <p:cNvGrpSpPr/>
          <p:nvPr userDrawn="1"/>
        </p:nvGrpSpPr>
        <p:grpSpPr>
          <a:xfrm>
            <a:off x="1" y="5413248"/>
            <a:ext cx="12191999" cy="1444752"/>
            <a:chOff x="0" y="4443983"/>
            <a:chExt cx="12191999" cy="2414017"/>
          </a:xfrm>
        </p:grpSpPr>
        <p:sp>
          <p:nvSpPr>
            <p:cNvPr id="4" name="任意形状 3"/>
            <p:cNvSpPr/>
            <p:nvPr userDrawn="1"/>
          </p:nvSpPr>
          <p:spPr>
            <a:xfrm>
              <a:off x="0" y="4443983"/>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任意形状 4"/>
            <p:cNvSpPr/>
            <p:nvPr userDrawn="1"/>
          </p:nvSpPr>
          <p:spPr>
            <a:xfrm>
              <a:off x="1" y="5278690"/>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 name="任意形状 5"/>
            <p:cNvSpPr/>
            <p:nvPr userDrawn="1"/>
          </p:nvSpPr>
          <p:spPr>
            <a:xfrm>
              <a:off x="5743205" y="5477571"/>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 name="任意形状 6"/>
            <p:cNvSpPr/>
            <p:nvPr userDrawn="1"/>
          </p:nvSpPr>
          <p:spPr>
            <a:xfrm>
              <a:off x="9702245" y="5734152"/>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8" name="任意形状 7"/>
            <p:cNvSpPr/>
            <p:nvPr userDrawn="1"/>
          </p:nvSpPr>
          <p:spPr>
            <a:xfrm>
              <a:off x="11612362" y="5920949"/>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9" name="任意形状 8"/>
            <p:cNvSpPr/>
            <p:nvPr userDrawn="1"/>
          </p:nvSpPr>
          <p:spPr>
            <a:xfrm>
              <a:off x="0" y="4949130"/>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任意形状 9"/>
            <p:cNvSpPr/>
            <p:nvPr userDrawn="1"/>
          </p:nvSpPr>
          <p:spPr>
            <a:xfrm>
              <a:off x="0" y="5523655"/>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12" name="文本占位符 310"/>
          <p:cNvSpPr>
            <a:spLocks noGrp="1"/>
          </p:cNvSpPr>
          <p:nvPr>
            <p:ph type="body" sz="quarter" idx="21" hasCustomPrompt="1"/>
          </p:nvPr>
        </p:nvSpPr>
        <p:spPr>
          <a:xfrm>
            <a:off x="377662" y="243343"/>
            <a:ext cx="807865" cy="586334"/>
          </a:xfrm>
          <a:prstGeom prst="rect">
            <a:avLst/>
          </a:prstGeom>
        </p:spPr>
        <p:txBody>
          <a:bodyPr/>
          <a:lstStyle>
            <a:lvl1pPr marL="0" indent="0" algn="l">
              <a:buNone/>
              <a:defRPr sz="4000" b="1">
                <a:ln w="38100">
                  <a:noFill/>
                </a:ln>
                <a:solidFill>
                  <a:schemeClr val="tx1">
                    <a:lumMod val="85000"/>
                    <a:lumOff val="15000"/>
                  </a:schemeClr>
                </a:solidFill>
              </a:defRPr>
            </a:lvl1pPr>
          </a:lstStyle>
          <a:p>
            <a:pPr lvl="0"/>
            <a:r>
              <a:rPr kumimoji="1" lang="en-US" altLang="zh-CN" dirty="0" smtClean="0"/>
              <a:t>00</a:t>
            </a:r>
            <a:endParaRPr kumimoji="1" lang="zh-CN" altLang="en-US" dirty="0"/>
          </a:p>
        </p:txBody>
      </p:sp>
      <p:sp>
        <p:nvSpPr>
          <p:cNvPr id="13" name="文本占位符 310"/>
          <p:cNvSpPr>
            <a:spLocks noGrp="1"/>
          </p:cNvSpPr>
          <p:nvPr>
            <p:ph type="body" sz="quarter" idx="22"/>
          </p:nvPr>
        </p:nvSpPr>
        <p:spPr>
          <a:xfrm>
            <a:off x="1185527" y="367967"/>
            <a:ext cx="1868569" cy="337086"/>
          </a:xfrm>
          <a:prstGeom prst="rect">
            <a:avLst/>
          </a:prstGeom>
        </p:spPr>
        <p:txBody>
          <a:bodyPr anchor="ctr"/>
          <a:lstStyle>
            <a:lvl1pPr marL="0" indent="0" algn="l">
              <a:buNone/>
              <a:defRPr sz="1400" b="0">
                <a:ln w="38100">
                  <a:noFill/>
                </a:ln>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62" r:id="rId7"/>
    <p:sldLayoutId id="214748369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0.png"/><Relationship Id="rId5" Type="http://schemas.openxmlformats.org/officeDocument/2006/relationships/image" Target="../media/image7.e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301095" y="1315618"/>
            <a:ext cx="7589808" cy="640214"/>
          </a:xfrm>
        </p:spPr>
        <p:txBody>
          <a:bodyPr/>
          <a:lstStyle/>
          <a:p>
            <a:r>
              <a:rPr kumimoji="1" lang="zh-CN" altLang="en-US" sz="3600" dirty="0" smtClean="0"/>
              <a:t>毕业答辩</a:t>
            </a:r>
            <a:endParaRPr kumimoji="1" lang="zh-CN" altLang="en-US" sz="3600" dirty="0"/>
          </a:p>
        </p:txBody>
      </p:sp>
      <p:sp>
        <p:nvSpPr>
          <p:cNvPr id="3" name="文本占位符 2"/>
          <p:cNvSpPr>
            <a:spLocks noGrp="1"/>
          </p:cNvSpPr>
          <p:nvPr>
            <p:ph type="body" sz="quarter" idx="11"/>
          </p:nvPr>
        </p:nvSpPr>
        <p:spPr>
          <a:xfrm>
            <a:off x="2301095" y="1955832"/>
            <a:ext cx="7589808" cy="1364103"/>
          </a:xfrm>
        </p:spPr>
        <p:txBody>
          <a:bodyPr/>
          <a:lstStyle/>
          <a:p>
            <a:r>
              <a:rPr kumimoji="1" lang="zh-CN" altLang="en-US" sz="4400" dirty="0" smtClean="0"/>
              <a:t>基于社交媒体的旅游时空</a:t>
            </a:r>
            <a:endParaRPr kumimoji="1" lang="en-US" altLang="zh-CN" sz="4400" dirty="0" smtClean="0"/>
          </a:p>
          <a:p>
            <a:r>
              <a:rPr kumimoji="1" lang="zh-CN" altLang="en-US" sz="4400" dirty="0" smtClean="0"/>
              <a:t>行为数据库的建立</a:t>
            </a:r>
            <a:endParaRPr kumimoji="1" lang="zh-CN" altLang="en-US" sz="4400" dirty="0"/>
          </a:p>
        </p:txBody>
      </p:sp>
      <p:sp>
        <p:nvSpPr>
          <p:cNvPr id="4" name="文本占位符 3"/>
          <p:cNvSpPr>
            <a:spLocks noGrp="1"/>
          </p:cNvSpPr>
          <p:nvPr>
            <p:ph type="body" sz="quarter" idx="12"/>
          </p:nvPr>
        </p:nvSpPr>
        <p:spPr>
          <a:xfrm>
            <a:off x="2301095" y="3538762"/>
            <a:ext cx="7589808" cy="1380709"/>
          </a:xfrm>
        </p:spPr>
        <p:txBody>
          <a:bodyPr/>
          <a:lstStyle/>
          <a:p>
            <a:r>
              <a:rPr kumimoji="1" lang="zh-CN" altLang="en-US" sz="2000" dirty="0" smtClean="0"/>
              <a:t>答辩人：孙 奇</a:t>
            </a:r>
            <a:endParaRPr kumimoji="1" lang="en-US" altLang="zh-CN" sz="2000" dirty="0" smtClean="0"/>
          </a:p>
          <a:p>
            <a:r>
              <a:rPr kumimoji="1" lang="zh-CN" altLang="en-US" sz="2000" dirty="0" smtClean="0"/>
              <a:t>指导老师：高 勇</a:t>
            </a:r>
            <a:endParaRPr kumimoji="1" lang="zh-CN" altLang="en-US" sz="2000" dirty="0"/>
          </a:p>
        </p:txBody>
      </p:sp>
    </p:spTree>
    <p:extLst>
      <p:ext uri="{BB962C8B-B14F-4D97-AF65-F5344CB8AC3E}">
        <p14:creationId xmlns:p14="http://schemas.microsoft.com/office/powerpoint/2010/main" val="6710685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旅游时空行为模型</a:t>
            </a:r>
            <a:endParaRPr kumimoji="1" lang="zh-CN" altLang="en-US" dirty="0"/>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259166764"/>
                  </p:ext>
                </p:extLst>
              </p:nvPr>
            </p:nvGraphicFramePr>
            <p:xfrm>
              <a:off x="956603" y="1113560"/>
              <a:ext cx="10761785" cy="5280990"/>
            </p:xfrm>
            <a:graphic>
              <a:graphicData uri="http://schemas.openxmlformats.org/drawingml/2006/table">
                <a:tbl>
                  <a:tblPr firstRow="1" bandRow="1">
                    <a:tableStyleId>{5C22544A-7EE6-4342-B048-85BDC9FD1C3A}</a:tableStyleId>
                  </a:tblPr>
                  <a:tblGrid>
                    <a:gridCol w="2829452">
                      <a:extLst>
                        <a:ext uri="{9D8B030D-6E8A-4147-A177-3AD203B41FA5}">
                          <a16:colId xmlns:a16="http://schemas.microsoft.com/office/drawing/2014/main" val="1066881873"/>
                        </a:ext>
                      </a:extLst>
                    </a:gridCol>
                    <a:gridCol w="3050462">
                      <a:extLst>
                        <a:ext uri="{9D8B030D-6E8A-4147-A177-3AD203B41FA5}">
                          <a16:colId xmlns:a16="http://schemas.microsoft.com/office/drawing/2014/main" val="653072670"/>
                        </a:ext>
                      </a:extLst>
                    </a:gridCol>
                    <a:gridCol w="4881871">
                      <a:extLst>
                        <a:ext uri="{9D8B030D-6E8A-4147-A177-3AD203B41FA5}">
                          <a16:colId xmlns:a16="http://schemas.microsoft.com/office/drawing/2014/main" val="1986428989"/>
                        </a:ext>
                      </a:extLst>
                    </a:gridCol>
                  </a:tblGrid>
                  <a:tr h="468685">
                    <a:tc>
                      <a:txBody>
                        <a:bodyPr/>
                        <a:lstStyle/>
                        <a:p>
                          <a:pPr algn="ctr">
                            <a:spcBef>
                              <a:spcPts val="1200"/>
                            </a:spcBef>
                            <a:spcAft>
                              <a:spcPts val="600"/>
                            </a:spcAft>
                          </a:pPr>
                          <a:r>
                            <a:rPr lang="zh-CN" sz="1600" kern="100" dirty="0">
                              <a:effectLst/>
                            </a:rPr>
                            <a:t>组成要素</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600" kern="100" dirty="0">
                              <a:effectLst/>
                            </a:rPr>
                            <a:t>表示</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14400" rtl="0" eaLnBrk="1" latinLnBrk="0" hangingPunct="1">
                            <a:spcBef>
                              <a:spcPts val="1200"/>
                            </a:spcBef>
                            <a:spcAft>
                              <a:spcPts val="600"/>
                            </a:spcAft>
                          </a:pPr>
                          <a:r>
                            <a:rPr lang="zh-CN" altLang="en-US" sz="1600" b="1" kern="100" dirty="0" smtClean="0">
                              <a:solidFill>
                                <a:schemeClr val="lt1"/>
                              </a:solidFill>
                              <a:effectLst/>
                              <a:latin typeface="+mn-lt"/>
                              <a:ea typeface="+mn-ea"/>
                              <a:cs typeface="+mn-cs"/>
                            </a:rPr>
                            <a:t>含义</a:t>
                          </a:r>
                          <a:endParaRPr lang="zh-CN" altLang="en-US" sz="1600" b="1" kern="100" dirty="0">
                            <a:solidFill>
                              <a:schemeClr val="lt1"/>
                            </a:solidFill>
                            <a:effectLst/>
                            <a:latin typeface="+mn-lt"/>
                            <a:ea typeface="+mn-ea"/>
                            <a:cs typeface="+mn-cs"/>
                          </a:endParaRPr>
                        </a:p>
                      </a:txBody>
                      <a:tcPr/>
                    </a:tc>
                    <a:extLst>
                      <a:ext uri="{0D108BD9-81ED-4DB2-BD59-A6C34878D82A}">
                        <a16:rowId xmlns:a16="http://schemas.microsoft.com/office/drawing/2014/main" val="830680915"/>
                      </a:ext>
                    </a:extLst>
                  </a:tr>
                  <a:tr h="468685">
                    <a:tc>
                      <a:txBody>
                        <a:bodyPr/>
                        <a:lstStyle/>
                        <a:p>
                          <a:pPr algn="ctr">
                            <a:spcBef>
                              <a:spcPts val="1200"/>
                            </a:spcBef>
                            <a:spcAft>
                              <a:spcPts val="600"/>
                            </a:spcAft>
                          </a:pPr>
                          <a:r>
                            <a:rPr lang="zh-CN" sz="1600" kern="100" dirty="0">
                              <a:effectLst/>
                            </a:rPr>
                            <a:t>游客</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r>
                                  <m:rPr>
                                    <m:sty m:val="p"/>
                                  </m:rPr>
                                  <a:rPr lang="en-US" sz="1600" kern="100">
                                    <a:effectLst/>
                                    <a:latin typeface="Cambria Math" panose="02040503050406030204" pitchFamily="18" charset="0"/>
                                  </a:rPr>
                                  <m:t>Tourist</m:t>
                                </m:r>
                              </m:oMath>
                            </m:oMathPara>
                          </a14:m>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sz="1600" dirty="0" smtClean="0"/>
                            <a:t>进行该次旅游行为的游客。</a:t>
                          </a:r>
                          <a:endParaRPr lang="zh-CN" altLang="en-US" sz="1600" dirty="0"/>
                        </a:p>
                      </a:txBody>
                      <a:tcPr/>
                    </a:tc>
                    <a:extLst>
                      <a:ext uri="{0D108BD9-81ED-4DB2-BD59-A6C34878D82A}">
                        <a16:rowId xmlns:a16="http://schemas.microsoft.com/office/drawing/2014/main" val="587672411"/>
                      </a:ext>
                    </a:extLst>
                  </a:tr>
                  <a:tr h="468685">
                    <a:tc>
                      <a:txBody>
                        <a:bodyPr/>
                        <a:lstStyle/>
                        <a:p>
                          <a:pPr algn="ctr">
                            <a:spcBef>
                              <a:spcPts val="1200"/>
                            </a:spcBef>
                            <a:spcAft>
                              <a:spcPts val="600"/>
                            </a:spcAft>
                          </a:pPr>
                          <a:r>
                            <a:rPr lang="zh-CN" sz="1600" kern="100" dirty="0">
                              <a:effectLst/>
                            </a:rPr>
                            <a:t>出发地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r>
                                  <m:rPr>
                                    <m:sty m:val="p"/>
                                  </m:rPr>
                                  <a:rPr lang="en-US" sz="1600" kern="100">
                                    <a:effectLst/>
                                    <a:latin typeface="Cambria Math" panose="02040503050406030204" pitchFamily="18" charset="0"/>
                                  </a:rPr>
                                  <m:t>Source</m:t>
                                </m:r>
                              </m:oMath>
                            </m:oMathPara>
                          </a14:m>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sz="1600" dirty="0" smtClean="0"/>
                            <a:t>该次旅游出行的出发城市，通常是游客的常居城市。</a:t>
                          </a:r>
                          <a:endParaRPr lang="zh-CN" altLang="en-US" sz="1600" dirty="0"/>
                        </a:p>
                      </a:txBody>
                      <a:tcPr/>
                    </a:tc>
                    <a:extLst>
                      <a:ext uri="{0D108BD9-81ED-4DB2-BD59-A6C34878D82A}">
                        <a16:rowId xmlns:a16="http://schemas.microsoft.com/office/drawing/2014/main" val="1563847961"/>
                      </a:ext>
                    </a:extLst>
                  </a:tr>
                  <a:tr h="609291">
                    <a:tc>
                      <a:txBody>
                        <a:bodyPr/>
                        <a:lstStyle/>
                        <a:p>
                          <a:pPr algn="ctr">
                            <a:spcBef>
                              <a:spcPts val="1200"/>
                            </a:spcBef>
                            <a:spcAft>
                              <a:spcPts val="600"/>
                            </a:spcAft>
                          </a:pPr>
                          <a:r>
                            <a:rPr lang="zh-CN" sz="1600" kern="100">
                              <a:effectLst/>
                            </a:rPr>
                            <a:t>大尺度旅游时空行为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r>
                                  <a:rPr lang="en-US" sz="1600" kern="100" smtClean="0">
                                    <a:effectLst/>
                                    <a:latin typeface="Cambria Math" panose="02040503050406030204" pitchFamily="18" charset="0"/>
                                  </a:rPr>
                                  <m:t>&lt;</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Dest</m:t>
                                    </m:r>
                                  </m:e>
                                  <m:sub>
                                    <m:r>
                                      <a:rPr lang="en-US" sz="1600" kern="100" baseline="-25000">
                                        <a:effectLst/>
                                        <a:latin typeface="Cambria Math" panose="02040503050406030204" pitchFamily="18" charset="0"/>
                                      </a:rPr>
                                      <m:t>1</m:t>
                                    </m:r>
                                  </m:sub>
                                </m:sSub>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a:rPr lang="en-US" sz="1600" kern="100" baseline="-25000">
                                        <a:effectLst/>
                                        <a:latin typeface="Cambria Math" panose="02040503050406030204" pitchFamily="18" charset="0"/>
                                      </a:rPr>
                                      <m:t>1</m:t>
                                    </m:r>
                                    <m:r>
                                      <m:rPr>
                                        <m:sty m:val="p"/>
                                      </m:rPr>
                                      <a:rPr lang="en-US" sz="1600" kern="100" baseline="-25000">
                                        <a:effectLst/>
                                        <a:latin typeface="Cambria Math" panose="02040503050406030204" pitchFamily="18" charset="0"/>
                                      </a:rPr>
                                      <m:t>a</m:t>
                                    </m:r>
                                  </m:sub>
                                </m:sSub>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a:rPr lang="en-US" sz="1600" kern="100" baseline="-25000">
                                        <a:effectLst/>
                                        <a:latin typeface="Cambria Math" panose="02040503050406030204" pitchFamily="18" charset="0"/>
                                      </a:rPr>
                                      <m:t>1</m:t>
                                    </m:r>
                                    <m:r>
                                      <m:rPr>
                                        <m:sty m:val="p"/>
                                      </m:rPr>
                                      <a:rPr lang="en-US" sz="1600" kern="100" baseline="-25000">
                                        <a:effectLst/>
                                        <a:latin typeface="Cambria Math" panose="02040503050406030204" pitchFamily="18" charset="0"/>
                                      </a:rPr>
                                      <m:t>l</m:t>
                                    </m:r>
                                  </m:sub>
                                </m:sSub>
                                <m:r>
                                  <a:rPr lang="en-US" sz="1600" kern="100">
                                    <a:effectLst/>
                                    <a:latin typeface="Cambria Math" panose="02040503050406030204" pitchFamily="18" charset="0"/>
                                  </a:rPr>
                                  <m:t>&gt;, &lt;</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Dest</m:t>
                                    </m:r>
                                  </m:e>
                                  <m:sub>
                                    <m:r>
                                      <a:rPr lang="en-US" sz="1600" kern="100" baseline="-25000">
                                        <a:effectLst/>
                                        <a:latin typeface="Cambria Math" panose="02040503050406030204" pitchFamily="18" charset="0"/>
                                      </a:rPr>
                                      <m:t>2</m:t>
                                    </m:r>
                                  </m:sub>
                                </m:sSub>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a:rPr lang="en-US" sz="1600" kern="100" baseline="-25000">
                                        <a:effectLst/>
                                        <a:latin typeface="Cambria Math" panose="02040503050406030204" pitchFamily="18" charset="0"/>
                                      </a:rPr>
                                      <m:t>2</m:t>
                                    </m:r>
                                    <m:r>
                                      <m:rPr>
                                        <m:sty m:val="p"/>
                                      </m:rPr>
                                      <a:rPr lang="en-US" sz="1600" kern="100" baseline="-25000">
                                        <a:effectLst/>
                                        <a:latin typeface="Cambria Math" panose="02040503050406030204" pitchFamily="18" charset="0"/>
                                      </a:rPr>
                                      <m:t>a</m:t>
                                    </m:r>
                                  </m:sub>
                                </m:sSub>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a:rPr lang="en-US" sz="1600" kern="100" baseline="-25000">
                                        <a:effectLst/>
                                        <a:latin typeface="Cambria Math" panose="02040503050406030204" pitchFamily="18" charset="0"/>
                                      </a:rPr>
                                      <m:t>2</m:t>
                                    </m:r>
                                    <m:r>
                                      <m:rPr>
                                        <m:sty m:val="p"/>
                                      </m:rPr>
                                      <a:rPr lang="en-US" sz="1600" kern="100" baseline="-25000">
                                        <a:effectLst/>
                                        <a:latin typeface="Cambria Math" panose="02040503050406030204" pitchFamily="18" charset="0"/>
                                      </a:rPr>
                                      <m:t>l</m:t>
                                    </m:r>
                                  </m:sub>
                                </m:sSub>
                                <m:r>
                                  <a:rPr lang="en-US" sz="1600" kern="100">
                                    <a:effectLst/>
                                    <a:latin typeface="Cambria Math" panose="02040503050406030204" pitchFamily="18" charset="0"/>
                                  </a:rPr>
                                  <m:t>&gt;, … ,&lt;</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Dest</m:t>
                                    </m:r>
                                  </m:e>
                                  <m:sub>
                                    <m:r>
                                      <m:rPr>
                                        <m:sty m:val="p"/>
                                      </m:rPr>
                                      <a:rPr lang="en-US" sz="1600" kern="100" baseline="-25000">
                                        <a:effectLst/>
                                        <a:latin typeface="Cambria Math" panose="02040503050406030204" pitchFamily="18" charset="0"/>
                                      </a:rPr>
                                      <m:t>n</m:t>
                                    </m:r>
                                  </m:sub>
                                </m:sSub>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m:rPr>
                                        <m:sty m:val="p"/>
                                      </m:rPr>
                                      <a:rPr lang="en-US" sz="1600" kern="100" baseline="-25000">
                                        <a:effectLst/>
                                        <a:latin typeface="Cambria Math" panose="02040503050406030204" pitchFamily="18" charset="0"/>
                                      </a:rPr>
                                      <m:t>na</m:t>
                                    </m:r>
                                  </m:sub>
                                </m:sSub>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m:rPr>
                                        <m:sty m:val="p"/>
                                      </m:rPr>
                                      <a:rPr lang="en-US" sz="1600" kern="100" baseline="-25000">
                                        <a:effectLst/>
                                        <a:latin typeface="Cambria Math" panose="02040503050406030204" pitchFamily="18" charset="0"/>
                                      </a:rPr>
                                      <m:t>nl</m:t>
                                    </m:r>
                                  </m:sub>
                                </m:sSub>
                                <m:r>
                                  <a:rPr lang="en-US" sz="1600" kern="100">
                                    <a:effectLst/>
                                    <a:latin typeface="Cambria Math" panose="02040503050406030204" pitchFamily="18" charset="0"/>
                                  </a:rPr>
                                  <m:t>&gt;</m:t>
                                </m:r>
                              </m:oMath>
                            </m:oMathPara>
                          </a14:m>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zh-CN" sz="1600" kern="1200" dirty="0" smtClean="0">
                              <a:solidFill>
                                <a:schemeClr val="dk1"/>
                              </a:solidFill>
                              <a:effectLst/>
                              <a:latin typeface="+mn-lt"/>
                              <a:ea typeface="+mn-ea"/>
                              <a:cs typeface="+mn-cs"/>
                            </a:rPr>
                            <a:t>在一次旅游中，游客从常居地出发，通过某种交通工具，依次到访目的地，最终返回常居地，形成一条时空序列</a:t>
                          </a:r>
                          <a:r>
                            <a:rPr lang="zh-CN" altLang="en-US" sz="1600" kern="1200" dirty="0" smtClean="0">
                              <a:solidFill>
                                <a:schemeClr val="dk1"/>
                              </a:solidFill>
                              <a:effectLst/>
                              <a:latin typeface="+mn-lt"/>
                              <a:ea typeface="+mn-ea"/>
                              <a:cs typeface="+mn-cs"/>
                            </a:rPr>
                            <a:t>，用一个三元有序对集合表示</a:t>
                          </a:r>
                          <a:r>
                            <a:rPr lang="zh-CN" altLang="zh-CN" sz="1600" kern="1200" dirty="0" smtClean="0">
                              <a:solidFill>
                                <a:schemeClr val="dk1"/>
                              </a:solidFill>
                              <a:effectLst/>
                              <a:latin typeface="+mn-lt"/>
                              <a:ea typeface="+mn-ea"/>
                              <a:cs typeface="+mn-cs"/>
                            </a:rPr>
                            <a:t>。</a:t>
                          </a:r>
                          <a:endParaRPr lang="zh-CN" altLang="en-US" sz="1600" dirty="0"/>
                        </a:p>
                      </a:txBody>
                      <a:tcPr/>
                    </a:tc>
                    <a:extLst>
                      <a:ext uri="{0D108BD9-81ED-4DB2-BD59-A6C34878D82A}">
                        <a16:rowId xmlns:a16="http://schemas.microsoft.com/office/drawing/2014/main" val="3995756105"/>
                      </a:ext>
                    </a:extLst>
                  </a:tr>
                  <a:tr h="468685">
                    <a:tc>
                      <a:txBody>
                        <a:bodyPr/>
                        <a:lstStyle/>
                        <a:p>
                          <a:pPr algn="ctr">
                            <a:spcBef>
                              <a:spcPts val="1200"/>
                            </a:spcBef>
                            <a:spcAft>
                              <a:spcPts val="600"/>
                            </a:spcAft>
                          </a:pPr>
                          <a:r>
                            <a:rPr lang="zh-CN" sz="1600" kern="100" dirty="0">
                              <a:effectLst/>
                            </a:rPr>
                            <a:t>中尺度旅游时空行为</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r>
                                  <a:rPr lang="en-US" sz="1600" kern="100">
                                    <a:effectLst/>
                                    <a:latin typeface="Cambria Math" panose="02040503050406030204" pitchFamily="18" charset="0"/>
                                  </a:rPr>
                                  <m:t>&lt;</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a:rPr lang="en-US" sz="1600" kern="100" baseline="-25000">
                                        <a:effectLst/>
                                        <a:latin typeface="Cambria Math" panose="02040503050406030204" pitchFamily="18" charset="0"/>
                                      </a:rPr>
                                      <m:t>1</m:t>
                                    </m:r>
                                  </m:sub>
                                </m:sSub>
                                <m:r>
                                  <a:rPr lang="en-US" sz="1600" kern="100">
                                    <a:effectLst/>
                                    <a:latin typeface="Cambria Math" panose="02040503050406030204" pitchFamily="18" charset="0"/>
                                  </a:rPr>
                                  <m:t>, </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P</m:t>
                                    </m:r>
                                  </m:e>
                                  <m:sub>
                                    <m:r>
                                      <a:rPr lang="en-US" sz="1600" kern="100" baseline="-25000">
                                        <a:effectLst/>
                                        <a:latin typeface="Cambria Math" panose="02040503050406030204" pitchFamily="18" charset="0"/>
                                      </a:rPr>
                                      <m:t>1</m:t>
                                    </m:r>
                                  </m:sub>
                                </m:sSub>
                                <m:r>
                                  <a:rPr lang="en-US" sz="1600" kern="100">
                                    <a:effectLst/>
                                    <a:latin typeface="Cambria Math" panose="02040503050406030204" pitchFamily="18" charset="0"/>
                                  </a:rPr>
                                  <m:t>&gt;,&lt;</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a:rPr lang="en-US" sz="1600" kern="100" baseline="-25000">
                                        <a:effectLst/>
                                        <a:latin typeface="Cambria Math" panose="02040503050406030204" pitchFamily="18" charset="0"/>
                                      </a:rPr>
                                      <m:t>2</m:t>
                                    </m:r>
                                  </m:sub>
                                </m:sSub>
                                <m:r>
                                  <a:rPr lang="en-US" sz="1600" kern="100">
                                    <a:effectLst/>
                                    <a:latin typeface="Cambria Math" panose="02040503050406030204" pitchFamily="18" charset="0"/>
                                  </a:rPr>
                                  <m:t>, </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P</m:t>
                                    </m:r>
                                  </m:e>
                                  <m:sub>
                                    <m:r>
                                      <a:rPr lang="en-US" sz="1600" kern="100" baseline="-25000">
                                        <a:effectLst/>
                                        <a:latin typeface="Cambria Math" panose="02040503050406030204" pitchFamily="18" charset="0"/>
                                      </a:rPr>
                                      <m:t>2</m:t>
                                    </m:r>
                                  </m:sub>
                                </m:sSub>
                                <m:r>
                                  <a:rPr lang="en-US" sz="1600" kern="100">
                                    <a:effectLst/>
                                    <a:latin typeface="Cambria Math" panose="02040503050406030204" pitchFamily="18" charset="0"/>
                                  </a:rPr>
                                  <m:t>&gt;, … , &lt;</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m:rPr>
                                        <m:sty m:val="p"/>
                                      </m:rPr>
                                      <a:rPr lang="en-US" sz="1600" kern="100" baseline="-25000">
                                        <a:effectLst/>
                                        <a:latin typeface="Cambria Math" panose="02040503050406030204" pitchFamily="18" charset="0"/>
                                      </a:rPr>
                                      <m:t>n</m:t>
                                    </m:r>
                                  </m:sub>
                                </m:sSub>
                                <m:r>
                                  <a:rPr lang="en-US" sz="1600" kern="100">
                                    <a:effectLst/>
                                    <a:latin typeface="Cambria Math" panose="02040503050406030204" pitchFamily="18" charset="0"/>
                                  </a:rPr>
                                  <m:t>, </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P</m:t>
                                    </m:r>
                                  </m:e>
                                  <m:sub>
                                    <m:r>
                                      <m:rPr>
                                        <m:sty m:val="p"/>
                                      </m:rPr>
                                      <a:rPr lang="en-US" sz="1600" kern="100" baseline="-25000">
                                        <a:effectLst/>
                                        <a:latin typeface="Cambria Math" panose="02040503050406030204" pitchFamily="18" charset="0"/>
                                      </a:rPr>
                                      <m:t>n</m:t>
                                    </m:r>
                                  </m:sub>
                                </m:sSub>
                                <m:r>
                                  <a:rPr lang="en-US" sz="1600" kern="100">
                                    <a:effectLst/>
                                    <a:latin typeface="Cambria Math" panose="02040503050406030204" pitchFamily="18" charset="0"/>
                                  </a:rPr>
                                  <m:t>&gt;</m:t>
                                </m:r>
                              </m:oMath>
                            </m:oMathPara>
                          </a14:m>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sz="1600" dirty="0" smtClean="0"/>
                            <a:t>在一次旅游中，游客在目的地内，依次到访过的旅游场所</a:t>
                          </a:r>
                          <a:r>
                            <a:rPr lang="en-US" altLang="zh-CN" sz="1600" dirty="0" smtClean="0"/>
                            <a:t>(</a:t>
                          </a:r>
                          <a:r>
                            <a:rPr lang="zh-CN" altLang="en-US" sz="1600" dirty="0" smtClean="0"/>
                            <a:t>主要包括景区、酒店、交通、饭店等</a:t>
                          </a:r>
                          <a:r>
                            <a:rPr lang="en-US" altLang="zh-CN" sz="1600" dirty="0" smtClean="0"/>
                            <a:t>) </a:t>
                          </a:r>
                          <a:r>
                            <a:rPr lang="zh-CN" altLang="en-US" sz="1600" dirty="0" smtClean="0"/>
                            <a:t>所形成一条时空序列，用一个二元有序对集合表示。</a:t>
                          </a:r>
                          <a:endParaRPr lang="zh-CN" altLang="en-US" sz="1600" dirty="0"/>
                        </a:p>
                      </a:txBody>
                      <a:tcPr/>
                    </a:tc>
                    <a:extLst>
                      <a:ext uri="{0D108BD9-81ED-4DB2-BD59-A6C34878D82A}">
                        <a16:rowId xmlns:a16="http://schemas.microsoft.com/office/drawing/2014/main" val="907952634"/>
                      </a:ext>
                    </a:extLst>
                  </a:tr>
                  <a:tr h="468685">
                    <a:tc>
                      <a:txBody>
                        <a:bodyPr/>
                        <a:lstStyle/>
                        <a:p>
                          <a:pPr algn="ctr">
                            <a:spcBef>
                              <a:spcPts val="1200"/>
                            </a:spcBef>
                            <a:spcAft>
                              <a:spcPts val="600"/>
                            </a:spcAft>
                          </a:pPr>
                          <a:r>
                            <a:rPr lang="zh-CN" sz="1600" kern="100">
                              <a:effectLst/>
                            </a:rPr>
                            <a:t>小尺度旅游时空行为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r>
                                  <a:rPr lang="en-US" sz="1600" kern="100">
                                    <a:effectLst/>
                                    <a:latin typeface="Cambria Math" panose="02040503050406030204" pitchFamily="18" charset="0"/>
                                  </a:rPr>
                                  <m:t>&lt;</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a:rPr lang="en-US" sz="1600" kern="100" baseline="-25000">
                                        <a:effectLst/>
                                        <a:latin typeface="Cambria Math" panose="02040503050406030204" pitchFamily="18" charset="0"/>
                                      </a:rPr>
                                      <m:t>1</m:t>
                                    </m:r>
                                  </m:sub>
                                </m:sSub>
                                <m:r>
                                  <a:rPr lang="en-US" sz="1600" kern="100">
                                    <a:effectLst/>
                                    <a:latin typeface="Cambria Math" panose="02040503050406030204" pitchFamily="18" charset="0"/>
                                  </a:rPr>
                                  <m:t>, </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L</m:t>
                                    </m:r>
                                  </m:e>
                                  <m:sub>
                                    <m:r>
                                      <a:rPr lang="en-US" sz="1600" kern="100" baseline="-25000">
                                        <a:effectLst/>
                                        <a:latin typeface="Cambria Math" panose="02040503050406030204" pitchFamily="18" charset="0"/>
                                      </a:rPr>
                                      <m:t>1</m:t>
                                    </m:r>
                                  </m:sub>
                                </m:sSub>
                                <m:r>
                                  <a:rPr lang="en-US" sz="1600" kern="100">
                                    <a:effectLst/>
                                    <a:latin typeface="Cambria Math" panose="02040503050406030204" pitchFamily="18" charset="0"/>
                                  </a:rPr>
                                  <m:t>&gt;,&lt;</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a:rPr lang="en-US" sz="1600" kern="100" baseline="-25000">
                                        <a:effectLst/>
                                        <a:latin typeface="Cambria Math" panose="02040503050406030204" pitchFamily="18" charset="0"/>
                                      </a:rPr>
                                      <m:t>2</m:t>
                                    </m:r>
                                  </m:sub>
                                </m:sSub>
                                <m:r>
                                  <a:rPr lang="en-US" sz="1600" kern="100">
                                    <a:effectLst/>
                                    <a:latin typeface="Cambria Math" panose="02040503050406030204" pitchFamily="18" charset="0"/>
                                  </a:rPr>
                                  <m:t>, </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L</m:t>
                                    </m:r>
                                  </m:e>
                                  <m:sub>
                                    <m:r>
                                      <a:rPr lang="en-US" sz="1600" kern="100" baseline="-25000">
                                        <a:effectLst/>
                                        <a:latin typeface="Cambria Math" panose="02040503050406030204" pitchFamily="18" charset="0"/>
                                      </a:rPr>
                                      <m:t>2</m:t>
                                    </m:r>
                                  </m:sub>
                                </m:sSub>
                                <m:r>
                                  <a:rPr lang="en-US" sz="1600" kern="100">
                                    <a:effectLst/>
                                    <a:latin typeface="Cambria Math" panose="02040503050406030204" pitchFamily="18" charset="0"/>
                                  </a:rPr>
                                  <m:t>&gt;, … , &lt;</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m:rPr>
                                        <m:sty m:val="p"/>
                                      </m:rPr>
                                      <a:rPr lang="en-US" sz="1600" kern="100" baseline="-25000">
                                        <a:effectLst/>
                                        <a:latin typeface="Cambria Math" panose="02040503050406030204" pitchFamily="18" charset="0"/>
                                      </a:rPr>
                                      <m:t>n</m:t>
                                    </m:r>
                                  </m:sub>
                                </m:sSub>
                                <m:r>
                                  <a:rPr lang="en-US" sz="1600" kern="100">
                                    <a:effectLst/>
                                    <a:latin typeface="Cambria Math" panose="02040503050406030204" pitchFamily="18" charset="0"/>
                                  </a:rPr>
                                  <m:t>, </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L</m:t>
                                    </m:r>
                                  </m:e>
                                  <m:sub>
                                    <m:r>
                                      <m:rPr>
                                        <m:sty m:val="p"/>
                                      </m:rPr>
                                      <a:rPr lang="en-US" sz="1600" kern="100" baseline="-25000">
                                        <a:effectLst/>
                                        <a:latin typeface="Cambria Math" panose="02040503050406030204" pitchFamily="18" charset="0"/>
                                      </a:rPr>
                                      <m:t>n</m:t>
                                    </m:r>
                                  </m:sub>
                                </m:sSub>
                                <m:r>
                                  <a:rPr lang="en-US" sz="1600" kern="100">
                                    <a:effectLst/>
                                    <a:latin typeface="Cambria Math" panose="02040503050406030204" pitchFamily="18" charset="0"/>
                                  </a:rPr>
                                  <m:t>&gt;</m:t>
                                </m:r>
                              </m:oMath>
                            </m:oMathPara>
                          </a14:m>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sz="1600" dirty="0" smtClean="0"/>
                            <a:t>在一次旅游中，游客依次到访过的旅游有关位置</a:t>
                          </a:r>
                          <a:r>
                            <a:rPr lang="en-US" altLang="zh-CN" sz="1600" dirty="0" smtClean="0"/>
                            <a:t>(</a:t>
                          </a:r>
                          <a:r>
                            <a:rPr lang="zh-CN" altLang="en-US" sz="1600" dirty="0" smtClean="0"/>
                            <a:t>主要包括景区中的景点，地理坐标等</a:t>
                          </a:r>
                          <a:r>
                            <a:rPr lang="en-US" altLang="zh-CN" sz="1600" dirty="0" smtClean="0"/>
                            <a:t>) </a:t>
                          </a:r>
                          <a:r>
                            <a:rPr lang="zh-CN" altLang="en-US" sz="1600" dirty="0" smtClean="0"/>
                            <a:t>形成的序列，用一个二元有序对集合表示</a:t>
                          </a:r>
                          <a:endParaRPr lang="zh-CN" altLang="en-US" sz="1600" dirty="0"/>
                        </a:p>
                      </a:txBody>
                      <a:tcPr/>
                    </a:tc>
                    <a:extLst>
                      <a:ext uri="{0D108BD9-81ED-4DB2-BD59-A6C34878D82A}">
                        <a16:rowId xmlns:a16="http://schemas.microsoft.com/office/drawing/2014/main" val="1514450224"/>
                      </a:ext>
                    </a:extLst>
                  </a:tr>
                  <a:tr h="468685">
                    <a:tc>
                      <a:txBody>
                        <a:bodyPr/>
                        <a:lstStyle/>
                        <a:p>
                          <a:pPr algn="ctr">
                            <a:spcBef>
                              <a:spcPts val="1200"/>
                            </a:spcBef>
                            <a:spcAft>
                              <a:spcPts val="600"/>
                            </a:spcAft>
                          </a:pPr>
                          <a:r>
                            <a:rPr lang="zh-CN" sz="1600" kern="100">
                              <a:effectLst/>
                            </a:rPr>
                            <a:t>出发时间</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m:rPr>
                                        <m:sty m:val="p"/>
                                      </m:rPr>
                                      <a:rPr lang="en-US" sz="1600" kern="100" baseline="-25000">
                                        <a:effectLst/>
                                        <a:latin typeface="Cambria Math" panose="02040503050406030204" pitchFamily="18" charset="0"/>
                                      </a:rPr>
                                      <m:t>s</m:t>
                                    </m:r>
                                  </m:sub>
                                </m:sSub>
                              </m:oMath>
                            </m:oMathPara>
                          </a14:m>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zh-CN" sz="1600" kern="1200" dirty="0" smtClean="0">
                              <a:solidFill>
                                <a:schemeClr val="dk1"/>
                              </a:solidFill>
                              <a:effectLst/>
                              <a:latin typeface="+mn-lt"/>
                              <a:ea typeface="+mn-ea"/>
                              <a:cs typeface="+mn-cs"/>
                            </a:rPr>
                            <a:t>在一次旅游中，游客离开常住地的时间。</a:t>
                          </a:r>
                          <a:endParaRPr lang="zh-CN" altLang="en-US" sz="1600" dirty="0"/>
                        </a:p>
                      </a:txBody>
                      <a:tcPr/>
                    </a:tc>
                    <a:extLst>
                      <a:ext uri="{0D108BD9-81ED-4DB2-BD59-A6C34878D82A}">
                        <a16:rowId xmlns:a16="http://schemas.microsoft.com/office/drawing/2014/main" val="1840353594"/>
                      </a:ext>
                    </a:extLst>
                  </a:tr>
                  <a:tr h="468685">
                    <a:tc>
                      <a:txBody>
                        <a:bodyPr/>
                        <a:lstStyle/>
                        <a:p>
                          <a:pPr algn="ctr">
                            <a:spcBef>
                              <a:spcPts val="1200"/>
                            </a:spcBef>
                            <a:spcAft>
                              <a:spcPts val="600"/>
                            </a:spcAft>
                          </a:pPr>
                          <a:r>
                            <a:rPr lang="zh-CN" sz="1600" kern="100">
                              <a:effectLst/>
                            </a:rPr>
                            <a:t>返回时间</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m:rPr>
                                        <m:sty m:val="p"/>
                                      </m:rPr>
                                      <a:rPr lang="en-US" sz="1600" kern="100" baseline="-25000">
                                        <a:effectLst/>
                                        <a:latin typeface="Cambria Math" panose="02040503050406030204" pitchFamily="18" charset="0"/>
                                      </a:rPr>
                                      <m:t>r</m:t>
                                    </m:r>
                                  </m:sub>
                                </m:sSub>
                              </m:oMath>
                            </m:oMathPara>
                          </a14:m>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zh-CN" sz="1600" kern="1200" dirty="0" smtClean="0">
                              <a:solidFill>
                                <a:schemeClr val="dk1"/>
                              </a:solidFill>
                              <a:effectLst/>
                              <a:latin typeface="+mn-lt"/>
                              <a:ea typeface="+mn-ea"/>
                              <a:cs typeface="+mn-cs"/>
                            </a:rPr>
                            <a:t>在一次旅游中，游客返回常住地的时间。</a:t>
                          </a:r>
                          <a:endParaRPr lang="zh-CN" altLang="en-US" sz="1600" dirty="0"/>
                        </a:p>
                      </a:txBody>
                      <a:tcPr/>
                    </a:tc>
                    <a:extLst>
                      <a:ext uri="{0D108BD9-81ED-4DB2-BD59-A6C34878D82A}">
                        <a16:rowId xmlns:a16="http://schemas.microsoft.com/office/drawing/2014/main" val="3099303745"/>
                      </a:ext>
                    </a:extLst>
                  </a:tr>
                  <a:tr h="468685">
                    <a:tc>
                      <a:txBody>
                        <a:bodyPr/>
                        <a:lstStyle/>
                        <a:p>
                          <a:pPr algn="ctr">
                            <a:spcBef>
                              <a:spcPts val="1200"/>
                            </a:spcBef>
                            <a:spcAft>
                              <a:spcPts val="600"/>
                            </a:spcAft>
                          </a:pPr>
                          <a:r>
                            <a:rPr lang="zh-CN" sz="1600" kern="100">
                              <a:effectLst/>
                            </a:rPr>
                            <a:t>逗留时间</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m:rPr>
                                        <m:sty m:val="p"/>
                                      </m:rPr>
                                      <a:rPr lang="en-US" sz="1600" kern="100" baseline="-25000">
                                        <a:effectLst/>
                                        <a:latin typeface="Cambria Math" panose="02040503050406030204" pitchFamily="18" charset="0"/>
                                      </a:rPr>
                                      <m:t>r</m:t>
                                    </m:r>
                                  </m:sub>
                                </m:sSub>
                                <m:r>
                                  <a:rPr lang="zh-CN" altLang="en-US" sz="1600" kern="100">
                                    <a:effectLst/>
                                    <a:latin typeface="Cambria Math" panose="02040503050406030204" pitchFamily="18" charset="0"/>
                                  </a:rPr>
                                  <m:t>−</m:t>
                                </m:r>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T</m:t>
                                    </m:r>
                                  </m:e>
                                  <m:sub>
                                    <m:r>
                                      <m:rPr>
                                        <m:sty m:val="p"/>
                                      </m:rPr>
                                      <a:rPr lang="en-US" sz="1600" kern="100" baseline="-25000">
                                        <a:effectLst/>
                                        <a:latin typeface="Cambria Math" panose="02040503050406030204" pitchFamily="18" charset="0"/>
                                      </a:rPr>
                                      <m:t>s</m:t>
                                    </m:r>
                                  </m:sub>
                                </m:sSub>
                              </m:oMath>
                            </m:oMathPara>
                          </a14:m>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sz="1600" dirty="0" smtClean="0"/>
                            <a:t>一次旅游的时间，它等于出发时间和返回时间只差。</a:t>
                          </a:r>
                          <a:endParaRPr lang="zh-CN" altLang="en-US" sz="1600" dirty="0"/>
                        </a:p>
                      </a:txBody>
                      <a:tcPr/>
                    </a:tc>
                    <a:extLst>
                      <a:ext uri="{0D108BD9-81ED-4DB2-BD59-A6C34878D82A}">
                        <a16:rowId xmlns:a16="http://schemas.microsoft.com/office/drawing/2014/main" val="3182722143"/>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259166764"/>
                  </p:ext>
                </p:extLst>
              </p:nvPr>
            </p:nvGraphicFramePr>
            <p:xfrm>
              <a:off x="956603" y="1113560"/>
              <a:ext cx="10761785" cy="5280990"/>
            </p:xfrm>
            <a:graphic>
              <a:graphicData uri="http://schemas.openxmlformats.org/drawingml/2006/table">
                <a:tbl>
                  <a:tblPr firstRow="1" bandRow="1">
                    <a:tableStyleId>{5C22544A-7EE6-4342-B048-85BDC9FD1C3A}</a:tableStyleId>
                  </a:tblPr>
                  <a:tblGrid>
                    <a:gridCol w="2829452">
                      <a:extLst>
                        <a:ext uri="{9D8B030D-6E8A-4147-A177-3AD203B41FA5}">
                          <a16:colId xmlns:a16="http://schemas.microsoft.com/office/drawing/2014/main" val="1066881873"/>
                        </a:ext>
                      </a:extLst>
                    </a:gridCol>
                    <a:gridCol w="3050462">
                      <a:extLst>
                        <a:ext uri="{9D8B030D-6E8A-4147-A177-3AD203B41FA5}">
                          <a16:colId xmlns:a16="http://schemas.microsoft.com/office/drawing/2014/main" val="653072670"/>
                        </a:ext>
                      </a:extLst>
                    </a:gridCol>
                    <a:gridCol w="4881871">
                      <a:extLst>
                        <a:ext uri="{9D8B030D-6E8A-4147-A177-3AD203B41FA5}">
                          <a16:colId xmlns:a16="http://schemas.microsoft.com/office/drawing/2014/main" val="1986428989"/>
                        </a:ext>
                      </a:extLst>
                    </a:gridCol>
                  </a:tblGrid>
                  <a:tr h="468685">
                    <a:tc>
                      <a:txBody>
                        <a:bodyPr/>
                        <a:lstStyle/>
                        <a:p>
                          <a:pPr algn="ctr">
                            <a:spcBef>
                              <a:spcPts val="1200"/>
                            </a:spcBef>
                            <a:spcAft>
                              <a:spcPts val="600"/>
                            </a:spcAft>
                          </a:pPr>
                          <a:r>
                            <a:rPr lang="zh-CN" sz="1600" kern="100" dirty="0">
                              <a:effectLst/>
                            </a:rPr>
                            <a:t>组成要素</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600" kern="100" dirty="0">
                              <a:effectLst/>
                            </a:rPr>
                            <a:t>表示</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14400" rtl="0" eaLnBrk="1" latinLnBrk="0" hangingPunct="1">
                            <a:spcBef>
                              <a:spcPts val="1200"/>
                            </a:spcBef>
                            <a:spcAft>
                              <a:spcPts val="600"/>
                            </a:spcAft>
                          </a:pPr>
                          <a:r>
                            <a:rPr lang="zh-CN" altLang="en-US" sz="1600" b="1" kern="100" dirty="0" smtClean="0">
                              <a:solidFill>
                                <a:schemeClr val="lt1"/>
                              </a:solidFill>
                              <a:effectLst/>
                              <a:latin typeface="+mn-lt"/>
                              <a:ea typeface="+mn-ea"/>
                              <a:cs typeface="+mn-cs"/>
                            </a:rPr>
                            <a:t>含义</a:t>
                          </a:r>
                          <a:endParaRPr lang="zh-CN" altLang="en-US" sz="1600" b="1" kern="100" dirty="0">
                            <a:solidFill>
                              <a:schemeClr val="lt1"/>
                            </a:solidFill>
                            <a:effectLst/>
                            <a:latin typeface="+mn-lt"/>
                            <a:ea typeface="+mn-ea"/>
                            <a:cs typeface="+mn-cs"/>
                          </a:endParaRPr>
                        </a:p>
                      </a:txBody>
                      <a:tcPr/>
                    </a:tc>
                    <a:extLst>
                      <a:ext uri="{0D108BD9-81ED-4DB2-BD59-A6C34878D82A}">
                        <a16:rowId xmlns:a16="http://schemas.microsoft.com/office/drawing/2014/main" val="830680915"/>
                      </a:ext>
                    </a:extLst>
                  </a:tr>
                  <a:tr h="468685">
                    <a:tc>
                      <a:txBody>
                        <a:bodyPr/>
                        <a:lstStyle/>
                        <a:p>
                          <a:pPr algn="ctr">
                            <a:spcBef>
                              <a:spcPts val="1200"/>
                            </a:spcBef>
                            <a:spcAft>
                              <a:spcPts val="600"/>
                            </a:spcAft>
                          </a:pPr>
                          <a:r>
                            <a:rPr lang="zh-CN" sz="1600" kern="100" dirty="0">
                              <a:effectLst/>
                            </a:rPr>
                            <a:t>游客</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3200" t="-112987" r="-161200" b="-929870"/>
                          </a:stretch>
                        </a:blipFill>
                      </a:tcPr>
                    </a:tc>
                    <a:tc>
                      <a:txBody>
                        <a:bodyPr/>
                        <a:lstStyle/>
                        <a:p>
                          <a:r>
                            <a:rPr lang="zh-CN" altLang="en-US" sz="1600" dirty="0" smtClean="0"/>
                            <a:t>进行该次旅游行为的游客。</a:t>
                          </a:r>
                          <a:endParaRPr lang="zh-CN" altLang="en-US" sz="1600" dirty="0"/>
                        </a:p>
                      </a:txBody>
                      <a:tcPr/>
                    </a:tc>
                    <a:extLst>
                      <a:ext uri="{0D108BD9-81ED-4DB2-BD59-A6C34878D82A}">
                        <a16:rowId xmlns:a16="http://schemas.microsoft.com/office/drawing/2014/main" val="587672411"/>
                      </a:ext>
                    </a:extLst>
                  </a:tr>
                  <a:tr h="468685">
                    <a:tc>
                      <a:txBody>
                        <a:bodyPr/>
                        <a:lstStyle/>
                        <a:p>
                          <a:pPr algn="ctr">
                            <a:spcBef>
                              <a:spcPts val="1200"/>
                            </a:spcBef>
                            <a:spcAft>
                              <a:spcPts val="600"/>
                            </a:spcAft>
                          </a:pPr>
                          <a:r>
                            <a:rPr lang="zh-CN" sz="1600" kern="100" dirty="0">
                              <a:effectLst/>
                            </a:rPr>
                            <a:t>出发地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3200" t="-212987" r="-161200" b="-829870"/>
                          </a:stretch>
                        </a:blipFill>
                      </a:tcPr>
                    </a:tc>
                    <a:tc>
                      <a:txBody>
                        <a:bodyPr/>
                        <a:lstStyle/>
                        <a:p>
                          <a:r>
                            <a:rPr lang="zh-CN" altLang="en-US" sz="1600" dirty="0" smtClean="0"/>
                            <a:t>该次旅游出行的出发城市，通常是游客的常居城市。</a:t>
                          </a:r>
                          <a:endParaRPr lang="zh-CN" altLang="en-US" sz="1600" dirty="0"/>
                        </a:p>
                      </a:txBody>
                      <a:tcPr/>
                    </a:tc>
                    <a:extLst>
                      <a:ext uri="{0D108BD9-81ED-4DB2-BD59-A6C34878D82A}">
                        <a16:rowId xmlns:a16="http://schemas.microsoft.com/office/drawing/2014/main" val="1563847961"/>
                      </a:ext>
                    </a:extLst>
                  </a:tr>
                  <a:tr h="822960">
                    <a:tc>
                      <a:txBody>
                        <a:bodyPr/>
                        <a:lstStyle/>
                        <a:p>
                          <a:pPr algn="ctr">
                            <a:spcBef>
                              <a:spcPts val="1200"/>
                            </a:spcBef>
                            <a:spcAft>
                              <a:spcPts val="600"/>
                            </a:spcAft>
                          </a:pPr>
                          <a:r>
                            <a:rPr lang="zh-CN" sz="1600" kern="100">
                              <a:effectLst/>
                            </a:rPr>
                            <a:t>大尺度旅游时空行为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3200" t="-178519" r="-161200" b="-373333"/>
                          </a:stretch>
                        </a:blipFill>
                      </a:tcPr>
                    </a:tc>
                    <a:tc>
                      <a:txBody>
                        <a:bodyPr/>
                        <a:lstStyle/>
                        <a:p>
                          <a:r>
                            <a:rPr lang="zh-CN" altLang="zh-CN" sz="1600" kern="1200" dirty="0" smtClean="0">
                              <a:solidFill>
                                <a:schemeClr val="dk1"/>
                              </a:solidFill>
                              <a:effectLst/>
                              <a:latin typeface="+mn-lt"/>
                              <a:ea typeface="+mn-ea"/>
                              <a:cs typeface="+mn-cs"/>
                            </a:rPr>
                            <a:t>在一次旅游中，游客从常居地出发，通过某种交通工具，依次到访目的地，最终返回常居地，形成一条时空序列</a:t>
                          </a:r>
                          <a:r>
                            <a:rPr lang="zh-CN" altLang="en-US" sz="1600" kern="1200" dirty="0" smtClean="0">
                              <a:solidFill>
                                <a:schemeClr val="dk1"/>
                              </a:solidFill>
                              <a:effectLst/>
                              <a:latin typeface="+mn-lt"/>
                              <a:ea typeface="+mn-ea"/>
                              <a:cs typeface="+mn-cs"/>
                            </a:rPr>
                            <a:t>，用一个三元有序对集合表示</a:t>
                          </a:r>
                          <a:r>
                            <a:rPr lang="zh-CN" altLang="zh-CN" sz="1600" kern="1200" dirty="0" smtClean="0">
                              <a:solidFill>
                                <a:schemeClr val="dk1"/>
                              </a:solidFill>
                              <a:effectLst/>
                              <a:latin typeface="+mn-lt"/>
                              <a:ea typeface="+mn-ea"/>
                              <a:cs typeface="+mn-cs"/>
                            </a:rPr>
                            <a:t>。</a:t>
                          </a:r>
                          <a:endParaRPr lang="zh-CN" altLang="en-US" sz="1600" dirty="0"/>
                        </a:p>
                      </a:txBody>
                      <a:tcPr/>
                    </a:tc>
                    <a:extLst>
                      <a:ext uri="{0D108BD9-81ED-4DB2-BD59-A6C34878D82A}">
                        <a16:rowId xmlns:a16="http://schemas.microsoft.com/office/drawing/2014/main" val="3995756105"/>
                      </a:ext>
                    </a:extLst>
                  </a:tr>
                  <a:tr h="822960">
                    <a:tc>
                      <a:txBody>
                        <a:bodyPr/>
                        <a:lstStyle/>
                        <a:p>
                          <a:pPr algn="ctr">
                            <a:spcBef>
                              <a:spcPts val="1200"/>
                            </a:spcBef>
                            <a:spcAft>
                              <a:spcPts val="600"/>
                            </a:spcAft>
                          </a:pPr>
                          <a:r>
                            <a:rPr lang="zh-CN" sz="1600" kern="100" dirty="0">
                              <a:effectLst/>
                            </a:rPr>
                            <a:t>中尺度旅游时空行为</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3200" t="-278519" r="-161200" b="-273333"/>
                          </a:stretch>
                        </a:blipFill>
                      </a:tcPr>
                    </a:tc>
                    <a:tc>
                      <a:txBody>
                        <a:bodyPr/>
                        <a:lstStyle/>
                        <a:p>
                          <a:r>
                            <a:rPr lang="zh-CN" altLang="en-US" sz="1600" dirty="0" smtClean="0"/>
                            <a:t>在一次旅游中，游客在目的地内，依次到访过的旅游场所</a:t>
                          </a:r>
                          <a:r>
                            <a:rPr lang="en-US" altLang="zh-CN" sz="1600" dirty="0" smtClean="0"/>
                            <a:t>(</a:t>
                          </a:r>
                          <a:r>
                            <a:rPr lang="zh-CN" altLang="en-US" sz="1600" dirty="0" smtClean="0"/>
                            <a:t>主要包括景区、酒店、交通、饭店等</a:t>
                          </a:r>
                          <a:r>
                            <a:rPr lang="en-US" altLang="zh-CN" sz="1600" dirty="0" smtClean="0"/>
                            <a:t>) </a:t>
                          </a:r>
                          <a:r>
                            <a:rPr lang="zh-CN" altLang="en-US" sz="1600" dirty="0" smtClean="0"/>
                            <a:t>所形成一条时空序列，用一个二元有序对集合表示。</a:t>
                          </a:r>
                          <a:endParaRPr lang="zh-CN" altLang="en-US" sz="1600" dirty="0"/>
                        </a:p>
                      </a:txBody>
                      <a:tcPr/>
                    </a:tc>
                    <a:extLst>
                      <a:ext uri="{0D108BD9-81ED-4DB2-BD59-A6C34878D82A}">
                        <a16:rowId xmlns:a16="http://schemas.microsoft.com/office/drawing/2014/main" val="907952634"/>
                      </a:ext>
                    </a:extLst>
                  </a:tr>
                  <a:tr h="822960">
                    <a:tc>
                      <a:txBody>
                        <a:bodyPr/>
                        <a:lstStyle/>
                        <a:p>
                          <a:pPr algn="ctr">
                            <a:spcBef>
                              <a:spcPts val="1200"/>
                            </a:spcBef>
                            <a:spcAft>
                              <a:spcPts val="600"/>
                            </a:spcAft>
                          </a:pPr>
                          <a:r>
                            <a:rPr lang="zh-CN" sz="1600" kern="100">
                              <a:effectLst/>
                            </a:rPr>
                            <a:t>小尺度旅游时空行为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3200" t="-378519" r="-161200" b="-173333"/>
                          </a:stretch>
                        </a:blipFill>
                      </a:tcPr>
                    </a:tc>
                    <a:tc>
                      <a:txBody>
                        <a:bodyPr/>
                        <a:lstStyle/>
                        <a:p>
                          <a:r>
                            <a:rPr lang="zh-CN" altLang="en-US" sz="1600" dirty="0" smtClean="0"/>
                            <a:t>在一次旅游中，游客依次到访过的旅游有关位置</a:t>
                          </a:r>
                          <a:r>
                            <a:rPr lang="en-US" altLang="zh-CN" sz="1600" dirty="0" smtClean="0"/>
                            <a:t>(</a:t>
                          </a:r>
                          <a:r>
                            <a:rPr lang="zh-CN" altLang="en-US" sz="1600" dirty="0" smtClean="0"/>
                            <a:t>主要包括景区中的景点，地理坐标等</a:t>
                          </a:r>
                          <a:r>
                            <a:rPr lang="en-US" altLang="zh-CN" sz="1600" dirty="0" smtClean="0"/>
                            <a:t>) </a:t>
                          </a:r>
                          <a:r>
                            <a:rPr lang="zh-CN" altLang="en-US" sz="1600" dirty="0" smtClean="0"/>
                            <a:t>形成的序列，用一个二元有序对集合表示</a:t>
                          </a:r>
                          <a:endParaRPr lang="zh-CN" altLang="en-US" sz="1600" dirty="0"/>
                        </a:p>
                      </a:txBody>
                      <a:tcPr/>
                    </a:tc>
                    <a:extLst>
                      <a:ext uri="{0D108BD9-81ED-4DB2-BD59-A6C34878D82A}">
                        <a16:rowId xmlns:a16="http://schemas.microsoft.com/office/drawing/2014/main" val="1514450224"/>
                      </a:ext>
                    </a:extLst>
                  </a:tr>
                  <a:tr h="468685">
                    <a:tc>
                      <a:txBody>
                        <a:bodyPr/>
                        <a:lstStyle/>
                        <a:p>
                          <a:pPr algn="ctr">
                            <a:spcBef>
                              <a:spcPts val="1200"/>
                            </a:spcBef>
                            <a:spcAft>
                              <a:spcPts val="600"/>
                            </a:spcAft>
                          </a:pPr>
                          <a:r>
                            <a:rPr lang="zh-CN" sz="1600" kern="100">
                              <a:effectLst/>
                            </a:rPr>
                            <a:t>出发时间</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3200" t="-838961" r="-161200" b="-203896"/>
                          </a:stretch>
                        </a:blipFill>
                      </a:tcPr>
                    </a:tc>
                    <a:tc>
                      <a:txBody>
                        <a:bodyPr/>
                        <a:lstStyle/>
                        <a:p>
                          <a:r>
                            <a:rPr lang="zh-CN" altLang="zh-CN" sz="1600" kern="1200" dirty="0" smtClean="0">
                              <a:solidFill>
                                <a:schemeClr val="dk1"/>
                              </a:solidFill>
                              <a:effectLst/>
                              <a:latin typeface="+mn-lt"/>
                              <a:ea typeface="+mn-ea"/>
                              <a:cs typeface="+mn-cs"/>
                            </a:rPr>
                            <a:t>在一次旅游中，游客离开常住地的时间。</a:t>
                          </a:r>
                          <a:endParaRPr lang="zh-CN" altLang="en-US" sz="1600" dirty="0"/>
                        </a:p>
                      </a:txBody>
                      <a:tcPr/>
                    </a:tc>
                    <a:extLst>
                      <a:ext uri="{0D108BD9-81ED-4DB2-BD59-A6C34878D82A}">
                        <a16:rowId xmlns:a16="http://schemas.microsoft.com/office/drawing/2014/main" val="1840353594"/>
                      </a:ext>
                    </a:extLst>
                  </a:tr>
                  <a:tr h="468685">
                    <a:tc>
                      <a:txBody>
                        <a:bodyPr/>
                        <a:lstStyle/>
                        <a:p>
                          <a:pPr algn="ctr">
                            <a:spcBef>
                              <a:spcPts val="1200"/>
                            </a:spcBef>
                            <a:spcAft>
                              <a:spcPts val="600"/>
                            </a:spcAft>
                          </a:pPr>
                          <a:r>
                            <a:rPr lang="zh-CN" sz="1600" kern="100">
                              <a:effectLst/>
                            </a:rPr>
                            <a:t>返回时间</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3200" t="-938961" r="-161200" b="-103896"/>
                          </a:stretch>
                        </a:blipFill>
                      </a:tcPr>
                    </a:tc>
                    <a:tc>
                      <a:txBody>
                        <a:bodyPr/>
                        <a:lstStyle/>
                        <a:p>
                          <a:r>
                            <a:rPr lang="zh-CN" altLang="zh-CN" sz="1600" kern="1200" dirty="0" smtClean="0">
                              <a:solidFill>
                                <a:schemeClr val="dk1"/>
                              </a:solidFill>
                              <a:effectLst/>
                              <a:latin typeface="+mn-lt"/>
                              <a:ea typeface="+mn-ea"/>
                              <a:cs typeface="+mn-cs"/>
                            </a:rPr>
                            <a:t>在一次旅游中，游客返回常住地的时间。</a:t>
                          </a:r>
                          <a:endParaRPr lang="zh-CN" altLang="en-US" sz="1600" dirty="0"/>
                        </a:p>
                      </a:txBody>
                      <a:tcPr/>
                    </a:tc>
                    <a:extLst>
                      <a:ext uri="{0D108BD9-81ED-4DB2-BD59-A6C34878D82A}">
                        <a16:rowId xmlns:a16="http://schemas.microsoft.com/office/drawing/2014/main" val="3099303745"/>
                      </a:ext>
                    </a:extLst>
                  </a:tr>
                  <a:tr h="468685">
                    <a:tc>
                      <a:txBody>
                        <a:bodyPr/>
                        <a:lstStyle/>
                        <a:p>
                          <a:pPr algn="ctr">
                            <a:spcBef>
                              <a:spcPts val="1200"/>
                            </a:spcBef>
                            <a:spcAft>
                              <a:spcPts val="600"/>
                            </a:spcAft>
                          </a:pPr>
                          <a:r>
                            <a:rPr lang="zh-CN" sz="1600" kern="100">
                              <a:effectLst/>
                            </a:rPr>
                            <a:t>逗留时间</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3200" t="-1038961" r="-161200" b="-3896"/>
                          </a:stretch>
                        </a:blipFill>
                      </a:tcPr>
                    </a:tc>
                    <a:tc>
                      <a:txBody>
                        <a:bodyPr/>
                        <a:lstStyle/>
                        <a:p>
                          <a:r>
                            <a:rPr lang="zh-CN" altLang="en-US" sz="1600" dirty="0" smtClean="0"/>
                            <a:t>一次旅游的时间，它等于出发时间和返回时间只差。</a:t>
                          </a:r>
                          <a:endParaRPr lang="zh-CN" altLang="en-US" sz="1600" dirty="0"/>
                        </a:p>
                      </a:txBody>
                      <a:tcPr/>
                    </a:tc>
                    <a:extLst>
                      <a:ext uri="{0D108BD9-81ED-4DB2-BD59-A6C34878D82A}">
                        <a16:rowId xmlns:a16="http://schemas.microsoft.com/office/drawing/2014/main" val="3182722143"/>
                      </a:ext>
                    </a:extLst>
                  </a:tr>
                </a:tbl>
              </a:graphicData>
            </a:graphic>
          </p:graphicFrame>
        </mc:Fallback>
      </mc:AlternateContent>
    </p:spTree>
    <p:extLst>
      <p:ext uri="{BB962C8B-B14F-4D97-AF65-F5344CB8AC3E}">
        <p14:creationId xmlns:p14="http://schemas.microsoft.com/office/powerpoint/2010/main" val="39806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US" altLang="zh-CN" dirty="0" smtClean="0"/>
              <a:t>02</a:t>
            </a:r>
            <a:endParaRPr lang="zh-CN" altLang="en-US" dirty="0"/>
          </a:p>
        </p:txBody>
      </p:sp>
      <p:sp>
        <p:nvSpPr>
          <p:cNvPr id="3" name="文本占位符 2"/>
          <p:cNvSpPr>
            <a:spLocks noGrp="1"/>
          </p:cNvSpPr>
          <p:nvPr>
            <p:ph type="body" sz="quarter" idx="22"/>
          </p:nvPr>
        </p:nvSpPr>
        <p:spPr/>
        <p:txBody>
          <a:bodyPr/>
          <a:lstStyle/>
          <a:p>
            <a:r>
              <a:rPr lang="zh-CN" altLang="en-US" dirty="0" smtClean="0"/>
              <a:t>数据库设计</a:t>
            </a:r>
            <a:r>
              <a:rPr lang="en-US" altLang="zh-CN" dirty="0" smtClean="0"/>
              <a:t>-ER</a:t>
            </a:r>
            <a:r>
              <a:rPr lang="zh-CN" altLang="en-US" dirty="0" smtClean="0"/>
              <a:t>图</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125881720"/>
              </p:ext>
            </p:extLst>
          </p:nvPr>
        </p:nvGraphicFramePr>
        <p:xfrm>
          <a:off x="2484438" y="255546"/>
          <a:ext cx="7839433" cy="5881729"/>
        </p:xfrm>
        <a:graphic>
          <a:graphicData uri="http://schemas.openxmlformats.org/presentationml/2006/ole">
            <mc:AlternateContent xmlns:mc="http://schemas.openxmlformats.org/markup-compatibility/2006">
              <mc:Choice xmlns:v="urn:schemas-microsoft-com:vml" Requires="v">
                <p:oleObj spid="_x0000_s4304" name="Visio" r:id="rId4" imgW="9496248" imgH="7124779" progId="Visio.Drawing.15">
                  <p:embed/>
                </p:oleObj>
              </mc:Choice>
              <mc:Fallback>
                <p:oleObj name="Visio" r:id="rId4" imgW="9496248" imgH="7124779" progId="Visio.Drawing.15">
                  <p:embed/>
                  <p:pic>
                    <p:nvPicPr>
                      <p:cNvPr id="0" name=""/>
                      <p:cNvPicPr/>
                      <p:nvPr/>
                    </p:nvPicPr>
                    <p:blipFill>
                      <a:blip r:embed="rId5"/>
                      <a:stretch>
                        <a:fillRect/>
                      </a:stretch>
                    </p:blipFill>
                    <p:spPr>
                      <a:xfrm>
                        <a:off x="2484438" y="255546"/>
                        <a:ext cx="7839433" cy="5881729"/>
                      </a:xfrm>
                      <a:prstGeom prst="rect">
                        <a:avLst/>
                      </a:prstGeom>
                    </p:spPr>
                  </p:pic>
                </p:oleObj>
              </mc:Fallback>
            </mc:AlternateContent>
          </a:graphicData>
        </a:graphic>
      </p:graphicFrame>
    </p:spTree>
    <p:extLst>
      <p:ext uri="{BB962C8B-B14F-4D97-AF65-F5344CB8AC3E}">
        <p14:creationId xmlns:p14="http://schemas.microsoft.com/office/powerpoint/2010/main" val="738218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方法</a:t>
            </a:r>
            <a:endParaRPr kumimoji="1" lang="zh-CN" altLang="en-US" dirty="0"/>
          </a:p>
        </p:txBody>
      </p:sp>
    </p:spTree>
    <p:extLst>
      <p:ext uri="{BB962C8B-B14F-4D97-AF65-F5344CB8AC3E}">
        <p14:creationId xmlns:p14="http://schemas.microsoft.com/office/powerpoint/2010/main" val="854155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研究方法</a:t>
            </a:r>
            <a:endParaRPr kumimoji="1" lang="zh-CN" altLang="en-US" dirty="0"/>
          </a:p>
        </p:txBody>
      </p:sp>
      <p:sp>
        <p:nvSpPr>
          <p:cNvPr id="4" name="矩形 3"/>
          <p:cNvSpPr/>
          <p:nvPr/>
        </p:nvSpPr>
        <p:spPr>
          <a:xfrm>
            <a:off x="10643616" y="1"/>
            <a:ext cx="420624" cy="3707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斜纹 4"/>
          <p:cNvSpPr/>
          <p:nvPr/>
        </p:nvSpPr>
        <p:spPr>
          <a:xfrm rot="18900000" flipV="1">
            <a:off x="9780890" y="3169249"/>
            <a:ext cx="1076694" cy="1076694"/>
          </a:xfrm>
          <a:prstGeom prst="diagStripe">
            <a:avLst>
              <a:gd name="adj" fmla="val 5121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7" name="组 6"/>
          <p:cNvGrpSpPr/>
          <p:nvPr/>
        </p:nvGrpSpPr>
        <p:grpSpPr>
          <a:xfrm>
            <a:off x="2771776" y="3293261"/>
            <a:ext cx="6626912" cy="2107885"/>
            <a:chOff x="5378148" y="4024216"/>
            <a:chExt cx="4148349" cy="2107885"/>
          </a:xfrm>
        </p:grpSpPr>
        <p:sp>
          <p:nvSpPr>
            <p:cNvPr id="22" name="文本框 8"/>
            <p:cNvSpPr txBox="1"/>
            <p:nvPr/>
          </p:nvSpPr>
          <p:spPr>
            <a:xfrm>
              <a:off x="5378148" y="4790580"/>
              <a:ext cx="3162648" cy="1341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600" dirty="0" smtClean="0">
                  <a:solidFill>
                    <a:schemeClr val="tx1">
                      <a:lumMod val="75000"/>
                      <a:lumOff val="25000"/>
                    </a:schemeClr>
                  </a:solidFill>
                  <a:latin typeface="+mn-ea"/>
                </a:rPr>
                <a:t>基于规则的方法，若同一用户的两条社交媒体记录时间间隔不超过</a:t>
              </a:r>
              <a:r>
                <a:rPr lang="en-US" altLang="zh-CN" sz="1600" dirty="0" smtClean="0">
                  <a:solidFill>
                    <a:schemeClr val="tx1">
                      <a:lumMod val="75000"/>
                      <a:lumOff val="25000"/>
                    </a:schemeClr>
                  </a:solidFill>
                  <a:latin typeface="+mn-ea"/>
                </a:rPr>
                <a:t>T</a:t>
              </a:r>
              <a:r>
                <a:rPr lang="zh-CN" altLang="en-US" sz="1600" dirty="0" smtClean="0">
                  <a:solidFill>
                    <a:schemeClr val="tx1">
                      <a:lumMod val="75000"/>
                      <a:lumOff val="25000"/>
                    </a:schemeClr>
                  </a:solidFill>
                  <a:latin typeface="+mn-ea"/>
                </a:rPr>
                <a:t>，则视为两者在同一行为中</a:t>
              </a:r>
              <a:endParaRPr lang="en-US" altLang="zh-CN" sz="1600" dirty="0" smtClean="0">
                <a:solidFill>
                  <a:schemeClr val="tx1">
                    <a:lumMod val="75000"/>
                    <a:lumOff val="25000"/>
                  </a:schemeClr>
                </a:solidFill>
                <a:latin typeface="+mn-ea"/>
              </a:endParaRPr>
            </a:p>
            <a:p>
              <a:pPr algn="r">
                <a:lnSpc>
                  <a:spcPct val="130000"/>
                </a:lnSpc>
              </a:pPr>
              <a:r>
                <a:rPr lang="zh-CN" altLang="en-US" sz="1600" dirty="0" smtClean="0">
                  <a:solidFill>
                    <a:schemeClr val="tx1">
                      <a:lumMod val="75000"/>
                      <a:lumOff val="25000"/>
                    </a:schemeClr>
                  </a:solidFill>
                  <a:latin typeface="+mn-ea"/>
                </a:rPr>
                <a:t>基于规则的方法，在中尺度时空行为场所序列中，若包含一个及以上的景区，则视为旅游行为</a:t>
              </a:r>
              <a:endParaRPr lang="zh-CN" altLang="en-US" sz="1600" dirty="0">
                <a:solidFill>
                  <a:schemeClr val="tx1">
                    <a:lumMod val="75000"/>
                    <a:lumOff val="25000"/>
                  </a:schemeClr>
                </a:solidFill>
                <a:latin typeface="+mn-ea"/>
              </a:endParaRPr>
            </a:p>
          </p:txBody>
        </p:sp>
        <p:sp>
          <p:nvSpPr>
            <p:cNvPr id="23" name="矩形 22"/>
            <p:cNvSpPr/>
            <p:nvPr/>
          </p:nvSpPr>
          <p:spPr>
            <a:xfrm>
              <a:off x="7324558" y="4285238"/>
              <a:ext cx="1216237" cy="452432"/>
            </a:xfrm>
            <a:prstGeom prst="rect">
              <a:avLst/>
            </a:prstGeom>
          </p:spPr>
          <p:txBody>
            <a:bodyPr wrap="none">
              <a:spAutoFit/>
            </a:bodyPr>
            <a:lstStyle/>
            <a:p>
              <a:pPr algn="r" defTabSz="1219170">
                <a:lnSpc>
                  <a:spcPct val="130000"/>
                </a:lnSpc>
                <a:defRPr/>
              </a:pPr>
              <a:r>
                <a:rPr lang="zh-CN" altLang="en-US" sz="2000" b="1" kern="0" dirty="0" smtClean="0">
                  <a:solidFill>
                    <a:schemeClr val="tx1">
                      <a:lumMod val="75000"/>
                      <a:lumOff val="25000"/>
                    </a:schemeClr>
                  </a:solidFill>
                </a:rPr>
                <a:t>旅游行为识别</a:t>
              </a:r>
              <a:endParaRPr lang="en-US" altLang="zh-CN" sz="2000" b="1" kern="0" dirty="0">
                <a:solidFill>
                  <a:schemeClr val="tx1">
                    <a:lumMod val="75000"/>
                    <a:lumOff val="25000"/>
                  </a:schemeClr>
                </a:solidFill>
              </a:endParaRPr>
            </a:p>
          </p:txBody>
        </p:sp>
        <p:sp>
          <p:nvSpPr>
            <p:cNvPr id="24" name="矩形 23"/>
            <p:cNvSpPr/>
            <p:nvPr/>
          </p:nvSpPr>
          <p:spPr>
            <a:xfrm>
              <a:off x="8653549" y="4024216"/>
              <a:ext cx="872948" cy="1373838"/>
            </a:xfrm>
            <a:prstGeom prst="rect">
              <a:avLst/>
            </a:prstGeom>
          </p:spPr>
          <p:txBody>
            <a:bodyPr wrap="square">
              <a:spAutoFit/>
            </a:bodyPr>
            <a:lstStyle/>
            <a:p>
              <a:pPr defTabSz="1219170">
                <a:lnSpc>
                  <a:spcPct val="130000"/>
                </a:lnSpc>
                <a:defRPr/>
              </a:pPr>
              <a:r>
                <a:rPr lang="en-US" altLang="zh-CN" sz="7200" b="1" kern="0" dirty="0" smtClean="0">
                  <a:solidFill>
                    <a:schemeClr val="tx1">
                      <a:lumMod val="75000"/>
                      <a:lumOff val="25000"/>
                    </a:schemeClr>
                  </a:solidFill>
                </a:rPr>
                <a:t>02</a:t>
              </a:r>
              <a:endParaRPr lang="en-US" altLang="zh-CN" sz="7200" b="1" kern="0" dirty="0">
                <a:solidFill>
                  <a:schemeClr val="tx1">
                    <a:lumMod val="75000"/>
                    <a:lumOff val="25000"/>
                  </a:schemeClr>
                </a:solidFill>
              </a:endParaRPr>
            </a:p>
          </p:txBody>
        </p:sp>
      </p:grpSp>
      <p:sp>
        <p:nvSpPr>
          <p:cNvPr id="25" name="矩形 24"/>
          <p:cNvSpPr/>
          <p:nvPr/>
        </p:nvSpPr>
        <p:spPr>
          <a:xfrm>
            <a:off x="8685132" y="-896"/>
            <a:ext cx="420625" cy="199457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6" name="斜纹 25"/>
          <p:cNvSpPr/>
          <p:nvPr/>
        </p:nvSpPr>
        <p:spPr>
          <a:xfrm rot="18900000" flipV="1">
            <a:off x="6955102" y="1096373"/>
            <a:ext cx="1768251" cy="1768251"/>
          </a:xfrm>
          <a:prstGeom prst="diagStripe">
            <a:avLst>
              <a:gd name="adj" fmla="val 6877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27" name="组 26"/>
          <p:cNvGrpSpPr/>
          <p:nvPr/>
        </p:nvGrpSpPr>
        <p:grpSpPr>
          <a:xfrm>
            <a:off x="793278" y="1318320"/>
            <a:ext cx="5851948" cy="1787797"/>
            <a:chOff x="5378147" y="4024216"/>
            <a:chExt cx="4148350" cy="1787797"/>
          </a:xfrm>
        </p:grpSpPr>
        <p:sp>
          <p:nvSpPr>
            <p:cNvPr id="41" name="文本框 8"/>
            <p:cNvSpPr txBox="1"/>
            <p:nvPr/>
          </p:nvSpPr>
          <p:spPr>
            <a:xfrm>
              <a:off x="5378147" y="4790580"/>
              <a:ext cx="3208866"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600" dirty="0" smtClean="0">
                  <a:solidFill>
                    <a:schemeClr val="tx1">
                      <a:lumMod val="75000"/>
                      <a:lumOff val="25000"/>
                    </a:schemeClr>
                  </a:solidFill>
                  <a:latin typeface="+mn-ea"/>
                </a:rPr>
                <a:t>基于</a:t>
              </a:r>
              <a:r>
                <a:rPr lang="en-US" altLang="zh-CN" sz="1600" dirty="0" smtClean="0">
                  <a:solidFill>
                    <a:schemeClr val="tx1">
                      <a:lumMod val="75000"/>
                      <a:lumOff val="25000"/>
                    </a:schemeClr>
                  </a:solidFill>
                  <a:latin typeface="+mn-ea"/>
                </a:rPr>
                <a:t>DBSCAN</a:t>
              </a:r>
              <a:r>
                <a:rPr lang="zh-CN" altLang="en-US" sz="1600" dirty="0" smtClean="0">
                  <a:solidFill>
                    <a:schemeClr val="tx1">
                      <a:lumMod val="75000"/>
                      <a:lumOff val="25000"/>
                    </a:schemeClr>
                  </a:solidFill>
                  <a:latin typeface="+mn-ea"/>
                </a:rPr>
                <a:t>算法和</a:t>
              </a:r>
              <a:r>
                <a:rPr lang="en-US" altLang="zh-CN" sz="1600" dirty="0" smtClean="0">
                  <a:solidFill>
                    <a:schemeClr val="tx1">
                      <a:lumMod val="75000"/>
                      <a:lumOff val="25000"/>
                    </a:schemeClr>
                  </a:solidFill>
                  <a:latin typeface="+mn-ea"/>
                </a:rPr>
                <a:t>DENCLUE</a:t>
              </a:r>
              <a:r>
                <a:rPr lang="zh-CN" altLang="en-US" sz="1600" dirty="0" smtClean="0">
                  <a:solidFill>
                    <a:schemeClr val="tx1">
                      <a:lumMod val="75000"/>
                      <a:lumOff val="25000"/>
                    </a:schemeClr>
                  </a:solidFill>
                  <a:latin typeface="+mn-ea"/>
                </a:rPr>
                <a:t>算法的思想，</a:t>
              </a:r>
              <a:endParaRPr lang="en-US" altLang="zh-CN" sz="1600" dirty="0" smtClean="0">
                <a:solidFill>
                  <a:schemeClr val="tx1">
                    <a:lumMod val="75000"/>
                    <a:lumOff val="25000"/>
                  </a:schemeClr>
                </a:solidFill>
                <a:latin typeface="+mn-ea"/>
              </a:endParaRPr>
            </a:p>
            <a:p>
              <a:pPr algn="r">
                <a:lnSpc>
                  <a:spcPct val="130000"/>
                </a:lnSpc>
              </a:pPr>
              <a:r>
                <a:rPr lang="zh-CN" altLang="en-US" sz="1600" dirty="0" smtClean="0">
                  <a:solidFill>
                    <a:schemeClr val="tx1">
                      <a:lumMod val="75000"/>
                      <a:lumOff val="25000"/>
                    </a:schemeClr>
                  </a:solidFill>
                  <a:latin typeface="+mn-ea"/>
                </a:rPr>
                <a:t>核函数使用改进后的高斯函数，</a:t>
              </a:r>
              <a:endParaRPr lang="en-US" altLang="zh-CN" sz="1600" dirty="0" smtClean="0">
                <a:solidFill>
                  <a:schemeClr val="tx1">
                    <a:lumMod val="75000"/>
                    <a:lumOff val="25000"/>
                  </a:schemeClr>
                </a:solidFill>
                <a:latin typeface="+mn-ea"/>
              </a:endParaRPr>
            </a:p>
            <a:p>
              <a:pPr algn="r">
                <a:lnSpc>
                  <a:spcPct val="130000"/>
                </a:lnSpc>
              </a:pPr>
              <a:r>
                <a:rPr lang="zh-CN" altLang="en-US" sz="1600" dirty="0" smtClean="0">
                  <a:solidFill>
                    <a:schemeClr val="tx1">
                      <a:lumMod val="75000"/>
                      <a:lumOff val="25000"/>
                    </a:schemeClr>
                  </a:solidFill>
                  <a:latin typeface="+mn-ea"/>
                </a:rPr>
                <a:t>将点标注为对应密度值最大的旅游场所语义</a:t>
              </a:r>
              <a:endParaRPr lang="zh-CN" altLang="en-US" sz="1600" dirty="0">
                <a:solidFill>
                  <a:schemeClr val="tx1">
                    <a:lumMod val="75000"/>
                    <a:lumOff val="25000"/>
                  </a:schemeClr>
                </a:solidFill>
                <a:latin typeface="+mn-ea"/>
              </a:endParaRPr>
            </a:p>
          </p:txBody>
        </p:sp>
        <p:sp>
          <p:nvSpPr>
            <p:cNvPr id="42" name="矩形 41"/>
            <p:cNvSpPr/>
            <p:nvPr/>
          </p:nvSpPr>
          <p:spPr>
            <a:xfrm>
              <a:off x="7365217" y="4285238"/>
              <a:ext cx="1221796" cy="452432"/>
            </a:xfrm>
            <a:prstGeom prst="rect">
              <a:avLst/>
            </a:prstGeom>
          </p:spPr>
          <p:txBody>
            <a:bodyPr wrap="none">
              <a:spAutoFit/>
            </a:bodyPr>
            <a:lstStyle/>
            <a:p>
              <a:pPr algn="r" defTabSz="1219170">
                <a:lnSpc>
                  <a:spcPct val="130000"/>
                </a:lnSpc>
                <a:defRPr/>
              </a:pPr>
              <a:r>
                <a:rPr lang="zh-CN" altLang="en-US" sz="2000" b="1" kern="0" dirty="0" smtClean="0">
                  <a:solidFill>
                    <a:schemeClr val="tx1">
                      <a:lumMod val="75000"/>
                      <a:lumOff val="25000"/>
                    </a:schemeClr>
                  </a:solidFill>
                </a:rPr>
                <a:t>旅游语义标注</a:t>
              </a:r>
              <a:endParaRPr lang="en-US" altLang="zh-CN" sz="2000" b="1" kern="0" dirty="0">
                <a:solidFill>
                  <a:schemeClr val="tx1">
                    <a:lumMod val="75000"/>
                    <a:lumOff val="25000"/>
                  </a:schemeClr>
                </a:solidFill>
              </a:endParaRPr>
            </a:p>
          </p:txBody>
        </p:sp>
        <p:sp>
          <p:nvSpPr>
            <p:cNvPr id="43" name="矩形 42"/>
            <p:cNvSpPr/>
            <p:nvPr/>
          </p:nvSpPr>
          <p:spPr>
            <a:xfrm>
              <a:off x="8609192" y="4024216"/>
              <a:ext cx="917305" cy="1373838"/>
            </a:xfrm>
            <a:prstGeom prst="rect">
              <a:avLst/>
            </a:prstGeom>
          </p:spPr>
          <p:txBody>
            <a:bodyPr wrap="square">
              <a:spAutoFit/>
            </a:bodyPr>
            <a:lstStyle/>
            <a:p>
              <a:pPr defTabSz="1219170">
                <a:lnSpc>
                  <a:spcPct val="130000"/>
                </a:lnSpc>
                <a:defRPr/>
              </a:pPr>
              <a:r>
                <a:rPr lang="en-US" altLang="zh-CN" sz="7200" b="1" kern="0" dirty="0" smtClean="0">
                  <a:solidFill>
                    <a:schemeClr val="tx1">
                      <a:lumMod val="75000"/>
                      <a:lumOff val="25000"/>
                    </a:schemeClr>
                  </a:solidFill>
                </a:rPr>
                <a:t>01</a:t>
              </a:r>
              <a:endParaRPr lang="en-US" altLang="zh-CN" sz="7200" b="1" kern="0" dirty="0">
                <a:solidFill>
                  <a:schemeClr val="tx1">
                    <a:lumMod val="75000"/>
                    <a:lumOff val="25000"/>
                  </a:schemeClr>
                </a:solidFill>
              </a:endParaRPr>
            </a:p>
          </p:txBody>
        </p:sp>
      </p:grpSp>
    </p:spTree>
    <p:extLst>
      <p:ext uri="{BB962C8B-B14F-4D97-AF65-F5344CB8AC3E}">
        <p14:creationId xmlns:p14="http://schemas.microsoft.com/office/powerpoint/2010/main" val="141798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US" altLang="zh-CN" dirty="0" smtClean="0"/>
              <a:t>03</a:t>
            </a:r>
            <a:endParaRPr lang="zh-CN" altLang="en-US" dirty="0"/>
          </a:p>
        </p:txBody>
      </p:sp>
      <p:sp>
        <p:nvSpPr>
          <p:cNvPr id="3" name="文本占位符 2"/>
          <p:cNvSpPr>
            <a:spLocks noGrp="1"/>
          </p:cNvSpPr>
          <p:nvPr>
            <p:ph type="body" sz="quarter" idx="22"/>
          </p:nvPr>
        </p:nvSpPr>
        <p:spPr/>
        <p:txBody>
          <a:bodyPr/>
          <a:lstStyle/>
          <a:p>
            <a:r>
              <a:rPr lang="zh-CN" altLang="en-US" dirty="0" smtClean="0"/>
              <a:t>旅游语义标注</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392844877"/>
              </p:ext>
            </p:extLst>
          </p:nvPr>
        </p:nvGraphicFramePr>
        <p:xfrm>
          <a:off x="7030009" y="243343"/>
          <a:ext cx="4798198" cy="6086074"/>
        </p:xfrm>
        <a:graphic>
          <a:graphicData uri="http://schemas.openxmlformats.org/presentationml/2006/ole">
            <mc:AlternateContent xmlns:mc="http://schemas.openxmlformats.org/markup-compatibility/2006">
              <mc:Choice xmlns:v="urn:schemas-microsoft-com:vml" Requires="v">
                <p:oleObj spid="_x0000_s5323" name="Visio" r:id="rId4" imgW="6143608" imgH="7762785" progId="Visio.Drawing.15">
                  <p:embed/>
                </p:oleObj>
              </mc:Choice>
              <mc:Fallback>
                <p:oleObj name="Visio" r:id="rId4" imgW="6143608" imgH="7762785" progId="Visio.Drawing.15">
                  <p:embed/>
                  <p:pic>
                    <p:nvPicPr>
                      <p:cNvPr id="0" name="Object 1"/>
                      <p:cNvPicPr>
                        <a:picLocks noChangeAspect="1" noChangeArrowheads="1"/>
                      </p:cNvPicPr>
                      <p:nvPr/>
                    </p:nvPicPr>
                    <p:blipFill>
                      <a:blip r:embed="rId5"/>
                      <a:srcRect/>
                      <a:stretch>
                        <a:fillRect/>
                      </a:stretch>
                    </p:blipFill>
                    <p:spPr bwMode="auto">
                      <a:xfrm>
                        <a:off x="7030009" y="243343"/>
                        <a:ext cx="4798198" cy="6086074"/>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文本框 8"/>
              <p:cNvSpPr txBox="1"/>
              <p:nvPr/>
            </p:nvSpPr>
            <p:spPr>
              <a:xfrm>
                <a:off x="377662" y="856792"/>
                <a:ext cx="6757987" cy="54001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smtClean="0">
                    <a:solidFill>
                      <a:schemeClr val="tx1">
                        <a:lumMod val="75000"/>
                        <a:lumOff val="25000"/>
                      </a:schemeClr>
                    </a:solidFill>
                    <a:latin typeface="等线" panose="02010600030101010101" pitchFamily="2" charset="-122"/>
                    <a:ea typeface="等线" panose="02010600030101010101" pitchFamily="2" charset="-122"/>
                  </a:rPr>
                  <a:t>基于</a:t>
                </a:r>
                <a:r>
                  <a:rPr lang="en-US" altLang="zh-CN" sz="1600" dirty="0" smtClean="0">
                    <a:solidFill>
                      <a:schemeClr val="tx1">
                        <a:lumMod val="75000"/>
                        <a:lumOff val="25000"/>
                      </a:schemeClr>
                    </a:solidFill>
                    <a:latin typeface="等线" panose="02010600030101010101" pitchFamily="2" charset="-122"/>
                    <a:ea typeface="等线" panose="02010600030101010101" pitchFamily="2" charset="-122"/>
                  </a:rPr>
                  <a:t>DENCLUE</a:t>
                </a:r>
                <a:r>
                  <a:rPr lang="zh-CN" altLang="en-US" sz="1600" dirty="0" smtClean="0">
                    <a:solidFill>
                      <a:schemeClr val="tx1">
                        <a:lumMod val="75000"/>
                        <a:lumOff val="25000"/>
                      </a:schemeClr>
                    </a:solidFill>
                    <a:latin typeface="等线" panose="02010600030101010101" pitchFamily="2" charset="-122"/>
                    <a:ea typeface="等线" panose="02010600030101010101" pitchFamily="2" charset="-122"/>
                  </a:rPr>
                  <a:t>算法的基本思想，核函数使用改进的高斯函数，即样本点</a:t>
                </a:r>
                <a:r>
                  <a:rPr lang="en-US" altLang="zh-CN" sz="1600" dirty="0" smtClean="0">
                    <a:solidFill>
                      <a:schemeClr val="tx1">
                        <a:lumMod val="75000"/>
                        <a:lumOff val="25000"/>
                      </a:schemeClr>
                    </a:solidFill>
                    <a:latin typeface="等线" panose="02010600030101010101" pitchFamily="2" charset="-122"/>
                    <a:ea typeface="等线" panose="02010600030101010101" pitchFamily="2" charset="-122"/>
                  </a:rPr>
                  <a:t>q</a:t>
                </a:r>
                <a:r>
                  <a:rPr lang="zh-CN" altLang="en-US" sz="1600" dirty="0" smtClean="0">
                    <a:solidFill>
                      <a:schemeClr val="tx1">
                        <a:lumMod val="75000"/>
                        <a:lumOff val="25000"/>
                      </a:schemeClr>
                    </a:solidFill>
                    <a:latin typeface="等线" panose="02010600030101010101" pitchFamily="2" charset="-122"/>
                    <a:ea typeface="等线" panose="02010600030101010101" pitchFamily="2" charset="-122"/>
                  </a:rPr>
                  <a:t>在实验点</a:t>
                </a:r>
                <a:r>
                  <a:rPr lang="en-US" altLang="zh-CN" sz="1600" dirty="0" smtClean="0">
                    <a:solidFill>
                      <a:schemeClr val="tx1">
                        <a:lumMod val="75000"/>
                        <a:lumOff val="25000"/>
                      </a:schemeClr>
                    </a:solidFill>
                    <a:latin typeface="等线" panose="02010600030101010101" pitchFamily="2" charset="-122"/>
                    <a:ea typeface="等线" panose="02010600030101010101" pitchFamily="2" charset="-122"/>
                  </a:rPr>
                  <a:t>p</a:t>
                </a:r>
                <a:r>
                  <a:rPr lang="zh-CN" altLang="en-US" sz="1600" dirty="0" smtClean="0">
                    <a:solidFill>
                      <a:schemeClr val="tx1">
                        <a:lumMod val="75000"/>
                        <a:lumOff val="25000"/>
                      </a:schemeClr>
                    </a:solidFill>
                    <a:latin typeface="等线" panose="02010600030101010101" pitchFamily="2" charset="-122"/>
                    <a:ea typeface="等线" panose="02010600030101010101" pitchFamily="2" charset="-122"/>
                  </a:rPr>
                  <a:t>处的影响值计算为：</a:t>
                </a:r>
                <a:endParaRPr lang="en-US" altLang="zh-CN" sz="1600" dirty="0" smtClean="0">
                  <a:solidFill>
                    <a:schemeClr val="tx1">
                      <a:lumMod val="75000"/>
                      <a:lumOff val="25000"/>
                    </a:schemeClr>
                  </a:solidFill>
                  <a:latin typeface="等线" panose="02010600030101010101" pitchFamily="2" charset="-122"/>
                  <a:ea typeface="等线" panose="02010600030101010101" pitchFamily="2" charset="-122"/>
                </a:endParaRPr>
              </a:p>
              <a:p>
                <a:pPr>
                  <a:lnSpc>
                    <a:spcPct val="130000"/>
                  </a:lnSpc>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𝑝</m:t>
                          </m:r>
                        </m:sub>
                      </m:sSub>
                      <m:d>
                        <m:dPr>
                          <m:ctrlPr>
                            <a:rPr lang="zh-CN" altLang="zh-CN" sz="1600" i="1">
                              <a:latin typeface="Cambria Math" panose="02040503050406030204" pitchFamily="18" charset="0"/>
                            </a:rPr>
                          </m:ctrlPr>
                        </m:dPr>
                        <m:e>
                          <m:r>
                            <m:rPr>
                              <m:sty m:val="p"/>
                            </m:rPr>
                            <a:rPr lang="en-US" altLang="zh-CN" sz="1600">
                              <a:latin typeface="Cambria Math" panose="02040503050406030204" pitchFamily="18" charset="0"/>
                            </a:rPr>
                            <m:t>q</m:t>
                          </m:r>
                        </m:e>
                      </m:d>
                      <m:r>
                        <a:rPr lang="en-US" altLang="zh-CN" sz="1600">
                          <a:latin typeface="Cambria Math" panose="02040503050406030204" pitchFamily="18" charset="0"/>
                        </a:rPr>
                        <m:t>=</m:t>
                      </m:r>
                      <m:d>
                        <m:dPr>
                          <m:ctrlPr>
                            <a:rPr lang="zh-CN" altLang="zh-CN" sz="1600" i="1">
                              <a:latin typeface="Cambria Math" panose="02040503050406030204" pitchFamily="18" charset="0"/>
                            </a:rPr>
                          </m:ctrlPr>
                        </m:dPr>
                        <m:e>
                          <m:func>
                            <m:funcPr>
                              <m:ctrlPr>
                                <a:rPr lang="zh-CN" altLang="zh-CN" sz="1600" i="1">
                                  <a:latin typeface="Cambria Math" panose="02040503050406030204" pitchFamily="18" charset="0"/>
                                </a:rPr>
                              </m:ctrlPr>
                            </m:funcPr>
                            <m:fName>
                              <m:r>
                                <m:rPr>
                                  <m:sty m:val="p"/>
                                </m:rPr>
                                <a:rPr lang="en-US" altLang="zh-CN" sz="1600">
                                  <a:latin typeface="Cambria Math" panose="02040503050406030204" pitchFamily="18" charset="0"/>
                                </a:rPr>
                                <m:t>ln</m:t>
                              </m:r>
                            </m:fName>
                            <m:e>
                              <m:r>
                                <a:rPr lang="en-US" altLang="zh-CN" sz="1600" i="1">
                                  <a:latin typeface="Cambria Math" panose="02040503050406030204" pitchFamily="18" charset="0"/>
                                </a:rPr>
                                <m:t>𝑁𝑢𝑚</m:t>
                              </m:r>
                            </m:e>
                          </m:func>
                          <m:r>
                            <a:rPr lang="en-US" altLang="zh-CN" sz="1600" i="1">
                              <a:latin typeface="Cambria Math" panose="02040503050406030204" pitchFamily="18" charset="0"/>
                            </a:rPr>
                            <m:t>+1</m:t>
                          </m:r>
                        </m:e>
                      </m:d>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𝑑</m:t>
                                  </m:r>
                                </m:e>
                                <m:sup>
                                  <m:r>
                                    <a:rPr lang="en-US" altLang="zh-CN" sz="1600" i="1">
                                      <a:latin typeface="Cambria Math" panose="02040503050406030204" pitchFamily="18" charset="0"/>
                                    </a:rPr>
                                    <m:t>2</m:t>
                                  </m:r>
                                </m:sup>
                              </m:sSup>
                              <m:d>
                                <m:dPr>
                                  <m:ctrlPr>
                                    <a:rPr lang="zh-CN" altLang="zh-CN" sz="1600" i="1">
                                      <a:latin typeface="Cambria Math" panose="02040503050406030204" pitchFamily="18" charset="0"/>
                                    </a:rPr>
                                  </m:ctrlPr>
                                </m:dPr>
                                <m:e>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i="1">
                                      <a:latin typeface="Cambria Math" panose="02040503050406030204" pitchFamily="18" charset="0"/>
                                    </a:rPr>
                                    <m:t>𝑞</m:t>
                                  </m:r>
                                </m:e>
                              </m:d>
                            </m:num>
                            <m:den>
                              <m:r>
                                <a:rPr lang="en-US" altLang="zh-CN" sz="1600" i="1">
                                  <a:latin typeface="Cambria Math" panose="02040503050406030204" pitchFamily="18" charset="0"/>
                                </a:rPr>
                                <m:t>2 </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𝜎</m:t>
                                  </m:r>
                                </m:e>
                                <m:sup>
                                  <m:r>
                                    <a:rPr lang="en-US" altLang="zh-CN" sz="1600" i="1">
                                      <a:latin typeface="Cambria Math" panose="02040503050406030204" pitchFamily="18" charset="0"/>
                                    </a:rPr>
                                    <m:t>2</m:t>
                                  </m:r>
                                </m:sup>
                              </m:sSup>
                            </m:den>
                          </m:f>
                        </m:sup>
                      </m:sSup>
                    </m:oMath>
                  </m:oMathPara>
                </a14:m>
                <a:endParaRPr lang="zh-CN" altLang="zh-CN" sz="1600" dirty="0">
                  <a:latin typeface="等线" panose="02010600030101010101" pitchFamily="2" charset="-122"/>
                  <a:ea typeface="等线" panose="02010600030101010101" pitchFamily="2" charset="-122"/>
                </a:endParaRPr>
              </a:p>
              <a:p>
                <a:pPr>
                  <a:lnSpc>
                    <a:spcPct val="130000"/>
                  </a:lnSpc>
                </a:pPr>
                <a:r>
                  <a:rPr lang="zh-CN" altLang="en-US" sz="1600" dirty="0">
                    <a:solidFill>
                      <a:schemeClr val="tx1">
                        <a:lumMod val="75000"/>
                        <a:lumOff val="25000"/>
                      </a:schemeClr>
                    </a:solidFill>
                    <a:latin typeface="等线" panose="02010600030101010101" pitchFamily="2" charset="-122"/>
                    <a:ea typeface="等线" panose="02010600030101010101" pitchFamily="2" charset="-122"/>
                  </a:rPr>
                  <a:t>其中，</a:t>
                </a:r>
                <a14:m>
                  <m:oMath xmlns:m="http://schemas.openxmlformats.org/officeDocument/2006/math">
                    <m:r>
                      <a:rPr lang="en-US" altLang="zh-CN" sz="1600" i="1" dirty="0" smtClean="0">
                        <a:solidFill>
                          <a:schemeClr val="tx1">
                            <a:lumMod val="75000"/>
                            <a:lumOff val="25000"/>
                          </a:schemeClr>
                        </a:solidFill>
                        <a:latin typeface="Cambria Math" panose="02040503050406030204" pitchFamily="18" charset="0"/>
                        <a:ea typeface="等线" panose="02010600030101010101" pitchFamily="2" charset="-122"/>
                      </a:rPr>
                      <m:t>𝑑</m:t>
                    </m:r>
                    <m:r>
                      <a:rPr lang="en-US" altLang="zh-CN" sz="1600" i="1" dirty="0" smtClean="0">
                        <a:solidFill>
                          <a:schemeClr val="tx1">
                            <a:lumMod val="75000"/>
                            <a:lumOff val="25000"/>
                          </a:schemeClr>
                        </a:solidFill>
                        <a:latin typeface="Cambria Math" panose="02040503050406030204" pitchFamily="18" charset="0"/>
                        <a:ea typeface="等线" panose="02010600030101010101" pitchFamily="2" charset="-122"/>
                      </a:rPr>
                      <m:t>(</m:t>
                    </m:r>
                    <m:r>
                      <a:rPr lang="en-US" altLang="zh-CN" sz="1600" i="1" dirty="0" err="1">
                        <a:solidFill>
                          <a:schemeClr val="tx1">
                            <a:lumMod val="75000"/>
                            <a:lumOff val="25000"/>
                          </a:schemeClr>
                        </a:solidFill>
                        <a:latin typeface="Cambria Math" panose="02040503050406030204" pitchFamily="18" charset="0"/>
                        <a:ea typeface="等线" panose="02010600030101010101" pitchFamily="2" charset="-122"/>
                      </a:rPr>
                      <m:t>𝑝</m:t>
                    </m:r>
                    <m:r>
                      <a:rPr lang="en-US" altLang="zh-CN" sz="1600" i="1" dirty="0" err="1">
                        <a:solidFill>
                          <a:schemeClr val="tx1">
                            <a:lumMod val="75000"/>
                            <a:lumOff val="25000"/>
                          </a:schemeClr>
                        </a:solidFill>
                        <a:latin typeface="Cambria Math" panose="02040503050406030204" pitchFamily="18" charset="0"/>
                        <a:ea typeface="等线" panose="02010600030101010101" pitchFamily="2" charset="-122"/>
                      </a:rPr>
                      <m:t>,</m:t>
                    </m:r>
                    <m:r>
                      <a:rPr lang="en-US" altLang="zh-CN" sz="1600" i="1" dirty="0" err="1">
                        <a:solidFill>
                          <a:schemeClr val="tx1">
                            <a:lumMod val="75000"/>
                            <a:lumOff val="25000"/>
                          </a:schemeClr>
                        </a:solidFill>
                        <a:latin typeface="Cambria Math" panose="02040503050406030204" pitchFamily="18" charset="0"/>
                        <a:ea typeface="等线" panose="02010600030101010101" pitchFamily="2" charset="-122"/>
                      </a:rPr>
                      <m:t>𝑞</m:t>
                    </m:r>
                    <m:r>
                      <a:rPr lang="en-US" altLang="zh-CN" sz="1600" i="1" dirty="0">
                        <a:solidFill>
                          <a:schemeClr val="tx1">
                            <a:lumMod val="75000"/>
                            <a:lumOff val="25000"/>
                          </a:schemeClr>
                        </a:solidFill>
                        <a:latin typeface="Cambria Math" panose="02040503050406030204" pitchFamily="18" charset="0"/>
                        <a:ea typeface="等线" panose="02010600030101010101" pitchFamily="2" charset="-122"/>
                      </a:rPr>
                      <m:t>)</m:t>
                    </m:r>
                  </m:oMath>
                </a14:m>
                <a:r>
                  <a:rPr lang="zh-CN" altLang="en-US" sz="1600" dirty="0">
                    <a:solidFill>
                      <a:schemeClr val="tx1">
                        <a:lumMod val="75000"/>
                        <a:lumOff val="25000"/>
                      </a:schemeClr>
                    </a:solidFill>
                    <a:latin typeface="等线" panose="02010600030101010101" pitchFamily="2" charset="-122"/>
                    <a:ea typeface="等线" panose="02010600030101010101" pitchFamily="2" charset="-122"/>
                  </a:rPr>
                  <a:t>表示实验点</a:t>
                </a:r>
                <a:r>
                  <a:rPr lang="en-US" altLang="zh-CN" sz="1600" dirty="0">
                    <a:solidFill>
                      <a:schemeClr val="tx1">
                        <a:lumMod val="75000"/>
                        <a:lumOff val="25000"/>
                      </a:schemeClr>
                    </a:solidFill>
                    <a:latin typeface="等线" panose="02010600030101010101" pitchFamily="2" charset="-122"/>
                    <a:ea typeface="等线" panose="02010600030101010101" pitchFamily="2" charset="-122"/>
                  </a:rPr>
                  <a:t>q</a:t>
                </a:r>
                <a:r>
                  <a:rPr lang="zh-CN" altLang="en-US" sz="1600" dirty="0">
                    <a:solidFill>
                      <a:schemeClr val="tx1">
                        <a:lumMod val="75000"/>
                        <a:lumOff val="25000"/>
                      </a:schemeClr>
                    </a:solidFill>
                    <a:latin typeface="等线" panose="02010600030101010101" pitchFamily="2" charset="-122"/>
                    <a:ea typeface="等线" panose="02010600030101010101" pitchFamily="2" charset="-122"/>
                  </a:rPr>
                  <a:t>到样本点</a:t>
                </a:r>
                <a:r>
                  <a:rPr lang="en-US" altLang="zh-CN" sz="1600" dirty="0">
                    <a:solidFill>
                      <a:schemeClr val="tx1">
                        <a:lumMod val="75000"/>
                        <a:lumOff val="25000"/>
                      </a:schemeClr>
                    </a:solidFill>
                    <a:latin typeface="等线" panose="02010600030101010101" pitchFamily="2" charset="-122"/>
                    <a:ea typeface="等线" panose="02010600030101010101" pitchFamily="2" charset="-122"/>
                  </a:rPr>
                  <a:t>p</a:t>
                </a:r>
                <a:r>
                  <a:rPr lang="zh-CN" altLang="en-US" sz="1600" dirty="0">
                    <a:solidFill>
                      <a:schemeClr val="tx1">
                        <a:lumMod val="75000"/>
                        <a:lumOff val="25000"/>
                      </a:schemeClr>
                    </a:solidFill>
                    <a:latin typeface="等线" panose="02010600030101010101" pitchFamily="2" charset="-122"/>
                    <a:ea typeface="等线" panose="02010600030101010101" pitchFamily="2" charset="-122"/>
                  </a:rPr>
                  <a:t>的欧氏距离，</a:t>
                </a:r>
                <a14:m>
                  <m:oMath xmlns:m="http://schemas.openxmlformats.org/officeDocument/2006/math">
                    <m:r>
                      <a:rPr lang="en-US" altLang="zh-CN" sz="1600" i="1" dirty="0" smtClean="0">
                        <a:solidFill>
                          <a:schemeClr val="tx1">
                            <a:lumMod val="75000"/>
                            <a:lumOff val="25000"/>
                          </a:schemeClr>
                        </a:solidFill>
                        <a:latin typeface="Cambria Math" panose="02040503050406030204" pitchFamily="18" charset="0"/>
                        <a:ea typeface="等线" panose="02010600030101010101" pitchFamily="2" charset="-122"/>
                      </a:rPr>
                      <m:t>𝑁𝑢𝑚</m:t>
                    </m:r>
                  </m:oMath>
                </a14:m>
                <a:r>
                  <a:rPr lang="zh-CN" altLang="en-US" sz="1600" dirty="0">
                    <a:solidFill>
                      <a:schemeClr val="tx1">
                        <a:lumMod val="75000"/>
                        <a:lumOff val="25000"/>
                      </a:schemeClr>
                    </a:solidFill>
                    <a:latin typeface="等线" panose="02010600030101010101" pitchFamily="2" charset="-122"/>
                    <a:ea typeface="等线" panose="02010600030101010101" pitchFamily="2" charset="-122"/>
                  </a:rPr>
                  <a:t>代表</a:t>
                </a:r>
                <a14:m>
                  <m:oMath xmlns:m="http://schemas.openxmlformats.org/officeDocument/2006/math">
                    <m:r>
                      <a:rPr lang="en-US" altLang="zh-CN" sz="1600" i="1" dirty="0" smtClean="0">
                        <a:solidFill>
                          <a:schemeClr val="tx1">
                            <a:lumMod val="75000"/>
                            <a:lumOff val="25000"/>
                          </a:schemeClr>
                        </a:solidFill>
                        <a:latin typeface="Cambria Math" panose="02040503050406030204" pitchFamily="18" charset="0"/>
                        <a:ea typeface="等线" panose="02010600030101010101" pitchFamily="2" charset="-122"/>
                      </a:rPr>
                      <m:t>𝑝</m:t>
                    </m:r>
                  </m:oMath>
                </a14:m>
                <a:r>
                  <a:rPr lang="zh-CN" altLang="en-US" sz="1600" dirty="0">
                    <a:solidFill>
                      <a:schemeClr val="tx1">
                        <a:lumMod val="75000"/>
                        <a:lumOff val="25000"/>
                      </a:schemeClr>
                    </a:solidFill>
                    <a:latin typeface="等线" panose="02010600030101010101" pitchFamily="2" charset="-122"/>
                    <a:ea typeface="等线" panose="02010600030101010101" pitchFamily="2" charset="-122"/>
                  </a:rPr>
                  <a:t>的重</a:t>
                </a:r>
                <a:r>
                  <a:rPr lang="zh-CN" altLang="en-US" sz="1600" dirty="0" smtClean="0">
                    <a:solidFill>
                      <a:schemeClr val="tx1">
                        <a:lumMod val="75000"/>
                        <a:lumOff val="25000"/>
                      </a:schemeClr>
                    </a:solidFill>
                    <a:latin typeface="等线" panose="02010600030101010101" pitchFamily="2" charset="-122"/>
                    <a:ea typeface="等线" panose="02010600030101010101" pitchFamily="2" charset="-122"/>
                  </a:rPr>
                  <a:t>数。</a:t>
                </a:r>
                <a:endParaRPr lang="en-US" altLang="zh-CN" sz="1600" dirty="0" smtClean="0">
                  <a:solidFill>
                    <a:schemeClr val="tx1">
                      <a:lumMod val="75000"/>
                      <a:lumOff val="25000"/>
                    </a:schemeClr>
                  </a:solidFill>
                  <a:latin typeface="等线" panose="02010600030101010101" pitchFamily="2" charset="-122"/>
                  <a:ea typeface="等线" panose="02010600030101010101" pitchFamily="2" charset="-122"/>
                </a:endParaRPr>
              </a:p>
              <a:p>
                <a:pPr>
                  <a:lnSpc>
                    <a:spcPct val="130000"/>
                  </a:lnSpc>
                </a:pPr>
                <a14:m>
                  <m:oMath xmlns:m="http://schemas.openxmlformats.org/officeDocument/2006/math">
                    <m:r>
                      <m:rPr>
                        <m:sty m:val="p"/>
                      </m:rPr>
                      <a:rPr lang="en-US" altLang="zh-CN" sz="1600">
                        <a:latin typeface="Cambria Math" panose="02040503050406030204" pitchFamily="18" charset="0"/>
                      </a:rPr>
                      <m:t>σ</m:t>
                    </m:r>
                  </m:oMath>
                </a14:m>
                <a:r>
                  <a:rPr lang="en-US" altLang="zh-CN" sz="1600" dirty="0" smtClean="0">
                    <a:latin typeface="等线" panose="02010600030101010101" pitchFamily="2" charset="-122"/>
                    <a:ea typeface="等线" panose="02010600030101010101" pitchFamily="2" charset="-122"/>
                  </a:rPr>
                  <a:t> </a:t>
                </a:r>
                <a:r>
                  <a:rPr lang="zh-CN" altLang="en-US" sz="1600" dirty="0" smtClean="0">
                    <a:latin typeface="等线" panose="02010600030101010101" pitchFamily="2" charset="-122"/>
                    <a:ea typeface="等线" panose="02010600030101010101" pitchFamily="2" charset="-122"/>
                  </a:rPr>
                  <a:t>代表影响半径，或称作距离阈值。</a:t>
                </a:r>
                <a:r>
                  <a:rPr lang="zh-CN" altLang="zh-CN" sz="1600" dirty="0" smtClean="0">
                    <a:latin typeface="等线" panose="02010600030101010101" pitchFamily="2" charset="-122"/>
                    <a:ea typeface="等线" panose="02010600030101010101" pitchFamily="2" charset="-122"/>
                  </a:rPr>
                  <a:t>我们</a:t>
                </a:r>
                <a:r>
                  <a:rPr lang="zh-CN" altLang="zh-CN" sz="1600" dirty="0">
                    <a:latin typeface="等线" panose="02010600030101010101" pitchFamily="2" charset="-122"/>
                    <a:ea typeface="等线" panose="02010600030101010101" pitchFamily="2" charset="-122"/>
                  </a:rPr>
                  <a:t>计算</a:t>
                </a:r>
                <a14:m>
                  <m:oMath xmlns:m="http://schemas.openxmlformats.org/officeDocument/2006/math">
                    <m:r>
                      <m:rPr>
                        <m:sty m:val="p"/>
                      </m:rPr>
                      <a:rPr lang="en-US" altLang="zh-CN" sz="1600">
                        <a:latin typeface="Cambria Math" panose="02040503050406030204" pitchFamily="18" charset="0"/>
                      </a:rPr>
                      <m:t>σ</m:t>
                    </m:r>
                  </m:oMath>
                </a14:m>
                <a:r>
                  <a:rPr lang="zh-CN" altLang="zh-CN" sz="1600" dirty="0">
                    <a:latin typeface="等线" panose="02010600030101010101" pitchFamily="2" charset="-122"/>
                    <a:ea typeface="等线" panose="02010600030101010101" pitchFamily="2" charset="-122"/>
                  </a:rPr>
                  <a:t>有公式</a:t>
                </a:r>
                <a:r>
                  <a:rPr lang="zh-CN" altLang="zh-CN" sz="1600" dirty="0" smtClean="0">
                    <a:latin typeface="等线" panose="02010600030101010101" pitchFamily="2" charset="-122"/>
                    <a:ea typeface="等线" panose="02010600030101010101" pitchFamily="2" charset="-122"/>
                  </a:rPr>
                  <a:t>如下</a:t>
                </a:r>
                <a:endParaRPr lang="en-US" altLang="zh-CN" sz="1600" dirty="0" smtClean="0">
                  <a:solidFill>
                    <a:schemeClr val="tx1">
                      <a:lumMod val="75000"/>
                      <a:lumOff val="25000"/>
                    </a:schemeClr>
                  </a:solidFill>
                  <a:latin typeface="等线" panose="02010600030101010101" pitchFamily="2" charset="-122"/>
                  <a:ea typeface="等线" panose="02010600030101010101" pitchFamily="2" charset="-122"/>
                </a:endParaRPr>
              </a:p>
              <a:p>
                <a:pPr>
                  <a:lnSpc>
                    <a:spcPct val="130000"/>
                  </a:lnSpc>
                </a:pPr>
                <a14:m>
                  <m:oMathPara xmlns:m="http://schemas.openxmlformats.org/officeDocument/2006/math">
                    <m:oMathParaPr>
                      <m:jc m:val="centerGroup"/>
                    </m:oMathParaPr>
                    <m:oMath xmlns:m="http://schemas.openxmlformats.org/officeDocument/2006/math">
                      <m:r>
                        <m:rPr>
                          <m:sty m:val="p"/>
                        </m:rPr>
                        <a:rPr lang="en-US" altLang="zh-CN" sz="1600">
                          <a:latin typeface="Cambria Math" panose="02040503050406030204" pitchFamily="18" charset="0"/>
                        </a:rPr>
                        <m:t>σ</m:t>
                      </m:r>
                      <m:r>
                        <a:rPr lang="en-US" altLang="zh-CN" sz="1600">
                          <a:latin typeface="Cambria Math" panose="02040503050406030204" pitchFamily="18" charset="0"/>
                        </a:rPr>
                        <m:t>=</m:t>
                      </m:r>
                      <m:r>
                        <m:rPr>
                          <m:sty m:val="p"/>
                        </m:rPr>
                        <a:rPr lang="en-US" altLang="zh-CN" sz="1600">
                          <a:latin typeface="Cambria Math" panose="02040503050406030204" pitchFamily="18" charset="0"/>
                        </a:rPr>
                        <m:t>k</m:t>
                      </m:r>
                      <m:r>
                        <a:rPr lang="en-US" altLang="zh-CN" sz="1600">
                          <a:latin typeface="Cambria Math" panose="02040503050406030204" pitchFamily="18" charset="0"/>
                        </a:rPr>
                        <m:t> ×</m:t>
                      </m:r>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D</m:t>
                          </m:r>
                        </m:e>
                        <m:sub>
                          <m:r>
                            <m:rPr>
                              <m:sty m:val="p"/>
                            </m:rPr>
                            <a:rPr lang="en-US" altLang="zh-CN" sz="1600">
                              <a:latin typeface="Cambria Math" panose="02040503050406030204" pitchFamily="18" charset="0"/>
                            </a:rPr>
                            <m:t>Average</m:t>
                          </m:r>
                        </m:sub>
                      </m:sSub>
                    </m:oMath>
                  </m:oMathPara>
                </a14:m>
                <a:endParaRPr lang="en-US" altLang="zh-CN" sz="1600" dirty="0" smtClean="0">
                  <a:solidFill>
                    <a:schemeClr val="tx1">
                      <a:lumMod val="75000"/>
                      <a:lumOff val="25000"/>
                    </a:schemeClr>
                  </a:solidFill>
                  <a:latin typeface="等线" panose="02010600030101010101" pitchFamily="2" charset="-122"/>
                  <a:ea typeface="等线" panose="02010600030101010101" pitchFamily="2" charset="-122"/>
                </a:endParaRPr>
              </a:p>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D</m:t>
                          </m:r>
                        </m:e>
                        <m:sub>
                          <m:r>
                            <m:rPr>
                              <m:sty m:val="p"/>
                            </m:rPr>
                            <a:rPr lang="en-US" altLang="zh-CN" sz="1600">
                              <a:latin typeface="Cambria Math" panose="02040503050406030204" pitchFamily="18" charset="0"/>
                            </a:rPr>
                            <m:t>Average</m:t>
                          </m:r>
                        </m:sub>
                      </m:sSub>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𝑛</m:t>
                          </m:r>
                        </m:den>
                      </m:f>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𝑑</m:t>
                          </m:r>
                          <m:r>
                            <a:rPr lang="en-US" altLang="zh-CN" sz="1600" i="1">
                              <a:latin typeface="Cambria Math" panose="02040503050406030204" pitchFamily="18" charset="0"/>
                            </a:rPr>
                            <m:t>(</m:t>
                          </m:r>
                        </m:e>
                      </m:nary>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𝐶𝑒𝑛𝑡𝑟𝑜𝑖𝑑</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oMath>
                  </m:oMathPara>
                </a14:m>
                <a:endParaRPr lang="zh-CN" altLang="zh-CN" sz="1600" dirty="0">
                  <a:latin typeface="等线" panose="02010600030101010101" pitchFamily="2" charset="-122"/>
                  <a:ea typeface="等线" panose="02010600030101010101" pitchFamily="2" charset="-122"/>
                </a:endParaRPr>
              </a:p>
              <a:p>
                <a:r>
                  <a:rPr lang="zh-CN" altLang="zh-CN" sz="1600" dirty="0">
                    <a:latin typeface="等线" panose="02010600030101010101" pitchFamily="2" charset="-122"/>
                    <a:ea typeface="等线" panose="02010600030101010101" pitchFamily="2" charset="-122"/>
                  </a:rPr>
                  <a:t>其中</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𝐶𝑒𝑛𝑡𝑟𝑜𝑖𝑑</m:t>
                        </m:r>
                      </m:sub>
                    </m:sSub>
                  </m:oMath>
                </a14:m>
                <a:r>
                  <a:rPr lang="zh-CN" altLang="zh-CN" sz="1600" dirty="0">
                    <a:latin typeface="等线" panose="02010600030101010101" pitchFamily="2" charset="-122"/>
                    <a:ea typeface="等线" panose="02010600030101010101" pitchFamily="2" charset="-122"/>
                  </a:rPr>
                  <a:t>是所有样本点的几何中心，即</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𝐶𝑒𝑛𝑡𝑟𝑜𝑖𝑑</m:t>
                        </m:r>
                      </m:sub>
                    </m:sSub>
                  </m:oMath>
                </a14:m>
                <a:r>
                  <a:rPr lang="zh-CN" altLang="zh-CN" sz="1600" dirty="0">
                    <a:latin typeface="等线" panose="02010600030101010101" pitchFamily="2" charset="-122"/>
                    <a:ea typeface="等线" panose="02010600030101010101" pitchFamily="2" charset="-122"/>
                  </a:rPr>
                  <a:t>的经纬度</a:t>
                </a:r>
                <a:r>
                  <a:rPr lang="zh-CN" altLang="zh-CN" sz="1600" dirty="0" smtClean="0">
                    <a:latin typeface="等线" panose="02010600030101010101" pitchFamily="2" charset="-122"/>
                    <a:ea typeface="等线" panose="02010600030101010101" pitchFamily="2" charset="-122"/>
                  </a:rPr>
                  <a:t>是</a:t>
                </a:r>
                <a:r>
                  <a:rPr lang="zh-CN" altLang="en-US" sz="1600" dirty="0" smtClean="0">
                    <a:latin typeface="等线" panose="02010600030101010101" pitchFamily="2" charset="-122"/>
                    <a:ea typeface="等线" panose="02010600030101010101" pitchFamily="2" charset="-122"/>
                  </a:rPr>
                  <a:t>景区内</a:t>
                </a:r>
                <a:r>
                  <a:rPr lang="zh-CN" altLang="zh-CN" sz="1600" dirty="0" smtClean="0">
                    <a:latin typeface="等线" panose="02010600030101010101" pitchFamily="2" charset="-122"/>
                    <a:ea typeface="等线" panose="02010600030101010101" pitchFamily="2" charset="-122"/>
                  </a:rPr>
                  <a:t>所有</a:t>
                </a:r>
                <a:r>
                  <a:rPr lang="zh-CN" altLang="zh-CN" sz="1600" dirty="0">
                    <a:latin typeface="等线" panose="02010600030101010101" pitchFamily="2" charset="-122"/>
                    <a:ea typeface="等线" panose="02010600030101010101" pitchFamily="2" charset="-122"/>
                  </a:rPr>
                  <a:t>样本点经纬度的算数平均数。</a:t>
                </a:r>
              </a:p>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f</m:t>
                          </m:r>
                        </m:e>
                        <m:sub>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C</m:t>
                              </m:r>
                            </m:e>
                            <m:sub>
                              <m:r>
                                <m:rPr>
                                  <m:sty m:val="p"/>
                                </m:rPr>
                                <a:rPr lang="en-US" altLang="zh-CN" sz="1600">
                                  <a:latin typeface="Cambria Math" panose="02040503050406030204" pitchFamily="18" charset="0"/>
                                </a:rPr>
                                <m:t>i</m:t>
                              </m:r>
                            </m:sub>
                          </m:sSub>
                        </m:sub>
                      </m:sSub>
                      <m:d>
                        <m:dPr>
                          <m:ctrlPr>
                            <a:rPr lang="zh-CN" altLang="zh-CN" sz="1600" i="1">
                              <a:latin typeface="Cambria Math" panose="02040503050406030204" pitchFamily="18" charset="0"/>
                            </a:rPr>
                          </m:ctrlPr>
                        </m:dPr>
                        <m:e>
                          <m:r>
                            <m:rPr>
                              <m:sty m:val="p"/>
                            </m:rPr>
                            <a:rPr lang="en-US" altLang="zh-CN" sz="1600">
                              <a:latin typeface="Cambria Math" panose="02040503050406030204" pitchFamily="18" charset="0"/>
                            </a:rPr>
                            <m:t>q</m:t>
                          </m:r>
                        </m:e>
                      </m:d>
                      <m:r>
                        <a:rPr lang="en-US" altLang="zh-CN" sz="1600">
                          <a:latin typeface="Cambria Math" panose="02040503050406030204" pitchFamily="18" charset="0"/>
                        </a:rPr>
                        <m:t>=</m:t>
                      </m:r>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𝑗</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𝑓</m:t>
                              </m:r>
                            </m:e>
                            <m: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𝑗</m:t>
                                  </m:r>
                                </m:sub>
                              </m:sSub>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𝑞</m:t>
                              </m:r>
                            </m:e>
                          </m:d>
                        </m:e>
                      </m:nary>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m:t>
                          </m:r>
                        </m:e>
                        <m:sub>
                          <m:r>
                            <m:rPr>
                              <m:sty m:val="p"/>
                            </m:rPr>
                            <a:rPr lang="en-US" altLang="zh-CN" sz="1600">
                              <a:latin typeface="Cambria Math" panose="02040503050406030204" pitchFamily="18" charset="0"/>
                            </a:rPr>
                            <m:t>j</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𝐶</m:t>
                          </m:r>
                        </m:e>
                        <m:sub>
                          <m:r>
                            <a:rPr lang="en-US" altLang="zh-CN" sz="1600" i="1">
                              <a:latin typeface="Cambria Math" panose="02040503050406030204" pitchFamily="18" charset="0"/>
                            </a:rPr>
                            <m:t>𝑖</m:t>
                          </m:r>
                        </m:sub>
                      </m:sSub>
                    </m:oMath>
                  </m:oMathPara>
                </a14:m>
                <a:endParaRPr lang="en-US" altLang="zh-CN" sz="1600" dirty="0" smtClean="0">
                  <a:latin typeface="等线" panose="02010600030101010101" pitchFamily="2" charset="-122"/>
                  <a:ea typeface="等线" panose="02010600030101010101" pitchFamily="2" charset="-122"/>
                </a:endParaRPr>
              </a:p>
              <a:p>
                <a:r>
                  <a:rPr lang="zh-CN" altLang="zh-CN" sz="1600" dirty="0">
                    <a:latin typeface="等线" panose="02010600030101010101" pitchFamily="2" charset="-122"/>
                    <a:ea typeface="等线" panose="02010600030101010101" pitchFamily="2" charset="-122"/>
                  </a:rPr>
                  <a:t>其中</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m:t>
                        </m:r>
                      </m:e>
                      <m:sub>
                        <m:r>
                          <m:rPr>
                            <m:sty m:val="p"/>
                          </m:rPr>
                          <a:rPr lang="en-US" altLang="zh-CN" sz="1600">
                            <a:latin typeface="Cambria Math" panose="02040503050406030204" pitchFamily="18" charset="0"/>
                          </a:rPr>
                          <m:t>j</m:t>
                        </m:r>
                      </m:sub>
                    </m:sSub>
                  </m:oMath>
                </a14:m>
                <a:r>
                  <a:rPr lang="en-US" altLang="zh-CN" sz="1600" dirty="0">
                    <a:latin typeface="等线" panose="02010600030101010101" pitchFamily="2" charset="-122"/>
                    <a:ea typeface="等线" panose="02010600030101010101" pitchFamily="2" charset="-122"/>
                  </a:rPr>
                  <a:t> </a:t>
                </a:r>
                <a:r>
                  <a:rPr lang="zh-CN" altLang="zh-CN" sz="1600" dirty="0">
                    <a:latin typeface="等线" panose="02010600030101010101" pitchFamily="2" charset="-122"/>
                    <a:ea typeface="等线" panose="02010600030101010101" pitchFamily="2" charset="-122"/>
                  </a:rPr>
                  <a:t>是属于类</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C</m:t>
                        </m:r>
                      </m:e>
                      <m:sub>
                        <m:r>
                          <m:rPr>
                            <m:sty m:val="p"/>
                          </m:rPr>
                          <a:rPr lang="en-US" altLang="zh-CN" sz="1600">
                            <a:latin typeface="Cambria Math" panose="02040503050406030204" pitchFamily="18" charset="0"/>
                          </a:rPr>
                          <m:t>i</m:t>
                        </m:r>
                      </m:sub>
                    </m:sSub>
                  </m:oMath>
                </a14:m>
                <a:r>
                  <a:rPr lang="en-US" altLang="zh-CN" sz="1600" dirty="0">
                    <a:latin typeface="等线" panose="02010600030101010101" pitchFamily="2" charset="-122"/>
                    <a:ea typeface="等线" panose="02010600030101010101" pitchFamily="2" charset="-122"/>
                  </a:rPr>
                  <a:t> </a:t>
                </a:r>
                <a:r>
                  <a:rPr lang="zh-CN" altLang="zh-CN" sz="1600" dirty="0">
                    <a:latin typeface="等线" panose="02010600030101010101" pitchFamily="2" charset="-122"/>
                    <a:ea typeface="等线" panose="02010600030101010101" pitchFamily="2" charset="-122"/>
                  </a:rPr>
                  <a:t>的样本点，</a:t>
                </a:r>
                <a14:m>
                  <m:oMath xmlns:m="http://schemas.openxmlformats.org/officeDocument/2006/math">
                    <m:r>
                      <m:rPr>
                        <m:sty m:val="p"/>
                      </m:rPr>
                      <a:rPr lang="en-US" altLang="zh-CN" sz="1600">
                        <a:latin typeface="Cambria Math" panose="02040503050406030204" pitchFamily="18" charset="0"/>
                      </a:rPr>
                      <m:t>n</m:t>
                    </m:r>
                  </m:oMath>
                </a14:m>
                <a:r>
                  <a:rPr lang="zh-CN" altLang="zh-CN" sz="1600" dirty="0">
                    <a:latin typeface="等线" panose="02010600030101010101" pitchFamily="2" charset="-122"/>
                    <a:ea typeface="等线" panose="02010600030101010101" pitchFamily="2" charset="-122"/>
                  </a:rPr>
                  <a:t>为</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C</m:t>
                        </m:r>
                      </m:e>
                      <m:sub>
                        <m:r>
                          <m:rPr>
                            <m:sty m:val="p"/>
                          </m:rPr>
                          <a:rPr lang="en-US" altLang="zh-CN" sz="1600">
                            <a:latin typeface="Cambria Math" panose="02040503050406030204" pitchFamily="18" charset="0"/>
                          </a:rPr>
                          <m:t>i</m:t>
                        </m:r>
                      </m:sub>
                    </m:sSub>
                  </m:oMath>
                </a14:m>
                <a:r>
                  <a:rPr lang="zh-CN" altLang="zh-CN" sz="1600" dirty="0">
                    <a:latin typeface="等线" panose="02010600030101010101" pitchFamily="2" charset="-122"/>
                    <a:ea typeface="等线" panose="02010600030101010101" pitchFamily="2" charset="-122"/>
                  </a:rPr>
                  <a:t>中包含的样本点数目。</a:t>
                </a:r>
              </a:p>
              <a:p>
                <a:r>
                  <a:rPr lang="zh-CN" altLang="zh-CN" sz="1600" dirty="0">
                    <a:latin typeface="等线" panose="02010600030101010101" pitchFamily="2" charset="-122"/>
                    <a:ea typeface="等线" panose="02010600030101010101" pitchFamily="2" charset="-122"/>
                  </a:rPr>
                  <a:t>每个实验</a:t>
                </a:r>
                <a:r>
                  <a:rPr lang="zh-CN" altLang="zh-CN" sz="1600" dirty="0" smtClean="0">
                    <a:latin typeface="等线" panose="02010600030101010101" pitchFamily="2" charset="-122"/>
                    <a:ea typeface="等线" panose="02010600030101010101" pitchFamily="2" charset="-122"/>
                  </a:rPr>
                  <a:t>点</a:t>
                </a:r>
                <a14:m>
                  <m:oMath xmlns:m="http://schemas.openxmlformats.org/officeDocument/2006/math">
                    <m:r>
                      <m:rPr>
                        <m:sty m:val="p"/>
                      </m:rPr>
                      <a:rPr lang="en-US" altLang="zh-CN" sz="1600" i="0" dirty="0" smtClean="0">
                        <a:latin typeface="Cambria Math" panose="02040503050406030204" pitchFamily="18" charset="0"/>
                      </a:rPr>
                      <m:t>q</m:t>
                    </m:r>
                  </m:oMath>
                </a14:m>
                <a:r>
                  <a:rPr lang="zh-CN" altLang="zh-CN" sz="1600" dirty="0" smtClean="0">
                    <a:latin typeface="等线" panose="02010600030101010101" pitchFamily="2" charset="-122"/>
                    <a:ea typeface="等线" panose="02010600030101010101" pitchFamily="2" charset="-122"/>
                  </a:rPr>
                  <a:t>属于</a:t>
                </a:r>
                <a:r>
                  <a:rPr lang="zh-CN" altLang="zh-CN" sz="1600" dirty="0">
                    <a:latin typeface="等线" panose="02010600030101010101" pitchFamily="2" charset="-122"/>
                    <a:ea typeface="等线" panose="02010600030101010101" pitchFamily="2" charset="-122"/>
                  </a:rPr>
                  <a:t>当前</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Place</m:t>
                        </m:r>
                      </m:e>
                      <m:sub>
                        <m:r>
                          <m:rPr>
                            <m:sty m:val="p"/>
                          </m:rPr>
                          <a:rPr lang="en-US" altLang="zh-CN" sz="1600" i="1">
                            <a:latin typeface="Cambria Math" panose="02040503050406030204" pitchFamily="18" charset="0"/>
                          </a:rPr>
                          <m:t>m</m:t>
                        </m:r>
                      </m:sub>
                    </m:sSub>
                  </m:oMath>
                </a14:m>
                <a:r>
                  <a:rPr lang="zh-CN" altLang="zh-CN" sz="1600" dirty="0" smtClean="0">
                    <a:latin typeface="等线" panose="02010600030101010101" pitchFamily="2" charset="-122"/>
                    <a:ea typeface="等线" panose="02010600030101010101" pitchFamily="2" charset="-122"/>
                  </a:rPr>
                  <a:t>的</a:t>
                </a:r>
                <a:r>
                  <a:rPr lang="zh-CN" altLang="en-US" sz="1600" dirty="0">
                    <a:latin typeface="等线" panose="02010600030101010101" pitchFamily="2" charset="-122"/>
                    <a:ea typeface="等线" panose="02010600030101010101" pitchFamily="2" charset="-122"/>
                  </a:rPr>
                  <a:t>隶属度</a:t>
                </a:r>
                <a:r>
                  <a:rPr lang="zh-CN" altLang="zh-CN" sz="1600" dirty="0" smtClean="0">
                    <a:latin typeface="等线" panose="02010600030101010101" pitchFamily="2" charset="-122"/>
                    <a:ea typeface="等线" panose="02010600030101010101" pitchFamily="2" charset="-122"/>
                  </a:rPr>
                  <a:t>函数</a:t>
                </a:r>
                <a14:m>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f</m:t>
                        </m:r>
                      </m:e>
                      <m:sub>
                        <m:sSub>
                          <m:sSubPr>
                            <m:ctrlPr>
                              <a:rPr lang="zh-CN" altLang="zh-CN" sz="1600" i="1" smtClean="0">
                                <a:latin typeface="Cambria Math" panose="02040503050406030204" pitchFamily="18" charset="0"/>
                              </a:rPr>
                            </m:ctrlPr>
                          </m:sSubPr>
                          <m:e>
                            <m:r>
                              <m:rPr>
                                <m:sty m:val="p"/>
                              </m:rPr>
                              <a:rPr lang="en-US" altLang="zh-CN" sz="1600">
                                <a:latin typeface="Cambria Math" panose="02040503050406030204" pitchFamily="18" charset="0"/>
                              </a:rPr>
                              <m:t>Place</m:t>
                            </m:r>
                          </m:e>
                          <m:sub>
                            <m:r>
                              <m:rPr>
                                <m:sty m:val="p"/>
                              </m:rPr>
                              <a:rPr lang="en-US" altLang="zh-CN" sz="1600" b="0" i="0" smtClean="0">
                                <a:latin typeface="Cambria Math" panose="02040503050406030204" pitchFamily="18" charset="0"/>
                              </a:rPr>
                              <m:t>m</m:t>
                            </m:r>
                          </m:sub>
                        </m:sSub>
                      </m:sub>
                    </m:sSub>
                    <m:r>
                      <a:rPr lang="en-US" altLang="zh-CN" sz="1600">
                        <a:latin typeface="Cambria Math" panose="02040503050406030204" pitchFamily="18" charset="0"/>
                      </a:rPr>
                      <m:t>(</m:t>
                    </m:r>
                    <m:r>
                      <m:rPr>
                        <m:sty m:val="p"/>
                      </m:rPr>
                      <a:rPr lang="en-US" altLang="zh-CN" sz="1600">
                        <a:latin typeface="Cambria Math" panose="02040503050406030204" pitchFamily="18" charset="0"/>
                      </a:rPr>
                      <m:t>q</m:t>
                    </m:r>
                    <m:r>
                      <a:rPr lang="en-US" altLang="zh-CN" sz="1600">
                        <a:latin typeface="Cambria Math" panose="02040503050406030204" pitchFamily="18" charset="0"/>
                      </a:rPr>
                      <m:t>)</m:t>
                    </m:r>
                  </m:oMath>
                </a14:m>
                <a:r>
                  <a:rPr lang="zh-CN" altLang="en-US" sz="1600" dirty="0" smtClean="0">
                    <a:latin typeface="等线" panose="02010600030101010101" pitchFamily="2" charset="-122"/>
                    <a:ea typeface="等线" panose="02010600030101010101" pitchFamily="2" charset="-122"/>
                  </a:rPr>
                  <a:t>有，</a:t>
                </a:r>
                <a:endParaRPr lang="zh-CN" altLang="zh-CN" sz="1600" dirty="0" smtClean="0">
                  <a:latin typeface="等线" panose="02010600030101010101" pitchFamily="2" charset="-122"/>
                  <a:ea typeface="等线" panose="02010600030101010101" pitchFamily="2" charset="-122"/>
                </a:endParaRPr>
              </a:p>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f</m:t>
                          </m:r>
                        </m:e>
                        <m:sub>
                          <m:sSub>
                            <m:sSubPr>
                              <m:ctrlPr>
                                <a:rPr lang="en-US" altLang="zh-CN" sz="1600" b="0" i="1" smtClean="0">
                                  <a:latin typeface="Cambria Math" panose="02040503050406030204" pitchFamily="18" charset="0"/>
                                </a:rPr>
                              </m:ctrlPr>
                            </m:sSubPr>
                            <m:e>
                              <m:r>
                                <m:rPr>
                                  <m:sty m:val="p"/>
                                </m:rPr>
                                <a:rPr lang="en-US" altLang="zh-CN" sz="1600" i="0">
                                  <a:latin typeface="Cambria Math" panose="02040503050406030204" pitchFamily="18" charset="0"/>
                                </a:rPr>
                                <m:t>Place</m:t>
                              </m:r>
                            </m:e>
                            <m:sub>
                              <m:r>
                                <a:rPr lang="en-US" altLang="zh-CN" sz="1600" b="0" i="1" smtClean="0">
                                  <a:latin typeface="Cambria Math" panose="02040503050406030204" pitchFamily="18" charset="0"/>
                                </a:rPr>
                                <m:t>𝑚</m:t>
                              </m:r>
                            </m:sub>
                          </m:sSub>
                        </m:sub>
                      </m:sSub>
                      <m:d>
                        <m:dPr>
                          <m:ctrlPr>
                            <a:rPr lang="zh-CN" altLang="zh-CN" sz="1600" i="1">
                              <a:latin typeface="Cambria Math" panose="02040503050406030204" pitchFamily="18" charset="0"/>
                            </a:rPr>
                          </m:ctrlPr>
                        </m:dPr>
                        <m:e>
                          <m:r>
                            <m:rPr>
                              <m:sty m:val="p"/>
                            </m:rPr>
                            <a:rPr lang="en-US" altLang="zh-CN" sz="1600">
                              <a:latin typeface="Cambria Math" panose="02040503050406030204" pitchFamily="18" charset="0"/>
                            </a:rPr>
                            <m:t>q</m:t>
                          </m:r>
                        </m:e>
                      </m:d>
                      <m:r>
                        <a:rPr lang="en-US" altLang="zh-CN" sz="1600">
                          <a:latin typeface="Cambria Math" panose="02040503050406030204" pitchFamily="18" charset="0"/>
                        </a:rPr>
                        <m:t>=</m:t>
                      </m:r>
                      <m:r>
                        <m:rPr>
                          <m:sty m:val="p"/>
                        </m:rPr>
                        <a:rPr lang="en-US" altLang="zh-CN" sz="1600">
                          <a:latin typeface="Cambria Math" panose="02040503050406030204" pitchFamily="18" charset="0"/>
                        </a:rPr>
                        <m:t>Max</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f</m:t>
                              </m:r>
                            </m:e>
                            <m:sub>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C</m:t>
                                  </m:r>
                                </m:e>
                                <m:sub>
                                  <m:r>
                                    <m:rPr>
                                      <m:sty m:val="p"/>
                                    </m:rPr>
                                    <a:rPr lang="en-US" altLang="zh-CN" sz="1600">
                                      <a:latin typeface="Cambria Math" panose="02040503050406030204" pitchFamily="18" charset="0"/>
                                    </a:rPr>
                                    <m:t>i</m:t>
                                  </m:r>
                                </m:sub>
                              </m:sSub>
                            </m:sub>
                          </m:sSub>
                          <m:d>
                            <m:dPr>
                              <m:ctrlPr>
                                <a:rPr lang="zh-CN" altLang="zh-CN" sz="1600" i="1">
                                  <a:latin typeface="Cambria Math" panose="02040503050406030204" pitchFamily="18" charset="0"/>
                                </a:rPr>
                              </m:ctrlPr>
                            </m:dPr>
                            <m:e>
                              <m:r>
                                <m:rPr>
                                  <m:sty m:val="p"/>
                                </m:rPr>
                                <a:rPr lang="en-US" altLang="zh-CN" sz="1600">
                                  <a:latin typeface="Cambria Math" panose="02040503050406030204" pitchFamily="18" charset="0"/>
                                </a:rPr>
                                <m:t>q</m:t>
                              </m:r>
                            </m:e>
                          </m:d>
                        </m:e>
                      </m:d>
                    </m:oMath>
                  </m:oMathPara>
                </a14:m>
                <a:endParaRPr lang="zh-CN" altLang="zh-CN" sz="1600" dirty="0">
                  <a:latin typeface="等线" panose="02010600030101010101" pitchFamily="2" charset="-122"/>
                  <a:ea typeface="等线" panose="02010600030101010101" pitchFamily="2" charset="-122"/>
                </a:endParaRPr>
              </a:p>
              <a:p>
                <a:pPr>
                  <a:lnSpc>
                    <a:spcPct val="130000"/>
                  </a:lnSpc>
                </a:pPr>
                <a:endParaRPr lang="zh-CN" altLang="en-US" sz="1600" dirty="0">
                  <a:solidFill>
                    <a:schemeClr val="tx1">
                      <a:lumMod val="75000"/>
                      <a:lumOff val="25000"/>
                    </a:schemeClr>
                  </a:solidFill>
                  <a:latin typeface="+mn-ea"/>
                </a:endParaRPr>
              </a:p>
            </p:txBody>
          </p:sp>
        </mc:Choice>
        <mc:Fallback xmlns="">
          <p:sp>
            <p:nvSpPr>
              <p:cNvPr id="6" name="文本框 8"/>
              <p:cNvSpPr txBox="1">
                <a:spLocks noRot="1" noChangeAspect="1" noMove="1" noResize="1" noEditPoints="1" noAdjustHandles="1" noChangeArrowheads="1" noChangeShapeType="1" noTextEdit="1"/>
              </p:cNvSpPr>
              <p:nvPr/>
            </p:nvSpPr>
            <p:spPr>
              <a:xfrm>
                <a:off x="377662" y="856792"/>
                <a:ext cx="6757987" cy="5400133"/>
              </a:xfrm>
              <a:prstGeom prst="rect">
                <a:avLst/>
              </a:prstGeom>
              <a:blipFill>
                <a:blip r:embed="rId6"/>
                <a:stretch>
                  <a:fillRect l="-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7099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US" altLang="zh-CN" dirty="0" smtClean="0"/>
              <a:t>03</a:t>
            </a:r>
            <a:endParaRPr lang="zh-CN" altLang="en-US" dirty="0"/>
          </a:p>
        </p:txBody>
      </p:sp>
      <p:sp>
        <p:nvSpPr>
          <p:cNvPr id="3" name="文本占位符 2"/>
          <p:cNvSpPr>
            <a:spLocks noGrp="1"/>
          </p:cNvSpPr>
          <p:nvPr>
            <p:ph type="body" sz="quarter" idx="22"/>
          </p:nvPr>
        </p:nvSpPr>
        <p:spPr/>
        <p:txBody>
          <a:bodyPr/>
          <a:lstStyle/>
          <a:p>
            <a:r>
              <a:rPr lang="zh-CN" altLang="en-US" dirty="0" smtClean="0"/>
              <a:t>旅游行为识别方法</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124606605"/>
              </p:ext>
            </p:extLst>
          </p:nvPr>
        </p:nvGraphicFramePr>
        <p:xfrm>
          <a:off x="6743699" y="243343"/>
          <a:ext cx="5086351" cy="6097303"/>
        </p:xfrm>
        <a:graphic>
          <a:graphicData uri="http://schemas.openxmlformats.org/presentationml/2006/ole">
            <mc:AlternateContent xmlns:mc="http://schemas.openxmlformats.org/markup-compatibility/2006">
              <mc:Choice xmlns:v="urn:schemas-microsoft-com:vml" Requires="v">
                <p:oleObj spid="_x0000_s6344" name="Visio" r:id="rId4" imgW="6876998" imgH="8229600" progId="Visio.Drawing.15">
                  <p:embed/>
                </p:oleObj>
              </mc:Choice>
              <mc:Fallback>
                <p:oleObj name="Visio" r:id="rId4" imgW="6876998" imgH="822960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3699" y="243343"/>
                        <a:ext cx="5086351" cy="609730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矩形 5"/>
              <p:cNvSpPr/>
              <p:nvPr/>
            </p:nvSpPr>
            <p:spPr>
              <a:xfrm>
                <a:off x="520446" y="1471255"/>
                <a:ext cx="6096000" cy="2308324"/>
              </a:xfrm>
              <a:prstGeom prst="rect">
                <a:avLst/>
              </a:prstGeom>
            </p:spPr>
            <p:txBody>
              <a:bodyPr>
                <a:spAutoFit/>
              </a:bodyPr>
              <a:lstStyle/>
              <a:p>
                <a:pPr>
                  <a:lnSpc>
                    <a:spcPct val="150000"/>
                  </a:lnSpc>
                </a:pPr>
                <a:r>
                  <a:rPr lang="zh-CN" altLang="en-US" sz="1600" dirty="0" smtClean="0">
                    <a:latin typeface="等线" panose="02010600030101010101" pitchFamily="2" charset="-122"/>
                    <a:ea typeface="等线" panose="02010600030101010101" pitchFamily="2" charset="-122"/>
                  </a:rPr>
                  <a:t>       考察中尺度时空行为。我们制定如下规则，同一用户在连续若干天</a:t>
                </a:r>
                <a:r>
                  <a:rPr lang="en-US" altLang="zh-CN" sz="1600" dirty="0">
                    <a:latin typeface="等线" panose="02010600030101010101" pitchFamily="2" charset="-122"/>
                    <a:ea typeface="等线" panose="02010600030101010101" pitchFamily="2" charset="-122"/>
                  </a:rPr>
                  <a:t>(N</a:t>
                </a:r>
                <a:r>
                  <a:rPr lang="zh-CN" altLang="en-US" sz="1600" dirty="0">
                    <a:latin typeface="等线" panose="02010600030101010101" pitchFamily="2" charset="-122"/>
                    <a:ea typeface="等线" panose="02010600030101010101" pitchFamily="2" charset="-122"/>
                  </a:rPr>
                  <a:t>天</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内发了数条</a:t>
                </a:r>
                <a:r>
                  <a:rPr lang="en-US" altLang="zh-CN" sz="1600" dirty="0">
                    <a:latin typeface="等线" panose="02010600030101010101" pitchFamily="2" charset="-122"/>
                    <a:ea typeface="等线" panose="02010600030101010101" pitchFamily="2" charset="-122"/>
                  </a:rPr>
                  <a:t>(n</a:t>
                </a:r>
                <a:r>
                  <a:rPr lang="zh-CN" altLang="en-US" sz="1600" dirty="0">
                    <a:latin typeface="等线" panose="02010600030101010101" pitchFamily="2" charset="-122"/>
                    <a:ea typeface="等线" panose="02010600030101010101" pitchFamily="2" charset="-122"/>
                  </a:rPr>
                  <a:t>条</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社交媒体记录，且两条相邻的社交媒体记录的间隔时间不超过一个时间阈值</a:t>
                </a:r>
                <a14:m>
                  <m:oMath xmlns:m="http://schemas.openxmlformats.org/officeDocument/2006/math">
                    <m:sSub>
                      <m:sSubPr>
                        <m:ctrlPr>
                          <a:rPr lang="en-US" altLang="zh-CN" sz="1600" i="1" dirty="0" smtClean="0">
                            <a:latin typeface="Cambria Math" panose="02040503050406030204" pitchFamily="18" charset="0"/>
                            <a:ea typeface="等线" panose="02010600030101010101" pitchFamily="2" charset="-122"/>
                          </a:rPr>
                        </m:ctrlPr>
                      </m:sSubPr>
                      <m:e>
                        <m:r>
                          <a:rPr lang="en-US" altLang="zh-CN" sz="1600" i="1" dirty="0" smtClean="0">
                            <a:latin typeface="Cambria Math" panose="02040503050406030204" pitchFamily="18" charset="0"/>
                            <a:ea typeface="等线" panose="02010600030101010101" pitchFamily="2" charset="-122"/>
                          </a:rPr>
                          <m:t>𝑇</m:t>
                        </m:r>
                      </m:e>
                      <m:sub>
                        <m:r>
                          <a:rPr lang="en-US" altLang="zh-CN" sz="1600" i="1" dirty="0" smtClean="0">
                            <a:latin typeface="Cambria Math" panose="02040503050406030204" pitchFamily="18" charset="0"/>
                            <a:ea typeface="等线" panose="02010600030101010101" pitchFamily="2" charset="-122"/>
                          </a:rPr>
                          <m:t>𝑀</m:t>
                        </m:r>
                      </m:sub>
                    </m:sSub>
                  </m:oMath>
                </a14:m>
                <a:r>
                  <a:rPr lang="zh-CN" altLang="en-US" sz="1600" dirty="0">
                    <a:latin typeface="等线" panose="02010600030101010101" pitchFamily="2" charset="-122"/>
                    <a:ea typeface="等线" panose="02010600030101010101" pitchFamily="2" charset="-122"/>
                  </a:rPr>
                  <a:t>，则将这</a:t>
                </a:r>
                <a:r>
                  <a:rPr lang="en-US" altLang="zh-CN" sz="1600" dirty="0">
                    <a:latin typeface="等线" panose="02010600030101010101" pitchFamily="2" charset="-122"/>
                    <a:ea typeface="等线" panose="02010600030101010101" pitchFamily="2" charset="-122"/>
                  </a:rPr>
                  <a:t>n</a:t>
                </a:r>
                <a:r>
                  <a:rPr lang="zh-CN" altLang="en-US" sz="1600" dirty="0">
                    <a:latin typeface="等线" panose="02010600030101010101" pitchFamily="2" charset="-122"/>
                    <a:ea typeface="等线" panose="02010600030101010101" pitchFamily="2" charset="-122"/>
                  </a:rPr>
                  <a:t>条社交媒体记录视作同一行为中发生的</a:t>
                </a:r>
                <a:r>
                  <a:rPr lang="zh-CN" altLang="en-US" sz="1600" dirty="0" smtClean="0">
                    <a:latin typeface="等线" panose="02010600030101010101" pitchFamily="2" charset="-122"/>
                    <a:ea typeface="等线" panose="02010600030101010101" pitchFamily="2" charset="-122"/>
                  </a:rPr>
                  <a:t>。</a:t>
                </a:r>
                <a:endParaRPr lang="en-US" altLang="zh-CN" sz="1600" dirty="0" smtClean="0">
                  <a:latin typeface="等线" panose="02010600030101010101" pitchFamily="2" charset="-122"/>
                  <a:ea typeface="等线" panose="02010600030101010101" pitchFamily="2" charset="-122"/>
                </a:endParaRPr>
              </a:p>
              <a:p>
                <a:pPr>
                  <a:lnSpc>
                    <a:spcPct val="150000"/>
                  </a:lnSpc>
                </a:pPr>
                <a:r>
                  <a:rPr lang="zh-CN" altLang="en-US" sz="1600" dirty="0" smtClean="0">
                    <a:latin typeface="等线" panose="02010600030101010101" pitchFamily="2" charset="-122"/>
                    <a:ea typeface="等线" panose="02010600030101010101" pitchFamily="2" charset="-122"/>
                  </a:rPr>
                  <a:t>        若在这条行为中，用户到达过一个及以上的景区，则将这条行为标记为旅游行为。</a:t>
                </a:r>
                <a:endParaRPr lang="zh-CN" altLang="en-US" sz="1600" dirty="0">
                  <a:latin typeface="等线" panose="02010600030101010101" pitchFamily="2" charset="-122"/>
                  <a:ea typeface="等线" panose="02010600030101010101" pitchFamily="2"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520446" y="1471255"/>
                <a:ext cx="6096000" cy="2308324"/>
              </a:xfrm>
              <a:prstGeom prst="rect">
                <a:avLst/>
              </a:prstGeom>
              <a:blipFill>
                <a:blip r:embed="rId6"/>
                <a:stretch>
                  <a:fillRect l="-500" b="-7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0710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研究方法</a:t>
            </a:r>
            <a:endParaRPr kumimoji="1" lang="zh-CN" altLang="en-US" dirty="0"/>
          </a:p>
        </p:txBody>
      </p:sp>
      <p:sp>
        <p:nvSpPr>
          <p:cNvPr id="4" name="矩形 3"/>
          <p:cNvSpPr/>
          <p:nvPr/>
        </p:nvSpPr>
        <p:spPr>
          <a:xfrm>
            <a:off x="10643616" y="0"/>
            <a:ext cx="420624" cy="3557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斜纹 4"/>
          <p:cNvSpPr/>
          <p:nvPr/>
        </p:nvSpPr>
        <p:spPr>
          <a:xfrm rot="18900000" flipV="1">
            <a:off x="9115262" y="2750295"/>
            <a:ext cx="1614586" cy="1614586"/>
          </a:xfrm>
          <a:prstGeom prst="diagStripe">
            <a:avLst>
              <a:gd name="adj" fmla="val 6373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7" name="组 6"/>
          <p:cNvGrpSpPr/>
          <p:nvPr/>
        </p:nvGrpSpPr>
        <p:grpSpPr>
          <a:xfrm>
            <a:off x="2087881" y="3297219"/>
            <a:ext cx="6692990" cy="2427973"/>
            <a:chOff x="5378148" y="4024216"/>
            <a:chExt cx="4148348" cy="2427973"/>
          </a:xfrm>
        </p:grpSpPr>
        <p:sp>
          <p:nvSpPr>
            <p:cNvPr id="22" name="文本框 8"/>
            <p:cNvSpPr txBox="1"/>
            <p:nvPr/>
          </p:nvSpPr>
          <p:spPr>
            <a:xfrm>
              <a:off x="5378148" y="4790580"/>
              <a:ext cx="3292551" cy="16616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600" dirty="0" smtClean="0">
                  <a:solidFill>
                    <a:schemeClr val="tx1">
                      <a:lumMod val="75000"/>
                      <a:lumOff val="25000"/>
                    </a:schemeClr>
                  </a:solidFill>
                  <a:latin typeface="+mn-ea"/>
                </a:rPr>
                <a:t>对目标城市网格化，以网格为节点，以俩个格网同时出现在一条行为序列中的次数为边的权重，生成关系矩阵。</a:t>
              </a:r>
              <a:endParaRPr lang="en-US" altLang="zh-CN" sz="1600" dirty="0" smtClean="0">
                <a:solidFill>
                  <a:schemeClr val="tx1">
                    <a:lumMod val="75000"/>
                    <a:lumOff val="25000"/>
                  </a:schemeClr>
                </a:solidFill>
                <a:latin typeface="+mn-ea"/>
              </a:endParaRPr>
            </a:p>
            <a:p>
              <a:pPr algn="r">
                <a:lnSpc>
                  <a:spcPct val="130000"/>
                </a:lnSpc>
              </a:pPr>
              <a:r>
                <a:rPr lang="zh-CN" altLang="en-US" sz="1600" dirty="0">
                  <a:solidFill>
                    <a:schemeClr val="tx1">
                      <a:lumMod val="75000"/>
                      <a:lumOff val="25000"/>
                    </a:schemeClr>
                  </a:solidFill>
                  <a:latin typeface="+mn-ea"/>
                </a:rPr>
                <a:t>基于社区发现算法</a:t>
              </a:r>
              <a:r>
                <a:rPr lang="zh-CN" altLang="en-US" sz="1600" dirty="0" smtClean="0">
                  <a:solidFill>
                    <a:schemeClr val="tx1">
                      <a:lumMod val="75000"/>
                      <a:lumOff val="25000"/>
                    </a:schemeClr>
                  </a:solidFill>
                  <a:latin typeface="+mn-ea"/>
                </a:rPr>
                <a:t>（</a:t>
              </a:r>
              <a:r>
                <a:rPr lang="en-US" altLang="zh-CN" sz="1600" dirty="0" err="1" smtClean="0">
                  <a:solidFill>
                    <a:schemeClr val="tx1">
                      <a:lumMod val="75000"/>
                      <a:lumOff val="25000"/>
                    </a:schemeClr>
                  </a:solidFill>
                  <a:latin typeface="+mn-ea"/>
                </a:rPr>
                <a:t>FastGreedy</a:t>
              </a:r>
              <a:r>
                <a:rPr lang="zh-CN" altLang="en-US" sz="1600" dirty="0">
                  <a:solidFill>
                    <a:schemeClr val="tx1">
                      <a:lumMod val="75000"/>
                      <a:lumOff val="25000"/>
                    </a:schemeClr>
                  </a:solidFill>
                  <a:latin typeface="+mn-ea"/>
                </a:rPr>
                <a:t>算法）对城市网格进行社区划分，得到目的地城市的旅游空间。</a:t>
              </a:r>
            </a:p>
          </p:txBody>
        </p:sp>
        <p:sp>
          <p:nvSpPr>
            <p:cNvPr id="23" name="矩形 22"/>
            <p:cNvSpPr/>
            <p:nvPr/>
          </p:nvSpPr>
          <p:spPr>
            <a:xfrm>
              <a:off x="7641871" y="4304221"/>
              <a:ext cx="1014909" cy="492443"/>
            </a:xfrm>
            <a:prstGeom prst="rect">
              <a:avLst/>
            </a:prstGeom>
          </p:spPr>
          <p:txBody>
            <a:bodyPr wrap="none">
              <a:spAutoFit/>
            </a:bodyPr>
            <a:lstStyle/>
            <a:p>
              <a:pPr algn="r" defTabSz="1219170">
                <a:lnSpc>
                  <a:spcPct val="130000"/>
                </a:lnSpc>
                <a:defRPr/>
              </a:pPr>
              <a:r>
                <a:rPr lang="zh-CN" altLang="en-US" sz="2000" b="1" kern="0" dirty="0" smtClean="0">
                  <a:solidFill>
                    <a:schemeClr val="tx1">
                      <a:lumMod val="75000"/>
                      <a:lumOff val="25000"/>
                    </a:schemeClr>
                  </a:solidFill>
                </a:rPr>
                <a:t>旅游区提取</a:t>
              </a:r>
              <a:endParaRPr lang="en-US" altLang="zh-CN" sz="2000" b="1" kern="0" dirty="0">
                <a:solidFill>
                  <a:schemeClr val="tx1">
                    <a:lumMod val="75000"/>
                    <a:lumOff val="25000"/>
                  </a:schemeClr>
                </a:solidFill>
              </a:endParaRPr>
            </a:p>
          </p:txBody>
        </p:sp>
        <p:sp>
          <p:nvSpPr>
            <p:cNvPr id="24" name="矩形 23"/>
            <p:cNvSpPr/>
            <p:nvPr/>
          </p:nvSpPr>
          <p:spPr>
            <a:xfrm>
              <a:off x="8670699" y="4024216"/>
              <a:ext cx="855797" cy="1532727"/>
            </a:xfrm>
            <a:prstGeom prst="rect">
              <a:avLst/>
            </a:prstGeom>
          </p:spPr>
          <p:txBody>
            <a:bodyPr wrap="square">
              <a:spAutoFit/>
            </a:bodyPr>
            <a:lstStyle/>
            <a:p>
              <a:pPr defTabSz="1219170">
                <a:lnSpc>
                  <a:spcPct val="130000"/>
                </a:lnSpc>
                <a:defRPr/>
              </a:pPr>
              <a:r>
                <a:rPr lang="en-US" altLang="zh-CN" sz="7200" b="1" kern="0" dirty="0" smtClean="0">
                  <a:solidFill>
                    <a:schemeClr val="tx1">
                      <a:lumMod val="75000"/>
                      <a:lumOff val="25000"/>
                    </a:schemeClr>
                  </a:solidFill>
                </a:rPr>
                <a:t>04</a:t>
              </a:r>
              <a:endParaRPr lang="en-US" altLang="zh-CN" sz="7200" b="1" kern="0" dirty="0">
                <a:solidFill>
                  <a:schemeClr val="tx1">
                    <a:lumMod val="75000"/>
                    <a:lumOff val="25000"/>
                  </a:schemeClr>
                </a:solidFill>
              </a:endParaRPr>
            </a:p>
          </p:txBody>
        </p:sp>
      </p:grpSp>
      <p:sp>
        <p:nvSpPr>
          <p:cNvPr id="49" name="矩形 48"/>
          <p:cNvSpPr/>
          <p:nvPr/>
        </p:nvSpPr>
        <p:spPr>
          <a:xfrm>
            <a:off x="8923030" y="-1"/>
            <a:ext cx="420224" cy="16365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0" name="斜纹 49"/>
          <p:cNvSpPr/>
          <p:nvPr/>
        </p:nvSpPr>
        <p:spPr>
          <a:xfrm rot="18900000" flipV="1">
            <a:off x="7538404" y="901015"/>
            <a:ext cx="1495188" cy="1495188"/>
          </a:xfrm>
          <a:prstGeom prst="diagStripe">
            <a:avLst>
              <a:gd name="adj" fmla="val 6515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51" name="组 50"/>
          <p:cNvGrpSpPr/>
          <p:nvPr/>
        </p:nvGrpSpPr>
        <p:grpSpPr>
          <a:xfrm>
            <a:off x="1097726" y="1154012"/>
            <a:ext cx="6150654" cy="2143207"/>
            <a:chOff x="5378148" y="4024216"/>
            <a:chExt cx="4148349" cy="2459135"/>
          </a:xfrm>
        </p:grpSpPr>
        <p:sp>
          <p:nvSpPr>
            <p:cNvPr id="52" name="文本框 8"/>
            <p:cNvSpPr txBox="1"/>
            <p:nvPr/>
          </p:nvSpPr>
          <p:spPr>
            <a:xfrm>
              <a:off x="5378148" y="4790580"/>
              <a:ext cx="3045070" cy="16927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600" dirty="0" smtClean="0">
                  <a:solidFill>
                    <a:schemeClr val="tx1">
                      <a:lumMod val="75000"/>
                      <a:lumOff val="25000"/>
                    </a:schemeClr>
                  </a:solidFill>
                  <a:latin typeface="+mn-ea"/>
                </a:rPr>
                <a:t>以景区为节点，以两个景区同时出现在一条行为场所序列中的次数为边的权重，建立网络</a:t>
              </a:r>
              <a:r>
                <a:rPr lang="zh-CN" altLang="en-US" sz="1600" dirty="0">
                  <a:solidFill>
                    <a:schemeClr val="tx1">
                      <a:lumMod val="75000"/>
                      <a:lumOff val="25000"/>
                    </a:schemeClr>
                  </a:solidFill>
                  <a:latin typeface="+mn-ea"/>
                </a:rPr>
                <a:t>。由景区网络计算各节点相对程度中心度，对中心度进行</a:t>
              </a:r>
              <a:r>
                <a:rPr lang="en-US" altLang="zh-CN" sz="1600" dirty="0">
                  <a:solidFill>
                    <a:schemeClr val="tx1">
                      <a:lumMod val="75000"/>
                      <a:lumOff val="25000"/>
                    </a:schemeClr>
                  </a:solidFill>
                  <a:latin typeface="+mn-ea"/>
                </a:rPr>
                <a:t>K-means</a:t>
              </a:r>
              <a:r>
                <a:rPr lang="zh-CN" altLang="en-US" sz="1600" dirty="0">
                  <a:solidFill>
                    <a:schemeClr val="tx1">
                      <a:lumMod val="75000"/>
                      <a:lumOff val="25000"/>
                    </a:schemeClr>
                  </a:solidFill>
                  <a:latin typeface="+mn-ea"/>
                </a:rPr>
                <a:t>聚类</a:t>
              </a:r>
            </a:p>
            <a:p>
              <a:pPr algn="r">
                <a:lnSpc>
                  <a:spcPct val="130000"/>
                </a:lnSpc>
              </a:pPr>
              <a:endParaRPr lang="zh-CN" altLang="en-US" sz="1600" dirty="0">
                <a:solidFill>
                  <a:schemeClr val="tx1">
                    <a:lumMod val="75000"/>
                    <a:lumOff val="25000"/>
                  </a:schemeClr>
                </a:solidFill>
                <a:latin typeface="+mn-ea"/>
              </a:endParaRPr>
            </a:p>
          </p:txBody>
        </p:sp>
        <p:sp>
          <p:nvSpPr>
            <p:cNvPr id="53" name="矩形 52"/>
            <p:cNvSpPr/>
            <p:nvPr/>
          </p:nvSpPr>
          <p:spPr>
            <a:xfrm>
              <a:off x="6263840" y="4298137"/>
              <a:ext cx="2027383" cy="519125"/>
            </a:xfrm>
            <a:prstGeom prst="rect">
              <a:avLst/>
            </a:prstGeom>
          </p:spPr>
          <p:txBody>
            <a:bodyPr wrap="none">
              <a:spAutoFit/>
            </a:bodyPr>
            <a:lstStyle/>
            <a:p>
              <a:pPr algn="r" defTabSz="1219170">
                <a:lnSpc>
                  <a:spcPct val="130000"/>
                </a:lnSpc>
                <a:defRPr/>
              </a:pPr>
              <a:r>
                <a:rPr lang="zh-CN" altLang="en-US" sz="2000" b="1" kern="0" dirty="0" smtClean="0">
                  <a:solidFill>
                    <a:schemeClr val="tx1">
                      <a:lumMod val="75000"/>
                      <a:lumOff val="25000"/>
                    </a:schemeClr>
                  </a:solidFill>
                </a:rPr>
                <a:t>景区网络建立及等级划分</a:t>
              </a:r>
              <a:endParaRPr lang="en-US" altLang="zh-CN" sz="2000" b="1" kern="0" dirty="0">
                <a:solidFill>
                  <a:schemeClr val="tx1">
                    <a:lumMod val="75000"/>
                    <a:lumOff val="25000"/>
                  </a:schemeClr>
                </a:solidFill>
              </a:endParaRPr>
            </a:p>
          </p:txBody>
        </p:sp>
        <p:sp>
          <p:nvSpPr>
            <p:cNvPr id="54" name="矩形 53"/>
            <p:cNvSpPr/>
            <p:nvPr/>
          </p:nvSpPr>
          <p:spPr>
            <a:xfrm>
              <a:off x="8609917" y="4024216"/>
              <a:ext cx="916580" cy="1532727"/>
            </a:xfrm>
            <a:prstGeom prst="rect">
              <a:avLst/>
            </a:prstGeom>
          </p:spPr>
          <p:txBody>
            <a:bodyPr wrap="square">
              <a:spAutoFit/>
            </a:bodyPr>
            <a:lstStyle/>
            <a:p>
              <a:pPr defTabSz="1219170">
                <a:lnSpc>
                  <a:spcPct val="130000"/>
                </a:lnSpc>
                <a:defRPr/>
              </a:pPr>
              <a:r>
                <a:rPr lang="en-US" altLang="zh-CN" sz="7200" b="1" kern="0" dirty="0" smtClean="0">
                  <a:solidFill>
                    <a:schemeClr val="tx1">
                      <a:lumMod val="75000"/>
                      <a:lumOff val="25000"/>
                    </a:schemeClr>
                  </a:solidFill>
                </a:rPr>
                <a:t>03</a:t>
              </a:r>
              <a:endParaRPr lang="en-US" altLang="zh-CN" sz="7200" b="1" kern="0" dirty="0">
                <a:solidFill>
                  <a:schemeClr val="tx1">
                    <a:lumMod val="75000"/>
                    <a:lumOff val="25000"/>
                  </a:schemeClr>
                </a:solidFill>
              </a:endParaRPr>
            </a:p>
          </p:txBody>
        </p:sp>
      </p:grpSp>
    </p:spTree>
    <p:extLst>
      <p:ext uri="{BB962C8B-B14F-4D97-AF65-F5344CB8AC3E}">
        <p14:creationId xmlns:p14="http://schemas.microsoft.com/office/powerpoint/2010/main" val="289010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US" altLang="zh-CN" dirty="0" smtClean="0"/>
              <a:t>03</a:t>
            </a:r>
            <a:endParaRPr lang="zh-CN" altLang="en-US" dirty="0"/>
          </a:p>
        </p:txBody>
      </p:sp>
      <p:sp>
        <p:nvSpPr>
          <p:cNvPr id="3" name="文本占位符 2"/>
          <p:cNvSpPr>
            <a:spLocks noGrp="1"/>
          </p:cNvSpPr>
          <p:nvPr>
            <p:ph type="body" sz="quarter" idx="22"/>
          </p:nvPr>
        </p:nvSpPr>
        <p:spPr>
          <a:xfrm>
            <a:off x="1185527" y="367967"/>
            <a:ext cx="2257761" cy="337086"/>
          </a:xfrm>
        </p:spPr>
        <p:txBody>
          <a:bodyPr/>
          <a:lstStyle/>
          <a:p>
            <a:r>
              <a:rPr lang="zh-CN" altLang="en-US" dirty="0" smtClean="0"/>
              <a:t>景区网络建立与等级划分</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050066007"/>
              </p:ext>
            </p:extLst>
          </p:nvPr>
        </p:nvGraphicFramePr>
        <p:xfrm>
          <a:off x="7986713" y="829677"/>
          <a:ext cx="3733800" cy="3467100"/>
        </p:xfrm>
        <a:graphic>
          <a:graphicData uri="http://schemas.openxmlformats.org/presentationml/2006/ole">
            <mc:AlternateContent xmlns:mc="http://schemas.openxmlformats.org/markup-compatibility/2006">
              <mc:Choice xmlns:v="urn:schemas-microsoft-com:vml" Requires="v">
                <p:oleObj spid="_x0000_s7362" name="Visio" r:id="rId4" imgW="4495655" imgH="4181353" progId="Visio.Drawing.15">
                  <p:embed/>
                </p:oleObj>
              </mc:Choice>
              <mc:Fallback>
                <p:oleObj name="Visio" r:id="rId4" imgW="4495655" imgH="4181353" progId="Visio.Drawing.15">
                  <p:embed/>
                  <p:pic>
                    <p:nvPicPr>
                      <p:cNvPr id="0" name="Object 1"/>
                      <p:cNvPicPr>
                        <a:picLocks noChangeAspect="1" noChangeArrowheads="1"/>
                      </p:cNvPicPr>
                      <p:nvPr/>
                    </p:nvPicPr>
                    <p:blipFill>
                      <a:blip r:embed="rId5"/>
                      <a:srcRect/>
                      <a:stretch>
                        <a:fillRect/>
                      </a:stretch>
                    </p:blipFill>
                    <p:spPr bwMode="auto">
                      <a:xfrm>
                        <a:off x="7986713" y="829677"/>
                        <a:ext cx="3733800" cy="346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6" name="矩形 5"/>
              <p:cNvSpPr/>
              <p:nvPr/>
            </p:nvSpPr>
            <p:spPr>
              <a:xfrm>
                <a:off x="800100" y="1344990"/>
                <a:ext cx="6257925" cy="3599960"/>
              </a:xfrm>
              <a:prstGeom prst="rect">
                <a:avLst/>
              </a:prstGeom>
            </p:spPr>
            <p:txBody>
              <a:bodyPr wrap="square">
                <a:spAutoFit/>
              </a:bodyPr>
              <a:lstStyle/>
              <a:p>
                <a:pPr>
                  <a:lnSpc>
                    <a:spcPct val="150000"/>
                  </a:lnSpc>
                </a:pPr>
                <a:r>
                  <a:rPr lang="zh-CN" altLang="en-US" sz="1600" dirty="0" smtClean="0">
                    <a:latin typeface="等线" panose="02010600030101010101" pitchFamily="2" charset="-122"/>
                    <a:ea typeface="等线" panose="02010600030101010101" pitchFamily="2" charset="-122"/>
                  </a:rPr>
                  <a:t>       基于旅游行为计算目的地景区网络及景区等级的</a:t>
                </a:r>
                <a:r>
                  <a:rPr lang="zh-CN" altLang="en-US" sz="1600" dirty="0">
                    <a:latin typeface="等线" panose="02010600030101010101" pitchFamily="2" charset="-122"/>
                    <a:ea typeface="等线" panose="02010600030101010101" pitchFamily="2" charset="-122"/>
                  </a:rPr>
                  <a:t>基本</a:t>
                </a:r>
                <a:r>
                  <a:rPr lang="zh-CN" altLang="en-US" sz="1600" dirty="0" smtClean="0">
                    <a:latin typeface="等线" panose="02010600030101010101" pitchFamily="2" charset="-122"/>
                    <a:ea typeface="等线" panose="02010600030101010101" pitchFamily="2" charset="-122"/>
                  </a:rPr>
                  <a:t>流程如右图所示，主要</a:t>
                </a:r>
                <a:r>
                  <a:rPr lang="zh-CN" altLang="en-US" sz="1600" dirty="0">
                    <a:latin typeface="等线" panose="02010600030101010101" pitchFamily="2" charset="-122"/>
                    <a:ea typeface="等线" panose="02010600030101010101" pitchFamily="2" charset="-122"/>
                  </a:rPr>
                  <a:t>包括以下步骤：</a:t>
                </a:r>
              </a:p>
              <a:p>
                <a:pPr>
                  <a:lnSpc>
                    <a:spcPct val="150000"/>
                  </a:lnSpc>
                </a:pPr>
                <a:r>
                  <a:rPr lang="en-US" altLang="zh-CN" sz="1600" dirty="0">
                    <a:latin typeface="等线" panose="02010600030101010101" pitchFamily="2" charset="-122"/>
                    <a:ea typeface="等线" panose="02010600030101010101" pitchFamily="2" charset="-122"/>
                  </a:rPr>
                  <a:t>(</a:t>
                </a:r>
                <a:r>
                  <a:rPr lang="en-US" altLang="zh-CN" sz="1600" dirty="0" smtClean="0">
                    <a:latin typeface="等线" panose="02010600030101010101" pitchFamily="2" charset="-122"/>
                    <a:ea typeface="等线" panose="02010600030101010101" pitchFamily="2" charset="-122"/>
                  </a:rPr>
                  <a:t>1)</a:t>
                </a:r>
                <a:r>
                  <a:rPr lang="zh-CN" altLang="en-US" sz="1600" dirty="0" smtClean="0">
                    <a:latin typeface="等线" panose="02010600030101010101" pitchFamily="2" charset="-122"/>
                    <a:ea typeface="等线" panose="02010600030101010101" pitchFamily="2" charset="-122"/>
                  </a:rPr>
                  <a:t>确定目的地城市的景区集合。</a:t>
                </a:r>
                <a:endParaRPr lang="en-US" altLang="zh-CN" sz="1600" dirty="0" smtClean="0">
                  <a:latin typeface="等线" panose="02010600030101010101" pitchFamily="2" charset="-122"/>
                  <a:ea typeface="等线" panose="02010600030101010101" pitchFamily="2" charset="-122"/>
                </a:endParaRPr>
              </a:p>
              <a:p>
                <a:pPr>
                  <a:lnSpc>
                    <a:spcPct val="150000"/>
                  </a:lnSpc>
                </a:pPr>
                <a:r>
                  <a:rPr lang="en-US" altLang="zh-CN" sz="1600" dirty="0" smtClean="0">
                    <a:latin typeface="等线" panose="02010600030101010101" pitchFamily="2" charset="-122"/>
                    <a:ea typeface="等线" panose="02010600030101010101" pitchFamily="2" charset="-122"/>
                  </a:rPr>
                  <a:t>(2</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基于游客在目的地城市中的旅游时空行为构建</a:t>
                </a:r>
                <a:r>
                  <a:rPr lang="zh-CN" altLang="en-US" sz="1600" dirty="0" smtClean="0">
                    <a:latin typeface="等线" panose="02010600030101010101" pitchFamily="2" charset="-122"/>
                    <a:ea typeface="等线" panose="02010600030101010101" pitchFamily="2" charset="-122"/>
                  </a:rPr>
                  <a:t>以景区为</a:t>
                </a:r>
                <a:r>
                  <a:rPr lang="zh-CN" altLang="en-US" sz="1600" dirty="0">
                    <a:latin typeface="等线" panose="02010600030101010101" pitchFamily="2" charset="-122"/>
                    <a:ea typeface="等线" panose="02010600030101010101" pitchFamily="2" charset="-122"/>
                  </a:rPr>
                  <a:t>结点的旅游行为</a:t>
                </a:r>
                <a:r>
                  <a:rPr lang="zh-CN" altLang="en-US" sz="1600" dirty="0" smtClean="0">
                    <a:latin typeface="等线" panose="02010600030101010101" pitchFamily="2" charset="-122"/>
                    <a:ea typeface="等线" panose="02010600030101010101" pitchFamily="2" charset="-122"/>
                  </a:rPr>
                  <a:t>网络</a:t>
                </a:r>
                <a:r>
                  <a:rPr lang="en-US" altLang="zh-CN" sz="1600" dirty="0" smtClean="0">
                    <a:latin typeface="等线" panose="02010600030101010101" pitchFamily="2" charset="-122"/>
                    <a:ea typeface="等线" panose="02010600030101010101" pitchFamily="2" charset="-122"/>
                  </a:rPr>
                  <a:t>S</a:t>
                </a:r>
                <a:r>
                  <a:rPr lang="zh-CN" altLang="en-US" sz="1600" dirty="0" smtClean="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用行为关联矩阵</a:t>
                </a:r>
                <a:r>
                  <a:rPr lang="en-US" altLang="zh-CN" sz="1600" dirty="0" smtClean="0">
                    <a:latin typeface="等线" panose="02010600030101010101" pitchFamily="2" charset="-122"/>
                    <a:ea typeface="等线" panose="02010600030101010101" pitchFamily="2" charset="-122"/>
                  </a:rPr>
                  <a:t>R(S)</a:t>
                </a:r>
                <a:r>
                  <a:rPr lang="zh-CN" altLang="en-US" sz="1600" dirty="0">
                    <a:latin typeface="等线" panose="02010600030101010101" pitchFamily="2" charset="-122"/>
                    <a:ea typeface="等线" panose="02010600030101010101" pitchFamily="2" charset="-122"/>
                  </a:rPr>
                  <a:t>表示定义为：</a:t>
                </a:r>
              </a:p>
              <a:p>
                <a:pPr>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US" altLang="zh-CN" sz="1600" i="1" dirty="0" err="1" smtClean="0">
                              <a:latin typeface="Cambria Math" panose="02040503050406030204" pitchFamily="18" charset="0"/>
                              <a:ea typeface="等线" panose="02010600030101010101" pitchFamily="2" charset="-122"/>
                            </a:rPr>
                          </m:ctrlPr>
                        </m:sSubPr>
                        <m:e>
                          <m:r>
                            <a:rPr lang="en-US" altLang="zh-CN" sz="1600" i="1" dirty="0" smtClean="0">
                              <a:latin typeface="Cambria Math" panose="02040503050406030204" pitchFamily="18" charset="0"/>
                              <a:ea typeface="等线" panose="02010600030101010101" pitchFamily="2" charset="-122"/>
                            </a:rPr>
                            <m:t>𝑟</m:t>
                          </m:r>
                        </m:e>
                        <m:sub>
                          <m:r>
                            <a:rPr lang="en-US" altLang="zh-CN" sz="1600" i="1" dirty="0" err="1" smtClean="0">
                              <a:latin typeface="Cambria Math" panose="02040503050406030204" pitchFamily="18" charset="0"/>
                              <a:ea typeface="等线" panose="02010600030101010101" pitchFamily="2" charset="-122"/>
                            </a:rPr>
                            <m:t>𝑖𝑗</m:t>
                          </m:r>
                        </m:sub>
                      </m:sSub>
                      <m:r>
                        <a:rPr lang="en-US" altLang="zh-CN" sz="1600" i="1" dirty="0" smtClean="0">
                          <a:latin typeface="Cambria Math" panose="02040503050406030204" pitchFamily="18" charset="0"/>
                          <a:ea typeface="等线" panose="02010600030101010101" pitchFamily="2" charset="-122"/>
                        </a:rPr>
                        <m:t> =</m:t>
                      </m:r>
                      <m:r>
                        <a:rPr lang="en-US" altLang="zh-CN" sz="1600" i="1" dirty="0" smtClean="0">
                          <a:latin typeface="Cambria Math" panose="02040503050406030204" pitchFamily="18" charset="0"/>
                          <a:ea typeface="等线" panose="02010600030101010101" pitchFamily="2" charset="-122"/>
                        </a:rPr>
                        <m:t>𝑁</m:t>
                      </m:r>
                      <m:r>
                        <a:rPr lang="en-US" altLang="zh-CN" sz="1600" i="1" dirty="0" smtClean="0">
                          <a:latin typeface="Cambria Math" panose="02040503050406030204" pitchFamily="18" charset="0"/>
                          <a:ea typeface="等线" panose="02010600030101010101" pitchFamily="2" charset="-122"/>
                        </a:rPr>
                        <m:t>,</m:t>
                      </m:r>
                      <m:r>
                        <a:rPr lang="en-US" altLang="zh-CN" sz="1600" i="1" dirty="0" smtClean="0">
                          <a:latin typeface="Cambria Math" panose="02040503050406030204" pitchFamily="18" charset="0"/>
                          <a:ea typeface="等线" panose="02010600030101010101" pitchFamily="2" charset="-122"/>
                        </a:rPr>
                        <m:t>𝑁</m:t>
                      </m:r>
                      <m:r>
                        <a:rPr lang="zh-CN" altLang="en-US" sz="1600" i="1" dirty="0" smtClean="0">
                          <a:latin typeface="Cambria Math" panose="02040503050406030204" pitchFamily="18" charset="0"/>
                          <a:ea typeface="等线" panose="02010600030101010101" pitchFamily="2" charset="-122"/>
                        </a:rPr>
                        <m:t>为景区</m:t>
                      </m:r>
                      <m:r>
                        <a:rPr lang="en-US" altLang="zh-CN" sz="1600" i="1" dirty="0" err="1" smtClean="0">
                          <a:latin typeface="Cambria Math" panose="02040503050406030204" pitchFamily="18" charset="0"/>
                          <a:ea typeface="等线" panose="02010600030101010101" pitchFamily="2" charset="-122"/>
                        </a:rPr>
                        <m:t>𝑖</m:t>
                      </m:r>
                      <m:r>
                        <a:rPr lang="zh-CN" altLang="en-US" sz="1600" i="1" dirty="0" smtClean="0">
                          <a:latin typeface="Cambria Math" panose="02040503050406030204" pitchFamily="18" charset="0"/>
                          <a:ea typeface="等线" panose="02010600030101010101" pitchFamily="2" charset="-122"/>
                        </a:rPr>
                        <m:t>和</m:t>
                      </m:r>
                      <m:r>
                        <a:rPr lang="en-US" altLang="zh-CN" sz="1600" i="1" dirty="0" smtClean="0">
                          <a:latin typeface="Cambria Math" panose="02040503050406030204" pitchFamily="18" charset="0"/>
                          <a:ea typeface="等线" panose="02010600030101010101" pitchFamily="2" charset="-122"/>
                        </a:rPr>
                        <m:t>𝑗</m:t>
                      </m:r>
                      <m:r>
                        <a:rPr lang="zh-CN" altLang="en-US" sz="1600" i="1" dirty="0" smtClean="0">
                          <a:latin typeface="Cambria Math" panose="02040503050406030204" pitchFamily="18" charset="0"/>
                          <a:ea typeface="等线" panose="02010600030101010101" pitchFamily="2" charset="-122"/>
                        </a:rPr>
                        <m:t>同时出现在一条旅游行为场所序列中的次数</m:t>
                      </m:r>
                    </m:oMath>
                  </m:oMathPara>
                </a14:m>
                <a:endParaRPr lang="en-US" altLang="zh-CN" sz="1600" dirty="0" smtClean="0">
                  <a:latin typeface="等线" panose="02010600030101010101" pitchFamily="2" charset="-122"/>
                  <a:ea typeface="等线" panose="02010600030101010101" pitchFamily="2" charset="-122"/>
                </a:endParaRPr>
              </a:p>
              <a:p>
                <a:pPr>
                  <a:lnSpc>
                    <a:spcPct val="150000"/>
                  </a:lnSpc>
                </a:pPr>
                <a:r>
                  <a:rPr lang="en-US" altLang="zh-CN" sz="1600" dirty="0" smtClean="0">
                    <a:latin typeface="等线" panose="02010600030101010101" pitchFamily="2" charset="-122"/>
                    <a:ea typeface="等线" panose="02010600030101010101" pitchFamily="2" charset="-122"/>
                  </a:rPr>
                  <a:t>(3)</a:t>
                </a:r>
                <a:r>
                  <a:rPr lang="zh-CN" altLang="en-US" sz="1600" dirty="0" smtClean="0">
                    <a:latin typeface="等线" panose="02010600030101010101" pitchFamily="2" charset="-122"/>
                    <a:ea typeface="等线" panose="02010600030101010101" pitchFamily="2" charset="-122"/>
                  </a:rPr>
                  <a:t>对景区网络，计算各节点的相对点度中心度。</a:t>
                </a:r>
                <a:endParaRPr lang="en-US" altLang="zh-CN" sz="1600" dirty="0" smtClean="0">
                  <a:latin typeface="等线" panose="02010600030101010101" pitchFamily="2" charset="-122"/>
                  <a:ea typeface="等线" panose="02010600030101010101" pitchFamily="2" charset="-122"/>
                </a:endParaRPr>
              </a:p>
              <a:p>
                <a:pPr>
                  <a:lnSpc>
                    <a:spcPct val="150000"/>
                  </a:lnSpc>
                </a:pPr>
                <a:r>
                  <a:rPr lang="en-US" altLang="zh-CN" sz="1600" dirty="0" smtClean="0">
                    <a:latin typeface="等线" panose="02010600030101010101" pitchFamily="2" charset="-122"/>
                    <a:ea typeface="等线" panose="02010600030101010101" pitchFamily="2" charset="-122"/>
                  </a:rPr>
                  <a:t>(4)</a:t>
                </a:r>
                <a:r>
                  <a:rPr lang="zh-CN" altLang="en-US" sz="1600" dirty="0" smtClean="0">
                    <a:latin typeface="等线" panose="02010600030101010101" pitchFamily="2" charset="-122"/>
                    <a:ea typeface="等线" panose="02010600030101010101" pitchFamily="2" charset="-122"/>
                  </a:rPr>
                  <a:t>对各中心度进行</a:t>
                </a:r>
                <a:r>
                  <a:rPr lang="en-US" altLang="zh-CN" sz="1600" dirty="0" smtClean="0">
                    <a:latin typeface="等线" panose="02010600030101010101" pitchFamily="2" charset="-122"/>
                    <a:ea typeface="等线" panose="02010600030101010101" pitchFamily="2" charset="-122"/>
                  </a:rPr>
                  <a:t>K-means</a:t>
                </a:r>
                <a:r>
                  <a:rPr lang="zh-CN" altLang="en-US" sz="1600" dirty="0" smtClean="0">
                    <a:latin typeface="等线" panose="02010600030101010101" pitchFamily="2" charset="-122"/>
                    <a:ea typeface="等线" panose="02010600030101010101" pitchFamily="2" charset="-122"/>
                  </a:rPr>
                  <a:t>聚类，生成</a:t>
                </a:r>
                <a:r>
                  <a:rPr lang="en-US" altLang="zh-CN" sz="1600" dirty="0" smtClean="0">
                    <a:latin typeface="等线" panose="02010600030101010101" pitchFamily="2" charset="-122"/>
                    <a:ea typeface="等线" panose="02010600030101010101" pitchFamily="2" charset="-122"/>
                  </a:rPr>
                  <a:t>K</a:t>
                </a:r>
                <a:r>
                  <a:rPr lang="zh-CN" altLang="en-US" sz="1600" dirty="0" smtClean="0">
                    <a:latin typeface="等线" panose="02010600030101010101" pitchFamily="2" charset="-122"/>
                    <a:ea typeface="等线" panose="02010600030101010101" pitchFamily="2" charset="-122"/>
                  </a:rPr>
                  <a:t>类，即将目的地景区分为了</a:t>
                </a:r>
                <a:r>
                  <a:rPr lang="en-US" altLang="zh-CN" sz="1600" dirty="0" smtClean="0">
                    <a:latin typeface="等线" panose="02010600030101010101" pitchFamily="2" charset="-122"/>
                    <a:ea typeface="等线" panose="02010600030101010101" pitchFamily="2" charset="-122"/>
                  </a:rPr>
                  <a:t>K</a:t>
                </a:r>
                <a:r>
                  <a:rPr lang="zh-CN" altLang="en-US" sz="1600" dirty="0" smtClean="0">
                    <a:latin typeface="等线" panose="02010600030101010101" pitchFamily="2" charset="-122"/>
                    <a:ea typeface="等线" panose="02010600030101010101" pitchFamily="2" charset="-122"/>
                  </a:rPr>
                  <a:t>个等级。</a:t>
                </a:r>
                <a:endParaRPr lang="zh-CN" altLang="en-US" sz="1600" dirty="0">
                  <a:latin typeface="等线" panose="02010600030101010101" pitchFamily="2" charset="-122"/>
                  <a:ea typeface="等线" panose="02010600030101010101" pitchFamily="2"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800100" y="1344990"/>
                <a:ext cx="6257925" cy="3599960"/>
              </a:xfrm>
              <a:prstGeom prst="rect">
                <a:avLst/>
              </a:prstGeom>
              <a:blipFill>
                <a:blip r:embed="rId6"/>
                <a:stretch>
                  <a:fillRect l="-487" b="-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8545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US" altLang="zh-CN" dirty="0" smtClean="0"/>
              <a:t>03</a:t>
            </a:r>
            <a:endParaRPr lang="zh-CN" altLang="en-US" dirty="0"/>
          </a:p>
        </p:txBody>
      </p:sp>
      <p:sp>
        <p:nvSpPr>
          <p:cNvPr id="3" name="文本占位符 2"/>
          <p:cNvSpPr>
            <a:spLocks noGrp="1"/>
          </p:cNvSpPr>
          <p:nvPr>
            <p:ph type="body" sz="quarter" idx="22"/>
          </p:nvPr>
        </p:nvSpPr>
        <p:spPr/>
        <p:txBody>
          <a:bodyPr/>
          <a:lstStyle/>
          <a:p>
            <a:r>
              <a:rPr lang="zh-CN" altLang="en-US" dirty="0" smtClean="0"/>
              <a:t>旅游区提取</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586996845"/>
              </p:ext>
            </p:extLst>
          </p:nvPr>
        </p:nvGraphicFramePr>
        <p:xfrm>
          <a:off x="7158038" y="705053"/>
          <a:ext cx="4419301" cy="3509760"/>
        </p:xfrm>
        <a:graphic>
          <a:graphicData uri="http://schemas.openxmlformats.org/presentationml/2006/ole">
            <mc:AlternateContent xmlns:mc="http://schemas.openxmlformats.org/markup-compatibility/2006">
              <mc:Choice xmlns:v="urn:schemas-microsoft-com:vml" Requires="v">
                <p:oleObj spid="_x0000_s8386" name="Visio" r:id="rId4" imgW="2570701" imgH="2044709" progId="Visio.Drawing.11">
                  <p:embed/>
                </p:oleObj>
              </mc:Choice>
              <mc:Fallback>
                <p:oleObj name="Visio" r:id="rId4" imgW="2570701" imgH="204470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8" y="705053"/>
                        <a:ext cx="4419301" cy="350976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7" name="矩形 6"/>
              <p:cNvSpPr/>
              <p:nvPr/>
            </p:nvSpPr>
            <p:spPr>
              <a:xfrm>
                <a:off x="781594" y="1007506"/>
                <a:ext cx="6096000" cy="4507324"/>
              </a:xfrm>
              <a:prstGeom prst="rect">
                <a:avLst/>
              </a:prstGeom>
            </p:spPr>
            <p:txBody>
              <a:bodyPr>
                <a:spAutoFit/>
              </a:bodyPr>
              <a:lstStyle/>
              <a:p>
                <a:pPr indent="266700" algn="just">
                  <a:lnSpc>
                    <a:spcPct val="166000"/>
                  </a:lnSpc>
                  <a:spcAft>
                    <a:spcPts val="0"/>
                  </a:spcAft>
                </a:pPr>
                <a:r>
                  <a:rPr lang="zh-CN" altLang="zh-CN" sz="1600" dirty="0">
                    <a:latin typeface="等线" panose="02010600030101010101" pitchFamily="2" charset="-122"/>
                    <a:ea typeface="等线" panose="02010600030101010101" pitchFamily="2" charset="-122"/>
                  </a:rPr>
                  <a:t>基于旅游行为计算目的地城市旅游空间的基本</a:t>
                </a:r>
                <a:r>
                  <a:rPr lang="zh-CN" altLang="zh-CN" sz="1600" dirty="0" smtClean="0">
                    <a:latin typeface="等线" panose="02010600030101010101" pitchFamily="2" charset="-122"/>
                    <a:ea typeface="等线" panose="02010600030101010101" pitchFamily="2" charset="-122"/>
                  </a:rPr>
                  <a:t>流程</a:t>
                </a:r>
                <a:r>
                  <a:rPr lang="zh-CN" altLang="en-US" sz="1600" dirty="0" smtClean="0">
                    <a:latin typeface="等线" panose="02010600030101010101" pitchFamily="2" charset="-122"/>
                    <a:ea typeface="等线" panose="02010600030101010101" pitchFamily="2" charset="-122"/>
                  </a:rPr>
                  <a:t>右图</a:t>
                </a:r>
                <a:r>
                  <a:rPr lang="zh-CN" altLang="zh-CN" sz="1600" dirty="0" smtClean="0">
                    <a:latin typeface="等线" panose="02010600030101010101" pitchFamily="2" charset="-122"/>
                    <a:ea typeface="等线" panose="02010600030101010101" pitchFamily="2" charset="-122"/>
                  </a:rPr>
                  <a:t>所示</a:t>
                </a:r>
                <a:r>
                  <a:rPr lang="zh-CN" altLang="en-US" sz="1600" dirty="0" smtClean="0">
                    <a:latin typeface="等线" panose="02010600030101010101" pitchFamily="2" charset="-122"/>
                    <a:ea typeface="等线" panose="02010600030101010101" pitchFamily="2" charset="-122"/>
                  </a:rPr>
                  <a:t>，</a:t>
                </a:r>
                <a:r>
                  <a:rPr lang="zh-CN" altLang="zh-CN" sz="1600" dirty="0" smtClean="0">
                    <a:latin typeface="等线" panose="02010600030101010101" pitchFamily="2" charset="-122"/>
                    <a:ea typeface="等线" panose="02010600030101010101" pitchFamily="2" charset="-122"/>
                  </a:rPr>
                  <a:t>主要</a:t>
                </a:r>
                <a:r>
                  <a:rPr lang="zh-CN" altLang="zh-CN" sz="1600" dirty="0">
                    <a:latin typeface="等线" panose="02010600030101010101" pitchFamily="2" charset="-122"/>
                    <a:ea typeface="等线" panose="02010600030101010101" pitchFamily="2" charset="-122"/>
                  </a:rPr>
                  <a:t>包括以下</a:t>
                </a:r>
                <a:r>
                  <a:rPr lang="zh-CN" altLang="zh-CN" sz="1600" dirty="0" smtClean="0">
                    <a:latin typeface="等线" panose="02010600030101010101" pitchFamily="2" charset="-122"/>
                    <a:ea typeface="等线" panose="02010600030101010101" pitchFamily="2" charset="-122"/>
                  </a:rPr>
                  <a:t>步骤</a:t>
                </a:r>
                <a:r>
                  <a:rPr lang="zh-CN" altLang="en-US" sz="1600" dirty="0" smtClean="0">
                    <a:latin typeface="等线" panose="02010600030101010101" pitchFamily="2" charset="-122"/>
                    <a:ea typeface="等线" panose="02010600030101010101" pitchFamily="2" charset="-122"/>
                  </a:rPr>
                  <a:t>（邵虎</a:t>
                </a:r>
                <a:r>
                  <a:rPr lang="en-US" altLang="zh-CN" sz="1600" dirty="0" smtClean="0">
                    <a:latin typeface="等线" panose="02010600030101010101" pitchFamily="2" charset="-122"/>
                    <a:ea typeface="等线" panose="02010600030101010101" pitchFamily="2" charset="-122"/>
                  </a:rPr>
                  <a:t>&amp;</a:t>
                </a:r>
                <a:r>
                  <a:rPr lang="zh-CN" altLang="en-US" sz="1600" dirty="0" smtClean="0">
                    <a:latin typeface="等线" panose="02010600030101010101" pitchFamily="2" charset="-122"/>
                    <a:ea typeface="等线" panose="02010600030101010101" pitchFamily="2" charset="-122"/>
                  </a:rPr>
                  <a:t>刘政）</a:t>
                </a:r>
                <a:r>
                  <a:rPr lang="zh-CN" altLang="zh-CN" sz="1600" dirty="0" smtClean="0">
                    <a:latin typeface="等线" panose="02010600030101010101" pitchFamily="2" charset="-122"/>
                    <a:ea typeface="等线" panose="02010600030101010101" pitchFamily="2" charset="-122"/>
                  </a:rPr>
                  <a:t>：</a:t>
                </a:r>
                <a:endParaRPr lang="zh-CN" altLang="zh-CN" sz="1600" dirty="0">
                  <a:latin typeface="等线" panose="02010600030101010101" pitchFamily="2" charset="-122"/>
                  <a:ea typeface="等线" panose="02010600030101010101" pitchFamily="2" charset="-122"/>
                </a:endParaRPr>
              </a:p>
              <a:p>
                <a:pPr indent="266700" algn="just">
                  <a:lnSpc>
                    <a:spcPct val="166000"/>
                  </a:lnSpc>
                  <a:spcAft>
                    <a:spcPts val="0"/>
                  </a:spcAft>
                </a:pPr>
                <a:r>
                  <a:rPr lang="en-US" altLang="zh-CN" sz="1600" dirty="0">
                    <a:latin typeface="等线" panose="02010600030101010101" pitchFamily="2" charset="-122"/>
                    <a:ea typeface="等线" panose="02010600030101010101" pitchFamily="2" charset="-122"/>
                  </a:rPr>
                  <a:t>(1)</a:t>
                </a:r>
                <a:r>
                  <a:rPr lang="zh-CN" altLang="zh-CN" sz="1600" dirty="0">
                    <a:latin typeface="等线" panose="02010600030101010101" pitchFamily="2" charset="-122"/>
                    <a:ea typeface="等线" panose="02010600030101010101" pitchFamily="2" charset="-122"/>
                  </a:rPr>
                  <a:t>使用规则网格（例如</a:t>
                </a:r>
                <a:r>
                  <a:rPr lang="en-US" altLang="zh-CN" sz="1600" dirty="0">
                    <a:latin typeface="等线" panose="02010600030101010101" pitchFamily="2" charset="-122"/>
                    <a:ea typeface="等线" panose="02010600030101010101" pitchFamily="2" charset="-122"/>
                  </a:rPr>
                  <a:t>500m*500m</a:t>
                </a:r>
                <a:r>
                  <a:rPr lang="zh-CN" altLang="zh-CN" sz="1600" dirty="0">
                    <a:latin typeface="等线" panose="02010600030101010101" pitchFamily="2" charset="-122"/>
                    <a:ea typeface="等线" panose="02010600030101010101" pitchFamily="2" charset="-122"/>
                  </a:rPr>
                  <a:t>）对目的地城市进行空间划分；</a:t>
                </a:r>
              </a:p>
              <a:p>
                <a:pPr indent="266700" algn="just">
                  <a:lnSpc>
                    <a:spcPct val="166000"/>
                  </a:lnSpc>
                  <a:spcAft>
                    <a:spcPts val="0"/>
                  </a:spcAft>
                </a:pPr>
                <a:r>
                  <a:rPr lang="en-US" altLang="zh-CN" sz="1600" dirty="0">
                    <a:latin typeface="等线" panose="02010600030101010101" pitchFamily="2" charset="-122"/>
                    <a:ea typeface="等线" panose="02010600030101010101" pitchFamily="2" charset="-122"/>
                  </a:rPr>
                  <a:t>(2)</a:t>
                </a:r>
                <a:r>
                  <a:rPr lang="zh-CN" altLang="zh-CN" sz="1600" dirty="0">
                    <a:latin typeface="等线" panose="02010600030101010101" pitchFamily="2" charset="-122"/>
                    <a:ea typeface="等线" panose="02010600030101010101" pitchFamily="2" charset="-122"/>
                  </a:rPr>
                  <a:t>基于游客在目的地城市中的旅游时空行为构建以城市空间网格为结点的旅游行为网络</a:t>
                </a:r>
                <a:r>
                  <a:rPr lang="en-US" altLang="zh-CN" sz="1600" dirty="0">
                    <a:latin typeface="等线" panose="02010600030101010101" pitchFamily="2" charset="-122"/>
                    <a:ea typeface="等线" panose="02010600030101010101" pitchFamily="2" charset="-122"/>
                  </a:rPr>
                  <a:t>G</a:t>
                </a:r>
                <a:r>
                  <a:rPr lang="zh-CN" altLang="zh-CN" sz="1600" dirty="0">
                    <a:latin typeface="等线" panose="02010600030101010101" pitchFamily="2" charset="-122"/>
                    <a:ea typeface="等线" panose="02010600030101010101" pitchFamily="2" charset="-122"/>
                  </a:rPr>
                  <a:t>，用行为关联矩阵</a:t>
                </a:r>
                <a:r>
                  <a:rPr lang="en-US" altLang="zh-CN" sz="1600" dirty="0">
                    <a:latin typeface="等线" panose="02010600030101010101" pitchFamily="2" charset="-122"/>
                    <a:ea typeface="等线" panose="02010600030101010101" pitchFamily="2" charset="-122"/>
                  </a:rPr>
                  <a:t>R(G)</a:t>
                </a:r>
                <a:r>
                  <a:rPr lang="zh-CN" altLang="zh-CN" sz="1600" dirty="0">
                    <a:latin typeface="等线" panose="02010600030101010101" pitchFamily="2" charset="-122"/>
                    <a:ea typeface="等线" panose="02010600030101010101" pitchFamily="2" charset="-122"/>
                  </a:rPr>
                  <a:t>表示定义为：</a:t>
                </a:r>
              </a:p>
              <a:p>
                <a:pPr indent="266700" algn="just">
                  <a:lnSpc>
                    <a:spcPct val="166000"/>
                  </a:lnSpc>
                  <a:spcAft>
                    <a:spcPts val="0"/>
                  </a:spcAft>
                </a:pPr>
                <a14:m>
                  <m:oMathPara xmlns:m="http://schemas.openxmlformats.org/officeDocument/2006/math">
                    <m:oMathParaPr>
                      <m:jc m:val="centerGroup"/>
                    </m:oMathParaPr>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r</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𝑁</m:t>
                              </m:r>
                              <m:r>
                                <a:rPr lang="zh-CN" altLang="zh-CN" sz="1600" kern="100">
                                  <a:latin typeface="Cambria Math" panose="02040503050406030204" pitchFamily="18" charset="0"/>
                                  <a:ea typeface="宋体" panose="02010600030101010101" pitchFamily="2" charset="-122"/>
                                  <a:cs typeface="Times New Roman" panose="02020603050405020304" pitchFamily="18" charset="0"/>
                                </a:rPr>
                                <m:t>，在一定时间内，同时访问网格</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i</m:t>
                              </m:r>
                              <m:r>
                                <a:rPr lang="zh-CN" altLang="zh-CN" sz="1600" kern="100">
                                  <a:latin typeface="Cambria Math" panose="02040503050406030204" pitchFamily="18" charset="0"/>
                                  <a:ea typeface="宋体" panose="02010600030101010101" pitchFamily="2" charset="-122"/>
                                  <a:cs typeface="Times New Roman" panose="02020603050405020304" pitchFamily="18" charset="0"/>
                                </a:rPr>
                                <m:t>和</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j</m:t>
                              </m:r>
                              <m:r>
                                <a:rPr lang="zh-CN" altLang="zh-CN" sz="1600" kern="100">
                                  <a:latin typeface="Cambria Math" panose="02040503050406030204" pitchFamily="18" charset="0"/>
                                  <a:ea typeface="宋体" panose="02010600030101010101" pitchFamily="2" charset="-122"/>
                                  <a:cs typeface="Times New Roman" panose="02020603050405020304" pitchFamily="18" charset="0"/>
                                </a:rPr>
                                <m:t>的游客数量</m:t>
                              </m:r>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   0</m:t>
                              </m:r>
                              <m:r>
                                <a:rPr lang="zh-CN" altLang="zh-CN" sz="1600" kern="100">
                                  <a:latin typeface="Cambria Math" panose="02040503050406030204" pitchFamily="18" charset="0"/>
                                  <a:ea typeface="宋体" panose="02010600030101010101" pitchFamily="2" charset="-122"/>
                                  <a:cs typeface="Times New Roman" panose="02020603050405020304" pitchFamily="18" charset="0"/>
                                </a:rPr>
                                <m:t>，在</m:t>
                              </m:r>
                              <m:r>
                                <a:rPr lang="zh-CN" altLang="zh-CN" sz="1600" i="1" kern="100">
                                  <a:latin typeface="Cambria Math" panose="02040503050406030204" pitchFamily="18" charset="0"/>
                                  <a:ea typeface="宋体" panose="02010600030101010101" pitchFamily="2" charset="-122"/>
                                  <a:cs typeface="Times New Roman" panose="02020603050405020304" pitchFamily="18" charset="0"/>
                                </a:rPr>
                                <m:t>一</m:t>
                              </m:r>
                              <m:r>
                                <a:rPr lang="zh-CN" altLang="zh-CN" sz="1600" kern="100">
                                  <a:latin typeface="Cambria Math" panose="02040503050406030204" pitchFamily="18" charset="0"/>
                                  <a:ea typeface="宋体" panose="02010600030101010101" pitchFamily="2" charset="-122"/>
                                  <a:cs typeface="Times New Roman" panose="02020603050405020304" pitchFamily="18" charset="0"/>
                                </a:rPr>
                                <m:t>定时间内，没有游客同时访问网格</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i</m:t>
                              </m:r>
                              <m:r>
                                <a:rPr lang="zh-CN" altLang="zh-CN" sz="1600" kern="100">
                                  <a:latin typeface="Cambria Math" panose="02040503050406030204" pitchFamily="18" charset="0"/>
                                  <a:ea typeface="宋体" panose="02010600030101010101" pitchFamily="2" charset="-122"/>
                                  <a:cs typeface="Times New Roman" panose="02020603050405020304" pitchFamily="18" charset="0"/>
                                </a:rPr>
                                <m:t>和</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j</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      </m:t>
                              </m:r>
                            </m:e>
                          </m:eqArr>
                        </m:e>
                      </m:d>
                    </m:oMath>
                  </m:oMathPara>
                </a14:m>
                <a:endParaRPr lang="en-US" altLang="zh-CN" sz="1600" kern="100" dirty="0" smtClean="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66000"/>
                  </a:lnSpc>
                  <a:spcAft>
                    <a:spcPts val="0"/>
                  </a:spcAft>
                </a:pP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dirty="0">
                    <a:latin typeface="等线" panose="02010600030101010101" pitchFamily="2" charset="-122"/>
                    <a:ea typeface="等线" panose="02010600030101010101" pitchFamily="2" charset="-122"/>
                  </a:rPr>
                  <a:t> </a:t>
                </a:r>
                <a:r>
                  <a:rPr lang="en-US" altLang="zh-CN" sz="1600" dirty="0" smtClean="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3)</a:t>
                </a:r>
                <a:r>
                  <a:rPr lang="zh-CN" altLang="zh-CN" sz="1600" dirty="0">
                    <a:latin typeface="等线" panose="02010600030101010101" pitchFamily="2" charset="-122"/>
                    <a:ea typeface="等线" panose="02010600030101010101" pitchFamily="2" charset="-122"/>
                  </a:rPr>
                  <a:t>基于社区发现算法（例如</a:t>
                </a:r>
                <a14:m>
                  <m:oMath xmlns:m="http://schemas.openxmlformats.org/officeDocument/2006/math">
                    <m:r>
                      <m:rPr>
                        <m:sty m:val="p"/>
                      </m:rPr>
                      <a:rPr lang="en-US" altLang="zh-CN" sz="1600">
                        <a:latin typeface="Cambria Math" panose="02040503050406030204" pitchFamily="18" charset="0"/>
                      </a:rPr>
                      <m:t>FastGreedy</m:t>
                    </m:r>
                  </m:oMath>
                </a14:m>
                <a:r>
                  <a:rPr lang="zh-CN" altLang="zh-CN" sz="1600" dirty="0">
                    <a:latin typeface="等线" panose="02010600030101010101" pitchFamily="2" charset="-122"/>
                    <a:ea typeface="等线" panose="02010600030101010101" pitchFamily="2" charset="-122"/>
                  </a:rPr>
                  <a:t>算法）对城市网格进行社区划分，得到目的地城市的旅游空间。</a:t>
                </a:r>
                <a:endParaRPr lang="zh-CN" altLang="en-US" sz="1600" dirty="0">
                  <a:latin typeface="等线" panose="02010600030101010101" pitchFamily="2" charset="-122"/>
                  <a:ea typeface="等线" panose="02010600030101010101"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781594" y="1007506"/>
                <a:ext cx="6096000" cy="4507324"/>
              </a:xfrm>
              <a:prstGeom prst="rect">
                <a:avLst/>
              </a:prstGeom>
              <a:blipFill>
                <a:blip r:embed="rId6"/>
                <a:stretch>
                  <a:fillRect l="-500" r="-600" b="-6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3466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数据</a:t>
            </a:r>
            <a:endParaRPr kumimoji="1" lang="zh-CN" altLang="en-US" dirty="0"/>
          </a:p>
        </p:txBody>
      </p:sp>
    </p:spTree>
    <p:extLst>
      <p:ext uri="{BB962C8B-B14F-4D97-AF65-F5344CB8AC3E}">
        <p14:creationId xmlns:p14="http://schemas.microsoft.com/office/powerpoint/2010/main" val="660420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目录 </a:t>
            </a:r>
            <a:r>
              <a:rPr kumimoji="1" lang="en-US" altLang="zh-CN" dirty="0" smtClean="0"/>
              <a:t>CONTENTS</a:t>
            </a:r>
            <a:endParaRPr kumimoji="1" lang="zh-CN" altLang="en-US" dirty="0"/>
          </a:p>
        </p:txBody>
      </p:sp>
      <p:sp>
        <p:nvSpPr>
          <p:cNvPr id="3" name="文本占位符 2"/>
          <p:cNvSpPr>
            <a:spLocks noGrp="1"/>
          </p:cNvSpPr>
          <p:nvPr>
            <p:ph type="body" sz="quarter" idx="15"/>
          </p:nvPr>
        </p:nvSpPr>
        <p:spPr/>
        <p:txBody>
          <a:bodyPr/>
          <a:lstStyle/>
          <a:p>
            <a:r>
              <a:rPr kumimoji="1" lang="en-US" altLang="zh-CN" dirty="0" smtClean="0"/>
              <a:t>04</a:t>
            </a:r>
            <a:endParaRPr kumimoji="1" lang="zh-CN" altLang="en-US" dirty="0"/>
          </a:p>
        </p:txBody>
      </p:sp>
      <p:sp>
        <p:nvSpPr>
          <p:cNvPr id="4" name="文本占位符 3"/>
          <p:cNvSpPr>
            <a:spLocks noGrp="1"/>
          </p:cNvSpPr>
          <p:nvPr>
            <p:ph type="body" sz="quarter" idx="16"/>
          </p:nvPr>
        </p:nvSpPr>
        <p:spPr>
          <a:xfrm>
            <a:off x="1968718" y="2667483"/>
            <a:ext cx="1868569" cy="461710"/>
          </a:xfrm>
        </p:spPr>
        <p:txBody>
          <a:bodyPr/>
          <a:lstStyle/>
          <a:p>
            <a:r>
              <a:rPr kumimoji="1" lang="zh-CN" altLang="en-US" sz="1800" dirty="0" smtClean="0"/>
              <a:t>数据</a:t>
            </a:r>
            <a:endParaRPr kumimoji="1" lang="zh-CN" altLang="en-US" sz="1800" dirty="0"/>
          </a:p>
        </p:txBody>
      </p:sp>
      <p:sp>
        <p:nvSpPr>
          <p:cNvPr id="5" name="文本占位符 4"/>
          <p:cNvSpPr>
            <a:spLocks noGrp="1"/>
          </p:cNvSpPr>
          <p:nvPr>
            <p:ph type="body" sz="quarter" idx="17"/>
          </p:nvPr>
        </p:nvSpPr>
        <p:spPr/>
        <p:txBody>
          <a:bodyPr/>
          <a:lstStyle/>
          <a:p>
            <a:r>
              <a:rPr kumimoji="1" lang="en-US" altLang="zh-CN" dirty="0" smtClean="0"/>
              <a:t>05</a:t>
            </a:r>
            <a:endParaRPr kumimoji="1" lang="zh-CN" altLang="en-US" dirty="0"/>
          </a:p>
        </p:txBody>
      </p:sp>
      <p:sp>
        <p:nvSpPr>
          <p:cNvPr id="6" name="文本占位符 5"/>
          <p:cNvSpPr>
            <a:spLocks noGrp="1"/>
          </p:cNvSpPr>
          <p:nvPr>
            <p:ph type="body" sz="quarter" idx="18"/>
          </p:nvPr>
        </p:nvSpPr>
        <p:spPr>
          <a:xfrm>
            <a:off x="5650702" y="2729795"/>
            <a:ext cx="1868569" cy="399398"/>
          </a:xfrm>
        </p:spPr>
        <p:txBody>
          <a:bodyPr/>
          <a:lstStyle/>
          <a:p>
            <a:r>
              <a:rPr kumimoji="1" lang="zh-CN" altLang="en-US" sz="1800" dirty="0" smtClean="0"/>
              <a:t>结果及评估</a:t>
            </a:r>
            <a:endParaRPr kumimoji="1" lang="zh-CN" altLang="en-US" sz="1800" dirty="0"/>
          </a:p>
        </p:txBody>
      </p:sp>
      <p:sp>
        <p:nvSpPr>
          <p:cNvPr id="7" name="文本占位符 6"/>
          <p:cNvSpPr>
            <a:spLocks noGrp="1"/>
          </p:cNvSpPr>
          <p:nvPr>
            <p:ph type="body" sz="quarter" idx="19"/>
          </p:nvPr>
        </p:nvSpPr>
        <p:spPr/>
        <p:txBody>
          <a:bodyPr/>
          <a:lstStyle/>
          <a:p>
            <a:r>
              <a:rPr kumimoji="1" lang="en-US" altLang="zh-CN" dirty="0" smtClean="0"/>
              <a:t>06</a:t>
            </a:r>
            <a:endParaRPr kumimoji="1" lang="zh-CN" altLang="en-US" dirty="0"/>
          </a:p>
        </p:txBody>
      </p:sp>
      <p:sp>
        <p:nvSpPr>
          <p:cNvPr id="8" name="文本占位符 7"/>
          <p:cNvSpPr>
            <a:spLocks noGrp="1"/>
          </p:cNvSpPr>
          <p:nvPr>
            <p:ph type="body" sz="quarter" idx="20"/>
          </p:nvPr>
        </p:nvSpPr>
        <p:spPr>
          <a:xfrm>
            <a:off x="9280724" y="2726443"/>
            <a:ext cx="1868569" cy="399398"/>
          </a:xfrm>
        </p:spPr>
        <p:txBody>
          <a:bodyPr/>
          <a:lstStyle/>
          <a:p>
            <a:r>
              <a:rPr kumimoji="1" lang="zh-CN" altLang="en-US" sz="1800" dirty="0" smtClean="0"/>
              <a:t>结论与展望</a:t>
            </a:r>
            <a:endParaRPr kumimoji="1" lang="zh-CN" altLang="en-US" sz="1800" dirty="0"/>
          </a:p>
        </p:txBody>
      </p:sp>
      <p:sp>
        <p:nvSpPr>
          <p:cNvPr id="9" name="文本占位符 8"/>
          <p:cNvSpPr>
            <a:spLocks noGrp="1"/>
          </p:cNvSpPr>
          <p:nvPr>
            <p:ph type="body" sz="quarter" idx="21"/>
          </p:nvPr>
        </p:nvSpPr>
        <p:spPr/>
        <p:txBody>
          <a:bodyPr/>
          <a:lstStyle/>
          <a:p>
            <a:r>
              <a:rPr kumimoji="1" lang="en-US" altLang="zh-CN" dirty="0" smtClean="0"/>
              <a:t>01</a:t>
            </a:r>
            <a:endParaRPr kumimoji="1" lang="zh-CN" altLang="en-US" dirty="0"/>
          </a:p>
        </p:txBody>
      </p:sp>
      <p:sp>
        <p:nvSpPr>
          <p:cNvPr id="10" name="文本占位符 9"/>
          <p:cNvSpPr>
            <a:spLocks noGrp="1"/>
          </p:cNvSpPr>
          <p:nvPr>
            <p:ph type="body" sz="quarter" idx="22"/>
          </p:nvPr>
        </p:nvSpPr>
        <p:spPr>
          <a:xfrm>
            <a:off x="1920508" y="1366359"/>
            <a:ext cx="1868569" cy="461710"/>
          </a:xfrm>
        </p:spPr>
        <p:txBody>
          <a:bodyPr/>
          <a:lstStyle/>
          <a:p>
            <a:r>
              <a:rPr kumimoji="1" lang="zh-CN" altLang="en-US" sz="1800" dirty="0" smtClean="0"/>
              <a:t>概述</a:t>
            </a:r>
            <a:endParaRPr kumimoji="1" lang="zh-CN" altLang="en-US" sz="1800" dirty="0"/>
          </a:p>
        </p:txBody>
      </p:sp>
      <p:sp>
        <p:nvSpPr>
          <p:cNvPr id="11" name="文本占位符 10"/>
          <p:cNvSpPr>
            <a:spLocks noGrp="1"/>
          </p:cNvSpPr>
          <p:nvPr>
            <p:ph type="body" sz="quarter" idx="23"/>
          </p:nvPr>
        </p:nvSpPr>
        <p:spPr/>
        <p:txBody>
          <a:bodyPr/>
          <a:lstStyle/>
          <a:p>
            <a:r>
              <a:rPr kumimoji="1" lang="en-US" altLang="zh-CN" dirty="0" smtClean="0"/>
              <a:t>02</a:t>
            </a:r>
            <a:endParaRPr kumimoji="1" lang="zh-CN" altLang="en-US" dirty="0"/>
          </a:p>
        </p:txBody>
      </p:sp>
      <p:sp>
        <p:nvSpPr>
          <p:cNvPr id="12" name="文本占位符 11"/>
          <p:cNvSpPr>
            <a:spLocks noGrp="1"/>
          </p:cNvSpPr>
          <p:nvPr>
            <p:ph type="body" sz="quarter" idx="24"/>
          </p:nvPr>
        </p:nvSpPr>
        <p:spPr>
          <a:xfrm>
            <a:off x="5471015" y="1304047"/>
            <a:ext cx="2642470" cy="682545"/>
          </a:xfrm>
        </p:spPr>
        <p:txBody>
          <a:bodyPr/>
          <a:lstStyle/>
          <a:p>
            <a:r>
              <a:rPr kumimoji="1" lang="zh-CN" altLang="en-US" sz="1800" dirty="0" smtClean="0"/>
              <a:t>建模和数据库的设计</a:t>
            </a:r>
            <a:endParaRPr kumimoji="1" lang="zh-CN" altLang="en-US" sz="1800" dirty="0"/>
          </a:p>
        </p:txBody>
      </p:sp>
      <p:sp>
        <p:nvSpPr>
          <p:cNvPr id="13" name="文本占位符 12"/>
          <p:cNvSpPr>
            <a:spLocks noGrp="1"/>
          </p:cNvSpPr>
          <p:nvPr>
            <p:ph type="body" sz="quarter" idx="25"/>
          </p:nvPr>
        </p:nvSpPr>
        <p:spPr/>
        <p:txBody>
          <a:bodyPr/>
          <a:lstStyle/>
          <a:p>
            <a:r>
              <a:rPr kumimoji="1" lang="en-US" altLang="zh-CN" dirty="0" smtClean="0"/>
              <a:t>03</a:t>
            </a:r>
            <a:endParaRPr kumimoji="1" lang="zh-CN" altLang="en-US" dirty="0"/>
          </a:p>
        </p:txBody>
      </p:sp>
      <p:sp>
        <p:nvSpPr>
          <p:cNvPr id="14" name="文本占位符 13"/>
          <p:cNvSpPr>
            <a:spLocks noGrp="1"/>
          </p:cNvSpPr>
          <p:nvPr>
            <p:ph type="body" sz="quarter" idx="26"/>
          </p:nvPr>
        </p:nvSpPr>
        <p:spPr>
          <a:xfrm>
            <a:off x="9280724" y="1408370"/>
            <a:ext cx="1868569" cy="461710"/>
          </a:xfrm>
        </p:spPr>
        <p:txBody>
          <a:bodyPr/>
          <a:lstStyle/>
          <a:p>
            <a:r>
              <a:rPr kumimoji="1" lang="zh-CN" altLang="en-US" sz="1800" dirty="0" smtClean="0"/>
              <a:t>方法</a:t>
            </a:r>
            <a:endParaRPr kumimoji="1" lang="zh-CN" altLang="en-US" dirty="0"/>
          </a:p>
        </p:txBody>
      </p:sp>
    </p:spTree>
    <p:extLst>
      <p:ext uri="{BB962C8B-B14F-4D97-AF65-F5344CB8AC3E}">
        <p14:creationId xmlns:p14="http://schemas.microsoft.com/office/powerpoint/2010/main" val="106049469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数据</a:t>
            </a:r>
            <a:endParaRPr kumimoji="1" lang="zh-CN" altLang="en-US" dirty="0"/>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4673624" y="705053"/>
            <a:ext cx="6399706" cy="5600725"/>
          </a:xfrm>
          <a:prstGeom prst="rect">
            <a:avLst/>
          </a:prstGeom>
          <a:noFill/>
          <a:ln>
            <a:noFill/>
          </a:ln>
        </p:spPr>
      </p:pic>
      <p:sp>
        <p:nvSpPr>
          <p:cNvPr id="8" name="圆角矩形 7"/>
          <p:cNvSpPr/>
          <p:nvPr/>
        </p:nvSpPr>
        <p:spPr>
          <a:xfrm>
            <a:off x="914401" y="1574436"/>
            <a:ext cx="3334042" cy="3926032"/>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形状 30"/>
          <p:cNvSpPr/>
          <p:nvPr/>
        </p:nvSpPr>
        <p:spPr>
          <a:xfrm>
            <a:off x="2321169" y="1199684"/>
            <a:ext cx="2114112" cy="685387"/>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1962" tIns="75292" rIns="101962" bIns="75292" numCol="1" spcCol="1270" anchor="ctr" anchorCtr="0">
            <a:noAutofit/>
          </a:bodyPr>
          <a:lstStyle/>
          <a:p>
            <a:pPr lvl="0" algn="ctr" defTabSz="1866900">
              <a:lnSpc>
                <a:spcPct val="90000"/>
              </a:lnSpc>
              <a:spcBef>
                <a:spcPct val="0"/>
              </a:spcBef>
              <a:spcAft>
                <a:spcPct val="35000"/>
              </a:spcAft>
            </a:pPr>
            <a:r>
              <a:rPr lang="zh-CN" altLang="en-US" sz="2000" b="1" dirty="0" smtClean="0">
                <a:solidFill>
                  <a:schemeClr val="bg1"/>
                </a:solidFill>
              </a:rPr>
              <a:t>研究城市：苏州</a:t>
            </a:r>
            <a:endParaRPr lang="zh-CN" altLang="en-US" sz="2000" b="1" kern="1200" dirty="0">
              <a:solidFill>
                <a:schemeClr val="bg1"/>
              </a:solidFill>
            </a:endParaRPr>
          </a:p>
        </p:txBody>
      </p:sp>
      <p:sp>
        <p:nvSpPr>
          <p:cNvPr id="10" name="文本框 8"/>
          <p:cNvSpPr txBox="1"/>
          <p:nvPr/>
        </p:nvSpPr>
        <p:spPr>
          <a:xfrm>
            <a:off x="1081596" y="2025098"/>
            <a:ext cx="2983967" cy="31731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       苏州，位于江苏省东南部，长江三角洲重要的中心城市之一，是国家历史文化名城和风景旅游城市，是中国首批</a:t>
            </a:r>
            <a:r>
              <a:rPr lang="en-US" altLang="zh-CN" sz="1400" dirty="0" smtClean="0">
                <a:solidFill>
                  <a:schemeClr val="tx1">
                    <a:lumMod val="75000"/>
                    <a:lumOff val="25000"/>
                  </a:schemeClr>
                </a:solidFill>
                <a:latin typeface="+mn-ea"/>
              </a:rPr>
              <a:t>24</a:t>
            </a:r>
            <a:r>
              <a:rPr lang="zh-CN" altLang="en-US" sz="1400" dirty="0" smtClean="0">
                <a:solidFill>
                  <a:schemeClr val="tx1">
                    <a:lumMod val="75000"/>
                    <a:lumOff val="25000"/>
                  </a:schemeClr>
                </a:solidFill>
                <a:latin typeface="+mn-ea"/>
              </a:rPr>
              <a:t>座国家历史文化名城之一。</a:t>
            </a:r>
            <a:endParaRPr lang="en-US" altLang="zh-CN" sz="1400" dirty="0" smtClean="0">
              <a:solidFill>
                <a:schemeClr val="tx1">
                  <a:lumMod val="75000"/>
                  <a:lumOff val="25000"/>
                </a:schemeClr>
              </a:solidFill>
              <a:latin typeface="+mn-ea"/>
            </a:endParaRPr>
          </a:p>
          <a:p>
            <a:pPr>
              <a:lnSpc>
                <a:spcPct val="130000"/>
              </a:lnSpc>
            </a:pPr>
            <a:r>
              <a:rPr lang="zh-CN" altLang="en-US" sz="1400" dirty="0">
                <a:solidFill>
                  <a:schemeClr val="tx1">
                    <a:lumMod val="75000"/>
                    <a:lumOff val="25000"/>
                  </a:schemeClr>
                </a:solidFill>
                <a:latin typeface="+mn-ea"/>
              </a:rPr>
              <a:t> </a:t>
            </a:r>
            <a:r>
              <a:rPr lang="zh-CN" altLang="en-US" sz="1400" dirty="0" smtClean="0">
                <a:solidFill>
                  <a:schemeClr val="tx1">
                    <a:lumMod val="75000"/>
                    <a:lumOff val="25000"/>
                  </a:schemeClr>
                </a:solidFill>
                <a:latin typeface="+mn-ea"/>
              </a:rPr>
              <a:t>      选择</a:t>
            </a:r>
            <a:r>
              <a:rPr lang="zh-CN" altLang="en-US" sz="1400" dirty="0">
                <a:solidFill>
                  <a:schemeClr val="tx1">
                    <a:lumMod val="75000"/>
                    <a:lumOff val="25000"/>
                  </a:schemeClr>
                </a:solidFill>
                <a:latin typeface="+mn-ea"/>
              </a:rPr>
              <a:t>苏州市作为研究对象的主要原因是苏州市既是著名的旅游城市也是经济高度发达的大都市，因此外地人来苏州的目的即多又复杂，主要包括旅游、商务、学习、工作、探亲等，或者是以上目的的组合。</a:t>
            </a:r>
          </a:p>
        </p:txBody>
      </p:sp>
      <p:sp>
        <p:nvSpPr>
          <p:cNvPr id="4" name="矩形 3"/>
          <p:cNvSpPr/>
          <p:nvPr/>
        </p:nvSpPr>
        <p:spPr>
          <a:xfrm>
            <a:off x="6185630" y="367967"/>
            <a:ext cx="3647152" cy="369332"/>
          </a:xfrm>
          <a:prstGeom prst="rect">
            <a:avLst/>
          </a:prstGeom>
        </p:spPr>
        <p:txBody>
          <a:bodyPr wrap="none">
            <a:spAutoFit/>
          </a:bodyPr>
          <a:lstStyle/>
          <a:p>
            <a:r>
              <a:rPr lang="zh-CN" altLang="en-US" dirty="0"/>
              <a:t>苏州市行政区划、交通和旅游景区</a:t>
            </a:r>
          </a:p>
        </p:txBody>
      </p:sp>
    </p:spTree>
    <p:extLst>
      <p:ext uri="{BB962C8B-B14F-4D97-AF65-F5344CB8AC3E}">
        <p14:creationId xmlns:p14="http://schemas.microsoft.com/office/powerpoint/2010/main" val="10382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数据</a:t>
            </a:r>
            <a:endParaRPr kumimoji="1" lang="zh-CN" altLang="en-US" dirty="0"/>
          </a:p>
        </p:txBody>
      </p:sp>
      <p:sp>
        <p:nvSpPr>
          <p:cNvPr id="8" name="圆角矩形 7"/>
          <p:cNvSpPr/>
          <p:nvPr/>
        </p:nvSpPr>
        <p:spPr>
          <a:xfrm>
            <a:off x="914401" y="1574436"/>
            <a:ext cx="3334042" cy="3926032"/>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形状 30"/>
          <p:cNvSpPr/>
          <p:nvPr/>
        </p:nvSpPr>
        <p:spPr>
          <a:xfrm>
            <a:off x="1702191" y="1199684"/>
            <a:ext cx="2733090" cy="685387"/>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1962" tIns="75292" rIns="101962" bIns="75292" numCol="1" spcCol="1270" anchor="ctr" anchorCtr="0">
            <a:noAutofit/>
          </a:bodyPr>
          <a:lstStyle/>
          <a:p>
            <a:pPr lvl="0" algn="ctr" defTabSz="1866900">
              <a:lnSpc>
                <a:spcPct val="90000"/>
              </a:lnSpc>
              <a:spcBef>
                <a:spcPct val="0"/>
              </a:spcBef>
              <a:spcAft>
                <a:spcPct val="35000"/>
              </a:spcAft>
            </a:pPr>
            <a:r>
              <a:rPr lang="zh-CN" altLang="en-US" sz="2000" b="1" dirty="0" smtClean="0">
                <a:solidFill>
                  <a:schemeClr val="bg1"/>
                </a:solidFill>
              </a:rPr>
              <a:t>社交媒体：新浪微博</a:t>
            </a:r>
            <a:endParaRPr lang="zh-CN" altLang="en-US" sz="2000" b="1" kern="1200" dirty="0">
              <a:solidFill>
                <a:schemeClr val="bg1"/>
              </a:solidFill>
            </a:endParaRPr>
          </a:p>
        </p:txBody>
      </p:sp>
      <p:sp>
        <p:nvSpPr>
          <p:cNvPr id="10" name="文本框 8"/>
          <p:cNvSpPr txBox="1"/>
          <p:nvPr/>
        </p:nvSpPr>
        <p:spPr>
          <a:xfrm>
            <a:off x="1081596" y="2025098"/>
            <a:ext cx="2983967" cy="23329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       </a:t>
            </a:r>
            <a:r>
              <a:rPr lang="zh-CN" altLang="en-US" sz="1400" dirty="0" smtClean="0">
                <a:solidFill>
                  <a:schemeClr val="tx1">
                    <a:lumMod val="75000"/>
                    <a:lumOff val="25000"/>
                  </a:schemeClr>
                </a:solidFill>
                <a:latin typeface="+mn-ea"/>
              </a:rPr>
              <a:t>它是</a:t>
            </a:r>
            <a:r>
              <a:rPr lang="zh-CN" altLang="en-US" sz="1400" dirty="0">
                <a:solidFill>
                  <a:schemeClr val="tx1">
                    <a:lumMod val="75000"/>
                    <a:lumOff val="25000"/>
                  </a:schemeClr>
                </a:solidFill>
                <a:latin typeface="+mn-ea"/>
              </a:rPr>
              <a:t>一个由新浪网推出，提供微型博客服务类的社交网站。用户可以通过智能手机、桌面终端等各种客户端组建个人社区</a:t>
            </a:r>
            <a:r>
              <a:rPr lang="zh-CN" altLang="en-US" sz="1400" dirty="0" smtClean="0">
                <a:solidFill>
                  <a:schemeClr val="tx1">
                    <a:lumMod val="75000"/>
                    <a:lumOff val="25000"/>
                  </a:schemeClr>
                </a:solidFill>
                <a:latin typeface="+mn-ea"/>
              </a:rPr>
              <a:t>，发布信息。</a:t>
            </a:r>
            <a:endParaRPr lang="en-US" altLang="zh-CN" sz="1400" dirty="0" smtClean="0">
              <a:solidFill>
                <a:schemeClr val="tx1">
                  <a:lumMod val="75000"/>
                  <a:lumOff val="25000"/>
                </a:schemeClr>
              </a:solidFill>
              <a:latin typeface="+mn-ea"/>
            </a:endParaRPr>
          </a:p>
          <a:p>
            <a:pPr>
              <a:lnSpc>
                <a:spcPct val="130000"/>
              </a:lnSpc>
            </a:pPr>
            <a:r>
              <a:rPr lang="en-US" altLang="zh-CN" sz="1400" dirty="0">
                <a:solidFill>
                  <a:schemeClr val="tx1">
                    <a:lumMod val="75000"/>
                    <a:lumOff val="25000"/>
                  </a:schemeClr>
                </a:solidFill>
                <a:latin typeface="+mn-ea"/>
              </a:rPr>
              <a:t> </a:t>
            </a:r>
            <a:r>
              <a:rPr lang="en-US" altLang="zh-CN" sz="1400" dirty="0" smtClean="0">
                <a:solidFill>
                  <a:schemeClr val="tx1">
                    <a:lumMod val="75000"/>
                    <a:lumOff val="25000"/>
                  </a:schemeClr>
                </a:solidFill>
                <a:latin typeface="+mn-ea"/>
              </a:rPr>
              <a:t>      </a:t>
            </a:r>
            <a:r>
              <a:rPr lang="zh-CN" altLang="en-US" sz="1400" dirty="0" smtClean="0">
                <a:solidFill>
                  <a:schemeClr val="tx1">
                    <a:lumMod val="75000"/>
                    <a:lumOff val="25000"/>
                  </a:schemeClr>
                </a:solidFill>
                <a:latin typeface="+mn-ea"/>
              </a:rPr>
              <a:t>截至</a:t>
            </a:r>
            <a:r>
              <a:rPr lang="en-US" altLang="zh-CN" sz="1400" dirty="0">
                <a:solidFill>
                  <a:schemeClr val="tx1">
                    <a:lumMod val="75000"/>
                    <a:lumOff val="25000"/>
                  </a:schemeClr>
                </a:solidFill>
                <a:latin typeface="+mn-ea"/>
              </a:rPr>
              <a:t>2017</a:t>
            </a:r>
            <a:r>
              <a:rPr lang="zh-CN" altLang="en-US" sz="1400" dirty="0">
                <a:solidFill>
                  <a:schemeClr val="tx1">
                    <a:lumMod val="75000"/>
                    <a:lumOff val="25000"/>
                  </a:schemeClr>
                </a:solidFill>
                <a:latin typeface="+mn-ea"/>
              </a:rPr>
              <a:t>年</a:t>
            </a:r>
            <a:r>
              <a:rPr lang="en-US" altLang="zh-CN" sz="1400" dirty="0">
                <a:solidFill>
                  <a:schemeClr val="tx1">
                    <a:lumMod val="75000"/>
                    <a:lumOff val="25000"/>
                  </a:schemeClr>
                </a:solidFill>
                <a:latin typeface="+mn-ea"/>
              </a:rPr>
              <a:t>3</a:t>
            </a:r>
            <a:r>
              <a:rPr lang="zh-CN" altLang="en-US" sz="1400" dirty="0">
                <a:solidFill>
                  <a:schemeClr val="tx1">
                    <a:lumMod val="75000"/>
                    <a:lumOff val="25000"/>
                  </a:schemeClr>
                </a:solidFill>
                <a:latin typeface="+mn-ea"/>
              </a:rPr>
              <a:t>月</a:t>
            </a:r>
            <a:r>
              <a:rPr lang="en-US" altLang="zh-CN" sz="1400" dirty="0">
                <a:solidFill>
                  <a:schemeClr val="tx1">
                    <a:lumMod val="75000"/>
                    <a:lumOff val="25000"/>
                  </a:schemeClr>
                </a:solidFill>
                <a:latin typeface="+mn-ea"/>
              </a:rPr>
              <a:t>31</a:t>
            </a:r>
            <a:r>
              <a:rPr lang="zh-CN" altLang="en-US" sz="1400" dirty="0">
                <a:solidFill>
                  <a:schemeClr val="tx1">
                    <a:lumMod val="75000"/>
                    <a:lumOff val="25000"/>
                  </a:schemeClr>
                </a:solidFill>
                <a:latin typeface="+mn-ea"/>
              </a:rPr>
              <a:t>日，新浪微博月活跃用户达</a:t>
            </a:r>
            <a:r>
              <a:rPr lang="en-US" altLang="zh-CN" sz="1400" dirty="0">
                <a:solidFill>
                  <a:schemeClr val="tx1">
                    <a:lumMod val="75000"/>
                    <a:lumOff val="25000"/>
                  </a:schemeClr>
                </a:solidFill>
                <a:latin typeface="+mn-ea"/>
              </a:rPr>
              <a:t>3.4</a:t>
            </a:r>
            <a:r>
              <a:rPr lang="zh-CN" altLang="en-US" sz="1400" dirty="0">
                <a:solidFill>
                  <a:schemeClr val="tx1">
                    <a:lumMod val="75000"/>
                    <a:lumOff val="25000"/>
                  </a:schemeClr>
                </a:solidFill>
                <a:latin typeface="+mn-ea"/>
              </a:rPr>
              <a:t>亿，已超过</a:t>
            </a:r>
            <a:r>
              <a:rPr lang="en-US" altLang="zh-CN" sz="1400" dirty="0">
                <a:solidFill>
                  <a:schemeClr val="tx1">
                    <a:lumMod val="75000"/>
                    <a:lumOff val="25000"/>
                  </a:schemeClr>
                </a:solidFill>
                <a:latin typeface="+mn-ea"/>
              </a:rPr>
              <a:t>Twitter</a:t>
            </a:r>
            <a:r>
              <a:rPr lang="zh-CN" altLang="en-US" sz="1400" dirty="0">
                <a:solidFill>
                  <a:schemeClr val="tx1">
                    <a:lumMod val="75000"/>
                    <a:lumOff val="25000"/>
                  </a:schemeClr>
                </a:solidFill>
                <a:latin typeface="+mn-ea"/>
              </a:rPr>
              <a:t>成为全球用户规模最大的独立社交媒体公司。</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3071" y="983819"/>
            <a:ext cx="6022199" cy="4516649"/>
          </a:xfrm>
          <a:prstGeom prst="rect">
            <a:avLst/>
          </a:prstGeom>
        </p:spPr>
      </p:pic>
    </p:spTree>
    <p:extLst>
      <p:ext uri="{BB962C8B-B14F-4D97-AF65-F5344CB8AC3E}">
        <p14:creationId xmlns:p14="http://schemas.microsoft.com/office/powerpoint/2010/main" val="78219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数据采集</a:t>
            </a:r>
            <a:endParaRPr kumimoji="1" lang="zh-CN" altLang="en-US" dirty="0"/>
          </a:p>
        </p:txBody>
      </p:sp>
      <p:sp>
        <p:nvSpPr>
          <p:cNvPr id="9" name="文本框 8"/>
          <p:cNvSpPr txBox="1"/>
          <p:nvPr/>
        </p:nvSpPr>
        <p:spPr>
          <a:xfrm>
            <a:off x="1022770" y="1587045"/>
            <a:ext cx="9950030" cy="23329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为了进行本文研究，我们通过新浪微博</a:t>
            </a:r>
            <a:r>
              <a:rPr lang="en-US" altLang="zh-CN" sz="1400" dirty="0">
                <a:solidFill>
                  <a:schemeClr val="tx1">
                    <a:lumMod val="75000"/>
                    <a:lumOff val="25000"/>
                  </a:schemeClr>
                </a:solidFill>
                <a:latin typeface="+mn-ea"/>
              </a:rPr>
              <a:t>API</a:t>
            </a:r>
            <a:r>
              <a:rPr lang="zh-CN" altLang="en-US" sz="1400" dirty="0">
                <a:solidFill>
                  <a:schemeClr val="tx1">
                    <a:lumMod val="75000"/>
                    <a:lumOff val="25000"/>
                  </a:schemeClr>
                </a:solidFill>
                <a:latin typeface="+mn-ea"/>
              </a:rPr>
              <a:t>抓取苏州市的社交媒体数据，抓取的基本思路如下（邵虎，</a:t>
            </a:r>
            <a:r>
              <a:rPr lang="en-US" altLang="zh-CN" sz="1400" dirty="0">
                <a:solidFill>
                  <a:schemeClr val="tx1">
                    <a:lumMod val="75000"/>
                    <a:lumOff val="25000"/>
                  </a:schemeClr>
                </a:solidFill>
                <a:latin typeface="+mn-ea"/>
              </a:rPr>
              <a:t>2014</a:t>
            </a:r>
            <a:r>
              <a:rPr lang="zh-CN" altLang="en-US" sz="1400" dirty="0">
                <a:solidFill>
                  <a:schemeClr val="tx1">
                    <a:lumMod val="75000"/>
                    <a:lumOff val="25000"/>
                  </a:schemeClr>
                </a:solidFill>
                <a:latin typeface="+mn-ea"/>
              </a:rPr>
              <a:t>）：</a:t>
            </a:r>
          </a:p>
          <a:p>
            <a:pPr>
              <a:lnSpc>
                <a:spcPct val="130000"/>
              </a:lnSpc>
            </a:pPr>
            <a:r>
              <a:rPr lang="en-US" altLang="zh-CN" sz="1400" dirty="0" smtClean="0">
                <a:solidFill>
                  <a:schemeClr val="tx1">
                    <a:lumMod val="75000"/>
                    <a:lumOff val="25000"/>
                  </a:schemeClr>
                </a:solidFill>
                <a:latin typeface="+mn-ea"/>
              </a:rPr>
              <a:t>         (</a:t>
            </a:r>
            <a:r>
              <a:rPr lang="en-US" altLang="zh-CN" sz="1400" dirty="0">
                <a:solidFill>
                  <a:schemeClr val="tx1">
                    <a:lumMod val="75000"/>
                    <a:lumOff val="25000"/>
                  </a:schemeClr>
                </a:solidFill>
                <a:latin typeface="+mn-ea"/>
              </a:rPr>
              <a:t>1)</a:t>
            </a:r>
            <a:r>
              <a:rPr lang="zh-CN" altLang="en-US" sz="1400" dirty="0">
                <a:solidFill>
                  <a:schemeClr val="tx1">
                    <a:lumMod val="75000"/>
                    <a:lumOff val="25000"/>
                  </a:schemeClr>
                </a:solidFill>
                <a:latin typeface="+mn-ea"/>
              </a:rPr>
              <a:t>选取一个目的地城市（本文是苏州市），通过新浪微博</a:t>
            </a:r>
            <a:r>
              <a:rPr lang="en-US" altLang="zh-CN" sz="1400" dirty="0">
                <a:solidFill>
                  <a:schemeClr val="tx1">
                    <a:lumMod val="75000"/>
                    <a:lumOff val="25000"/>
                  </a:schemeClr>
                </a:solidFill>
                <a:latin typeface="+mn-ea"/>
              </a:rPr>
              <a:t>API</a:t>
            </a:r>
            <a:r>
              <a:rPr lang="zh-CN" altLang="en-US" sz="1400" dirty="0">
                <a:solidFill>
                  <a:schemeClr val="tx1">
                    <a:lumMod val="75000"/>
                    <a:lumOff val="25000"/>
                  </a:schemeClr>
                </a:solidFill>
                <a:latin typeface="+mn-ea"/>
              </a:rPr>
              <a:t>（</a:t>
            </a:r>
            <a:r>
              <a:rPr lang="en-US" altLang="zh-CN" sz="1400" dirty="0">
                <a:solidFill>
                  <a:schemeClr val="tx1">
                    <a:lumMod val="75000"/>
                    <a:lumOff val="25000"/>
                  </a:schemeClr>
                </a:solidFill>
                <a:latin typeface="+mn-ea"/>
              </a:rPr>
              <a:t>https://api.weibo.com/2/place/nearby/pois.json</a:t>
            </a:r>
            <a:r>
              <a:rPr lang="zh-CN" altLang="en-US" sz="1400" dirty="0">
                <a:solidFill>
                  <a:schemeClr val="tx1">
                    <a:lumMod val="75000"/>
                    <a:lumOff val="25000"/>
                  </a:schemeClr>
                </a:solidFill>
                <a:latin typeface="+mn-ea"/>
              </a:rPr>
              <a:t>），抓取该市的所有的 </a:t>
            </a:r>
            <a:r>
              <a:rPr lang="en-US" altLang="zh-CN" sz="1400" dirty="0">
                <a:solidFill>
                  <a:schemeClr val="tx1">
                    <a:lumMod val="75000"/>
                    <a:lumOff val="25000"/>
                  </a:schemeClr>
                </a:solidFill>
                <a:latin typeface="+mn-ea"/>
              </a:rPr>
              <a:t>POI </a:t>
            </a:r>
            <a:r>
              <a:rPr lang="zh-CN" altLang="en-US" sz="1400" dirty="0">
                <a:solidFill>
                  <a:schemeClr val="tx1">
                    <a:lumMod val="75000"/>
                    <a:lumOff val="25000"/>
                  </a:schemeClr>
                </a:solidFill>
                <a:latin typeface="+mn-ea"/>
              </a:rPr>
              <a:t>数据。</a:t>
            </a:r>
          </a:p>
          <a:p>
            <a:pPr>
              <a:lnSpc>
                <a:spcPct val="130000"/>
              </a:lnSpc>
            </a:pPr>
            <a:r>
              <a:rPr lang="en-US" altLang="zh-CN" sz="1400" dirty="0" smtClean="0">
                <a:solidFill>
                  <a:schemeClr val="tx1">
                    <a:lumMod val="75000"/>
                    <a:lumOff val="25000"/>
                  </a:schemeClr>
                </a:solidFill>
                <a:latin typeface="+mn-ea"/>
              </a:rPr>
              <a:t>       (</a:t>
            </a:r>
            <a:r>
              <a:rPr lang="en-US" altLang="zh-CN" sz="1400" dirty="0">
                <a:solidFill>
                  <a:schemeClr val="tx1">
                    <a:lumMod val="75000"/>
                    <a:lumOff val="25000"/>
                  </a:schemeClr>
                </a:solidFill>
                <a:latin typeface="+mn-ea"/>
              </a:rPr>
              <a:t>2)</a:t>
            </a:r>
            <a:r>
              <a:rPr lang="zh-CN" altLang="en-US" sz="1400" dirty="0">
                <a:solidFill>
                  <a:schemeClr val="tx1">
                    <a:lumMod val="75000"/>
                    <a:lumOff val="25000"/>
                  </a:schemeClr>
                </a:solidFill>
                <a:latin typeface="+mn-ea"/>
              </a:rPr>
              <a:t>通过抓取到的 </a:t>
            </a:r>
            <a:r>
              <a:rPr lang="en-US" altLang="zh-CN" sz="1400" dirty="0">
                <a:solidFill>
                  <a:schemeClr val="tx1">
                    <a:lumMod val="75000"/>
                    <a:lumOff val="25000"/>
                  </a:schemeClr>
                </a:solidFill>
                <a:latin typeface="+mn-ea"/>
              </a:rPr>
              <a:t>POI </a:t>
            </a:r>
            <a:r>
              <a:rPr lang="zh-CN" altLang="en-US" sz="1400" dirty="0">
                <a:solidFill>
                  <a:schemeClr val="tx1">
                    <a:lumMod val="75000"/>
                    <a:lumOff val="25000"/>
                  </a:schemeClr>
                </a:solidFill>
                <a:latin typeface="+mn-ea"/>
              </a:rPr>
              <a:t>，利用接口（</a:t>
            </a:r>
            <a:r>
              <a:rPr lang="en-US" altLang="zh-CN" sz="1400" dirty="0">
                <a:solidFill>
                  <a:schemeClr val="tx1">
                    <a:lumMod val="75000"/>
                    <a:lumOff val="25000"/>
                  </a:schemeClr>
                </a:solidFill>
                <a:latin typeface="+mn-ea"/>
              </a:rPr>
              <a:t>https://api.weibo.com/2/place/poi_timeline.json</a:t>
            </a:r>
            <a:r>
              <a:rPr lang="zh-CN" altLang="en-US" sz="1400" dirty="0">
                <a:solidFill>
                  <a:schemeClr val="tx1">
                    <a:lumMod val="75000"/>
                    <a:lumOff val="25000"/>
                  </a:schemeClr>
                </a:solidFill>
                <a:latin typeface="+mn-ea"/>
              </a:rPr>
              <a:t>）抓取近期所有在该 </a:t>
            </a:r>
            <a:r>
              <a:rPr lang="en-US" altLang="zh-CN" sz="1400" dirty="0">
                <a:solidFill>
                  <a:schemeClr val="tx1">
                    <a:lumMod val="75000"/>
                    <a:lumOff val="25000"/>
                  </a:schemeClr>
                </a:solidFill>
                <a:latin typeface="+mn-ea"/>
              </a:rPr>
              <a:t>POI </a:t>
            </a:r>
            <a:r>
              <a:rPr lang="zh-CN" altLang="en-US" sz="1400" dirty="0">
                <a:solidFill>
                  <a:schemeClr val="tx1">
                    <a:lumMod val="75000"/>
                    <a:lumOff val="25000"/>
                  </a:schemeClr>
                </a:solidFill>
                <a:latin typeface="+mn-ea"/>
              </a:rPr>
              <a:t>签到的签到微博和对应的用户信息。 </a:t>
            </a:r>
          </a:p>
          <a:p>
            <a:pPr>
              <a:lnSpc>
                <a:spcPct val="130000"/>
              </a:lnSpc>
            </a:pPr>
            <a:r>
              <a:rPr lang="en-US" altLang="zh-CN" sz="1400" dirty="0" smtClean="0">
                <a:solidFill>
                  <a:schemeClr val="tx1">
                    <a:lumMod val="75000"/>
                    <a:lumOff val="25000"/>
                  </a:schemeClr>
                </a:solidFill>
                <a:latin typeface="+mn-ea"/>
              </a:rPr>
              <a:t>       (</a:t>
            </a:r>
            <a:r>
              <a:rPr lang="en-US" altLang="zh-CN" sz="1400" dirty="0">
                <a:solidFill>
                  <a:schemeClr val="tx1">
                    <a:lumMod val="75000"/>
                    <a:lumOff val="25000"/>
                  </a:schemeClr>
                </a:solidFill>
                <a:latin typeface="+mn-ea"/>
              </a:rPr>
              <a:t>3)</a:t>
            </a:r>
            <a:r>
              <a:rPr lang="zh-CN" altLang="en-US" sz="1400" dirty="0">
                <a:solidFill>
                  <a:schemeClr val="tx1">
                    <a:lumMod val="75000"/>
                    <a:lumOff val="25000"/>
                  </a:schemeClr>
                </a:solidFill>
                <a:latin typeface="+mn-ea"/>
              </a:rPr>
              <a:t>根据抓取到的用户信息表， 利用接口（</a:t>
            </a:r>
            <a:r>
              <a:rPr lang="en-US" altLang="zh-CN" sz="1400" dirty="0">
                <a:solidFill>
                  <a:schemeClr val="tx1">
                    <a:lumMod val="75000"/>
                    <a:lumOff val="25000"/>
                  </a:schemeClr>
                </a:solidFill>
                <a:latin typeface="+mn-ea"/>
              </a:rPr>
              <a:t>https://api.weibo.com/2/place/user_timeline.json</a:t>
            </a:r>
            <a:r>
              <a:rPr lang="zh-CN" altLang="en-US" sz="1400" dirty="0">
                <a:solidFill>
                  <a:schemeClr val="tx1">
                    <a:lumMod val="75000"/>
                    <a:lumOff val="25000"/>
                  </a:schemeClr>
                </a:solidFill>
                <a:latin typeface="+mn-ea"/>
              </a:rPr>
              <a:t>）抓取用户过去所有的地理微博。 有相当一部分微博具有地理坐标但是并没有和任何一个 </a:t>
            </a:r>
            <a:r>
              <a:rPr lang="en-US" altLang="zh-CN" sz="1400" dirty="0">
                <a:solidFill>
                  <a:schemeClr val="tx1">
                    <a:lumMod val="75000"/>
                    <a:lumOff val="25000"/>
                  </a:schemeClr>
                </a:solidFill>
                <a:latin typeface="+mn-ea"/>
              </a:rPr>
              <a:t>POI </a:t>
            </a:r>
            <a:r>
              <a:rPr lang="zh-CN" altLang="en-US" sz="1400" dirty="0">
                <a:solidFill>
                  <a:schemeClr val="tx1">
                    <a:lumMod val="75000"/>
                    <a:lumOff val="25000"/>
                  </a:schemeClr>
                </a:solidFill>
                <a:latin typeface="+mn-ea"/>
              </a:rPr>
              <a:t>关联，而本文正是要解决这个问题，如何实现从坐标语义到旅游场所语义的转换。</a:t>
            </a:r>
          </a:p>
        </p:txBody>
      </p:sp>
      <p:sp>
        <p:nvSpPr>
          <p:cNvPr id="10" name="矩形 9"/>
          <p:cNvSpPr/>
          <p:nvPr/>
        </p:nvSpPr>
        <p:spPr>
          <a:xfrm>
            <a:off x="1022771" y="1094602"/>
            <a:ext cx="1107996" cy="416461"/>
          </a:xfrm>
          <a:prstGeom prst="rect">
            <a:avLst/>
          </a:prstGeom>
        </p:spPr>
        <p:txBody>
          <a:bodyPr wrap="none">
            <a:spAutoFit/>
          </a:bodyPr>
          <a:lstStyle/>
          <a:p>
            <a:pPr defTabSz="1219170">
              <a:lnSpc>
                <a:spcPct val="130000"/>
              </a:lnSpc>
              <a:defRPr/>
            </a:pPr>
            <a:r>
              <a:rPr lang="zh-CN" altLang="en-US" b="1" kern="0" dirty="0" smtClean="0">
                <a:solidFill>
                  <a:schemeClr val="tx1">
                    <a:lumMod val="75000"/>
                    <a:lumOff val="25000"/>
                  </a:schemeClr>
                </a:solidFill>
              </a:rPr>
              <a:t>采集思想</a:t>
            </a:r>
            <a:endParaRPr lang="en-US" altLang="zh-CN" b="1" kern="0" dirty="0">
              <a:solidFill>
                <a:schemeClr val="tx1">
                  <a:lumMod val="75000"/>
                  <a:lumOff val="25000"/>
                </a:schemeClr>
              </a:solidFill>
            </a:endParaRPr>
          </a:p>
        </p:txBody>
      </p:sp>
      <p:sp>
        <p:nvSpPr>
          <p:cNvPr id="15" name="矩形 14"/>
          <p:cNvSpPr/>
          <p:nvPr/>
        </p:nvSpPr>
        <p:spPr>
          <a:xfrm>
            <a:off x="1022770" y="4224927"/>
            <a:ext cx="1107996" cy="416461"/>
          </a:xfrm>
          <a:prstGeom prst="rect">
            <a:avLst/>
          </a:prstGeom>
        </p:spPr>
        <p:txBody>
          <a:bodyPr wrap="none">
            <a:spAutoFit/>
          </a:bodyPr>
          <a:lstStyle/>
          <a:p>
            <a:pPr defTabSz="1219170">
              <a:lnSpc>
                <a:spcPct val="130000"/>
              </a:lnSpc>
              <a:defRPr/>
            </a:pPr>
            <a:r>
              <a:rPr lang="zh-CN" altLang="en-US" b="1" kern="0" dirty="0" smtClean="0">
                <a:solidFill>
                  <a:schemeClr val="tx1">
                    <a:lumMod val="75000"/>
                    <a:lumOff val="25000"/>
                  </a:schemeClr>
                </a:solidFill>
              </a:rPr>
              <a:t>数据信息</a:t>
            </a:r>
            <a:endParaRPr lang="en-US" altLang="zh-CN" b="1" kern="0" dirty="0">
              <a:solidFill>
                <a:schemeClr val="tx1">
                  <a:lumMod val="75000"/>
                  <a:lumOff val="25000"/>
                </a:schemeClr>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241365629"/>
              </p:ext>
            </p:extLst>
          </p:nvPr>
        </p:nvGraphicFramePr>
        <p:xfrm>
          <a:off x="3940385" y="4580915"/>
          <a:ext cx="4114800" cy="1753921"/>
        </p:xfrm>
        <a:graphic>
          <a:graphicData uri="http://schemas.openxmlformats.org/drawingml/2006/table">
            <a:tbl>
              <a:tblPr firstRow="1">
                <a:tableStyleId>{5C22544A-7EE6-4342-B048-85BDC9FD1C3A}</a:tableStyleId>
              </a:tblPr>
              <a:tblGrid>
                <a:gridCol w="2530498">
                  <a:extLst>
                    <a:ext uri="{9D8B030D-6E8A-4147-A177-3AD203B41FA5}">
                      <a16:colId xmlns:a16="http://schemas.microsoft.com/office/drawing/2014/main" val="525142476"/>
                    </a:ext>
                  </a:extLst>
                </a:gridCol>
                <a:gridCol w="1584302">
                  <a:extLst>
                    <a:ext uri="{9D8B030D-6E8A-4147-A177-3AD203B41FA5}">
                      <a16:colId xmlns:a16="http://schemas.microsoft.com/office/drawing/2014/main" val="748465168"/>
                    </a:ext>
                  </a:extLst>
                </a:gridCol>
              </a:tblGrid>
              <a:tr h="308246">
                <a:tc>
                  <a:txBody>
                    <a:bodyPr/>
                    <a:lstStyle/>
                    <a:p>
                      <a:pPr algn="ctr">
                        <a:spcBef>
                          <a:spcPts val="300"/>
                        </a:spcBef>
                        <a:spcAft>
                          <a:spcPts val="300"/>
                        </a:spcAft>
                      </a:pPr>
                      <a:r>
                        <a:rPr lang="zh-CN" sz="1800" kern="100" dirty="0">
                          <a:effectLst/>
                        </a:rPr>
                        <a:t>类型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Bef>
                          <a:spcPts val="300"/>
                        </a:spcBef>
                        <a:spcAft>
                          <a:spcPts val="300"/>
                        </a:spcAft>
                      </a:pPr>
                      <a:r>
                        <a:rPr lang="zh-CN" sz="1800" kern="100" dirty="0">
                          <a:effectLst/>
                        </a:rPr>
                        <a:t>数目</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96240144"/>
                  </a:ext>
                </a:extLst>
              </a:tr>
              <a:tr h="289135">
                <a:tc>
                  <a:txBody>
                    <a:bodyPr/>
                    <a:lstStyle/>
                    <a:p>
                      <a:pPr algn="l">
                        <a:spcBef>
                          <a:spcPts val="300"/>
                        </a:spcBef>
                        <a:spcAft>
                          <a:spcPts val="300"/>
                        </a:spcAft>
                      </a:pPr>
                      <a:r>
                        <a:rPr lang="en-US" sz="1800" kern="100" dirty="0">
                          <a:effectLst/>
                        </a:rPr>
                        <a:t>POI</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Bef>
                          <a:spcPts val="300"/>
                        </a:spcBef>
                        <a:spcAft>
                          <a:spcPts val="300"/>
                        </a:spcAft>
                      </a:pPr>
                      <a:r>
                        <a:rPr lang="en-US" sz="1800" kern="100" dirty="0">
                          <a:effectLst/>
                        </a:rPr>
                        <a:t>171,045</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4405906"/>
                  </a:ext>
                </a:extLst>
              </a:tr>
              <a:tr h="289135">
                <a:tc>
                  <a:txBody>
                    <a:bodyPr/>
                    <a:lstStyle/>
                    <a:p>
                      <a:pPr algn="l">
                        <a:spcBef>
                          <a:spcPts val="300"/>
                        </a:spcBef>
                        <a:spcAft>
                          <a:spcPts val="300"/>
                        </a:spcAft>
                      </a:pPr>
                      <a:r>
                        <a:rPr lang="zh-CN" sz="1800" kern="100" dirty="0">
                          <a:effectLst/>
                        </a:rPr>
                        <a:t>签到微博</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Bef>
                          <a:spcPts val="300"/>
                        </a:spcBef>
                        <a:spcAft>
                          <a:spcPts val="300"/>
                        </a:spcAft>
                      </a:pPr>
                      <a:r>
                        <a:rPr lang="en-US" altLang="zh-CN" sz="1800" kern="100" dirty="0" smtClean="0">
                          <a:solidFill>
                            <a:schemeClr val="dk1"/>
                          </a:solidFill>
                          <a:effectLst/>
                          <a:latin typeface="+mn-lt"/>
                          <a:ea typeface="+mn-ea"/>
                          <a:cs typeface="+mn-cs"/>
                        </a:rPr>
                        <a:t>263,527</a:t>
                      </a:r>
                      <a:endParaRPr lang="zh-CN" sz="18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300244314"/>
                  </a:ext>
                </a:extLst>
              </a:tr>
              <a:tr h="289135">
                <a:tc>
                  <a:txBody>
                    <a:bodyPr/>
                    <a:lstStyle/>
                    <a:p>
                      <a:pPr algn="l">
                        <a:spcBef>
                          <a:spcPts val="300"/>
                        </a:spcBef>
                        <a:spcAft>
                          <a:spcPts val="300"/>
                        </a:spcAft>
                      </a:pPr>
                      <a:r>
                        <a:rPr lang="zh-CN" sz="1800" kern="100" dirty="0">
                          <a:effectLst/>
                        </a:rPr>
                        <a:t>用户</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Bef>
                          <a:spcPts val="300"/>
                        </a:spcBef>
                        <a:spcAft>
                          <a:spcPts val="300"/>
                        </a:spcAft>
                      </a:pPr>
                      <a:r>
                        <a:rPr lang="en-US" sz="1800" kern="100" dirty="0">
                          <a:effectLst/>
                        </a:rPr>
                        <a:t>739,331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3009607"/>
                  </a:ext>
                </a:extLst>
              </a:tr>
              <a:tr h="289135">
                <a:tc>
                  <a:txBody>
                    <a:bodyPr/>
                    <a:lstStyle/>
                    <a:p>
                      <a:pPr algn="l">
                        <a:spcBef>
                          <a:spcPts val="300"/>
                        </a:spcBef>
                        <a:spcAft>
                          <a:spcPts val="300"/>
                        </a:spcAft>
                      </a:pPr>
                      <a:r>
                        <a:rPr lang="zh-CN" sz="1800" kern="100" dirty="0">
                          <a:effectLst/>
                        </a:rPr>
                        <a:t>地理微博</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Bef>
                          <a:spcPts val="300"/>
                        </a:spcBef>
                        <a:spcAft>
                          <a:spcPts val="300"/>
                        </a:spcAft>
                      </a:pPr>
                      <a:r>
                        <a:rPr lang="en-US" sz="1800" kern="100" dirty="0">
                          <a:effectLst/>
                        </a:rPr>
                        <a:t>48,409,276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32350895"/>
                  </a:ext>
                </a:extLst>
              </a:tr>
              <a:tr h="289135">
                <a:tc>
                  <a:txBody>
                    <a:bodyPr/>
                    <a:lstStyle/>
                    <a:p>
                      <a:pPr algn="l">
                        <a:spcBef>
                          <a:spcPts val="300"/>
                        </a:spcBef>
                        <a:spcAft>
                          <a:spcPts val="300"/>
                        </a:spcAft>
                      </a:pPr>
                      <a:r>
                        <a:rPr lang="zh-CN" sz="1800" kern="100" dirty="0">
                          <a:effectLst/>
                        </a:rPr>
                        <a:t>苏州市内地理微博</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a:spcBef>
                          <a:spcPts val="300"/>
                        </a:spcBef>
                        <a:spcAft>
                          <a:spcPts val="300"/>
                        </a:spcAft>
                      </a:pPr>
                      <a:r>
                        <a:rPr lang="en-US" sz="1800" kern="100" dirty="0">
                          <a:effectLst/>
                        </a:rPr>
                        <a:t>5,399,161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140992"/>
                  </a:ext>
                </a:extLst>
              </a:tr>
            </a:tbl>
          </a:graphicData>
        </a:graphic>
      </p:graphicFrame>
    </p:spTree>
    <p:extLst>
      <p:ext uri="{BB962C8B-B14F-4D97-AF65-F5344CB8AC3E}">
        <p14:creationId xmlns:p14="http://schemas.microsoft.com/office/powerpoint/2010/main" val="19297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结果与评估</a:t>
            </a:r>
            <a:endParaRPr kumimoji="1" lang="zh-CN" altLang="en-US" dirty="0"/>
          </a:p>
        </p:txBody>
      </p:sp>
    </p:spTree>
    <p:extLst>
      <p:ext uri="{BB962C8B-B14F-4D97-AF65-F5344CB8AC3E}">
        <p14:creationId xmlns:p14="http://schemas.microsoft.com/office/powerpoint/2010/main" val="203030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旅游语义标注</a:t>
            </a:r>
            <a:endParaRPr kumimoji="1" lang="zh-CN" altLang="en-US" dirty="0"/>
          </a:p>
        </p:txBody>
      </p:sp>
      <p:sp>
        <p:nvSpPr>
          <p:cNvPr id="14" name="文本框 8"/>
          <p:cNvSpPr txBox="1"/>
          <p:nvPr/>
        </p:nvSpPr>
        <p:spPr>
          <a:xfrm>
            <a:off x="655320" y="1865310"/>
            <a:ext cx="7952651"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smtClean="0">
                <a:solidFill>
                  <a:schemeClr val="tx1">
                    <a:lumMod val="75000"/>
                    <a:lumOff val="25000"/>
                  </a:schemeClr>
                </a:solidFill>
                <a:latin typeface="+mn-ea"/>
              </a:rPr>
              <a:t>       选择</a:t>
            </a:r>
            <a:r>
              <a:rPr lang="zh-CN" altLang="en-US" sz="1600" dirty="0">
                <a:solidFill>
                  <a:schemeClr val="tx1">
                    <a:lumMod val="75000"/>
                    <a:lumOff val="25000"/>
                  </a:schemeClr>
                </a:solidFill>
                <a:latin typeface="+mn-ea"/>
              </a:rPr>
              <a:t>苏州市</a:t>
            </a:r>
            <a:r>
              <a:rPr lang="en-US" altLang="zh-CN" sz="1600" dirty="0">
                <a:solidFill>
                  <a:schemeClr val="tx1">
                    <a:lumMod val="75000"/>
                    <a:lumOff val="25000"/>
                  </a:schemeClr>
                </a:solidFill>
                <a:latin typeface="+mn-ea"/>
              </a:rPr>
              <a:t>5A&amp;4A</a:t>
            </a:r>
            <a:r>
              <a:rPr lang="zh-CN" altLang="en-US" sz="1600" dirty="0">
                <a:solidFill>
                  <a:schemeClr val="tx1">
                    <a:lumMod val="75000"/>
                    <a:lumOff val="25000"/>
                  </a:schemeClr>
                </a:solidFill>
                <a:latin typeface="+mn-ea"/>
              </a:rPr>
              <a:t>景区以及主要旅游风情商业街作为旅游语义标注目标集</a:t>
            </a:r>
            <a:r>
              <a:rPr lang="zh-CN" altLang="en-US" sz="1600" dirty="0" smtClean="0">
                <a:solidFill>
                  <a:schemeClr val="tx1">
                    <a:lumMod val="75000"/>
                    <a:lumOff val="25000"/>
                  </a:schemeClr>
                </a:solidFill>
                <a:latin typeface="+mn-ea"/>
              </a:rPr>
              <a:t>，共计</a:t>
            </a:r>
            <a:r>
              <a:rPr lang="en-US" altLang="zh-CN" sz="1600" dirty="0" smtClean="0">
                <a:solidFill>
                  <a:schemeClr val="tx1">
                    <a:lumMod val="75000"/>
                    <a:lumOff val="25000"/>
                  </a:schemeClr>
                </a:solidFill>
                <a:latin typeface="+mn-ea"/>
              </a:rPr>
              <a:t>40</a:t>
            </a:r>
            <a:r>
              <a:rPr lang="zh-CN" altLang="en-US" sz="1600" dirty="0" smtClean="0">
                <a:solidFill>
                  <a:schemeClr val="tx1">
                    <a:lumMod val="75000"/>
                    <a:lumOff val="25000"/>
                  </a:schemeClr>
                </a:solidFill>
                <a:latin typeface="+mn-ea"/>
              </a:rPr>
              <a:t>个景区，使用</a:t>
            </a:r>
            <a:r>
              <a:rPr lang="zh-CN" altLang="en-US" sz="1600" dirty="0">
                <a:solidFill>
                  <a:schemeClr val="tx1">
                    <a:lumMod val="75000"/>
                    <a:lumOff val="25000"/>
                  </a:schemeClr>
                </a:solidFill>
                <a:latin typeface="+mn-ea"/>
              </a:rPr>
              <a:t>每个景区的签到微博作为景区</a:t>
            </a:r>
            <a:r>
              <a:rPr lang="zh-CN" altLang="en-US" sz="1600" dirty="0" smtClean="0">
                <a:solidFill>
                  <a:schemeClr val="tx1">
                    <a:lumMod val="75000"/>
                    <a:lumOff val="25000"/>
                  </a:schemeClr>
                </a:solidFill>
                <a:latin typeface="+mn-ea"/>
              </a:rPr>
              <a:t>样本集</a:t>
            </a:r>
            <a:endParaRPr lang="zh-CN" altLang="en-US" sz="1600" dirty="0">
              <a:solidFill>
                <a:schemeClr val="tx1">
                  <a:lumMod val="75000"/>
                  <a:lumOff val="25000"/>
                </a:schemeClr>
              </a:solidFill>
              <a:latin typeface="+mn-ea"/>
            </a:endParaRPr>
          </a:p>
        </p:txBody>
      </p:sp>
      <p:sp>
        <p:nvSpPr>
          <p:cNvPr id="15" name="矩形 14"/>
          <p:cNvSpPr/>
          <p:nvPr/>
        </p:nvSpPr>
        <p:spPr>
          <a:xfrm>
            <a:off x="713088" y="1372867"/>
            <a:ext cx="1107996" cy="416461"/>
          </a:xfrm>
          <a:prstGeom prst="rect">
            <a:avLst/>
          </a:prstGeom>
          <a:solidFill>
            <a:schemeClr val="accent1"/>
          </a:solidFill>
        </p:spPr>
        <p:txBody>
          <a:bodyPr wrap="none">
            <a:spAutoFit/>
          </a:bodyPr>
          <a:lstStyle/>
          <a:p>
            <a:pPr defTabSz="1219170">
              <a:lnSpc>
                <a:spcPct val="130000"/>
              </a:lnSpc>
              <a:defRPr/>
            </a:pPr>
            <a:r>
              <a:rPr lang="zh-CN" altLang="en-US" b="1" kern="0" dirty="0">
                <a:solidFill>
                  <a:schemeClr val="bg1"/>
                </a:solidFill>
              </a:rPr>
              <a:t>景区</a:t>
            </a:r>
            <a:r>
              <a:rPr lang="zh-CN" altLang="en-US" b="1" kern="0" dirty="0" smtClean="0">
                <a:solidFill>
                  <a:schemeClr val="bg1"/>
                </a:solidFill>
              </a:rPr>
              <a:t>信息</a:t>
            </a:r>
            <a:endParaRPr lang="en-US" altLang="zh-CN" b="1" kern="0" dirty="0">
              <a:solidFill>
                <a:schemeClr val="bg1"/>
              </a:solidFill>
            </a:endParaRPr>
          </a:p>
        </p:txBody>
      </p:sp>
      <p:sp>
        <p:nvSpPr>
          <p:cNvPr id="5" name="矩形 4"/>
          <p:cNvSpPr/>
          <p:nvPr/>
        </p:nvSpPr>
        <p:spPr>
          <a:xfrm>
            <a:off x="713088" y="2742412"/>
            <a:ext cx="7894883" cy="1323439"/>
          </a:xfrm>
          <a:prstGeom prst="rect">
            <a:avLst/>
          </a:prstGeom>
        </p:spPr>
        <p:txBody>
          <a:bodyPr wrap="square">
            <a:spAutoFit/>
          </a:bodyPr>
          <a:lstStyle/>
          <a:p>
            <a:r>
              <a:rPr lang="zh-CN" altLang="en-US" sz="1600" dirty="0" smtClean="0">
                <a:latin typeface="+mn-ea"/>
                <a:cs typeface="Times New Roman" panose="02020603050405020304" pitchFamily="18" charset="0"/>
              </a:rPr>
              <a:t>       景区：</a:t>
            </a:r>
            <a:r>
              <a:rPr lang="zh-CN" altLang="zh-CN" sz="1600" dirty="0" smtClean="0">
                <a:latin typeface="+mn-ea"/>
                <a:cs typeface="Times New Roman" panose="02020603050405020304" pitchFamily="18" charset="0"/>
              </a:rPr>
              <a:t>观</a:t>
            </a:r>
            <a:r>
              <a:rPr lang="zh-CN" altLang="zh-CN" sz="1600" dirty="0">
                <a:latin typeface="+mn-ea"/>
                <a:cs typeface="Times New Roman" panose="02020603050405020304" pitchFamily="18" charset="0"/>
              </a:rPr>
              <a:t>前街，金鸡</a:t>
            </a:r>
            <a:r>
              <a:rPr lang="zh-CN" altLang="zh-CN" sz="1600" dirty="0" smtClean="0">
                <a:latin typeface="+mn-ea"/>
                <a:cs typeface="Times New Roman" panose="02020603050405020304" pitchFamily="18" charset="0"/>
              </a:rPr>
              <a:t>湖</a:t>
            </a:r>
            <a:r>
              <a:rPr lang="zh-CN" altLang="en-US" sz="1600" dirty="0" smtClean="0">
                <a:latin typeface="+mn-ea"/>
                <a:cs typeface="Times New Roman" panose="02020603050405020304" pitchFamily="18" charset="0"/>
              </a:rPr>
              <a:t>，</a:t>
            </a:r>
            <a:r>
              <a:rPr lang="zh-CN" altLang="zh-CN" sz="1600" dirty="0">
                <a:latin typeface="+mn-ea"/>
              </a:rPr>
              <a:t>平江路，石路，阳澄湖，山塘，木</a:t>
            </a:r>
            <a:r>
              <a:rPr lang="zh-CN" altLang="zh-CN" sz="1600" dirty="0" smtClean="0">
                <a:latin typeface="+mn-ea"/>
              </a:rPr>
              <a:t>渎</a:t>
            </a:r>
            <a:r>
              <a:rPr lang="zh-CN" altLang="en-US" sz="1600" dirty="0" smtClean="0">
                <a:latin typeface="+mn-ea"/>
              </a:rPr>
              <a:t>，</a:t>
            </a:r>
            <a:r>
              <a:rPr lang="zh-CN" altLang="zh-CN" sz="1600" dirty="0">
                <a:latin typeface="+mn-ea"/>
              </a:rPr>
              <a:t>凤凰街，十全街，苏州乐园，西山，光福，拙政园，东山，狮子林，旺山，虎丘山，寒山寺，苏州博物馆，十梓街，留园，同里，甪直，网师园，周庄，穹窿山，尚湖虞山，报恩寺塔，西园，沙家浜，藏书镇，三山岛，千灯，锦溪，盘门，沙溪，杨舍，静思园，震泽，香山</a:t>
            </a:r>
            <a:endParaRPr lang="zh-CN" altLang="en-US" sz="1600" dirty="0">
              <a:latin typeface="+mn-ea"/>
            </a:endParaRPr>
          </a:p>
        </p:txBody>
      </p:sp>
      <p:grpSp>
        <p:nvGrpSpPr>
          <p:cNvPr id="6" name="组合 5"/>
          <p:cNvGrpSpPr/>
          <p:nvPr/>
        </p:nvGrpSpPr>
        <p:grpSpPr>
          <a:xfrm>
            <a:off x="377662" y="1119237"/>
            <a:ext cx="9860280" cy="5237714"/>
            <a:chOff x="655320" y="1117225"/>
            <a:chExt cx="8975855" cy="4767913"/>
          </a:xfrm>
        </p:grpSpPr>
        <p:pic>
          <p:nvPicPr>
            <p:cNvPr id="10" name="图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 y="1117225"/>
              <a:ext cx="8847839" cy="4767913"/>
            </a:xfrm>
            <a:prstGeom prst="rect">
              <a:avLst/>
            </a:prstGeom>
            <a:noFill/>
            <a:ln>
              <a:noFill/>
            </a:ln>
          </p:spPr>
        </p:pic>
        <p:sp>
          <p:nvSpPr>
            <p:cNvPr id="4" name="文本框 3"/>
            <p:cNvSpPr txBox="1"/>
            <p:nvPr/>
          </p:nvSpPr>
          <p:spPr>
            <a:xfrm>
              <a:off x="6676520" y="5308878"/>
              <a:ext cx="2954655" cy="369332"/>
            </a:xfrm>
            <a:prstGeom prst="rect">
              <a:avLst/>
            </a:prstGeom>
            <a:noFill/>
          </p:spPr>
          <p:txBody>
            <a:bodyPr wrap="none" rtlCol="0">
              <a:spAutoFit/>
            </a:bodyPr>
            <a:lstStyle/>
            <a:p>
              <a:r>
                <a:rPr lang="zh-CN" altLang="en-US" dirty="0" smtClean="0"/>
                <a:t>苏州（主城区）景区样本集</a:t>
              </a:r>
              <a:endParaRPr lang="zh-CN" altLang="en-US" dirty="0"/>
            </a:p>
          </p:txBody>
        </p:sp>
      </p:grpSp>
    </p:spTree>
    <p:extLst>
      <p:ext uri="{BB962C8B-B14F-4D97-AF65-F5344CB8AC3E}">
        <p14:creationId xmlns:p14="http://schemas.microsoft.com/office/powerpoint/2010/main" val="41753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US" altLang="zh-CN" dirty="0" smtClean="0"/>
              <a:t>05</a:t>
            </a:r>
            <a:endParaRPr lang="zh-CN" altLang="en-US" dirty="0"/>
          </a:p>
        </p:txBody>
      </p:sp>
      <p:sp>
        <p:nvSpPr>
          <p:cNvPr id="3" name="文本占位符 2"/>
          <p:cNvSpPr>
            <a:spLocks noGrp="1"/>
          </p:cNvSpPr>
          <p:nvPr>
            <p:ph type="body" sz="quarter" idx="22"/>
          </p:nvPr>
        </p:nvSpPr>
        <p:spPr/>
        <p:txBody>
          <a:bodyPr/>
          <a:lstStyle/>
          <a:p>
            <a:r>
              <a:rPr lang="zh-CN" altLang="en-US" dirty="0" smtClean="0"/>
              <a:t>旅游语义标注</a:t>
            </a:r>
            <a:endParaRPr lang="zh-CN" altLang="en-US" dirty="0"/>
          </a:p>
        </p:txBody>
      </p:sp>
      <p:sp>
        <p:nvSpPr>
          <p:cNvPr id="4" name="文本框 8"/>
          <p:cNvSpPr txBox="1"/>
          <p:nvPr/>
        </p:nvSpPr>
        <p:spPr>
          <a:xfrm>
            <a:off x="621502" y="1992191"/>
            <a:ext cx="2015019" cy="13726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75000"/>
                    <a:lumOff val="25000"/>
                  </a:schemeClr>
                </a:solidFill>
                <a:latin typeface="+mn-ea"/>
              </a:rPr>
              <a:t>radius</a:t>
            </a:r>
            <a:r>
              <a:rPr lang="zh-CN" altLang="en-US" sz="1600" dirty="0">
                <a:solidFill>
                  <a:schemeClr val="tx1">
                    <a:lumMod val="75000"/>
                    <a:lumOff val="25000"/>
                  </a:schemeClr>
                </a:solidFill>
                <a:latin typeface="+mn-ea"/>
              </a:rPr>
              <a:t>取值为</a:t>
            </a:r>
            <a:r>
              <a:rPr lang="en-US" altLang="zh-CN" sz="1600" dirty="0">
                <a:solidFill>
                  <a:schemeClr val="tx1">
                    <a:lumMod val="75000"/>
                    <a:lumOff val="25000"/>
                  </a:schemeClr>
                </a:solidFill>
                <a:latin typeface="+mn-ea"/>
              </a:rPr>
              <a:t>500</a:t>
            </a:r>
            <a:r>
              <a:rPr lang="zh-CN" altLang="en-US" sz="1600" dirty="0">
                <a:solidFill>
                  <a:schemeClr val="tx1">
                    <a:lumMod val="75000"/>
                    <a:lumOff val="25000"/>
                  </a:schemeClr>
                </a:solidFill>
                <a:latin typeface="+mn-ea"/>
              </a:rPr>
              <a:t>米，</a:t>
            </a:r>
            <a:r>
              <a:rPr lang="en-US" altLang="zh-CN" sz="1600" dirty="0" err="1">
                <a:solidFill>
                  <a:schemeClr val="tx1">
                    <a:lumMod val="75000"/>
                    <a:lumOff val="25000"/>
                  </a:schemeClr>
                </a:solidFill>
                <a:latin typeface="+mn-ea"/>
              </a:rPr>
              <a:t>Minpts</a:t>
            </a:r>
            <a:r>
              <a:rPr lang="zh-CN" altLang="en-US" sz="1600" dirty="0">
                <a:solidFill>
                  <a:schemeClr val="tx1">
                    <a:lumMod val="75000"/>
                    <a:lumOff val="25000"/>
                  </a:schemeClr>
                </a:solidFill>
                <a:latin typeface="+mn-ea"/>
              </a:rPr>
              <a:t>取值设为</a:t>
            </a:r>
            <a:r>
              <a:rPr lang="en-US" altLang="zh-CN" sz="1600" dirty="0" smtClean="0">
                <a:solidFill>
                  <a:schemeClr val="tx1">
                    <a:lumMod val="75000"/>
                    <a:lumOff val="25000"/>
                  </a:schemeClr>
                </a:solidFill>
                <a:latin typeface="+mn-ea"/>
              </a:rPr>
              <a:t>6</a:t>
            </a:r>
            <a:r>
              <a:rPr lang="zh-CN" altLang="en-US" sz="1600" dirty="0">
                <a:solidFill>
                  <a:schemeClr val="tx1">
                    <a:lumMod val="75000"/>
                    <a:lumOff val="25000"/>
                  </a:schemeClr>
                </a:solidFill>
                <a:latin typeface="+mn-ea"/>
              </a:rPr>
              <a:t>，取阈值</a:t>
            </a:r>
            <a:r>
              <a:rPr lang="en-US" altLang="zh-CN" sz="1600" dirty="0">
                <a:solidFill>
                  <a:schemeClr val="tx1">
                    <a:lumMod val="75000"/>
                    <a:lumOff val="25000"/>
                  </a:schemeClr>
                </a:solidFill>
                <a:latin typeface="+mn-ea"/>
              </a:rPr>
              <a:t>τ</a:t>
            </a:r>
            <a:r>
              <a:rPr lang="zh-CN" altLang="en-US" sz="1600" dirty="0">
                <a:solidFill>
                  <a:schemeClr val="tx1">
                    <a:lumMod val="75000"/>
                    <a:lumOff val="25000"/>
                  </a:schemeClr>
                </a:solidFill>
                <a:latin typeface="+mn-ea"/>
              </a:rPr>
              <a:t>取值为</a:t>
            </a:r>
            <a:r>
              <a:rPr lang="en-US" altLang="zh-CN" sz="1600" dirty="0">
                <a:solidFill>
                  <a:schemeClr val="tx1">
                    <a:lumMod val="75000"/>
                    <a:lumOff val="25000"/>
                  </a:schemeClr>
                </a:solidFill>
                <a:latin typeface="+mn-ea"/>
              </a:rPr>
              <a:t>6</a:t>
            </a:r>
            <a:r>
              <a:rPr lang="zh-CN" altLang="en-US" sz="1600" dirty="0">
                <a:solidFill>
                  <a:schemeClr val="tx1">
                    <a:lumMod val="75000"/>
                    <a:lumOff val="25000"/>
                  </a:schemeClr>
                </a:solidFill>
                <a:latin typeface="+mn-ea"/>
              </a:rPr>
              <a:t>，取比例系数</a:t>
            </a:r>
            <a:r>
              <a:rPr lang="en-US" altLang="zh-CN" sz="1600" dirty="0">
                <a:solidFill>
                  <a:schemeClr val="tx1">
                    <a:lumMod val="75000"/>
                    <a:lumOff val="25000"/>
                  </a:schemeClr>
                </a:solidFill>
                <a:latin typeface="+mn-ea"/>
              </a:rPr>
              <a:t>k</a:t>
            </a:r>
            <a:r>
              <a:rPr lang="zh-CN" altLang="en-US" sz="1600" dirty="0">
                <a:solidFill>
                  <a:schemeClr val="tx1">
                    <a:lumMod val="75000"/>
                    <a:lumOff val="25000"/>
                  </a:schemeClr>
                </a:solidFill>
                <a:latin typeface="+mn-ea"/>
              </a:rPr>
              <a:t>取</a:t>
            </a:r>
            <a:r>
              <a:rPr lang="en-US" altLang="zh-CN" sz="1600" dirty="0">
                <a:solidFill>
                  <a:schemeClr val="tx1">
                    <a:lumMod val="75000"/>
                    <a:lumOff val="25000"/>
                  </a:schemeClr>
                </a:solidFill>
                <a:latin typeface="+mn-ea"/>
              </a:rPr>
              <a:t>0.17</a:t>
            </a:r>
            <a:endParaRPr lang="zh-CN" altLang="en-US" sz="1600" dirty="0">
              <a:solidFill>
                <a:schemeClr val="tx1">
                  <a:lumMod val="75000"/>
                  <a:lumOff val="25000"/>
                </a:schemeClr>
              </a:solidFill>
              <a:latin typeface="+mn-ea"/>
            </a:endParaRPr>
          </a:p>
        </p:txBody>
      </p:sp>
      <p:sp>
        <p:nvSpPr>
          <p:cNvPr id="5" name="矩形 4"/>
          <p:cNvSpPr/>
          <p:nvPr/>
        </p:nvSpPr>
        <p:spPr>
          <a:xfrm>
            <a:off x="647949" y="1481900"/>
            <a:ext cx="1107996" cy="416461"/>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参数设置</a:t>
            </a:r>
            <a:endParaRPr lang="en-US" altLang="zh-CN" b="1" kern="0" dirty="0">
              <a:solidFill>
                <a:schemeClr val="bg1"/>
              </a:solidFill>
            </a:endParaRPr>
          </a:p>
        </p:txBody>
      </p:sp>
      <p:sp>
        <p:nvSpPr>
          <p:cNvPr id="6" name="文本框 8"/>
          <p:cNvSpPr txBox="1"/>
          <p:nvPr/>
        </p:nvSpPr>
        <p:spPr>
          <a:xfrm>
            <a:off x="621501" y="4043522"/>
            <a:ext cx="2015019" cy="16927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smtClean="0">
                <a:solidFill>
                  <a:schemeClr val="tx1">
                    <a:lumMod val="75000"/>
                    <a:lumOff val="25000"/>
                  </a:schemeClr>
                </a:solidFill>
                <a:latin typeface="+mn-ea"/>
              </a:rPr>
              <a:t>签到微博数共计</a:t>
            </a:r>
            <a:r>
              <a:rPr lang="en-US" altLang="zh-CN" sz="1600" dirty="0" smtClean="0">
                <a:solidFill>
                  <a:schemeClr val="tx1">
                    <a:lumMod val="75000"/>
                    <a:lumOff val="25000"/>
                  </a:schemeClr>
                </a:solidFill>
                <a:latin typeface="+mn-ea"/>
              </a:rPr>
              <a:t>263527</a:t>
            </a:r>
            <a:r>
              <a:rPr lang="zh-CN" altLang="en-US" sz="1600" dirty="0" smtClean="0">
                <a:solidFill>
                  <a:schemeClr val="tx1">
                    <a:lumMod val="75000"/>
                    <a:lumOff val="25000"/>
                  </a:schemeClr>
                </a:solidFill>
                <a:latin typeface="+mn-ea"/>
              </a:rPr>
              <a:t>条，语义标注非空的微博数共计</a:t>
            </a:r>
            <a:r>
              <a:rPr lang="en-US" altLang="zh-CN" sz="1600" dirty="0" smtClean="0">
                <a:solidFill>
                  <a:schemeClr val="tx1">
                    <a:lumMod val="75000"/>
                    <a:lumOff val="25000"/>
                  </a:schemeClr>
                </a:solidFill>
                <a:latin typeface="+mn-ea"/>
              </a:rPr>
              <a:t>1002734</a:t>
            </a:r>
            <a:r>
              <a:rPr lang="zh-CN" altLang="en-US" sz="1600" dirty="0" smtClean="0">
                <a:solidFill>
                  <a:schemeClr val="tx1">
                    <a:lumMod val="75000"/>
                    <a:lumOff val="25000"/>
                  </a:schemeClr>
                </a:solidFill>
                <a:latin typeface="+mn-ea"/>
              </a:rPr>
              <a:t>条，数据量增加了</a:t>
            </a:r>
            <a:r>
              <a:rPr lang="en-US" altLang="zh-CN" sz="1600" dirty="0" smtClean="0">
                <a:solidFill>
                  <a:schemeClr val="tx1">
                    <a:lumMod val="75000"/>
                    <a:lumOff val="25000"/>
                  </a:schemeClr>
                </a:solidFill>
                <a:latin typeface="+mn-ea"/>
              </a:rPr>
              <a:t>2.81</a:t>
            </a:r>
            <a:r>
              <a:rPr lang="zh-CN" altLang="en-US" sz="1600" dirty="0" smtClean="0">
                <a:solidFill>
                  <a:schemeClr val="tx1">
                    <a:lumMod val="75000"/>
                    <a:lumOff val="25000"/>
                  </a:schemeClr>
                </a:solidFill>
                <a:latin typeface="+mn-ea"/>
              </a:rPr>
              <a:t>倍。</a:t>
            </a:r>
            <a:endParaRPr lang="zh-CN" altLang="en-US" sz="1600" dirty="0">
              <a:solidFill>
                <a:schemeClr val="tx1">
                  <a:lumMod val="75000"/>
                  <a:lumOff val="25000"/>
                </a:schemeClr>
              </a:solidFill>
              <a:latin typeface="+mn-ea"/>
            </a:endParaRPr>
          </a:p>
        </p:txBody>
      </p:sp>
      <p:sp>
        <p:nvSpPr>
          <p:cNvPr id="7" name="矩形 6"/>
          <p:cNvSpPr/>
          <p:nvPr/>
        </p:nvSpPr>
        <p:spPr>
          <a:xfrm>
            <a:off x="647949" y="3591090"/>
            <a:ext cx="1107996" cy="452432"/>
          </a:xfrm>
          <a:prstGeom prst="rect">
            <a:avLst/>
          </a:prstGeom>
          <a:solidFill>
            <a:schemeClr val="accent1"/>
          </a:solidFill>
        </p:spPr>
        <p:txBody>
          <a:bodyPr wrap="square">
            <a:spAutoFit/>
          </a:bodyPr>
          <a:lstStyle/>
          <a:p>
            <a:pPr defTabSz="1219170">
              <a:lnSpc>
                <a:spcPct val="130000"/>
              </a:lnSpc>
              <a:defRPr/>
            </a:pPr>
            <a:r>
              <a:rPr lang="zh-CN" altLang="en-US" b="1" kern="0" dirty="0" smtClean="0">
                <a:solidFill>
                  <a:schemeClr val="bg1"/>
                </a:solidFill>
              </a:rPr>
              <a:t>数据信息</a:t>
            </a:r>
            <a:endParaRPr lang="en-US" altLang="zh-CN" b="1" kern="0" dirty="0">
              <a:solidFill>
                <a:schemeClr val="bg1"/>
              </a:solidFill>
            </a:endParaRPr>
          </a:p>
        </p:txBody>
      </p:sp>
      <p:pic>
        <p:nvPicPr>
          <p:cNvPr id="8" name="图片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61" y="1195503"/>
            <a:ext cx="8528242" cy="4595689"/>
          </a:xfrm>
          <a:prstGeom prst="rect">
            <a:avLst/>
          </a:prstGeom>
          <a:noFill/>
          <a:ln>
            <a:noFill/>
          </a:ln>
        </p:spPr>
      </p:pic>
      <p:sp>
        <p:nvSpPr>
          <p:cNvPr id="9" name="文本框 8"/>
          <p:cNvSpPr txBox="1"/>
          <p:nvPr/>
        </p:nvSpPr>
        <p:spPr>
          <a:xfrm>
            <a:off x="8429120" y="5322332"/>
            <a:ext cx="3647152" cy="369332"/>
          </a:xfrm>
          <a:prstGeom prst="rect">
            <a:avLst/>
          </a:prstGeom>
          <a:noFill/>
        </p:spPr>
        <p:txBody>
          <a:bodyPr wrap="none" rtlCol="0">
            <a:spAutoFit/>
          </a:bodyPr>
          <a:lstStyle/>
          <a:p>
            <a:r>
              <a:rPr lang="zh-CN" altLang="en-US" dirty="0" smtClean="0"/>
              <a:t>苏州（主城区）旅游语义标注结果</a:t>
            </a:r>
            <a:endParaRPr lang="zh-CN" altLang="en-US" dirty="0"/>
          </a:p>
        </p:txBody>
      </p:sp>
    </p:spTree>
    <p:extLst>
      <p:ext uri="{BB962C8B-B14F-4D97-AF65-F5344CB8AC3E}">
        <p14:creationId xmlns:p14="http://schemas.microsoft.com/office/powerpoint/2010/main" val="3248795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旅游语义标注</a:t>
            </a:r>
            <a:endParaRPr kumimoji="1" lang="zh-CN" altLang="en-US" dirty="0"/>
          </a:p>
        </p:txBody>
      </p:sp>
      <p:sp>
        <p:nvSpPr>
          <p:cNvPr id="14" name="文本框 8"/>
          <p:cNvSpPr txBox="1"/>
          <p:nvPr/>
        </p:nvSpPr>
        <p:spPr>
          <a:xfrm>
            <a:off x="908115" y="1865310"/>
            <a:ext cx="3030839"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更进一步，为研究模型中关键参数</a:t>
            </a:r>
            <a:r>
              <a:rPr lang="en-US" altLang="zh-CN" sz="1400" dirty="0">
                <a:solidFill>
                  <a:schemeClr val="tx1">
                    <a:lumMod val="75000"/>
                    <a:lumOff val="25000"/>
                  </a:schemeClr>
                </a:solidFill>
                <a:latin typeface="+mn-ea"/>
              </a:rPr>
              <a:t>K</a:t>
            </a:r>
            <a:r>
              <a:rPr lang="zh-CN" altLang="en-US" sz="1400" dirty="0">
                <a:solidFill>
                  <a:schemeClr val="tx1">
                    <a:lumMod val="75000"/>
                    <a:lumOff val="25000"/>
                  </a:schemeClr>
                </a:solidFill>
                <a:latin typeface="+mn-ea"/>
              </a:rPr>
              <a:t>的取值对标注结果的影响</a:t>
            </a:r>
            <a:r>
              <a:rPr lang="zh-CN" altLang="en-US" sz="1400" dirty="0" smtClean="0">
                <a:solidFill>
                  <a:schemeClr val="tx1">
                    <a:lumMod val="75000"/>
                    <a:lumOff val="25000"/>
                  </a:schemeClr>
                </a:solidFill>
                <a:latin typeface="+mn-ea"/>
              </a:rPr>
              <a:t>，又</a:t>
            </a:r>
            <a:r>
              <a:rPr lang="zh-CN" altLang="en-US" sz="1400" dirty="0">
                <a:solidFill>
                  <a:schemeClr val="tx1">
                    <a:lumMod val="75000"/>
                    <a:lumOff val="25000"/>
                  </a:schemeClr>
                </a:solidFill>
                <a:latin typeface="+mn-ea"/>
              </a:rPr>
              <a:t>在对</a:t>
            </a:r>
            <a:r>
              <a:rPr lang="en-US" altLang="zh-CN" sz="1400" dirty="0">
                <a:solidFill>
                  <a:schemeClr val="tx1">
                    <a:lumMod val="75000"/>
                    <a:lumOff val="25000"/>
                  </a:schemeClr>
                </a:solidFill>
                <a:latin typeface="+mn-ea"/>
              </a:rPr>
              <a:t>k</a:t>
            </a:r>
            <a:r>
              <a:rPr lang="zh-CN" altLang="en-US" sz="1400" dirty="0">
                <a:solidFill>
                  <a:schemeClr val="tx1">
                    <a:lumMod val="75000"/>
                    <a:lumOff val="25000"/>
                  </a:schemeClr>
                </a:solidFill>
                <a:latin typeface="+mn-ea"/>
              </a:rPr>
              <a:t>的不同取值进行反复</a:t>
            </a:r>
            <a:r>
              <a:rPr lang="zh-CN" altLang="en-US" sz="1400" dirty="0" smtClean="0">
                <a:solidFill>
                  <a:schemeClr val="tx1">
                    <a:lumMod val="75000"/>
                    <a:lumOff val="25000"/>
                  </a:schemeClr>
                </a:solidFill>
                <a:latin typeface="+mn-ea"/>
              </a:rPr>
              <a:t>实验。</a:t>
            </a:r>
            <a:endParaRPr lang="zh-CN" altLang="en-US" sz="1400" dirty="0">
              <a:solidFill>
                <a:schemeClr val="tx1">
                  <a:lumMod val="75000"/>
                  <a:lumOff val="25000"/>
                </a:schemeClr>
              </a:solidFill>
              <a:latin typeface="+mn-ea"/>
            </a:endParaRPr>
          </a:p>
        </p:txBody>
      </p:sp>
      <p:sp>
        <p:nvSpPr>
          <p:cNvPr id="15" name="矩形 14"/>
          <p:cNvSpPr/>
          <p:nvPr/>
        </p:nvSpPr>
        <p:spPr>
          <a:xfrm>
            <a:off x="908116" y="1372867"/>
            <a:ext cx="2866490" cy="452432"/>
          </a:xfrm>
          <a:prstGeom prst="rect">
            <a:avLst/>
          </a:prstGeom>
          <a:solidFill>
            <a:schemeClr val="accent1"/>
          </a:solidFill>
        </p:spPr>
        <p:txBody>
          <a:bodyPr wrap="none">
            <a:spAutoFit/>
          </a:bodyPr>
          <a:lstStyle/>
          <a:p>
            <a:pPr defTabSz="1219170">
              <a:lnSpc>
                <a:spcPct val="130000"/>
              </a:lnSpc>
              <a:defRPr/>
            </a:pPr>
            <a:r>
              <a:rPr lang="en-US" altLang="zh-CN" b="1" kern="0" dirty="0" smtClean="0">
                <a:solidFill>
                  <a:schemeClr val="bg1"/>
                </a:solidFill>
              </a:rPr>
              <a:t>K</a:t>
            </a:r>
            <a:r>
              <a:rPr lang="zh-CN" altLang="en-US" b="1" kern="0" dirty="0" smtClean="0">
                <a:solidFill>
                  <a:schemeClr val="bg1"/>
                </a:solidFill>
              </a:rPr>
              <a:t>的不同取值对结果的影响</a:t>
            </a:r>
            <a:endParaRPr lang="en-US" altLang="zh-CN" b="1" kern="0" dirty="0">
              <a:solidFill>
                <a:schemeClr val="bg1"/>
              </a:solidFill>
            </a:endParaRPr>
          </a:p>
        </p:txBody>
      </p:sp>
      <p:graphicFrame>
        <p:nvGraphicFramePr>
          <p:cNvPr id="7" name="图表 6"/>
          <p:cNvGraphicFramePr>
            <a:graphicFrameLocks/>
          </p:cNvGraphicFramePr>
          <p:nvPr>
            <p:extLst>
              <p:ext uri="{D42A27DB-BD31-4B8C-83A1-F6EECF244321}">
                <p14:modId xmlns:p14="http://schemas.microsoft.com/office/powerpoint/2010/main" val="3678027005"/>
              </p:ext>
            </p:extLst>
          </p:nvPr>
        </p:nvGraphicFramePr>
        <p:xfrm>
          <a:off x="4767262" y="1372867"/>
          <a:ext cx="6691313" cy="4014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324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a:xfrm>
            <a:off x="1185527" y="367967"/>
            <a:ext cx="2289193" cy="337086"/>
          </a:xfrm>
        </p:spPr>
        <p:txBody>
          <a:bodyPr/>
          <a:lstStyle/>
          <a:p>
            <a:r>
              <a:rPr kumimoji="1" lang="zh-CN" altLang="en-US" dirty="0" smtClean="0"/>
              <a:t>旅游语义标注实验评估</a:t>
            </a:r>
            <a:endParaRPr kumimoji="1" lang="zh-CN" altLang="en-US" dirty="0"/>
          </a:p>
        </p:txBody>
      </p:sp>
      <mc:AlternateContent xmlns:mc="http://schemas.openxmlformats.org/markup-compatibility/2006" xmlns:a14="http://schemas.microsoft.com/office/drawing/2010/main">
        <mc:Choice Requires="a14">
          <p:sp>
            <p:nvSpPr>
              <p:cNvPr id="14" name="文本框 8"/>
              <p:cNvSpPr txBox="1"/>
              <p:nvPr/>
            </p:nvSpPr>
            <p:spPr>
              <a:xfrm>
                <a:off x="908113" y="1733215"/>
                <a:ext cx="9741130" cy="3236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为了评估旅游语义标注效果，我们使用了信息检索领域中的三个基本指标准确率（</a:t>
                </a:r>
                <a:r>
                  <a:rPr lang="en-US" altLang="zh-CN" sz="1400" dirty="0">
                    <a:solidFill>
                      <a:schemeClr val="tx1">
                        <a:lumMod val="75000"/>
                        <a:lumOff val="25000"/>
                      </a:schemeClr>
                    </a:solidFill>
                    <a:latin typeface="+mn-ea"/>
                  </a:rPr>
                  <a:t>Precision Rate</a:t>
                </a:r>
                <a:r>
                  <a:rPr lang="zh-CN" altLang="en-US" sz="1400" dirty="0">
                    <a:solidFill>
                      <a:schemeClr val="tx1">
                        <a:lumMod val="75000"/>
                        <a:lumOff val="25000"/>
                      </a:schemeClr>
                    </a:solidFill>
                    <a:latin typeface="+mn-ea"/>
                  </a:rPr>
                  <a:t>）、召回率（</a:t>
                </a:r>
                <a:r>
                  <a:rPr lang="en-US" altLang="zh-CN" sz="1400" dirty="0">
                    <a:solidFill>
                      <a:schemeClr val="tx1">
                        <a:lumMod val="75000"/>
                        <a:lumOff val="25000"/>
                      </a:schemeClr>
                    </a:solidFill>
                    <a:latin typeface="+mn-ea"/>
                  </a:rPr>
                  <a:t>Recall Rate</a:t>
                </a:r>
                <a:r>
                  <a:rPr lang="zh-CN" altLang="en-US" sz="1400" dirty="0">
                    <a:solidFill>
                      <a:schemeClr val="tx1">
                        <a:lumMod val="75000"/>
                        <a:lumOff val="25000"/>
                      </a:schemeClr>
                    </a:solidFill>
                    <a:latin typeface="+mn-ea"/>
                  </a:rPr>
                  <a:t>）和</a:t>
                </a:r>
                <a:r>
                  <a:rPr lang="en-US" altLang="zh-CN" sz="1400" dirty="0">
                    <a:solidFill>
                      <a:schemeClr val="tx1">
                        <a:lumMod val="75000"/>
                        <a:lumOff val="25000"/>
                      </a:schemeClr>
                    </a:solidFill>
                    <a:latin typeface="+mn-ea"/>
                  </a:rPr>
                  <a:t>F</a:t>
                </a:r>
                <a:r>
                  <a:rPr lang="zh-CN" altLang="en-US" sz="1400" dirty="0">
                    <a:solidFill>
                      <a:schemeClr val="tx1">
                        <a:lumMod val="75000"/>
                        <a:lumOff val="25000"/>
                      </a:schemeClr>
                    </a:solidFill>
                    <a:latin typeface="+mn-ea"/>
                  </a:rPr>
                  <a:t>值。</a:t>
                </a:r>
              </a:p>
              <a:p>
                <a:pPr>
                  <a:lnSpc>
                    <a:spcPct val="130000"/>
                  </a:lnSpc>
                </a:pPr>
                <a:r>
                  <a:rPr lang="zh-CN" altLang="en-US" sz="1400" dirty="0">
                    <a:solidFill>
                      <a:schemeClr val="tx1">
                        <a:lumMod val="75000"/>
                        <a:lumOff val="25000"/>
                      </a:schemeClr>
                    </a:solidFill>
                    <a:latin typeface="+mn-ea"/>
                  </a:rPr>
                  <a:t>准确率（</a:t>
                </a:r>
                <a:r>
                  <a:rPr lang="en-US" altLang="zh-CN" sz="1400" dirty="0">
                    <a:solidFill>
                      <a:schemeClr val="tx1">
                        <a:lumMod val="75000"/>
                        <a:lumOff val="25000"/>
                      </a:schemeClr>
                    </a:solidFill>
                    <a:latin typeface="+mn-ea"/>
                  </a:rPr>
                  <a:t>P</a:t>
                </a:r>
                <a:r>
                  <a:rPr lang="zh-CN" altLang="en-US" sz="1400" dirty="0">
                    <a:solidFill>
                      <a:schemeClr val="tx1">
                        <a:lumMod val="75000"/>
                        <a:lumOff val="25000"/>
                      </a:schemeClr>
                    </a:solidFill>
                    <a:latin typeface="+mn-ea"/>
                  </a:rPr>
                  <a:t>）衡量了语义标注的准确程度，它的定义如下：</a:t>
                </a:r>
              </a:p>
              <a:p>
                <a:pPr>
                  <a:lnSpc>
                    <a:spcPct val="130000"/>
                  </a:lnSpc>
                </a:pPr>
                <a14:m>
                  <m:oMathPara xmlns:m="http://schemas.openxmlformats.org/officeDocument/2006/math">
                    <m:oMathParaPr>
                      <m:jc m:val="centerGroup"/>
                    </m:oMathParaPr>
                    <m:oMath xmlns:m="http://schemas.openxmlformats.org/officeDocument/2006/math">
                      <m:r>
                        <a:rPr lang="en-US" altLang="zh-CN" sz="1400" i="1" dirty="0" smtClean="0">
                          <a:solidFill>
                            <a:schemeClr val="tx1">
                              <a:lumMod val="75000"/>
                              <a:lumOff val="25000"/>
                            </a:schemeClr>
                          </a:solidFill>
                          <a:latin typeface="Cambria Math" panose="02040503050406030204" pitchFamily="18" charset="0"/>
                        </a:rPr>
                        <m:t>𝑃</m:t>
                      </m:r>
                      <m:r>
                        <a:rPr lang="en-US" altLang="zh-CN" sz="1400" i="1" dirty="0" smtClean="0">
                          <a:solidFill>
                            <a:schemeClr val="tx1">
                              <a:lumMod val="75000"/>
                              <a:lumOff val="25000"/>
                            </a:schemeClr>
                          </a:solidFill>
                          <a:latin typeface="Cambria Math" panose="02040503050406030204" pitchFamily="18" charset="0"/>
                        </a:rPr>
                        <m:t>=</m:t>
                      </m:r>
                      <m:f>
                        <m:fPr>
                          <m:ctrlPr>
                            <a:rPr lang="en-US" altLang="zh-CN" sz="1400" i="1" dirty="0">
                              <a:solidFill>
                                <a:schemeClr val="tx1">
                                  <a:lumMod val="75000"/>
                                  <a:lumOff val="25000"/>
                                </a:schemeClr>
                              </a:solidFill>
                              <a:latin typeface="Cambria Math" panose="02040503050406030204" pitchFamily="18" charset="0"/>
                            </a:rPr>
                          </m:ctrlPr>
                        </m:fPr>
                        <m:num>
                          <m:r>
                            <a:rPr lang="zh-CN" altLang="en-US" sz="1400" i="1" dirty="0">
                              <a:solidFill>
                                <a:schemeClr val="tx1">
                                  <a:lumMod val="75000"/>
                                  <a:lumOff val="25000"/>
                                </a:schemeClr>
                              </a:solidFill>
                              <a:latin typeface="Cambria Math" panose="02040503050406030204" pitchFamily="18" charset="0"/>
                            </a:rPr>
                            <m:t>机器自动标注正确的微博总数</m:t>
                          </m:r>
                        </m:num>
                        <m:den>
                          <m:r>
                            <a:rPr lang="zh-CN" altLang="en-US" sz="1400" i="1" dirty="0">
                              <a:solidFill>
                                <a:schemeClr val="tx1">
                                  <a:lumMod val="75000"/>
                                  <a:lumOff val="25000"/>
                                </a:schemeClr>
                              </a:solidFill>
                              <a:latin typeface="Cambria Math" panose="02040503050406030204" pitchFamily="18" charset="0"/>
                            </a:rPr>
                            <m:t>机器自动标注的微博总数</m:t>
                          </m:r>
                        </m:den>
                      </m:f>
                    </m:oMath>
                  </m:oMathPara>
                </a14:m>
                <a:endParaRPr lang="zh-CN" altLang="en-US" sz="1400" dirty="0">
                  <a:solidFill>
                    <a:schemeClr val="tx1">
                      <a:lumMod val="75000"/>
                      <a:lumOff val="25000"/>
                    </a:schemeClr>
                  </a:solidFill>
                  <a:latin typeface="+mn-ea"/>
                </a:endParaRPr>
              </a:p>
              <a:p>
                <a:pPr>
                  <a:lnSpc>
                    <a:spcPct val="130000"/>
                  </a:lnSpc>
                </a:pPr>
                <a:r>
                  <a:rPr lang="zh-CN" altLang="en-US" sz="1400" dirty="0">
                    <a:solidFill>
                      <a:schemeClr val="tx1">
                        <a:lumMod val="75000"/>
                        <a:lumOff val="25000"/>
                      </a:schemeClr>
                    </a:solidFill>
                    <a:latin typeface="+mn-ea"/>
                  </a:rPr>
                  <a:t>召回率（</a:t>
                </a:r>
                <a:r>
                  <a:rPr lang="en-US" altLang="zh-CN" sz="1400" dirty="0">
                    <a:solidFill>
                      <a:schemeClr val="tx1">
                        <a:lumMod val="75000"/>
                        <a:lumOff val="25000"/>
                      </a:schemeClr>
                    </a:solidFill>
                    <a:latin typeface="+mn-ea"/>
                  </a:rPr>
                  <a:t>R</a:t>
                </a:r>
                <a:r>
                  <a:rPr lang="zh-CN" altLang="en-US" sz="1400" dirty="0">
                    <a:solidFill>
                      <a:schemeClr val="tx1">
                        <a:lumMod val="75000"/>
                        <a:lumOff val="25000"/>
                      </a:schemeClr>
                    </a:solidFill>
                    <a:latin typeface="+mn-ea"/>
                  </a:rPr>
                  <a:t>）衡量了语义标注的完整程度，它的定义如下：</a:t>
                </a:r>
              </a:p>
              <a:p>
                <a:pPr>
                  <a:lnSpc>
                    <a:spcPct val="130000"/>
                  </a:lnSpc>
                </a:pPr>
                <a14:m>
                  <m:oMathPara xmlns:m="http://schemas.openxmlformats.org/officeDocument/2006/math">
                    <m:oMathParaPr>
                      <m:jc m:val="centerGroup"/>
                    </m:oMathParaPr>
                    <m:oMath xmlns:m="http://schemas.openxmlformats.org/officeDocument/2006/math">
                      <m:r>
                        <a:rPr lang="en-US" altLang="zh-CN" sz="1400" i="1" dirty="0" smtClean="0">
                          <a:solidFill>
                            <a:schemeClr val="tx1">
                              <a:lumMod val="75000"/>
                              <a:lumOff val="25000"/>
                            </a:schemeClr>
                          </a:solidFill>
                          <a:latin typeface="Cambria Math" panose="02040503050406030204" pitchFamily="18" charset="0"/>
                        </a:rPr>
                        <m:t>𝑅</m:t>
                      </m:r>
                      <m:r>
                        <a:rPr lang="en-US" altLang="zh-CN" sz="1400" i="1" dirty="0" smtClean="0">
                          <a:solidFill>
                            <a:schemeClr val="tx1">
                              <a:lumMod val="75000"/>
                              <a:lumOff val="25000"/>
                            </a:schemeClr>
                          </a:solidFill>
                          <a:latin typeface="Cambria Math" panose="02040503050406030204" pitchFamily="18" charset="0"/>
                        </a:rPr>
                        <m:t>=</m:t>
                      </m:r>
                      <m:f>
                        <m:fPr>
                          <m:ctrlPr>
                            <a:rPr lang="en-US" altLang="zh-CN" sz="1400" i="1" dirty="0">
                              <a:solidFill>
                                <a:schemeClr val="tx1">
                                  <a:lumMod val="75000"/>
                                  <a:lumOff val="25000"/>
                                </a:schemeClr>
                              </a:solidFill>
                              <a:latin typeface="Cambria Math" panose="02040503050406030204" pitchFamily="18" charset="0"/>
                            </a:rPr>
                          </m:ctrlPr>
                        </m:fPr>
                        <m:num>
                          <m:r>
                            <a:rPr lang="zh-CN" altLang="en-US" sz="1400" i="1" dirty="0">
                              <a:solidFill>
                                <a:schemeClr val="tx1">
                                  <a:lumMod val="75000"/>
                                  <a:lumOff val="25000"/>
                                </a:schemeClr>
                              </a:solidFill>
                              <a:latin typeface="Cambria Math" panose="02040503050406030204" pitchFamily="18" charset="0"/>
                            </a:rPr>
                            <m:t>机器自动标注正确的微博总数</m:t>
                          </m:r>
                        </m:num>
                        <m:den>
                          <m:r>
                            <a:rPr lang="zh-CN" altLang="en-US" sz="1400" i="1" dirty="0">
                              <a:solidFill>
                                <a:schemeClr val="tx1">
                                  <a:lumMod val="75000"/>
                                  <a:lumOff val="25000"/>
                                </a:schemeClr>
                              </a:solidFill>
                              <a:latin typeface="Cambria Math" panose="02040503050406030204" pitchFamily="18" charset="0"/>
                            </a:rPr>
                            <m:t>人工标注的微博总数</m:t>
                          </m:r>
                        </m:den>
                      </m:f>
                    </m:oMath>
                  </m:oMathPara>
                </a14:m>
                <a:endParaRPr lang="zh-CN" altLang="en-US" sz="1400" dirty="0">
                  <a:solidFill>
                    <a:schemeClr val="tx1">
                      <a:lumMod val="75000"/>
                      <a:lumOff val="25000"/>
                    </a:schemeClr>
                  </a:solidFill>
                  <a:latin typeface="+mn-ea"/>
                </a:endParaRPr>
              </a:p>
              <a:p>
                <a:pPr>
                  <a:lnSpc>
                    <a:spcPct val="130000"/>
                  </a:lnSpc>
                </a:pPr>
                <a:r>
                  <a:rPr lang="en-US" altLang="zh-CN" sz="1400" dirty="0">
                    <a:solidFill>
                      <a:schemeClr val="tx1">
                        <a:lumMod val="75000"/>
                        <a:lumOff val="25000"/>
                      </a:schemeClr>
                    </a:solidFill>
                    <a:latin typeface="+mn-ea"/>
                  </a:rPr>
                  <a:t>F</a:t>
                </a:r>
                <a:r>
                  <a:rPr lang="zh-CN" altLang="en-US" sz="1400" dirty="0">
                    <a:solidFill>
                      <a:schemeClr val="tx1">
                        <a:lumMod val="75000"/>
                        <a:lumOff val="25000"/>
                      </a:schemeClr>
                    </a:solidFill>
                    <a:latin typeface="+mn-ea"/>
                  </a:rPr>
                  <a:t>值是准确率和召回率的综合指标，它的定义如下：</a:t>
                </a:r>
              </a:p>
              <a:p>
                <a:pPr>
                  <a:lnSpc>
                    <a:spcPct val="130000"/>
                  </a:lnSpc>
                </a:pPr>
                <a14:m>
                  <m:oMathPara xmlns:m="http://schemas.openxmlformats.org/officeDocument/2006/math">
                    <m:oMathParaPr>
                      <m:jc m:val="centerGroup"/>
                    </m:oMathParaPr>
                    <m:oMath xmlns:m="http://schemas.openxmlformats.org/officeDocument/2006/math">
                      <m:r>
                        <a:rPr lang="en-US" altLang="zh-CN" sz="1400" i="1" dirty="0" smtClean="0">
                          <a:solidFill>
                            <a:schemeClr val="tx1">
                              <a:lumMod val="75000"/>
                              <a:lumOff val="25000"/>
                            </a:schemeClr>
                          </a:solidFill>
                          <a:latin typeface="Cambria Math" panose="02040503050406030204" pitchFamily="18" charset="0"/>
                        </a:rPr>
                        <m:t>𝐹</m:t>
                      </m:r>
                      <m:r>
                        <a:rPr lang="en-US" altLang="zh-CN" sz="1400" i="1" dirty="0" smtClean="0">
                          <a:solidFill>
                            <a:schemeClr val="tx1">
                              <a:lumMod val="75000"/>
                              <a:lumOff val="25000"/>
                            </a:schemeClr>
                          </a:solidFill>
                          <a:latin typeface="Cambria Math" panose="02040503050406030204" pitchFamily="18" charset="0"/>
                        </a:rPr>
                        <m:t>=</m:t>
                      </m:r>
                      <m:f>
                        <m:fPr>
                          <m:ctrlPr>
                            <a:rPr lang="en-US" altLang="zh-CN" sz="1400" i="1" dirty="0" smtClean="0">
                              <a:solidFill>
                                <a:schemeClr val="tx1">
                                  <a:lumMod val="75000"/>
                                  <a:lumOff val="25000"/>
                                </a:schemeClr>
                              </a:solidFill>
                              <a:latin typeface="Cambria Math" panose="02040503050406030204" pitchFamily="18" charset="0"/>
                            </a:rPr>
                          </m:ctrlPr>
                        </m:fPr>
                        <m:num>
                          <m:r>
                            <a:rPr lang="en-US" altLang="zh-CN" sz="1400" i="1" dirty="0" smtClean="0">
                              <a:solidFill>
                                <a:schemeClr val="tx1">
                                  <a:lumMod val="75000"/>
                                  <a:lumOff val="25000"/>
                                </a:schemeClr>
                              </a:solidFill>
                              <a:latin typeface="Cambria Math" panose="02040503050406030204" pitchFamily="18" charset="0"/>
                            </a:rPr>
                            <m:t>𝑃</m:t>
                          </m:r>
                          <m:r>
                            <a:rPr lang="en-US" altLang="zh-CN" sz="1400" i="1" dirty="0" smtClean="0">
                              <a:solidFill>
                                <a:schemeClr val="tx1">
                                  <a:lumMod val="75000"/>
                                  <a:lumOff val="25000"/>
                                </a:schemeClr>
                              </a:solidFill>
                              <a:latin typeface="Cambria Math" panose="02040503050406030204" pitchFamily="18" charset="0"/>
                            </a:rPr>
                            <m:t>∗</m:t>
                          </m:r>
                          <m:r>
                            <a:rPr lang="en-US" altLang="zh-CN" sz="1400" i="1" dirty="0" smtClean="0">
                              <a:solidFill>
                                <a:schemeClr val="tx1">
                                  <a:lumMod val="75000"/>
                                  <a:lumOff val="25000"/>
                                </a:schemeClr>
                              </a:solidFill>
                              <a:latin typeface="Cambria Math" panose="02040503050406030204" pitchFamily="18" charset="0"/>
                            </a:rPr>
                            <m:t>𝑅</m:t>
                          </m:r>
                          <m:r>
                            <a:rPr lang="en-US" altLang="zh-CN" sz="1400" i="1" dirty="0" smtClean="0">
                              <a:solidFill>
                                <a:schemeClr val="tx1">
                                  <a:lumMod val="75000"/>
                                  <a:lumOff val="25000"/>
                                </a:schemeClr>
                              </a:solidFill>
                              <a:latin typeface="Cambria Math" panose="02040503050406030204" pitchFamily="18" charset="0"/>
                            </a:rPr>
                            <m:t>∗2</m:t>
                          </m:r>
                        </m:num>
                        <m:den>
                          <m:r>
                            <a:rPr lang="en-US" altLang="zh-CN" sz="1400" i="1" dirty="0" smtClean="0">
                              <a:solidFill>
                                <a:schemeClr val="tx1">
                                  <a:lumMod val="75000"/>
                                  <a:lumOff val="25000"/>
                                </a:schemeClr>
                              </a:solidFill>
                              <a:latin typeface="Cambria Math" panose="02040503050406030204" pitchFamily="18" charset="0"/>
                            </a:rPr>
                            <m:t>𝑃</m:t>
                          </m:r>
                          <m:r>
                            <a:rPr lang="en-US" altLang="zh-CN" sz="1400" i="1" dirty="0" smtClean="0">
                              <a:solidFill>
                                <a:schemeClr val="tx1">
                                  <a:lumMod val="75000"/>
                                  <a:lumOff val="25000"/>
                                </a:schemeClr>
                              </a:solidFill>
                              <a:latin typeface="Cambria Math" panose="02040503050406030204" pitchFamily="18" charset="0"/>
                            </a:rPr>
                            <m:t>+</m:t>
                          </m:r>
                          <m:r>
                            <a:rPr lang="en-US" altLang="zh-CN" sz="1400" i="1" dirty="0" smtClean="0">
                              <a:solidFill>
                                <a:schemeClr val="tx1">
                                  <a:lumMod val="75000"/>
                                  <a:lumOff val="25000"/>
                                </a:schemeClr>
                              </a:solidFill>
                              <a:latin typeface="Cambria Math" panose="02040503050406030204" pitchFamily="18" charset="0"/>
                            </a:rPr>
                            <m:t>𝑅</m:t>
                          </m:r>
                        </m:den>
                      </m:f>
                    </m:oMath>
                  </m:oMathPara>
                </a14:m>
                <a:endParaRPr lang="en-US" altLang="zh-CN" sz="1400" dirty="0">
                  <a:solidFill>
                    <a:schemeClr val="tx1">
                      <a:lumMod val="75000"/>
                      <a:lumOff val="25000"/>
                    </a:schemeClr>
                  </a:solidFill>
                  <a:latin typeface="+mn-ea"/>
                </a:endParaRPr>
              </a:p>
            </p:txBody>
          </p:sp>
        </mc:Choice>
        <mc:Fallback xmlns="">
          <p:sp>
            <p:nvSpPr>
              <p:cNvPr id="14" name="文本框 8"/>
              <p:cNvSpPr txBox="1">
                <a:spLocks noRot="1" noChangeAspect="1" noMove="1" noResize="1" noEditPoints="1" noAdjustHandles="1" noChangeArrowheads="1" noChangeShapeType="1" noTextEdit="1"/>
              </p:cNvSpPr>
              <p:nvPr/>
            </p:nvSpPr>
            <p:spPr>
              <a:xfrm>
                <a:off x="908113" y="1733215"/>
                <a:ext cx="9741130" cy="3236399"/>
              </a:xfrm>
              <a:prstGeom prst="rect">
                <a:avLst/>
              </a:prstGeom>
              <a:blipFill>
                <a:blip r:embed="rId3"/>
                <a:stretch>
                  <a:fillRect l="-188"/>
                </a:stretch>
              </a:blipFill>
            </p:spPr>
            <p:txBody>
              <a:bodyPr/>
              <a:lstStyle/>
              <a:p>
                <a:r>
                  <a:rPr lang="zh-CN" altLang="en-US">
                    <a:noFill/>
                  </a:rPr>
                  <a:t> </a:t>
                </a:r>
              </a:p>
            </p:txBody>
          </p:sp>
        </mc:Fallback>
      </mc:AlternateContent>
      <p:sp>
        <p:nvSpPr>
          <p:cNvPr id="15" name="矩形 14"/>
          <p:cNvSpPr/>
          <p:nvPr/>
        </p:nvSpPr>
        <p:spPr>
          <a:xfrm>
            <a:off x="908114" y="1240772"/>
            <a:ext cx="1107996" cy="416461"/>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评价标准</a:t>
            </a:r>
            <a:endParaRPr lang="en-US" altLang="zh-CN" b="1" kern="0" dirty="0">
              <a:solidFill>
                <a:schemeClr val="bg1"/>
              </a:solidFill>
            </a:endParaRPr>
          </a:p>
        </p:txBody>
      </p:sp>
      <p:sp>
        <p:nvSpPr>
          <p:cNvPr id="17" name="文本框 8"/>
          <p:cNvSpPr txBox="1"/>
          <p:nvPr/>
        </p:nvSpPr>
        <p:spPr>
          <a:xfrm>
            <a:off x="908113" y="5281071"/>
            <a:ext cx="9741129"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对苏州市内的全部</a:t>
            </a:r>
            <a:r>
              <a:rPr lang="en-US" altLang="zh-CN" sz="1600" dirty="0">
                <a:solidFill>
                  <a:schemeClr val="tx1">
                    <a:lumMod val="75000"/>
                    <a:lumOff val="25000"/>
                  </a:schemeClr>
                </a:solidFill>
                <a:latin typeface="+mn-ea"/>
              </a:rPr>
              <a:t>5399161</a:t>
            </a:r>
            <a:r>
              <a:rPr lang="zh-CN" altLang="en-US" sz="1600" dirty="0">
                <a:solidFill>
                  <a:schemeClr val="tx1">
                    <a:lumMod val="75000"/>
                    <a:lumOff val="25000"/>
                  </a:schemeClr>
                </a:solidFill>
                <a:latin typeface="+mn-ea"/>
              </a:rPr>
              <a:t>条微博进行随机抽取，取得</a:t>
            </a:r>
            <a:r>
              <a:rPr lang="en-US" altLang="zh-CN" sz="1600" dirty="0">
                <a:solidFill>
                  <a:schemeClr val="tx1">
                    <a:lumMod val="75000"/>
                    <a:lumOff val="25000"/>
                  </a:schemeClr>
                </a:solidFill>
                <a:latin typeface="+mn-ea"/>
              </a:rPr>
              <a:t>3029</a:t>
            </a:r>
            <a:r>
              <a:rPr lang="zh-CN" altLang="en-US" sz="1600" dirty="0">
                <a:solidFill>
                  <a:schemeClr val="tx1">
                    <a:lumMod val="75000"/>
                    <a:lumOff val="25000"/>
                  </a:schemeClr>
                </a:solidFill>
                <a:latin typeface="+mn-ea"/>
              </a:rPr>
              <a:t>条记录进行人工判读，依据高德底图和文本内容进行推断，共计得到</a:t>
            </a:r>
            <a:r>
              <a:rPr lang="en-US" altLang="zh-CN" sz="1600" dirty="0">
                <a:solidFill>
                  <a:schemeClr val="tx1">
                    <a:lumMod val="75000"/>
                    <a:lumOff val="25000"/>
                  </a:schemeClr>
                </a:solidFill>
                <a:latin typeface="+mn-ea"/>
              </a:rPr>
              <a:t>511</a:t>
            </a:r>
            <a:r>
              <a:rPr lang="zh-CN" altLang="en-US" sz="1600" dirty="0">
                <a:solidFill>
                  <a:schemeClr val="tx1">
                    <a:lumMod val="75000"/>
                    <a:lumOff val="25000"/>
                  </a:schemeClr>
                </a:solidFill>
                <a:latin typeface="+mn-ea"/>
              </a:rPr>
              <a:t>条定位到景区内的微博。</a:t>
            </a:r>
          </a:p>
        </p:txBody>
      </p:sp>
      <p:sp>
        <p:nvSpPr>
          <p:cNvPr id="18" name="矩形 17"/>
          <p:cNvSpPr/>
          <p:nvPr/>
        </p:nvSpPr>
        <p:spPr>
          <a:xfrm>
            <a:off x="908115" y="4788628"/>
            <a:ext cx="1635806" cy="416461"/>
          </a:xfrm>
          <a:prstGeom prst="rect">
            <a:avLst/>
          </a:prstGeom>
          <a:solidFill>
            <a:schemeClr val="accent1"/>
          </a:solidFill>
        </p:spPr>
        <p:txBody>
          <a:bodyPr wrap="square">
            <a:spAutoFit/>
          </a:bodyPr>
          <a:lstStyle/>
          <a:p>
            <a:pPr defTabSz="1219170">
              <a:lnSpc>
                <a:spcPct val="130000"/>
              </a:lnSpc>
              <a:defRPr/>
            </a:pPr>
            <a:r>
              <a:rPr lang="zh-CN" altLang="en-US" b="1" kern="0" dirty="0" smtClean="0">
                <a:solidFill>
                  <a:schemeClr val="bg1"/>
                </a:solidFill>
              </a:rPr>
              <a:t>测试集的选择</a:t>
            </a:r>
            <a:endParaRPr lang="en-US" altLang="zh-CN" b="1" kern="0" dirty="0">
              <a:solidFill>
                <a:schemeClr val="bg1"/>
              </a:solidFill>
            </a:endParaRPr>
          </a:p>
        </p:txBody>
      </p:sp>
    </p:spTree>
    <p:extLst>
      <p:ext uri="{BB962C8B-B14F-4D97-AF65-F5344CB8AC3E}">
        <p14:creationId xmlns:p14="http://schemas.microsoft.com/office/powerpoint/2010/main" val="426051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a:xfrm>
            <a:off x="1185527" y="367967"/>
            <a:ext cx="2232922" cy="337086"/>
          </a:xfrm>
        </p:spPr>
        <p:txBody>
          <a:bodyPr/>
          <a:lstStyle/>
          <a:p>
            <a:r>
              <a:rPr kumimoji="1" lang="zh-CN" altLang="en-US" dirty="0"/>
              <a:t>旅游语义标注实验评估</a:t>
            </a:r>
          </a:p>
        </p:txBody>
      </p:sp>
      <p:graphicFrame>
        <p:nvGraphicFramePr>
          <p:cNvPr id="5" name="图表 4"/>
          <p:cNvGraphicFramePr>
            <a:graphicFrameLocks/>
          </p:cNvGraphicFramePr>
          <p:nvPr>
            <p:extLst>
              <p:ext uri="{D42A27DB-BD31-4B8C-83A1-F6EECF244321}">
                <p14:modId xmlns:p14="http://schemas.microsoft.com/office/powerpoint/2010/main" val="3612928641"/>
              </p:ext>
            </p:extLst>
          </p:nvPr>
        </p:nvGraphicFramePr>
        <p:xfrm>
          <a:off x="2530588" y="705053"/>
          <a:ext cx="7499268" cy="4552747"/>
        </p:xfrm>
        <a:graphic>
          <a:graphicData uri="http://schemas.openxmlformats.org/drawingml/2006/chart">
            <c:chart xmlns:c="http://schemas.openxmlformats.org/drawingml/2006/chart" xmlns:r="http://schemas.openxmlformats.org/officeDocument/2006/relationships" r:id="rId3"/>
          </a:graphicData>
        </a:graphic>
      </p:graphicFrame>
      <p:sp>
        <p:nvSpPr>
          <p:cNvPr id="4" name="文本框 3"/>
          <p:cNvSpPr txBox="1"/>
          <p:nvPr/>
        </p:nvSpPr>
        <p:spPr>
          <a:xfrm>
            <a:off x="2530588" y="5410220"/>
            <a:ext cx="7564891" cy="369332"/>
          </a:xfrm>
          <a:prstGeom prst="rect">
            <a:avLst/>
          </a:prstGeom>
          <a:noFill/>
        </p:spPr>
        <p:txBody>
          <a:bodyPr wrap="none" rtlCol="0">
            <a:spAutoFit/>
          </a:bodyPr>
          <a:lstStyle/>
          <a:p>
            <a:r>
              <a:rPr lang="zh-CN" altLang="en-US" dirty="0" smtClean="0"/>
              <a:t>在</a:t>
            </a:r>
            <a:r>
              <a:rPr lang="en-US" altLang="zh-CN" dirty="0" smtClean="0"/>
              <a:t>k=0.17</a:t>
            </a:r>
            <a:r>
              <a:rPr lang="zh-CN" altLang="en-US" dirty="0" smtClean="0"/>
              <a:t>时，</a:t>
            </a:r>
            <a:r>
              <a:rPr lang="en-US" altLang="zh-CN" dirty="0" smtClean="0"/>
              <a:t>F</a:t>
            </a:r>
            <a:r>
              <a:rPr lang="zh-CN" altLang="en-US" dirty="0" smtClean="0"/>
              <a:t>值</a:t>
            </a:r>
            <a:r>
              <a:rPr lang="en-US" altLang="zh-CN" dirty="0" smtClean="0"/>
              <a:t>=85.96%</a:t>
            </a:r>
            <a:r>
              <a:rPr lang="zh-CN" altLang="en-US" dirty="0" smtClean="0"/>
              <a:t>最大，此时召回率为</a:t>
            </a:r>
            <a:r>
              <a:rPr lang="en-US" altLang="zh-CN" dirty="0" smtClean="0"/>
              <a:t>89.24%</a:t>
            </a:r>
            <a:r>
              <a:rPr lang="zh-CN" altLang="en-US" dirty="0" smtClean="0"/>
              <a:t>，准确率为</a:t>
            </a:r>
            <a:r>
              <a:rPr lang="en-US" altLang="zh-CN" dirty="0" smtClean="0"/>
              <a:t>82.91%</a:t>
            </a:r>
            <a:endParaRPr lang="zh-CN" altLang="en-US" dirty="0"/>
          </a:p>
        </p:txBody>
      </p:sp>
    </p:spTree>
    <p:extLst>
      <p:ext uri="{BB962C8B-B14F-4D97-AF65-F5344CB8AC3E}">
        <p14:creationId xmlns:p14="http://schemas.microsoft.com/office/powerpoint/2010/main" val="332320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a:xfrm>
            <a:off x="1185527" y="367967"/>
            <a:ext cx="2182513" cy="337086"/>
          </a:xfrm>
        </p:spPr>
        <p:txBody>
          <a:bodyPr/>
          <a:lstStyle/>
          <a:p>
            <a:r>
              <a:rPr kumimoji="1" lang="zh-CN" altLang="en-US" dirty="0" smtClean="0"/>
              <a:t>旅游语义标注实验评估</a:t>
            </a:r>
            <a:endParaRPr kumimoji="1" lang="zh-CN" altLang="en-US" dirty="0"/>
          </a:p>
        </p:txBody>
      </p:sp>
      <p:sp>
        <p:nvSpPr>
          <p:cNvPr id="14" name="文本框 8"/>
          <p:cNvSpPr txBox="1"/>
          <p:nvPr/>
        </p:nvSpPr>
        <p:spPr>
          <a:xfrm>
            <a:off x="908115" y="1865310"/>
            <a:ext cx="8109276"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对各个景区按开放性进行分类，考察开放景区和封闭景区在旅游语义标记结果上的差异</a:t>
            </a:r>
            <a:r>
              <a:rPr lang="zh-CN" altLang="en-US" sz="1600" dirty="0" smtClean="0">
                <a:solidFill>
                  <a:schemeClr val="tx1">
                    <a:lumMod val="75000"/>
                    <a:lumOff val="25000"/>
                  </a:schemeClr>
                </a:solidFill>
                <a:latin typeface="+mn-ea"/>
              </a:rPr>
              <a:t>。</a:t>
            </a:r>
            <a:endParaRPr lang="en-US" altLang="zh-CN" sz="1600" dirty="0" smtClean="0">
              <a:solidFill>
                <a:schemeClr val="tx1">
                  <a:lumMod val="75000"/>
                  <a:lumOff val="25000"/>
                </a:schemeClr>
              </a:solidFill>
              <a:latin typeface="+mn-ea"/>
            </a:endParaRPr>
          </a:p>
          <a:p>
            <a:pPr>
              <a:lnSpc>
                <a:spcPct val="130000"/>
              </a:lnSpc>
            </a:pPr>
            <a:r>
              <a:rPr lang="zh-CN" altLang="en-US" sz="1600" dirty="0" smtClean="0">
                <a:solidFill>
                  <a:schemeClr val="tx1">
                    <a:lumMod val="75000"/>
                    <a:lumOff val="25000"/>
                  </a:schemeClr>
                </a:solidFill>
                <a:latin typeface="+mn-ea"/>
              </a:rPr>
              <a:t>开放景区主要是商业街，封闭景区主要是收门票的有围墙的景区。</a:t>
            </a:r>
            <a:endParaRPr lang="zh-CN" altLang="en-US" sz="1600" dirty="0">
              <a:solidFill>
                <a:schemeClr val="tx1">
                  <a:lumMod val="75000"/>
                  <a:lumOff val="25000"/>
                </a:schemeClr>
              </a:solidFill>
              <a:latin typeface="+mn-ea"/>
            </a:endParaRPr>
          </a:p>
        </p:txBody>
      </p:sp>
      <p:sp>
        <p:nvSpPr>
          <p:cNvPr id="15" name="矩形 14"/>
          <p:cNvSpPr/>
          <p:nvPr/>
        </p:nvSpPr>
        <p:spPr>
          <a:xfrm>
            <a:off x="908116" y="1372867"/>
            <a:ext cx="3185487" cy="452432"/>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景区开放性对标注结果的影响</a:t>
            </a:r>
            <a:endParaRPr lang="en-US" altLang="zh-CN" b="1" kern="0" dirty="0">
              <a:solidFill>
                <a:schemeClr val="bg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268330760"/>
              </p:ext>
            </p:extLst>
          </p:nvPr>
        </p:nvGraphicFramePr>
        <p:xfrm>
          <a:off x="2236763" y="2860933"/>
          <a:ext cx="7582485" cy="1559461"/>
        </p:xfrm>
        <a:graphic>
          <a:graphicData uri="http://schemas.openxmlformats.org/drawingml/2006/table">
            <a:tbl>
              <a:tblPr firstRow="1">
                <a:tableStyleId>{5C22544A-7EE6-4342-B048-85BDC9FD1C3A}</a:tableStyleId>
              </a:tblPr>
              <a:tblGrid>
                <a:gridCol w="1173573">
                  <a:extLst>
                    <a:ext uri="{9D8B030D-6E8A-4147-A177-3AD203B41FA5}">
                      <a16:colId xmlns:a16="http://schemas.microsoft.com/office/drawing/2014/main" val="3676665287"/>
                    </a:ext>
                  </a:extLst>
                </a:gridCol>
                <a:gridCol w="1081127">
                  <a:extLst>
                    <a:ext uri="{9D8B030D-6E8A-4147-A177-3AD203B41FA5}">
                      <a16:colId xmlns:a16="http://schemas.microsoft.com/office/drawing/2014/main" val="2578228917"/>
                    </a:ext>
                  </a:extLst>
                </a:gridCol>
                <a:gridCol w="1081127">
                  <a:extLst>
                    <a:ext uri="{9D8B030D-6E8A-4147-A177-3AD203B41FA5}">
                      <a16:colId xmlns:a16="http://schemas.microsoft.com/office/drawing/2014/main" val="3679732475"/>
                    </a:ext>
                  </a:extLst>
                </a:gridCol>
                <a:gridCol w="1081127">
                  <a:extLst>
                    <a:ext uri="{9D8B030D-6E8A-4147-A177-3AD203B41FA5}">
                      <a16:colId xmlns:a16="http://schemas.microsoft.com/office/drawing/2014/main" val="1965504171"/>
                    </a:ext>
                  </a:extLst>
                </a:gridCol>
                <a:gridCol w="1081127">
                  <a:extLst>
                    <a:ext uri="{9D8B030D-6E8A-4147-A177-3AD203B41FA5}">
                      <a16:colId xmlns:a16="http://schemas.microsoft.com/office/drawing/2014/main" val="3222814938"/>
                    </a:ext>
                  </a:extLst>
                </a:gridCol>
                <a:gridCol w="1042202">
                  <a:extLst>
                    <a:ext uri="{9D8B030D-6E8A-4147-A177-3AD203B41FA5}">
                      <a16:colId xmlns:a16="http://schemas.microsoft.com/office/drawing/2014/main" val="2891541530"/>
                    </a:ext>
                  </a:extLst>
                </a:gridCol>
                <a:gridCol w="1042202">
                  <a:extLst>
                    <a:ext uri="{9D8B030D-6E8A-4147-A177-3AD203B41FA5}">
                      <a16:colId xmlns:a16="http://schemas.microsoft.com/office/drawing/2014/main" val="402754580"/>
                    </a:ext>
                  </a:extLst>
                </a:gridCol>
              </a:tblGrid>
              <a:tr h="623785">
                <a:tc>
                  <a:txBody>
                    <a:bodyPr/>
                    <a:lstStyle/>
                    <a:p>
                      <a:pPr algn="ctr">
                        <a:spcBef>
                          <a:spcPts val="1200"/>
                        </a:spcBef>
                        <a:spcAft>
                          <a:spcPts val="600"/>
                        </a:spcAft>
                      </a:pPr>
                      <a:r>
                        <a:rPr lang="zh-CN" sz="1600" kern="100" dirty="0">
                          <a:effectLst/>
                        </a:rPr>
                        <a:t>景区类型</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600" kern="100">
                          <a:effectLst/>
                        </a:rPr>
                        <a:t>自动标记正确个数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600" kern="100">
                          <a:effectLst/>
                        </a:rPr>
                        <a:t>人工标记个数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600" kern="100">
                          <a:effectLst/>
                        </a:rPr>
                        <a:t>自动标记个数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600" kern="100">
                          <a:effectLst/>
                        </a:rPr>
                        <a:t>召回率</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600" kern="100">
                          <a:effectLst/>
                        </a:rPr>
                        <a:t>准确率</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dirty="0">
                          <a:effectLst/>
                        </a:rPr>
                        <a:t>F</a:t>
                      </a:r>
                      <a:r>
                        <a:rPr lang="zh-CN" sz="1600" kern="100" dirty="0">
                          <a:effectLst/>
                        </a:rPr>
                        <a:t>值</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37594583"/>
                  </a:ext>
                </a:extLst>
              </a:tr>
              <a:tr h="311892">
                <a:tc>
                  <a:txBody>
                    <a:bodyPr/>
                    <a:lstStyle/>
                    <a:p>
                      <a:pPr algn="ctr">
                        <a:spcBef>
                          <a:spcPts val="1200"/>
                        </a:spcBef>
                        <a:spcAft>
                          <a:spcPts val="600"/>
                        </a:spcAft>
                      </a:pPr>
                      <a:r>
                        <a:rPr lang="zh-CN" sz="1600" kern="100">
                          <a:effectLst/>
                        </a:rPr>
                        <a:t>开放景区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304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334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373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91.02 %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81.50 %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86.00 %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789764"/>
                  </a:ext>
                </a:extLst>
              </a:tr>
              <a:tr h="311892">
                <a:tc>
                  <a:txBody>
                    <a:bodyPr/>
                    <a:lstStyle/>
                    <a:p>
                      <a:pPr algn="ctr">
                        <a:spcBef>
                          <a:spcPts val="1200"/>
                        </a:spcBef>
                        <a:spcAft>
                          <a:spcPts val="600"/>
                        </a:spcAft>
                      </a:pPr>
                      <a:r>
                        <a:rPr lang="zh-CN" sz="1600" kern="100">
                          <a:effectLst/>
                        </a:rPr>
                        <a:t>封闭景区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152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177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177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85.88 %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85.88 %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85.88 %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8343245"/>
                  </a:ext>
                </a:extLst>
              </a:tr>
              <a:tr h="311892">
                <a:tc>
                  <a:txBody>
                    <a:bodyPr/>
                    <a:lstStyle/>
                    <a:p>
                      <a:pPr algn="ctr">
                        <a:spcBef>
                          <a:spcPts val="1200"/>
                        </a:spcBef>
                        <a:spcAft>
                          <a:spcPts val="600"/>
                        </a:spcAft>
                      </a:pPr>
                      <a:r>
                        <a:rPr lang="zh-CN" sz="1600" kern="100">
                          <a:effectLst/>
                        </a:rPr>
                        <a:t>总计</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456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511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550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89.24 %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a:effectLst/>
                        </a:rPr>
                        <a:t>82.91 %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en-US" sz="1600" kern="100" dirty="0">
                          <a:effectLst/>
                        </a:rPr>
                        <a:t>85.96 %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1579697"/>
                  </a:ext>
                </a:extLst>
              </a:tr>
            </a:tbl>
          </a:graphicData>
        </a:graphic>
      </p:graphicFrame>
    </p:spTree>
    <p:extLst>
      <p:ext uri="{BB962C8B-B14F-4D97-AF65-F5344CB8AC3E}">
        <p14:creationId xmlns:p14="http://schemas.microsoft.com/office/powerpoint/2010/main" val="180005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概述</a:t>
            </a:r>
            <a:endParaRPr kumimoji="1" lang="zh-CN" altLang="en-US" dirty="0"/>
          </a:p>
        </p:txBody>
      </p:sp>
    </p:spTree>
    <p:extLst>
      <p:ext uri="{BB962C8B-B14F-4D97-AF65-F5344CB8AC3E}">
        <p14:creationId xmlns:p14="http://schemas.microsoft.com/office/powerpoint/2010/main" val="1731563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a:xfrm>
            <a:off x="1185527" y="367967"/>
            <a:ext cx="2359531" cy="337086"/>
          </a:xfrm>
        </p:spPr>
        <p:txBody>
          <a:bodyPr/>
          <a:lstStyle/>
          <a:p>
            <a:r>
              <a:rPr kumimoji="1" lang="zh-CN" altLang="en-US" dirty="0" smtClean="0"/>
              <a:t>旅游语义标注结果分析</a:t>
            </a:r>
            <a:endParaRPr kumimoji="1" lang="zh-CN" altLang="en-US" dirty="0"/>
          </a:p>
        </p:txBody>
      </p:sp>
      <p:sp>
        <p:nvSpPr>
          <p:cNvPr id="14" name="文本框 8"/>
          <p:cNvSpPr txBox="1"/>
          <p:nvPr/>
        </p:nvSpPr>
        <p:spPr>
          <a:xfrm>
            <a:off x="908115" y="1865310"/>
            <a:ext cx="8882999"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从精度上来看，随着</a:t>
            </a:r>
            <a:r>
              <a:rPr lang="en-US" altLang="zh-CN" sz="1600" dirty="0">
                <a:solidFill>
                  <a:schemeClr val="tx1">
                    <a:lumMod val="75000"/>
                    <a:lumOff val="25000"/>
                  </a:schemeClr>
                </a:solidFill>
                <a:latin typeface="+mn-ea"/>
              </a:rPr>
              <a:t>k</a:t>
            </a:r>
            <a:r>
              <a:rPr lang="zh-CN" altLang="en-US" sz="1600" dirty="0">
                <a:solidFill>
                  <a:schemeClr val="tx1">
                    <a:lumMod val="75000"/>
                    <a:lumOff val="25000"/>
                  </a:schemeClr>
                </a:solidFill>
                <a:latin typeface="+mn-ea"/>
              </a:rPr>
              <a:t>值的减小，旅游语义标记方法的准确度有所提高，召回率下降。这是由于</a:t>
            </a:r>
            <a:r>
              <a:rPr lang="en-US" altLang="zh-CN" sz="1600" dirty="0">
                <a:solidFill>
                  <a:schemeClr val="tx1">
                    <a:lumMod val="75000"/>
                    <a:lumOff val="25000"/>
                  </a:schemeClr>
                </a:solidFill>
                <a:latin typeface="+mn-ea"/>
              </a:rPr>
              <a:t>k</a:t>
            </a:r>
            <a:r>
              <a:rPr lang="zh-CN" altLang="en-US" sz="1600" dirty="0">
                <a:solidFill>
                  <a:schemeClr val="tx1">
                    <a:lumMod val="75000"/>
                    <a:lumOff val="25000"/>
                  </a:schemeClr>
                </a:solidFill>
                <a:latin typeface="+mn-ea"/>
              </a:rPr>
              <a:t>值的下降，区域地理范围缩小，缩小过程中筛除了大部分错误微博和少量正确微博。其中方法的</a:t>
            </a:r>
            <a:r>
              <a:rPr lang="en-US" altLang="zh-CN" sz="1600" dirty="0">
                <a:solidFill>
                  <a:schemeClr val="tx1">
                    <a:lumMod val="75000"/>
                    <a:lumOff val="25000"/>
                  </a:schemeClr>
                </a:solidFill>
                <a:latin typeface="+mn-ea"/>
              </a:rPr>
              <a:t>F</a:t>
            </a:r>
            <a:r>
              <a:rPr lang="zh-CN" altLang="en-US" sz="1600" dirty="0">
                <a:solidFill>
                  <a:schemeClr val="tx1">
                    <a:lumMod val="75000"/>
                    <a:lumOff val="25000"/>
                  </a:schemeClr>
                </a:solidFill>
                <a:latin typeface="+mn-ea"/>
              </a:rPr>
              <a:t>值稳定在</a:t>
            </a:r>
            <a:r>
              <a:rPr lang="en-US" altLang="zh-CN" sz="1600" dirty="0">
                <a:solidFill>
                  <a:schemeClr val="tx1">
                    <a:lumMod val="75000"/>
                    <a:lumOff val="25000"/>
                  </a:schemeClr>
                </a:solidFill>
                <a:latin typeface="+mn-ea"/>
              </a:rPr>
              <a:t>84%~86%</a:t>
            </a:r>
            <a:r>
              <a:rPr lang="zh-CN" altLang="en-US" sz="1600" dirty="0">
                <a:solidFill>
                  <a:schemeClr val="tx1">
                    <a:lumMod val="75000"/>
                    <a:lumOff val="25000"/>
                  </a:schemeClr>
                </a:solidFill>
                <a:latin typeface="+mn-ea"/>
              </a:rPr>
              <a:t>之间，效果良好。当</a:t>
            </a:r>
            <a:r>
              <a:rPr lang="en-US" altLang="zh-CN" sz="1600" dirty="0">
                <a:solidFill>
                  <a:schemeClr val="tx1">
                    <a:lumMod val="75000"/>
                    <a:lumOff val="25000"/>
                  </a:schemeClr>
                </a:solidFill>
                <a:latin typeface="+mn-ea"/>
              </a:rPr>
              <a:t>k =0.17</a:t>
            </a:r>
            <a:r>
              <a:rPr lang="zh-CN" altLang="en-US" sz="1600" dirty="0">
                <a:solidFill>
                  <a:schemeClr val="tx1">
                    <a:lumMod val="75000"/>
                    <a:lumOff val="25000"/>
                  </a:schemeClr>
                </a:solidFill>
                <a:latin typeface="+mn-ea"/>
              </a:rPr>
              <a:t>时，</a:t>
            </a:r>
            <a:r>
              <a:rPr lang="en-US" altLang="zh-CN" sz="1600" dirty="0">
                <a:solidFill>
                  <a:schemeClr val="tx1">
                    <a:lumMod val="75000"/>
                    <a:lumOff val="25000"/>
                  </a:schemeClr>
                </a:solidFill>
                <a:latin typeface="+mn-ea"/>
              </a:rPr>
              <a:t>F</a:t>
            </a:r>
            <a:r>
              <a:rPr lang="zh-CN" altLang="en-US" sz="1600" dirty="0">
                <a:solidFill>
                  <a:schemeClr val="tx1">
                    <a:lumMod val="75000"/>
                    <a:lumOff val="25000"/>
                  </a:schemeClr>
                </a:solidFill>
                <a:latin typeface="+mn-ea"/>
              </a:rPr>
              <a:t>值取得最大值，为</a:t>
            </a:r>
            <a:r>
              <a:rPr lang="en-US" altLang="zh-CN" sz="1600" dirty="0">
                <a:solidFill>
                  <a:schemeClr val="tx1">
                    <a:lumMod val="75000"/>
                    <a:lumOff val="25000"/>
                  </a:schemeClr>
                </a:solidFill>
                <a:latin typeface="+mn-ea"/>
              </a:rPr>
              <a:t>85.96 %</a:t>
            </a:r>
            <a:r>
              <a:rPr lang="zh-CN" altLang="en-US" sz="1600" dirty="0">
                <a:solidFill>
                  <a:schemeClr val="tx1">
                    <a:lumMod val="75000"/>
                    <a:lumOff val="25000"/>
                  </a:schemeClr>
                </a:solidFill>
                <a:latin typeface="+mn-ea"/>
              </a:rPr>
              <a:t>。</a:t>
            </a:r>
          </a:p>
        </p:txBody>
      </p:sp>
      <p:sp>
        <p:nvSpPr>
          <p:cNvPr id="15" name="矩形 14"/>
          <p:cNvSpPr/>
          <p:nvPr/>
        </p:nvSpPr>
        <p:spPr>
          <a:xfrm>
            <a:off x="908116" y="1372867"/>
            <a:ext cx="1107996" cy="416461"/>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结果评价</a:t>
            </a:r>
            <a:endParaRPr lang="en-US" altLang="zh-CN" b="1" kern="0" dirty="0">
              <a:solidFill>
                <a:schemeClr val="bg1"/>
              </a:solidFill>
            </a:endParaRPr>
          </a:p>
        </p:txBody>
      </p:sp>
      <p:sp>
        <p:nvSpPr>
          <p:cNvPr id="17" name="文本框 8"/>
          <p:cNvSpPr txBox="1"/>
          <p:nvPr/>
        </p:nvSpPr>
        <p:spPr>
          <a:xfrm>
            <a:off x="908115" y="3618738"/>
            <a:ext cx="9276894" cy="19816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产生错误的主要原因，模型计算出的区域范围未能与实际景区地理范围完全重合，主要由以下方面</a:t>
            </a:r>
            <a:r>
              <a:rPr lang="zh-CN" altLang="en-US" sz="1600" dirty="0" smtClean="0">
                <a:solidFill>
                  <a:schemeClr val="tx1">
                    <a:lumMod val="75000"/>
                    <a:lumOff val="25000"/>
                  </a:schemeClr>
                </a:solidFill>
                <a:latin typeface="+mn-ea"/>
              </a:rPr>
              <a:t>：</a:t>
            </a:r>
            <a:endParaRPr lang="en-US" altLang="zh-CN" sz="1600" dirty="0" smtClean="0">
              <a:solidFill>
                <a:schemeClr val="tx1">
                  <a:lumMod val="75000"/>
                  <a:lumOff val="25000"/>
                </a:schemeClr>
              </a:solidFill>
              <a:latin typeface="+mn-ea"/>
            </a:endParaRPr>
          </a:p>
          <a:p>
            <a:pPr>
              <a:lnSpc>
                <a:spcPct val="130000"/>
              </a:lnSpc>
            </a:pPr>
            <a:r>
              <a:rPr lang="en-US" altLang="zh-CN" sz="1600" dirty="0">
                <a:solidFill>
                  <a:schemeClr val="tx1">
                    <a:lumMod val="75000"/>
                    <a:lumOff val="25000"/>
                  </a:schemeClr>
                </a:solidFill>
                <a:latin typeface="+mn-ea"/>
              </a:rPr>
              <a:t>(1)</a:t>
            </a:r>
            <a:r>
              <a:rPr lang="zh-CN" altLang="en-US" sz="1600" dirty="0">
                <a:solidFill>
                  <a:schemeClr val="tx1">
                    <a:lumMod val="75000"/>
                    <a:lumOff val="25000"/>
                  </a:schemeClr>
                </a:solidFill>
                <a:latin typeface="+mn-ea"/>
              </a:rPr>
              <a:t>模型偏差</a:t>
            </a:r>
            <a:r>
              <a:rPr lang="zh-CN" altLang="en-US" sz="1600" dirty="0" smtClean="0">
                <a:solidFill>
                  <a:schemeClr val="tx1">
                    <a:lumMod val="75000"/>
                    <a:lumOff val="25000"/>
                  </a:schemeClr>
                </a:solidFill>
                <a:latin typeface="+mn-ea"/>
              </a:rPr>
              <a:t>。</a:t>
            </a:r>
            <a:endParaRPr lang="en-US" altLang="zh-CN" sz="1600" dirty="0" smtClean="0">
              <a:solidFill>
                <a:schemeClr val="tx1">
                  <a:lumMod val="75000"/>
                  <a:lumOff val="25000"/>
                </a:schemeClr>
              </a:solidFill>
              <a:latin typeface="+mn-ea"/>
            </a:endParaRPr>
          </a:p>
          <a:p>
            <a:pPr>
              <a:lnSpc>
                <a:spcPct val="130000"/>
              </a:lnSpc>
            </a:pPr>
            <a:r>
              <a:rPr lang="en-US" altLang="zh-CN" sz="1600" dirty="0">
                <a:solidFill>
                  <a:schemeClr val="tx1">
                    <a:lumMod val="75000"/>
                    <a:lumOff val="25000"/>
                  </a:schemeClr>
                </a:solidFill>
                <a:latin typeface="+mn-ea"/>
              </a:rPr>
              <a:t>(2)</a:t>
            </a:r>
            <a:r>
              <a:rPr lang="zh-CN" altLang="en-US" sz="1600" dirty="0">
                <a:solidFill>
                  <a:schemeClr val="tx1">
                    <a:lumMod val="75000"/>
                    <a:lumOff val="25000"/>
                  </a:schemeClr>
                </a:solidFill>
                <a:latin typeface="+mn-ea"/>
              </a:rPr>
              <a:t>样本数据存在噪声</a:t>
            </a:r>
            <a:r>
              <a:rPr lang="zh-CN" altLang="en-US" sz="1600" dirty="0" smtClean="0">
                <a:solidFill>
                  <a:schemeClr val="tx1">
                    <a:lumMod val="75000"/>
                    <a:lumOff val="25000"/>
                  </a:schemeClr>
                </a:solidFill>
                <a:latin typeface="+mn-ea"/>
              </a:rPr>
              <a:t>。</a:t>
            </a:r>
            <a:endParaRPr lang="en-US" altLang="zh-CN" sz="1600" dirty="0" smtClean="0">
              <a:solidFill>
                <a:schemeClr val="tx1">
                  <a:lumMod val="75000"/>
                  <a:lumOff val="25000"/>
                </a:schemeClr>
              </a:solidFill>
              <a:latin typeface="+mn-ea"/>
            </a:endParaRPr>
          </a:p>
          <a:p>
            <a:pPr>
              <a:lnSpc>
                <a:spcPct val="130000"/>
              </a:lnSpc>
            </a:pPr>
            <a:r>
              <a:rPr lang="en-US" altLang="zh-CN" sz="1600" dirty="0">
                <a:solidFill>
                  <a:schemeClr val="tx1">
                    <a:lumMod val="75000"/>
                    <a:lumOff val="25000"/>
                  </a:schemeClr>
                </a:solidFill>
                <a:latin typeface="+mn-ea"/>
              </a:rPr>
              <a:t>(3)</a:t>
            </a:r>
            <a:r>
              <a:rPr lang="zh-CN" altLang="en-US" sz="1600" dirty="0">
                <a:solidFill>
                  <a:schemeClr val="tx1">
                    <a:lumMod val="75000"/>
                    <a:lumOff val="25000"/>
                  </a:schemeClr>
                </a:solidFill>
                <a:latin typeface="+mn-ea"/>
              </a:rPr>
              <a:t>样本数据空间分布不均</a:t>
            </a:r>
            <a:r>
              <a:rPr lang="zh-CN" altLang="en-US" sz="1600" dirty="0" smtClean="0">
                <a:solidFill>
                  <a:schemeClr val="tx1">
                    <a:lumMod val="75000"/>
                    <a:lumOff val="25000"/>
                  </a:schemeClr>
                </a:solidFill>
                <a:latin typeface="+mn-ea"/>
              </a:rPr>
              <a:t>。</a:t>
            </a:r>
            <a:endParaRPr lang="en-US" altLang="zh-CN" sz="1600" dirty="0" smtClean="0">
              <a:solidFill>
                <a:schemeClr val="tx1">
                  <a:lumMod val="75000"/>
                  <a:lumOff val="25000"/>
                </a:schemeClr>
              </a:solidFill>
              <a:latin typeface="+mn-ea"/>
            </a:endParaRPr>
          </a:p>
          <a:p>
            <a:pPr>
              <a:lnSpc>
                <a:spcPct val="130000"/>
              </a:lnSpc>
            </a:pPr>
            <a:r>
              <a:rPr lang="en-US" altLang="zh-CN" sz="1600" dirty="0">
                <a:solidFill>
                  <a:schemeClr val="tx1">
                    <a:lumMod val="75000"/>
                    <a:lumOff val="25000"/>
                  </a:schemeClr>
                </a:solidFill>
                <a:latin typeface="+mn-ea"/>
              </a:rPr>
              <a:t>(4)</a:t>
            </a:r>
            <a:r>
              <a:rPr lang="zh-CN" altLang="en-US" sz="1600" dirty="0">
                <a:solidFill>
                  <a:schemeClr val="tx1">
                    <a:lumMod val="75000"/>
                    <a:lumOff val="25000"/>
                  </a:schemeClr>
                </a:solidFill>
                <a:latin typeface="+mn-ea"/>
              </a:rPr>
              <a:t>样本数据数量分布不均</a:t>
            </a:r>
            <a:r>
              <a:rPr lang="zh-CN" altLang="en-US" sz="1600" dirty="0" smtClean="0">
                <a:solidFill>
                  <a:schemeClr val="tx1">
                    <a:lumMod val="75000"/>
                    <a:lumOff val="25000"/>
                  </a:schemeClr>
                </a:solidFill>
                <a:latin typeface="+mn-ea"/>
              </a:rPr>
              <a:t>。</a:t>
            </a:r>
            <a:endParaRPr lang="en-US" altLang="zh-CN" sz="1600" dirty="0" smtClean="0">
              <a:solidFill>
                <a:schemeClr val="tx1">
                  <a:lumMod val="75000"/>
                  <a:lumOff val="25000"/>
                </a:schemeClr>
              </a:solidFill>
              <a:latin typeface="+mn-ea"/>
            </a:endParaRPr>
          </a:p>
          <a:p>
            <a:pPr>
              <a:lnSpc>
                <a:spcPct val="130000"/>
              </a:lnSpc>
            </a:pPr>
            <a:r>
              <a:rPr lang="en-US" altLang="zh-CN" sz="1600" dirty="0" smtClean="0">
                <a:solidFill>
                  <a:schemeClr val="tx1">
                    <a:lumMod val="75000"/>
                    <a:lumOff val="25000"/>
                  </a:schemeClr>
                </a:solidFill>
                <a:latin typeface="+mn-ea"/>
              </a:rPr>
              <a:t>(5)</a:t>
            </a:r>
            <a:r>
              <a:rPr lang="zh-CN" altLang="en-US" sz="1600" dirty="0" smtClean="0">
                <a:solidFill>
                  <a:schemeClr val="tx1">
                    <a:lumMod val="75000"/>
                    <a:lumOff val="25000"/>
                  </a:schemeClr>
                </a:solidFill>
                <a:latin typeface="+mn-ea"/>
              </a:rPr>
              <a:t>景区开放性对人工判读的影响。</a:t>
            </a:r>
            <a:endParaRPr lang="zh-CN" altLang="en-US" sz="1600" dirty="0">
              <a:solidFill>
                <a:schemeClr val="tx1">
                  <a:lumMod val="75000"/>
                  <a:lumOff val="25000"/>
                </a:schemeClr>
              </a:solidFill>
              <a:latin typeface="+mn-ea"/>
            </a:endParaRPr>
          </a:p>
        </p:txBody>
      </p:sp>
      <p:sp>
        <p:nvSpPr>
          <p:cNvPr id="18" name="矩形 17"/>
          <p:cNvSpPr/>
          <p:nvPr/>
        </p:nvSpPr>
        <p:spPr>
          <a:xfrm>
            <a:off x="908115" y="3028619"/>
            <a:ext cx="1107996" cy="452432"/>
          </a:xfrm>
          <a:prstGeom prst="rect">
            <a:avLst/>
          </a:prstGeom>
          <a:solidFill>
            <a:schemeClr val="accent1"/>
          </a:solidFill>
        </p:spPr>
        <p:txBody>
          <a:bodyPr wrap="square">
            <a:spAutoFit/>
          </a:bodyPr>
          <a:lstStyle/>
          <a:p>
            <a:pPr defTabSz="1219170">
              <a:lnSpc>
                <a:spcPct val="130000"/>
              </a:lnSpc>
              <a:defRPr/>
            </a:pPr>
            <a:r>
              <a:rPr lang="zh-CN" altLang="en-US" b="1" kern="0" dirty="0" smtClean="0">
                <a:solidFill>
                  <a:schemeClr val="bg1"/>
                </a:solidFill>
              </a:rPr>
              <a:t>错误原因</a:t>
            </a:r>
            <a:endParaRPr lang="en-US" altLang="zh-CN" b="1" kern="0" dirty="0">
              <a:solidFill>
                <a:schemeClr val="bg1"/>
              </a:solidFill>
            </a:endParaRPr>
          </a:p>
        </p:txBody>
      </p:sp>
    </p:spTree>
    <p:extLst>
      <p:ext uri="{BB962C8B-B14F-4D97-AF65-F5344CB8AC3E}">
        <p14:creationId xmlns:p14="http://schemas.microsoft.com/office/powerpoint/2010/main" val="58037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旅游行为识别</a:t>
            </a:r>
            <a:endParaRPr kumimoji="1" lang="zh-CN" altLang="en-US" dirty="0"/>
          </a:p>
        </p:txBody>
      </p:sp>
      <p:sp>
        <p:nvSpPr>
          <p:cNvPr id="14" name="文本框 8"/>
          <p:cNvSpPr txBox="1"/>
          <p:nvPr/>
        </p:nvSpPr>
        <p:spPr>
          <a:xfrm>
            <a:off x="908116" y="1865310"/>
            <a:ext cx="3790494" cy="19816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取阈值</a:t>
            </a:r>
            <a:r>
              <a:rPr lang="en-US" altLang="zh-CN" sz="1600" dirty="0">
                <a:solidFill>
                  <a:schemeClr val="tx1">
                    <a:lumMod val="75000"/>
                    <a:lumOff val="25000"/>
                  </a:schemeClr>
                </a:solidFill>
                <a:latin typeface="+mn-ea"/>
              </a:rPr>
              <a:t>T=3</a:t>
            </a:r>
            <a:r>
              <a:rPr lang="zh-CN" altLang="en-US" sz="1600" dirty="0">
                <a:solidFill>
                  <a:schemeClr val="tx1">
                    <a:lumMod val="75000"/>
                    <a:lumOff val="25000"/>
                  </a:schemeClr>
                </a:solidFill>
                <a:latin typeface="+mn-ea"/>
              </a:rPr>
              <a:t>天，对苏州中尺度旅游时空行为进行提取，得到共计</a:t>
            </a:r>
            <a:r>
              <a:rPr lang="en-US" altLang="zh-CN" sz="1600" dirty="0">
                <a:solidFill>
                  <a:schemeClr val="tx1">
                    <a:lumMod val="75000"/>
                    <a:lumOff val="25000"/>
                  </a:schemeClr>
                </a:solidFill>
                <a:latin typeface="+mn-ea"/>
              </a:rPr>
              <a:t>2073723</a:t>
            </a:r>
            <a:r>
              <a:rPr lang="zh-CN" altLang="en-US" sz="1600" dirty="0">
                <a:solidFill>
                  <a:schemeClr val="tx1">
                    <a:lumMod val="75000"/>
                    <a:lumOff val="25000"/>
                  </a:schemeClr>
                </a:solidFill>
                <a:latin typeface="+mn-ea"/>
              </a:rPr>
              <a:t>条用户行为，同样，</a:t>
            </a:r>
            <a:r>
              <a:rPr lang="en-US" altLang="zh-CN" sz="1600" dirty="0">
                <a:solidFill>
                  <a:schemeClr val="tx1">
                    <a:lumMod val="75000"/>
                    <a:lumOff val="25000"/>
                  </a:schemeClr>
                </a:solidFill>
                <a:latin typeface="+mn-ea"/>
              </a:rPr>
              <a:t>k</a:t>
            </a:r>
            <a:r>
              <a:rPr lang="zh-CN" altLang="en-US" sz="1600" dirty="0">
                <a:solidFill>
                  <a:schemeClr val="tx1">
                    <a:lumMod val="75000"/>
                    <a:lumOff val="25000"/>
                  </a:schemeClr>
                </a:solidFill>
                <a:latin typeface="+mn-ea"/>
              </a:rPr>
              <a:t>的不同取值也影响着旅游行为识别的结果，具体数据</a:t>
            </a:r>
            <a:r>
              <a:rPr lang="zh-CN" altLang="en-US" sz="1600" dirty="0" smtClean="0">
                <a:solidFill>
                  <a:schemeClr val="tx1">
                    <a:lumMod val="75000"/>
                    <a:lumOff val="25000"/>
                  </a:schemeClr>
                </a:solidFill>
                <a:latin typeface="+mn-ea"/>
              </a:rPr>
              <a:t>如右图：</a:t>
            </a:r>
            <a:endParaRPr lang="en-US" altLang="zh-CN" sz="1600" dirty="0" smtClean="0">
              <a:solidFill>
                <a:schemeClr val="tx1">
                  <a:lumMod val="75000"/>
                  <a:lumOff val="25000"/>
                </a:schemeClr>
              </a:solidFill>
              <a:latin typeface="+mn-ea"/>
            </a:endParaRPr>
          </a:p>
          <a:p>
            <a:pPr>
              <a:lnSpc>
                <a:spcPct val="130000"/>
              </a:lnSpc>
            </a:pPr>
            <a:r>
              <a:rPr lang="zh-CN" altLang="en-US" sz="1600" dirty="0" smtClean="0">
                <a:solidFill>
                  <a:schemeClr val="tx1">
                    <a:lumMod val="75000"/>
                    <a:lumOff val="25000"/>
                  </a:schemeClr>
                </a:solidFill>
                <a:latin typeface="+mn-ea"/>
              </a:rPr>
              <a:t>当</a:t>
            </a:r>
            <a:r>
              <a:rPr lang="en-US" altLang="zh-CN" sz="1600" dirty="0" smtClean="0">
                <a:solidFill>
                  <a:schemeClr val="tx1">
                    <a:lumMod val="75000"/>
                    <a:lumOff val="25000"/>
                  </a:schemeClr>
                </a:solidFill>
                <a:latin typeface="+mn-ea"/>
              </a:rPr>
              <a:t>k=0.17</a:t>
            </a:r>
            <a:r>
              <a:rPr lang="zh-CN" altLang="en-US" sz="1600" dirty="0" smtClean="0">
                <a:solidFill>
                  <a:schemeClr val="tx1">
                    <a:lumMod val="75000"/>
                    <a:lumOff val="25000"/>
                  </a:schemeClr>
                </a:solidFill>
                <a:latin typeface="+mn-ea"/>
              </a:rPr>
              <a:t>时，得到共计</a:t>
            </a:r>
            <a:r>
              <a:rPr lang="en-US" altLang="zh-CN" sz="1600" dirty="0" smtClean="0">
                <a:solidFill>
                  <a:schemeClr val="tx1">
                    <a:lumMod val="75000"/>
                    <a:lumOff val="25000"/>
                  </a:schemeClr>
                </a:solidFill>
                <a:latin typeface="+mn-ea"/>
              </a:rPr>
              <a:t>562185</a:t>
            </a:r>
            <a:r>
              <a:rPr lang="zh-CN" altLang="en-US" sz="1600" dirty="0" smtClean="0">
                <a:solidFill>
                  <a:schemeClr val="tx1">
                    <a:lumMod val="75000"/>
                    <a:lumOff val="25000"/>
                  </a:schemeClr>
                </a:solidFill>
                <a:latin typeface="+mn-ea"/>
              </a:rPr>
              <a:t>条旅游行为，占总行为数的</a:t>
            </a:r>
            <a:r>
              <a:rPr lang="en-US" altLang="zh-CN" sz="1600" dirty="0">
                <a:solidFill>
                  <a:schemeClr val="tx1">
                    <a:lumMod val="75000"/>
                    <a:lumOff val="25000"/>
                  </a:schemeClr>
                </a:solidFill>
                <a:latin typeface="+mn-ea"/>
              </a:rPr>
              <a:t>27.11 %</a:t>
            </a:r>
            <a:endParaRPr lang="zh-CN" altLang="en-US" sz="1600" dirty="0">
              <a:solidFill>
                <a:schemeClr val="tx1">
                  <a:lumMod val="75000"/>
                  <a:lumOff val="25000"/>
                </a:schemeClr>
              </a:solidFill>
              <a:latin typeface="+mn-ea"/>
            </a:endParaRPr>
          </a:p>
        </p:txBody>
      </p:sp>
      <p:sp>
        <p:nvSpPr>
          <p:cNvPr id="15" name="矩形 14"/>
          <p:cNvSpPr/>
          <p:nvPr/>
        </p:nvSpPr>
        <p:spPr>
          <a:xfrm>
            <a:off x="908116" y="1372867"/>
            <a:ext cx="1107996" cy="416461"/>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参数选取</a:t>
            </a:r>
            <a:endParaRPr lang="en-US" altLang="zh-CN" b="1" kern="0" dirty="0">
              <a:solidFill>
                <a:schemeClr val="bg1"/>
              </a:solidFill>
            </a:endParaRPr>
          </a:p>
        </p:txBody>
      </p:sp>
      <p:graphicFrame>
        <p:nvGraphicFramePr>
          <p:cNvPr id="7" name="图表 6"/>
          <p:cNvGraphicFramePr>
            <a:graphicFrameLocks/>
          </p:cNvGraphicFramePr>
          <p:nvPr>
            <p:extLst>
              <p:ext uri="{D42A27DB-BD31-4B8C-83A1-F6EECF244321}">
                <p14:modId xmlns:p14="http://schemas.microsoft.com/office/powerpoint/2010/main" val="2687217955"/>
              </p:ext>
            </p:extLst>
          </p:nvPr>
        </p:nvGraphicFramePr>
        <p:xfrm>
          <a:off x="5095874" y="1071562"/>
          <a:ext cx="6238875" cy="41719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1148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a:xfrm>
            <a:off x="1185527" y="367967"/>
            <a:ext cx="2289193" cy="337086"/>
          </a:xfrm>
        </p:spPr>
        <p:txBody>
          <a:bodyPr/>
          <a:lstStyle/>
          <a:p>
            <a:r>
              <a:rPr kumimoji="1" lang="zh-CN" altLang="en-US" dirty="0" smtClean="0"/>
              <a:t>旅游行为识别实验评估</a:t>
            </a:r>
            <a:endParaRPr kumimoji="1" lang="zh-CN" altLang="en-US" dirty="0"/>
          </a:p>
        </p:txBody>
      </p:sp>
      <mc:AlternateContent xmlns:mc="http://schemas.openxmlformats.org/markup-compatibility/2006" xmlns:a14="http://schemas.microsoft.com/office/drawing/2010/main">
        <mc:Choice Requires="a14">
          <p:sp>
            <p:nvSpPr>
              <p:cNvPr id="14" name="文本框 8"/>
              <p:cNvSpPr txBox="1"/>
              <p:nvPr/>
            </p:nvSpPr>
            <p:spPr>
              <a:xfrm>
                <a:off x="908113" y="1733215"/>
                <a:ext cx="9741130" cy="30458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smtClean="0">
                    <a:solidFill>
                      <a:schemeClr val="tx1">
                        <a:lumMod val="75000"/>
                        <a:lumOff val="25000"/>
                      </a:schemeClr>
                    </a:solidFill>
                    <a:latin typeface="+mn-ea"/>
                  </a:rPr>
                  <a:t>准确率（</a:t>
                </a:r>
                <a:r>
                  <a:rPr lang="en-US" altLang="zh-CN" sz="1600" dirty="0">
                    <a:solidFill>
                      <a:schemeClr val="tx1">
                        <a:lumMod val="75000"/>
                        <a:lumOff val="25000"/>
                      </a:schemeClr>
                    </a:solidFill>
                    <a:latin typeface="+mn-ea"/>
                  </a:rPr>
                  <a:t>P</a:t>
                </a:r>
                <a:r>
                  <a:rPr lang="zh-CN" altLang="en-US" sz="1600" dirty="0">
                    <a:solidFill>
                      <a:schemeClr val="tx1">
                        <a:lumMod val="75000"/>
                        <a:lumOff val="25000"/>
                      </a:schemeClr>
                    </a:solidFill>
                    <a:latin typeface="+mn-ea"/>
                  </a:rPr>
                  <a:t>）衡量了语义标注的准确程度，它的定义如下：</a:t>
                </a:r>
              </a:p>
              <a:p>
                <a:pPr>
                  <a:lnSpc>
                    <a:spcPct val="130000"/>
                  </a:lnSpc>
                </a:pPr>
                <a14:m>
                  <m:oMathPara xmlns:m="http://schemas.openxmlformats.org/officeDocument/2006/math">
                    <m:oMathParaPr>
                      <m:jc m:val="centerGroup"/>
                    </m:oMathParaPr>
                    <m:oMath xmlns:m="http://schemas.openxmlformats.org/officeDocument/2006/math">
                      <m:r>
                        <a:rPr lang="en-US" altLang="zh-CN" sz="1600" i="1" dirty="0" smtClean="0">
                          <a:solidFill>
                            <a:schemeClr val="tx1">
                              <a:lumMod val="75000"/>
                              <a:lumOff val="25000"/>
                            </a:schemeClr>
                          </a:solidFill>
                          <a:latin typeface="Cambria Math" panose="02040503050406030204" pitchFamily="18" charset="0"/>
                        </a:rPr>
                        <m:t>𝑃</m:t>
                      </m:r>
                      <m:r>
                        <a:rPr lang="en-US" altLang="zh-CN" sz="1600" i="1" dirty="0" smtClean="0">
                          <a:solidFill>
                            <a:schemeClr val="tx1">
                              <a:lumMod val="75000"/>
                              <a:lumOff val="25000"/>
                            </a:schemeClr>
                          </a:solidFill>
                          <a:latin typeface="Cambria Math" panose="02040503050406030204" pitchFamily="18" charset="0"/>
                        </a:rPr>
                        <m:t>=</m:t>
                      </m:r>
                      <m:f>
                        <m:fPr>
                          <m:ctrlPr>
                            <a:rPr lang="en-US" altLang="zh-CN" sz="1600" i="1" dirty="0">
                              <a:solidFill>
                                <a:schemeClr val="tx1">
                                  <a:lumMod val="75000"/>
                                  <a:lumOff val="25000"/>
                                </a:schemeClr>
                              </a:solidFill>
                              <a:latin typeface="Cambria Math" panose="02040503050406030204" pitchFamily="18" charset="0"/>
                            </a:rPr>
                          </m:ctrlPr>
                        </m:fPr>
                        <m:num>
                          <m:r>
                            <a:rPr lang="zh-CN" altLang="en-US" sz="1600" i="1" dirty="0">
                              <a:solidFill>
                                <a:schemeClr val="tx1">
                                  <a:lumMod val="75000"/>
                                  <a:lumOff val="25000"/>
                                </a:schemeClr>
                              </a:solidFill>
                              <a:latin typeface="Cambria Math" panose="02040503050406030204" pitchFamily="18" charset="0"/>
                            </a:rPr>
                            <m:t>机器自动标注正确的旅游行为总数</m:t>
                          </m:r>
                        </m:num>
                        <m:den>
                          <m:r>
                            <a:rPr lang="zh-CN" altLang="en-US" sz="1600" i="1" dirty="0">
                              <a:solidFill>
                                <a:schemeClr val="tx1">
                                  <a:lumMod val="75000"/>
                                  <a:lumOff val="25000"/>
                                </a:schemeClr>
                              </a:solidFill>
                              <a:latin typeface="Cambria Math" panose="02040503050406030204" pitchFamily="18" charset="0"/>
                            </a:rPr>
                            <m:t>机器自动标注的旅游行为总数</m:t>
                          </m:r>
                        </m:den>
                      </m:f>
                    </m:oMath>
                  </m:oMathPara>
                </a14:m>
                <a:endParaRPr lang="zh-CN" altLang="en-US" sz="1600" dirty="0">
                  <a:solidFill>
                    <a:schemeClr val="tx1">
                      <a:lumMod val="75000"/>
                      <a:lumOff val="25000"/>
                    </a:schemeClr>
                  </a:solidFill>
                  <a:latin typeface="+mn-ea"/>
                </a:endParaRPr>
              </a:p>
              <a:p>
                <a:pPr>
                  <a:lnSpc>
                    <a:spcPct val="130000"/>
                  </a:lnSpc>
                </a:pPr>
                <a:r>
                  <a:rPr lang="zh-CN" altLang="en-US" sz="1600" dirty="0">
                    <a:solidFill>
                      <a:schemeClr val="tx1">
                        <a:lumMod val="75000"/>
                        <a:lumOff val="25000"/>
                      </a:schemeClr>
                    </a:solidFill>
                    <a:latin typeface="+mn-ea"/>
                  </a:rPr>
                  <a:t>召回率（</a:t>
                </a:r>
                <a:r>
                  <a:rPr lang="en-US" altLang="zh-CN" sz="1600" dirty="0">
                    <a:solidFill>
                      <a:schemeClr val="tx1">
                        <a:lumMod val="75000"/>
                        <a:lumOff val="25000"/>
                      </a:schemeClr>
                    </a:solidFill>
                    <a:latin typeface="+mn-ea"/>
                  </a:rPr>
                  <a:t>R</a:t>
                </a:r>
                <a:r>
                  <a:rPr lang="zh-CN" altLang="en-US" sz="1600" dirty="0">
                    <a:solidFill>
                      <a:schemeClr val="tx1">
                        <a:lumMod val="75000"/>
                        <a:lumOff val="25000"/>
                      </a:schemeClr>
                    </a:solidFill>
                    <a:latin typeface="+mn-ea"/>
                  </a:rPr>
                  <a:t>）衡量了语义标注的完整程度，它的定义如下：</a:t>
                </a:r>
              </a:p>
              <a:p>
                <a:pPr>
                  <a:lnSpc>
                    <a:spcPct val="130000"/>
                  </a:lnSpc>
                </a:pPr>
                <a14:m>
                  <m:oMathPara xmlns:m="http://schemas.openxmlformats.org/officeDocument/2006/math">
                    <m:oMathParaPr>
                      <m:jc m:val="centerGroup"/>
                    </m:oMathParaPr>
                    <m:oMath xmlns:m="http://schemas.openxmlformats.org/officeDocument/2006/math">
                      <m:r>
                        <a:rPr lang="en-US" altLang="zh-CN" sz="1600" i="1" dirty="0" smtClean="0">
                          <a:solidFill>
                            <a:schemeClr val="tx1">
                              <a:lumMod val="75000"/>
                              <a:lumOff val="25000"/>
                            </a:schemeClr>
                          </a:solidFill>
                          <a:latin typeface="Cambria Math" panose="02040503050406030204" pitchFamily="18" charset="0"/>
                        </a:rPr>
                        <m:t>𝑅</m:t>
                      </m:r>
                      <m:r>
                        <a:rPr lang="en-US" altLang="zh-CN" sz="1600" i="1" dirty="0" smtClean="0">
                          <a:solidFill>
                            <a:schemeClr val="tx1">
                              <a:lumMod val="75000"/>
                              <a:lumOff val="25000"/>
                            </a:schemeClr>
                          </a:solidFill>
                          <a:latin typeface="Cambria Math" panose="02040503050406030204" pitchFamily="18" charset="0"/>
                        </a:rPr>
                        <m:t>=</m:t>
                      </m:r>
                      <m:f>
                        <m:fPr>
                          <m:ctrlPr>
                            <a:rPr lang="en-US" altLang="zh-CN" sz="1600" i="1" dirty="0">
                              <a:solidFill>
                                <a:schemeClr val="tx1">
                                  <a:lumMod val="75000"/>
                                  <a:lumOff val="25000"/>
                                </a:schemeClr>
                              </a:solidFill>
                              <a:latin typeface="Cambria Math" panose="02040503050406030204" pitchFamily="18" charset="0"/>
                            </a:rPr>
                          </m:ctrlPr>
                        </m:fPr>
                        <m:num>
                          <m:r>
                            <a:rPr lang="zh-CN" altLang="en-US" sz="1600" i="1" dirty="0">
                              <a:solidFill>
                                <a:schemeClr val="tx1">
                                  <a:lumMod val="75000"/>
                                  <a:lumOff val="25000"/>
                                </a:schemeClr>
                              </a:solidFill>
                              <a:latin typeface="Cambria Math" panose="02040503050406030204" pitchFamily="18" charset="0"/>
                            </a:rPr>
                            <m:t>机器自动标注正确的旅游行为总数</m:t>
                          </m:r>
                        </m:num>
                        <m:den>
                          <m:r>
                            <a:rPr lang="zh-CN" altLang="en-US" sz="1600" i="1" dirty="0">
                              <a:solidFill>
                                <a:schemeClr val="tx1">
                                  <a:lumMod val="75000"/>
                                  <a:lumOff val="25000"/>
                                </a:schemeClr>
                              </a:solidFill>
                              <a:latin typeface="Cambria Math" panose="02040503050406030204" pitchFamily="18" charset="0"/>
                            </a:rPr>
                            <m:t>人工标注的旅游行为总数</m:t>
                          </m:r>
                        </m:den>
                      </m:f>
                    </m:oMath>
                  </m:oMathPara>
                </a14:m>
                <a:endParaRPr lang="zh-CN" altLang="en-US" sz="1600" dirty="0">
                  <a:solidFill>
                    <a:schemeClr val="tx1">
                      <a:lumMod val="75000"/>
                      <a:lumOff val="25000"/>
                    </a:schemeClr>
                  </a:solidFill>
                  <a:latin typeface="+mn-ea"/>
                </a:endParaRPr>
              </a:p>
              <a:p>
                <a:pPr>
                  <a:lnSpc>
                    <a:spcPct val="130000"/>
                  </a:lnSpc>
                </a:pPr>
                <a:r>
                  <a:rPr lang="en-US" altLang="zh-CN" sz="1600" dirty="0">
                    <a:solidFill>
                      <a:schemeClr val="tx1">
                        <a:lumMod val="75000"/>
                        <a:lumOff val="25000"/>
                      </a:schemeClr>
                    </a:solidFill>
                    <a:latin typeface="+mn-ea"/>
                  </a:rPr>
                  <a:t>F</a:t>
                </a:r>
                <a:r>
                  <a:rPr lang="zh-CN" altLang="en-US" sz="1600" dirty="0">
                    <a:solidFill>
                      <a:schemeClr val="tx1">
                        <a:lumMod val="75000"/>
                        <a:lumOff val="25000"/>
                      </a:schemeClr>
                    </a:solidFill>
                    <a:latin typeface="+mn-ea"/>
                  </a:rPr>
                  <a:t>值是准确率和召回率的综合指标，它的定义如下：</a:t>
                </a:r>
              </a:p>
              <a:p>
                <a:pPr>
                  <a:lnSpc>
                    <a:spcPct val="130000"/>
                  </a:lnSpc>
                </a:pPr>
                <a14:m>
                  <m:oMathPara xmlns:m="http://schemas.openxmlformats.org/officeDocument/2006/math">
                    <m:oMathParaPr>
                      <m:jc m:val="centerGroup"/>
                    </m:oMathParaPr>
                    <m:oMath xmlns:m="http://schemas.openxmlformats.org/officeDocument/2006/math">
                      <m:r>
                        <a:rPr lang="en-US" altLang="zh-CN" sz="1600" i="1" dirty="0" smtClean="0">
                          <a:solidFill>
                            <a:schemeClr val="tx1">
                              <a:lumMod val="75000"/>
                              <a:lumOff val="25000"/>
                            </a:schemeClr>
                          </a:solidFill>
                          <a:latin typeface="Cambria Math" panose="02040503050406030204" pitchFamily="18" charset="0"/>
                        </a:rPr>
                        <m:t>𝐹</m:t>
                      </m:r>
                      <m:r>
                        <a:rPr lang="en-US" altLang="zh-CN" sz="1600" i="1" dirty="0" smtClean="0">
                          <a:solidFill>
                            <a:schemeClr val="tx1">
                              <a:lumMod val="75000"/>
                              <a:lumOff val="25000"/>
                            </a:schemeClr>
                          </a:solidFill>
                          <a:latin typeface="Cambria Math" panose="02040503050406030204" pitchFamily="18" charset="0"/>
                        </a:rPr>
                        <m:t>=</m:t>
                      </m:r>
                      <m:f>
                        <m:fPr>
                          <m:ctrlPr>
                            <a:rPr lang="en-US" altLang="zh-CN" sz="1600" i="1" dirty="0" smtClean="0">
                              <a:solidFill>
                                <a:schemeClr val="tx1">
                                  <a:lumMod val="75000"/>
                                  <a:lumOff val="25000"/>
                                </a:schemeClr>
                              </a:solidFill>
                              <a:latin typeface="Cambria Math" panose="02040503050406030204" pitchFamily="18" charset="0"/>
                            </a:rPr>
                          </m:ctrlPr>
                        </m:fPr>
                        <m:num>
                          <m:r>
                            <a:rPr lang="en-US" altLang="zh-CN" sz="1600" i="1" dirty="0" smtClean="0">
                              <a:solidFill>
                                <a:schemeClr val="tx1">
                                  <a:lumMod val="75000"/>
                                  <a:lumOff val="25000"/>
                                </a:schemeClr>
                              </a:solidFill>
                              <a:latin typeface="Cambria Math" panose="02040503050406030204" pitchFamily="18" charset="0"/>
                            </a:rPr>
                            <m:t>𝑃</m:t>
                          </m:r>
                          <m:r>
                            <a:rPr lang="en-US" altLang="zh-CN" sz="1600" i="1" dirty="0" smtClean="0">
                              <a:solidFill>
                                <a:schemeClr val="tx1">
                                  <a:lumMod val="75000"/>
                                  <a:lumOff val="25000"/>
                                </a:schemeClr>
                              </a:solidFill>
                              <a:latin typeface="Cambria Math" panose="02040503050406030204" pitchFamily="18" charset="0"/>
                            </a:rPr>
                            <m:t>∗</m:t>
                          </m:r>
                          <m:r>
                            <a:rPr lang="en-US" altLang="zh-CN" sz="1600" i="1" dirty="0" smtClean="0">
                              <a:solidFill>
                                <a:schemeClr val="tx1">
                                  <a:lumMod val="75000"/>
                                  <a:lumOff val="25000"/>
                                </a:schemeClr>
                              </a:solidFill>
                              <a:latin typeface="Cambria Math" panose="02040503050406030204" pitchFamily="18" charset="0"/>
                            </a:rPr>
                            <m:t>𝑅</m:t>
                          </m:r>
                          <m:r>
                            <a:rPr lang="en-US" altLang="zh-CN" sz="1600" i="1" dirty="0" smtClean="0">
                              <a:solidFill>
                                <a:schemeClr val="tx1">
                                  <a:lumMod val="75000"/>
                                  <a:lumOff val="25000"/>
                                </a:schemeClr>
                              </a:solidFill>
                              <a:latin typeface="Cambria Math" panose="02040503050406030204" pitchFamily="18" charset="0"/>
                            </a:rPr>
                            <m:t>∗2</m:t>
                          </m:r>
                        </m:num>
                        <m:den>
                          <m:r>
                            <a:rPr lang="en-US" altLang="zh-CN" sz="1600" i="1" dirty="0" smtClean="0">
                              <a:solidFill>
                                <a:schemeClr val="tx1">
                                  <a:lumMod val="75000"/>
                                  <a:lumOff val="25000"/>
                                </a:schemeClr>
                              </a:solidFill>
                              <a:latin typeface="Cambria Math" panose="02040503050406030204" pitchFamily="18" charset="0"/>
                            </a:rPr>
                            <m:t>𝑃</m:t>
                          </m:r>
                          <m:r>
                            <a:rPr lang="en-US" altLang="zh-CN" sz="1600" i="1" dirty="0" smtClean="0">
                              <a:solidFill>
                                <a:schemeClr val="tx1">
                                  <a:lumMod val="75000"/>
                                  <a:lumOff val="25000"/>
                                </a:schemeClr>
                              </a:solidFill>
                              <a:latin typeface="Cambria Math" panose="02040503050406030204" pitchFamily="18" charset="0"/>
                            </a:rPr>
                            <m:t>+</m:t>
                          </m:r>
                          <m:r>
                            <a:rPr lang="en-US" altLang="zh-CN" sz="1600" i="1" dirty="0" smtClean="0">
                              <a:solidFill>
                                <a:schemeClr val="tx1">
                                  <a:lumMod val="75000"/>
                                  <a:lumOff val="25000"/>
                                </a:schemeClr>
                              </a:solidFill>
                              <a:latin typeface="Cambria Math" panose="02040503050406030204" pitchFamily="18" charset="0"/>
                            </a:rPr>
                            <m:t>𝑅</m:t>
                          </m:r>
                        </m:den>
                      </m:f>
                    </m:oMath>
                  </m:oMathPara>
                </a14:m>
                <a:endParaRPr lang="en-US" altLang="zh-CN" sz="1600" dirty="0">
                  <a:solidFill>
                    <a:schemeClr val="tx1">
                      <a:lumMod val="75000"/>
                      <a:lumOff val="25000"/>
                    </a:schemeClr>
                  </a:solidFill>
                  <a:latin typeface="+mn-ea"/>
                </a:endParaRPr>
              </a:p>
            </p:txBody>
          </p:sp>
        </mc:Choice>
        <mc:Fallback xmlns="">
          <p:sp>
            <p:nvSpPr>
              <p:cNvPr id="14" name="文本框 8"/>
              <p:cNvSpPr txBox="1">
                <a:spLocks noRot="1" noChangeAspect="1" noMove="1" noResize="1" noEditPoints="1" noAdjustHandles="1" noChangeArrowheads="1" noChangeShapeType="1" noTextEdit="1"/>
              </p:cNvSpPr>
              <p:nvPr/>
            </p:nvSpPr>
            <p:spPr>
              <a:xfrm>
                <a:off x="908113" y="1733215"/>
                <a:ext cx="9741130" cy="3045898"/>
              </a:xfrm>
              <a:prstGeom prst="rect">
                <a:avLst/>
              </a:prstGeom>
              <a:blipFill>
                <a:blip r:embed="rId3"/>
                <a:stretch>
                  <a:fillRect l="-375"/>
                </a:stretch>
              </a:blipFill>
            </p:spPr>
            <p:txBody>
              <a:bodyPr/>
              <a:lstStyle/>
              <a:p>
                <a:r>
                  <a:rPr lang="zh-CN" altLang="en-US">
                    <a:noFill/>
                  </a:rPr>
                  <a:t> </a:t>
                </a:r>
              </a:p>
            </p:txBody>
          </p:sp>
        </mc:Fallback>
      </mc:AlternateContent>
      <p:sp>
        <p:nvSpPr>
          <p:cNvPr id="15" name="矩形 14"/>
          <p:cNvSpPr/>
          <p:nvPr/>
        </p:nvSpPr>
        <p:spPr>
          <a:xfrm>
            <a:off x="908114" y="1240772"/>
            <a:ext cx="1210588" cy="452432"/>
          </a:xfrm>
          <a:prstGeom prst="rect">
            <a:avLst/>
          </a:prstGeom>
          <a:solidFill>
            <a:schemeClr val="accent1"/>
          </a:solidFill>
        </p:spPr>
        <p:txBody>
          <a:bodyPr wrap="none">
            <a:spAutoFit/>
          </a:bodyPr>
          <a:lstStyle/>
          <a:p>
            <a:pPr defTabSz="1219170">
              <a:lnSpc>
                <a:spcPct val="130000"/>
              </a:lnSpc>
              <a:defRPr/>
            </a:pPr>
            <a:r>
              <a:rPr lang="zh-CN" altLang="en-US" sz="2000" b="1" kern="0" dirty="0" smtClean="0">
                <a:solidFill>
                  <a:schemeClr val="bg1"/>
                </a:solidFill>
              </a:rPr>
              <a:t>评价标准</a:t>
            </a:r>
            <a:endParaRPr lang="en-US" altLang="zh-CN" sz="2000" b="1" kern="0" dirty="0">
              <a:solidFill>
                <a:schemeClr val="bg1"/>
              </a:solidFill>
            </a:endParaRPr>
          </a:p>
        </p:txBody>
      </p:sp>
      <p:sp>
        <p:nvSpPr>
          <p:cNvPr id="17" name="文本框 8"/>
          <p:cNvSpPr txBox="1"/>
          <p:nvPr/>
        </p:nvSpPr>
        <p:spPr>
          <a:xfrm>
            <a:off x="908113" y="5281071"/>
            <a:ext cx="9741129"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对苏州全部微博进行行为分割，得到共计</a:t>
            </a:r>
            <a:r>
              <a:rPr lang="en-US" altLang="zh-CN" sz="1600" dirty="0">
                <a:solidFill>
                  <a:schemeClr val="tx1">
                    <a:lumMod val="75000"/>
                    <a:lumOff val="25000"/>
                  </a:schemeClr>
                </a:solidFill>
                <a:latin typeface="+mn-ea"/>
              </a:rPr>
              <a:t>2073723</a:t>
            </a:r>
            <a:r>
              <a:rPr lang="zh-CN" altLang="en-US" sz="1600" dirty="0">
                <a:solidFill>
                  <a:schemeClr val="tx1">
                    <a:lumMod val="75000"/>
                    <a:lumOff val="25000"/>
                  </a:schemeClr>
                </a:solidFill>
                <a:latin typeface="+mn-ea"/>
              </a:rPr>
              <a:t>条用户行为，随机选取</a:t>
            </a:r>
            <a:r>
              <a:rPr lang="en-US" altLang="zh-CN" sz="1600" dirty="0">
                <a:solidFill>
                  <a:schemeClr val="tx1">
                    <a:lumMod val="75000"/>
                    <a:lumOff val="25000"/>
                  </a:schemeClr>
                </a:solidFill>
                <a:latin typeface="+mn-ea"/>
              </a:rPr>
              <a:t>2814</a:t>
            </a:r>
            <a:r>
              <a:rPr lang="zh-CN" altLang="en-US" sz="1600" dirty="0">
                <a:solidFill>
                  <a:schemeClr val="tx1">
                    <a:lumMod val="75000"/>
                    <a:lumOff val="25000"/>
                  </a:schemeClr>
                </a:solidFill>
                <a:latin typeface="+mn-ea"/>
              </a:rPr>
              <a:t>条用户行为进行人工判读，依据高德底图和文本内容进行推断，共计得到</a:t>
            </a:r>
            <a:r>
              <a:rPr lang="en-US" altLang="zh-CN" sz="1600" dirty="0">
                <a:solidFill>
                  <a:schemeClr val="tx1">
                    <a:lumMod val="75000"/>
                    <a:lumOff val="25000"/>
                  </a:schemeClr>
                </a:solidFill>
                <a:latin typeface="+mn-ea"/>
              </a:rPr>
              <a:t>1155</a:t>
            </a:r>
            <a:r>
              <a:rPr lang="zh-CN" altLang="en-US" sz="1600" dirty="0">
                <a:solidFill>
                  <a:schemeClr val="tx1">
                    <a:lumMod val="75000"/>
                    <a:lumOff val="25000"/>
                  </a:schemeClr>
                </a:solidFill>
                <a:latin typeface="+mn-ea"/>
              </a:rPr>
              <a:t>条行为是旅游行为。</a:t>
            </a:r>
          </a:p>
        </p:txBody>
      </p:sp>
      <p:sp>
        <p:nvSpPr>
          <p:cNvPr id="18" name="矩形 17"/>
          <p:cNvSpPr/>
          <p:nvPr/>
        </p:nvSpPr>
        <p:spPr>
          <a:xfrm>
            <a:off x="908114" y="4788628"/>
            <a:ext cx="1820799" cy="492443"/>
          </a:xfrm>
          <a:prstGeom prst="rect">
            <a:avLst/>
          </a:prstGeom>
          <a:solidFill>
            <a:schemeClr val="accent1"/>
          </a:solidFill>
        </p:spPr>
        <p:txBody>
          <a:bodyPr wrap="square">
            <a:spAutoFit/>
          </a:bodyPr>
          <a:lstStyle/>
          <a:p>
            <a:pPr defTabSz="1219170">
              <a:lnSpc>
                <a:spcPct val="130000"/>
              </a:lnSpc>
              <a:defRPr/>
            </a:pPr>
            <a:r>
              <a:rPr lang="zh-CN" altLang="en-US" sz="2000" b="1" kern="0" dirty="0" smtClean="0">
                <a:solidFill>
                  <a:schemeClr val="bg1"/>
                </a:solidFill>
              </a:rPr>
              <a:t>测试集的选择</a:t>
            </a:r>
            <a:endParaRPr lang="en-US" altLang="zh-CN" sz="2000" b="1" kern="0" dirty="0">
              <a:solidFill>
                <a:schemeClr val="bg1"/>
              </a:solidFill>
            </a:endParaRPr>
          </a:p>
        </p:txBody>
      </p:sp>
    </p:spTree>
    <p:extLst>
      <p:ext uri="{BB962C8B-B14F-4D97-AF65-F5344CB8AC3E}">
        <p14:creationId xmlns:p14="http://schemas.microsoft.com/office/powerpoint/2010/main" val="376690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a:xfrm>
            <a:off x="1185527" y="367967"/>
            <a:ext cx="2232922" cy="337086"/>
          </a:xfrm>
        </p:spPr>
        <p:txBody>
          <a:bodyPr/>
          <a:lstStyle/>
          <a:p>
            <a:r>
              <a:rPr kumimoji="1" lang="zh-CN" altLang="en-US" dirty="0" smtClean="0"/>
              <a:t>旅游行为识别实验</a:t>
            </a:r>
            <a:r>
              <a:rPr kumimoji="1" lang="zh-CN" altLang="en-US" dirty="0"/>
              <a:t>评估</a:t>
            </a:r>
          </a:p>
        </p:txBody>
      </p:sp>
      <p:graphicFrame>
        <p:nvGraphicFramePr>
          <p:cNvPr id="6" name="图表 5"/>
          <p:cNvGraphicFramePr>
            <a:graphicFrameLocks/>
          </p:cNvGraphicFramePr>
          <p:nvPr>
            <p:extLst>
              <p:ext uri="{D42A27DB-BD31-4B8C-83A1-F6EECF244321}">
                <p14:modId xmlns:p14="http://schemas.microsoft.com/office/powerpoint/2010/main" val="3042985577"/>
              </p:ext>
            </p:extLst>
          </p:nvPr>
        </p:nvGraphicFramePr>
        <p:xfrm>
          <a:off x="2763202" y="853510"/>
          <a:ext cx="6618205" cy="4556710"/>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2530588" y="5410220"/>
            <a:ext cx="7564891" cy="369332"/>
          </a:xfrm>
          <a:prstGeom prst="rect">
            <a:avLst/>
          </a:prstGeom>
          <a:noFill/>
        </p:spPr>
        <p:txBody>
          <a:bodyPr wrap="none" rtlCol="0">
            <a:spAutoFit/>
          </a:bodyPr>
          <a:lstStyle/>
          <a:p>
            <a:r>
              <a:rPr lang="zh-CN" altLang="en-US" dirty="0" smtClean="0"/>
              <a:t>在</a:t>
            </a:r>
            <a:r>
              <a:rPr lang="en-US" altLang="zh-CN" dirty="0" smtClean="0"/>
              <a:t>k=0.17</a:t>
            </a:r>
            <a:r>
              <a:rPr lang="zh-CN" altLang="en-US" dirty="0" smtClean="0"/>
              <a:t>时，</a:t>
            </a:r>
            <a:r>
              <a:rPr lang="en-US" altLang="zh-CN" dirty="0" smtClean="0"/>
              <a:t>F</a:t>
            </a:r>
            <a:r>
              <a:rPr lang="zh-CN" altLang="en-US" dirty="0" smtClean="0"/>
              <a:t>值</a:t>
            </a:r>
            <a:r>
              <a:rPr lang="en-US" altLang="zh-CN" dirty="0" smtClean="0"/>
              <a:t>=81.35%</a:t>
            </a:r>
            <a:r>
              <a:rPr lang="zh-CN" altLang="en-US" dirty="0" smtClean="0"/>
              <a:t>最大，此时召回率为</a:t>
            </a:r>
            <a:r>
              <a:rPr lang="en-US" altLang="zh-CN" dirty="0" smtClean="0"/>
              <a:t>85.37%</a:t>
            </a:r>
            <a:r>
              <a:rPr lang="zh-CN" altLang="en-US" dirty="0" smtClean="0"/>
              <a:t>，准确率为</a:t>
            </a:r>
            <a:r>
              <a:rPr lang="en-US" altLang="zh-CN" dirty="0" smtClean="0"/>
              <a:t>77.70%</a:t>
            </a:r>
            <a:endParaRPr lang="zh-CN" altLang="en-US" dirty="0"/>
          </a:p>
        </p:txBody>
      </p:sp>
    </p:spTree>
    <p:extLst>
      <p:ext uri="{BB962C8B-B14F-4D97-AF65-F5344CB8AC3E}">
        <p14:creationId xmlns:p14="http://schemas.microsoft.com/office/powerpoint/2010/main" val="267893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a:xfrm>
            <a:off x="1185527" y="367967"/>
            <a:ext cx="2415802" cy="295510"/>
          </a:xfrm>
        </p:spPr>
        <p:txBody>
          <a:bodyPr/>
          <a:lstStyle/>
          <a:p>
            <a:r>
              <a:rPr kumimoji="1" lang="zh-CN" altLang="en-US" dirty="0"/>
              <a:t>旅游行为识别实验评估</a:t>
            </a:r>
          </a:p>
        </p:txBody>
      </p:sp>
      <p:sp>
        <p:nvSpPr>
          <p:cNvPr id="14" name="文本框 8"/>
          <p:cNvSpPr txBox="1"/>
          <p:nvPr/>
        </p:nvSpPr>
        <p:spPr>
          <a:xfrm>
            <a:off x="908115" y="1865310"/>
            <a:ext cx="9290962" cy="16927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随着</a:t>
            </a:r>
            <a:r>
              <a:rPr lang="en-US" altLang="zh-CN" sz="1600" dirty="0">
                <a:solidFill>
                  <a:schemeClr val="tx1">
                    <a:lumMod val="75000"/>
                    <a:lumOff val="25000"/>
                  </a:schemeClr>
                </a:solidFill>
                <a:latin typeface="+mn-ea"/>
              </a:rPr>
              <a:t>k</a:t>
            </a:r>
            <a:r>
              <a:rPr lang="zh-CN" altLang="en-US" sz="1600" dirty="0" smtClean="0">
                <a:solidFill>
                  <a:schemeClr val="tx1">
                    <a:lumMod val="75000"/>
                    <a:lumOff val="25000"/>
                  </a:schemeClr>
                </a:solidFill>
                <a:latin typeface="+mn-ea"/>
              </a:rPr>
              <a:t>的增大，</a:t>
            </a:r>
            <a:r>
              <a:rPr lang="zh-CN" altLang="en-US" sz="1600" dirty="0">
                <a:solidFill>
                  <a:schemeClr val="tx1">
                    <a:lumMod val="75000"/>
                    <a:lumOff val="25000"/>
                  </a:schemeClr>
                </a:solidFill>
                <a:latin typeface="+mn-ea"/>
              </a:rPr>
              <a:t>位于景区内微博数</a:t>
            </a:r>
            <a:r>
              <a:rPr lang="zh-CN" altLang="en-US" sz="1600" dirty="0" smtClean="0">
                <a:solidFill>
                  <a:schemeClr val="tx1">
                    <a:lumMod val="75000"/>
                    <a:lumOff val="25000"/>
                  </a:schemeClr>
                </a:solidFill>
                <a:latin typeface="+mn-ea"/>
              </a:rPr>
              <a:t>的增大，</a:t>
            </a:r>
            <a:r>
              <a:rPr lang="zh-CN" altLang="en-US" sz="1600" dirty="0">
                <a:solidFill>
                  <a:schemeClr val="tx1">
                    <a:lumMod val="75000"/>
                    <a:lumOff val="25000"/>
                  </a:schemeClr>
                </a:solidFill>
                <a:latin typeface="+mn-ea"/>
              </a:rPr>
              <a:t>同一用户的同一行为中所经过的景区数目不变</a:t>
            </a:r>
            <a:r>
              <a:rPr lang="zh-CN" altLang="en-US" sz="1600" dirty="0" smtClean="0">
                <a:solidFill>
                  <a:schemeClr val="tx1">
                    <a:lumMod val="75000"/>
                    <a:lumOff val="25000"/>
                  </a:schemeClr>
                </a:solidFill>
                <a:latin typeface="+mn-ea"/>
              </a:rPr>
              <a:t>或增多，</a:t>
            </a:r>
            <a:r>
              <a:rPr lang="zh-CN" altLang="en-US" sz="1600" dirty="0">
                <a:solidFill>
                  <a:schemeClr val="tx1">
                    <a:lumMod val="75000"/>
                    <a:lumOff val="25000"/>
                  </a:schemeClr>
                </a:solidFill>
                <a:latin typeface="+mn-ea"/>
              </a:rPr>
              <a:t>若景区</a:t>
            </a:r>
            <a:r>
              <a:rPr lang="zh-CN" altLang="en-US" sz="1600" dirty="0" smtClean="0">
                <a:solidFill>
                  <a:schemeClr val="tx1">
                    <a:lumMod val="75000"/>
                    <a:lumOff val="25000"/>
                  </a:schemeClr>
                </a:solidFill>
                <a:latin typeface="+mn-ea"/>
              </a:rPr>
              <a:t>数目增大至 </a:t>
            </a:r>
            <a:r>
              <a:rPr lang="en-US" altLang="zh-CN" sz="1600" dirty="0" smtClean="0">
                <a:solidFill>
                  <a:schemeClr val="tx1">
                    <a:lumMod val="75000"/>
                    <a:lumOff val="25000"/>
                  </a:schemeClr>
                </a:solidFill>
                <a:latin typeface="+mn-ea"/>
              </a:rPr>
              <a:t>0</a:t>
            </a:r>
            <a:r>
              <a:rPr lang="zh-CN" altLang="en-US" sz="1600" dirty="0">
                <a:solidFill>
                  <a:schemeClr val="tx1">
                    <a:lumMod val="75000"/>
                    <a:lumOff val="25000"/>
                  </a:schemeClr>
                </a:solidFill>
                <a:latin typeface="+mn-ea"/>
              </a:rPr>
              <a:t>，则断定该行为不是旅游行为，因此旅游行为数量也随</a:t>
            </a:r>
            <a:r>
              <a:rPr lang="en-US" altLang="zh-CN" sz="1600" dirty="0">
                <a:solidFill>
                  <a:schemeClr val="tx1">
                    <a:lumMod val="75000"/>
                    <a:lumOff val="25000"/>
                  </a:schemeClr>
                </a:solidFill>
                <a:latin typeface="+mn-ea"/>
              </a:rPr>
              <a:t>k</a:t>
            </a:r>
            <a:r>
              <a:rPr lang="zh-CN" altLang="en-US" sz="1600" dirty="0" smtClean="0">
                <a:solidFill>
                  <a:schemeClr val="tx1">
                    <a:lumMod val="75000"/>
                    <a:lumOff val="25000"/>
                  </a:schemeClr>
                </a:solidFill>
                <a:latin typeface="+mn-ea"/>
              </a:rPr>
              <a:t>的增大而增大。</a:t>
            </a:r>
            <a:endParaRPr lang="zh-CN" altLang="en-US" sz="1600" dirty="0">
              <a:solidFill>
                <a:schemeClr val="tx1">
                  <a:lumMod val="75000"/>
                  <a:lumOff val="25000"/>
                </a:schemeClr>
              </a:solidFill>
              <a:latin typeface="+mn-ea"/>
            </a:endParaRPr>
          </a:p>
          <a:p>
            <a:pPr>
              <a:lnSpc>
                <a:spcPct val="130000"/>
              </a:lnSpc>
            </a:pPr>
            <a:r>
              <a:rPr lang="zh-CN" altLang="en-US" sz="1600" dirty="0">
                <a:solidFill>
                  <a:schemeClr val="tx1">
                    <a:lumMod val="75000"/>
                    <a:lumOff val="25000"/>
                  </a:schemeClr>
                </a:solidFill>
                <a:latin typeface="+mn-ea"/>
              </a:rPr>
              <a:t>随着</a:t>
            </a:r>
            <a:r>
              <a:rPr lang="en-US" altLang="zh-CN" sz="1600" dirty="0">
                <a:solidFill>
                  <a:schemeClr val="tx1">
                    <a:lumMod val="75000"/>
                    <a:lumOff val="25000"/>
                  </a:schemeClr>
                </a:solidFill>
                <a:latin typeface="+mn-ea"/>
              </a:rPr>
              <a:t>k</a:t>
            </a:r>
            <a:r>
              <a:rPr lang="zh-CN" altLang="en-US" sz="1600" dirty="0">
                <a:solidFill>
                  <a:schemeClr val="tx1">
                    <a:lumMod val="75000"/>
                    <a:lumOff val="25000"/>
                  </a:schemeClr>
                </a:solidFill>
                <a:latin typeface="+mn-ea"/>
              </a:rPr>
              <a:t>值</a:t>
            </a:r>
            <a:r>
              <a:rPr lang="zh-CN" altLang="en-US" sz="1600" dirty="0" smtClean="0">
                <a:solidFill>
                  <a:schemeClr val="tx1">
                    <a:lumMod val="75000"/>
                    <a:lumOff val="25000"/>
                  </a:schemeClr>
                </a:solidFill>
                <a:latin typeface="+mn-ea"/>
              </a:rPr>
              <a:t>的增大，</a:t>
            </a:r>
            <a:r>
              <a:rPr lang="zh-CN" altLang="en-US" sz="1600" dirty="0">
                <a:solidFill>
                  <a:schemeClr val="tx1">
                    <a:lumMod val="75000"/>
                    <a:lumOff val="25000"/>
                  </a:schemeClr>
                </a:solidFill>
                <a:latin typeface="+mn-ea"/>
              </a:rPr>
              <a:t>旅游行为的准确率有</a:t>
            </a:r>
            <a:r>
              <a:rPr lang="zh-CN" altLang="en-US" sz="1600" dirty="0" smtClean="0">
                <a:solidFill>
                  <a:schemeClr val="tx1">
                    <a:lumMod val="75000"/>
                    <a:lumOff val="25000"/>
                  </a:schemeClr>
                </a:solidFill>
                <a:latin typeface="+mn-ea"/>
              </a:rPr>
              <a:t>所下降，</a:t>
            </a:r>
            <a:r>
              <a:rPr lang="zh-CN" altLang="en-US" sz="1600" dirty="0">
                <a:solidFill>
                  <a:schemeClr val="tx1">
                    <a:lumMod val="75000"/>
                    <a:lumOff val="25000"/>
                  </a:schemeClr>
                </a:solidFill>
                <a:latin typeface="+mn-ea"/>
              </a:rPr>
              <a:t>召回率有</a:t>
            </a:r>
            <a:r>
              <a:rPr lang="zh-CN" altLang="en-US" sz="1600" dirty="0" smtClean="0">
                <a:solidFill>
                  <a:schemeClr val="tx1">
                    <a:lumMod val="75000"/>
                    <a:lumOff val="25000"/>
                  </a:schemeClr>
                </a:solidFill>
                <a:latin typeface="+mn-ea"/>
              </a:rPr>
              <a:t>所增加，</a:t>
            </a:r>
            <a:r>
              <a:rPr lang="zh-CN" altLang="en-US" sz="1600" dirty="0">
                <a:solidFill>
                  <a:schemeClr val="tx1">
                    <a:lumMod val="75000"/>
                    <a:lumOff val="25000"/>
                  </a:schemeClr>
                </a:solidFill>
                <a:latin typeface="+mn-ea"/>
              </a:rPr>
              <a:t>这是由于</a:t>
            </a:r>
            <a:r>
              <a:rPr lang="en-US" altLang="zh-CN" sz="1600" dirty="0">
                <a:solidFill>
                  <a:schemeClr val="tx1">
                    <a:lumMod val="75000"/>
                    <a:lumOff val="25000"/>
                  </a:schemeClr>
                </a:solidFill>
                <a:latin typeface="+mn-ea"/>
              </a:rPr>
              <a:t>k</a:t>
            </a:r>
            <a:r>
              <a:rPr lang="zh-CN" altLang="en-US" sz="1600" dirty="0">
                <a:solidFill>
                  <a:schemeClr val="tx1">
                    <a:lumMod val="75000"/>
                    <a:lumOff val="25000"/>
                  </a:schemeClr>
                </a:solidFill>
                <a:latin typeface="+mn-ea"/>
              </a:rPr>
              <a:t>值</a:t>
            </a:r>
            <a:r>
              <a:rPr lang="zh-CN" altLang="en-US" sz="1600" dirty="0" smtClean="0">
                <a:solidFill>
                  <a:schemeClr val="tx1">
                    <a:lumMod val="75000"/>
                    <a:lumOff val="25000"/>
                  </a:schemeClr>
                </a:solidFill>
                <a:latin typeface="+mn-ea"/>
              </a:rPr>
              <a:t>的</a:t>
            </a:r>
            <a:r>
              <a:rPr lang="zh-CN" altLang="en-US" sz="1600" dirty="0">
                <a:solidFill>
                  <a:schemeClr val="tx1">
                    <a:lumMod val="75000"/>
                    <a:lumOff val="25000"/>
                  </a:schemeClr>
                </a:solidFill>
                <a:latin typeface="+mn-ea"/>
              </a:rPr>
              <a:t>上升</a:t>
            </a:r>
            <a:r>
              <a:rPr lang="zh-CN" altLang="en-US" sz="1600" dirty="0" smtClean="0">
                <a:solidFill>
                  <a:schemeClr val="tx1">
                    <a:lumMod val="75000"/>
                    <a:lumOff val="25000"/>
                  </a:schemeClr>
                </a:solidFill>
                <a:latin typeface="+mn-ea"/>
              </a:rPr>
              <a:t>，</a:t>
            </a:r>
            <a:r>
              <a:rPr lang="zh-CN" altLang="en-US" sz="1600" dirty="0">
                <a:solidFill>
                  <a:schemeClr val="tx1">
                    <a:lumMod val="75000"/>
                    <a:lumOff val="25000"/>
                  </a:schemeClr>
                </a:solidFill>
                <a:latin typeface="+mn-ea"/>
              </a:rPr>
              <a:t>区域地理</a:t>
            </a:r>
            <a:r>
              <a:rPr lang="zh-CN" altLang="en-US" sz="1600" dirty="0" smtClean="0">
                <a:solidFill>
                  <a:schemeClr val="tx1">
                    <a:lumMod val="75000"/>
                    <a:lumOff val="25000"/>
                  </a:schemeClr>
                </a:solidFill>
                <a:latin typeface="+mn-ea"/>
              </a:rPr>
              <a:t>范围</a:t>
            </a:r>
            <a:r>
              <a:rPr lang="zh-CN" altLang="en-US" sz="1600" dirty="0">
                <a:solidFill>
                  <a:schemeClr val="tx1">
                    <a:lumMod val="75000"/>
                    <a:lumOff val="25000"/>
                  </a:schemeClr>
                </a:solidFill>
                <a:latin typeface="+mn-ea"/>
              </a:rPr>
              <a:t>扩大</a:t>
            </a:r>
            <a:r>
              <a:rPr lang="zh-CN" altLang="en-US" sz="1600" dirty="0" smtClean="0">
                <a:solidFill>
                  <a:schemeClr val="tx1">
                    <a:lumMod val="75000"/>
                    <a:lumOff val="25000"/>
                  </a:schemeClr>
                </a:solidFill>
                <a:latin typeface="+mn-ea"/>
              </a:rPr>
              <a:t>，扩大过程中包含了部分</a:t>
            </a:r>
            <a:r>
              <a:rPr lang="zh-CN" altLang="en-US" sz="1600" dirty="0">
                <a:solidFill>
                  <a:schemeClr val="tx1">
                    <a:lumMod val="75000"/>
                    <a:lumOff val="25000"/>
                  </a:schemeClr>
                </a:solidFill>
                <a:latin typeface="+mn-ea"/>
              </a:rPr>
              <a:t>错误微博</a:t>
            </a:r>
            <a:r>
              <a:rPr lang="zh-CN" altLang="en-US" sz="1600" dirty="0" smtClean="0">
                <a:solidFill>
                  <a:schemeClr val="tx1">
                    <a:lumMod val="75000"/>
                    <a:lumOff val="25000"/>
                  </a:schemeClr>
                </a:solidFill>
                <a:latin typeface="+mn-ea"/>
              </a:rPr>
              <a:t>和</a:t>
            </a:r>
            <a:r>
              <a:rPr lang="zh-CN" altLang="en-US" sz="1600" dirty="0">
                <a:solidFill>
                  <a:schemeClr val="tx1">
                    <a:lumMod val="75000"/>
                    <a:lumOff val="25000"/>
                  </a:schemeClr>
                </a:solidFill>
                <a:latin typeface="+mn-ea"/>
              </a:rPr>
              <a:t>部分</a:t>
            </a:r>
            <a:r>
              <a:rPr lang="zh-CN" altLang="en-US" sz="1600" dirty="0" smtClean="0">
                <a:solidFill>
                  <a:schemeClr val="tx1">
                    <a:lumMod val="75000"/>
                    <a:lumOff val="25000"/>
                  </a:schemeClr>
                </a:solidFill>
                <a:latin typeface="+mn-ea"/>
              </a:rPr>
              <a:t>正确</a:t>
            </a:r>
            <a:r>
              <a:rPr lang="zh-CN" altLang="en-US" sz="1600" dirty="0">
                <a:solidFill>
                  <a:schemeClr val="tx1">
                    <a:lumMod val="75000"/>
                    <a:lumOff val="25000"/>
                  </a:schemeClr>
                </a:solidFill>
                <a:latin typeface="+mn-ea"/>
              </a:rPr>
              <a:t>微博。方法的</a:t>
            </a:r>
            <a:r>
              <a:rPr lang="en-US" altLang="zh-CN" sz="1600" dirty="0">
                <a:solidFill>
                  <a:schemeClr val="tx1">
                    <a:lumMod val="75000"/>
                    <a:lumOff val="25000"/>
                  </a:schemeClr>
                </a:solidFill>
                <a:latin typeface="+mn-ea"/>
              </a:rPr>
              <a:t>F</a:t>
            </a:r>
            <a:r>
              <a:rPr lang="zh-CN" altLang="en-US" sz="1600" dirty="0">
                <a:solidFill>
                  <a:schemeClr val="tx1">
                    <a:lumMod val="75000"/>
                    <a:lumOff val="25000"/>
                  </a:schemeClr>
                </a:solidFill>
                <a:latin typeface="+mn-ea"/>
              </a:rPr>
              <a:t>值稳定在</a:t>
            </a:r>
            <a:r>
              <a:rPr lang="en-US" altLang="zh-CN" sz="1600" dirty="0">
                <a:solidFill>
                  <a:schemeClr val="tx1">
                    <a:lumMod val="75000"/>
                    <a:lumOff val="25000"/>
                  </a:schemeClr>
                </a:solidFill>
                <a:latin typeface="+mn-ea"/>
              </a:rPr>
              <a:t>80%~81%</a:t>
            </a:r>
            <a:r>
              <a:rPr lang="zh-CN" altLang="en-US" sz="1600" dirty="0">
                <a:solidFill>
                  <a:schemeClr val="tx1">
                    <a:lumMod val="75000"/>
                    <a:lumOff val="25000"/>
                  </a:schemeClr>
                </a:solidFill>
                <a:latin typeface="+mn-ea"/>
              </a:rPr>
              <a:t>，效果同样良好，在</a:t>
            </a:r>
            <a:r>
              <a:rPr lang="en-US" altLang="zh-CN" sz="1600" dirty="0">
                <a:solidFill>
                  <a:schemeClr val="tx1">
                    <a:lumMod val="75000"/>
                    <a:lumOff val="25000"/>
                  </a:schemeClr>
                </a:solidFill>
                <a:latin typeface="+mn-ea"/>
              </a:rPr>
              <a:t>k=0.17</a:t>
            </a:r>
            <a:r>
              <a:rPr lang="zh-CN" altLang="en-US" sz="1600" dirty="0">
                <a:solidFill>
                  <a:schemeClr val="tx1">
                    <a:lumMod val="75000"/>
                    <a:lumOff val="25000"/>
                  </a:schemeClr>
                </a:solidFill>
                <a:latin typeface="+mn-ea"/>
              </a:rPr>
              <a:t>时，</a:t>
            </a:r>
            <a:r>
              <a:rPr lang="en-US" altLang="zh-CN" sz="1600" dirty="0">
                <a:solidFill>
                  <a:schemeClr val="tx1">
                    <a:lumMod val="75000"/>
                    <a:lumOff val="25000"/>
                  </a:schemeClr>
                </a:solidFill>
                <a:latin typeface="+mn-ea"/>
              </a:rPr>
              <a:t>F</a:t>
            </a:r>
            <a:r>
              <a:rPr lang="zh-CN" altLang="en-US" sz="1600" dirty="0">
                <a:solidFill>
                  <a:schemeClr val="tx1">
                    <a:lumMod val="75000"/>
                    <a:lumOff val="25000"/>
                  </a:schemeClr>
                </a:solidFill>
                <a:latin typeface="+mn-ea"/>
              </a:rPr>
              <a:t>值取得最大，为</a:t>
            </a:r>
            <a:r>
              <a:rPr lang="en-US" altLang="zh-CN" sz="1600" dirty="0">
                <a:solidFill>
                  <a:schemeClr val="tx1">
                    <a:lumMod val="75000"/>
                    <a:lumOff val="25000"/>
                  </a:schemeClr>
                </a:solidFill>
                <a:latin typeface="+mn-ea"/>
              </a:rPr>
              <a:t>81.35%</a:t>
            </a:r>
            <a:r>
              <a:rPr lang="zh-CN" altLang="en-US" sz="1600" dirty="0">
                <a:solidFill>
                  <a:schemeClr val="tx1">
                    <a:lumMod val="75000"/>
                    <a:lumOff val="25000"/>
                  </a:schemeClr>
                </a:solidFill>
                <a:latin typeface="+mn-ea"/>
              </a:rPr>
              <a:t>。</a:t>
            </a:r>
          </a:p>
        </p:txBody>
      </p:sp>
      <p:sp>
        <p:nvSpPr>
          <p:cNvPr id="15" name="矩形 14"/>
          <p:cNvSpPr/>
          <p:nvPr/>
        </p:nvSpPr>
        <p:spPr>
          <a:xfrm>
            <a:off x="908116" y="1372867"/>
            <a:ext cx="1107996" cy="416461"/>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结果评价</a:t>
            </a:r>
            <a:endParaRPr lang="en-US" altLang="zh-CN" b="1" kern="0" dirty="0">
              <a:solidFill>
                <a:schemeClr val="bg1"/>
              </a:solidFill>
            </a:endParaRPr>
          </a:p>
        </p:txBody>
      </p:sp>
      <p:sp>
        <p:nvSpPr>
          <p:cNvPr id="17" name="文本框 8"/>
          <p:cNvSpPr txBox="1"/>
          <p:nvPr/>
        </p:nvSpPr>
        <p:spPr>
          <a:xfrm>
            <a:off x="908115" y="4029039"/>
            <a:ext cx="9290962"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chemeClr val="tx1">
                    <a:lumMod val="75000"/>
                    <a:lumOff val="25000"/>
                  </a:schemeClr>
                </a:solidFill>
                <a:latin typeface="+mn-ea"/>
              </a:rPr>
              <a:t>(1)</a:t>
            </a:r>
            <a:r>
              <a:rPr lang="zh-CN" altLang="en-US" sz="1600" dirty="0">
                <a:solidFill>
                  <a:schemeClr val="tx1">
                    <a:lumMod val="75000"/>
                    <a:lumOff val="25000"/>
                  </a:schemeClr>
                </a:solidFill>
                <a:latin typeface="+mn-ea"/>
              </a:rPr>
              <a:t>所用数据的准确率：场所的语义标注并非完全</a:t>
            </a:r>
            <a:r>
              <a:rPr lang="zh-CN" altLang="en-US" sz="1600" dirty="0" smtClean="0">
                <a:solidFill>
                  <a:schemeClr val="tx1">
                    <a:lumMod val="75000"/>
                    <a:lumOff val="25000"/>
                  </a:schemeClr>
                </a:solidFill>
                <a:latin typeface="+mn-ea"/>
              </a:rPr>
              <a:t>准确</a:t>
            </a:r>
            <a:r>
              <a:rPr lang="zh-CN" altLang="en-US" sz="1600" dirty="0">
                <a:solidFill>
                  <a:schemeClr val="tx1">
                    <a:lumMod val="75000"/>
                    <a:lumOff val="25000"/>
                  </a:schemeClr>
                </a:solidFill>
                <a:latin typeface="+mn-ea"/>
              </a:rPr>
              <a:t>。</a:t>
            </a:r>
            <a:endParaRPr lang="en-US" altLang="zh-CN" sz="1600" dirty="0" smtClean="0">
              <a:solidFill>
                <a:schemeClr val="tx1">
                  <a:lumMod val="75000"/>
                  <a:lumOff val="25000"/>
                </a:schemeClr>
              </a:solidFill>
              <a:latin typeface="+mn-ea"/>
            </a:endParaRPr>
          </a:p>
          <a:p>
            <a:pPr>
              <a:lnSpc>
                <a:spcPct val="130000"/>
              </a:lnSpc>
            </a:pPr>
            <a:r>
              <a:rPr lang="en-US" altLang="zh-CN" sz="1600" dirty="0">
                <a:solidFill>
                  <a:schemeClr val="tx1">
                    <a:lumMod val="75000"/>
                    <a:lumOff val="25000"/>
                  </a:schemeClr>
                </a:solidFill>
                <a:latin typeface="+mn-ea"/>
              </a:rPr>
              <a:t>(2)</a:t>
            </a:r>
            <a:r>
              <a:rPr lang="zh-CN" altLang="en-US" sz="1600" dirty="0">
                <a:solidFill>
                  <a:schemeClr val="tx1">
                    <a:lumMod val="75000"/>
                    <a:lumOff val="25000"/>
                  </a:schemeClr>
                </a:solidFill>
                <a:latin typeface="+mn-ea"/>
              </a:rPr>
              <a:t>识别规则的局限</a:t>
            </a:r>
            <a:r>
              <a:rPr lang="zh-CN" altLang="en-US" sz="1600" dirty="0" smtClean="0">
                <a:solidFill>
                  <a:schemeClr val="tx1">
                    <a:lumMod val="75000"/>
                    <a:lumOff val="25000"/>
                  </a:schemeClr>
                </a:solidFill>
                <a:latin typeface="+mn-ea"/>
              </a:rPr>
              <a:t>：</a:t>
            </a:r>
            <a:r>
              <a:rPr lang="zh-CN" altLang="en-US" sz="1600" dirty="0">
                <a:solidFill>
                  <a:schemeClr val="tx1">
                    <a:lumMod val="75000"/>
                    <a:lumOff val="25000"/>
                  </a:schemeClr>
                </a:solidFill>
                <a:latin typeface="+mn-ea"/>
              </a:rPr>
              <a:t>游客</a:t>
            </a:r>
            <a:r>
              <a:rPr lang="zh-CN" altLang="en-US" sz="1600" dirty="0" smtClean="0">
                <a:solidFill>
                  <a:schemeClr val="tx1">
                    <a:lumMod val="75000"/>
                    <a:lumOff val="25000"/>
                  </a:schemeClr>
                </a:solidFill>
                <a:latin typeface="+mn-ea"/>
              </a:rPr>
              <a:t>在</a:t>
            </a:r>
            <a:r>
              <a:rPr lang="zh-CN" altLang="en-US" sz="1600" dirty="0">
                <a:solidFill>
                  <a:schemeClr val="tx1">
                    <a:lumMod val="75000"/>
                    <a:lumOff val="25000"/>
                  </a:schemeClr>
                </a:solidFill>
                <a:latin typeface="+mn-ea"/>
              </a:rPr>
              <a:t>旅游过程中，可能没有在景区附近发布微博，或者在两个景区间移动的过程中发布了一条微博，这样两种情况均不会被识别，就造成了行为的遗漏。</a:t>
            </a:r>
          </a:p>
        </p:txBody>
      </p:sp>
      <p:sp>
        <p:nvSpPr>
          <p:cNvPr id="18" name="矩形 17"/>
          <p:cNvSpPr/>
          <p:nvPr/>
        </p:nvSpPr>
        <p:spPr>
          <a:xfrm>
            <a:off x="908116" y="3536596"/>
            <a:ext cx="1107996" cy="416461"/>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错误原因</a:t>
            </a:r>
            <a:endParaRPr lang="en-US" altLang="zh-CN" b="1" kern="0" dirty="0">
              <a:solidFill>
                <a:schemeClr val="bg1"/>
              </a:solidFill>
            </a:endParaRPr>
          </a:p>
        </p:txBody>
      </p:sp>
    </p:spTree>
    <p:extLst>
      <p:ext uri="{BB962C8B-B14F-4D97-AF65-F5344CB8AC3E}">
        <p14:creationId xmlns:p14="http://schemas.microsoft.com/office/powerpoint/2010/main" val="340888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US" altLang="zh-CN" dirty="0" smtClean="0"/>
              <a:t>05</a:t>
            </a:r>
            <a:endParaRPr lang="zh-CN" altLang="en-US" dirty="0"/>
          </a:p>
        </p:txBody>
      </p:sp>
      <p:sp>
        <p:nvSpPr>
          <p:cNvPr id="3" name="文本占位符 2"/>
          <p:cNvSpPr>
            <a:spLocks noGrp="1"/>
          </p:cNvSpPr>
          <p:nvPr>
            <p:ph type="body" sz="quarter" idx="22"/>
          </p:nvPr>
        </p:nvSpPr>
        <p:spPr/>
        <p:txBody>
          <a:bodyPr/>
          <a:lstStyle/>
          <a:p>
            <a:r>
              <a:rPr lang="zh-CN" altLang="en-US" dirty="0" smtClean="0"/>
              <a:t>旅游时空行为数据库</a:t>
            </a:r>
            <a:endParaRPr lang="zh-CN" altLang="en-US" dirty="0"/>
          </a:p>
        </p:txBody>
      </p:sp>
      <p:sp>
        <p:nvSpPr>
          <p:cNvPr id="4" name="文本框 8"/>
          <p:cNvSpPr txBox="1"/>
          <p:nvPr/>
        </p:nvSpPr>
        <p:spPr>
          <a:xfrm>
            <a:off x="908115" y="1865310"/>
            <a:ext cx="929096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smtClean="0">
                <a:latin typeface="+mn-ea"/>
              </a:rPr>
              <a:t>       在</a:t>
            </a:r>
            <a:r>
              <a:rPr lang="en-US" altLang="zh-CN" sz="1600" dirty="0">
                <a:latin typeface="+mn-ea"/>
              </a:rPr>
              <a:t>k=0.17</a:t>
            </a:r>
            <a:r>
              <a:rPr lang="zh-CN" altLang="en-US" sz="1600" dirty="0">
                <a:latin typeface="+mn-ea"/>
              </a:rPr>
              <a:t>时</a:t>
            </a:r>
            <a:r>
              <a:rPr lang="zh-CN" altLang="en-US" sz="1600" dirty="0" smtClean="0">
                <a:latin typeface="+mn-ea"/>
              </a:rPr>
              <a:t>，旅游语义标注方法</a:t>
            </a:r>
            <a:r>
              <a:rPr lang="en-US" altLang="zh-CN" sz="1600" dirty="0" smtClean="0">
                <a:latin typeface="+mn-ea"/>
              </a:rPr>
              <a:t>F</a:t>
            </a:r>
            <a:r>
              <a:rPr lang="zh-CN" altLang="en-US" sz="1600" dirty="0">
                <a:latin typeface="+mn-ea"/>
              </a:rPr>
              <a:t>值</a:t>
            </a:r>
            <a:r>
              <a:rPr lang="en-US" altLang="zh-CN" sz="1600" dirty="0">
                <a:latin typeface="+mn-ea"/>
              </a:rPr>
              <a:t>=85.96%</a:t>
            </a:r>
            <a:r>
              <a:rPr lang="zh-CN" altLang="en-US" sz="1600" dirty="0">
                <a:latin typeface="+mn-ea"/>
              </a:rPr>
              <a:t>最大，此时召回率为</a:t>
            </a:r>
            <a:r>
              <a:rPr lang="en-US" altLang="zh-CN" sz="1600" dirty="0">
                <a:latin typeface="+mn-ea"/>
              </a:rPr>
              <a:t>89.24%</a:t>
            </a:r>
            <a:r>
              <a:rPr lang="zh-CN" altLang="en-US" sz="1600" dirty="0">
                <a:latin typeface="+mn-ea"/>
              </a:rPr>
              <a:t>，准确率为</a:t>
            </a:r>
            <a:r>
              <a:rPr lang="en-US" altLang="zh-CN" sz="1600" dirty="0">
                <a:latin typeface="+mn-ea"/>
              </a:rPr>
              <a:t>82.91</a:t>
            </a:r>
            <a:r>
              <a:rPr lang="en-US" altLang="zh-CN" sz="1600" dirty="0" smtClean="0">
                <a:latin typeface="+mn-ea"/>
              </a:rPr>
              <a:t>%</a:t>
            </a:r>
          </a:p>
          <a:p>
            <a:pPr>
              <a:lnSpc>
                <a:spcPct val="130000"/>
              </a:lnSpc>
            </a:pPr>
            <a:r>
              <a:rPr lang="zh-CN" altLang="en-US" sz="1600" dirty="0" smtClean="0">
                <a:latin typeface="+mn-ea"/>
              </a:rPr>
              <a:t>旅游行为识别</a:t>
            </a:r>
            <a:r>
              <a:rPr lang="en-US" altLang="zh-CN" sz="1600" dirty="0" smtClean="0">
                <a:latin typeface="+mn-ea"/>
              </a:rPr>
              <a:t>F</a:t>
            </a:r>
            <a:r>
              <a:rPr lang="zh-CN" altLang="en-US" sz="1600" dirty="0">
                <a:latin typeface="+mn-ea"/>
              </a:rPr>
              <a:t>值取得最大，为</a:t>
            </a:r>
            <a:r>
              <a:rPr lang="en-US" altLang="zh-CN" sz="1600" dirty="0">
                <a:latin typeface="+mn-ea"/>
              </a:rPr>
              <a:t>81.35%</a:t>
            </a:r>
            <a:r>
              <a:rPr lang="zh-CN" altLang="en-US" sz="1600" dirty="0" smtClean="0">
                <a:latin typeface="+mn-ea"/>
              </a:rPr>
              <a:t>。</a:t>
            </a:r>
            <a:r>
              <a:rPr lang="zh-CN" altLang="en-US" sz="1600" dirty="0">
                <a:latin typeface="+mn-ea"/>
              </a:rPr>
              <a:t>此时召回率为</a:t>
            </a:r>
            <a:r>
              <a:rPr lang="en-US" altLang="zh-CN" sz="1600" dirty="0">
                <a:latin typeface="+mn-ea"/>
              </a:rPr>
              <a:t>85.37%</a:t>
            </a:r>
            <a:r>
              <a:rPr lang="zh-CN" altLang="en-US" sz="1600" dirty="0">
                <a:latin typeface="+mn-ea"/>
              </a:rPr>
              <a:t>，准确率为</a:t>
            </a:r>
            <a:r>
              <a:rPr lang="en-US" altLang="zh-CN" sz="1600" dirty="0">
                <a:latin typeface="+mn-ea"/>
              </a:rPr>
              <a:t>77.70</a:t>
            </a:r>
            <a:r>
              <a:rPr lang="en-US" altLang="zh-CN" sz="1600" dirty="0" smtClean="0">
                <a:latin typeface="+mn-ea"/>
              </a:rPr>
              <a:t>%</a:t>
            </a:r>
            <a:r>
              <a:rPr lang="zh-CN" altLang="en-US" sz="1600" dirty="0" smtClean="0">
                <a:latin typeface="+mn-ea"/>
              </a:rPr>
              <a:t>。采用这部分数据，存入行为数据库。</a:t>
            </a:r>
            <a:endParaRPr lang="zh-CN" altLang="en-US" sz="1600" dirty="0">
              <a:latin typeface="+mn-ea"/>
            </a:endParaRPr>
          </a:p>
        </p:txBody>
      </p:sp>
      <p:sp>
        <p:nvSpPr>
          <p:cNvPr id="5" name="矩形 4"/>
          <p:cNvSpPr/>
          <p:nvPr/>
        </p:nvSpPr>
        <p:spPr>
          <a:xfrm>
            <a:off x="908116" y="1372867"/>
            <a:ext cx="1338828" cy="416461"/>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数据库信息</a:t>
            </a:r>
            <a:endParaRPr lang="en-US" altLang="zh-CN" b="1" kern="0" dirty="0">
              <a:solidFill>
                <a:schemeClr val="bg1"/>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1940166056"/>
              </p:ext>
            </p:extLst>
          </p:nvPr>
        </p:nvGraphicFramePr>
        <p:xfrm>
          <a:off x="2913513" y="3237993"/>
          <a:ext cx="5280166" cy="2595880"/>
        </p:xfrm>
        <a:graphic>
          <a:graphicData uri="http://schemas.openxmlformats.org/drawingml/2006/table">
            <a:tbl>
              <a:tblPr firstRow="1" bandRow="1">
                <a:tableStyleId>{5C22544A-7EE6-4342-B048-85BDC9FD1C3A}</a:tableStyleId>
              </a:tblPr>
              <a:tblGrid>
                <a:gridCol w="2640083">
                  <a:extLst>
                    <a:ext uri="{9D8B030D-6E8A-4147-A177-3AD203B41FA5}">
                      <a16:colId xmlns:a16="http://schemas.microsoft.com/office/drawing/2014/main" val="1287503603"/>
                    </a:ext>
                  </a:extLst>
                </a:gridCol>
                <a:gridCol w="2640083">
                  <a:extLst>
                    <a:ext uri="{9D8B030D-6E8A-4147-A177-3AD203B41FA5}">
                      <a16:colId xmlns:a16="http://schemas.microsoft.com/office/drawing/2014/main" val="3578168652"/>
                    </a:ext>
                  </a:extLst>
                </a:gridCol>
              </a:tblGrid>
              <a:tr h="370840">
                <a:tc>
                  <a:txBody>
                    <a:bodyPr/>
                    <a:lstStyle/>
                    <a:p>
                      <a:r>
                        <a:rPr lang="zh-CN" altLang="en-US" dirty="0" smtClean="0"/>
                        <a:t>类型</a:t>
                      </a:r>
                      <a:endParaRPr lang="zh-CN" altLang="en-US" dirty="0"/>
                    </a:p>
                  </a:txBody>
                  <a:tcPr/>
                </a:tc>
                <a:tc>
                  <a:txBody>
                    <a:bodyPr/>
                    <a:lstStyle/>
                    <a:p>
                      <a:r>
                        <a:rPr lang="zh-CN" altLang="en-US" dirty="0" smtClean="0"/>
                        <a:t>数目</a:t>
                      </a:r>
                      <a:endParaRPr lang="zh-CN" altLang="en-US" dirty="0"/>
                    </a:p>
                  </a:txBody>
                  <a:tcPr/>
                </a:tc>
                <a:extLst>
                  <a:ext uri="{0D108BD9-81ED-4DB2-BD59-A6C34878D82A}">
                    <a16:rowId xmlns:a16="http://schemas.microsoft.com/office/drawing/2014/main" val="3780061139"/>
                  </a:ext>
                </a:extLst>
              </a:tr>
              <a:tr h="370840">
                <a:tc>
                  <a:txBody>
                    <a:bodyPr/>
                    <a:lstStyle/>
                    <a:p>
                      <a:r>
                        <a:rPr lang="zh-CN" altLang="en-US" dirty="0" smtClean="0"/>
                        <a:t>用户数目</a:t>
                      </a:r>
                      <a:endParaRPr lang="zh-CN" altLang="en-US" dirty="0"/>
                    </a:p>
                  </a:txBody>
                  <a:tcPr/>
                </a:tc>
                <a:tc>
                  <a:txBody>
                    <a:bodyPr/>
                    <a:lstStyle/>
                    <a:p>
                      <a:pPr algn="r"/>
                      <a:r>
                        <a:rPr lang="en-US" altLang="zh-CN" dirty="0" smtClean="0"/>
                        <a:t>739,331</a:t>
                      </a:r>
                      <a:endParaRPr lang="zh-CN" altLang="en-US" dirty="0"/>
                    </a:p>
                  </a:txBody>
                  <a:tcPr/>
                </a:tc>
                <a:extLst>
                  <a:ext uri="{0D108BD9-81ED-4DB2-BD59-A6C34878D82A}">
                    <a16:rowId xmlns:a16="http://schemas.microsoft.com/office/drawing/2014/main" val="4138862007"/>
                  </a:ext>
                </a:extLst>
              </a:tr>
              <a:tr h="370840">
                <a:tc>
                  <a:txBody>
                    <a:bodyPr/>
                    <a:lstStyle/>
                    <a:p>
                      <a:r>
                        <a:rPr lang="zh-CN" altLang="en-US" dirty="0" smtClean="0"/>
                        <a:t>微博数</a:t>
                      </a:r>
                      <a:endParaRPr lang="zh-CN" altLang="en-US" dirty="0"/>
                    </a:p>
                  </a:txBody>
                  <a:tcPr/>
                </a:tc>
                <a:tc>
                  <a:txBody>
                    <a:bodyPr/>
                    <a:lstStyle/>
                    <a:p>
                      <a:pPr algn="r"/>
                      <a:r>
                        <a:rPr lang="en-US" altLang="zh-CN" dirty="0" smtClean="0"/>
                        <a:t>5,399,161</a:t>
                      </a:r>
                      <a:endParaRPr lang="zh-CN" altLang="en-US" dirty="0"/>
                    </a:p>
                  </a:txBody>
                  <a:tcPr/>
                </a:tc>
                <a:extLst>
                  <a:ext uri="{0D108BD9-81ED-4DB2-BD59-A6C34878D82A}">
                    <a16:rowId xmlns:a16="http://schemas.microsoft.com/office/drawing/2014/main" val="3528204080"/>
                  </a:ext>
                </a:extLst>
              </a:tr>
              <a:tr h="370840">
                <a:tc>
                  <a:txBody>
                    <a:bodyPr/>
                    <a:lstStyle/>
                    <a:p>
                      <a:r>
                        <a:rPr lang="zh-CN" altLang="en-US" dirty="0" smtClean="0"/>
                        <a:t>行为数目</a:t>
                      </a:r>
                      <a:endParaRPr lang="zh-CN" altLang="en-US" dirty="0"/>
                    </a:p>
                  </a:txBody>
                  <a:tcPr/>
                </a:tc>
                <a:tc>
                  <a:txBody>
                    <a:bodyPr/>
                    <a:lstStyle/>
                    <a:p>
                      <a:pPr algn="r"/>
                      <a:r>
                        <a:rPr lang="en-US" altLang="zh-CN" dirty="0" smtClean="0"/>
                        <a:t>2,073,723</a:t>
                      </a:r>
                      <a:endParaRPr lang="zh-CN" altLang="en-US" dirty="0"/>
                    </a:p>
                  </a:txBody>
                  <a:tcPr/>
                </a:tc>
                <a:extLst>
                  <a:ext uri="{0D108BD9-81ED-4DB2-BD59-A6C34878D82A}">
                    <a16:rowId xmlns:a16="http://schemas.microsoft.com/office/drawing/2014/main" val="2054363831"/>
                  </a:ext>
                </a:extLst>
              </a:tr>
              <a:tr h="370840">
                <a:tc>
                  <a:txBody>
                    <a:bodyPr/>
                    <a:lstStyle/>
                    <a:p>
                      <a:r>
                        <a:rPr lang="zh-CN" altLang="en-US" dirty="0" smtClean="0"/>
                        <a:t>旅游语义标注数</a:t>
                      </a:r>
                      <a:endParaRPr lang="zh-CN" altLang="en-US" dirty="0"/>
                    </a:p>
                  </a:txBody>
                  <a:tcPr/>
                </a:tc>
                <a:tc>
                  <a:txBody>
                    <a:bodyPr/>
                    <a:lstStyle/>
                    <a:p>
                      <a:pPr algn="r"/>
                      <a:r>
                        <a:rPr lang="en-US" altLang="zh-CN" dirty="0" smtClean="0"/>
                        <a:t>1,002,734</a:t>
                      </a:r>
                      <a:endParaRPr lang="zh-CN" altLang="en-US" dirty="0"/>
                    </a:p>
                  </a:txBody>
                  <a:tcPr/>
                </a:tc>
                <a:extLst>
                  <a:ext uri="{0D108BD9-81ED-4DB2-BD59-A6C34878D82A}">
                    <a16:rowId xmlns:a16="http://schemas.microsoft.com/office/drawing/2014/main" val="401628403"/>
                  </a:ext>
                </a:extLst>
              </a:tr>
              <a:tr h="370840">
                <a:tc>
                  <a:txBody>
                    <a:bodyPr/>
                    <a:lstStyle/>
                    <a:p>
                      <a:r>
                        <a:rPr lang="zh-CN" altLang="en-US" dirty="0" smtClean="0"/>
                        <a:t>游客数目</a:t>
                      </a:r>
                      <a:endParaRPr lang="zh-CN" altLang="en-US" dirty="0"/>
                    </a:p>
                  </a:txBody>
                  <a:tcPr/>
                </a:tc>
                <a:tc>
                  <a:txBody>
                    <a:bodyPr/>
                    <a:lstStyle/>
                    <a:p>
                      <a:pPr algn="r"/>
                      <a:r>
                        <a:rPr lang="en-US" altLang="zh-CN" dirty="0" smtClean="0"/>
                        <a:t>258,746</a:t>
                      </a:r>
                      <a:endParaRPr lang="zh-CN" altLang="en-US" dirty="0"/>
                    </a:p>
                  </a:txBody>
                  <a:tcPr/>
                </a:tc>
                <a:extLst>
                  <a:ext uri="{0D108BD9-81ED-4DB2-BD59-A6C34878D82A}">
                    <a16:rowId xmlns:a16="http://schemas.microsoft.com/office/drawing/2014/main" val="4143207622"/>
                  </a:ext>
                </a:extLst>
              </a:tr>
              <a:tr h="370840">
                <a:tc>
                  <a:txBody>
                    <a:bodyPr/>
                    <a:lstStyle/>
                    <a:p>
                      <a:r>
                        <a:rPr lang="zh-CN" altLang="en-US" dirty="0" smtClean="0"/>
                        <a:t>旅游（中尺度）行为数</a:t>
                      </a:r>
                      <a:endParaRPr lang="zh-CN" altLang="en-US" dirty="0"/>
                    </a:p>
                  </a:txBody>
                  <a:tcPr/>
                </a:tc>
                <a:tc>
                  <a:txBody>
                    <a:bodyPr/>
                    <a:lstStyle/>
                    <a:p>
                      <a:pPr algn="r"/>
                      <a:r>
                        <a:rPr lang="en-US" altLang="zh-CN" dirty="0" smtClean="0"/>
                        <a:t>562,185</a:t>
                      </a:r>
                      <a:endParaRPr lang="zh-CN" altLang="en-US" dirty="0"/>
                    </a:p>
                  </a:txBody>
                  <a:tcPr/>
                </a:tc>
                <a:extLst>
                  <a:ext uri="{0D108BD9-81ED-4DB2-BD59-A6C34878D82A}">
                    <a16:rowId xmlns:a16="http://schemas.microsoft.com/office/drawing/2014/main" val="40187841"/>
                  </a:ext>
                </a:extLst>
              </a:tr>
            </a:tbl>
          </a:graphicData>
        </a:graphic>
      </p:graphicFrame>
    </p:spTree>
    <p:extLst>
      <p:ext uri="{BB962C8B-B14F-4D97-AF65-F5344CB8AC3E}">
        <p14:creationId xmlns:p14="http://schemas.microsoft.com/office/powerpoint/2010/main" val="2223207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a:xfrm>
            <a:off x="1185527" y="367967"/>
            <a:ext cx="2162584" cy="337086"/>
          </a:xfrm>
        </p:spPr>
        <p:txBody>
          <a:bodyPr/>
          <a:lstStyle/>
          <a:p>
            <a:r>
              <a:rPr kumimoji="1" lang="zh-CN" altLang="en-US" dirty="0" smtClean="0"/>
              <a:t>景区中心度及景区等级</a:t>
            </a:r>
            <a:endParaRPr kumimoji="1" lang="zh-CN" altLang="en-US" dirty="0"/>
          </a:p>
        </p:txBody>
      </p:sp>
      <p:sp>
        <p:nvSpPr>
          <p:cNvPr id="17" name="文本框 8"/>
          <p:cNvSpPr txBox="1"/>
          <p:nvPr/>
        </p:nvSpPr>
        <p:spPr>
          <a:xfrm>
            <a:off x="908115" y="2143972"/>
            <a:ext cx="4226593" cy="13726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我们选择用户中的两部分群体，一是苏州人和上海人，二是非江浙沪三地的外地游客；我们旨在分析不同旅行距离对景区结构的影响。</a:t>
            </a:r>
          </a:p>
        </p:txBody>
      </p:sp>
      <p:sp>
        <p:nvSpPr>
          <p:cNvPr id="18" name="矩形 17"/>
          <p:cNvSpPr/>
          <p:nvPr/>
        </p:nvSpPr>
        <p:spPr>
          <a:xfrm>
            <a:off x="908116" y="1651529"/>
            <a:ext cx="1210588" cy="492443"/>
          </a:xfrm>
          <a:prstGeom prst="rect">
            <a:avLst/>
          </a:prstGeom>
          <a:solidFill>
            <a:schemeClr val="accent1"/>
          </a:solidFill>
        </p:spPr>
        <p:txBody>
          <a:bodyPr wrap="none">
            <a:spAutoFit/>
          </a:bodyPr>
          <a:lstStyle/>
          <a:p>
            <a:pPr defTabSz="1219170">
              <a:lnSpc>
                <a:spcPct val="130000"/>
              </a:lnSpc>
              <a:defRPr/>
            </a:pPr>
            <a:r>
              <a:rPr lang="zh-CN" altLang="en-US" sz="2000" b="1" kern="0" dirty="0" smtClean="0">
                <a:solidFill>
                  <a:schemeClr val="bg1"/>
                </a:solidFill>
              </a:rPr>
              <a:t>数据选择</a:t>
            </a:r>
            <a:endParaRPr lang="en-US" altLang="zh-CN" sz="2000" b="1" kern="0" dirty="0">
              <a:solidFill>
                <a:schemeClr val="bg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666646160"/>
              </p:ext>
            </p:extLst>
          </p:nvPr>
        </p:nvGraphicFramePr>
        <p:xfrm>
          <a:off x="5387927" y="367967"/>
          <a:ext cx="6217918" cy="5790743"/>
        </p:xfrm>
        <a:graphic>
          <a:graphicData uri="http://schemas.openxmlformats.org/drawingml/2006/table">
            <a:tbl>
              <a:tblPr firstRow="1" bandRow="1" bandCol="1">
                <a:tableStyleId>{5C22544A-7EE6-4342-B048-85BDC9FD1C3A}</a:tableStyleId>
              </a:tblPr>
              <a:tblGrid>
                <a:gridCol w="1216871">
                  <a:extLst>
                    <a:ext uri="{9D8B030D-6E8A-4147-A177-3AD203B41FA5}">
                      <a16:colId xmlns:a16="http://schemas.microsoft.com/office/drawing/2014/main" val="2658299057"/>
                    </a:ext>
                  </a:extLst>
                </a:gridCol>
                <a:gridCol w="2528185">
                  <a:extLst>
                    <a:ext uri="{9D8B030D-6E8A-4147-A177-3AD203B41FA5}">
                      <a16:colId xmlns:a16="http://schemas.microsoft.com/office/drawing/2014/main" val="2194655093"/>
                    </a:ext>
                  </a:extLst>
                </a:gridCol>
                <a:gridCol w="2472862">
                  <a:extLst>
                    <a:ext uri="{9D8B030D-6E8A-4147-A177-3AD203B41FA5}">
                      <a16:colId xmlns:a16="http://schemas.microsoft.com/office/drawing/2014/main" val="1007697590"/>
                    </a:ext>
                  </a:extLst>
                </a:gridCol>
              </a:tblGrid>
              <a:tr h="593052">
                <a:tc>
                  <a:txBody>
                    <a:bodyPr/>
                    <a:lstStyle/>
                    <a:p>
                      <a:pPr indent="266700" algn="just">
                        <a:lnSpc>
                          <a:spcPct val="166000"/>
                        </a:lnSpc>
                        <a:spcBef>
                          <a:spcPts val="300"/>
                        </a:spcBef>
                        <a:spcAft>
                          <a:spcPts val="300"/>
                        </a:spcAft>
                      </a:pPr>
                      <a:r>
                        <a:rPr lang="zh-CN" sz="1400" kern="100" dirty="0">
                          <a:effectLst/>
                        </a:rPr>
                        <a:t>景区等级</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1434" marR="61434" marT="0" marB="0"/>
                </a:tc>
                <a:tc>
                  <a:txBody>
                    <a:bodyPr/>
                    <a:lstStyle/>
                    <a:p>
                      <a:pPr indent="266700" algn="just">
                        <a:lnSpc>
                          <a:spcPct val="166000"/>
                        </a:lnSpc>
                        <a:spcBef>
                          <a:spcPts val="300"/>
                        </a:spcBef>
                        <a:spcAft>
                          <a:spcPts val="300"/>
                        </a:spcAft>
                      </a:pPr>
                      <a:r>
                        <a:rPr lang="zh-CN" sz="1400" kern="100">
                          <a:effectLst/>
                        </a:rPr>
                        <a:t>苏州与上海游客</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1434" marR="61434" marT="0" marB="0"/>
                </a:tc>
                <a:tc>
                  <a:txBody>
                    <a:bodyPr/>
                    <a:lstStyle/>
                    <a:p>
                      <a:pPr indent="266700" algn="just">
                        <a:lnSpc>
                          <a:spcPct val="166000"/>
                        </a:lnSpc>
                        <a:spcBef>
                          <a:spcPts val="300"/>
                        </a:spcBef>
                        <a:spcAft>
                          <a:spcPts val="300"/>
                        </a:spcAft>
                      </a:pPr>
                      <a:r>
                        <a:rPr lang="zh-CN" sz="1400" kern="100">
                          <a:effectLst/>
                        </a:rPr>
                        <a:t>非江浙沪游客</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1434" marR="61434" marT="0" marB="0"/>
                </a:tc>
                <a:extLst>
                  <a:ext uri="{0D108BD9-81ED-4DB2-BD59-A6C34878D82A}">
                    <a16:rowId xmlns:a16="http://schemas.microsoft.com/office/drawing/2014/main" val="3833013797"/>
                  </a:ext>
                </a:extLst>
              </a:tr>
              <a:tr h="593052">
                <a:tc>
                  <a:txBody>
                    <a:bodyPr/>
                    <a:lstStyle/>
                    <a:p>
                      <a:pPr indent="266700" algn="just">
                        <a:lnSpc>
                          <a:spcPct val="166000"/>
                        </a:lnSpc>
                        <a:spcBef>
                          <a:spcPts val="300"/>
                        </a:spcBef>
                        <a:spcAft>
                          <a:spcPts val="300"/>
                        </a:spcAft>
                      </a:pPr>
                      <a:r>
                        <a:rPr lang="zh-CN" sz="1400" kern="100">
                          <a:effectLst/>
                        </a:rPr>
                        <a:t>一级景区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1434" marR="61434" marT="0" marB="0"/>
                </a:tc>
                <a:tc>
                  <a:txBody>
                    <a:bodyPr/>
                    <a:lstStyle/>
                    <a:p>
                      <a:pPr indent="266700" algn="just">
                        <a:lnSpc>
                          <a:spcPct val="166000"/>
                        </a:lnSpc>
                        <a:spcBef>
                          <a:spcPts val="300"/>
                        </a:spcBef>
                        <a:spcAft>
                          <a:spcPts val="300"/>
                        </a:spcAft>
                      </a:pPr>
                      <a:r>
                        <a:rPr lang="zh-CN" sz="1400" kern="100" dirty="0">
                          <a:solidFill>
                            <a:srgbClr val="FF0000"/>
                          </a:solidFill>
                          <a:effectLst/>
                        </a:rPr>
                        <a:t>观前街</a:t>
                      </a:r>
                      <a:r>
                        <a:rPr lang="zh-CN" sz="1400" kern="100" dirty="0">
                          <a:effectLst/>
                        </a:rPr>
                        <a:t>，</a:t>
                      </a:r>
                      <a:r>
                        <a:rPr lang="zh-CN" sz="1400" kern="100" dirty="0">
                          <a:solidFill>
                            <a:srgbClr val="FF0000"/>
                          </a:solidFill>
                          <a:effectLst/>
                          <a:latin typeface="+mn-lt"/>
                          <a:ea typeface="+mn-ea"/>
                          <a:cs typeface="+mn-cs"/>
                        </a:rPr>
                        <a:t>金鸡湖</a:t>
                      </a:r>
                    </a:p>
                  </a:txBody>
                  <a:tcPr marL="61434" marR="61434" marT="0" marB="0"/>
                </a:tc>
                <a:tc>
                  <a:txBody>
                    <a:bodyPr/>
                    <a:lstStyle/>
                    <a:p>
                      <a:pPr indent="266700" algn="just">
                        <a:lnSpc>
                          <a:spcPct val="166000"/>
                        </a:lnSpc>
                        <a:spcBef>
                          <a:spcPts val="300"/>
                        </a:spcBef>
                        <a:spcAft>
                          <a:spcPts val="300"/>
                        </a:spcAft>
                      </a:pPr>
                      <a:r>
                        <a:rPr lang="zh-CN" sz="1400" kern="100" dirty="0">
                          <a:solidFill>
                            <a:srgbClr val="FF0000"/>
                          </a:solidFill>
                          <a:effectLst/>
                        </a:rPr>
                        <a:t>观前街</a:t>
                      </a:r>
                      <a:r>
                        <a:rPr lang="zh-CN" sz="1400" kern="100" dirty="0">
                          <a:effectLst/>
                        </a:rPr>
                        <a:t>，</a:t>
                      </a:r>
                      <a:r>
                        <a:rPr lang="zh-CN" sz="1400" kern="100" dirty="0">
                          <a:solidFill>
                            <a:srgbClr val="FF0000"/>
                          </a:solidFill>
                          <a:effectLst/>
                          <a:latin typeface="+mn-lt"/>
                          <a:ea typeface="+mn-ea"/>
                          <a:cs typeface="+mn-cs"/>
                        </a:rPr>
                        <a:t>平江路</a:t>
                      </a:r>
                    </a:p>
                  </a:txBody>
                  <a:tcPr marL="61434" marR="61434" marT="0" marB="0"/>
                </a:tc>
                <a:extLst>
                  <a:ext uri="{0D108BD9-81ED-4DB2-BD59-A6C34878D82A}">
                    <a16:rowId xmlns:a16="http://schemas.microsoft.com/office/drawing/2014/main" val="2340190594"/>
                  </a:ext>
                </a:extLst>
              </a:tr>
              <a:tr h="889579">
                <a:tc>
                  <a:txBody>
                    <a:bodyPr/>
                    <a:lstStyle/>
                    <a:p>
                      <a:pPr indent="266700" algn="just">
                        <a:lnSpc>
                          <a:spcPct val="166000"/>
                        </a:lnSpc>
                        <a:spcBef>
                          <a:spcPts val="300"/>
                        </a:spcBef>
                        <a:spcAft>
                          <a:spcPts val="300"/>
                        </a:spcAft>
                      </a:pPr>
                      <a:r>
                        <a:rPr lang="zh-CN" sz="1400" kern="100">
                          <a:effectLst/>
                        </a:rPr>
                        <a:t>二级景区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1434" marR="61434" marT="0" marB="0"/>
                </a:tc>
                <a:tc>
                  <a:txBody>
                    <a:bodyPr/>
                    <a:lstStyle/>
                    <a:p>
                      <a:pPr indent="266700" algn="just">
                        <a:lnSpc>
                          <a:spcPct val="166000"/>
                        </a:lnSpc>
                        <a:spcBef>
                          <a:spcPts val="300"/>
                        </a:spcBef>
                        <a:spcAft>
                          <a:spcPts val="300"/>
                        </a:spcAft>
                      </a:pPr>
                      <a:r>
                        <a:rPr lang="zh-CN" sz="1400" kern="100" dirty="0">
                          <a:solidFill>
                            <a:srgbClr val="FF0000"/>
                          </a:solidFill>
                          <a:effectLst/>
                          <a:latin typeface="+mn-lt"/>
                          <a:ea typeface="+mn-ea"/>
                          <a:cs typeface="+mn-cs"/>
                        </a:rPr>
                        <a:t>平江路</a:t>
                      </a:r>
                      <a:r>
                        <a:rPr lang="zh-CN" sz="1400" kern="100" dirty="0">
                          <a:effectLst/>
                        </a:rPr>
                        <a:t>，</a:t>
                      </a:r>
                      <a:r>
                        <a:rPr lang="zh-CN" sz="1400" kern="100" dirty="0">
                          <a:solidFill>
                            <a:srgbClr val="FF0000"/>
                          </a:solidFill>
                          <a:effectLst/>
                        </a:rPr>
                        <a:t>石路</a:t>
                      </a:r>
                      <a:r>
                        <a:rPr lang="zh-CN" sz="1400" kern="100" dirty="0">
                          <a:effectLst/>
                        </a:rPr>
                        <a:t>，</a:t>
                      </a:r>
                      <a:r>
                        <a:rPr lang="zh-CN" sz="1400" kern="100" dirty="0">
                          <a:solidFill>
                            <a:srgbClr val="FF0000"/>
                          </a:solidFill>
                          <a:effectLst/>
                          <a:latin typeface="+mn-lt"/>
                          <a:ea typeface="+mn-ea"/>
                          <a:cs typeface="+mn-cs"/>
                        </a:rPr>
                        <a:t>阳澄湖</a:t>
                      </a:r>
                      <a:r>
                        <a:rPr lang="zh-CN" sz="1400" kern="100" dirty="0">
                          <a:effectLst/>
                        </a:rPr>
                        <a:t>，</a:t>
                      </a:r>
                      <a:r>
                        <a:rPr lang="zh-CN" sz="1400" kern="100" dirty="0">
                          <a:solidFill>
                            <a:srgbClr val="FF0000"/>
                          </a:solidFill>
                          <a:effectLst/>
                          <a:latin typeface="+mn-lt"/>
                          <a:ea typeface="+mn-ea"/>
                          <a:cs typeface="+mn-cs"/>
                        </a:rPr>
                        <a:t>山塘</a:t>
                      </a:r>
                      <a:r>
                        <a:rPr lang="zh-CN" sz="1400" kern="100" dirty="0">
                          <a:effectLst/>
                        </a:rPr>
                        <a:t>，</a:t>
                      </a:r>
                      <a:r>
                        <a:rPr lang="zh-CN" sz="1400" kern="100" dirty="0">
                          <a:solidFill>
                            <a:srgbClr val="0070C0"/>
                          </a:solidFill>
                          <a:effectLst/>
                        </a:rPr>
                        <a:t>木渎</a:t>
                      </a:r>
                      <a:endParaRPr lang="zh-CN" sz="14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1434" marR="61434" marT="0" marB="0"/>
                </a:tc>
                <a:tc>
                  <a:txBody>
                    <a:bodyPr/>
                    <a:lstStyle/>
                    <a:p>
                      <a:pPr indent="266700" algn="just">
                        <a:lnSpc>
                          <a:spcPct val="166000"/>
                        </a:lnSpc>
                        <a:spcBef>
                          <a:spcPts val="300"/>
                        </a:spcBef>
                        <a:spcAft>
                          <a:spcPts val="300"/>
                        </a:spcAft>
                      </a:pPr>
                      <a:r>
                        <a:rPr lang="zh-CN" sz="1400" kern="100" dirty="0">
                          <a:solidFill>
                            <a:srgbClr val="0070C0"/>
                          </a:solidFill>
                          <a:effectLst/>
                        </a:rPr>
                        <a:t>拙政园</a:t>
                      </a:r>
                      <a:r>
                        <a:rPr lang="zh-CN" sz="1400" kern="100" dirty="0">
                          <a:effectLst/>
                        </a:rPr>
                        <a:t>，</a:t>
                      </a:r>
                      <a:r>
                        <a:rPr lang="zh-CN" sz="1400" kern="100" dirty="0">
                          <a:solidFill>
                            <a:srgbClr val="FF0000"/>
                          </a:solidFill>
                          <a:effectLst/>
                          <a:latin typeface="+mn-lt"/>
                          <a:ea typeface="+mn-ea"/>
                          <a:cs typeface="+mn-cs"/>
                        </a:rPr>
                        <a:t>金鸡湖</a:t>
                      </a:r>
                      <a:r>
                        <a:rPr lang="zh-CN" sz="1400" kern="100" dirty="0">
                          <a:effectLst/>
                        </a:rPr>
                        <a:t>，</a:t>
                      </a:r>
                      <a:r>
                        <a:rPr lang="zh-CN" sz="1400" kern="100" dirty="0">
                          <a:solidFill>
                            <a:srgbClr val="FF0000"/>
                          </a:solidFill>
                          <a:effectLst/>
                          <a:latin typeface="+mn-lt"/>
                          <a:ea typeface="+mn-ea"/>
                          <a:cs typeface="+mn-cs"/>
                        </a:rPr>
                        <a:t>山塘</a:t>
                      </a:r>
                      <a:r>
                        <a:rPr lang="zh-CN" sz="1400" kern="100" dirty="0">
                          <a:effectLst/>
                        </a:rPr>
                        <a:t>，</a:t>
                      </a:r>
                      <a:r>
                        <a:rPr lang="zh-CN" sz="1400" kern="100" dirty="0">
                          <a:solidFill>
                            <a:srgbClr val="0070C0"/>
                          </a:solidFill>
                          <a:effectLst/>
                        </a:rPr>
                        <a:t>周庄</a:t>
                      </a:r>
                      <a:r>
                        <a:rPr lang="zh-CN" sz="1400" kern="100" dirty="0">
                          <a:effectLst/>
                        </a:rPr>
                        <a:t>，</a:t>
                      </a:r>
                      <a:r>
                        <a:rPr lang="zh-CN" sz="1400" kern="100" dirty="0">
                          <a:solidFill>
                            <a:srgbClr val="0070C0"/>
                          </a:solidFill>
                          <a:effectLst/>
                        </a:rPr>
                        <a:t>同里</a:t>
                      </a:r>
                      <a:r>
                        <a:rPr lang="zh-CN" sz="1400" kern="100" dirty="0">
                          <a:effectLst/>
                        </a:rPr>
                        <a:t>，</a:t>
                      </a:r>
                      <a:r>
                        <a:rPr lang="zh-CN" sz="1400" kern="100" dirty="0">
                          <a:solidFill>
                            <a:srgbClr val="0070C0"/>
                          </a:solidFill>
                          <a:effectLst/>
                        </a:rPr>
                        <a:t>苏州博物馆</a:t>
                      </a:r>
                      <a:r>
                        <a:rPr lang="zh-CN" sz="1400" kern="100" dirty="0">
                          <a:effectLst/>
                        </a:rPr>
                        <a:t>，</a:t>
                      </a:r>
                      <a:r>
                        <a:rPr lang="zh-CN" sz="1400" kern="100" dirty="0">
                          <a:solidFill>
                            <a:srgbClr val="0070C0"/>
                          </a:solidFill>
                          <a:effectLst/>
                        </a:rPr>
                        <a:t>狮子林</a:t>
                      </a:r>
                      <a:r>
                        <a:rPr lang="zh-CN" sz="1400" kern="100" dirty="0">
                          <a:effectLst/>
                        </a:rPr>
                        <a:t>，</a:t>
                      </a:r>
                      <a:r>
                        <a:rPr lang="zh-CN" sz="1400" kern="100" dirty="0">
                          <a:solidFill>
                            <a:srgbClr val="0070C0"/>
                          </a:solidFill>
                          <a:effectLst/>
                        </a:rPr>
                        <a:t>虎丘山</a:t>
                      </a:r>
                      <a:r>
                        <a:rPr lang="zh-CN" sz="1400" kern="100" dirty="0">
                          <a:effectLst/>
                        </a:rPr>
                        <a:t>，</a:t>
                      </a:r>
                      <a:r>
                        <a:rPr lang="zh-CN" sz="1400" kern="100" dirty="0">
                          <a:solidFill>
                            <a:srgbClr val="0070C0"/>
                          </a:solidFill>
                          <a:effectLst/>
                        </a:rPr>
                        <a:t>寒山寺</a:t>
                      </a:r>
                      <a:r>
                        <a:rPr lang="zh-CN" sz="1400" kern="100" dirty="0">
                          <a:effectLst/>
                        </a:rPr>
                        <a:t>，</a:t>
                      </a:r>
                      <a:r>
                        <a:rPr lang="zh-CN" sz="1400" kern="100" dirty="0">
                          <a:solidFill>
                            <a:srgbClr val="FF0000"/>
                          </a:solidFill>
                          <a:effectLst/>
                        </a:rPr>
                        <a:t>石路</a:t>
                      </a:r>
                      <a:endParaRPr lang="zh-CN" sz="1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1434" marR="61434" marT="0" marB="0"/>
                </a:tc>
                <a:extLst>
                  <a:ext uri="{0D108BD9-81ED-4DB2-BD59-A6C34878D82A}">
                    <a16:rowId xmlns:a16="http://schemas.microsoft.com/office/drawing/2014/main" val="2489665100"/>
                  </a:ext>
                </a:extLst>
              </a:tr>
              <a:tr h="2690872">
                <a:tc>
                  <a:txBody>
                    <a:bodyPr/>
                    <a:lstStyle/>
                    <a:p>
                      <a:pPr indent="266700" algn="just">
                        <a:lnSpc>
                          <a:spcPct val="166000"/>
                        </a:lnSpc>
                        <a:spcBef>
                          <a:spcPts val="300"/>
                        </a:spcBef>
                        <a:spcAft>
                          <a:spcPts val="300"/>
                        </a:spcAft>
                      </a:pPr>
                      <a:r>
                        <a:rPr lang="zh-CN" sz="1400" kern="100">
                          <a:effectLst/>
                        </a:rPr>
                        <a:t>三级景区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1434" marR="61434" marT="0" marB="0"/>
                </a:tc>
                <a:tc>
                  <a:txBody>
                    <a:bodyPr/>
                    <a:lstStyle/>
                    <a:p>
                      <a:pPr indent="266700" algn="just">
                        <a:lnSpc>
                          <a:spcPct val="166000"/>
                        </a:lnSpc>
                        <a:spcBef>
                          <a:spcPts val="300"/>
                        </a:spcBef>
                        <a:spcAft>
                          <a:spcPts val="300"/>
                        </a:spcAft>
                      </a:pPr>
                      <a:r>
                        <a:rPr lang="zh-CN" sz="1400" kern="100" dirty="0">
                          <a:effectLst/>
                        </a:rPr>
                        <a:t>凤凰街，十全街，苏州乐园，西山，光福，拙政园，东山，狮子林，旺山，虎丘山，寒山寺，苏州博物馆，十梓街，留园，同里，甪直，网师园，周庄，穹窿山，尚湖虞山，报恩寺塔，西园，沙家浜，藏书镇，三山岛，千灯，锦溪，盘门，沙溪，杨舍，静思园，震泽，香山</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1434" marR="61434" marT="0" marB="0"/>
                </a:tc>
                <a:tc>
                  <a:txBody>
                    <a:bodyPr/>
                    <a:lstStyle/>
                    <a:p>
                      <a:pPr indent="266700" algn="just">
                        <a:lnSpc>
                          <a:spcPct val="166000"/>
                        </a:lnSpc>
                        <a:spcBef>
                          <a:spcPts val="300"/>
                        </a:spcBef>
                        <a:spcAft>
                          <a:spcPts val="300"/>
                        </a:spcAft>
                      </a:pPr>
                      <a:r>
                        <a:rPr lang="zh-CN" sz="1400" kern="100" dirty="0">
                          <a:effectLst/>
                        </a:rPr>
                        <a:t>留园，十全街，阳澄湖，木渎，苏州乐园，凤凰街，西山，甪直，光福，报恩寺塔，锦溪，网师园，东山，盘门，西园，千灯，十梓街，沙家浜，旺山，静思园，尚湖虞山，穹窿山，三山岛，藏书镇，杨舍，沙溪，香山，震泽</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1434" marR="61434" marT="0" marB="0"/>
                </a:tc>
                <a:extLst>
                  <a:ext uri="{0D108BD9-81ED-4DB2-BD59-A6C34878D82A}">
                    <a16:rowId xmlns:a16="http://schemas.microsoft.com/office/drawing/2014/main" val="941967188"/>
                  </a:ext>
                </a:extLst>
              </a:tr>
            </a:tbl>
          </a:graphicData>
        </a:graphic>
      </p:graphicFrame>
      <p:sp>
        <p:nvSpPr>
          <p:cNvPr id="12" name="文本框 8"/>
          <p:cNvSpPr txBox="1"/>
          <p:nvPr/>
        </p:nvSpPr>
        <p:spPr>
          <a:xfrm>
            <a:off x="932845" y="5109564"/>
            <a:ext cx="4201864"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结果表明，应用旅游行为数据库可以有效地反映目的地城市的景区网络结构，在不同客源地中，结果差别较大。</a:t>
            </a:r>
          </a:p>
        </p:txBody>
      </p:sp>
      <p:sp>
        <p:nvSpPr>
          <p:cNvPr id="13" name="矩形 12"/>
          <p:cNvSpPr/>
          <p:nvPr/>
        </p:nvSpPr>
        <p:spPr>
          <a:xfrm>
            <a:off x="908116" y="4597546"/>
            <a:ext cx="1210588" cy="452432"/>
          </a:xfrm>
          <a:prstGeom prst="rect">
            <a:avLst/>
          </a:prstGeom>
          <a:solidFill>
            <a:schemeClr val="accent1"/>
          </a:solidFill>
        </p:spPr>
        <p:txBody>
          <a:bodyPr wrap="none">
            <a:spAutoFit/>
          </a:bodyPr>
          <a:lstStyle/>
          <a:p>
            <a:pPr defTabSz="1219170">
              <a:lnSpc>
                <a:spcPct val="130000"/>
              </a:lnSpc>
              <a:defRPr/>
            </a:pPr>
            <a:r>
              <a:rPr lang="zh-CN" altLang="en-US" sz="2000" b="1" kern="0" dirty="0" smtClean="0">
                <a:solidFill>
                  <a:schemeClr val="bg1"/>
                </a:solidFill>
              </a:rPr>
              <a:t>结果分析</a:t>
            </a:r>
            <a:endParaRPr lang="en-US" altLang="zh-CN" sz="2000" b="1" kern="0" dirty="0">
              <a:solidFill>
                <a:schemeClr val="bg1"/>
              </a:solidFill>
            </a:endParaRPr>
          </a:p>
        </p:txBody>
      </p:sp>
    </p:spTree>
    <p:extLst>
      <p:ext uri="{BB962C8B-B14F-4D97-AF65-F5344CB8AC3E}">
        <p14:creationId xmlns:p14="http://schemas.microsoft.com/office/powerpoint/2010/main" val="86774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2" grpId="0"/>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旅游区提取</a:t>
            </a:r>
            <a:endParaRPr kumimoji="1" lang="zh-CN" altLang="en-US" dirty="0"/>
          </a:p>
        </p:txBody>
      </p:sp>
      <p:sp>
        <p:nvSpPr>
          <p:cNvPr id="14" name="文本框 8"/>
          <p:cNvSpPr txBox="1"/>
          <p:nvPr/>
        </p:nvSpPr>
        <p:spPr>
          <a:xfrm>
            <a:off x="908115" y="1865310"/>
            <a:ext cx="4830533"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smtClean="0">
                <a:solidFill>
                  <a:schemeClr val="tx1">
                    <a:lumMod val="75000"/>
                    <a:lumOff val="25000"/>
                  </a:schemeClr>
                </a:solidFill>
                <a:latin typeface="+mn-ea"/>
              </a:rPr>
              <a:t>我们</a:t>
            </a:r>
            <a:r>
              <a:rPr lang="zh-CN" altLang="en-US" sz="1600" dirty="0">
                <a:solidFill>
                  <a:schemeClr val="tx1">
                    <a:lumMod val="75000"/>
                    <a:lumOff val="25000"/>
                  </a:schemeClr>
                </a:solidFill>
                <a:latin typeface="+mn-ea"/>
              </a:rPr>
              <a:t>采用</a:t>
            </a:r>
            <a:r>
              <a:rPr lang="en-US" altLang="zh-CN" sz="1600" dirty="0">
                <a:solidFill>
                  <a:schemeClr val="tx1">
                    <a:lumMod val="75000"/>
                    <a:lumOff val="25000"/>
                  </a:schemeClr>
                </a:solidFill>
                <a:latin typeface="+mn-ea"/>
              </a:rPr>
              <a:t>500m*500m</a:t>
            </a:r>
            <a:r>
              <a:rPr lang="zh-CN" altLang="en-US" sz="1600" dirty="0">
                <a:solidFill>
                  <a:schemeClr val="tx1">
                    <a:lumMod val="75000"/>
                    <a:lumOff val="25000"/>
                  </a:schemeClr>
                </a:solidFill>
                <a:latin typeface="+mn-ea"/>
              </a:rPr>
              <a:t>网格对苏州市进行空间划分，得到了</a:t>
            </a:r>
            <a:r>
              <a:rPr lang="en-US" altLang="zh-CN" sz="1600" dirty="0">
                <a:solidFill>
                  <a:schemeClr val="tx1">
                    <a:lumMod val="75000"/>
                    <a:lumOff val="25000"/>
                  </a:schemeClr>
                </a:solidFill>
                <a:latin typeface="+mn-ea"/>
              </a:rPr>
              <a:t>51263</a:t>
            </a:r>
            <a:r>
              <a:rPr lang="zh-CN" altLang="en-US" sz="1600" dirty="0">
                <a:solidFill>
                  <a:schemeClr val="tx1">
                    <a:lumMod val="75000"/>
                    <a:lumOff val="25000"/>
                  </a:schemeClr>
                </a:solidFill>
                <a:latin typeface="+mn-ea"/>
              </a:rPr>
              <a:t>个网格</a:t>
            </a:r>
            <a:r>
              <a:rPr lang="zh-CN" altLang="en-US" sz="1600" dirty="0" smtClean="0">
                <a:solidFill>
                  <a:schemeClr val="tx1">
                    <a:lumMod val="75000"/>
                    <a:lumOff val="25000"/>
                  </a:schemeClr>
                </a:solidFill>
                <a:latin typeface="+mn-ea"/>
              </a:rPr>
              <a:t>。</a:t>
            </a:r>
            <a:endParaRPr lang="zh-CN" altLang="en-US" sz="1600" dirty="0">
              <a:solidFill>
                <a:schemeClr val="tx1">
                  <a:lumMod val="75000"/>
                  <a:lumOff val="25000"/>
                </a:schemeClr>
              </a:solidFill>
              <a:latin typeface="+mn-ea"/>
            </a:endParaRPr>
          </a:p>
        </p:txBody>
      </p:sp>
      <p:sp>
        <p:nvSpPr>
          <p:cNvPr id="15" name="矩形 14"/>
          <p:cNvSpPr/>
          <p:nvPr/>
        </p:nvSpPr>
        <p:spPr>
          <a:xfrm>
            <a:off x="908116" y="1372867"/>
            <a:ext cx="1107996" cy="416461"/>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参数选择</a:t>
            </a:r>
            <a:endParaRPr lang="en-US" altLang="zh-CN" b="1" kern="0" dirty="0">
              <a:solidFill>
                <a:schemeClr val="bg1"/>
              </a:solidFill>
            </a:endParaRPr>
          </a:p>
        </p:txBody>
      </p:sp>
      <p:sp>
        <p:nvSpPr>
          <p:cNvPr id="17" name="文本框 8"/>
          <p:cNvSpPr txBox="1"/>
          <p:nvPr/>
        </p:nvSpPr>
        <p:spPr>
          <a:xfrm>
            <a:off x="908116" y="3532661"/>
            <a:ext cx="4830533"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为了对比，我们分别使用了旅游行为和非旅游行为构建了苏州行为联系矩阵。最后，基于</a:t>
            </a:r>
            <a:r>
              <a:rPr lang="en-US" altLang="zh-CN" sz="1600" dirty="0" err="1">
                <a:solidFill>
                  <a:schemeClr val="tx1">
                    <a:lumMod val="75000"/>
                    <a:lumOff val="25000"/>
                  </a:schemeClr>
                </a:solidFill>
                <a:latin typeface="+mn-ea"/>
              </a:rPr>
              <a:t>FastGreedy</a:t>
            </a:r>
            <a:r>
              <a:rPr lang="zh-CN" altLang="en-US" sz="1600" dirty="0">
                <a:solidFill>
                  <a:schemeClr val="tx1">
                    <a:lumMod val="75000"/>
                    <a:lumOff val="25000"/>
                  </a:schemeClr>
                </a:solidFill>
                <a:latin typeface="+mn-ea"/>
              </a:rPr>
              <a:t>算法对苏州市网格进行了划分得到了两个</a:t>
            </a:r>
            <a:r>
              <a:rPr lang="zh-CN" altLang="en-US" sz="1600" dirty="0" smtClean="0">
                <a:solidFill>
                  <a:schemeClr val="tx1">
                    <a:lumMod val="75000"/>
                    <a:lumOff val="25000"/>
                  </a:schemeClr>
                </a:solidFill>
                <a:latin typeface="+mn-ea"/>
              </a:rPr>
              <a:t>城市空间。</a:t>
            </a:r>
            <a:endParaRPr lang="zh-CN" altLang="en-US" sz="1600" dirty="0">
              <a:solidFill>
                <a:schemeClr val="tx1">
                  <a:lumMod val="75000"/>
                  <a:lumOff val="25000"/>
                </a:schemeClr>
              </a:solidFill>
              <a:latin typeface="+mn-ea"/>
            </a:endParaRPr>
          </a:p>
        </p:txBody>
      </p:sp>
      <p:sp>
        <p:nvSpPr>
          <p:cNvPr id="18" name="矩形 17"/>
          <p:cNvSpPr/>
          <p:nvPr/>
        </p:nvSpPr>
        <p:spPr>
          <a:xfrm>
            <a:off x="908115" y="2949585"/>
            <a:ext cx="1107996" cy="416461"/>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数据选择</a:t>
            </a:r>
            <a:endParaRPr lang="en-US" altLang="zh-CN" b="1" kern="0" dirty="0">
              <a:solidFill>
                <a:schemeClr val="bg1"/>
              </a:solidFill>
            </a:endParaRPr>
          </a:p>
        </p:txBody>
      </p:sp>
      <p:sp>
        <p:nvSpPr>
          <p:cNvPr id="19" name="文本框 8"/>
          <p:cNvSpPr txBox="1"/>
          <p:nvPr/>
        </p:nvSpPr>
        <p:spPr>
          <a:xfrm>
            <a:off x="908116" y="5171406"/>
            <a:ext cx="4830533"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smtClean="0">
                <a:solidFill>
                  <a:schemeClr val="tx1">
                    <a:lumMod val="75000"/>
                    <a:lumOff val="25000"/>
                  </a:schemeClr>
                </a:solidFill>
                <a:latin typeface="+mn-ea"/>
              </a:rPr>
              <a:t>旅游空间与非旅游空间差异较大，旅游空间与旅游区域规划比较接近</a:t>
            </a:r>
            <a:endParaRPr lang="zh-CN" altLang="en-US" sz="1600" dirty="0">
              <a:solidFill>
                <a:schemeClr val="tx1">
                  <a:lumMod val="75000"/>
                  <a:lumOff val="25000"/>
                </a:schemeClr>
              </a:solidFill>
              <a:latin typeface="+mn-ea"/>
            </a:endParaRPr>
          </a:p>
        </p:txBody>
      </p:sp>
      <p:sp>
        <p:nvSpPr>
          <p:cNvPr id="26" name="矩形 25"/>
          <p:cNvSpPr/>
          <p:nvPr/>
        </p:nvSpPr>
        <p:spPr>
          <a:xfrm>
            <a:off x="908116" y="4678963"/>
            <a:ext cx="1107996" cy="416461"/>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结果分析</a:t>
            </a:r>
            <a:endParaRPr lang="en-US" altLang="zh-CN" b="1" kern="0" dirty="0">
              <a:solidFill>
                <a:schemeClr val="bg1"/>
              </a:solidFill>
            </a:endParaRPr>
          </a:p>
        </p:txBody>
      </p:sp>
      <p:pic>
        <p:nvPicPr>
          <p:cNvPr id="11" name="图片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6513" y="154522"/>
            <a:ext cx="4420333" cy="6423047"/>
          </a:xfrm>
          <a:prstGeom prst="rect">
            <a:avLst/>
          </a:prstGeom>
          <a:noFill/>
          <a:ln>
            <a:noFill/>
          </a:ln>
        </p:spPr>
      </p:pic>
    </p:spTree>
    <p:extLst>
      <p:ext uri="{BB962C8B-B14F-4D97-AF65-F5344CB8AC3E}">
        <p14:creationId xmlns:p14="http://schemas.microsoft.com/office/powerpoint/2010/main" val="240856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7" grpId="0"/>
      <p:bldP spid="18" grpId="0" animBg="1"/>
      <p:bldP spid="19" grpId="0"/>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US" altLang="zh-CN" dirty="0" smtClean="0"/>
              <a:t>05</a:t>
            </a:r>
            <a:endParaRPr lang="zh-CN" altLang="en-US" dirty="0"/>
          </a:p>
        </p:txBody>
      </p:sp>
      <p:sp>
        <p:nvSpPr>
          <p:cNvPr id="3" name="文本占位符 2"/>
          <p:cNvSpPr>
            <a:spLocks noGrp="1"/>
          </p:cNvSpPr>
          <p:nvPr>
            <p:ph type="body" sz="quarter" idx="22"/>
          </p:nvPr>
        </p:nvSpPr>
        <p:spPr/>
        <p:txBody>
          <a:bodyPr/>
          <a:lstStyle/>
          <a:p>
            <a:r>
              <a:rPr lang="zh-CN" altLang="en-US" dirty="0" smtClean="0"/>
              <a:t>旅游区提取</a:t>
            </a:r>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3702" y="954301"/>
            <a:ext cx="6000788" cy="5067574"/>
          </a:xfrm>
          <a:prstGeom prst="rect">
            <a:avLst/>
          </a:prstGeom>
          <a:noFill/>
          <a:ln>
            <a:noFill/>
          </a:ln>
        </p:spPr>
      </p:pic>
      <p:pic>
        <p:nvPicPr>
          <p:cNvPr id="5" name="图片 4"/>
          <p:cNvPicPr/>
          <p:nvPr/>
        </p:nvPicPr>
        <p:blipFill>
          <a:blip r:embed="rId4">
            <a:extLst>
              <a:ext uri="{28A0092B-C50C-407E-A947-70E740481C1C}">
                <a14:useLocalDpi xmlns:a14="http://schemas.microsoft.com/office/drawing/2010/main" val="0"/>
              </a:ext>
            </a:extLst>
          </a:blip>
          <a:srcRect/>
          <a:stretch>
            <a:fillRect/>
          </a:stretch>
        </p:blipFill>
        <p:spPr bwMode="auto">
          <a:xfrm>
            <a:off x="6054490" y="954301"/>
            <a:ext cx="5910173" cy="5055175"/>
          </a:xfrm>
          <a:prstGeom prst="rect">
            <a:avLst/>
          </a:prstGeom>
          <a:noFill/>
          <a:ln>
            <a:noFill/>
          </a:ln>
        </p:spPr>
      </p:pic>
      <p:sp>
        <p:nvSpPr>
          <p:cNvPr id="6" name="文本框 5"/>
          <p:cNvSpPr txBox="1"/>
          <p:nvPr/>
        </p:nvSpPr>
        <p:spPr>
          <a:xfrm>
            <a:off x="1417320" y="6255883"/>
            <a:ext cx="3877985" cy="369332"/>
          </a:xfrm>
          <a:prstGeom prst="rect">
            <a:avLst/>
          </a:prstGeom>
          <a:noFill/>
        </p:spPr>
        <p:txBody>
          <a:bodyPr wrap="none" rtlCol="0">
            <a:spAutoFit/>
          </a:bodyPr>
          <a:lstStyle/>
          <a:p>
            <a:r>
              <a:rPr lang="zh-CN" altLang="en-US" dirty="0">
                <a:solidFill>
                  <a:schemeClr val="bg1"/>
                </a:solidFill>
              </a:rPr>
              <a:t>基于非旅游行为计算的城市行为空间</a:t>
            </a:r>
          </a:p>
        </p:txBody>
      </p:sp>
      <p:sp>
        <p:nvSpPr>
          <p:cNvPr id="7" name="文本框 6"/>
          <p:cNvSpPr txBox="1"/>
          <p:nvPr/>
        </p:nvSpPr>
        <p:spPr>
          <a:xfrm>
            <a:off x="7070583" y="6255883"/>
            <a:ext cx="3647152" cy="369332"/>
          </a:xfrm>
          <a:prstGeom prst="rect">
            <a:avLst/>
          </a:prstGeom>
          <a:noFill/>
        </p:spPr>
        <p:txBody>
          <a:bodyPr wrap="none" rtlCol="0">
            <a:spAutoFit/>
          </a:bodyPr>
          <a:lstStyle/>
          <a:p>
            <a:r>
              <a:rPr lang="zh-CN" altLang="en-US" dirty="0" smtClean="0">
                <a:solidFill>
                  <a:schemeClr val="bg1"/>
                </a:solidFill>
              </a:rPr>
              <a:t>基于旅游</a:t>
            </a:r>
            <a:r>
              <a:rPr lang="zh-CN" altLang="en-US" dirty="0">
                <a:solidFill>
                  <a:schemeClr val="bg1"/>
                </a:solidFill>
              </a:rPr>
              <a:t>行为计算的城市行为空间</a:t>
            </a:r>
          </a:p>
        </p:txBody>
      </p:sp>
    </p:spTree>
    <p:extLst>
      <p:ext uri="{BB962C8B-B14F-4D97-AF65-F5344CB8AC3E}">
        <p14:creationId xmlns:p14="http://schemas.microsoft.com/office/powerpoint/2010/main" val="346514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结论与展望</a:t>
            </a:r>
            <a:endParaRPr kumimoji="1" lang="zh-CN" altLang="en-US" dirty="0"/>
          </a:p>
        </p:txBody>
      </p:sp>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研究背景</a:t>
            </a:r>
            <a:endParaRPr kumimoji="1" lang="zh-CN" altLang="en-US" dirty="0"/>
          </a:p>
        </p:txBody>
      </p:sp>
      <p:grpSp>
        <p:nvGrpSpPr>
          <p:cNvPr id="4" name="组合 22"/>
          <p:cNvGrpSpPr/>
          <p:nvPr/>
        </p:nvGrpSpPr>
        <p:grpSpPr>
          <a:xfrm>
            <a:off x="2385626" y="1672570"/>
            <a:ext cx="794889" cy="623974"/>
            <a:chOff x="3654425" y="5089525"/>
            <a:chExt cx="1860550" cy="1460500"/>
          </a:xfrm>
          <a:solidFill>
            <a:schemeClr val="tx1"/>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2" name="文本框 8"/>
          <p:cNvSpPr txBox="1"/>
          <p:nvPr/>
        </p:nvSpPr>
        <p:spPr>
          <a:xfrm>
            <a:off x="3877870" y="1658314"/>
            <a:ext cx="6162242"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rgbClr val="000000"/>
                </a:solidFill>
                <a:latin typeface="+mn-ea"/>
              </a:rPr>
              <a:t> </a:t>
            </a:r>
            <a:r>
              <a:rPr lang="en-US" altLang="zh-CN" sz="1600" dirty="0" smtClean="0">
                <a:solidFill>
                  <a:srgbClr val="000000"/>
                </a:solidFill>
                <a:latin typeface="+mn-ea"/>
              </a:rPr>
              <a:t>      </a:t>
            </a:r>
            <a:r>
              <a:rPr lang="zh-CN" altLang="en-US" sz="1600" dirty="0" smtClean="0">
                <a:solidFill>
                  <a:srgbClr val="000000"/>
                </a:solidFill>
                <a:latin typeface="+mn-ea"/>
              </a:rPr>
              <a:t>传统</a:t>
            </a:r>
            <a:r>
              <a:rPr lang="zh-CN" altLang="en-US" sz="1600" dirty="0">
                <a:solidFill>
                  <a:srgbClr val="000000"/>
                </a:solidFill>
                <a:latin typeface="+mn-ea"/>
              </a:rPr>
              <a:t>旅游数据收集包括问卷调查，访谈等形式，然而这些方法不仅消耗大量人力财力，还十分</a:t>
            </a:r>
            <a:r>
              <a:rPr lang="zh-CN" altLang="en-US" sz="1600" dirty="0" smtClean="0">
                <a:solidFill>
                  <a:srgbClr val="000000"/>
                </a:solidFill>
                <a:latin typeface="+mn-ea"/>
              </a:rPr>
              <a:t>耗时。</a:t>
            </a:r>
            <a:endParaRPr lang="zh-CN" altLang="en-US" sz="1600" dirty="0">
              <a:solidFill>
                <a:srgbClr val="000000"/>
              </a:solidFill>
              <a:latin typeface="+mn-ea"/>
            </a:endParaRPr>
          </a:p>
        </p:txBody>
      </p:sp>
      <p:grpSp>
        <p:nvGrpSpPr>
          <p:cNvPr id="15" name="组合 22"/>
          <p:cNvGrpSpPr/>
          <p:nvPr/>
        </p:nvGrpSpPr>
        <p:grpSpPr>
          <a:xfrm>
            <a:off x="2385626" y="2800330"/>
            <a:ext cx="794889" cy="623974"/>
            <a:chOff x="3654425" y="5089525"/>
            <a:chExt cx="1860550" cy="1460500"/>
          </a:xfrm>
          <a:solidFill>
            <a:schemeClr val="tx1"/>
          </a:solidFill>
        </p:grpSpPr>
        <p:sp>
          <p:nvSpPr>
            <p:cNvPr id="1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6" name="文本框 8"/>
          <p:cNvSpPr txBox="1"/>
          <p:nvPr/>
        </p:nvSpPr>
        <p:spPr>
          <a:xfrm>
            <a:off x="3877870" y="2562161"/>
            <a:ext cx="6162242" cy="13726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smtClean="0">
                <a:solidFill>
                  <a:srgbClr val="000000"/>
                </a:solidFill>
                <a:latin typeface="+mn-ea"/>
              </a:rPr>
              <a:t>       在</a:t>
            </a:r>
            <a:r>
              <a:rPr lang="zh-CN" altLang="en-US" sz="1600" dirty="0">
                <a:solidFill>
                  <a:srgbClr val="000000"/>
                </a:solidFill>
                <a:latin typeface="+mn-ea"/>
              </a:rPr>
              <a:t>新地理学</a:t>
            </a:r>
            <a:r>
              <a:rPr lang="en-US" altLang="zh-CN" sz="1600" dirty="0">
                <a:solidFill>
                  <a:srgbClr val="000000"/>
                </a:solidFill>
                <a:latin typeface="+mn-ea"/>
              </a:rPr>
              <a:t>(Neogeography)</a:t>
            </a:r>
            <a:r>
              <a:rPr lang="zh-CN" altLang="en-US" sz="1600" dirty="0">
                <a:solidFill>
                  <a:srgbClr val="000000"/>
                </a:solidFill>
                <a:latin typeface="+mn-ea"/>
              </a:rPr>
              <a:t>领域中，每个人都有着双重身份，既是数据的使用者也是数据的生产者。社交媒体是一个巨大而不断增长的地理位置信息的来源，具有巨大的潜力但仍然没有被充分</a:t>
            </a:r>
            <a:r>
              <a:rPr lang="zh-CN" altLang="en-US" sz="1600" dirty="0" smtClean="0">
                <a:solidFill>
                  <a:srgbClr val="000000"/>
                </a:solidFill>
                <a:latin typeface="+mn-ea"/>
              </a:rPr>
              <a:t>利用。</a:t>
            </a:r>
            <a:endParaRPr lang="zh-CN" altLang="en-US" sz="1600" dirty="0">
              <a:solidFill>
                <a:srgbClr val="000000"/>
              </a:solidFill>
              <a:latin typeface="+mn-ea"/>
            </a:endParaRPr>
          </a:p>
        </p:txBody>
      </p:sp>
      <p:grpSp>
        <p:nvGrpSpPr>
          <p:cNvPr id="25" name="组合 22"/>
          <p:cNvGrpSpPr/>
          <p:nvPr/>
        </p:nvGrpSpPr>
        <p:grpSpPr>
          <a:xfrm>
            <a:off x="2385626" y="3928090"/>
            <a:ext cx="794889" cy="623974"/>
            <a:chOff x="3654425" y="5089525"/>
            <a:chExt cx="1860550" cy="1460500"/>
          </a:xfrm>
          <a:solidFill>
            <a:schemeClr val="tx1"/>
          </a:solidFill>
        </p:grpSpPr>
        <p:sp>
          <p:nvSpPr>
            <p:cNvPr id="2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6" name="文本框 8"/>
          <p:cNvSpPr txBox="1"/>
          <p:nvPr/>
        </p:nvSpPr>
        <p:spPr>
          <a:xfrm>
            <a:off x="3877870" y="3913834"/>
            <a:ext cx="6162242"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smtClean="0">
                <a:solidFill>
                  <a:srgbClr val="000000"/>
                </a:solidFill>
                <a:latin typeface="+mn-ea"/>
              </a:rPr>
              <a:t>       大</a:t>
            </a:r>
            <a:r>
              <a:rPr lang="zh-CN" altLang="en-US" sz="1600" dirty="0">
                <a:solidFill>
                  <a:srgbClr val="000000"/>
                </a:solidFill>
                <a:latin typeface="+mn-ea"/>
              </a:rPr>
              <a:t>数据时代的到来，影响着各行各业，也包括这旅游方面。人们在旅游过程中，往往会将一些旅游信息发布在社交媒体上，我们可以从全部社交媒体数据中筛选出其中与旅游相关的数据，</a:t>
            </a:r>
          </a:p>
        </p:txBody>
      </p:sp>
    </p:spTree>
    <p:extLst>
      <p:ext uri="{BB962C8B-B14F-4D97-AF65-F5344CB8AC3E}">
        <p14:creationId xmlns:p14="http://schemas.microsoft.com/office/powerpoint/2010/main" val="199933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主要研究成果</a:t>
            </a:r>
            <a:endParaRPr kumimoji="1" lang="zh-CN" altLang="en-US" dirty="0"/>
          </a:p>
        </p:txBody>
      </p:sp>
      <p:sp>
        <p:nvSpPr>
          <p:cNvPr id="14" name="文本框 8"/>
          <p:cNvSpPr txBox="1"/>
          <p:nvPr/>
        </p:nvSpPr>
        <p:spPr>
          <a:xfrm>
            <a:off x="908114" y="1865310"/>
            <a:ext cx="9653205" cy="22529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smtClean="0">
                <a:solidFill>
                  <a:schemeClr val="tx1">
                    <a:lumMod val="75000"/>
                    <a:lumOff val="25000"/>
                  </a:schemeClr>
                </a:solidFill>
                <a:latin typeface="+mn-ea"/>
              </a:rPr>
              <a:t>       建立旅游时空行为数据库是进行旅游研究的关键一步。以往研究多是从小数据中研究旅游行为或是在大数据中不提取旅游行为，本文从社交媒体大数据中提取旅游时空行为，并构建旅游行为数据库，</a:t>
            </a:r>
            <a:r>
              <a:rPr lang="zh-CN" altLang="en-US" dirty="0">
                <a:solidFill>
                  <a:schemeClr val="tx1">
                    <a:lumMod val="75000"/>
                    <a:lumOff val="25000"/>
                  </a:schemeClr>
                </a:solidFill>
                <a:latin typeface="+mn-ea"/>
              </a:rPr>
              <a:t>为后续旅游相关研究提供了数据基础</a:t>
            </a:r>
            <a:r>
              <a:rPr lang="zh-CN" altLang="en-US" dirty="0" smtClean="0">
                <a:solidFill>
                  <a:schemeClr val="tx1">
                    <a:lumMod val="75000"/>
                    <a:lumOff val="25000"/>
                  </a:schemeClr>
                </a:solidFill>
                <a:latin typeface="+mn-ea"/>
              </a:rPr>
              <a:t>。</a:t>
            </a:r>
            <a:endParaRPr lang="en-US" altLang="zh-CN" dirty="0">
              <a:solidFill>
                <a:schemeClr val="tx1">
                  <a:lumMod val="75000"/>
                  <a:lumOff val="25000"/>
                </a:schemeClr>
              </a:solidFill>
              <a:latin typeface="+mn-ea"/>
            </a:endParaRPr>
          </a:p>
          <a:p>
            <a:pPr>
              <a:lnSpc>
                <a:spcPct val="130000"/>
              </a:lnSpc>
            </a:pPr>
            <a:r>
              <a:rPr lang="en-US" altLang="zh-CN" dirty="0" smtClean="0">
                <a:solidFill>
                  <a:schemeClr val="tx1">
                    <a:lumMod val="75000"/>
                    <a:lumOff val="25000"/>
                  </a:schemeClr>
                </a:solidFill>
                <a:latin typeface="+mn-ea"/>
              </a:rPr>
              <a:t>       </a:t>
            </a:r>
            <a:r>
              <a:rPr lang="zh-CN" altLang="en-US" dirty="0" smtClean="0">
                <a:solidFill>
                  <a:schemeClr val="tx1">
                    <a:lumMod val="75000"/>
                    <a:lumOff val="25000"/>
                  </a:schemeClr>
                </a:solidFill>
                <a:latin typeface="+mn-ea"/>
              </a:rPr>
              <a:t>旅游</a:t>
            </a:r>
            <a:r>
              <a:rPr lang="zh-CN" altLang="en-US" dirty="0">
                <a:solidFill>
                  <a:schemeClr val="tx1">
                    <a:lumMod val="75000"/>
                    <a:lumOff val="25000"/>
                  </a:schemeClr>
                </a:solidFill>
                <a:latin typeface="+mn-ea"/>
              </a:rPr>
              <a:t>语义标注方法可以补全用户时空行为的轨迹，填补了非签到数据不能直接使用的空缺，有效扩展社交媒体可用数据</a:t>
            </a:r>
            <a:r>
              <a:rPr lang="zh-CN" altLang="en-US" dirty="0" smtClean="0">
                <a:solidFill>
                  <a:schemeClr val="tx1">
                    <a:lumMod val="75000"/>
                    <a:lumOff val="25000"/>
                  </a:schemeClr>
                </a:solidFill>
                <a:latin typeface="+mn-ea"/>
              </a:rPr>
              <a:t>量。其</a:t>
            </a:r>
            <a:r>
              <a:rPr lang="en-US" altLang="zh-CN" dirty="0" smtClean="0">
                <a:solidFill>
                  <a:schemeClr val="tx1">
                    <a:lumMod val="75000"/>
                    <a:lumOff val="25000"/>
                  </a:schemeClr>
                </a:solidFill>
                <a:latin typeface="+mn-ea"/>
              </a:rPr>
              <a:t>F</a:t>
            </a:r>
            <a:r>
              <a:rPr lang="zh-CN" altLang="en-US" dirty="0">
                <a:solidFill>
                  <a:schemeClr val="tx1">
                    <a:lumMod val="75000"/>
                    <a:lumOff val="25000"/>
                  </a:schemeClr>
                </a:solidFill>
                <a:latin typeface="+mn-ea"/>
              </a:rPr>
              <a:t>值为</a:t>
            </a:r>
            <a:r>
              <a:rPr lang="en-US" altLang="zh-CN" dirty="0">
                <a:solidFill>
                  <a:schemeClr val="tx1">
                    <a:lumMod val="75000"/>
                    <a:lumOff val="25000"/>
                  </a:schemeClr>
                </a:solidFill>
                <a:latin typeface="+mn-ea"/>
              </a:rPr>
              <a:t>85.96%</a:t>
            </a:r>
            <a:r>
              <a:rPr lang="zh-CN" altLang="en-US" dirty="0">
                <a:solidFill>
                  <a:schemeClr val="tx1">
                    <a:lumMod val="75000"/>
                    <a:lumOff val="25000"/>
                  </a:schemeClr>
                </a:solidFill>
                <a:latin typeface="+mn-ea"/>
              </a:rPr>
              <a:t>，旅游行为识别</a:t>
            </a:r>
            <a:r>
              <a:rPr lang="zh-CN" altLang="en-US" dirty="0" smtClean="0">
                <a:solidFill>
                  <a:schemeClr val="tx1">
                    <a:lumMod val="75000"/>
                    <a:lumOff val="25000"/>
                  </a:schemeClr>
                </a:solidFill>
                <a:latin typeface="+mn-ea"/>
              </a:rPr>
              <a:t>方法，可有效剔除非旅游行为对结果的影响，其</a:t>
            </a:r>
            <a:r>
              <a:rPr lang="en-US" altLang="zh-CN" dirty="0" smtClean="0">
                <a:solidFill>
                  <a:schemeClr val="tx1">
                    <a:lumMod val="75000"/>
                    <a:lumOff val="25000"/>
                  </a:schemeClr>
                </a:solidFill>
                <a:latin typeface="+mn-ea"/>
              </a:rPr>
              <a:t>F</a:t>
            </a:r>
            <a:r>
              <a:rPr lang="zh-CN" altLang="en-US" dirty="0">
                <a:solidFill>
                  <a:schemeClr val="tx1">
                    <a:lumMod val="75000"/>
                    <a:lumOff val="25000"/>
                  </a:schemeClr>
                </a:solidFill>
                <a:latin typeface="+mn-ea"/>
              </a:rPr>
              <a:t>值为</a:t>
            </a:r>
            <a:r>
              <a:rPr lang="en-US" altLang="zh-CN" dirty="0">
                <a:solidFill>
                  <a:schemeClr val="tx1">
                    <a:lumMod val="75000"/>
                    <a:lumOff val="25000"/>
                  </a:schemeClr>
                </a:solidFill>
                <a:latin typeface="+mn-ea"/>
              </a:rPr>
              <a:t>81.35</a:t>
            </a:r>
            <a:r>
              <a:rPr lang="en-US" altLang="zh-CN" dirty="0" smtClean="0">
                <a:solidFill>
                  <a:schemeClr val="tx1">
                    <a:lumMod val="75000"/>
                    <a:lumOff val="25000"/>
                  </a:schemeClr>
                </a:solidFill>
                <a:latin typeface="+mn-ea"/>
              </a:rPr>
              <a:t>%</a:t>
            </a:r>
            <a:r>
              <a:rPr lang="zh-CN" altLang="en-US" dirty="0" smtClean="0">
                <a:solidFill>
                  <a:schemeClr val="tx1">
                    <a:lumMod val="75000"/>
                    <a:lumOff val="25000"/>
                  </a:schemeClr>
                </a:solidFill>
                <a:latin typeface="+mn-ea"/>
              </a:rPr>
              <a:t>。两者为</a:t>
            </a:r>
            <a:r>
              <a:rPr lang="zh-CN" altLang="en-US" dirty="0">
                <a:solidFill>
                  <a:schemeClr val="tx1">
                    <a:lumMod val="75000"/>
                    <a:lumOff val="25000"/>
                  </a:schemeClr>
                </a:solidFill>
                <a:latin typeface="+mn-ea"/>
              </a:rPr>
              <a:t>旅游研究提供了更</a:t>
            </a:r>
            <a:r>
              <a:rPr lang="zh-CN" altLang="en-US" dirty="0" smtClean="0">
                <a:solidFill>
                  <a:schemeClr val="tx1">
                    <a:lumMod val="75000"/>
                    <a:lumOff val="25000"/>
                  </a:schemeClr>
                </a:solidFill>
                <a:latin typeface="+mn-ea"/>
              </a:rPr>
              <a:t>高数量更高质量的</a:t>
            </a:r>
            <a:r>
              <a:rPr lang="zh-CN" altLang="en-US" dirty="0">
                <a:solidFill>
                  <a:schemeClr val="tx1">
                    <a:lumMod val="75000"/>
                    <a:lumOff val="25000"/>
                  </a:schemeClr>
                </a:solidFill>
                <a:latin typeface="+mn-ea"/>
              </a:rPr>
              <a:t>数据</a:t>
            </a:r>
            <a:r>
              <a:rPr lang="zh-CN" altLang="en-US" dirty="0" smtClean="0">
                <a:solidFill>
                  <a:schemeClr val="tx1">
                    <a:lumMod val="75000"/>
                    <a:lumOff val="25000"/>
                  </a:schemeClr>
                </a:solidFill>
                <a:latin typeface="+mn-ea"/>
              </a:rPr>
              <a:t>。</a:t>
            </a:r>
            <a:endParaRPr lang="en-US" altLang="zh-CN" dirty="0" smtClean="0">
              <a:solidFill>
                <a:schemeClr val="tx1">
                  <a:lumMod val="75000"/>
                  <a:lumOff val="25000"/>
                </a:schemeClr>
              </a:solidFill>
              <a:latin typeface="+mn-ea"/>
            </a:endParaRPr>
          </a:p>
        </p:txBody>
      </p:sp>
      <p:sp>
        <p:nvSpPr>
          <p:cNvPr id="15" name="矩形 14"/>
          <p:cNvSpPr/>
          <p:nvPr/>
        </p:nvSpPr>
        <p:spPr>
          <a:xfrm>
            <a:off x="908116" y="1372867"/>
            <a:ext cx="1210588" cy="452432"/>
          </a:xfrm>
          <a:prstGeom prst="rect">
            <a:avLst/>
          </a:prstGeom>
          <a:solidFill>
            <a:schemeClr val="accent1"/>
          </a:solidFill>
        </p:spPr>
        <p:txBody>
          <a:bodyPr wrap="none">
            <a:spAutoFit/>
          </a:bodyPr>
          <a:lstStyle/>
          <a:p>
            <a:pPr defTabSz="1219170">
              <a:lnSpc>
                <a:spcPct val="130000"/>
              </a:lnSpc>
              <a:defRPr/>
            </a:pPr>
            <a:r>
              <a:rPr lang="zh-CN" altLang="en-US" sz="2000" b="1" kern="0" dirty="0" smtClean="0">
                <a:solidFill>
                  <a:schemeClr val="bg1"/>
                </a:solidFill>
              </a:rPr>
              <a:t>主要成果</a:t>
            </a:r>
            <a:endParaRPr lang="en-US" altLang="zh-CN" sz="2000" b="1" kern="0" dirty="0">
              <a:solidFill>
                <a:schemeClr val="bg1"/>
              </a:solidFill>
            </a:endParaRPr>
          </a:p>
        </p:txBody>
      </p:sp>
    </p:spTree>
    <p:extLst>
      <p:ext uri="{BB962C8B-B14F-4D97-AF65-F5344CB8AC3E}">
        <p14:creationId xmlns:p14="http://schemas.microsoft.com/office/powerpoint/2010/main" val="138273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US" altLang="zh-CN" dirty="0" smtClean="0"/>
              <a:t>06</a:t>
            </a:r>
            <a:endParaRPr lang="zh-CN" altLang="en-US" dirty="0"/>
          </a:p>
        </p:txBody>
      </p:sp>
      <p:sp>
        <p:nvSpPr>
          <p:cNvPr id="3" name="文本占位符 2"/>
          <p:cNvSpPr>
            <a:spLocks noGrp="1"/>
          </p:cNvSpPr>
          <p:nvPr>
            <p:ph type="body" sz="quarter" idx="22"/>
          </p:nvPr>
        </p:nvSpPr>
        <p:spPr/>
        <p:txBody>
          <a:bodyPr/>
          <a:lstStyle/>
          <a:p>
            <a:r>
              <a:rPr lang="zh-CN" altLang="en-US" dirty="0" smtClean="0"/>
              <a:t>改进</a:t>
            </a:r>
            <a:endParaRPr lang="zh-CN" altLang="en-US" dirty="0"/>
          </a:p>
        </p:txBody>
      </p:sp>
      <p:sp>
        <p:nvSpPr>
          <p:cNvPr id="5" name="文本框 8"/>
          <p:cNvSpPr txBox="1"/>
          <p:nvPr/>
        </p:nvSpPr>
        <p:spPr>
          <a:xfrm>
            <a:off x="908115" y="1865310"/>
            <a:ext cx="7912328"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a:t>
            </a:r>
            <a:r>
              <a:rPr lang="en-US" altLang="zh-CN" sz="1400" dirty="0" smtClean="0">
                <a:solidFill>
                  <a:schemeClr val="tx1">
                    <a:lumMod val="75000"/>
                    <a:lumOff val="25000"/>
                  </a:schemeClr>
                </a:solidFill>
                <a:latin typeface="+mn-ea"/>
              </a:rPr>
              <a:t>1</a:t>
            </a:r>
            <a:r>
              <a:rPr lang="zh-CN" altLang="en-US" sz="1400" dirty="0" smtClean="0">
                <a:solidFill>
                  <a:schemeClr val="tx1">
                    <a:lumMod val="75000"/>
                    <a:lumOff val="25000"/>
                  </a:schemeClr>
                </a:solidFill>
                <a:latin typeface="+mn-ea"/>
              </a:rPr>
              <a:t>）在</a:t>
            </a:r>
            <a:r>
              <a:rPr lang="zh-CN" altLang="en-US" sz="1400" dirty="0">
                <a:solidFill>
                  <a:schemeClr val="tx1">
                    <a:lumMod val="75000"/>
                    <a:lumOff val="25000"/>
                  </a:schemeClr>
                </a:solidFill>
                <a:latin typeface="+mn-ea"/>
              </a:rPr>
              <a:t>方法的理论模型上，还存在着不足，如聚集类间空间关系的分析，如何反映各个聚集类之间的</a:t>
            </a:r>
            <a:r>
              <a:rPr lang="zh-CN" altLang="en-US" sz="1400" dirty="0" smtClean="0">
                <a:solidFill>
                  <a:schemeClr val="tx1">
                    <a:lumMod val="75000"/>
                    <a:lumOff val="25000"/>
                  </a:schemeClr>
                </a:solidFill>
                <a:latin typeface="+mn-ea"/>
              </a:rPr>
              <a:t>差异。</a:t>
            </a:r>
            <a:endParaRPr lang="en-US" altLang="zh-CN" sz="1400" dirty="0" smtClean="0">
              <a:solidFill>
                <a:schemeClr val="tx1">
                  <a:lumMod val="75000"/>
                  <a:lumOff val="25000"/>
                </a:schemeClr>
              </a:solidFill>
              <a:latin typeface="+mn-ea"/>
            </a:endParaRPr>
          </a:p>
          <a:p>
            <a:pPr>
              <a:lnSpc>
                <a:spcPct val="130000"/>
              </a:lnSpc>
            </a:pPr>
            <a:r>
              <a:rPr lang="zh-CN" altLang="en-US" sz="1400" dirty="0" smtClean="0">
                <a:solidFill>
                  <a:schemeClr val="tx1">
                    <a:lumMod val="75000"/>
                    <a:lumOff val="25000"/>
                  </a:schemeClr>
                </a:solidFill>
                <a:latin typeface="+mn-ea"/>
              </a:rPr>
              <a:t>（</a:t>
            </a:r>
            <a:r>
              <a:rPr lang="en-US" altLang="zh-CN" sz="1400" dirty="0" smtClean="0">
                <a:solidFill>
                  <a:schemeClr val="tx1">
                    <a:lumMod val="75000"/>
                    <a:lumOff val="25000"/>
                  </a:schemeClr>
                </a:solidFill>
                <a:latin typeface="+mn-ea"/>
              </a:rPr>
              <a:t>2</a:t>
            </a:r>
            <a:r>
              <a:rPr lang="zh-CN" altLang="en-US" sz="1400" dirty="0" smtClean="0">
                <a:solidFill>
                  <a:schemeClr val="tx1">
                    <a:lumMod val="75000"/>
                    <a:lumOff val="25000"/>
                  </a:schemeClr>
                </a:solidFill>
                <a:latin typeface="+mn-ea"/>
              </a:rPr>
              <a:t>）对模型中其他参数的讨论。</a:t>
            </a:r>
            <a:endParaRPr lang="zh-CN" altLang="en-US" sz="1400" dirty="0">
              <a:solidFill>
                <a:schemeClr val="tx1">
                  <a:lumMod val="75000"/>
                  <a:lumOff val="25000"/>
                </a:schemeClr>
              </a:solidFill>
              <a:latin typeface="+mn-ea"/>
            </a:endParaRPr>
          </a:p>
        </p:txBody>
      </p:sp>
      <p:sp>
        <p:nvSpPr>
          <p:cNvPr id="6" name="矩形 5"/>
          <p:cNvSpPr/>
          <p:nvPr/>
        </p:nvSpPr>
        <p:spPr>
          <a:xfrm>
            <a:off x="908116" y="1372867"/>
            <a:ext cx="2723823" cy="452432"/>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旅游语义标注方法的改进</a:t>
            </a:r>
            <a:endParaRPr lang="en-US" altLang="zh-CN" b="1" kern="0" dirty="0">
              <a:solidFill>
                <a:schemeClr val="bg1"/>
              </a:solidFill>
            </a:endParaRPr>
          </a:p>
        </p:txBody>
      </p:sp>
      <p:sp>
        <p:nvSpPr>
          <p:cNvPr id="7" name="文本框 8"/>
          <p:cNvSpPr txBox="1"/>
          <p:nvPr/>
        </p:nvSpPr>
        <p:spPr>
          <a:xfrm>
            <a:off x="908115" y="4127517"/>
            <a:ext cx="7912328"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a:t>
            </a:r>
            <a:r>
              <a:rPr lang="en-US" altLang="zh-CN" sz="1400" dirty="0" smtClean="0">
                <a:solidFill>
                  <a:schemeClr val="tx1">
                    <a:lumMod val="75000"/>
                    <a:lumOff val="25000"/>
                  </a:schemeClr>
                </a:solidFill>
                <a:latin typeface="+mn-ea"/>
              </a:rPr>
              <a:t>1</a:t>
            </a:r>
            <a:r>
              <a:rPr lang="zh-CN" altLang="en-US" sz="1400" dirty="0" smtClean="0">
                <a:solidFill>
                  <a:schemeClr val="tx1">
                    <a:lumMod val="75000"/>
                    <a:lumOff val="25000"/>
                  </a:schemeClr>
                </a:solidFill>
                <a:latin typeface="+mn-ea"/>
              </a:rPr>
              <a:t>）可以</a:t>
            </a:r>
            <a:r>
              <a:rPr lang="zh-CN" altLang="en-US" sz="1400" dirty="0">
                <a:solidFill>
                  <a:schemeClr val="tx1">
                    <a:lumMod val="75000"/>
                    <a:lumOff val="25000"/>
                  </a:schemeClr>
                </a:solidFill>
                <a:latin typeface="+mn-ea"/>
              </a:rPr>
              <a:t>结合社交媒体的文本，对用户发布社交媒体的意图进行分类，以剔除因错误标注到过景区而被识别的旅游行为</a:t>
            </a:r>
            <a:r>
              <a:rPr lang="zh-CN" altLang="en-US" sz="1400" dirty="0" smtClean="0">
                <a:solidFill>
                  <a:schemeClr val="tx1">
                    <a:lumMod val="75000"/>
                    <a:lumOff val="25000"/>
                  </a:schemeClr>
                </a:solidFill>
                <a:latin typeface="+mn-ea"/>
              </a:rPr>
              <a:t>。</a:t>
            </a:r>
            <a:endParaRPr lang="en-US" altLang="zh-CN" sz="1400" dirty="0" smtClean="0">
              <a:solidFill>
                <a:schemeClr val="tx1">
                  <a:lumMod val="75000"/>
                  <a:lumOff val="25000"/>
                </a:schemeClr>
              </a:solidFill>
              <a:latin typeface="+mn-ea"/>
            </a:endParaRPr>
          </a:p>
          <a:p>
            <a:pPr>
              <a:lnSpc>
                <a:spcPct val="130000"/>
              </a:lnSpc>
            </a:pPr>
            <a:r>
              <a:rPr lang="zh-CN" altLang="en-US" sz="1400" dirty="0" smtClean="0">
                <a:solidFill>
                  <a:schemeClr val="tx1">
                    <a:lumMod val="75000"/>
                    <a:lumOff val="25000"/>
                  </a:schemeClr>
                </a:solidFill>
                <a:latin typeface="+mn-ea"/>
              </a:rPr>
              <a:t>（</a:t>
            </a:r>
            <a:r>
              <a:rPr lang="en-US" altLang="zh-CN" sz="1400" dirty="0" smtClean="0">
                <a:solidFill>
                  <a:schemeClr val="tx1">
                    <a:lumMod val="75000"/>
                    <a:lumOff val="25000"/>
                  </a:schemeClr>
                </a:solidFill>
                <a:latin typeface="+mn-ea"/>
              </a:rPr>
              <a:t>2</a:t>
            </a:r>
            <a:r>
              <a:rPr lang="zh-CN" altLang="en-US" sz="1400" dirty="0">
                <a:solidFill>
                  <a:schemeClr val="tx1">
                    <a:lumMod val="75000"/>
                    <a:lumOff val="25000"/>
                  </a:schemeClr>
                </a:solidFill>
                <a:latin typeface="+mn-ea"/>
              </a:rPr>
              <a:t>）还可以区分旅游类别</a:t>
            </a:r>
            <a:r>
              <a:rPr lang="en-US" altLang="zh-CN" sz="1400" dirty="0">
                <a:solidFill>
                  <a:schemeClr val="tx1">
                    <a:lumMod val="75000"/>
                    <a:lumOff val="25000"/>
                  </a:schemeClr>
                </a:solidFill>
                <a:latin typeface="+mn-ea"/>
              </a:rPr>
              <a:t>(</a:t>
            </a:r>
            <a:r>
              <a:rPr lang="zh-CN" altLang="en-US" sz="1400" dirty="0">
                <a:solidFill>
                  <a:schemeClr val="tx1">
                    <a:lumMod val="75000"/>
                    <a:lumOff val="25000"/>
                  </a:schemeClr>
                </a:solidFill>
                <a:latin typeface="+mn-ea"/>
              </a:rPr>
              <a:t>观光，度假</a:t>
            </a:r>
            <a:r>
              <a:rPr lang="en-US" altLang="zh-CN" sz="1400" dirty="0" smtClean="0">
                <a:solidFill>
                  <a:schemeClr val="tx1">
                    <a:lumMod val="75000"/>
                    <a:lumOff val="25000"/>
                  </a:schemeClr>
                </a:solidFill>
                <a:latin typeface="+mn-ea"/>
              </a:rPr>
              <a:t>)</a:t>
            </a:r>
            <a:r>
              <a:rPr lang="zh-CN" altLang="en-US" sz="1400" dirty="0" smtClean="0">
                <a:solidFill>
                  <a:schemeClr val="tx1">
                    <a:lumMod val="75000"/>
                    <a:lumOff val="25000"/>
                  </a:schemeClr>
                </a:solidFill>
                <a:latin typeface="+mn-ea"/>
              </a:rPr>
              <a:t>，在</a:t>
            </a:r>
            <a:r>
              <a:rPr lang="zh-CN" altLang="en-US" sz="1400" dirty="0">
                <a:solidFill>
                  <a:schemeClr val="tx1">
                    <a:lumMod val="75000"/>
                    <a:lumOff val="25000"/>
                  </a:schemeClr>
                </a:solidFill>
                <a:latin typeface="+mn-ea"/>
              </a:rPr>
              <a:t>对旅游行为进行提取后，计算旅行距离，停留时间等指标，可以定量判断旅游行为类别。</a:t>
            </a:r>
          </a:p>
        </p:txBody>
      </p:sp>
      <p:sp>
        <p:nvSpPr>
          <p:cNvPr id="8" name="矩形 7"/>
          <p:cNvSpPr/>
          <p:nvPr/>
        </p:nvSpPr>
        <p:spPr>
          <a:xfrm>
            <a:off x="908116" y="3635074"/>
            <a:ext cx="2723823" cy="452432"/>
          </a:xfrm>
          <a:prstGeom prst="rect">
            <a:avLst/>
          </a:prstGeom>
          <a:solidFill>
            <a:schemeClr val="accent1"/>
          </a:solidFill>
        </p:spPr>
        <p:txBody>
          <a:bodyPr wrap="none">
            <a:spAutoFit/>
          </a:bodyPr>
          <a:lstStyle/>
          <a:p>
            <a:pPr defTabSz="1219170">
              <a:lnSpc>
                <a:spcPct val="130000"/>
              </a:lnSpc>
              <a:defRPr/>
            </a:pPr>
            <a:r>
              <a:rPr lang="zh-CN" altLang="en-US" b="1" kern="0" dirty="0" smtClean="0">
                <a:solidFill>
                  <a:schemeClr val="bg1"/>
                </a:solidFill>
              </a:rPr>
              <a:t>旅游行为识别方法的改进</a:t>
            </a:r>
            <a:endParaRPr lang="en-US" altLang="zh-CN" b="1" kern="0" dirty="0">
              <a:solidFill>
                <a:schemeClr val="bg1"/>
              </a:solidFill>
            </a:endParaRPr>
          </a:p>
        </p:txBody>
      </p:sp>
    </p:spTree>
    <p:extLst>
      <p:ext uri="{BB962C8B-B14F-4D97-AF65-F5344CB8AC3E}">
        <p14:creationId xmlns:p14="http://schemas.microsoft.com/office/powerpoint/2010/main" val="579319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展望</a:t>
            </a:r>
            <a:endParaRPr kumimoji="1" lang="zh-CN" altLang="en-US" dirty="0"/>
          </a:p>
        </p:txBody>
      </p:sp>
      <p:sp>
        <p:nvSpPr>
          <p:cNvPr id="14" name="文本框 8"/>
          <p:cNvSpPr txBox="1"/>
          <p:nvPr/>
        </p:nvSpPr>
        <p:spPr>
          <a:xfrm>
            <a:off x="908115" y="1865310"/>
            <a:ext cx="8038937"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考虑在密度聚类时，调整搜索半径，则很可能得到多个聚集类，借助文本内容确定聚集类所代表的真实语义，以此可以进行小尺度旅游行为的提取。</a:t>
            </a:r>
          </a:p>
        </p:txBody>
      </p:sp>
      <p:sp>
        <p:nvSpPr>
          <p:cNvPr id="15" name="矩形 14"/>
          <p:cNvSpPr/>
          <p:nvPr/>
        </p:nvSpPr>
        <p:spPr>
          <a:xfrm>
            <a:off x="908116" y="1372867"/>
            <a:ext cx="2262158" cy="416461"/>
          </a:xfrm>
          <a:prstGeom prst="rect">
            <a:avLst/>
          </a:prstGeom>
          <a:solidFill>
            <a:schemeClr val="accent1"/>
          </a:solidFill>
        </p:spPr>
        <p:txBody>
          <a:bodyPr wrap="none">
            <a:spAutoFit/>
          </a:bodyPr>
          <a:lstStyle/>
          <a:p>
            <a:pPr defTabSz="1219170">
              <a:lnSpc>
                <a:spcPct val="130000"/>
              </a:lnSpc>
              <a:defRPr/>
            </a:pPr>
            <a:r>
              <a:rPr lang="zh-CN" altLang="en-US" b="1" kern="0" dirty="0">
                <a:solidFill>
                  <a:schemeClr val="bg1"/>
                </a:solidFill>
              </a:rPr>
              <a:t>小尺度旅游行为提取</a:t>
            </a:r>
            <a:endParaRPr lang="en-US" altLang="zh-CN" b="1" kern="0" dirty="0">
              <a:solidFill>
                <a:schemeClr val="bg1"/>
              </a:solidFill>
            </a:endParaRPr>
          </a:p>
        </p:txBody>
      </p:sp>
      <p:sp>
        <p:nvSpPr>
          <p:cNvPr id="17" name="文本框 8"/>
          <p:cNvSpPr txBox="1"/>
          <p:nvPr/>
        </p:nvSpPr>
        <p:spPr>
          <a:xfrm>
            <a:off x="908115" y="3227186"/>
            <a:ext cx="8038937"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本文所研究的旅游要素，仅仅限定在游玩这单一的要素上。在之后的研究，可以不再局限于景区这一要素，分析游客的吃，玩，住，行等等</a:t>
            </a:r>
            <a:r>
              <a:rPr lang="zh-CN" altLang="en-US" sz="1400" dirty="0" smtClean="0">
                <a:solidFill>
                  <a:schemeClr val="tx1">
                    <a:lumMod val="75000"/>
                    <a:lumOff val="25000"/>
                  </a:schemeClr>
                </a:solidFill>
                <a:latin typeface="+mn-ea"/>
              </a:rPr>
              <a:t>要素。</a:t>
            </a:r>
            <a:endParaRPr lang="zh-CN" altLang="en-US" sz="1400" dirty="0">
              <a:solidFill>
                <a:schemeClr val="tx1">
                  <a:lumMod val="75000"/>
                  <a:lumOff val="25000"/>
                </a:schemeClr>
              </a:solidFill>
              <a:latin typeface="+mn-ea"/>
            </a:endParaRPr>
          </a:p>
        </p:txBody>
      </p:sp>
      <p:sp>
        <p:nvSpPr>
          <p:cNvPr id="18" name="矩形 17"/>
          <p:cNvSpPr/>
          <p:nvPr/>
        </p:nvSpPr>
        <p:spPr>
          <a:xfrm>
            <a:off x="908116" y="2734743"/>
            <a:ext cx="1569660" cy="416461"/>
          </a:xfrm>
          <a:prstGeom prst="rect">
            <a:avLst/>
          </a:prstGeom>
          <a:solidFill>
            <a:schemeClr val="accent1"/>
          </a:solidFill>
        </p:spPr>
        <p:txBody>
          <a:bodyPr wrap="none">
            <a:spAutoFit/>
          </a:bodyPr>
          <a:lstStyle/>
          <a:p>
            <a:pPr defTabSz="1219170">
              <a:lnSpc>
                <a:spcPct val="130000"/>
              </a:lnSpc>
              <a:defRPr/>
            </a:pPr>
            <a:r>
              <a:rPr lang="zh-CN" altLang="en-US" b="1" kern="0" dirty="0">
                <a:solidFill>
                  <a:schemeClr val="bg1"/>
                </a:solidFill>
              </a:rPr>
              <a:t>扩展旅游要素</a:t>
            </a:r>
            <a:endParaRPr lang="en-US" altLang="zh-CN" b="1" kern="0" dirty="0">
              <a:solidFill>
                <a:schemeClr val="bg1"/>
              </a:solidFill>
            </a:endParaRPr>
          </a:p>
        </p:txBody>
      </p:sp>
      <p:sp>
        <p:nvSpPr>
          <p:cNvPr id="19" name="文本框 8"/>
          <p:cNvSpPr txBox="1"/>
          <p:nvPr/>
        </p:nvSpPr>
        <p:spPr>
          <a:xfrm>
            <a:off x="908115" y="4589062"/>
            <a:ext cx="8038937"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手机信令数据可以与微博数据结合，前者仅限时空维，数据量大，后者较散，不够连续，但是有文本信息。两者相结合，信令数据可以弥补微博数据的不连续性，补全用户两条微博间的活动记录。</a:t>
            </a:r>
          </a:p>
        </p:txBody>
      </p:sp>
      <p:sp>
        <p:nvSpPr>
          <p:cNvPr id="26" name="矩形 25"/>
          <p:cNvSpPr/>
          <p:nvPr/>
        </p:nvSpPr>
        <p:spPr>
          <a:xfrm>
            <a:off x="908116" y="4096619"/>
            <a:ext cx="1800493" cy="416461"/>
          </a:xfrm>
          <a:prstGeom prst="rect">
            <a:avLst/>
          </a:prstGeom>
          <a:solidFill>
            <a:schemeClr val="accent1"/>
          </a:solidFill>
        </p:spPr>
        <p:txBody>
          <a:bodyPr wrap="none">
            <a:spAutoFit/>
          </a:bodyPr>
          <a:lstStyle/>
          <a:p>
            <a:pPr defTabSz="1219170">
              <a:lnSpc>
                <a:spcPct val="130000"/>
              </a:lnSpc>
              <a:defRPr/>
            </a:pPr>
            <a:r>
              <a:rPr lang="zh-CN" altLang="en-US" b="1" kern="0" dirty="0">
                <a:solidFill>
                  <a:schemeClr val="bg1"/>
                </a:solidFill>
              </a:rPr>
              <a:t>与信令数据结合</a:t>
            </a:r>
            <a:endParaRPr lang="en-US" altLang="zh-CN" b="1" kern="0" dirty="0">
              <a:solidFill>
                <a:schemeClr val="bg1"/>
              </a:solidFill>
            </a:endParaRPr>
          </a:p>
        </p:txBody>
      </p:sp>
    </p:spTree>
    <p:extLst>
      <p:ext uri="{BB962C8B-B14F-4D97-AF65-F5344CB8AC3E}">
        <p14:creationId xmlns:p14="http://schemas.microsoft.com/office/powerpoint/2010/main" val="14171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301095" y="1305356"/>
            <a:ext cx="7589808" cy="1032886"/>
          </a:xfrm>
        </p:spPr>
        <p:txBody>
          <a:bodyPr/>
          <a:lstStyle/>
          <a:p>
            <a:r>
              <a:rPr kumimoji="1" lang="zh-CN" altLang="en-US" sz="6000" dirty="0" smtClean="0"/>
              <a:t>感谢聆听！</a:t>
            </a:r>
            <a:endParaRPr kumimoji="1" lang="zh-CN" altLang="en-US" sz="6000" dirty="0"/>
          </a:p>
        </p:txBody>
      </p:sp>
      <p:sp>
        <p:nvSpPr>
          <p:cNvPr id="3" name="文本占位符 2"/>
          <p:cNvSpPr>
            <a:spLocks noGrp="1"/>
          </p:cNvSpPr>
          <p:nvPr>
            <p:ph type="body" sz="quarter" idx="11"/>
          </p:nvPr>
        </p:nvSpPr>
        <p:spPr/>
        <p:txBody>
          <a:bodyPr/>
          <a:lstStyle/>
          <a:p>
            <a:r>
              <a:rPr kumimoji="1" lang="en-US" altLang="zh-CN" dirty="0" smtClean="0"/>
              <a:t>《</a:t>
            </a:r>
            <a:r>
              <a:rPr kumimoji="1" lang="zh-CN" altLang="en-US" dirty="0" smtClean="0"/>
              <a:t>基于社交媒体的旅游时空行为数据库的建立</a:t>
            </a:r>
            <a:r>
              <a:rPr kumimoji="1" lang="en-US" altLang="zh-CN" dirty="0" smtClean="0"/>
              <a:t>》</a:t>
            </a:r>
            <a:endParaRPr kumimoji="1" lang="zh-CN" altLang="en-US" dirty="0"/>
          </a:p>
        </p:txBody>
      </p:sp>
      <p:sp>
        <p:nvSpPr>
          <p:cNvPr id="4" name="文本占位符 3"/>
          <p:cNvSpPr>
            <a:spLocks noGrp="1"/>
          </p:cNvSpPr>
          <p:nvPr>
            <p:ph type="body" sz="quarter" idx="12"/>
          </p:nvPr>
        </p:nvSpPr>
        <p:spPr>
          <a:xfrm>
            <a:off x="2301095" y="3538762"/>
            <a:ext cx="7589808" cy="1380709"/>
          </a:xfrm>
        </p:spPr>
        <p:txBody>
          <a:bodyPr/>
          <a:lstStyle/>
          <a:p>
            <a:r>
              <a:rPr kumimoji="1" lang="zh-CN" altLang="en-US" sz="2000" dirty="0" smtClean="0"/>
              <a:t>答辩人：孙 奇</a:t>
            </a:r>
            <a:endParaRPr kumimoji="1" lang="en-US" altLang="zh-CN" sz="2000" dirty="0" smtClean="0"/>
          </a:p>
          <a:p>
            <a:r>
              <a:rPr kumimoji="1" lang="zh-CN" altLang="en-US" sz="2000" dirty="0" smtClean="0"/>
              <a:t>指导老师：高 勇</a:t>
            </a:r>
            <a:endParaRPr kumimoji="1" lang="zh-CN" altLang="en-US" sz="2000" dirty="0"/>
          </a:p>
        </p:txBody>
      </p:sp>
    </p:spTree>
    <p:extLst>
      <p:ext uri="{BB962C8B-B14F-4D97-AF65-F5344CB8AC3E}">
        <p14:creationId xmlns:p14="http://schemas.microsoft.com/office/powerpoint/2010/main" val="1160877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研究现状</a:t>
            </a:r>
            <a:endParaRPr kumimoji="1" lang="zh-CN"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472881555"/>
              </p:ext>
            </p:extLst>
          </p:nvPr>
        </p:nvGraphicFramePr>
        <p:xfrm>
          <a:off x="1356977" y="1014416"/>
          <a:ext cx="9172913" cy="4716627"/>
        </p:xfrm>
        <a:graphic>
          <a:graphicData uri="http://schemas.openxmlformats.org/drawingml/2006/table">
            <a:tbl>
              <a:tblPr firstRow="1" firstCol="1">
                <a:tableStyleId>{5C22544A-7EE6-4342-B048-85BDC9FD1C3A}</a:tableStyleId>
              </a:tblPr>
              <a:tblGrid>
                <a:gridCol w="1357648">
                  <a:extLst>
                    <a:ext uri="{9D8B030D-6E8A-4147-A177-3AD203B41FA5}">
                      <a16:colId xmlns:a16="http://schemas.microsoft.com/office/drawing/2014/main" val="2181869145"/>
                    </a:ext>
                  </a:extLst>
                </a:gridCol>
                <a:gridCol w="1814513">
                  <a:extLst>
                    <a:ext uri="{9D8B030D-6E8A-4147-A177-3AD203B41FA5}">
                      <a16:colId xmlns:a16="http://schemas.microsoft.com/office/drawing/2014/main" val="18342538"/>
                    </a:ext>
                  </a:extLst>
                </a:gridCol>
                <a:gridCol w="1358881">
                  <a:extLst>
                    <a:ext uri="{9D8B030D-6E8A-4147-A177-3AD203B41FA5}">
                      <a16:colId xmlns:a16="http://schemas.microsoft.com/office/drawing/2014/main" val="3311635091"/>
                    </a:ext>
                  </a:extLst>
                </a:gridCol>
                <a:gridCol w="1555770">
                  <a:extLst>
                    <a:ext uri="{9D8B030D-6E8A-4147-A177-3AD203B41FA5}">
                      <a16:colId xmlns:a16="http://schemas.microsoft.com/office/drawing/2014/main" val="141530676"/>
                    </a:ext>
                  </a:extLst>
                </a:gridCol>
                <a:gridCol w="1482051">
                  <a:extLst>
                    <a:ext uri="{9D8B030D-6E8A-4147-A177-3AD203B41FA5}">
                      <a16:colId xmlns:a16="http://schemas.microsoft.com/office/drawing/2014/main" val="1435479201"/>
                    </a:ext>
                  </a:extLst>
                </a:gridCol>
                <a:gridCol w="1604050">
                  <a:extLst>
                    <a:ext uri="{9D8B030D-6E8A-4147-A177-3AD203B41FA5}">
                      <a16:colId xmlns:a16="http://schemas.microsoft.com/office/drawing/2014/main" val="3420147883"/>
                    </a:ext>
                  </a:extLst>
                </a:gridCol>
              </a:tblGrid>
              <a:tr h="509880">
                <a:tc rowSpan="2">
                  <a:txBody>
                    <a:bodyPr/>
                    <a:lstStyle/>
                    <a:p>
                      <a:pPr lvl="0" algn="ctr">
                        <a:spcBef>
                          <a:spcPts val="1200"/>
                        </a:spcBef>
                        <a:spcAft>
                          <a:spcPts val="600"/>
                        </a:spcAft>
                      </a:pPr>
                      <a:r>
                        <a:rPr lang="zh-CN" sz="1800" kern="100" dirty="0">
                          <a:effectLst/>
                        </a:rPr>
                        <a:t>数据属性</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Bef>
                          <a:spcPts val="1200"/>
                        </a:spcBef>
                        <a:spcAft>
                          <a:spcPts val="600"/>
                        </a:spcAft>
                      </a:pPr>
                      <a:r>
                        <a:rPr lang="en-US" sz="1800" kern="100" dirty="0">
                          <a:effectLst/>
                        </a:rPr>
                        <a:t>GPS</a:t>
                      </a:r>
                      <a:r>
                        <a:rPr lang="zh-CN" sz="1800" kern="100" dirty="0" smtClean="0">
                          <a:effectLst/>
                        </a:rPr>
                        <a:t>数据</a:t>
                      </a:r>
                      <a:endParaRPr lang="en-US" altLang="zh-CN" sz="1800" kern="100" dirty="0" smtClean="0">
                        <a:effectLst/>
                      </a:endParaRPr>
                    </a:p>
                    <a:p>
                      <a:pPr marL="0" marR="0" lvl="0" indent="0" algn="ctr" defTabSz="914400" rtl="0" eaLnBrk="1" fontAlgn="auto" latinLnBrk="0" hangingPunct="1">
                        <a:lnSpc>
                          <a:spcPct val="100000"/>
                        </a:lnSpc>
                        <a:spcBef>
                          <a:spcPts val="1200"/>
                        </a:spcBef>
                        <a:spcAft>
                          <a:spcPts val="600"/>
                        </a:spcAft>
                        <a:buClrTx/>
                        <a:buSzTx/>
                        <a:buFontTx/>
                        <a:buNone/>
                        <a:tabLst/>
                        <a:defRPr/>
                      </a:pPr>
                      <a:r>
                        <a:rPr lang="zh-CN" altLang="en-US" sz="1800" b="1" kern="100" dirty="0" smtClean="0">
                          <a:solidFill>
                            <a:schemeClr val="lt1"/>
                          </a:solidFill>
                          <a:effectLst/>
                          <a:latin typeface="+mn-ea"/>
                          <a:ea typeface="+mn-ea"/>
                          <a:cs typeface="Times New Roman" panose="02020603050405020304" pitchFamily="18" charset="0"/>
                        </a:rPr>
                        <a:t>（</a:t>
                      </a:r>
                      <a:r>
                        <a:rPr lang="en-US" altLang="zh-CN" sz="1800" b="1" kern="100" dirty="0" err="1" smtClean="0">
                          <a:solidFill>
                            <a:schemeClr val="lt1"/>
                          </a:solidFill>
                          <a:effectLst/>
                          <a:latin typeface="+mn-ea"/>
                          <a:ea typeface="+mn-ea"/>
                          <a:cs typeface="Times New Roman" panose="02020603050405020304" pitchFamily="18" charset="0"/>
                        </a:rPr>
                        <a:t>Modsching</a:t>
                      </a:r>
                      <a:r>
                        <a:rPr lang="en-US" altLang="zh-CN" sz="1800" b="1" kern="100" dirty="0" smtClean="0">
                          <a:solidFill>
                            <a:schemeClr val="lt1"/>
                          </a:solidFill>
                          <a:effectLst/>
                          <a:latin typeface="+mn-ea"/>
                          <a:ea typeface="+mn-ea"/>
                          <a:cs typeface="Times New Roman" panose="02020603050405020304" pitchFamily="18" charset="0"/>
                        </a:rPr>
                        <a:t> et al.,2008</a:t>
                      </a:r>
                      <a:r>
                        <a:rPr lang="zh-CN" altLang="en-US" sz="1800" b="1" kern="100" dirty="0" smtClean="0">
                          <a:solidFill>
                            <a:schemeClr val="lt1"/>
                          </a:solidFill>
                          <a:effectLst/>
                          <a:latin typeface="+mn-ea"/>
                          <a:ea typeface="+mn-ea"/>
                          <a:cs typeface="Times New Roman" panose="02020603050405020304" pitchFamily="18" charset="0"/>
                        </a:rPr>
                        <a:t>）</a:t>
                      </a:r>
                      <a:endParaRPr lang="zh-CN" altLang="zh-CN" sz="1800" b="1" kern="100" dirty="0" smtClean="0">
                        <a:solidFill>
                          <a:schemeClr val="lt1"/>
                        </a:solidFill>
                        <a:effectLst/>
                        <a:latin typeface="+mn-ea"/>
                        <a:ea typeface="+mn-ea"/>
                        <a:cs typeface="Times New Roman" panose="02020603050405020304" pitchFamily="18" charset="0"/>
                      </a:endParaRPr>
                    </a:p>
                  </a:txBody>
                  <a:tcPr marL="68580" marR="68580" marT="0" marB="0"/>
                </a:tc>
                <a:tc rowSpan="2">
                  <a:txBody>
                    <a:bodyPr/>
                    <a:lstStyle/>
                    <a:p>
                      <a:pPr algn="ctr">
                        <a:spcBef>
                          <a:spcPts val="1200"/>
                        </a:spcBef>
                        <a:spcAft>
                          <a:spcPts val="600"/>
                        </a:spcAft>
                      </a:pPr>
                      <a:r>
                        <a:rPr lang="zh-CN" sz="1800" kern="100" dirty="0">
                          <a:effectLst/>
                        </a:rPr>
                        <a:t>出租车</a:t>
                      </a:r>
                      <a:r>
                        <a:rPr lang="zh-CN" sz="1800" kern="100" dirty="0" smtClean="0">
                          <a:effectLst/>
                        </a:rPr>
                        <a:t>数据</a:t>
                      </a:r>
                      <a:endParaRPr lang="en-US" altLang="zh-CN" sz="1800" kern="100" dirty="0" smtClean="0">
                        <a:effectLst/>
                      </a:endParaRPr>
                    </a:p>
                    <a:p>
                      <a:pPr marL="0" marR="0" lvl="0" indent="0" algn="ctr" defTabSz="914400" rtl="0" eaLnBrk="1" fontAlgn="auto" latinLnBrk="0" hangingPunct="1">
                        <a:lnSpc>
                          <a:spcPct val="100000"/>
                        </a:lnSpc>
                        <a:spcBef>
                          <a:spcPts val="1200"/>
                        </a:spcBef>
                        <a:spcAft>
                          <a:spcPts val="600"/>
                        </a:spcAft>
                        <a:buClrTx/>
                        <a:buSzTx/>
                        <a:buFontTx/>
                        <a:buNone/>
                        <a:tabLst/>
                        <a:defRPr/>
                      </a:pPr>
                      <a:r>
                        <a:rPr lang="zh-CN" altLang="en-US" sz="1800" b="1" kern="100" dirty="0" smtClean="0">
                          <a:solidFill>
                            <a:schemeClr val="lt1"/>
                          </a:solidFill>
                          <a:effectLst/>
                          <a:latin typeface="+mn-ea"/>
                          <a:ea typeface="+mn-ea"/>
                          <a:cs typeface="Times New Roman" panose="02020603050405020304" pitchFamily="18" charset="0"/>
                        </a:rPr>
                        <a:t>（</a:t>
                      </a:r>
                      <a:r>
                        <a:rPr lang="en-US" altLang="zh-CN" sz="1800" b="1" kern="100" dirty="0" smtClean="0">
                          <a:solidFill>
                            <a:schemeClr val="lt1"/>
                          </a:solidFill>
                          <a:effectLst/>
                          <a:latin typeface="+mn-ea"/>
                          <a:ea typeface="+mn-ea"/>
                          <a:cs typeface="Times New Roman" panose="02020603050405020304" pitchFamily="18" charset="0"/>
                        </a:rPr>
                        <a:t>Liu et al., 2012</a:t>
                      </a:r>
                      <a:r>
                        <a:rPr lang="zh-CN" altLang="en-US" sz="1800" b="1" kern="100" dirty="0" smtClean="0">
                          <a:solidFill>
                            <a:schemeClr val="lt1"/>
                          </a:solidFill>
                          <a:effectLst/>
                          <a:latin typeface="+mn-ea"/>
                          <a:ea typeface="+mn-ea"/>
                          <a:cs typeface="Times New Roman" panose="02020603050405020304" pitchFamily="18" charset="0"/>
                        </a:rPr>
                        <a:t>）</a:t>
                      </a:r>
                      <a:endParaRPr lang="zh-CN" altLang="zh-CN" sz="1800" b="1" kern="100" dirty="0" smtClean="0">
                        <a:solidFill>
                          <a:schemeClr val="lt1"/>
                        </a:solidFill>
                        <a:effectLst/>
                        <a:latin typeface="+mn-ea"/>
                        <a:ea typeface="+mn-ea"/>
                        <a:cs typeface="Times New Roman" panose="02020603050405020304" pitchFamily="18" charset="0"/>
                      </a:endParaRPr>
                    </a:p>
                  </a:txBody>
                  <a:tcPr marL="68580" marR="68580" marT="0" marB="0"/>
                </a:tc>
                <a:tc rowSpan="2">
                  <a:txBody>
                    <a:bodyPr/>
                    <a:lstStyle/>
                    <a:p>
                      <a:pPr algn="ctr">
                        <a:spcBef>
                          <a:spcPts val="1200"/>
                        </a:spcBef>
                        <a:spcAft>
                          <a:spcPts val="600"/>
                        </a:spcAft>
                      </a:pPr>
                      <a:r>
                        <a:rPr lang="zh-CN" sz="1800" kern="100" dirty="0">
                          <a:effectLst/>
                        </a:rPr>
                        <a:t>手机</a:t>
                      </a:r>
                      <a:r>
                        <a:rPr lang="zh-CN" sz="1800" kern="100" dirty="0" smtClean="0">
                          <a:effectLst/>
                        </a:rPr>
                        <a:t>数据</a:t>
                      </a:r>
                      <a:endParaRPr lang="en-US" altLang="zh-CN" sz="1800" kern="100" dirty="0" smtClean="0">
                        <a:effectLst/>
                      </a:endParaRPr>
                    </a:p>
                    <a:p>
                      <a:pPr marL="0" marR="0" lvl="0" indent="0" algn="ctr" defTabSz="914400" rtl="0" eaLnBrk="1" fontAlgn="auto" latinLnBrk="0" hangingPunct="1">
                        <a:lnSpc>
                          <a:spcPct val="100000"/>
                        </a:lnSpc>
                        <a:spcBef>
                          <a:spcPts val="1200"/>
                        </a:spcBef>
                        <a:spcAft>
                          <a:spcPts val="600"/>
                        </a:spcAft>
                        <a:buClrTx/>
                        <a:buSzTx/>
                        <a:buFontTx/>
                        <a:buNone/>
                        <a:tabLst/>
                        <a:defRPr/>
                      </a:pPr>
                      <a:r>
                        <a:rPr lang="zh-CN" altLang="en-US" sz="1800" b="1" kern="100" dirty="0" smtClean="0">
                          <a:solidFill>
                            <a:schemeClr val="lt1"/>
                          </a:solidFill>
                          <a:effectLst/>
                          <a:latin typeface="+mn-ea"/>
                          <a:ea typeface="+mn-ea"/>
                          <a:cs typeface="Times New Roman" panose="02020603050405020304" pitchFamily="18" charset="0"/>
                        </a:rPr>
                        <a:t>（</a:t>
                      </a:r>
                      <a:r>
                        <a:rPr lang="en-US" altLang="zh-CN" sz="1800" b="1" kern="100" dirty="0" err="1" smtClean="0">
                          <a:solidFill>
                            <a:schemeClr val="lt1"/>
                          </a:solidFill>
                          <a:effectLst/>
                          <a:latin typeface="+mn-ea"/>
                          <a:ea typeface="+mn-ea"/>
                          <a:cs typeface="Times New Roman" panose="02020603050405020304" pitchFamily="18" charset="0"/>
                        </a:rPr>
                        <a:t>Versichele</a:t>
                      </a:r>
                      <a:r>
                        <a:rPr lang="en-US" altLang="zh-CN" sz="1800" b="1" kern="100" dirty="0" smtClean="0">
                          <a:solidFill>
                            <a:schemeClr val="lt1"/>
                          </a:solidFill>
                          <a:effectLst/>
                          <a:latin typeface="+mn-ea"/>
                          <a:ea typeface="+mn-ea"/>
                          <a:cs typeface="Times New Roman" panose="02020603050405020304" pitchFamily="18" charset="0"/>
                        </a:rPr>
                        <a:t> et al., 2014</a:t>
                      </a:r>
                      <a:r>
                        <a:rPr lang="zh-CN" altLang="en-US" sz="1800" b="1" kern="100" dirty="0" smtClean="0">
                          <a:solidFill>
                            <a:schemeClr val="lt1"/>
                          </a:solidFill>
                          <a:effectLst/>
                          <a:latin typeface="+mn-ea"/>
                          <a:ea typeface="+mn-ea"/>
                          <a:cs typeface="Times New Roman" panose="02020603050405020304" pitchFamily="18" charset="0"/>
                        </a:rPr>
                        <a:t>）</a:t>
                      </a:r>
                      <a:endParaRPr lang="zh-CN" altLang="zh-CN" sz="1800" b="1" kern="100" dirty="0" smtClean="0">
                        <a:solidFill>
                          <a:schemeClr val="lt1"/>
                        </a:solidFill>
                        <a:effectLst/>
                        <a:latin typeface="+mn-ea"/>
                        <a:ea typeface="+mn-ea"/>
                        <a:cs typeface="Times New Roman" panose="02020603050405020304" pitchFamily="18" charset="0"/>
                      </a:endParaRPr>
                    </a:p>
                  </a:txBody>
                  <a:tcPr marL="68580" marR="68580" marT="0" marB="0"/>
                </a:tc>
                <a:tc gridSpan="2">
                  <a:txBody>
                    <a:bodyPr/>
                    <a:lstStyle/>
                    <a:p>
                      <a:pPr algn="ctr">
                        <a:spcBef>
                          <a:spcPts val="1200"/>
                        </a:spcBef>
                        <a:spcAft>
                          <a:spcPts val="600"/>
                        </a:spcAft>
                      </a:pPr>
                      <a:r>
                        <a:rPr lang="zh-CN" sz="1800" kern="100" dirty="0">
                          <a:effectLst/>
                        </a:rPr>
                        <a:t>社交媒体</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4136867662"/>
                  </a:ext>
                </a:extLst>
              </a:tr>
              <a:tr h="114746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Bef>
                          <a:spcPts val="1200"/>
                        </a:spcBef>
                        <a:spcAft>
                          <a:spcPts val="600"/>
                        </a:spcAft>
                      </a:pPr>
                      <a:r>
                        <a:rPr lang="zh-CN" sz="1800" kern="100" dirty="0">
                          <a:effectLst/>
                        </a:rPr>
                        <a:t>共享空间</a:t>
                      </a:r>
                      <a:r>
                        <a:rPr lang="zh-CN" sz="1800" kern="100" dirty="0" smtClean="0">
                          <a:effectLst/>
                        </a:rPr>
                        <a:t>类</a:t>
                      </a:r>
                      <a:endParaRPr lang="en-US" altLang="zh-CN" sz="1800" kern="100" dirty="0" smtClean="0">
                        <a:effectLst/>
                      </a:endParaRPr>
                    </a:p>
                    <a:p>
                      <a:pPr marL="0" marR="0" lvl="0" indent="0" algn="ctr" defTabSz="914400" rtl="0" eaLnBrk="1" fontAlgn="auto" latinLnBrk="0" hangingPunct="1">
                        <a:lnSpc>
                          <a:spcPct val="100000"/>
                        </a:lnSpc>
                        <a:spcBef>
                          <a:spcPts val="1200"/>
                        </a:spcBef>
                        <a:spcAft>
                          <a:spcPts val="600"/>
                        </a:spcAft>
                        <a:buClrTx/>
                        <a:buSzTx/>
                        <a:buFontTx/>
                        <a:buNone/>
                        <a:tabLst/>
                        <a:defRPr/>
                      </a:pPr>
                      <a:r>
                        <a:rPr lang="zh-CN" altLang="en-US"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Quan</a:t>
                      </a:r>
                      <a:r>
                        <a:rPr lang="en-US" altLang="zh-CN" sz="1800" kern="1200" dirty="0" smtClean="0">
                          <a:solidFill>
                            <a:schemeClr val="dk1"/>
                          </a:solidFill>
                          <a:effectLst/>
                          <a:latin typeface="+mn-lt"/>
                          <a:ea typeface="+mn-ea"/>
                          <a:cs typeface="+mn-cs"/>
                        </a:rPr>
                        <a:t> Vu et al., 2015</a:t>
                      </a:r>
                      <a:r>
                        <a:rPr lang="zh-CN" altLang="en-US" sz="1800" kern="1200" dirty="0" smtClean="0">
                          <a:solidFill>
                            <a:schemeClr val="dk1"/>
                          </a:solidFill>
                          <a:effectLst/>
                          <a:latin typeface="+mn-lt"/>
                          <a:ea typeface="+mn-ea"/>
                          <a:cs typeface="+mn-cs"/>
                        </a:rPr>
                        <a:t>）</a:t>
                      </a:r>
                      <a:endParaRPr lang="zh-CN"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dirty="0">
                          <a:effectLst/>
                        </a:rPr>
                        <a:t>微博</a:t>
                      </a:r>
                      <a:r>
                        <a:rPr lang="zh-CN" sz="1800" kern="100" dirty="0" smtClean="0">
                          <a:effectLst/>
                        </a:rPr>
                        <a:t>类</a:t>
                      </a:r>
                      <a:endParaRPr lang="en-US" altLang="zh-CN" sz="1800" kern="100" dirty="0" smtClean="0">
                        <a:effectLst/>
                      </a:endParaRPr>
                    </a:p>
                    <a:p>
                      <a:pPr marL="0" marR="0" lvl="0" indent="0" algn="ctr" defTabSz="914400" rtl="0" eaLnBrk="1" fontAlgn="auto" latinLnBrk="0" hangingPunct="1">
                        <a:lnSpc>
                          <a:spcPct val="100000"/>
                        </a:lnSpc>
                        <a:spcBef>
                          <a:spcPts val="1200"/>
                        </a:spcBef>
                        <a:spcAft>
                          <a:spcPts val="600"/>
                        </a:spcAft>
                        <a:buClrTx/>
                        <a:buSzTx/>
                        <a:buFontTx/>
                        <a:buNone/>
                        <a:tabLst/>
                        <a:defRPr/>
                      </a:pPr>
                      <a:r>
                        <a:rPr lang="zh-CN" altLang="en-US"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Hawelka</a:t>
                      </a:r>
                      <a:r>
                        <a:rPr lang="en-US" altLang="zh-CN" sz="1800" kern="1200" dirty="0" smtClean="0">
                          <a:solidFill>
                            <a:schemeClr val="dk1"/>
                          </a:solidFill>
                          <a:effectLst/>
                          <a:latin typeface="+mn-lt"/>
                          <a:ea typeface="+mn-ea"/>
                          <a:cs typeface="+mn-cs"/>
                        </a:rPr>
                        <a:t> et al., 2014</a:t>
                      </a:r>
                      <a:r>
                        <a:rPr lang="zh-CN" altLang="en-US" sz="1800" kern="1200" dirty="0" smtClean="0">
                          <a:solidFill>
                            <a:schemeClr val="dk1"/>
                          </a:solidFill>
                          <a:effectLst/>
                          <a:latin typeface="+mn-lt"/>
                          <a:ea typeface="+mn-ea"/>
                          <a:cs typeface="+mn-cs"/>
                        </a:rPr>
                        <a:t>）</a:t>
                      </a:r>
                      <a:endParaRPr lang="zh-CN" altLang="zh-CN" sz="18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92731959"/>
                  </a:ext>
                </a:extLst>
              </a:tr>
              <a:tr h="509880">
                <a:tc>
                  <a:txBody>
                    <a:bodyPr/>
                    <a:lstStyle/>
                    <a:p>
                      <a:pPr algn="ctr">
                        <a:spcBef>
                          <a:spcPts val="1200"/>
                        </a:spcBef>
                        <a:spcAft>
                          <a:spcPts val="600"/>
                        </a:spcAft>
                      </a:pPr>
                      <a:r>
                        <a:rPr lang="zh-CN" sz="1800" kern="100">
                          <a:effectLst/>
                        </a:rPr>
                        <a:t>数据规模</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大</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大</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大</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altLang="en-US" sz="1800" kern="100" dirty="0" smtClean="0">
                          <a:effectLst/>
                        </a:rPr>
                        <a:t>极</a:t>
                      </a:r>
                      <a:r>
                        <a:rPr lang="zh-CN" sz="1800" kern="100" dirty="0" smtClean="0">
                          <a:effectLst/>
                        </a:rPr>
                        <a:t>大</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85743986"/>
                  </a:ext>
                </a:extLst>
              </a:tr>
              <a:tr h="509880">
                <a:tc>
                  <a:txBody>
                    <a:bodyPr/>
                    <a:lstStyle/>
                    <a:p>
                      <a:pPr algn="ctr">
                        <a:spcBef>
                          <a:spcPts val="1200"/>
                        </a:spcBef>
                        <a:spcAft>
                          <a:spcPts val="600"/>
                        </a:spcAft>
                      </a:pPr>
                      <a:r>
                        <a:rPr lang="zh-CN" sz="1800" kern="100">
                          <a:effectLst/>
                        </a:rPr>
                        <a:t>定位精度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高</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高</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中等</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低</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低</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3641891"/>
                  </a:ext>
                </a:extLst>
              </a:tr>
              <a:tr h="509880">
                <a:tc>
                  <a:txBody>
                    <a:bodyPr/>
                    <a:lstStyle/>
                    <a:p>
                      <a:pPr algn="ctr">
                        <a:spcBef>
                          <a:spcPts val="1200"/>
                        </a:spcBef>
                        <a:spcAft>
                          <a:spcPts val="600"/>
                        </a:spcAft>
                      </a:pPr>
                      <a:r>
                        <a:rPr lang="zh-CN" sz="1800" kern="100">
                          <a:effectLst/>
                        </a:rPr>
                        <a:t>公开性</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保密</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部分公开</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保密</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公开</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公开</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90345833"/>
                  </a:ext>
                </a:extLst>
              </a:tr>
              <a:tr h="509880">
                <a:tc>
                  <a:txBody>
                    <a:bodyPr/>
                    <a:lstStyle/>
                    <a:p>
                      <a:pPr algn="ctr">
                        <a:spcBef>
                          <a:spcPts val="1200"/>
                        </a:spcBef>
                        <a:spcAft>
                          <a:spcPts val="600"/>
                        </a:spcAft>
                      </a:pPr>
                      <a:r>
                        <a:rPr lang="zh-CN" sz="1800" kern="100">
                          <a:effectLst/>
                        </a:rPr>
                        <a:t>空间尺度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小</a:t>
                      </a:r>
                      <a:r>
                        <a:rPr lang="en-US" sz="1800" kern="100">
                          <a:effectLst/>
                        </a:rPr>
                        <a:t>(</a:t>
                      </a:r>
                      <a:r>
                        <a:rPr lang="zh-CN" sz="1800" kern="100">
                          <a:effectLst/>
                        </a:rPr>
                        <a:t>景区</a:t>
                      </a:r>
                      <a:r>
                        <a:rPr lang="en-US" sz="1800" kern="100">
                          <a:effectLst/>
                        </a:rPr>
                        <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中</a:t>
                      </a:r>
                      <a:r>
                        <a:rPr lang="en-US" sz="1800" kern="100">
                          <a:effectLst/>
                        </a:rPr>
                        <a:t>(</a:t>
                      </a:r>
                      <a:r>
                        <a:rPr lang="zh-CN" sz="1800" kern="100">
                          <a:effectLst/>
                        </a:rPr>
                        <a:t>城市</a:t>
                      </a:r>
                      <a:r>
                        <a:rPr lang="en-US" sz="1800" kern="100">
                          <a:effectLst/>
                        </a:rPr>
                        <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大</a:t>
                      </a:r>
                      <a:r>
                        <a:rPr lang="en-US" sz="1800" kern="100">
                          <a:effectLst/>
                        </a:rPr>
                        <a:t>(</a:t>
                      </a:r>
                      <a:r>
                        <a:rPr lang="zh-CN" sz="1800" kern="100">
                          <a:effectLst/>
                        </a:rPr>
                        <a:t>全球</a:t>
                      </a:r>
                      <a:r>
                        <a:rPr lang="en-US" sz="1800" kern="100">
                          <a:effectLst/>
                        </a:rPr>
                        <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大</a:t>
                      </a:r>
                      <a:r>
                        <a:rPr lang="en-US" sz="1800" kern="100">
                          <a:effectLst/>
                        </a:rPr>
                        <a:t>(</a:t>
                      </a:r>
                      <a:r>
                        <a:rPr lang="zh-CN" sz="1800" kern="100">
                          <a:effectLst/>
                        </a:rPr>
                        <a:t>全球</a:t>
                      </a:r>
                      <a:r>
                        <a:rPr lang="en-US" sz="1800" kern="100">
                          <a:effectLst/>
                        </a:rPr>
                        <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大</a:t>
                      </a:r>
                      <a:r>
                        <a:rPr lang="en-US" sz="1800" kern="100">
                          <a:effectLst/>
                        </a:rPr>
                        <a:t>(</a:t>
                      </a:r>
                      <a:r>
                        <a:rPr lang="zh-CN" sz="1800" kern="100">
                          <a:effectLst/>
                        </a:rPr>
                        <a:t>全球</a:t>
                      </a:r>
                      <a:r>
                        <a:rPr lang="en-US" sz="1800" kern="100">
                          <a:effectLst/>
                        </a:rPr>
                        <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8348459"/>
                  </a:ext>
                </a:extLst>
              </a:tr>
              <a:tr h="509880">
                <a:tc>
                  <a:txBody>
                    <a:bodyPr/>
                    <a:lstStyle/>
                    <a:p>
                      <a:pPr algn="ctr">
                        <a:spcBef>
                          <a:spcPts val="1200"/>
                        </a:spcBef>
                        <a:spcAft>
                          <a:spcPts val="600"/>
                        </a:spcAft>
                      </a:pPr>
                      <a:r>
                        <a:rPr lang="zh-CN" sz="1800" kern="100">
                          <a:effectLst/>
                        </a:rPr>
                        <a:t>轨迹完整性</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完整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完整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部分完整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不完整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不完整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8378741"/>
                  </a:ext>
                </a:extLst>
              </a:tr>
              <a:tr h="509880">
                <a:tc>
                  <a:txBody>
                    <a:bodyPr/>
                    <a:lstStyle/>
                    <a:p>
                      <a:pPr algn="ctr">
                        <a:spcBef>
                          <a:spcPts val="1200"/>
                        </a:spcBef>
                        <a:spcAft>
                          <a:spcPts val="600"/>
                        </a:spcAft>
                      </a:pPr>
                      <a:r>
                        <a:rPr lang="zh-CN" sz="1800" kern="100" dirty="0">
                          <a:effectLst/>
                        </a:rPr>
                        <a:t>语义信息</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无</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无</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a:effectLst/>
                        </a:rPr>
                        <a:t>无</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altLang="en-US" sz="1800" kern="100" dirty="0" smtClean="0">
                          <a:effectLst/>
                        </a:rPr>
                        <a:t>有</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1200"/>
                        </a:spcBef>
                        <a:spcAft>
                          <a:spcPts val="600"/>
                        </a:spcAft>
                      </a:pPr>
                      <a:r>
                        <a:rPr lang="zh-CN" sz="1800" kern="100" dirty="0">
                          <a:effectLst/>
                        </a:rPr>
                        <a:t>极丰富</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8729821"/>
                  </a:ext>
                </a:extLst>
              </a:tr>
            </a:tbl>
          </a:graphicData>
        </a:graphic>
      </p:graphicFrame>
    </p:spTree>
    <p:extLst>
      <p:ext uri="{BB962C8B-B14F-4D97-AF65-F5344CB8AC3E}">
        <p14:creationId xmlns:p14="http://schemas.microsoft.com/office/powerpoint/2010/main" val="84440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smtClean="0"/>
              <a:t>研究目的和内容</a:t>
            </a:r>
            <a:endParaRPr kumimoji="1" lang="zh-CN" altLang="en-US" dirty="0"/>
          </a:p>
        </p:txBody>
      </p:sp>
      <p:sp>
        <p:nvSpPr>
          <p:cNvPr id="34" name="矩形 33"/>
          <p:cNvSpPr/>
          <p:nvPr/>
        </p:nvSpPr>
        <p:spPr>
          <a:xfrm>
            <a:off x="1426464" y="1209822"/>
            <a:ext cx="164592" cy="44716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5" name="文本框 8"/>
          <p:cNvSpPr txBox="1"/>
          <p:nvPr/>
        </p:nvSpPr>
        <p:spPr>
          <a:xfrm>
            <a:off x="1664207" y="1102907"/>
            <a:ext cx="9463337"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dirty="0" smtClean="0">
                <a:solidFill>
                  <a:srgbClr val="000000"/>
                </a:solidFill>
                <a:latin typeface="+mn-ea"/>
              </a:rPr>
              <a:t>研究目的：</a:t>
            </a:r>
            <a:endParaRPr lang="en-US" altLang="zh-CN" sz="2400" b="1" dirty="0" smtClean="0">
              <a:solidFill>
                <a:srgbClr val="000000"/>
              </a:solidFill>
              <a:latin typeface="+mn-ea"/>
            </a:endParaRPr>
          </a:p>
          <a:p>
            <a:pPr>
              <a:lnSpc>
                <a:spcPct val="150000"/>
              </a:lnSpc>
            </a:pPr>
            <a:r>
              <a:rPr lang="zh-CN" altLang="en-US" sz="2400" dirty="0" smtClean="0">
                <a:solidFill>
                  <a:srgbClr val="000000"/>
                </a:solidFill>
                <a:latin typeface="+mn-ea"/>
              </a:rPr>
              <a:t>从社交</a:t>
            </a:r>
            <a:r>
              <a:rPr lang="zh-CN" altLang="en-US" sz="2400" dirty="0">
                <a:solidFill>
                  <a:srgbClr val="000000"/>
                </a:solidFill>
                <a:latin typeface="+mn-ea"/>
              </a:rPr>
              <a:t>媒体数据中，提取旅游者的旅行时空行为，构建旅游时空行为数据库</a:t>
            </a:r>
            <a:r>
              <a:rPr lang="zh-CN" altLang="en-US" sz="2400" dirty="0" smtClean="0">
                <a:solidFill>
                  <a:srgbClr val="000000"/>
                </a:solidFill>
                <a:latin typeface="+mn-ea"/>
              </a:rPr>
              <a:t>。</a:t>
            </a:r>
            <a:endParaRPr lang="en-US" altLang="zh-CN" sz="2400" dirty="0" smtClean="0">
              <a:solidFill>
                <a:srgbClr val="000000"/>
              </a:solidFill>
              <a:latin typeface="+mn-ea"/>
            </a:endParaRPr>
          </a:p>
          <a:p>
            <a:pPr>
              <a:lnSpc>
                <a:spcPct val="150000"/>
              </a:lnSpc>
            </a:pPr>
            <a:r>
              <a:rPr lang="zh-CN" altLang="en-US" sz="2400" b="1" dirty="0" smtClean="0">
                <a:solidFill>
                  <a:srgbClr val="000000"/>
                </a:solidFill>
                <a:latin typeface="+mn-ea"/>
              </a:rPr>
              <a:t>研究内容：</a:t>
            </a:r>
            <a:endParaRPr lang="en-US" altLang="zh-CN" sz="2400" b="1" dirty="0" smtClean="0">
              <a:solidFill>
                <a:srgbClr val="000000"/>
              </a:solidFill>
              <a:latin typeface="+mn-ea"/>
            </a:endParaRPr>
          </a:p>
          <a:p>
            <a:pPr>
              <a:lnSpc>
                <a:spcPct val="150000"/>
              </a:lnSpc>
            </a:pPr>
            <a:r>
              <a:rPr lang="en-US" altLang="zh-CN" sz="2400" dirty="0" smtClean="0">
                <a:solidFill>
                  <a:srgbClr val="000000"/>
                </a:solidFill>
                <a:latin typeface="+mn-ea"/>
              </a:rPr>
              <a:t>(</a:t>
            </a:r>
            <a:r>
              <a:rPr lang="en-US" altLang="zh-CN" sz="2400" dirty="0">
                <a:solidFill>
                  <a:srgbClr val="000000"/>
                </a:solidFill>
                <a:latin typeface="+mn-ea"/>
              </a:rPr>
              <a:t>1)</a:t>
            </a:r>
            <a:r>
              <a:rPr lang="zh-CN" altLang="en-US" sz="2400" dirty="0">
                <a:solidFill>
                  <a:srgbClr val="000000"/>
                </a:solidFill>
                <a:latin typeface="+mn-ea"/>
              </a:rPr>
              <a:t>对旅游时空行为建模，设计旅游行为数据库。</a:t>
            </a:r>
          </a:p>
          <a:p>
            <a:pPr>
              <a:lnSpc>
                <a:spcPct val="150000"/>
              </a:lnSpc>
            </a:pPr>
            <a:r>
              <a:rPr lang="en-US" altLang="zh-CN" sz="2400" dirty="0" smtClean="0">
                <a:solidFill>
                  <a:srgbClr val="000000"/>
                </a:solidFill>
                <a:latin typeface="+mn-ea"/>
              </a:rPr>
              <a:t>(</a:t>
            </a:r>
            <a:r>
              <a:rPr lang="en-US" altLang="zh-CN" sz="2400" dirty="0">
                <a:solidFill>
                  <a:srgbClr val="000000"/>
                </a:solidFill>
                <a:latin typeface="+mn-ea"/>
              </a:rPr>
              <a:t>2)</a:t>
            </a:r>
            <a:r>
              <a:rPr lang="zh-CN" altLang="en-US" sz="2400" dirty="0">
                <a:solidFill>
                  <a:srgbClr val="000000"/>
                </a:solidFill>
                <a:latin typeface="+mn-ea"/>
              </a:rPr>
              <a:t>旅游时空行为提取技术的研究。</a:t>
            </a:r>
          </a:p>
          <a:p>
            <a:pPr>
              <a:lnSpc>
                <a:spcPct val="150000"/>
              </a:lnSpc>
            </a:pPr>
            <a:r>
              <a:rPr lang="en-US" altLang="zh-CN" sz="2400" dirty="0" smtClean="0">
                <a:solidFill>
                  <a:srgbClr val="000000"/>
                </a:solidFill>
                <a:latin typeface="+mn-ea"/>
              </a:rPr>
              <a:t>(</a:t>
            </a:r>
            <a:r>
              <a:rPr lang="en-US" altLang="zh-CN" sz="2400" dirty="0">
                <a:solidFill>
                  <a:srgbClr val="000000"/>
                </a:solidFill>
                <a:latin typeface="+mn-ea"/>
              </a:rPr>
              <a:t>3)</a:t>
            </a:r>
            <a:r>
              <a:rPr lang="zh-CN" altLang="en-US" sz="2400" dirty="0">
                <a:solidFill>
                  <a:srgbClr val="000000"/>
                </a:solidFill>
                <a:latin typeface="+mn-ea"/>
              </a:rPr>
              <a:t>抓取社交媒体数据</a:t>
            </a:r>
            <a:r>
              <a:rPr lang="zh-CN" altLang="en-US" sz="2400" dirty="0" smtClean="0">
                <a:solidFill>
                  <a:srgbClr val="000000"/>
                </a:solidFill>
                <a:latin typeface="+mn-ea"/>
              </a:rPr>
              <a:t>，提取旅游时空行为并评估。</a:t>
            </a:r>
            <a:endParaRPr lang="zh-CN" altLang="en-US" sz="2400" dirty="0">
              <a:solidFill>
                <a:srgbClr val="000000"/>
              </a:solidFill>
              <a:latin typeface="+mn-ea"/>
            </a:endParaRPr>
          </a:p>
          <a:p>
            <a:pPr>
              <a:lnSpc>
                <a:spcPct val="150000"/>
              </a:lnSpc>
            </a:pPr>
            <a:r>
              <a:rPr lang="en-US" altLang="zh-CN" sz="2400" dirty="0" smtClean="0">
                <a:solidFill>
                  <a:srgbClr val="000000"/>
                </a:solidFill>
                <a:latin typeface="+mn-ea"/>
              </a:rPr>
              <a:t>(4)</a:t>
            </a:r>
            <a:r>
              <a:rPr lang="zh-CN" altLang="en-US" sz="2400" dirty="0" smtClean="0">
                <a:solidFill>
                  <a:srgbClr val="000000"/>
                </a:solidFill>
                <a:latin typeface="+mn-ea"/>
              </a:rPr>
              <a:t>建立旅游行为数据库并通过应用评估。</a:t>
            </a:r>
            <a:endParaRPr lang="en-US" altLang="zh-CN" sz="2400" dirty="0" smtClean="0">
              <a:solidFill>
                <a:srgbClr val="000000"/>
              </a:solidFill>
              <a:latin typeface="+mn-ea"/>
            </a:endParaRPr>
          </a:p>
        </p:txBody>
      </p:sp>
    </p:spTree>
    <p:extLst>
      <p:ext uri="{BB962C8B-B14F-4D97-AF65-F5344CB8AC3E}">
        <p14:creationId xmlns:p14="http://schemas.microsoft.com/office/powerpoint/2010/main" val="38675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a:t>技术框架</a:t>
            </a:r>
          </a:p>
        </p:txBody>
      </p:sp>
      <p:graphicFrame>
        <p:nvGraphicFramePr>
          <p:cNvPr id="34" name="对象 33"/>
          <p:cNvGraphicFramePr>
            <a:graphicFrameLocks noChangeAspect="1"/>
          </p:cNvGraphicFramePr>
          <p:nvPr>
            <p:extLst>
              <p:ext uri="{D42A27DB-BD31-4B8C-83A1-F6EECF244321}">
                <p14:modId xmlns:p14="http://schemas.microsoft.com/office/powerpoint/2010/main" val="2983011720"/>
              </p:ext>
            </p:extLst>
          </p:nvPr>
        </p:nvGraphicFramePr>
        <p:xfrm>
          <a:off x="2771337" y="243343"/>
          <a:ext cx="5317588" cy="6260123"/>
        </p:xfrm>
        <a:graphic>
          <a:graphicData uri="http://schemas.openxmlformats.org/presentationml/2006/ole">
            <mc:AlternateContent xmlns:mc="http://schemas.openxmlformats.org/markup-compatibility/2006">
              <mc:Choice xmlns:v="urn:schemas-microsoft-com:vml" Requires="v">
                <p:oleObj spid="_x0000_s1353" name="Visio" r:id="rId4" imgW="3943437" imgH="4181353" progId="Visio.Drawing.15">
                  <p:embed/>
                </p:oleObj>
              </mc:Choice>
              <mc:Fallback>
                <p:oleObj name="Visio" r:id="rId4" imgW="3943437" imgH="4181353" progId="Visio.Drawing.15">
                  <p:embed/>
                  <p:pic>
                    <p:nvPicPr>
                      <p:cNvPr id="0" name="Object 3"/>
                      <p:cNvPicPr>
                        <a:picLocks noChangeAspect="1" noChangeArrowheads="1"/>
                      </p:cNvPicPr>
                      <p:nvPr/>
                    </p:nvPicPr>
                    <p:blipFill>
                      <a:blip r:embed="rId5"/>
                      <a:srcRect/>
                      <a:stretch>
                        <a:fillRect/>
                      </a:stretch>
                    </p:blipFill>
                    <p:spPr bwMode="auto">
                      <a:xfrm>
                        <a:off x="2771337" y="243343"/>
                        <a:ext cx="5317588" cy="6260123"/>
                      </a:xfrm>
                      <a:prstGeom prst="rect">
                        <a:avLst/>
                      </a:prstGeom>
                      <a:noFill/>
                    </p:spPr>
                  </p:pic>
                </p:oleObj>
              </mc:Fallback>
            </mc:AlternateContent>
          </a:graphicData>
        </a:graphic>
      </p:graphicFrame>
    </p:spTree>
    <p:extLst>
      <p:ext uri="{BB962C8B-B14F-4D97-AF65-F5344CB8AC3E}">
        <p14:creationId xmlns:p14="http://schemas.microsoft.com/office/powerpoint/2010/main" val="354204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1"/>
          </p:nvPr>
        </p:nvSpPr>
        <p:spPr/>
        <p:txBody>
          <a:bodyPr/>
          <a:lstStyle/>
          <a:p>
            <a:r>
              <a:rPr lang="zh-CN" altLang="en-US" dirty="0"/>
              <a:t>建模与数据库设计</a:t>
            </a:r>
            <a:endParaRPr kumimoji="1" lang="zh-CN" altLang="en-US" dirty="0"/>
          </a:p>
        </p:txBody>
      </p:sp>
    </p:spTree>
    <p:extLst>
      <p:ext uri="{BB962C8B-B14F-4D97-AF65-F5344CB8AC3E}">
        <p14:creationId xmlns:p14="http://schemas.microsoft.com/office/powerpoint/2010/main" val="1579059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lang="en-US" altLang="zh-CN" dirty="0" smtClean="0"/>
              <a:t>02</a:t>
            </a:r>
            <a:endParaRPr lang="zh-CN" altLang="en-US" dirty="0"/>
          </a:p>
        </p:txBody>
      </p:sp>
      <p:sp>
        <p:nvSpPr>
          <p:cNvPr id="3" name="文本占位符 2"/>
          <p:cNvSpPr>
            <a:spLocks noGrp="1"/>
          </p:cNvSpPr>
          <p:nvPr>
            <p:ph type="body" sz="quarter" idx="22"/>
          </p:nvPr>
        </p:nvSpPr>
        <p:spPr/>
        <p:txBody>
          <a:bodyPr/>
          <a:lstStyle/>
          <a:p>
            <a:r>
              <a:rPr kumimoji="1" lang="zh-CN" altLang="en-US" dirty="0"/>
              <a:t>旅游时空行为模型</a:t>
            </a:r>
            <a:endParaRPr lang="zh-CN" altLang="en-US" dirty="0"/>
          </a:p>
        </p:txBody>
      </p:sp>
      <p:sp>
        <p:nvSpPr>
          <p:cNvPr id="4" name="矩形 3"/>
          <p:cNvSpPr/>
          <p:nvPr/>
        </p:nvSpPr>
        <p:spPr>
          <a:xfrm>
            <a:off x="781594" y="994956"/>
            <a:ext cx="9604717" cy="923330"/>
          </a:xfrm>
          <a:prstGeom prst="rect">
            <a:avLst/>
          </a:prstGeom>
        </p:spPr>
        <p:txBody>
          <a:bodyPr wrap="square">
            <a:spAutoFit/>
          </a:bodyPr>
          <a:lstStyle/>
          <a:p>
            <a:r>
              <a:rPr lang="zh-CN" altLang="en-US" b="1" dirty="0" smtClean="0"/>
              <a:t>旅游者空间行为</a:t>
            </a:r>
            <a:r>
              <a:rPr lang="en-US" altLang="zh-CN" b="1" dirty="0" smtClean="0"/>
              <a:t>(Tourist Spatial Behavior)</a:t>
            </a:r>
            <a:r>
              <a:rPr lang="zh-CN" altLang="en-US" b="1" dirty="0" smtClean="0"/>
              <a:t>：</a:t>
            </a:r>
            <a:endParaRPr lang="en-US" altLang="zh-CN" b="1" dirty="0" smtClean="0"/>
          </a:p>
          <a:p>
            <a:r>
              <a:rPr lang="zh-CN" altLang="en-US" dirty="0" smtClean="0"/>
              <a:t>研究</a:t>
            </a:r>
            <a:r>
              <a:rPr lang="zh-CN" altLang="en-US" dirty="0"/>
              <a:t>广义上包含旅游者的动机行为，决策选择行为，旅游行为和体验行为</a:t>
            </a:r>
            <a:r>
              <a:rPr lang="en-US" altLang="zh-CN" dirty="0"/>
              <a:t>4</a:t>
            </a:r>
            <a:r>
              <a:rPr lang="zh-CN" altLang="en-US" dirty="0"/>
              <a:t>个过程，而狭义上的旅游者空间行为是指旅行行为的地域移动过程，旅游流是其核心研究内容</a:t>
            </a:r>
            <a:r>
              <a:rPr lang="en-US" altLang="zh-CN" dirty="0"/>
              <a:t>(</a:t>
            </a:r>
            <a:r>
              <a:rPr lang="zh-CN" altLang="en-US" dirty="0"/>
              <a:t>李渊 </a:t>
            </a:r>
            <a:r>
              <a:rPr lang="en-US" altLang="zh-CN" dirty="0"/>
              <a:t>, 2016)</a:t>
            </a:r>
            <a:r>
              <a:rPr lang="zh-CN" altLang="en-US" dirty="0"/>
              <a:t>。</a:t>
            </a:r>
          </a:p>
        </p:txBody>
      </p:sp>
      <p:graphicFrame>
        <p:nvGraphicFramePr>
          <p:cNvPr id="6" name="对象 5"/>
          <p:cNvGraphicFramePr>
            <a:graphicFrameLocks noChangeAspect="1"/>
          </p:cNvGraphicFramePr>
          <p:nvPr>
            <p:extLst>
              <p:ext uri="{D42A27DB-BD31-4B8C-83A1-F6EECF244321}">
                <p14:modId xmlns:p14="http://schemas.microsoft.com/office/powerpoint/2010/main" val="3934236113"/>
              </p:ext>
            </p:extLst>
          </p:nvPr>
        </p:nvGraphicFramePr>
        <p:xfrm>
          <a:off x="1692755" y="1943409"/>
          <a:ext cx="7782394" cy="4091632"/>
        </p:xfrm>
        <a:graphic>
          <a:graphicData uri="http://schemas.openxmlformats.org/presentationml/2006/ole">
            <mc:AlternateContent xmlns:mc="http://schemas.openxmlformats.org/markup-compatibility/2006">
              <mc:Choice xmlns:v="urn:schemas-microsoft-com:vml" Requires="v">
                <p:oleObj spid="_x0000_s3284" name="Visio" r:id="rId4" imgW="7648589" imgH="4029016" progId="Visio.Drawing.15">
                  <p:embed/>
                </p:oleObj>
              </mc:Choice>
              <mc:Fallback>
                <p:oleObj name="Visio" r:id="rId4" imgW="7648589" imgH="402901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755" y="1943409"/>
                        <a:ext cx="7782394" cy="4091632"/>
                      </a:xfrm>
                      <a:prstGeom prst="rect">
                        <a:avLst/>
                      </a:prstGeom>
                      <a:noFill/>
                    </p:spPr>
                  </p:pic>
                </p:oleObj>
              </mc:Fallback>
            </mc:AlternateContent>
          </a:graphicData>
        </a:graphic>
      </p:graphicFrame>
    </p:spTree>
    <p:extLst>
      <p:ext uri="{BB962C8B-B14F-4D97-AF65-F5344CB8AC3E}">
        <p14:creationId xmlns:p14="http://schemas.microsoft.com/office/powerpoint/2010/main" val="1674279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页面">
  <a:themeElements>
    <a:clrScheme name="自定义 11">
      <a:dk1>
        <a:srgbClr val="000000"/>
      </a:dk1>
      <a:lt1>
        <a:srgbClr val="FFFFFF"/>
      </a:lt1>
      <a:dk2>
        <a:srgbClr val="000000"/>
      </a:dk2>
      <a:lt2>
        <a:srgbClr val="FFFDFD"/>
      </a:lt2>
      <a:accent1>
        <a:srgbClr val="3C3C3C"/>
      </a:accent1>
      <a:accent2>
        <a:srgbClr val="2C9C86"/>
      </a:accent2>
      <a:accent3>
        <a:srgbClr val="A29C9B"/>
      </a:accent3>
      <a:accent4>
        <a:srgbClr val="696969"/>
      </a:accent4>
      <a:accent5>
        <a:srgbClr val="D2D2D2"/>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1871</TotalTime>
  <Words>5469</Words>
  <Application>Microsoft Office PowerPoint</Application>
  <PresentationFormat>宽屏</PresentationFormat>
  <Paragraphs>534</Paragraphs>
  <Slides>43</Slides>
  <Notes>43</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43</vt:i4>
      </vt:variant>
    </vt:vector>
  </HeadingPairs>
  <TitlesOfParts>
    <vt:vector size="55" baseType="lpstr">
      <vt:lpstr>等线</vt:lpstr>
      <vt:lpstr>宋体</vt:lpstr>
      <vt:lpstr>微软雅黑</vt:lpstr>
      <vt:lpstr>Arial</vt:lpstr>
      <vt:lpstr>Calibri</vt:lpstr>
      <vt:lpstr>Cambria Math</vt:lpstr>
      <vt:lpstr>Century Gothic</vt:lpstr>
      <vt:lpstr>Segoe UI Light</vt:lpstr>
      <vt:lpstr>Times New Roman</vt:lpstr>
      <vt:lpstr>模板页面</vt:lpstr>
      <vt:lpstr>OfficePLUS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孙 奇</cp:lastModifiedBy>
  <cp:revision>375</cp:revision>
  <dcterms:created xsi:type="dcterms:W3CDTF">2015-08-18T02:51:41Z</dcterms:created>
  <dcterms:modified xsi:type="dcterms:W3CDTF">2018-06-01T08:16:41Z</dcterms:modified>
  <cp:category/>
</cp:coreProperties>
</file>