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4"/>
  </p:sldMasterIdLst>
  <p:notesMasterIdLst>
    <p:notesMasterId r:id="rId23"/>
  </p:notesMasterIdLst>
  <p:handoutMasterIdLst>
    <p:handoutMasterId r:id="rId24"/>
  </p:handoutMasterIdLst>
  <p:sldIdLst>
    <p:sldId id="256" r:id="rId5"/>
    <p:sldId id="292" r:id="rId6"/>
    <p:sldId id="276" r:id="rId7"/>
    <p:sldId id="287" r:id="rId8"/>
    <p:sldId id="288" r:id="rId9"/>
    <p:sldId id="286" r:id="rId10"/>
    <p:sldId id="262" r:id="rId11"/>
    <p:sldId id="290" r:id="rId12"/>
    <p:sldId id="289" r:id="rId13"/>
    <p:sldId id="274" r:id="rId14"/>
    <p:sldId id="277" r:id="rId15"/>
    <p:sldId id="278" r:id="rId16"/>
    <p:sldId id="291" r:id="rId17"/>
    <p:sldId id="280" r:id="rId18"/>
    <p:sldId id="281" r:id="rId19"/>
    <p:sldId id="282" r:id="rId20"/>
    <p:sldId id="284" r:id="rId21"/>
    <p:sldId id="273"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45" autoAdjust="0"/>
  </p:normalViewPr>
  <p:slideViewPr>
    <p:cSldViewPr>
      <p:cViewPr varScale="1">
        <p:scale>
          <a:sx n="48" d="100"/>
          <a:sy n="48" d="100"/>
        </p:scale>
        <p:origin x="53" y="59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25" d="100"/>
        <a:sy n="125" d="100"/>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675207-7415-4DE5-89F6-838F85E135F0}" type="doc">
      <dgm:prSet loTypeId="urn:microsoft.com/office/officeart/2005/8/layout/StepDownProcess" loCatId="process" qsTypeId="urn:microsoft.com/office/officeart/2005/8/quickstyle/simple1" qsCatId="simple" csTypeId="urn:microsoft.com/office/officeart/2005/8/colors/accent1_1" csCatId="accent1" phldr="1"/>
      <dgm:spPr/>
      <dgm:t>
        <a:bodyPr/>
        <a:lstStyle/>
        <a:p>
          <a:endParaRPr lang="en-US" altLang="zh-CN"/>
        </a:p>
      </dgm:t>
    </dgm:pt>
    <dgm:pt modelId="{A7643F50-1086-4801-BEE5-4CB96C86AA5F}">
      <dgm:prSet phldrT="[Text]"/>
      <dgm:spPr/>
      <dgm:t>
        <a:bodyPr/>
        <a:lstStyle/>
        <a:p>
          <a:r>
            <a:rPr lang="en-US" altLang="zh-CN" dirty="0" smtClean="0"/>
            <a:t>Introduction</a:t>
          </a:r>
          <a:endParaRPr lang="en-US" altLang="zh-CN" dirty="0"/>
        </a:p>
      </dgm:t>
    </dgm:pt>
    <dgm:pt modelId="{7939A98C-9DED-469B-9155-52E2A38CD496}" type="parTrans" cxnId="{69D4A62A-6465-4C64-A3E5-F0C97FF58B8D}">
      <dgm:prSet/>
      <dgm:spPr/>
      <dgm:t>
        <a:bodyPr/>
        <a:lstStyle/>
        <a:p>
          <a:endParaRPr lang="en-US" altLang="zh-CN"/>
        </a:p>
      </dgm:t>
    </dgm:pt>
    <dgm:pt modelId="{FF7AC5A7-A410-4AF1-AA90-A7FFF0CCA508}" type="sibTrans" cxnId="{69D4A62A-6465-4C64-A3E5-F0C97FF58B8D}">
      <dgm:prSet/>
      <dgm:spPr/>
      <dgm:t>
        <a:bodyPr/>
        <a:lstStyle/>
        <a:p>
          <a:endParaRPr lang="en-US" altLang="zh-CN"/>
        </a:p>
      </dgm:t>
    </dgm:pt>
    <dgm:pt modelId="{4326163B-F61E-433A-A93A-191176F3DC76}">
      <dgm:prSet phldrT="[文本]" custT="1"/>
      <dgm:spPr/>
      <dgm:t>
        <a:bodyPr/>
        <a:lstStyle/>
        <a:p>
          <a:r>
            <a:rPr lang="en-US" altLang="zh-CN" sz="1600" dirty="0" smtClean="0"/>
            <a:t>Constructing Travel Trajectory</a:t>
          </a:r>
          <a:endParaRPr lang="en-US" altLang="zh-CN" sz="1600" dirty="0"/>
        </a:p>
      </dgm:t>
    </dgm:pt>
    <dgm:pt modelId="{BC394F52-5F1A-40B5-B761-D347C36FBD85}" type="parTrans" cxnId="{2C3DB3AA-8A2E-46CD-BB4C-FD81D6D4DCB9}">
      <dgm:prSet/>
      <dgm:spPr/>
      <dgm:t>
        <a:bodyPr/>
        <a:lstStyle/>
        <a:p>
          <a:endParaRPr lang="en-US" altLang="zh-CN"/>
        </a:p>
      </dgm:t>
    </dgm:pt>
    <dgm:pt modelId="{AB7BDC96-3C93-4548-89EA-B3A069D3D079}" type="sibTrans" cxnId="{2C3DB3AA-8A2E-46CD-BB4C-FD81D6D4DCB9}">
      <dgm:prSet/>
      <dgm:spPr/>
      <dgm:t>
        <a:bodyPr/>
        <a:lstStyle/>
        <a:p>
          <a:endParaRPr lang="en-US" altLang="zh-CN"/>
        </a:p>
      </dgm:t>
    </dgm:pt>
    <dgm:pt modelId="{B0AC4AB0-FE2B-45E8-AA79-BDF0F97A05C8}">
      <dgm:prSet phldrT="[Text]"/>
      <dgm:spPr/>
      <dgm:t>
        <a:bodyPr/>
        <a:lstStyle/>
        <a:p>
          <a:r>
            <a:rPr lang="en-US" altLang="zh-CN" dirty="0" smtClean="0"/>
            <a:t>Travel Motifs</a:t>
          </a:r>
          <a:endParaRPr lang="en-US" altLang="zh-CN" dirty="0"/>
        </a:p>
      </dgm:t>
    </dgm:pt>
    <dgm:pt modelId="{DB6D0E7F-D34A-490B-9DF1-5153871BF25D}" type="parTrans" cxnId="{BDB942D5-1AF2-40D2-A875-7289008B2482}">
      <dgm:prSet/>
      <dgm:spPr/>
      <dgm:t>
        <a:bodyPr/>
        <a:lstStyle/>
        <a:p>
          <a:endParaRPr lang="en-US" altLang="zh-CN"/>
        </a:p>
      </dgm:t>
    </dgm:pt>
    <dgm:pt modelId="{5ED17E96-80E7-408D-8899-F3E8DC3AFFB7}" type="sibTrans" cxnId="{BDB942D5-1AF2-40D2-A875-7289008B2482}">
      <dgm:prSet/>
      <dgm:spPr/>
      <dgm:t>
        <a:bodyPr/>
        <a:lstStyle/>
        <a:p>
          <a:endParaRPr lang="en-US" altLang="zh-CN"/>
        </a:p>
      </dgm:t>
    </dgm:pt>
    <dgm:pt modelId="{0C795F10-86E1-46B9-9428-BA83C9AB8CDD}">
      <dgm:prSet phldrT="[Text]" custT="1"/>
      <dgm:spPr/>
      <dgm:t>
        <a:bodyPr/>
        <a:lstStyle/>
        <a:p>
          <a:r>
            <a:rPr lang="en-US" altLang="zh-CN" sz="1600" dirty="0" smtClean="0"/>
            <a:t>Topological Travel Motif</a:t>
          </a:r>
          <a:endParaRPr lang="en-US" altLang="zh-CN" sz="1600" dirty="0"/>
        </a:p>
      </dgm:t>
    </dgm:pt>
    <dgm:pt modelId="{7DCC30A4-2AC7-40E9-A714-9D1638CE9BA7}" type="parTrans" cxnId="{4E4CCC36-3FDD-4034-A626-B29F8D383A13}">
      <dgm:prSet/>
      <dgm:spPr/>
      <dgm:t>
        <a:bodyPr/>
        <a:lstStyle/>
        <a:p>
          <a:endParaRPr lang="en-US" altLang="zh-CN"/>
        </a:p>
      </dgm:t>
    </dgm:pt>
    <dgm:pt modelId="{E756DB5B-967C-47C5-B2A4-362D5E05759F}" type="sibTrans" cxnId="{4E4CCC36-3FDD-4034-A626-B29F8D383A13}">
      <dgm:prSet/>
      <dgm:spPr/>
      <dgm:t>
        <a:bodyPr/>
        <a:lstStyle/>
        <a:p>
          <a:endParaRPr lang="en-US" altLang="zh-CN"/>
        </a:p>
      </dgm:t>
    </dgm:pt>
    <dgm:pt modelId="{E9D52A66-1732-4328-A897-D126DE98B555}">
      <dgm:prSet phldrT="[Text]"/>
      <dgm:spPr/>
      <dgm:t>
        <a:bodyPr/>
        <a:lstStyle/>
        <a:p>
          <a:r>
            <a:rPr lang="en-US" altLang="zh-CN" dirty="0" smtClean="0"/>
            <a:t>Tourists’  Distinct Travel Patterns</a:t>
          </a:r>
          <a:endParaRPr lang="en-US" altLang="zh-CN" dirty="0"/>
        </a:p>
      </dgm:t>
    </dgm:pt>
    <dgm:pt modelId="{FB6DA8DC-207A-4261-8E79-25D9AD1FF976}" type="parTrans" cxnId="{9009BE3E-E62C-42A3-B161-0C7ABACE5E81}">
      <dgm:prSet/>
      <dgm:spPr/>
      <dgm:t>
        <a:bodyPr/>
        <a:lstStyle/>
        <a:p>
          <a:endParaRPr lang="en-US" altLang="zh-CN"/>
        </a:p>
      </dgm:t>
    </dgm:pt>
    <dgm:pt modelId="{321DD6B6-FD00-4591-9136-2717D8D1445C}" type="sibTrans" cxnId="{9009BE3E-E62C-42A3-B161-0C7ABACE5E81}">
      <dgm:prSet/>
      <dgm:spPr/>
      <dgm:t>
        <a:bodyPr/>
        <a:lstStyle/>
        <a:p>
          <a:endParaRPr lang="en-US" altLang="zh-CN"/>
        </a:p>
      </dgm:t>
    </dgm:pt>
    <dgm:pt modelId="{C4FB6468-9BE8-4B82-8544-C56770E6AD30}">
      <dgm:prSet phldrT="[文本]" custT="1"/>
      <dgm:spPr/>
      <dgm:t>
        <a:bodyPr/>
        <a:lstStyle/>
        <a:p>
          <a:r>
            <a:rPr lang="en-US" altLang="zh-CN" sz="1600" dirty="0" smtClean="0"/>
            <a:t>Differentiating Natives and Tourists</a:t>
          </a:r>
          <a:endParaRPr lang="en-US" altLang="zh-CN" sz="1600" dirty="0"/>
        </a:p>
      </dgm:t>
    </dgm:pt>
    <dgm:pt modelId="{9262EA9F-1B30-4E0C-B31B-DC2D20E10832}" type="parTrans" cxnId="{82CC15B6-50D6-45AE-B595-64C225B0CE75}">
      <dgm:prSet/>
      <dgm:spPr/>
      <dgm:t>
        <a:bodyPr/>
        <a:lstStyle/>
        <a:p>
          <a:endParaRPr lang="en-US" altLang="zh-CN"/>
        </a:p>
      </dgm:t>
    </dgm:pt>
    <dgm:pt modelId="{CBA9ACFF-BE16-407F-8B23-C74CFA9A6581}" type="sibTrans" cxnId="{82CC15B6-50D6-45AE-B595-64C225B0CE75}">
      <dgm:prSet/>
      <dgm:spPr/>
      <dgm:t>
        <a:bodyPr/>
        <a:lstStyle/>
        <a:p>
          <a:endParaRPr lang="en-US" altLang="zh-CN"/>
        </a:p>
      </dgm:t>
    </dgm:pt>
    <dgm:pt modelId="{A73E4472-C053-46CF-BD1F-6CC21178EF10}">
      <dgm:prSet phldrT="[文本]" custT="1"/>
      <dgm:spPr/>
      <dgm:t>
        <a:bodyPr/>
        <a:lstStyle/>
        <a:p>
          <a:r>
            <a:rPr lang="en-US" altLang="zh-CN" sz="1600" dirty="0" smtClean="0"/>
            <a:t>Segmenting Individual Travel Journey</a:t>
          </a:r>
          <a:endParaRPr lang="en-US" altLang="zh-CN" sz="1600" dirty="0"/>
        </a:p>
      </dgm:t>
    </dgm:pt>
    <dgm:pt modelId="{21F89428-2FC7-45DC-BA60-B30AF59BDA04}" type="parTrans" cxnId="{221CA9AF-0206-4A1F-9D9A-E352BD44D625}">
      <dgm:prSet/>
      <dgm:spPr/>
      <dgm:t>
        <a:bodyPr/>
        <a:lstStyle/>
        <a:p>
          <a:endParaRPr lang="en-US" altLang="zh-CN"/>
        </a:p>
      </dgm:t>
    </dgm:pt>
    <dgm:pt modelId="{31BF10F5-1112-48EC-AEFF-C042990E7C4F}" type="sibTrans" cxnId="{221CA9AF-0206-4A1F-9D9A-E352BD44D625}">
      <dgm:prSet/>
      <dgm:spPr/>
      <dgm:t>
        <a:bodyPr/>
        <a:lstStyle/>
        <a:p>
          <a:endParaRPr lang="en-US" altLang="zh-CN"/>
        </a:p>
      </dgm:t>
    </dgm:pt>
    <dgm:pt modelId="{426F59C1-1D12-492C-9E11-EE278E34F0FA}">
      <dgm:prSet phldrT="[Text]" custT="1"/>
      <dgm:spPr/>
      <dgm:t>
        <a:bodyPr/>
        <a:lstStyle/>
        <a:p>
          <a:r>
            <a:rPr lang="en-US" altLang="zh-CN" sz="1600" dirty="0" smtClean="0"/>
            <a:t>Temporal Travel Motif</a:t>
          </a:r>
          <a:endParaRPr lang="en-US" altLang="zh-CN" sz="1600" dirty="0"/>
        </a:p>
      </dgm:t>
    </dgm:pt>
    <dgm:pt modelId="{A7838C3C-61AA-4D82-B4AD-4701BD0DA4A9}" type="parTrans" cxnId="{8D0F6E55-6D57-46F3-AED2-2168EFE0C621}">
      <dgm:prSet/>
      <dgm:spPr/>
      <dgm:t>
        <a:bodyPr/>
        <a:lstStyle/>
        <a:p>
          <a:endParaRPr lang="en-US" altLang="zh-CN"/>
        </a:p>
      </dgm:t>
    </dgm:pt>
    <dgm:pt modelId="{BBCAF69E-DA46-4918-8310-25716E68C888}" type="sibTrans" cxnId="{8D0F6E55-6D57-46F3-AED2-2168EFE0C621}">
      <dgm:prSet/>
      <dgm:spPr/>
      <dgm:t>
        <a:bodyPr/>
        <a:lstStyle/>
        <a:p>
          <a:endParaRPr lang="en-US" altLang="zh-CN"/>
        </a:p>
      </dgm:t>
    </dgm:pt>
    <dgm:pt modelId="{3A65C8CD-D3BE-4D30-892B-DF5F310086A6}">
      <dgm:prSet phldrT="[Text]" custT="1"/>
      <dgm:spPr/>
      <dgm:t>
        <a:bodyPr/>
        <a:lstStyle/>
        <a:p>
          <a:r>
            <a:rPr lang="en-US" altLang="zh-CN" sz="1600" dirty="0" smtClean="0"/>
            <a:t>Semantic Travel Motif</a:t>
          </a:r>
          <a:endParaRPr lang="en-US" altLang="zh-CN" sz="1600" dirty="0"/>
        </a:p>
      </dgm:t>
    </dgm:pt>
    <dgm:pt modelId="{FCE5A2B9-7B32-4FB1-A73E-CEC21ECF9D2C}" type="parTrans" cxnId="{E42DE49D-B46B-4384-A389-15425DE6BCF4}">
      <dgm:prSet/>
      <dgm:spPr/>
      <dgm:t>
        <a:bodyPr/>
        <a:lstStyle/>
        <a:p>
          <a:endParaRPr lang="en-US" altLang="zh-CN"/>
        </a:p>
      </dgm:t>
    </dgm:pt>
    <dgm:pt modelId="{2BD6FD57-8770-43E7-BB5C-827275FC62D0}" type="sibTrans" cxnId="{E42DE49D-B46B-4384-A389-15425DE6BCF4}">
      <dgm:prSet/>
      <dgm:spPr/>
      <dgm:t>
        <a:bodyPr/>
        <a:lstStyle/>
        <a:p>
          <a:endParaRPr lang="en-US" altLang="zh-CN"/>
        </a:p>
      </dgm:t>
    </dgm:pt>
    <dgm:pt modelId="{BF9B3352-C15B-4D47-8A1D-F8A2C8ABBCC2}">
      <dgm:prSet phldrT="[Text]" custT="1"/>
      <dgm:spPr/>
      <dgm:t>
        <a:bodyPr/>
        <a:lstStyle/>
        <a:p>
          <a:r>
            <a:rPr lang="en-US" altLang="zh-CN" sz="1600" dirty="0" smtClean="0"/>
            <a:t>Motif-Based Clustering</a:t>
          </a:r>
          <a:endParaRPr lang="en-US" altLang="zh-CN" sz="1600" dirty="0"/>
        </a:p>
      </dgm:t>
    </dgm:pt>
    <dgm:pt modelId="{D7CD0E6E-EF2D-4662-95F3-2F908CE81E4E}" type="parTrans" cxnId="{C0AD0DD3-E351-4A88-B013-E294CF1AD313}">
      <dgm:prSet/>
      <dgm:spPr/>
      <dgm:t>
        <a:bodyPr/>
        <a:lstStyle/>
        <a:p>
          <a:endParaRPr lang="en-US" altLang="zh-CN"/>
        </a:p>
      </dgm:t>
    </dgm:pt>
    <dgm:pt modelId="{13B620A8-4F48-448D-97FB-87BC4C06133E}" type="sibTrans" cxnId="{C0AD0DD3-E351-4A88-B013-E294CF1AD313}">
      <dgm:prSet/>
      <dgm:spPr/>
      <dgm:t>
        <a:bodyPr/>
        <a:lstStyle/>
        <a:p>
          <a:endParaRPr lang="en-US" altLang="zh-CN"/>
        </a:p>
      </dgm:t>
    </dgm:pt>
    <dgm:pt modelId="{640245FA-C137-42A6-9E9A-F6B0BAD36968}">
      <dgm:prSet phldrT="[Text]"/>
      <dgm:spPr/>
      <dgm:t>
        <a:bodyPr/>
        <a:lstStyle/>
        <a:p>
          <a:r>
            <a:rPr lang="en-US" altLang="zh-CN" dirty="0" smtClean="0"/>
            <a:t>Travel Network</a:t>
          </a:r>
          <a:endParaRPr lang="en-US" altLang="zh-CN" dirty="0"/>
        </a:p>
      </dgm:t>
    </dgm:pt>
    <dgm:pt modelId="{0191BD2F-2E84-49DD-8A3A-8617DFA99E51}" type="sibTrans" cxnId="{EE84BBB3-3756-4CC4-B634-8792246BEDA4}">
      <dgm:prSet/>
      <dgm:spPr/>
      <dgm:t>
        <a:bodyPr/>
        <a:lstStyle/>
        <a:p>
          <a:endParaRPr lang="en-US" altLang="zh-CN"/>
        </a:p>
      </dgm:t>
    </dgm:pt>
    <dgm:pt modelId="{696816D9-230F-4DCA-9F6B-FE401E805D34}" type="parTrans" cxnId="{EE84BBB3-3756-4CC4-B634-8792246BEDA4}">
      <dgm:prSet/>
      <dgm:spPr/>
      <dgm:t>
        <a:bodyPr/>
        <a:lstStyle/>
        <a:p>
          <a:endParaRPr lang="en-US" altLang="zh-CN"/>
        </a:p>
      </dgm:t>
    </dgm:pt>
    <dgm:pt modelId="{17CC7980-B13C-4DE3-A8B2-80D69A66F3C3}">
      <dgm:prSet phldrT="[Text]" custT="1"/>
      <dgm:spPr/>
      <dgm:t>
        <a:bodyPr/>
        <a:lstStyle/>
        <a:p>
          <a:r>
            <a:rPr lang="en-US" altLang="zh-CN" sz="1600" dirty="0" smtClean="0"/>
            <a:t>Related Work</a:t>
          </a:r>
          <a:endParaRPr lang="en-US" altLang="zh-CN" sz="1600" dirty="0"/>
        </a:p>
      </dgm:t>
    </dgm:pt>
    <dgm:pt modelId="{E6078F4F-578B-4432-963F-20ABA2B260C9}" type="parTrans" cxnId="{5F36BBBC-2FB0-4669-A9F5-A038D9EBCF4C}">
      <dgm:prSet/>
      <dgm:spPr/>
      <dgm:t>
        <a:bodyPr/>
        <a:lstStyle/>
        <a:p>
          <a:endParaRPr lang="en-US" altLang="zh-CN"/>
        </a:p>
      </dgm:t>
    </dgm:pt>
    <dgm:pt modelId="{239CB2A1-C6E4-4F09-AE21-E2A371DC517B}" type="sibTrans" cxnId="{5F36BBBC-2FB0-4669-A9F5-A038D9EBCF4C}">
      <dgm:prSet/>
      <dgm:spPr/>
      <dgm:t>
        <a:bodyPr/>
        <a:lstStyle/>
        <a:p>
          <a:endParaRPr lang="en-US" altLang="zh-CN"/>
        </a:p>
      </dgm:t>
    </dgm:pt>
    <dgm:pt modelId="{405F0719-BC19-4C71-8FD3-CA7DB3E30A5E}">
      <dgm:prSet phldrT="[Text]" custT="1"/>
      <dgm:spPr/>
      <dgm:t>
        <a:bodyPr/>
        <a:lstStyle/>
        <a:p>
          <a:r>
            <a:rPr lang="en-US" altLang="zh-CN" sz="1600" dirty="0" smtClean="0"/>
            <a:t>Flickr Photos</a:t>
          </a:r>
          <a:endParaRPr lang="en-US" altLang="zh-CN" sz="1600" dirty="0"/>
        </a:p>
      </dgm:t>
    </dgm:pt>
    <dgm:pt modelId="{271C1CE4-3CCC-45A8-AB80-3FD6382E653F}" type="parTrans" cxnId="{7BEF7207-744A-4318-A80F-E6155DFDC48B}">
      <dgm:prSet/>
      <dgm:spPr/>
      <dgm:t>
        <a:bodyPr/>
        <a:lstStyle/>
        <a:p>
          <a:endParaRPr lang="en-US" altLang="zh-CN"/>
        </a:p>
      </dgm:t>
    </dgm:pt>
    <dgm:pt modelId="{0098F148-C72B-4F60-A5C1-C6C497428ADB}" type="sibTrans" cxnId="{7BEF7207-744A-4318-A80F-E6155DFDC48B}">
      <dgm:prSet/>
      <dgm:spPr/>
      <dgm:t>
        <a:bodyPr/>
        <a:lstStyle/>
        <a:p>
          <a:endParaRPr lang="en-US" altLang="zh-CN"/>
        </a:p>
      </dgm:t>
    </dgm:pt>
    <dgm:pt modelId="{E1E7A7DF-FFB4-4D73-B414-98201AC590C6}">
      <dgm:prSet phldrT="[Text]" custT="1"/>
      <dgm:spPr/>
      <dgm:t>
        <a:bodyPr/>
        <a:lstStyle/>
        <a:p>
          <a:r>
            <a:rPr lang="en-US" altLang="zh-CN" sz="1600" dirty="0" smtClean="0"/>
            <a:t>Motif</a:t>
          </a:r>
          <a:endParaRPr lang="en-US" altLang="zh-CN" sz="1600" dirty="0"/>
        </a:p>
      </dgm:t>
    </dgm:pt>
    <dgm:pt modelId="{ECB1F427-AF11-4721-96FC-A1D25E9578CA}" type="parTrans" cxnId="{CE6DC409-66CB-49CF-8E6C-444B37BEE7F4}">
      <dgm:prSet/>
      <dgm:spPr/>
      <dgm:t>
        <a:bodyPr/>
        <a:lstStyle/>
        <a:p>
          <a:endParaRPr lang="en-US" altLang="zh-CN"/>
        </a:p>
      </dgm:t>
    </dgm:pt>
    <dgm:pt modelId="{66EA47D7-5BE4-4B5E-A72A-52E15D9D664D}" type="sibTrans" cxnId="{CE6DC409-66CB-49CF-8E6C-444B37BEE7F4}">
      <dgm:prSet/>
      <dgm:spPr/>
      <dgm:t>
        <a:bodyPr/>
        <a:lstStyle/>
        <a:p>
          <a:endParaRPr lang="en-US" altLang="zh-CN"/>
        </a:p>
      </dgm:t>
    </dgm:pt>
    <dgm:pt modelId="{E3C7FDC8-ADE7-47F8-95BE-81224B407AF1}" type="pres">
      <dgm:prSet presAssocID="{18675207-7415-4DE5-89F6-838F85E135F0}" presName="rootnode" presStyleCnt="0">
        <dgm:presLayoutVars>
          <dgm:chMax/>
          <dgm:chPref/>
          <dgm:dir/>
          <dgm:animLvl val="lvl"/>
        </dgm:presLayoutVars>
      </dgm:prSet>
      <dgm:spPr/>
      <dgm:t>
        <a:bodyPr/>
        <a:lstStyle/>
        <a:p>
          <a:endParaRPr lang="en-US" altLang="zh-CN"/>
        </a:p>
      </dgm:t>
    </dgm:pt>
    <dgm:pt modelId="{635E64C3-A947-4CBE-9108-C82B8D71924F}" type="pres">
      <dgm:prSet presAssocID="{A7643F50-1086-4801-BEE5-4CB96C86AA5F}" presName="composite" presStyleCnt="0"/>
      <dgm:spPr/>
    </dgm:pt>
    <dgm:pt modelId="{7BE57347-A2FE-465A-AB81-AC84D00964A7}" type="pres">
      <dgm:prSet presAssocID="{A7643F50-1086-4801-BEE5-4CB96C86AA5F}" presName="bentUpArrow1" presStyleLbl="alignImgPlace1" presStyleIdx="0" presStyleCnt="3"/>
      <dgm:spPr/>
    </dgm:pt>
    <dgm:pt modelId="{6FAD094D-AC98-4D9F-A00E-743F19F83C84}" type="pres">
      <dgm:prSet presAssocID="{A7643F50-1086-4801-BEE5-4CB96C86AA5F}" presName="ParentText" presStyleLbl="node1" presStyleIdx="0" presStyleCnt="4">
        <dgm:presLayoutVars>
          <dgm:chMax val="1"/>
          <dgm:chPref val="1"/>
          <dgm:bulletEnabled val="1"/>
        </dgm:presLayoutVars>
      </dgm:prSet>
      <dgm:spPr/>
      <dgm:t>
        <a:bodyPr/>
        <a:lstStyle/>
        <a:p>
          <a:endParaRPr lang="en-US" altLang="zh-CN"/>
        </a:p>
      </dgm:t>
    </dgm:pt>
    <dgm:pt modelId="{AC337586-E1EF-4836-BD22-5232D681E445}" type="pres">
      <dgm:prSet presAssocID="{A7643F50-1086-4801-BEE5-4CB96C86AA5F}" presName="ChildText" presStyleLbl="revTx" presStyleIdx="0" presStyleCnt="4" custScaleX="163424" custLinFactNeighborX="45456">
        <dgm:presLayoutVars>
          <dgm:chMax val="0"/>
          <dgm:chPref val="0"/>
          <dgm:bulletEnabled val="1"/>
        </dgm:presLayoutVars>
      </dgm:prSet>
      <dgm:spPr/>
      <dgm:t>
        <a:bodyPr/>
        <a:lstStyle/>
        <a:p>
          <a:endParaRPr lang="en-US" altLang="zh-CN"/>
        </a:p>
      </dgm:t>
    </dgm:pt>
    <dgm:pt modelId="{8B0D6FB7-D328-4169-9F22-91F111AB5115}" type="pres">
      <dgm:prSet presAssocID="{FF7AC5A7-A410-4AF1-AA90-A7FFF0CCA508}" presName="sibTrans" presStyleCnt="0"/>
      <dgm:spPr/>
    </dgm:pt>
    <dgm:pt modelId="{D20E2FA8-6E94-4B46-8373-3A7BE4B353FA}" type="pres">
      <dgm:prSet presAssocID="{640245FA-C137-42A6-9E9A-F6B0BAD36968}" presName="composite" presStyleCnt="0"/>
      <dgm:spPr/>
    </dgm:pt>
    <dgm:pt modelId="{8305FBF3-C576-4C91-BA7E-C0209552A4EB}" type="pres">
      <dgm:prSet presAssocID="{640245FA-C137-42A6-9E9A-F6B0BAD36968}" presName="bentUpArrow1" presStyleLbl="alignImgPlace1" presStyleIdx="1" presStyleCnt="3"/>
      <dgm:spPr/>
    </dgm:pt>
    <dgm:pt modelId="{561A76DA-4F53-417E-9DAD-7F42B3D8AB7D}" type="pres">
      <dgm:prSet presAssocID="{640245FA-C137-42A6-9E9A-F6B0BAD36968}" presName="ParentText" presStyleLbl="node1" presStyleIdx="1" presStyleCnt="4">
        <dgm:presLayoutVars>
          <dgm:chMax val="1"/>
          <dgm:chPref val="1"/>
          <dgm:bulletEnabled val="1"/>
        </dgm:presLayoutVars>
      </dgm:prSet>
      <dgm:spPr/>
      <dgm:t>
        <a:bodyPr/>
        <a:lstStyle/>
        <a:p>
          <a:endParaRPr lang="en-US" altLang="zh-CN"/>
        </a:p>
      </dgm:t>
    </dgm:pt>
    <dgm:pt modelId="{7D0861CB-1C75-4945-8492-0485CB7913D0}" type="pres">
      <dgm:prSet presAssocID="{640245FA-C137-42A6-9E9A-F6B0BAD36968}" presName="ChildText" presStyleLbl="revTx" presStyleIdx="1" presStyleCnt="4" custScaleX="342780" custLinFactX="33535" custLinFactNeighborX="100000" custLinFactNeighborY="-3133">
        <dgm:presLayoutVars>
          <dgm:chMax val="0"/>
          <dgm:chPref val="0"/>
          <dgm:bulletEnabled val="1"/>
        </dgm:presLayoutVars>
      </dgm:prSet>
      <dgm:spPr/>
      <dgm:t>
        <a:bodyPr/>
        <a:lstStyle/>
        <a:p>
          <a:endParaRPr lang="en-US" altLang="zh-CN"/>
        </a:p>
      </dgm:t>
    </dgm:pt>
    <dgm:pt modelId="{7E0CFCFE-0B7B-4238-AFF8-41FB27411033}" type="pres">
      <dgm:prSet presAssocID="{0191BD2F-2E84-49DD-8A3A-8617DFA99E51}" presName="sibTrans" presStyleCnt="0"/>
      <dgm:spPr/>
    </dgm:pt>
    <dgm:pt modelId="{271B08A2-23DF-4F66-9549-F1C1D848091B}" type="pres">
      <dgm:prSet presAssocID="{B0AC4AB0-FE2B-45E8-AA79-BDF0F97A05C8}" presName="composite" presStyleCnt="0"/>
      <dgm:spPr/>
    </dgm:pt>
    <dgm:pt modelId="{04CE6F90-FA41-4E4A-BAAE-1A473B4F4D1D}" type="pres">
      <dgm:prSet presAssocID="{B0AC4AB0-FE2B-45E8-AA79-BDF0F97A05C8}" presName="bentUpArrow1" presStyleLbl="alignImgPlace1" presStyleIdx="2" presStyleCnt="3"/>
      <dgm:spPr/>
    </dgm:pt>
    <dgm:pt modelId="{4DB9A537-6DD5-4C1E-9652-1AFA453D8E7A}" type="pres">
      <dgm:prSet presAssocID="{B0AC4AB0-FE2B-45E8-AA79-BDF0F97A05C8}" presName="ParentText" presStyleLbl="node1" presStyleIdx="2" presStyleCnt="4">
        <dgm:presLayoutVars>
          <dgm:chMax val="1"/>
          <dgm:chPref val="1"/>
          <dgm:bulletEnabled val="1"/>
        </dgm:presLayoutVars>
      </dgm:prSet>
      <dgm:spPr/>
      <dgm:t>
        <a:bodyPr/>
        <a:lstStyle/>
        <a:p>
          <a:endParaRPr lang="en-US" altLang="zh-CN"/>
        </a:p>
      </dgm:t>
    </dgm:pt>
    <dgm:pt modelId="{55E92BE2-1765-4E25-A1A4-E5B0B6A72875}" type="pres">
      <dgm:prSet presAssocID="{B0AC4AB0-FE2B-45E8-AA79-BDF0F97A05C8}" presName="ChildText" presStyleLbl="revTx" presStyleIdx="2" presStyleCnt="4" custScaleX="185596" custLinFactNeighborX="56559" custLinFactNeighborY="3303">
        <dgm:presLayoutVars>
          <dgm:chMax val="0"/>
          <dgm:chPref val="0"/>
          <dgm:bulletEnabled val="1"/>
        </dgm:presLayoutVars>
      </dgm:prSet>
      <dgm:spPr/>
      <dgm:t>
        <a:bodyPr/>
        <a:lstStyle/>
        <a:p>
          <a:endParaRPr lang="en-US" altLang="zh-CN"/>
        </a:p>
      </dgm:t>
    </dgm:pt>
    <dgm:pt modelId="{71B44AD4-4F1C-4A4F-B0C5-30F603DC2880}" type="pres">
      <dgm:prSet presAssocID="{5ED17E96-80E7-408D-8899-F3E8DC3AFFB7}" presName="sibTrans" presStyleCnt="0"/>
      <dgm:spPr/>
    </dgm:pt>
    <dgm:pt modelId="{844927C9-A024-47B4-9725-420A7989C35A}" type="pres">
      <dgm:prSet presAssocID="{E9D52A66-1732-4328-A897-D126DE98B555}" presName="composite" presStyleCnt="0"/>
      <dgm:spPr/>
    </dgm:pt>
    <dgm:pt modelId="{EAE71F41-DCAD-42AC-8E87-906BB9865688}" type="pres">
      <dgm:prSet presAssocID="{E9D52A66-1732-4328-A897-D126DE98B555}" presName="ParentText" presStyleLbl="node1" presStyleIdx="3" presStyleCnt="4">
        <dgm:presLayoutVars>
          <dgm:chMax val="1"/>
          <dgm:chPref val="1"/>
          <dgm:bulletEnabled val="1"/>
        </dgm:presLayoutVars>
      </dgm:prSet>
      <dgm:spPr/>
      <dgm:t>
        <a:bodyPr/>
        <a:lstStyle/>
        <a:p>
          <a:endParaRPr lang="en-US" altLang="zh-CN"/>
        </a:p>
      </dgm:t>
    </dgm:pt>
    <dgm:pt modelId="{1D8CC035-A486-457A-94CB-2A8EF87F3365}" type="pres">
      <dgm:prSet presAssocID="{E9D52A66-1732-4328-A897-D126DE98B555}" presName="FinalChildText" presStyleLbl="revTx" presStyleIdx="3" presStyleCnt="4" custScaleX="198841" custLinFactNeighborX="61805" custLinFactNeighborY="2468">
        <dgm:presLayoutVars>
          <dgm:chMax val="0"/>
          <dgm:chPref val="0"/>
          <dgm:bulletEnabled val="1"/>
        </dgm:presLayoutVars>
      </dgm:prSet>
      <dgm:spPr/>
      <dgm:t>
        <a:bodyPr/>
        <a:lstStyle/>
        <a:p>
          <a:endParaRPr lang="en-US" altLang="zh-CN"/>
        </a:p>
      </dgm:t>
    </dgm:pt>
  </dgm:ptLst>
  <dgm:cxnLst>
    <dgm:cxn modelId="{C0AD0DD3-E351-4A88-B013-E294CF1AD313}" srcId="{E9D52A66-1732-4328-A897-D126DE98B555}" destId="{BF9B3352-C15B-4D47-8A1D-F8A2C8ABBCC2}" srcOrd="0" destOrd="0" parTransId="{D7CD0E6E-EF2D-4662-95F3-2F908CE81E4E}" sibTransId="{13B620A8-4F48-448D-97FB-87BC4C06133E}"/>
    <dgm:cxn modelId="{82CC15B6-50D6-45AE-B595-64C225B0CE75}" srcId="{640245FA-C137-42A6-9E9A-F6B0BAD36968}" destId="{C4FB6468-9BE8-4B82-8544-C56770E6AD30}" srcOrd="1" destOrd="0" parTransId="{9262EA9F-1B30-4E0C-B31B-DC2D20E10832}" sibTransId="{CBA9ACFF-BE16-407F-8B23-C74CFA9A6581}"/>
    <dgm:cxn modelId="{6D3921C2-F1AE-4B14-BFBF-B034E21371D5}" type="presOf" srcId="{3A65C8CD-D3BE-4D30-892B-DF5F310086A6}" destId="{55E92BE2-1765-4E25-A1A4-E5B0B6A72875}" srcOrd="0" destOrd="2" presId="urn:microsoft.com/office/officeart/2005/8/layout/StepDownProcess"/>
    <dgm:cxn modelId="{BDB942D5-1AF2-40D2-A875-7289008B2482}" srcId="{18675207-7415-4DE5-89F6-838F85E135F0}" destId="{B0AC4AB0-FE2B-45E8-AA79-BDF0F97A05C8}" srcOrd="2" destOrd="0" parTransId="{DB6D0E7F-D34A-490B-9DF1-5153871BF25D}" sibTransId="{5ED17E96-80E7-408D-8899-F3E8DC3AFFB7}"/>
    <dgm:cxn modelId="{4E4CCC36-3FDD-4034-A626-B29F8D383A13}" srcId="{B0AC4AB0-FE2B-45E8-AA79-BDF0F97A05C8}" destId="{0C795F10-86E1-46B9-9428-BA83C9AB8CDD}" srcOrd="0" destOrd="0" parTransId="{7DCC30A4-2AC7-40E9-A714-9D1638CE9BA7}" sibTransId="{E756DB5B-967C-47C5-B2A4-362D5E05759F}"/>
    <dgm:cxn modelId="{F348F750-AEEA-49DC-B7C4-A277EB34D69E}" type="presOf" srcId="{BF9B3352-C15B-4D47-8A1D-F8A2C8ABBCC2}" destId="{1D8CC035-A486-457A-94CB-2A8EF87F3365}" srcOrd="0" destOrd="0" presId="urn:microsoft.com/office/officeart/2005/8/layout/StepDownProcess"/>
    <dgm:cxn modelId="{EFC2D72F-9A3D-4164-AE56-76164BC1428F}" type="presOf" srcId="{0C795F10-86E1-46B9-9428-BA83C9AB8CDD}" destId="{55E92BE2-1765-4E25-A1A4-E5B0B6A72875}" srcOrd="0" destOrd="0" presId="urn:microsoft.com/office/officeart/2005/8/layout/StepDownProcess"/>
    <dgm:cxn modelId="{2C3DB3AA-8A2E-46CD-BB4C-FD81D6D4DCB9}" srcId="{640245FA-C137-42A6-9E9A-F6B0BAD36968}" destId="{4326163B-F61E-433A-A93A-191176F3DC76}" srcOrd="0" destOrd="0" parTransId="{BC394F52-5F1A-40B5-B761-D347C36FBD85}" sibTransId="{AB7BDC96-3C93-4548-89EA-B3A069D3D079}"/>
    <dgm:cxn modelId="{BB849C6D-422E-4169-8453-1E770FBD1CF0}" type="presOf" srcId="{A73E4472-C053-46CF-BD1F-6CC21178EF10}" destId="{7D0861CB-1C75-4945-8492-0485CB7913D0}" srcOrd="0" destOrd="2" presId="urn:microsoft.com/office/officeart/2005/8/layout/StepDownProcess"/>
    <dgm:cxn modelId="{B5771465-9C3B-413E-9583-DB0929B50991}" type="presOf" srcId="{A7643F50-1086-4801-BEE5-4CB96C86AA5F}" destId="{6FAD094D-AC98-4D9F-A00E-743F19F83C84}" srcOrd="0" destOrd="0" presId="urn:microsoft.com/office/officeart/2005/8/layout/StepDownProcess"/>
    <dgm:cxn modelId="{09A386D9-2B5C-4CC0-AA9C-F4882E58422A}" type="presOf" srcId="{405F0719-BC19-4C71-8FD3-CA7DB3E30A5E}" destId="{AC337586-E1EF-4836-BD22-5232D681E445}" srcOrd="0" destOrd="1" presId="urn:microsoft.com/office/officeart/2005/8/layout/StepDownProcess"/>
    <dgm:cxn modelId="{E42DE49D-B46B-4384-A389-15425DE6BCF4}" srcId="{B0AC4AB0-FE2B-45E8-AA79-BDF0F97A05C8}" destId="{3A65C8CD-D3BE-4D30-892B-DF5F310086A6}" srcOrd="2" destOrd="0" parTransId="{FCE5A2B9-7B32-4FB1-A73E-CEC21ECF9D2C}" sibTransId="{2BD6FD57-8770-43E7-BB5C-827275FC62D0}"/>
    <dgm:cxn modelId="{40DCCE96-216D-487E-B32C-B17E764D6B07}" type="presOf" srcId="{C4FB6468-9BE8-4B82-8544-C56770E6AD30}" destId="{7D0861CB-1C75-4945-8492-0485CB7913D0}" srcOrd="0" destOrd="1" presId="urn:microsoft.com/office/officeart/2005/8/layout/StepDownProcess"/>
    <dgm:cxn modelId="{48C4DA60-12B0-4EBC-B57C-D72045E4A79B}" type="presOf" srcId="{4326163B-F61E-433A-A93A-191176F3DC76}" destId="{7D0861CB-1C75-4945-8492-0485CB7913D0}" srcOrd="0" destOrd="0" presId="urn:microsoft.com/office/officeart/2005/8/layout/StepDownProcess"/>
    <dgm:cxn modelId="{B819DB70-DD1F-4A49-A6C7-D756875DCC52}" type="presOf" srcId="{640245FA-C137-42A6-9E9A-F6B0BAD36968}" destId="{561A76DA-4F53-417E-9DAD-7F42B3D8AB7D}" srcOrd="0" destOrd="0" presId="urn:microsoft.com/office/officeart/2005/8/layout/StepDownProcess"/>
    <dgm:cxn modelId="{8D0F6E55-6D57-46F3-AED2-2168EFE0C621}" srcId="{B0AC4AB0-FE2B-45E8-AA79-BDF0F97A05C8}" destId="{426F59C1-1D12-492C-9E11-EE278E34F0FA}" srcOrd="1" destOrd="0" parTransId="{A7838C3C-61AA-4D82-B4AD-4701BD0DA4A9}" sibTransId="{BBCAF69E-DA46-4918-8310-25716E68C888}"/>
    <dgm:cxn modelId="{EEC6C260-6E81-41D6-9223-02B42506EAFF}" type="presOf" srcId="{426F59C1-1D12-492C-9E11-EE278E34F0FA}" destId="{55E92BE2-1765-4E25-A1A4-E5B0B6A72875}" srcOrd="0" destOrd="1" presId="urn:microsoft.com/office/officeart/2005/8/layout/StepDownProcess"/>
    <dgm:cxn modelId="{7BEF7207-744A-4318-A80F-E6155DFDC48B}" srcId="{A7643F50-1086-4801-BEE5-4CB96C86AA5F}" destId="{405F0719-BC19-4C71-8FD3-CA7DB3E30A5E}" srcOrd="1" destOrd="0" parTransId="{271C1CE4-3CCC-45A8-AB80-3FD6382E653F}" sibTransId="{0098F148-C72B-4F60-A5C1-C6C497428ADB}"/>
    <dgm:cxn modelId="{CE6DC409-66CB-49CF-8E6C-444B37BEE7F4}" srcId="{A7643F50-1086-4801-BEE5-4CB96C86AA5F}" destId="{E1E7A7DF-FFB4-4D73-B414-98201AC590C6}" srcOrd="2" destOrd="0" parTransId="{ECB1F427-AF11-4721-96FC-A1D25E9578CA}" sibTransId="{66EA47D7-5BE4-4B5E-A72A-52E15D9D664D}"/>
    <dgm:cxn modelId="{EE84BBB3-3756-4CC4-B634-8792246BEDA4}" srcId="{18675207-7415-4DE5-89F6-838F85E135F0}" destId="{640245FA-C137-42A6-9E9A-F6B0BAD36968}" srcOrd="1" destOrd="0" parTransId="{696816D9-230F-4DCA-9F6B-FE401E805D34}" sibTransId="{0191BD2F-2E84-49DD-8A3A-8617DFA99E51}"/>
    <dgm:cxn modelId="{221CA9AF-0206-4A1F-9D9A-E352BD44D625}" srcId="{640245FA-C137-42A6-9E9A-F6B0BAD36968}" destId="{A73E4472-C053-46CF-BD1F-6CC21178EF10}" srcOrd="2" destOrd="0" parTransId="{21F89428-2FC7-45DC-BA60-B30AF59BDA04}" sibTransId="{31BF10F5-1112-48EC-AEFF-C042990E7C4F}"/>
    <dgm:cxn modelId="{5F36BBBC-2FB0-4669-A9F5-A038D9EBCF4C}" srcId="{A7643F50-1086-4801-BEE5-4CB96C86AA5F}" destId="{17CC7980-B13C-4DE3-A8B2-80D69A66F3C3}" srcOrd="0" destOrd="0" parTransId="{E6078F4F-578B-4432-963F-20ABA2B260C9}" sibTransId="{239CB2A1-C6E4-4F09-AE21-E2A371DC517B}"/>
    <dgm:cxn modelId="{DDD434C8-3BD0-4C81-8E17-770E2028F5F7}" type="presOf" srcId="{E9D52A66-1732-4328-A897-D126DE98B555}" destId="{EAE71F41-DCAD-42AC-8E87-906BB9865688}" srcOrd="0" destOrd="0" presId="urn:microsoft.com/office/officeart/2005/8/layout/StepDownProcess"/>
    <dgm:cxn modelId="{99261832-C16C-466C-9BBE-5CDE01AC56C9}" type="presOf" srcId="{E1E7A7DF-FFB4-4D73-B414-98201AC590C6}" destId="{AC337586-E1EF-4836-BD22-5232D681E445}" srcOrd="0" destOrd="2" presId="urn:microsoft.com/office/officeart/2005/8/layout/StepDownProcess"/>
    <dgm:cxn modelId="{69D4A62A-6465-4C64-A3E5-F0C97FF58B8D}" srcId="{18675207-7415-4DE5-89F6-838F85E135F0}" destId="{A7643F50-1086-4801-BEE5-4CB96C86AA5F}" srcOrd="0" destOrd="0" parTransId="{7939A98C-9DED-469B-9155-52E2A38CD496}" sibTransId="{FF7AC5A7-A410-4AF1-AA90-A7FFF0CCA508}"/>
    <dgm:cxn modelId="{5F467F1B-AEB6-404E-97E7-FA63E151D1A8}" type="presOf" srcId="{18675207-7415-4DE5-89F6-838F85E135F0}" destId="{E3C7FDC8-ADE7-47F8-95BE-81224B407AF1}" srcOrd="0" destOrd="0" presId="urn:microsoft.com/office/officeart/2005/8/layout/StepDownProcess"/>
    <dgm:cxn modelId="{5871DD19-E929-4658-8A1F-07E524AE28B4}" type="presOf" srcId="{B0AC4AB0-FE2B-45E8-AA79-BDF0F97A05C8}" destId="{4DB9A537-6DD5-4C1E-9652-1AFA453D8E7A}" srcOrd="0" destOrd="0" presId="urn:microsoft.com/office/officeart/2005/8/layout/StepDownProcess"/>
    <dgm:cxn modelId="{9009BE3E-E62C-42A3-B161-0C7ABACE5E81}" srcId="{18675207-7415-4DE5-89F6-838F85E135F0}" destId="{E9D52A66-1732-4328-A897-D126DE98B555}" srcOrd="3" destOrd="0" parTransId="{FB6DA8DC-207A-4261-8E79-25D9AD1FF976}" sibTransId="{321DD6B6-FD00-4591-9136-2717D8D1445C}"/>
    <dgm:cxn modelId="{839CC811-9195-4A81-ACB1-6D047B03DADD}" type="presOf" srcId="{17CC7980-B13C-4DE3-A8B2-80D69A66F3C3}" destId="{AC337586-E1EF-4836-BD22-5232D681E445}" srcOrd="0" destOrd="0" presId="urn:microsoft.com/office/officeart/2005/8/layout/StepDownProcess"/>
    <dgm:cxn modelId="{B3694F32-9C18-4962-932A-A978561C695C}" type="presParOf" srcId="{E3C7FDC8-ADE7-47F8-95BE-81224B407AF1}" destId="{635E64C3-A947-4CBE-9108-C82B8D71924F}" srcOrd="0" destOrd="0" presId="urn:microsoft.com/office/officeart/2005/8/layout/StepDownProcess"/>
    <dgm:cxn modelId="{8194E302-3664-41D9-816E-3C27D626BB36}" type="presParOf" srcId="{635E64C3-A947-4CBE-9108-C82B8D71924F}" destId="{7BE57347-A2FE-465A-AB81-AC84D00964A7}" srcOrd="0" destOrd="0" presId="urn:microsoft.com/office/officeart/2005/8/layout/StepDownProcess"/>
    <dgm:cxn modelId="{0BB68B92-C1E6-4926-A5CA-00127AA83B38}" type="presParOf" srcId="{635E64C3-A947-4CBE-9108-C82B8D71924F}" destId="{6FAD094D-AC98-4D9F-A00E-743F19F83C84}" srcOrd="1" destOrd="0" presId="urn:microsoft.com/office/officeart/2005/8/layout/StepDownProcess"/>
    <dgm:cxn modelId="{42EA5CDF-6959-4F58-9289-62087AD2C7B5}" type="presParOf" srcId="{635E64C3-A947-4CBE-9108-C82B8D71924F}" destId="{AC337586-E1EF-4836-BD22-5232D681E445}" srcOrd="2" destOrd="0" presId="urn:microsoft.com/office/officeart/2005/8/layout/StepDownProcess"/>
    <dgm:cxn modelId="{4E114975-0CD8-487E-B540-46C68DAB6ACB}" type="presParOf" srcId="{E3C7FDC8-ADE7-47F8-95BE-81224B407AF1}" destId="{8B0D6FB7-D328-4169-9F22-91F111AB5115}" srcOrd="1" destOrd="0" presId="urn:microsoft.com/office/officeart/2005/8/layout/StepDownProcess"/>
    <dgm:cxn modelId="{5725B260-3C1C-4120-8586-1D70E1640C74}" type="presParOf" srcId="{E3C7FDC8-ADE7-47F8-95BE-81224B407AF1}" destId="{D20E2FA8-6E94-4B46-8373-3A7BE4B353FA}" srcOrd="2" destOrd="0" presId="urn:microsoft.com/office/officeart/2005/8/layout/StepDownProcess"/>
    <dgm:cxn modelId="{F0431FEC-558F-4ADF-B819-66722967811B}" type="presParOf" srcId="{D20E2FA8-6E94-4B46-8373-3A7BE4B353FA}" destId="{8305FBF3-C576-4C91-BA7E-C0209552A4EB}" srcOrd="0" destOrd="0" presId="urn:microsoft.com/office/officeart/2005/8/layout/StepDownProcess"/>
    <dgm:cxn modelId="{11A21C18-CF35-4F23-A37F-3698A37D9B97}" type="presParOf" srcId="{D20E2FA8-6E94-4B46-8373-3A7BE4B353FA}" destId="{561A76DA-4F53-417E-9DAD-7F42B3D8AB7D}" srcOrd="1" destOrd="0" presId="urn:microsoft.com/office/officeart/2005/8/layout/StepDownProcess"/>
    <dgm:cxn modelId="{A4E166C7-AB79-4E1E-98FA-ABA1630F6718}" type="presParOf" srcId="{D20E2FA8-6E94-4B46-8373-3A7BE4B353FA}" destId="{7D0861CB-1C75-4945-8492-0485CB7913D0}" srcOrd="2" destOrd="0" presId="urn:microsoft.com/office/officeart/2005/8/layout/StepDownProcess"/>
    <dgm:cxn modelId="{F094C387-019F-4E5D-A57D-24ABE8FBFA81}" type="presParOf" srcId="{E3C7FDC8-ADE7-47F8-95BE-81224B407AF1}" destId="{7E0CFCFE-0B7B-4238-AFF8-41FB27411033}" srcOrd="3" destOrd="0" presId="urn:microsoft.com/office/officeart/2005/8/layout/StepDownProcess"/>
    <dgm:cxn modelId="{B41F1A59-64BC-4C7E-9291-9C839A4F6E87}" type="presParOf" srcId="{E3C7FDC8-ADE7-47F8-95BE-81224B407AF1}" destId="{271B08A2-23DF-4F66-9549-F1C1D848091B}" srcOrd="4" destOrd="0" presId="urn:microsoft.com/office/officeart/2005/8/layout/StepDownProcess"/>
    <dgm:cxn modelId="{270A6259-78F5-426A-B70D-AE5882121D37}" type="presParOf" srcId="{271B08A2-23DF-4F66-9549-F1C1D848091B}" destId="{04CE6F90-FA41-4E4A-BAAE-1A473B4F4D1D}" srcOrd="0" destOrd="0" presId="urn:microsoft.com/office/officeart/2005/8/layout/StepDownProcess"/>
    <dgm:cxn modelId="{63BFC42C-5CC5-4FA9-B744-BC1BAB11A34F}" type="presParOf" srcId="{271B08A2-23DF-4F66-9549-F1C1D848091B}" destId="{4DB9A537-6DD5-4C1E-9652-1AFA453D8E7A}" srcOrd="1" destOrd="0" presId="urn:microsoft.com/office/officeart/2005/8/layout/StepDownProcess"/>
    <dgm:cxn modelId="{B2F6C7EA-C62D-4C88-9E0E-ECF48EC9371E}" type="presParOf" srcId="{271B08A2-23DF-4F66-9549-F1C1D848091B}" destId="{55E92BE2-1765-4E25-A1A4-E5B0B6A72875}" srcOrd="2" destOrd="0" presId="urn:microsoft.com/office/officeart/2005/8/layout/StepDownProcess"/>
    <dgm:cxn modelId="{0027BFCA-4EFF-46DE-951D-AC45A4D08CF9}" type="presParOf" srcId="{E3C7FDC8-ADE7-47F8-95BE-81224B407AF1}" destId="{71B44AD4-4F1C-4A4F-B0C5-30F603DC2880}" srcOrd="5" destOrd="0" presId="urn:microsoft.com/office/officeart/2005/8/layout/StepDownProcess"/>
    <dgm:cxn modelId="{53F7EAEB-D6A2-4869-B4D0-8C3E9E1CD1A3}" type="presParOf" srcId="{E3C7FDC8-ADE7-47F8-95BE-81224B407AF1}" destId="{844927C9-A024-47B4-9725-420A7989C35A}" srcOrd="6" destOrd="0" presId="urn:microsoft.com/office/officeart/2005/8/layout/StepDownProcess"/>
    <dgm:cxn modelId="{29B24D51-2D49-4D88-8857-BB80710CC6B9}" type="presParOf" srcId="{844927C9-A024-47B4-9725-420A7989C35A}" destId="{EAE71F41-DCAD-42AC-8E87-906BB9865688}" srcOrd="0" destOrd="0" presId="urn:microsoft.com/office/officeart/2005/8/layout/StepDownProcess"/>
    <dgm:cxn modelId="{66668966-B227-4927-A049-6D624276E2B1}" type="presParOf" srcId="{844927C9-A024-47B4-9725-420A7989C35A}" destId="{1D8CC035-A486-457A-94CB-2A8EF87F3365}"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57347-A2FE-465A-AB81-AC84D00964A7}">
      <dsp:nvSpPr>
        <dsp:cNvPr id="0" name=""/>
        <dsp:cNvSpPr/>
      </dsp:nvSpPr>
      <dsp:spPr>
        <a:xfrm rot="5400000">
          <a:off x="990368" y="1184056"/>
          <a:ext cx="1039859" cy="1183842"/>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6FAD094D-AC98-4D9F-A00E-743F19F83C84}">
      <dsp:nvSpPr>
        <dsp:cNvPr id="0" name=""/>
        <dsp:cNvSpPr/>
      </dsp:nvSpPr>
      <dsp:spPr>
        <a:xfrm>
          <a:off x="714868" y="31351"/>
          <a:ext cx="1750510" cy="1225300"/>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zh-CN" sz="1900" kern="1200" dirty="0" smtClean="0"/>
            <a:t>Introduction</a:t>
          </a:r>
          <a:endParaRPr lang="en-US" altLang="zh-CN" sz="1900" kern="1200" dirty="0"/>
        </a:p>
      </dsp:txBody>
      <dsp:txXfrm>
        <a:off x="774693" y="91176"/>
        <a:ext cx="1630860" cy="1105650"/>
      </dsp:txXfrm>
    </dsp:sp>
    <dsp:sp modelId="{AC337586-E1EF-4836-BD22-5232D681E445}">
      <dsp:nvSpPr>
        <dsp:cNvPr id="0" name=""/>
        <dsp:cNvSpPr/>
      </dsp:nvSpPr>
      <dsp:spPr>
        <a:xfrm>
          <a:off x="2640362" y="148212"/>
          <a:ext cx="2080640" cy="990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smtClean="0"/>
            <a:t>Related Work</a:t>
          </a:r>
          <a:endParaRPr lang="en-US" altLang="zh-CN" sz="1600" kern="1200" dirty="0"/>
        </a:p>
        <a:p>
          <a:pPr marL="171450" lvl="1" indent="-171450" algn="l" defTabSz="711200">
            <a:lnSpc>
              <a:spcPct val="90000"/>
            </a:lnSpc>
            <a:spcBef>
              <a:spcPct val="0"/>
            </a:spcBef>
            <a:spcAft>
              <a:spcPct val="15000"/>
            </a:spcAft>
            <a:buChar char="••"/>
          </a:pPr>
          <a:r>
            <a:rPr lang="en-US" altLang="zh-CN" sz="1600" kern="1200" dirty="0" smtClean="0"/>
            <a:t>Flickr Photos</a:t>
          </a:r>
          <a:endParaRPr lang="en-US" altLang="zh-CN" sz="1600" kern="1200" dirty="0"/>
        </a:p>
        <a:p>
          <a:pPr marL="171450" lvl="1" indent="-171450" algn="l" defTabSz="711200">
            <a:lnSpc>
              <a:spcPct val="90000"/>
            </a:lnSpc>
            <a:spcBef>
              <a:spcPct val="0"/>
            </a:spcBef>
            <a:spcAft>
              <a:spcPct val="15000"/>
            </a:spcAft>
            <a:buChar char="••"/>
          </a:pPr>
          <a:r>
            <a:rPr lang="en-US" altLang="zh-CN" sz="1600" kern="1200" dirty="0" smtClean="0"/>
            <a:t>Motif</a:t>
          </a:r>
          <a:endParaRPr lang="en-US" altLang="zh-CN" sz="1600" kern="1200" dirty="0"/>
        </a:p>
      </dsp:txBody>
      <dsp:txXfrm>
        <a:off x="2640362" y="148212"/>
        <a:ext cx="2080640" cy="990342"/>
      </dsp:txXfrm>
    </dsp:sp>
    <dsp:sp modelId="{8305FBF3-C576-4C91-BA7E-C0209552A4EB}">
      <dsp:nvSpPr>
        <dsp:cNvPr id="0" name=""/>
        <dsp:cNvSpPr/>
      </dsp:nvSpPr>
      <dsp:spPr>
        <a:xfrm rot="5400000">
          <a:off x="2635524" y="2560473"/>
          <a:ext cx="1039859" cy="1183842"/>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61A76DA-4F53-417E-9DAD-7F42B3D8AB7D}">
      <dsp:nvSpPr>
        <dsp:cNvPr id="0" name=""/>
        <dsp:cNvSpPr/>
      </dsp:nvSpPr>
      <dsp:spPr>
        <a:xfrm>
          <a:off x="2360024" y="1407769"/>
          <a:ext cx="1750510" cy="1225300"/>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zh-CN" sz="1900" kern="1200" dirty="0" smtClean="0"/>
            <a:t>Travel Network</a:t>
          </a:r>
          <a:endParaRPr lang="en-US" altLang="zh-CN" sz="1900" kern="1200" dirty="0"/>
        </a:p>
      </dsp:txBody>
      <dsp:txXfrm>
        <a:off x="2419849" y="1467594"/>
        <a:ext cx="1630860" cy="1105650"/>
      </dsp:txXfrm>
    </dsp:sp>
    <dsp:sp modelId="{7D0861CB-1C75-4945-8492-0485CB7913D0}">
      <dsp:nvSpPr>
        <dsp:cNvPr id="0" name=""/>
        <dsp:cNvSpPr/>
      </dsp:nvSpPr>
      <dsp:spPr>
        <a:xfrm>
          <a:off x="4265160" y="1493602"/>
          <a:ext cx="4364119" cy="990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smtClean="0"/>
            <a:t>Constructing Travel Trajectory</a:t>
          </a:r>
          <a:endParaRPr lang="en-US" altLang="zh-CN" sz="1600" kern="1200" dirty="0"/>
        </a:p>
        <a:p>
          <a:pPr marL="171450" lvl="1" indent="-171450" algn="l" defTabSz="711200">
            <a:lnSpc>
              <a:spcPct val="90000"/>
            </a:lnSpc>
            <a:spcBef>
              <a:spcPct val="0"/>
            </a:spcBef>
            <a:spcAft>
              <a:spcPct val="15000"/>
            </a:spcAft>
            <a:buChar char="••"/>
          </a:pPr>
          <a:r>
            <a:rPr lang="en-US" altLang="zh-CN" sz="1600" kern="1200" dirty="0" smtClean="0"/>
            <a:t>Differentiating Natives and Tourists</a:t>
          </a:r>
          <a:endParaRPr lang="en-US" altLang="zh-CN" sz="1600" kern="1200" dirty="0"/>
        </a:p>
        <a:p>
          <a:pPr marL="171450" lvl="1" indent="-171450" algn="l" defTabSz="711200">
            <a:lnSpc>
              <a:spcPct val="90000"/>
            </a:lnSpc>
            <a:spcBef>
              <a:spcPct val="0"/>
            </a:spcBef>
            <a:spcAft>
              <a:spcPct val="15000"/>
            </a:spcAft>
            <a:buChar char="••"/>
          </a:pPr>
          <a:r>
            <a:rPr lang="en-US" altLang="zh-CN" sz="1600" kern="1200" dirty="0" smtClean="0"/>
            <a:t>Segmenting Individual Travel Journey</a:t>
          </a:r>
          <a:endParaRPr lang="en-US" altLang="zh-CN" sz="1600" kern="1200" dirty="0"/>
        </a:p>
      </dsp:txBody>
      <dsp:txXfrm>
        <a:off x="4265160" y="1493602"/>
        <a:ext cx="4364119" cy="990342"/>
      </dsp:txXfrm>
    </dsp:sp>
    <dsp:sp modelId="{04CE6F90-FA41-4E4A-BAAE-1A473B4F4D1D}">
      <dsp:nvSpPr>
        <dsp:cNvPr id="0" name=""/>
        <dsp:cNvSpPr/>
      </dsp:nvSpPr>
      <dsp:spPr>
        <a:xfrm rot="5400000">
          <a:off x="4280680" y="3936890"/>
          <a:ext cx="1039859" cy="1183842"/>
        </a:xfrm>
        <a:prstGeom prst="bentUpArrow">
          <a:avLst>
            <a:gd name="adj1" fmla="val 32840"/>
            <a:gd name="adj2" fmla="val 25000"/>
            <a:gd name="adj3" fmla="val 35780"/>
          </a:avLst>
        </a:prstGeom>
        <a:solidFill>
          <a:schemeClr val="accent1">
            <a:tint val="40000"/>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4DB9A537-6DD5-4C1E-9652-1AFA453D8E7A}">
      <dsp:nvSpPr>
        <dsp:cNvPr id="0" name=""/>
        <dsp:cNvSpPr/>
      </dsp:nvSpPr>
      <dsp:spPr>
        <a:xfrm>
          <a:off x="4005181" y="2784186"/>
          <a:ext cx="1750510" cy="1225300"/>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zh-CN" sz="1900" kern="1200" dirty="0" smtClean="0"/>
            <a:t>Travel Motifs</a:t>
          </a:r>
          <a:endParaRPr lang="en-US" altLang="zh-CN" sz="1900" kern="1200" dirty="0"/>
        </a:p>
      </dsp:txBody>
      <dsp:txXfrm>
        <a:off x="4065006" y="2844011"/>
        <a:ext cx="1630860" cy="1105650"/>
      </dsp:txXfrm>
    </dsp:sp>
    <dsp:sp modelId="{55E92BE2-1765-4E25-A1A4-E5B0B6A72875}">
      <dsp:nvSpPr>
        <dsp:cNvPr id="0" name=""/>
        <dsp:cNvSpPr/>
      </dsp:nvSpPr>
      <dsp:spPr>
        <a:xfrm>
          <a:off x="5930890" y="2933757"/>
          <a:ext cx="2362924" cy="990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smtClean="0"/>
            <a:t>Topological Travel Motif</a:t>
          </a:r>
          <a:endParaRPr lang="en-US" altLang="zh-CN" sz="1600" kern="1200" dirty="0"/>
        </a:p>
        <a:p>
          <a:pPr marL="171450" lvl="1" indent="-171450" algn="l" defTabSz="711200">
            <a:lnSpc>
              <a:spcPct val="90000"/>
            </a:lnSpc>
            <a:spcBef>
              <a:spcPct val="0"/>
            </a:spcBef>
            <a:spcAft>
              <a:spcPct val="15000"/>
            </a:spcAft>
            <a:buChar char="••"/>
          </a:pPr>
          <a:r>
            <a:rPr lang="en-US" altLang="zh-CN" sz="1600" kern="1200" dirty="0" smtClean="0"/>
            <a:t>Temporal Travel Motif</a:t>
          </a:r>
          <a:endParaRPr lang="en-US" altLang="zh-CN" sz="1600" kern="1200" dirty="0"/>
        </a:p>
        <a:p>
          <a:pPr marL="171450" lvl="1" indent="-171450" algn="l" defTabSz="711200">
            <a:lnSpc>
              <a:spcPct val="90000"/>
            </a:lnSpc>
            <a:spcBef>
              <a:spcPct val="0"/>
            </a:spcBef>
            <a:spcAft>
              <a:spcPct val="15000"/>
            </a:spcAft>
            <a:buChar char="••"/>
          </a:pPr>
          <a:r>
            <a:rPr lang="en-US" altLang="zh-CN" sz="1600" kern="1200" dirty="0" smtClean="0"/>
            <a:t>Semantic Travel Motif</a:t>
          </a:r>
          <a:endParaRPr lang="en-US" altLang="zh-CN" sz="1600" kern="1200" dirty="0"/>
        </a:p>
      </dsp:txBody>
      <dsp:txXfrm>
        <a:off x="5930890" y="2933757"/>
        <a:ext cx="2362924" cy="990342"/>
      </dsp:txXfrm>
    </dsp:sp>
    <dsp:sp modelId="{EAE71F41-DCAD-42AC-8E87-906BB9865688}">
      <dsp:nvSpPr>
        <dsp:cNvPr id="0" name=""/>
        <dsp:cNvSpPr/>
      </dsp:nvSpPr>
      <dsp:spPr>
        <a:xfrm>
          <a:off x="5650337" y="4160603"/>
          <a:ext cx="1750510" cy="1225300"/>
        </a:xfrm>
        <a:prstGeom prst="roundRect">
          <a:avLst>
            <a:gd name="adj" fmla="val 1667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zh-CN" sz="1900" kern="1200" dirty="0" smtClean="0"/>
            <a:t>Tourists’  Distinct Travel Patterns</a:t>
          </a:r>
          <a:endParaRPr lang="en-US" altLang="zh-CN" sz="1900" kern="1200" dirty="0"/>
        </a:p>
      </dsp:txBody>
      <dsp:txXfrm>
        <a:off x="5710162" y="4220428"/>
        <a:ext cx="1630860" cy="1105650"/>
      </dsp:txXfrm>
    </dsp:sp>
    <dsp:sp modelId="{1D8CC035-A486-457A-94CB-2A8EF87F3365}">
      <dsp:nvSpPr>
        <dsp:cNvPr id="0" name=""/>
        <dsp:cNvSpPr/>
      </dsp:nvSpPr>
      <dsp:spPr>
        <a:xfrm>
          <a:off x="7486517" y="4301905"/>
          <a:ext cx="2531553" cy="990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smtClean="0"/>
            <a:t>Motif-Based Clustering</a:t>
          </a:r>
          <a:endParaRPr lang="en-US" altLang="zh-CN" sz="1600" kern="1200" dirty="0"/>
        </a:p>
      </dsp:txBody>
      <dsp:txXfrm>
        <a:off x="7486517" y="4301905"/>
        <a:ext cx="2531553" cy="99034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1/12/2018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2018/01/12</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itchFamily="34" charset="-122"/>
                <a:ea typeface="微软雅黑" pitchFamily="34" charset="-122"/>
              </a:rPr>
              <a:t>用</a:t>
            </a:r>
            <a:r>
              <a:rPr lang="en-US" altLang="zh-CN" dirty="0">
                <a:latin typeface="微软雅黑" pitchFamily="34" charset="-122"/>
                <a:ea typeface="微软雅黑" pitchFamily="34" charset="-122"/>
              </a:rPr>
              <a:t>Flickr</a:t>
            </a:r>
            <a:r>
              <a:rPr lang="zh-CN" altLang="en-US" dirty="0">
                <a:latin typeface="微软雅黑" pitchFamily="34" charset="-122"/>
                <a:ea typeface="微软雅黑" pitchFamily="34" charset="-122"/>
              </a:rPr>
              <a:t>上面带有地理标签的照片，挖掘旅游</a:t>
            </a:r>
            <a:r>
              <a:rPr lang="en-US" altLang="zh-CN" dirty="0">
                <a:latin typeface="微软雅黑" pitchFamily="34" charset="-122"/>
                <a:ea typeface="微软雅黑" pitchFamily="34" charset="-122"/>
              </a:rPr>
              <a:t>motif</a:t>
            </a:r>
            <a:r>
              <a:rPr lang="zh-CN" altLang="en-US" dirty="0">
                <a:latin typeface="微软雅黑" pitchFamily="34" charset="-122"/>
                <a:ea typeface="微软雅黑" pitchFamily="34" charset="-122"/>
              </a:rPr>
              <a:t>，基于</a:t>
            </a:r>
            <a:r>
              <a:rPr lang="en-US" altLang="zh-CN" dirty="0">
                <a:latin typeface="微软雅黑" pitchFamily="34" charset="-122"/>
                <a:ea typeface="微软雅黑" pitchFamily="34" charset="-122"/>
              </a:rPr>
              <a:t>motif</a:t>
            </a:r>
            <a:r>
              <a:rPr lang="zh-CN" altLang="en-US" dirty="0">
                <a:latin typeface="微软雅黑" pitchFamily="34" charset="-122"/>
                <a:ea typeface="微软雅黑" pitchFamily="34" charset="-122"/>
              </a:rPr>
              <a:t>理解并定量化旅游者行为模式。</a:t>
            </a: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一般来讲，游客访问景点的时间会在较短的时间段内，比如一周，旅游轨迹的时间跨度一般不超过一个月或者最多连续两个月，而当地人会在多个月份都有上传记录，当地人照片的时间相对于游客更加分散，所以对应的时间熵值也越高，于是可以采用熵值的高低来区分当地人和游客。</a:t>
            </a:r>
            <a:endParaRPr lang="en-US" altLang="zh-CN" dirty="0" smtClean="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10</a:t>
            </a:fld>
            <a:endParaRPr lang="zh-CN"/>
          </a:p>
        </p:txBody>
      </p:sp>
    </p:spTree>
    <p:extLst>
      <p:ext uri="{BB962C8B-B14F-4D97-AF65-F5344CB8AC3E}">
        <p14:creationId xmlns:p14="http://schemas.microsoft.com/office/powerpoint/2010/main" val="3113025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游客提取出来之后，对轨迹做进一步处理。首先是把同一个景区内的访问点合并，得到该景点的停留时间，轨迹就简化为景区间访问路线。接着，如果相邻两个景区到达时间间隔超过某个阈值，认为前后是两次旅行。论文中时间间隔阈值超过</a:t>
            </a:r>
            <a:r>
              <a:rPr lang="en-US" altLang="zh-CN" dirty="0" smtClean="0"/>
              <a:t>5</a:t>
            </a:r>
            <a:r>
              <a:rPr lang="zh-CN" altLang="en-US" dirty="0" smtClean="0"/>
              <a:t>天。这样，游客的出游历史由多次旅行构成，如左图所示，蕴含了时间空间语义信息，</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11</a:t>
            </a:fld>
            <a:endParaRPr lang="zh-CN"/>
          </a:p>
        </p:txBody>
      </p:sp>
    </p:spTree>
    <p:extLst>
      <p:ext uri="{BB962C8B-B14F-4D97-AF65-F5344CB8AC3E}">
        <p14:creationId xmlns:p14="http://schemas.microsoft.com/office/powerpoint/2010/main" val="66780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接着挖掘旅行网络中</a:t>
            </a:r>
            <a:r>
              <a:rPr lang="en-US" altLang="zh-CN" dirty="0" smtClean="0"/>
              <a:t>motif</a:t>
            </a:r>
            <a:r>
              <a:rPr lang="zh-CN" altLang="en-US" dirty="0" smtClean="0"/>
              <a:t>，对</a:t>
            </a:r>
            <a:r>
              <a:rPr lang="en-US" altLang="zh-CN" dirty="0" smtClean="0"/>
              <a:t>motif</a:t>
            </a:r>
            <a:r>
              <a:rPr lang="zh-CN" altLang="en-US" dirty="0" smtClean="0"/>
              <a:t>的提取分为两种，连续抽取和间隔抽取。连续抽取保证子序列之间的点连续，间隔抽取保证访问点相对顺序不变，但不一定连续。两者意义不同。</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12</a:t>
            </a:fld>
            <a:endParaRPr lang="zh-CN"/>
          </a:p>
        </p:txBody>
      </p:sp>
    </p:spTree>
    <p:extLst>
      <p:ext uri="{BB962C8B-B14F-4D97-AF65-F5344CB8AC3E}">
        <p14:creationId xmlns:p14="http://schemas.microsoft.com/office/powerpoint/2010/main" val="122799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首先是旅行的拓扑</a:t>
            </a:r>
            <a:r>
              <a:rPr lang="en-US" altLang="zh-CN" dirty="0" smtClean="0"/>
              <a:t>motif</a:t>
            </a:r>
            <a:r>
              <a:rPr lang="zh-CN" altLang="en-US" dirty="0" smtClean="0"/>
              <a:t>。图中</a:t>
            </a:r>
            <a:r>
              <a:rPr lang="en-US" altLang="zh-CN" dirty="0" smtClean="0"/>
              <a:t>N</a:t>
            </a:r>
            <a:r>
              <a:rPr lang="zh-CN" altLang="en-US" dirty="0" smtClean="0"/>
              <a:t>代表节点数目，旁边的小数对应该</a:t>
            </a:r>
            <a:r>
              <a:rPr lang="en-US" altLang="zh-CN" dirty="0" smtClean="0"/>
              <a:t>Motif</a:t>
            </a:r>
            <a:r>
              <a:rPr lang="zh-CN" altLang="en-US" dirty="0" smtClean="0"/>
              <a:t>出现的频率。频率指出现该</a:t>
            </a:r>
            <a:r>
              <a:rPr lang="en-US" altLang="zh-CN" dirty="0" smtClean="0"/>
              <a:t>motif</a:t>
            </a:r>
            <a:r>
              <a:rPr lang="zh-CN" altLang="en-US" dirty="0" smtClean="0"/>
              <a:t>的旅行数占总旅行数的比例。这里只对频率大于等于</a:t>
            </a:r>
            <a:r>
              <a:rPr lang="en-US" altLang="zh-CN" dirty="0" smtClean="0"/>
              <a:t>0.05</a:t>
            </a:r>
            <a:r>
              <a:rPr lang="zh-CN" altLang="en-US" dirty="0" smtClean="0"/>
              <a:t>即</a:t>
            </a:r>
            <a:r>
              <a:rPr lang="en-US" altLang="zh-CN" dirty="0" smtClean="0"/>
              <a:t>5%</a:t>
            </a:r>
            <a:r>
              <a:rPr lang="zh-CN" altLang="en-US" dirty="0" smtClean="0"/>
              <a:t>的</a:t>
            </a:r>
            <a:r>
              <a:rPr lang="en-US" altLang="zh-CN" dirty="0" smtClean="0"/>
              <a:t>motif</a:t>
            </a:r>
            <a:r>
              <a:rPr lang="zh-CN" altLang="en-US" dirty="0" smtClean="0"/>
              <a:t>进行分析。在这些</a:t>
            </a:r>
            <a:r>
              <a:rPr lang="en-US" altLang="zh-CN" dirty="0" smtClean="0"/>
              <a:t>motif</a:t>
            </a:r>
            <a:r>
              <a:rPr lang="zh-CN" altLang="en-US" dirty="0" smtClean="0"/>
              <a:t>中，节点数从</a:t>
            </a:r>
            <a:r>
              <a:rPr lang="en-US" altLang="zh-CN" dirty="0" smtClean="0"/>
              <a:t>1</a:t>
            </a:r>
            <a:r>
              <a:rPr lang="zh-CN" altLang="en-US" dirty="0" smtClean="0"/>
              <a:t>到</a:t>
            </a:r>
            <a:r>
              <a:rPr lang="en-US" altLang="zh-CN" dirty="0" smtClean="0"/>
              <a:t>6</a:t>
            </a:r>
            <a:r>
              <a:rPr lang="zh-CN" altLang="en-US" dirty="0" smtClean="0"/>
              <a:t>，即每次旅行</a:t>
            </a:r>
            <a:r>
              <a:rPr lang="en-US" altLang="zh-CN" dirty="0" smtClean="0"/>
              <a:t>95%</a:t>
            </a:r>
            <a:r>
              <a:rPr lang="zh-CN" altLang="en-US" dirty="0" smtClean="0"/>
              <a:t>的人参观景点不会超过</a:t>
            </a:r>
            <a:r>
              <a:rPr lang="en-US" altLang="zh-CN" dirty="0" smtClean="0"/>
              <a:t>6</a:t>
            </a:r>
            <a:r>
              <a:rPr lang="zh-CN" altLang="en-US" dirty="0" smtClean="0"/>
              <a:t>个，除了</a:t>
            </a:r>
            <a:r>
              <a:rPr lang="en-US" altLang="zh-CN" dirty="0" smtClean="0"/>
              <a:t>1</a:t>
            </a:r>
            <a:r>
              <a:rPr lang="zh-CN" altLang="en-US" dirty="0" smtClean="0"/>
              <a:t>个节点的</a:t>
            </a:r>
            <a:r>
              <a:rPr lang="en-US" altLang="zh-CN" dirty="0" smtClean="0"/>
              <a:t>motif</a:t>
            </a:r>
            <a:r>
              <a:rPr lang="zh-CN" altLang="en-US" dirty="0" smtClean="0"/>
              <a:t>，剩余的被分为</a:t>
            </a:r>
            <a:r>
              <a:rPr lang="en-US" altLang="zh-CN" dirty="0" smtClean="0"/>
              <a:t>5</a:t>
            </a:r>
            <a:r>
              <a:rPr lang="zh-CN" altLang="en-US" dirty="0" smtClean="0"/>
              <a:t>类，分别是</a:t>
            </a:r>
            <a:r>
              <a:rPr lang="en-US" altLang="zh-CN" dirty="0" smtClean="0"/>
              <a:t>CHAIN</a:t>
            </a:r>
            <a:r>
              <a:rPr lang="en-US" altLang="zh-CN" baseline="0" dirty="0" smtClean="0"/>
              <a:t> </a:t>
            </a:r>
            <a:r>
              <a:rPr lang="zh-CN" altLang="en-US" baseline="0" dirty="0" smtClean="0"/>
              <a:t>链条型，</a:t>
            </a:r>
            <a:r>
              <a:rPr lang="en-US" altLang="zh-CN" baseline="0" dirty="0" smtClean="0"/>
              <a:t>CYCLE</a:t>
            </a:r>
            <a:r>
              <a:rPr lang="zh-CN" altLang="en-US" baseline="0" dirty="0" smtClean="0"/>
              <a:t>环形，</a:t>
            </a:r>
            <a:r>
              <a:rPr lang="en-US" altLang="zh-CN" baseline="0" dirty="0" smtClean="0"/>
              <a:t>DOWNLINKED MUTUAL DYAD </a:t>
            </a:r>
            <a:r>
              <a:rPr lang="zh-CN" altLang="en-US" baseline="0" dirty="0" smtClean="0"/>
              <a:t>倒挂二元组，</a:t>
            </a:r>
            <a:r>
              <a:rPr lang="en-US" altLang="zh-CN" baseline="0" dirty="0" err="1" smtClean="0"/>
              <a:t>Centrallinked</a:t>
            </a:r>
            <a:r>
              <a:rPr lang="en-US" altLang="zh-CN" baseline="0" dirty="0" smtClean="0"/>
              <a:t> mutual dyad</a:t>
            </a:r>
            <a:r>
              <a:rPr lang="zh-CN" altLang="en-US" baseline="0" dirty="0" smtClean="0"/>
              <a:t>中心连接二元组型，</a:t>
            </a:r>
            <a:r>
              <a:rPr lang="en-US" altLang="zh-CN" baseline="0" dirty="0" smtClean="0"/>
              <a:t>uplinked mutual dyad</a:t>
            </a:r>
            <a:r>
              <a:rPr lang="zh-CN" altLang="en-US" baseline="0" dirty="0" smtClean="0"/>
              <a:t>牵挂二元组。</a:t>
            </a:r>
            <a:r>
              <a:rPr lang="en-US" altLang="zh-CN" baseline="0" dirty="0" smtClean="0"/>
              <a:t>CHAIN</a:t>
            </a:r>
            <a:r>
              <a:rPr lang="zh-CN" altLang="en-US" baseline="0" dirty="0" smtClean="0"/>
              <a:t>非常好理解，大多数人访问景点按照</a:t>
            </a:r>
            <a:r>
              <a:rPr lang="en-US" altLang="zh-CN" baseline="0" dirty="0" smtClean="0"/>
              <a:t>ABCD</a:t>
            </a:r>
            <a:r>
              <a:rPr lang="zh-CN" altLang="en-US" baseline="0" dirty="0" smtClean="0"/>
              <a:t>这样顺序访问，</a:t>
            </a:r>
            <a:r>
              <a:rPr lang="en-US" altLang="zh-CN" baseline="0" dirty="0" smtClean="0"/>
              <a:t>n</a:t>
            </a:r>
            <a:r>
              <a:rPr lang="zh-CN" altLang="en-US" baseline="0" dirty="0" smtClean="0"/>
              <a:t>个景点</a:t>
            </a:r>
            <a:r>
              <a:rPr lang="en-US" altLang="zh-CN" baseline="0" dirty="0" smtClean="0"/>
              <a:t>n-1</a:t>
            </a:r>
            <a:r>
              <a:rPr lang="zh-CN" altLang="en-US" baseline="0" dirty="0" smtClean="0"/>
              <a:t>条路线，不会重复。剩下的几个类型都是</a:t>
            </a:r>
            <a:r>
              <a:rPr lang="en-US" altLang="zh-CN" baseline="0" dirty="0" smtClean="0"/>
              <a:t>n</a:t>
            </a:r>
            <a:r>
              <a:rPr lang="zh-CN" altLang="en-US" baseline="0" dirty="0" smtClean="0"/>
              <a:t>个景点</a:t>
            </a:r>
            <a:r>
              <a:rPr lang="en-US" altLang="zh-CN" baseline="0" dirty="0" smtClean="0"/>
              <a:t>n</a:t>
            </a:r>
            <a:r>
              <a:rPr lang="zh-CN" altLang="en-US" baseline="0" dirty="0" smtClean="0"/>
              <a:t>条路线，存在重复访问的一个景点，这个重复访问的景点很像中心点。</a:t>
            </a:r>
            <a:r>
              <a:rPr lang="en-US" altLang="zh-CN" baseline="0" dirty="0" smtClean="0"/>
              <a:t>Downlinked mutual dyad</a:t>
            </a:r>
            <a:r>
              <a:rPr lang="zh-CN" altLang="en-US" baseline="0" dirty="0" smtClean="0"/>
              <a:t>指先出发去了某个景点，回到出发点后再顺序访问一系列景点，</a:t>
            </a:r>
            <a:r>
              <a:rPr lang="en-US" altLang="zh-CN" baseline="0" dirty="0" smtClean="0"/>
              <a:t>uplinked</a:t>
            </a:r>
            <a:r>
              <a:rPr lang="zh-CN" altLang="en-US" baseline="0" dirty="0" smtClean="0"/>
              <a:t>前挂型则是先顺序访问一系列景点，最后回到倒数第二个点即中心点，而中心型则是先顺序访问一系列景点，以中间某个点作为中心点，偏离中心点去访问一个景点后再回来顺序访问剩余景点。（住宿，不同时间景点活动不一样，）</a:t>
            </a:r>
            <a:endParaRPr lang="en-US" altLang="zh-CN" dirty="0" smtClean="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13</a:t>
            </a:fld>
            <a:endParaRPr lang="zh-CN"/>
          </a:p>
        </p:txBody>
      </p:sp>
    </p:spTree>
    <p:extLst>
      <p:ext uri="{BB962C8B-B14F-4D97-AF65-F5344CB8AC3E}">
        <p14:creationId xmlns:p14="http://schemas.microsoft.com/office/powerpoint/2010/main" val="17373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接着在</a:t>
                </a:r>
                <a:r>
                  <a:rPr lang="zh-CN" altLang="en-US" dirty="0"/>
                  <a:t>拓扑</a:t>
                </a:r>
                <a:r>
                  <a:rPr lang="en-US" altLang="zh-CN" dirty="0"/>
                  <a:t>Motif</a:t>
                </a:r>
                <a:r>
                  <a:rPr lang="zh-CN" altLang="en-US" dirty="0"/>
                  <a:t>的基础上进一步挖掘</a:t>
                </a:r>
                <a:r>
                  <a:rPr lang="zh-CN" altLang="en-US" dirty="0" smtClean="0"/>
                  <a:t>时间</a:t>
                </a:r>
                <a:r>
                  <a:rPr lang="en-US" altLang="zh-CN" dirty="0" smtClean="0"/>
                  <a:t>motif</a:t>
                </a:r>
                <a:r>
                  <a:rPr lang="zh-CN" altLang="en-US" dirty="0"/>
                  <a:t>。对每一个拓扑</a:t>
                </a:r>
                <a:r>
                  <a:rPr lang="en-US" altLang="zh-CN" dirty="0"/>
                  <a:t>motif</a:t>
                </a:r>
                <a:r>
                  <a:rPr lang="zh-CN" altLang="en-US" dirty="0"/>
                  <a:t>，按照在结点停留时间长短的相互关系，定义了</a:t>
                </a:r>
                <a:r>
                  <a:rPr lang="en-US" altLang="zh-CN" dirty="0"/>
                  <a:t>13</a:t>
                </a:r>
                <a:r>
                  <a:rPr lang="zh-CN" altLang="en-US" dirty="0"/>
                  <a:t>个时间</a:t>
                </a:r>
                <a:r>
                  <a:rPr lang="en-US" altLang="zh-CN" dirty="0" smtClean="0"/>
                  <a:t>motif. </a:t>
                </a:r>
                <a:r>
                  <a:rPr lang="zh-CN" altLang="en-US" dirty="0"/>
                  <a:t>停留时间越长，对应结点的半径越大，蓝色、绿色、棕色分别表示在第一个结点、第二个结点、第三个结点停留时间最长，后面的颜色</a:t>
                </a:r>
                <a:r>
                  <a:rPr lang="zh-CN" altLang="en-US" dirty="0" smtClean="0"/>
                  <a:t>表示在时间上不存在明显偏好。，对</a:t>
                </a:r>
                <a:r>
                  <a:rPr lang="en-US" altLang="zh-CN" dirty="0" smtClean="0"/>
                  <a:t>Uplinked</a:t>
                </a:r>
                <a:r>
                  <a:rPr lang="zh-CN" altLang="en-US" dirty="0" smtClean="0"/>
                  <a:t>和</a:t>
                </a:r>
                <a:r>
                  <a:rPr lang="en-US" altLang="zh-CN" dirty="0" smtClean="0"/>
                  <a:t>downlinked</a:t>
                </a:r>
                <a:r>
                  <a:rPr lang="zh-CN" altLang="en-US" dirty="0" smtClean="0"/>
                  <a:t>比较，</a:t>
                </a:r>
                <a:r>
                  <a:rPr lang="en-US" altLang="zh-CN" dirty="0" smtClean="0"/>
                  <a:t>uplinked</a:t>
                </a:r>
                <a:r>
                  <a:rPr lang="zh-CN" altLang="en-US" dirty="0" smtClean="0"/>
                  <a:t>在第一个景点停留时间最长，</a:t>
                </a:r>
                <a:r>
                  <a:rPr lang="en-US" altLang="zh-CN" dirty="0" smtClean="0"/>
                  <a:t>downlinked</a:t>
                </a:r>
                <a:r>
                  <a:rPr lang="zh-CN" altLang="en-US" dirty="0" smtClean="0"/>
                  <a:t>在最后一个景点停留时间最长。</a:t>
                </a:r>
                <a:r>
                  <a:rPr lang="en-US" altLang="zh-CN" dirty="0" smtClean="0"/>
                  <a:t>Cycle</a:t>
                </a:r>
                <a:r>
                  <a:rPr lang="zh-CN" altLang="en-US" dirty="0" smtClean="0"/>
                  <a:t>和</a:t>
                </a:r>
                <a:r>
                  <a:rPr lang="en-US" altLang="zh-CN" dirty="0" smtClean="0"/>
                  <a:t>chain</a:t>
                </a:r>
                <a:r>
                  <a:rPr lang="zh-CN" altLang="en-US" dirty="0" smtClean="0"/>
                  <a:t>相对比较均匀，但</a:t>
                </a:r>
                <a:r>
                  <a:rPr lang="en-US" altLang="zh-CN" dirty="0" smtClean="0"/>
                  <a:t>cycle</a:t>
                </a:r>
                <a:r>
                  <a:rPr lang="zh-CN" altLang="en-US" dirty="0" smtClean="0"/>
                  <a:t>在三个节点上的区别更明显。</a:t>
                </a:r>
                <a:r>
                  <a:rPr lang="zh-CN" altLang="en-US" dirty="0"/>
                  <a:t>这些行为的差异说明时间</a:t>
                </a:r>
                <a:r>
                  <a:rPr lang="en-US" altLang="zh-CN" dirty="0" smtClean="0"/>
                  <a:t>motif </a:t>
                </a:r>
                <a:r>
                  <a:rPr lang="zh-CN" altLang="en-US" dirty="0"/>
                  <a:t>可以用作区别游客的一个指标。</a:t>
                </a:r>
                <a:endParaRPr lang="zh-CN" dirty="0"/>
              </a:p>
            </p:txBody>
          </p:sp>
        </mc:Choice>
        <mc:Fallback xmlns="">
          <p:sp>
            <p:nvSpPr>
              <p:cNvPr id="3" name="备注占位符 2"/>
              <p:cNvSpPr>
                <a:spLocks noGrp="1"/>
              </p:cNvSpPr>
              <p:nvPr>
                <p:ph type="body" idx="1"/>
              </p:nvPr>
            </p:nvSpPr>
            <p:spPr/>
            <p:txBody>
              <a:bodyPr/>
              <a:lstStyle/>
              <a:p>
                <a:r>
                  <a:rPr lang="zh-CN" altLang="en-US" dirty="0"/>
                  <a:t>前面提到游客在不同景点停留时间不同，于是在拓扑</a:t>
                </a:r>
                <a:r>
                  <a:rPr lang="en-US" altLang="zh-CN" dirty="0"/>
                  <a:t>Motif</a:t>
                </a:r>
                <a:r>
                  <a:rPr lang="zh-CN" altLang="en-US" dirty="0"/>
                  <a:t>的基础上进一步挖掘时间维度</a:t>
                </a:r>
                <a:r>
                  <a:rPr lang="en-US" altLang="zh-CN" dirty="0"/>
                  <a:t>motif</a:t>
                </a:r>
                <a:r>
                  <a:rPr lang="zh-CN" altLang="en-US" dirty="0"/>
                  <a:t>。对每一个拓扑</a:t>
                </a:r>
                <a:r>
                  <a:rPr lang="en-US" altLang="zh-CN" dirty="0"/>
                  <a:t>motif</a:t>
                </a:r>
                <a:r>
                  <a:rPr lang="zh-CN" altLang="en-US" dirty="0"/>
                  <a:t>，按照在结点停留时间长短的相互关系，定义了</a:t>
                </a:r>
                <a:r>
                  <a:rPr lang="en-US" altLang="zh-CN" dirty="0"/>
                  <a:t>13</a:t>
                </a:r>
                <a:r>
                  <a:rPr lang="zh-CN" altLang="en-US" dirty="0"/>
                  <a:t>个时间</a:t>
                </a:r>
                <a:r>
                  <a:rPr lang="en-US" altLang="zh-CN" dirty="0"/>
                  <a:t>motif</a:t>
                </a:r>
                <a:r>
                  <a:rPr lang="zh-CN" altLang="en-US" dirty="0"/>
                  <a:t>，即</a:t>
                </a:r>
                <a:r>
                  <a:rPr lang="en-US" altLang="zh-CN" dirty="0" err="1"/>
                  <a:t>TeTM</a:t>
                </a:r>
                <a:r>
                  <a:rPr lang="en-US" altLang="zh-CN" dirty="0"/>
                  <a:t>. </a:t>
                </a:r>
                <a:r>
                  <a:rPr lang="zh-CN" altLang="en-US" dirty="0"/>
                  <a:t>停留时间越长，对应结点的半径越大，蓝色、绿色、棕色分别表示在第一个结点、第二个结点、第三个结点停留时间最长，后面的颜色表示不存在某个结点的停留时间明显大于剩余结点的情况，即至少有两个结点或者三个结点停留时间接近（</a:t>
                </a:r>
                <a:r>
                  <a:rPr lang="en-US" altLang="zh-CN" sz="1200" kern="1200" dirty="0">
                    <a:solidFill>
                      <a:schemeClr val="tx1">
                        <a:lumMod val="50000"/>
                      </a:schemeClr>
                    </a:solidFill>
                    <a:effectLst/>
                    <a:latin typeface="+mn-lt"/>
                    <a:ea typeface="+mn-ea"/>
                    <a:cs typeface="+mn-cs"/>
                  </a:rPr>
                  <a:t>10 minutes</a:t>
                </a:r>
                <a:r>
                  <a:rPr lang="zh-CN" altLang="en-US" dirty="0"/>
                  <a:t>）。可以看出，对后连型二元组和前连型二元组，中心结点停留时间最长，可以解释为游客访问了这个景点两次。最常见的链条型在各个景点的停留时间相似，而回路型在第一个景点停留时间最长。这些行为的差异说明时间</a:t>
                </a:r>
                <a:r>
                  <a:rPr lang="en-US" altLang="zh-CN" dirty="0"/>
                  <a:t>motif</a:t>
                </a:r>
                <a:r>
                  <a:rPr lang="en-US" altLang="zh-CN" sz="1200" b="1" i="0">
                    <a:latin typeface="Cambria Math" panose="02040503050406030204" pitchFamily="18" charset="0"/>
                  </a:rPr>
                  <a:t>𝑻𝒆𝑻𝑴</a:t>
                </a:r>
                <a:r>
                  <a:rPr lang="en-US" altLang="zh-CN" dirty="0"/>
                  <a:t> </a:t>
                </a:r>
                <a:r>
                  <a:rPr lang="zh-CN" altLang="en-US" dirty="0"/>
                  <a:t>可以用作区别游客的一个指标。</a:t>
                </a:r>
                <a:endParaRPr lang="zh-CN" dirty="0"/>
              </a:p>
            </p:txBody>
          </p:sp>
        </mc:Fallback>
      </mc:AlternateContent>
      <p:sp>
        <p:nvSpPr>
          <p:cNvPr id="4" name="幻灯片编号占位符 3"/>
          <p:cNvSpPr>
            <a:spLocks noGrp="1"/>
          </p:cNvSpPr>
          <p:nvPr>
            <p:ph type="sldNum" sz="quarter" idx="10"/>
          </p:nvPr>
        </p:nvSpPr>
        <p:spPr/>
        <p:txBody>
          <a:bodyPr/>
          <a:lstStyle/>
          <a:p>
            <a:fld id="{3A2CC701-D80A-463B-8415-A85485312088}" type="slidenum">
              <a:rPr lang="en-US" altLang="zh-CN" smtClean="0"/>
              <a:t>14</a:t>
            </a:fld>
            <a:endParaRPr lang="zh-CN"/>
          </a:p>
        </p:txBody>
      </p:sp>
    </p:spTree>
    <p:extLst>
      <p:ext uri="{BB962C8B-B14F-4D97-AF65-F5344CB8AC3E}">
        <p14:creationId xmlns:p14="http://schemas.microsoft.com/office/powerpoint/2010/main" val="151605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最后从</a:t>
            </a:r>
            <a:r>
              <a:rPr lang="zh-CN" altLang="en-US" dirty="0"/>
              <a:t>语义角度进行模式分析。所有景点被分成了自然、文化和商业三类，按照景点类别在轨迹中位序的大小关系挖掘了</a:t>
            </a:r>
            <a:r>
              <a:rPr lang="en-US" altLang="zh-CN" dirty="0"/>
              <a:t>13</a:t>
            </a:r>
            <a:r>
              <a:rPr lang="zh-CN" altLang="en-US" dirty="0"/>
              <a:t>个语义</a:t>
            </a:r>
            <a:r>
              <a:rPr lang="en-US" altLang="zh-CN" dirty="0"/>
              <a:t>motif </a:t>
            </a:r>
            <a:r>
              <a:rPr lang="zh-CN" altLang="en-US" dirty="0" smtClean="0"/>
              <a:t>。</a:t>
            </a:r>
            <a:r>
              <a:rPr lang="zh-CN" altLang="en-US" dirty="0"/>
              <a:t>蓝色橙色绿色分别表示自然类、文化类、商业类景点为主导，后面颜色表示三类景点的偏好相似</a:t>
            </a:r>
            <a:r>
              <a:rPr lang="zh-CN" altLang="en-US" dirty="0" smtClean="0"/>
              <a:t>。很明显可以看出，对</a:t>
            </a:r>
            <a:r>
              <a:rPr lang="en-US" altLang="zh-CN" dirty="0" smtClean="0"/>
              <a:t>uplinked</a:t>
            </a:r>
            <a:r>
              <a:rPr lang="zh-CN" altLang="en-US" dirty="0" smtClean="0"/>
              <a:t>二</a:t>
            </a:r>
            <a:r>
              <a:rPr lang="zh-CN" altLang="en-US" dirty="0"/>
              <a:t>元组，大部分</a:t>
            </a:r>
            <a:r>
              <a:rPr lang="zh-CN" altLang="en-US" dirty="0" smtClean="0"/>
              <a:t>游客偏好橙色模式，先</a:t>
            </a:r>
            <a:r>
              <a:rPr lang="zh-CN" altLang="en-US" dirty="0"/>
              <a:t>访问文化类</a:t>
            </a:r>
            <a:r>
              <a:rPr lang="zh-CN" altLang="en-US" dirty="0" smtClean="0"/>
              <a:t>景点。对</a:t>
            </a:r>
            <a:r>
              <a:rPr lang="en-US" altLang="zh-CN" dirty="0" smtClean="0"/>
              <a:t>downlinked</a:t>
            </a:r>
            <a:r>
              <a:rPr lang="zh-CN" altLang="en-US" dirty="0" smtClean="0"/>
              <a:t>二元组，</a:t>
            </a:r>
            <a:r>
              <a:rPr lang="zh-CN" altLang="en-US" dirty="0"/>
              <a:t>游客喜欢</a:t>
            </a:r>
            <a:r>
              <a:rPr lang="zh-CN" altLang="en-US" dirty="0" smtClean="0"/>
              <a:t>按照绿色模式中的商业类文化类自然类的</a:t>
            </a:r>
            <a:r>
              <a:rPr lang="zh-CN" altLang="en-US" dirty="0"/>
              <a:t>顺序访问景点</a:t>
            </a:r>
            <a:r>
              <a:rPr lang="zh-CN" altLang="en-US" dirty="0" smtClean="0"/>
              <a:t>。</a:t>
            </a:r>
            <a:r>
              <a:rPr lang="en-US" altLang="zh-CN" dirty="0" err="1" smtClean="0"/>
              <a:t>cylce</a:t>
            </a:r>
            <a:r>
              <a:rPr lang="zh-CN" altLang="en-US" dirty="0" smtClean="0"/>
              <a:t>和</a:t>
            </a:r>
            <a:r>
              <a:rPr lang="en-US" altLang="zh-CN" dirty="0" smtClean="0"/>
              <a:t>chain</a:t>
            </a:r>
            <a:r>
              <a:rPr lang="zh-CN" altLang="en-US" dirty="0" smtClean="0"/>
              <a:t>有点相似，橙色模式即文化类景点稍占优势，但没有</a:t>
            </a:r>
            <a:r>
              <a:rPr lang="en-US" altLang="zh-CN" dirty="0" smtClean="0"/>
              <a:t>uplinked</a:t>
            </a:r>
            <a:r>
              <a:rPr lang="zh-CN" altLang="en-US" dirty="0" smtClean="0"/>
              <a:t>二元组那么明显。以上</a:t>
            </a:r>
            <a:r>
              <a:rPr lang="zh-CN" altLang="en-US" dirty="0"/>
              <a:t>现象表明游客对不同景点类型的偏好是不同</a:t>
            </a:r>
            <a:r>
              <a:rPr lang="zh-CN" altLang="en-US" dirty="0" smtClean="0"/>
              <a:t>的。</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15</a:t>
            </a:fld>
            <a:endParaRPr lang="zh-CN"/>
          </a:p>
        </p:txBody>
      </p:sp>
    </p:spTree>
    <p:extLst>
      <p:ext uri="{BB962C8B-B14F-4D97-AF65-F5344CB8AC3E}">
        <p14:creationId xmlns:p14="http://schemas.microsoft.com/office/powerpoint/2010/main" val="1790261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a:t>前面分析表明游客访问景点时在拓扑、时间和语义上都有差异性，于是用三种</a:t>
            </a:r>
            <a:r>
              <a:rPr lang="en-US" altLang="zh-CN" dirty="0"/>
              <a:t>motif</a:t>
            </a:r>
            <a:r>
              <a:rPr lang="zh-CN" altLang="en-US" dirty="0" smtClean="0"/>
              <a:t>构建向量来理解游客行为模式。，前面</a:t>
            </a:r>
            <a:r>
              <a:rPr lang="zh-CN" altLang="en-US" dirty="0"/>
              <a:t>得到</a:t>
            </a:r>
            <a:r>
              <a:rPr lang="zh-CN" altLang="en-US" dirty="0" smtClean="0"/>
              <a:t>了</a:t>
            </a:r>
            <a:r>
              <a:rPr lang="en-US" altLang="zh-CN" dirty="0" err="1" smtClean="0"/>
              <a:t>lamda</a:t>
            </a:r>
            <a:r>
              <a:rPr lang="zh-CN" altLang="en-US" dirty="0" smtClean="0"/>
              <a:t>种</a:t>
            </a:r>
            <a:r>
              <a:rPr lang="zh-CN" altLang="en-US" dirty="0"/>
              <a:t>拓扑</a:t>
            </a:r>
            <a:r>
              <a:rPr lang="en-US" altLang="zh-CN" dirty="0"/>
              <a:t>motif</a:t>
            </a:r>
            <a:r>
              <a:rPr lang="zh-CN" altLang="en-US" dirty="0" smtClean="0"/>
              <a:t>，</a:t>
            </a:r>
            <a:r>
              <a:rPr lang="en-US" altLang="zh-CN" dirty="0" err="1" smtClean="0"/>
              <a:t>gama</a:t>
            </a:r>
            <a:r>
              <a:rPr lang="zh-CN" altLang="en-US" dirty="0" smtClean="0"/>
              <a:t>种</a:t>
            </a:r>
            <a:r>
              <a:rPr lang="zh-CN" altLang="en-US" dirty="0"/>
              <a:t>时间</a:t>
            </a:r>
            <a:r>
              <a:rPr lang="en-US" altLang="zh-CN" dirty="0"/>
              <a:t>motif</a:t>
            </a:r>
            <a:r>
              <a:rPr lang="zh-CN" altLang="en-US" dirty="0" smtClean="0"/>
              <a:t>和</a:t>
            </a:r>
            <a:r>
              <a:rPr lang="en-US" altLang="zh-CN" dirty="0" smtClean="0"/>
              <a:t>theta</a:t>
            </a:r>
            <a:r>
              <a:rPr lang="zh-CN" altLang="en-US" dirty="0" smtClean="0"/>
              <a:t>种</a:t>
            </a:r>
            <a:r>
              <a:rPr lang="zh-CN" altLang="en-US" dirty="0"/>
              <a:t>语义</a:t>
            </a:r>
            <a:r>
              <a:rPr lang="en-US" altLang="zh-CN" dirty="0"/>
              <a:t>motif</a:t>
            </a:r>
            <a:r>
              <a:rPr lang="zh-CN" altLang="en-US" dirty="0"/>
              <a:t>，构建</a:t>
            </a:r>
            <a:r>
              <a:rPr lang="zh-CN" altLang="en-US" dirty="0" smtClean="0"/>
              <a:t>出一个长度</a:t>
            </a:r>
            <a:r>
              <a:rPr lang="en-US" altLang="zh-CN" dirty="0" err="1" smtClean="0"/>
              <a:t>lamda+gama+theta</a:t>
            </a:r>
            <a:r>
              <a:rPr lang="zh-CN" altLang="en-US" dirty="0" smtClean="0"/>
              <a:t>的</a:t>
            </a:r>
            <a:r>
              <a:rPr lang="zh-CN" altLang="en-US" dirty="0"/>
              <a:t>向量</a:t>
            </a:r>
            <a:r>
              <a:rPr lang="zh-CN" altLang="en-US" dirty="0" smtClean="0"/>
              <a:t>，对每次旅行，它所属的</a:t>
            </a:r>
            <a:r>
              <a:rPr lang="en-US" altLang="zh-CN" dirty="0" smtClean="0"/>
              <a:t>motif</a:t>
            </a:r>
            <a:r>
              <a:rPr lang="zh-CN" altLang="en-US" dirty="0" smtClean="0"/>
              <a:t>，对应赋值</a:t>
            </a:r>
            <a:r>
              <a:rPr lang="zh-CN" altLang="en-US" dirty="0"/>
              <a:t>为</a:t>
            </a:r>
            <a:r>
              <a:rPr lang="en-US" altLang="zh-CN" dirty="0"/>
              <a:t>1</a:t>
            </a:r>
            <a:r>
              <a:rPr lang="zh-CN" altLang="en-US" dirty="0"/>
              <a:t>，其余为</a:t>
            </a:r>
            <a:r>
              <a:rPr lang="en-US" altLang="zh-CN" dirty="0"/>
              <a:t>0</a:t>
            </a:r>
            <a:r>
              <a:rPr lang="zh-CN" altLang="en-US" dirty="0"/>
              <a:t>，如果一个游客有</a:t>
            </a:r>
            <a:r>
              <a:rPr lang="en-US" altLang="zh-CN" dirty="0"/>
              <a:t>N</a:t>
            </a:r>
            <a:r>
              <a:rPr lang="zh-CN" altLang="en-US" dirty="0"/>
              <a:t>次旅行，则对向量做平均得到每个游客的代表向量。然后用向量间余弦</a:t>
            </a:r>
            <a:r>
              <a:rPr lang="zh-CN" altLang="en-US" dirty="0" smtClean="0"/>
              <a:t>值刻画游客</a:t>
            </a:r>
            <a:r>
              <a:rPr lang="zh-CN" altLang="en-US" dirty="0"/>
              <a:t>相似度</a:t>
            </a:r>
            <a:r>
              <a:rPr lang="zh-CN" altLang="en-US" dirty="0" smtClean="0"/>
              <a:t>。最后做层次聚类，得到右图，每</a:t>
            </a:r>
            <a:r>
              <a:rPr lang="zh-CN" altLang="en-US" dirty="0"/>
              <a:t>一行或者每一列代表一</a:t>
            </a:r>
            <a:r>
              <a:rPr lang="zh-CN" altLang="en-US" dirty="0" smtClean="0"/>
              <a:t>个游客与其他游客相似度，从深蓝色</a:t>
            </a:r>
            <a:r>
              <a:rPr lang="zh-CN" altLang="en-US" dirty="0"/>
              <a:t>到黄色表示相似度从</a:t>
            </a:r>
            <a:r>
              <a:rPr lang="en-US" altLang="zh-CN" dirty="0"/>
              <a:t>0</a:t>
            </a:r>
            <a:r>
              <a:rPr lang="zh-CN" altLang="en-US" dirty="0"/>
              <a:t>到</a:t>
            </a:r>
            <a:r>
              <a:rPr lang="zh-CN" altLang="en-US" dirty="0" smtClean="0"/>
              <a:t>最大</a:t>
            </a:r>
            <a:r>
              <a:rPr lang="en-US" altLang="zh-CN" dirty="0" smtClean="0"/>
              <a:t>1</a:t>
            </a:r>
            <a:r>
              <a:rPr lang="zh-CN" altLang="en-US" dirty="0" smtClean="0"/>
              <a:t>。</a:t>
            </a:r>
            <a:endParaRPr lang="en-US" altLang="zh-CN" dirty="0" smtClean="0"/>
          </a:p>
          <a:p>
            <a:endParaRPr lang="en-US" altLang="zh-CN" dirty="0" smtClean="0"/>
          </a:p>
          <a:p>
            <a:r>
              <a:rPr lang="en-US" altLang="zh-CN" dirty="0" smtClean="0"/>
              <a:t>Cluster 1 contains tourists who like to stay in the first and second place for the similar duration.</a:t>
            </a:r>
          </a:p>
          <a:p>
            <a:r>
              <a:rPr lang="en-US" altLang="zh-CN" dirty="0" smtClean="0"/>
              <a:t>Taking tourist 835 and 469 as examples, following ‘’chain” topological travel motifs with 3 and 8</a:t>
            </a:r>
          </a:p>
          <a:p>
            <a:r>
              <a:rPr lang="en-US" altLang="zh-CN" dirty="0" smtClean="0"/>
              <a:t>places respectively, they both spent few time in the first and second places and more time in their</a:t>
            </a:r>
          </a:p>
          <a:p>
            <a:r>
              <a:rPr lang="en-US" altLang="zh-CN" dirty="0" smtClean="0"/>
              <a:t>left visitations.</a:t>
            </a:r>
          </a:p>
          <a:p>
            <a:endParaRPr lang="en-US" altLang="zh-CN" dirty="0" smtClean="0"/>
          </a:p>
          <a:p>
            <a:r>
              <a:rPr lang="en-US" altLang="zh-CN" sz="1200" b="0" i="0" u="none" strike="noStrike" kern="1200" baseline="0" dirty="0" smtClean="0">
                <a:solidFill>
                  <a:schemeClr val="tx1">
                    <a:lumMod val="50000"/>
                  </a:schemeClr>
                </a:solidFill>
                <a:latin typeface="+mn-lt"/>
                <a:ea typeface="+mn-ea"/>
                <a:cs typeface="+mn-cs"/>
              </a:rPr>
              <a:t>Cluster 2 represents tourists who prefer to visit ‘’natural” attractions firstly. Taking tourist 563 and</a:t>
            </a:r>
          </a:p>
          <a:p>
            <a:r>
              <a:rPr lang="en-US" altLang="zh-CN" sz="1200" b="0" i="0" u="none" strike="noStrike" kern="1200" baseline="0" dirty="0" smtClean="0">
                <a:solidFill>
                  <a:schemeClr val="tx1">
                    <a:lumMod val="50000"/>
                  </a:schemeClr>
                </a:solidFill>
                <a:latin typeface="+mn-lt"/>
                <a:ea typeface="+mn-ea"/>
                <a:cs typeface="+mn-cs"/>
              </a:rPr>
              <a:t>0 as examples, tourist 563 visited ‘’Central </a:t>
            </a:r>
            <a:r>
              <a:rPr lang="en-US" altLang="zh-CN" sz="1200" b="0" i="0" u="none" strike="noStrike" kern="1200" baseline="0" dirty="0" err="1" smtClean="0">
                <a:solidFill>
                  <a:schemeClr val="tx1">
                    <a:lumMod val="50000"/>
                  </a:schemeClr>
                </a:solidFill>
                <a:latin typeface="+mn-lt"/>
                <a:ea typeface="+mn-ea"/>
                <a:cs typeface="+mn-cs"/>
              </a:rPr>
              <a:t>Park!Brooklyn</a:t>
            </a:r>
            <a:r>
              <a:rPr lang="en-US" altLang="zh-CN" sz="1200" b="0" i="0" u="none" strike="noStrike" kern="1200" baseline="0" dirty="0" smtClean="0">
                <a:solidFill>
                  <a:schemeClr val="tx1">
                    <a:lumMod val="50000"/>
                  </a:schemeClr>
                </a:solidFill>
                <a:latin typeface="+mn-lt"/>
                <a:ea typeface="+mn-ea"/>
                <a:cs typeface="+mn-cs"/>
              </a:rPr>
              <a:t> </a:t>
            </a:r>
            <a:r>
              <a:rPr lang="en-US" altLang="zh-CN" sz="1200" b="0" i="0" u="none" strike="noStrike" kern="1200" baseline="0" dirty="0" err="1" smtClean="0">
                <a:solidFill>
                  <a:schemeClr val="tx1">
                    <a:lumMod val="50000"/>
                  </a:schemeClr>
                </a:solidFill>
                <a:latin typeface="+mn-lt"/>
                <a:ea typeface="+mn-ea"/>
                <a:cs typeface="+mn-cs"/>
              </a:rPr>
              <a:t>Bridge!Rockefeller</a:t>
            </a:r>
            <a:r>
              <a:rPr lang="en-US" altLang="zh-CN" sz="1200" b="0" i="0" u="none" strike="noStrike" kern="1200" baseline="0" dirty="0" smtClean="0">
                <a:solidFill>
                  <a:schemeClr val="tx1">
                    <a:lumMod val="50000"/>
                  </a:schemeClr>
                </a:solidFill>
                <a:latin typeface="+mn-lt"/>
                <a:ea typeface="+mn-ea"/>
                <a:cs typeface="+mn-cs"/>
              </a:rPr>
              <a:t> Center” and</a:t>
            </a:r>
          </a:p>
          <a:p>
            <a:r>
              <a:rPr lang="en-US" altLang="zh-CN" sz="1200" b="0" i="0" u="none" strike="noStrike" kern="1200" baseline="0" dirty="0" smtClean="0">
                <a:solidFill>
                  <a:schemeClr val="tx1">
                    <a:lumMod val="50000"/>
                  </a:schemeClr>
                </a:solidFill>
                <a:latin typeface="+mn-lt"/>
                <a:ea typeface="+mn-ea"/>
                <a:cs typeface="+mn-cs"/>
              </a:rPr>
              <a:t>tourist 0 visited ‘’Central Park ! Ground Zero ! Greenwich Village ! Empire State Building”.</a:t>
            </a:r>
          </a:p>
          <a:p>
            <a:r>
              <a:rPr lang="en-US" altLang="zh-CN" sz="1200" b="0" i="0" u="none" strike="noStrike" kern="1200" baseline="0" dirty="0" smtClean="0">
                <a:solidFill>
                  <a:schemeClr val="tx1">
                    <a:lumMod val="50000"/>
                  </a:schemeClr>
                </a:solidFill>
                <a:latin typeface="+mn-lt"/>
                <a:ea typeface="+mn-ea"/>
                <a:cs typeface="+mn-cs"/>
              </a:rPr>
              <a:t>They both take the ‘’natural” attraction ‘’Central Park” as the first target.</a:t>
            </a:r>
          </a:p>
          <a:p>
            <a:endParaRPr lang="en-US" altLang="zh-CN" sz="1200" b="0" i="0" u="none" strike="noStrike" kern="1200" baseline="0" dirty="0" smtClean="0">
              <a:solidFill>
                <a:schemeClr val="tx1">
                  <a:lumMod val="50000"/>
                </a:schemeClr>
              </a:solidFill>
              <a:latin typeface="+mn-lt"/>
              <a:ea typeface="+mn-ea"/>
              <a:cs typeface="+mn-cs"/>
            </a:endParaRPr>
          </a:p>
          <a:p>
            <a:r>
              <a:rPr lang="en-US" altLang="zh-CN" sz="1200" b="0" i="0" u="none" strike="noStrike" kern="1200" baseline="0" dirty="0" smtClean="0">
                <a:solidFill>
                  <a:schemeClr val="tx1">
                    <a:lumMod val="50000"/>
                  </a:schemeClr>
                </a:solidFill>
                <a:latin typeface="+mn-lt"/>
                <a:ea typeface="+mn-ea"/>
                <a:cs typeface="+mn-cs"/>
              </a:rPr>
              <a:t>Cluster 3 stands for a group of tourists who are more interested in both ‘’cultural” and ‘’natural”</a:t>
            </a:r>
          </a:p>
          <a:p>
            <a:r>
              <a:rPr lang="en-US" altLang="zh-CN" sz="1200" b="0" i="0" u="none" strike="noStrike" kern="1200" baseline="0" dirty="0" smtClean="0">
                <a:solidFill>
                  <a:schemeClr val="tx1">
                    <a:lumMod val="50000"/>
                  </a:schemeClr>
                </a:solidFill>
                <a:latin typeface="+mn-lt"/>
                <a:ea typeface="+mn-ea"/>
                <a:cs typeface="+mn-cs"/>
              </a:rPr>
              <a:t>than ‘’business”. For example, tourist 37 follow a semantic travel motif ‘’cultural ! cultural</a:t>
            </a:r>
          </a:p>
          <a:p>
            <a:r>
              <a:rPr lang="en-US" altLang="zh-CN" sz="1200" b="0" i="0" u="none" strike="noStrike" kern="1200" baseline="0" dirty="0" smtClean="0">
                <a:solidFill>
                  <a:schemeClr val="tx1">
                    <a:lumMod val="50000"/>
                  </a:schemeClr>
                </a:solidFill>
                <a:latin typeface="+mn-lt"/>
                <a:ea typeface="+mn-ea"/>
                <a:cs typeface="+mn-cs"/>
              </a:rPr>
              <a:t>! natural ! natural ! cultural ! natural ! cultural”, without ‘’business” attraction visited.</a:t>
            </a:r>
          </a:p>
          <a:p>
            <a:r>
              <a:rPr lang="en-US" altLang="zh-CN" sz="1200" b="0" i="0" u="none" strike="noStrike" kern="1200" baseline="0" dirty="0" smtClean="0">
                <a:solidFill>
                  <a:schemeClr val="tx1">
                    <a:lumMod val="50000"/>
                  </a:schemeClr>
                </a:solidFill>
                <a:latin typeface="+mn-lt"/>
                <a:ea typeface="+mn-ea"/>
                <a:cs typeface="+mn-cs"/>
              </a:rPr>
              <a:t>Tourist 868 followed the semantic travel motif ‘’natural ! cultural ! business ! natural”,</a:t>
            </a:r>
          </a:p>
          <a:p>
            <a:r>
              <a:rPr lang="en-US" altLang="zh-CN" sz="1200" b="0" i="0" u="none" strike="noStrike" kern="1200" baseline="0" dirty="0" smtClean="0">
                <a:solidFill>
                  <a:schemeClr val="tx1">
                    <a:lumMod val="50000"/>
                  </a:schemeClr>
                </a:solidFill>
                <a:latin typeface="+mn-lt"/>
                <a:ea typeface="+mn-ea"/>
                <a:cs typeface="+mn-cs"/>
              </a:rPr>
              <a:t>who traveled to a ‘’business” attraction after ‘’cultural” and ‘’natural” attractions.</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16</a:t>
            </a:fld>
            <a:endParaRPr lang="zh-CN"/>
          </a:p>
        </p:txBody>
      </p:sp>
    </p:spTree>
    <p:extLst>
      <p:ext uri="{BB962C8B-B14F-4D97-AF65-F5344CB8AC3E}">
        <p14:creationId xmlns:p14="http://schemas.microsoft.com/office/powerpoint/2010/main" val="392957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lumMod val="50000"/>
                  </a:schemeClr>
                </a:solidFill>
                <a:latin typeface="+mn-lt"/>
                <a:ea typeface="+mn-ea"/>
                <a:cs typeface="+mn-cs"/>
              </a:rPr>
              <a:t>(1) </a:t>
            </a:r>
            <a:r>
              <a:rPr lang="en-US" altLang="zh-CN" sz="1200" b="1" i="0" u="none" strike="noStrike" kern="1200" baseline="0" dirty="0" smtClean="0">
                <a:solidFill>
                  <a:schemeClr val="tx1">
                    <a:lumMod val="50000"/>
                  </a:schemeClr>
                </a:solidFill>
                <a:latin typeface="+mn-lt"/>
                <a:ea typeface="+mn-ea"/>
                <a:cs typeface="+mn-cs"/>
              </a:rPr>
              <a:t>Including textual information</a:t>
            </a:r>
            <a:r>
              <a:rPr lang="en-US" altLang="zh-CN" sz="1200" b="0" i="0" u="none" strike="noStrike" kern="1200" baseline="0" dirty="0" smtClean="0">
                <a:solidFill>
                  <a:schemeClr val="tx1">
                    <a:lumMod val="50000"/>
                  </a:schemeClr>
                </a:solidFill>
                <a:latin typeface="+mn-lt"/>
                <a:ea typeface="+mn-ea"/>
                <a:cs typeface="+mn-cs"/>
              </a:rPr>
              <a:t>. This study only utilizes the location and captured time of photos to derive tourists mobility patterns. However,</a:t>
            </a:r>
          </a:p>
          <a:p>
            <a:r>
              <a:rPr lang="en-US" altLang="zh-CN" sz="1200" b="0" i="0" u="none" strike="noStrike" kern="1200" baseline="0" dirty="0" smtClean="0">
                <a:solidFill>
                  <a:schemeClr val="tx1">
                    <a:lumMod val="50000"/>
                  </a:schemeClr>
                </a:solidFill>
                <a:latin typeface="+mn-lt"/>
                <a:ea typeface="+mn-ea"/>
                <a:cs typeface="+mn-cs"/>
              </a:rPr>
              <a:t>text data like tags and titles contain much information about trips. Therefore, future direction can take</a:t>
            </a:r>
          </a:p>
          <a:p>
            <a:r>
              <a:rPr lang="en-US" altLang="zh-CN" sz="1200" b="0" i="0" u="none" strike="noStrike" kern="1200" baseline="0" dirty="0" smtClean="0">
                <a:solidFill>
                  <a:schemeClr val="tx1">
                    <a:lumMod val="50000"/>
                  </a:schemeClr>
                </a:solidFill>
                <a:latin typeface="+mn-lt"/>
                <a:ea typeface="+mn-ea"/>
                <a:cs typeface="+mn-cs"/>
              </a:rPr>
              <a:t>text data into consideration for detecting additional contexts of trips, which are of great importance to</a:t>
            </a:r>
          </a:p>
          <a:p>
            <a:r>
              <a:rPr lang="en-US" altLang="zh-CN" sz="1200" b="0" i="0" u="none" strike="noStrike" kern="1200" baseline="0" dirty="0" smtClean="0">
                <a:solidFill>
                  <a:schemeClr val="tx1">
                    <a:lumMod val="50000"/>
                  </a:schemeClr>
                </a:solidFill>
                <a:latin typeface="+mn-lt"/>
                <a:ea typeface="+mn-ea"/>
                <a:cs typeface="+mn-cs"/>
              </a:rPr>
              <a:t>enrich the knowledge of tourist behaviors; </a:t>
            </a:r>
          </a:p>
          <a:p>
            <a:r>
              <a:rPr lang="en-US" altLang="zh-CN" sz="1200" b="0" i="0" u="none" strike="noStrike" kern="1200" baseline="0" dirty="0" smtClean="0">
                <a:solidFill>
                  <a:schemeClr val="tx1">
                    <a:lumMod val="50000"/>
                  </a:schemeClr>
                </a:solidFill>
                <a:latin typeface="+mn-lt"/>
                <a:ea typeface="+mn-ea"/>
                <a:cs typeface="+mn-cs"/>
              </a:rPr>
              <a:t>(2) </a:t>
            </a:r>
            <a:r>
              <a:rPr lang="en-US" altLang="zh-CN" sz="1200" b="1" i="0" u="none" strike="noStrike" kern="1200" baseline="0" dirty="0" smtClean="0">
                <a:solidFill>
                  <a:schemeClr val="tx1">
                    <a:lumMod val="50000"/>
                  </a:schemeClr>
                </a:solidFill>
                <a:latin typeface="+mn-lt"/>
                <a:ea typeface="+mn-ea"/>
                <a:cs typeface="+mn-cs"/>
              </a:rPr>
              <a:t>Finer classification of attractions</a:t>
            </a:r>
            <a:r>
              <a:rPr lang="en-US" altLang="zh-CN" sz="1200" b="0" i="0" u="none" strike="noStrike" kern="1200" baseline="0" dirty="0" smtClean="0">
                <a:solidFill>
                  <a:schemeClr val="tx1">
                    <a:lumMod val="50000"/>
                  </a:schemeClr>
                </a:solidFill>
                <a:latin typeface="+mn-lt"/>
                <a:ea typeface="+mn-ea"/>
                <a:cs typeface="+mn-cs"/>
              </a:rPr>
              <a:t>. This work classifies</a:t>
            </a:r>
          </a:p>
          <a:p>
            <a:r>
              <a:rPr lang="en-US" altLang="zh-CN" sz="1200" b="0" i="0" u="none" strike="noStrike" kern="1200" baseline="0" dirty="0" smtClean="0">
                <a:solidFill>
                  <a:schemeClr val="tx1">
                    <a:lumMod val="50000"/>
                  </a:schemeClr>
                </a:solidFill>
                <a:latin typeface="+mn-lt"/>
                <a:ea typeface="+mn-ea"/>
                <a:cs typeface="+mn-cs"/>
              </a:rPr>
              <a:t>landmarks into simply three categories, which are very rough. A finer classification of landmarks will</a:t>
            </a:r>
          </a:p>
          <a:p>
            <a:r>
              <a:rPr lang="en-US" altLang="zh-CN" sz="1200" b="0" i="0" u="none" strike="noStrike" kern="1200" baseline="0" dirty="0" smtClean="0">
                <a:solidFill>
                  <a:schemeClr val="tx1">
                    <a:lumMod val="50000"/>
                  </a:schemeClr>
                </a:solidFill>
                <a:latin typeface="+mn-lt"/>
                <a:ea typeface="+mn-ea"/>
                <a:cs typeface="+mn-cs"/>
              </a:rPr>
              <a:t>distinguish tourists better. For instance, two tourists sharing an interest in museums are more similar</a:t>
            </a:r>
          </a:p>
          <a:p>
            <a:r>
              <a:rPr lang="en-US" altLang="zh-CN" sz="1200" b="0" i="0" u="none" strike="noStrike" kern="1200" baseline="0" dirty="0" smtClean="0">
                <a:solidFill>
                  <a:schemeClr val="tx1">
                    <a:lumMod val="50000"/>
                  </a:schemeClr>
                </a:solidFill>
                <a:latin typeface="+mn-lt"/>
                <a:ea typeface="+mn-ea"/>
                <a:cs typeface="+mn-cs"/>
              </a:rPr>
              <a:t>than others who like to visit other cultural places, such as churches. Therefore, constructing a semantic</a:t>
            </a:r>
          </a:p>
          <a:p>
            <a:r>
              <a:rPr lang="en-US" altLang="zh-CN" sz="1200" b="0" i="0" u="none" strike="noStrike" kern="1200" baseline="0" dirty="0" smtClean="0">
                <a:solidFill>
                  <a:schemeClr val="tx1">
                    <a:lumMod val="50000"/>
                  </a:schemeClr>
                </a:solidFill>
                <a:latin typeface="+mn-lt"/>
                <a:ea typeface="+mn-ea"/>
                <a:cs typeface="+mn-cs"/>
              </a:rPr>
              <a:t>hierarchy with different granularities can be another direction of improvement to this research work;</a:t>
            </a:r>
          </a:p>
          <a:p>
            <a:endParaRPr lang="en-US" altLang="zh-CN" sz="1200" b="0" i="0" u="none" strike="noStrike" kern="1200" baseline="0" dirty="0" smtClean="0">
              <a:solidFill>
                <a:schemeClr val="tx1">
                  <a:lumMod val="50000"/>
                </a:schemeClr>
              </a:solidFill>
              <a:latin typeface="+mn-lt"/>
              <a:ea typeface="+mn-ea"/>
              <a:cs typeface="+mn-cs"/>
            </a:endParaRPr>
          </a:p>
          <a:p>
            <a:r>
              <a:rPr lang="en-US" altLang="zh-CN" sz="1200" b="0" i="0" u="none" strike="noStrike" kern="1200" baseline="0" dirty="0" smtClean="0">
                <a:solidFill>
                  <a:schemeClr val="tx1">
                    <a:lumMod val="50000"/>
                  </a:schemeClr>
                </a:solidFill>
                <a:latin typeface="+mn-lt"/>
                <a:ea typeface="+mn-ea"/>
                <a:cs typeface="+mn-cs"/>
              </a:rPr>
              <a:t>(3) </a:t>
            </a:r>
            <a:r>
              <a:rPr lang="en-US" altLang="zh-CN" sz="1200" b="1" i="0" u="none" strike="noStrike" kern="1200" baseline="0" dirty="0" smtClean="0">
                <a:solidFill>
                  <a:schemeClr val="tx1">
                    <a:lumMod val="50000"/>
                  </a:schemeClr>
                </a:solidFill>
                <a:latin typeface="+mn-lt"/>
                <a:ea typeface="+mn-ea"/>
                <a:cs typeface="+mn-cs"/>
              </a:rPr>
              <a:t>Considering demographics of tourists</a:t>
            </a:r>
            <a:r>
              <a:rPr lang="en-US" altLang="zh-CN" sz="1200" b="0" i="0" u="none" strike="noStrike" kern="1200" baseline="0" dirty="0" smtClean="0">
                <a:solidFill>
                  <a:schemeClr val="tx1">
                    <a:lumMod val="50000"/>
                  </a:schemeClr>
                </a:solidFill>
                <a:latin typeface="+mn-lt"/>
                <a:ea typeface="+mn-ea"/>
                <a:cs typeface="+mn-cs"/>
              </a:rPr>
              <a:t>. People from different countries usually have different</a:t>
            </a:r>
          </a:p>
          <a:p>
            <a:r>
              <a:rPr lang="en-US" altLang="zh-CN" sz="1200" b="0" i="0" u="none" strike="noStrike" kern="1200" baseline="0" dirty="0" smtClean="0">
                <a:solidFill>
                  <a:schemeClr val="tx1">
                    <a:lumMod val="50000"/>
                  </a:schemeClr>
                </a:solidFill>
                <a:latin typeface="+mn-lt"/>
                <a:ea typeface="+mn-ea"/>
                <a:cs typeface="+mn-cs"/>
              </a:rPr>
              <a:t>preferences in many things, such as eating habits, styles of clothes, and genres of art, just to name</a:t>
            </a:r>
          </a:p>
          <a:p>
            <a:r>
              <a:rPr lang="en-US" altLang="zh-CN" sz="1200" b="0" i="0" u="none" strike="noStrike" kern="1200" baseline="0" dirty="0" smtClean="0">
                <a:solidFill>
                  <a:schemeClr val="tx1">
                    <a:lumMod val="50000"/>
                  </a:schemeClr>
                </a:solidFill>
                <a:latin typeface="+mn-lt"/>
                <a:ea typeface="+mn-ea"/>
                <a:cs typeface="+mn-cs"/>
              </a:rPr>
              <a:t>a few. Similarly, tourists with diverse cultural backgrounds are expected to behave different tourism</a:t>
            </a:r>
          </a:p>
          <a:p>
            <a:r>
              <a:rPr lang="en-US" altLang="zh-CN" sz="1200" b="0" i="0" u="none" strike="noStrike" kern="1200" baseline="0" dirty="0" smtClean="0">
                <a:solidFill>
                  <a:schemeClr val="tx1">
                    <a:lumMod val="50000"/>
                  </a:schemeClr>
                </a:solidFill>
                <a:latin typeface="+mn-lt"/>
                <a:ea typeface="+mn-ea"/>
                <a:cs typeface="+mn-cs"/>
              </a:rPr>
              <a:t>travel patterns. In this sense, by including the demographic background of tourists, we will be able to</a:t>
            </a:r>
          </a:p>
          <a:p>
            <a:r>
              <a:rPr lang="en-US" altLang="zh-CN" sz="1200" b="0" i="0" u="none" strike="noStrike" kern="1200" baseline="0" dirty="0" smtClean="0">
                <a:solidFill>
                  <a:schemeClr val="tx1">
                    <a:lumMod val="50000"/>
                  </a:schemeClr>
                </a:solidFill>
                <a:latin typeface="+mn-lt"/>
                <a:ea typeface="+mn-ea"/>
                <a:cs typeface="+mn-cs"/>
              </a:rPr>
              <a:t>deepen our understanding of tourist behavior patterns.</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17</a:t>
            </a:fld>
            <a:endParaRPr lang="zh-CN"/>
          </a:p>
        </p:txBody>
      </p:sp>
    </p:spTree>
    <p:extLst>
      <p:ext uri="{BB962C8B-B14F-4D97-AF65-F5344CB8AC3E}">
        <p14:creationId xmlns:p14="http://schemas.microsoft.com/office/powerpoint/2010/main" val="1685409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lumMod val="50000"/>
                  </a:schemeClr>
                </a:solidFill>
                <a:latin typeface="+mn-lt"/>
                <a:ea typeface="+mn-ea"/>
                <a:cs typeface="+mn-cs"/>
              </a:rPr>
              <a:t>Serving as the prerequisite to travel recommender systems, detecting and visualizing tourists’</a:t>
            </a:r>
          </a:p>
          <a:p>
            <a:r>
              <a:rPr lang="en-US" altLang="zh-CN" sz="1200" b="0" i="0" u="none" strike="noStrike" kern="1200" baseline="0" dirty="0" smtClean="0">
                <a:solidFill>
                  <a:schemeClr val="tx1">
                    <a:lumMod val="50000"/>
                  </a:schemeClr>
                </a:solidFill>
                <a:latin typeface="+mn-lt"/>
                <a:ea typeface="+mn-ea"/>
                <a:cs typeface="+mn-cs"/>
              </a:rPr>
              <a:t>frequent travel patterns is of great importance for effective travel itinerary planning.</a:t>
            </a:r>
          </a:p>
          <a:p>
            <a:r>
              <a:rPr lang="en-US" altLang="zh-CN" sz="1200" b="0" i="0" u="none" strike="noStrike" kern="1200" baseline="0" dirty="0" smtClean="0">
                <a:solidFill>
                  <a:schemeClr val="tx1">
                    <a:lumMod val="50000"/>
                  </a:schemeClr>
                </a:solidFill>
                <a:latin typeface="+mn-lt"/>
                <a:ea typeface="+mn-ea"/>
                <a:cs typeface="+mn-cs"/>
              </a:rPr>
              <a:t>In summary, topological travel motif reveals typical travel patterns (e.g., popular/frequent travel</a:t>
            </a:r>
          </a:p>
          <a:p>
            <a:r>
              <a:rPr lang="en-US" altLang="zh-CN" sz="1200" b="0" i="0" u="none" strike="noStrike" kern="1200" baseline="0" dirty="0" smtClean="0">
                <a:solidFill>
                  <a:schemeClr val="tx1">
                    <a:lumMod val="50000"/>
                  </a:schemeClr>
                </a:solidFill>
                <a:latin typeface="+mn-lt"/>
                <a:ea typeface="+mn-ea"/>
                <a:cs typeface="+mn-cs"/>
              </a:rPr>
              <a:t>sequence) of tourists between a given number of tourism attractions; temporal travel motif indicates the time budgets (e.g., the staying duration) of tourists spent based on the order of visited attractions; and semantic travel motif differentiates the sightseeing tastes of tourists between different types</a:t>
            </a:r>
          </a:p>
          <a:p>
            <a:r>
              <a:rPr lang="en-US" altLang="zh-CN" sz="1200" b="0" i="0" u="none" strike="noStrike" kern="1200" baseline="0" dirty="0" smtClean="0">
                <a:solidFill>
                  <a:schemeClr val="tx1">
                    <a:lumMod val="50000"/>
                  </a:schemeClr>
                </a:solidFill>
                <a:latin typeface="+mn-lt"/>
                <a:ea typeface="+mn-ea"/>
                <a:cs typeface="+mn-cs"/>
              </a:rPr>
              <a:t>(e.g., natural, cultural, business and so on) of tourism attractions.</a:t>
            </a:r>
          </a:p>
          <a:p>
            <a:endParaRPr lang="en-US" altLang="zh-CN" sz="1200" b="0" i="0" u="none" strike="noStrike" kern="1200" baseline="0" dirty="0" smtClean="0">
              <a:solidFill>
                <a:schemeClr val="tx1">
                  <a:lumMod val="50000"/>
                </a:schemeClr>
              </a:solidFill>
              <a:latin typeface="+mn-lt"/>
              <a:ea typeface="+mn-ea"/>
              <a:cs typeface="+mn-cs"/>
            </a:endParaRPr>
          </a:p>
          <a:p>
            <a:r>
              <a:rPr lang="en-US" altLang="zh-CN" sz="1200" b="0" i="0" u="none" strike="noStrike" kern="1200" baseline="0" dirty="0" smtClean="0">
                <a:solidFill>
                  <a:schemeClr val="tx1">
                    <a:lumMod val="50000"/>
                  </a:schemeClr>
                </a:solidFill>
                <a:latin typeface="+mn-lt"/>
                <a:ea typeface="+mn-ea"/>
                <a:cs typeface="+mn-cs"/>
              </a:rPr>
              <a:t>Our proposed analytic framework will enhance the state of the art tourism studies and</a:t>
            </a:r>
          </a:p>
          <a:p>
            <a:r>
              <a:rPr lang="en-US" altLang="zh-CN" sz="1200" b="0" i="0" u="none" strike="noStrike" kern="1200" baseline="0" dirty="0" smtClean="0">
                <a:solidFill>
                  <a:schemeClr val="tx1">
                    <a:lumMod val="50000"/>
                  </a:schemeClr>
                </a:solidFill>
                <a:latin typeface="+mn-lt"/>
                <a:ea typeface="+mn-ea"/>
                <a:cs typeface="+mn-cs"/>
              </a:rPr>
              <a:t>recommendation systems in three directions.</a:t>
            </a:r>
          </a:p>
          <a:p>
            <a:r>
              <a:rPr lang="en-US" altLang="zh-CN" sz="1200" b="0" i="0" u="none" strike="noStrike" kern="1200" baseline="0" dirty="0" smtClean="0">
                <a:solidFill>
                  <a:schemeClr val="tx1">
                    <a:lumMod val="50000"/>
                  </a:schemeClr>
                </a:solidFill>
                <a:latin typeface="+mn-lt"/>
                <a:ea typeface="+mn-ea"/>
                <a:cs typeface="+mn-cs"/>
              </a:rPr>
              <a:t> First, typical topological travel motifs enable tourists to determine the number of attractions to visit and the optimal route. </a:t>
            </a:r>
          </a:p>
          <a:p>
            <a:r>
              <a:rPr lang="en-US" altLang="zh-CN" sz="1200" b="0" i="0" u="none" strike="noStrike" kern="1200" baseline="0" dirty="0" smtClean="0">
                <a:solidFill>
                  <a:schemeClr val="tx1">
                    <a:lumMod val="50000"/>
                  </a:schemeClr>
                </a:solidFill>
                <a:latin typeface="+mn-lt"/>
                <a:ea typeface="+mn-ea"/>
                <a:cs typeface="+mn-cs"/>
              </a:rPr>
              <a:t>Second, typical temporal travel motifs further enable tourists to determine the visitation duration based on the order of attractions.</a:t>
            </a:r>
          </a:p>
          <a:p>
            <a:r>
              <a:rPr lang="en-US" altLang="zh-CN" sz="1200" b="0" i="0" u="none" strike="noStrike" kern="1200" baseline="0" dirty="0" smtClean="0">
                <a:solidFill>
                  <a:schemeClr val="tx1">
                    <a:lumMod val="50000"/>
                  </a:schemeClr>
                </a:solidFill>
                <a:latin typeface="+mn-lt"/>
                <a:ea typeface="+mn-ea"/>
                <a:cs typeface="+mn-cs"/>
              </a:rPr>
              <a:t>Third, typical semantic travel motifs enable tourist to determine which type of attraction to visit with high priority. More importantly, this kind of recommendation is different with the state of the art tourism studies and recommendation systems in that it requires no frequent travel sequence covering exactly the same attractions and travel routes. It therefore can remarkably enhance the </a:t>
            </a:r>
            <a:r>
              <a:rPr lang="en-US" altLang="zh-CN" sz="1200" b="0" i="0" u="none" strike="noStrike" kern="1200" baseline="0" smtClean="0">
                <a:solidFill>
                  <a:schemeClr val="tx1">
                    <a:lumMod val="50000"/>
                  </a:schemeClr>
                </a:solidFill>
                <a:latin typeface="+mn-lt"/>
                <a:ea typeface="+mn-ea"/>
                <a:cs typeface="+mn-cs"/>
              </a:rPr>
              <a:t>flexibility of existing </a:t>
            </a:r>
            <a:r>
              <a:rPr lang="en-US" altLang="zh-CN" sz="1200" b="0" i="0" u="none" strike="noStrike" kern="1200" baseline="0" dirty="0" smtClean="0">
                <a:solidFill>
                  <a:schemeClr val="tx1">
                    <a:lumMod val="50000"/>
                  </a:schemeClr>
                </a:solidFill>
                <a:latin typeface="+mn-lt"/>
                <a:ea typeface="+mn-ea"/>
                <a:cs typeface="+mn-cs"/>
              </a:rPr>
              <a:t>tourism recommendation systems to meet more general sightseeing preferences.</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18</a:t>
            </a:fld>
            <a:endParaRPr lang="zh-CN"/>
          </a:p>
        </p:txBody>
      </p:sp>
    </p:spTree>
    <p:extLst>
      <p:ext uri="{BB962C8B-B14F-4D97-AF65-F5344CB8AC3E}">
        <p14:creationId xmlns:p14="http://schemas.microsoft.com/office/powerpoint/2010/main" val="70514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a:t>
            </a:fld>
            <a:endParaRPr lang="zh-CN"/>
          </a:p>
        </p:txBody>
      </p:sp>
    </p:spTree>
    <p:extLst>
      <p:ext uri="{BB962C8B-B14F-4D97-AF65-F5344CB8AC3E}">
        <p14:creationId xmlns:p14="http://schemas.microsoft.com/office/powerpoint/2010/main" val="403995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a:t>首先是研究背景。我们在旅游时面临景点和路线选择的问题，旅游推荐也由此成为市场需求，旅游推荐的前提</a:t>
            </a:r>
            <a:r>
              <a:rPr lang="zh-CN" altLang="en-US" dirty="0" smtClean="0"/>
              <a:t>是从游客的旅游轨迹中，挖掘并理解</a:t>
            </a:r>
            <a:r>
              <a:rPr lang="zh-CN" altLang="en-US" dirty="0"/>
              <a:t>游客的</a:t>
            </a:r>
            <a:r>
              <a:rPr lang="zh-CN" altLang="en-US" dirty="0" smtClean="0"/>
              <a:t>行为模式。为了获取旅游相关数据，最初学者们采用了调查问卷的形式，随着</a:t>
            </a:r>
            <a:r>
              <a:rPr lang="zh-CN" altLang="en-US" dirty="0"/>
              <a:t>智能手机的出现，手机</a:t>
            </a:r>
            <a:r>
              <a:rPr lang="en-US" altLang="zh-CN" dirty="0"/>
              <a:t>GPS</a:t>
            </a:r>
            <a:r>
              <a:rPr lang="zh-CN" altLang="en-US" dirty="0"/>
              <a:t>定位数据被用来构建出行轨迹</a:t>
            </a:r>
            <a:r>
              <a:rPr lang="zh-CN" altLang="en-US" dirty="0" smtClean="0"/>
              <a:t>，但是调查问卷和</a:t>
            </a:r>
            <a:r>
              <a:rPr lang="en-US" altLang="zh-CN" dirty="0" smtClean="0"/>
              <a:t>GPS</a:t>
            </a:r>
            <a:r>
              <a:rPr lang="zh-CN" altLang="en-US" dirty="0" smtClean="0"/>
              <a:t>定位数据的获取难度都比较大。随着</a:t>
            </a:r>
            <a:r>
              <a:rPr lang="zh-CN" altLang="en-US" dirty="0"/>
              <a:t>社交网络的兴起</a:t>
            </a:r>
            <a:r>
              <a:rPr lang="zh-CN" altLang="en-US" dirty="0" smtClean="0"/>
              <a:t>，人们在旅游时会在一些社交网站上分享旅游行程，比如</a:t>
            </a:r>
            <a:r>
              <a:rPr lang="en-US" altLang="zh-CN" dirty="0" smtClean="0"/>
              <a:t>FLICKR TWEETER</a:t>
            </a:r>
            <a:r>
              <a:rPr lang="zh-CN" altLang="en-US" dirty="0" smtClean="0"/>
              <a:t>、国内的微博等等，尤其是上传分享旅游照片。作为国外最热门的照片分享平台，</a:t>
            </a:r>
            <a:r>
              <a:rPr lang="en-US" altLang="zh-CN" dirty="0" smtClean="0"/>
              <a:t>Flickr</a:t>
            </a:r>
            <a:r>
              <a:rPr lang="zh-CN" altLang="en-US" dirty="0" smtClean="0"/>
              <a:t>上面存储了大量的旅游照片。下面先对</a:t>
            </a:r>
            <a:r>
              <a:rPr lang="en-US" altLang="zh-CN" dirty="0" smtClean="0"/>
              <a:t>Flickr</a:t>
            </a:r>
            <a:r>
              <a:rPr lang="zh-CN" altLang="en-US" dirty="0" smtClean="0"/>
              <a:t>数据做一个简单介绍</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a:t>
            </a:fld>
            <a:endParaRPr lang="zh-CN"/>
          </a:p>
        </p:txBody>
      </p:sp>
    </p:spTree>
    <p:extLst>
      <p:ext uri="{BB962C8B-B14F-4D97-AF65-F5344CB8AC3E}">
        <p14:creationId xmlns:p14="http://schemas.microsoft.com/office/powerpoint/2010/main" val="380152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这里简单介绍一下</a:t>
            </a:r>
            <a:r>
              <a:rPr lang="en-US" altLang="zh-CN" dirty="0" smtClean="0"/>
              <a:t>FLICKR</a:t>
            </a:r>
            <a:r>
              <a:rPr lang="zh-CN" altLang="en-US" dirty="0" smtClean="0"/>
              <a:t>照片数据，每张照片或者视频是一条记录，这里列出了每条记录的主要字段，包括</a:t>
            </a:r>
            <a:r>
              <a:rPr lang="zh-CN" altLang="en-US" dirty="0"/>
              <a:t>该照片或视频的</a:t>
            </a:r>
            <a:r>
              <a:rPr lang="en-US" altLang="zh-CN" dirty="0"/>
              <a:t>ID</a:t>
            </a:r>
            <a:r>
              <a:rPr lang="zh-CN" altLang="en-US" dirty="0"/>
              <a:t>、用户</a:t>
            </a:r>
            <a:r>
              <a:rPr lang="en-US" altLang="zh-CN" dirty="0"/>
              <a:t>ID</a:t>
            </a:r>
            <a:r>
              <a:rPr lang="zh-CN" altLang="en-US" dirty="0"/>
              <a:t>、用户昵称、拍摄时间、上传时间、标题、描述</a:t>
            </a:r>
            <a:r>
              <a:rPr lang="zh-CN" altLang="en-US" dirty="0" smtClean="0"/>
              <a:t>、用户标签、机器标签、经纬度。数据来自</a:t>
            </a:r>
            <a:r>
              <a:rPr lang="en-US" altLang="zh-CN" dirty="0" smtClean="0"/>
              <a:t>Yahoo Flickr Creative Commons </a:t>
            </a:r>
            <a:r>
              <a:rPr lang="zh-CN" altLang="en-US" dirty="0" smtClean="0"/>
              <a:t>一亿条照片和视频记录。</a:t>
            </a:r>
            <a:endParaRPr lang="zh-CN" altLang="en-US"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a:t>
            </a:fld>
            <a:endParaRPr lang="zh-CN"/>
          </a:p>
        </p:txBody>
      </p:sp>
    </p:spTree>
    <p:extLst>
      <p:ext uri="{BB962C8B-B14F-4D97-AF65-F5344CB8AC3E}">
        <p14:creationId xmlns:p14="http://schemas.microsoft.com/office/powerpoint/2010/main" val="374124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为了更加直观的观察</a:t>
            </a:r>
            <a:r>
              <a:rPr lang="en-US" altLang="zh-CN" dirty="0"/>
              <a:t>Flickr</a:t>
            </a:r>
            <a:r>
              <a:rPr lang="zh-CN" altLang="en-US" dirty="0"/>
              <a:t>数据，这里引用 雅虎研究 的一张图片</a:t>
            </a:r>
            <a:r>
              <a:rPr lang="zh-CN" altLang="en-US" dirty="0" smtClean="0"/>
              <a:t>。</a:t>
            </a:r>
            <a:r>
              <a:rPr lang="en-US" altLang="zh-CN" dirty="0" smtClean="0"/>
              <a:t>Flickr</a:t>
            </a:r>
            <a:r>
              <a:rPr lang="en-US" altLang="zh-CN" baseline="0" dirty="0" smtClean="0"/>
              <a:t> </a:t>
            </a:r>
            <a:r>
              <a:rPr lang="zh-CN" altLang="en-US" baseline="0" dirty="0" smtClean="0"/>
              <a:t>网站上面有超过</a:t>
            </a:r>
            <a:r>
              <a:rPr lang="en-US" altLang="zh-CN" dirty="0" smtClean="0"/>
              <a:t>1</a:t>
            </a:r>
            <a:r>
              <a:rPr lang="zh-CN" altLang="en-US" dirty="0"/>
              <a:t>亿条</a:t>
            </a:r>
            <a:r>
              <a:rPr lang="zh-CN" altLang="en-US" dirty="0" smtClean="0"/>
              <a:t>记录，</a:t>
            </a:r>
            <a:r>
              <a:rPr lang="zh-CN" altLang="en-US" dirty="0"/>
              <a:t>其中</a:t>
            </a:r>
            <a:r>
              <a:rPr lang="zh-CN" altLang="en-US" dirty="0" smtClean="0"/>
              <a:t>超过</a:t>
            </a:r>
            <a:r>
              <a:rPr lang="en-US" altLang="zh-CN" dirty="0"/>
              <a:t>4800</a:t>
            </a:r>
            <a:r>
              <a:rPr lang="zh-CN" altLang="en-US" dirty="0"/>
              <a:t>万的照片带有地理位置，取其中一百万图片做可视化，得到这</a:t>
            </a:r>
            <a:r>
              <a:rPr lang="zh-CN" altLang="en-US" dirty="0" smtClean="0"/>
              <a:t>张照片</a:t>
            </a:r>
            <a:r>
              <a:rPr lang="zh-CN" altLang="en-US" dirty="0"/>
              <a:t>热度分布</a:t>
            </a:r>
            <a:r>
              <a:rPr lang="zh-CN" altLang="en-US" dirty="0" smtClean="0"/>
              <a:t>图。可以看出，活跃用户主要集中在欧洲、北美，纽约的记录数尤其多，因此呢，我的论文选取了用户活跃度高的纽约曼哈顿岛作为研究区域。这些带有地理位置的照片被广泛利用于构建游客轨迹，理解旅游行为。比如，</a:t>
            </a:r>
            <a:r>
              <a:rPr lang="en-US" altLang="zh-CN" dirty="0" err="1" smtClean="0"/>
              <a:t>Pladino</a:t>
            </a:r>
            <a:r>
              <a:rPr lang="en-US" altLang="zh-CN" baseline="0" dirty="0" smtClean="0"/>
              <a:t> </a:t>
            </a:r>
            <a:r>
              <a:rPr lang="zh-CN" altLang="en-US" baseline="0" dirty="0" smtClean="0"/>
              <a:t>基于</a:t>
            </a:r>
            <a:r>
              <a:rPr lang="en-US" altLang="zh-CN" baseline="0" dirty="0" smtClean="0"/>
              <a:t>Flickr</a:t>
            </a:r>
            <a:r>
              <a:rPr lang="zh-CN" altLang="en-US" baseline="0" dirty="0" smtClean="0"/>
              <a:t>照片，对著名景点在当地和全球的吸引力进行定量化。</a:t>
            </a:r>
            <a:r>
              <a:rPr lang="en-US" altLang="zh-CN" baseline="0" dirty="0" smtClean="0"/>
              <a:t>Arase</a:t>
            </a:r>
            <a:r>
              <a:rPr lang="zh-CN" altLang="en-US" baseline="0" dirty="0" smtClean="0"/>
              <a:t>在城市间旅游的尺度上，定义了六个旅游主题，自然风光旅游、商业旅游等等。在更小的景点尺度上，也有旅游推荐方面的工作。比如，</a:t>
            </a:r>
            <a:r>
              <a:rPr lang="en-US" altLang="zh-CN" baseline="0" dirty="0" smtClean="0"/>
              <a:t>Lu</a:t>
            </a:r>
            <a:r>
              <a:rPr lang="zh-CN" altLang="en-US" baseline="0" dirty="0" smtClean="0"/>
              <a:t> </a:t>
            </a:r>
            <a:r>
              <a:rPr lang="en-US" altLang="zh-CN" baseline="0" dirty="0" smtClean="0"/>
              <a:t>et al </a:t>
            </a:r>
            <a:r>
              <a:rPr lang="zh-CN" altLang="en-US" baseline="0" dirty="0" smtClean="0"/>
              <a:t>在考虑旅游时间和消费的基础上提供行程规划。</a:t>
            </a:r>
            <a:r>
              <a:rPr lang="en-US" altLang="zh-CN" baseline="0" dirty="0" smtClean="0"/>
              <a:t>Sun et al </a:t>
            </a:r>
            <a:r>
              <a:rPr lang="zh-CN" altLang="en-US" baseline="0" dirty="0" smtClean="0"/>
              <a:t>构建了一个基于道路的推荐系统，推荐线路的基本单元是道路，他们对道路的旅游热度进行定量化，在推荐时不仅考虑道路的通行时间，还考虑了该道路的旅游价值。</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a:t>
            </a:fld>
            <a:endParaRPr lang="zh-CN"/>
          </a:p>
        </p:txBody>
      </p:sp>
    </p:spTree>
    <p:extLst>
      <p:ext uri="{BB962C8B-B14F-4D97-AF65-F5344CB8AC3E}">
        <p14:creationId xmlns:p14="http://schemas.microsoft.com/office/powerpoint/2010/main" val="3531009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从模式挖掘的方法来看，传统方法一般基于</a:t>
            </a:r>
            <a:r>
              <a:rPr lang="en-US" altLang="zh-CN" dirty="0" smtClean="0"/>
              <a:t>Markov</a:t>
            </a:r>
            <a:r>
              <a:rPr lang="zh-CN" altLang="en-US" dirty="0" smtClean="0"/>
              <a:t>链或者协同过滤的方法，探测频繁出现的轨迹序列。而受到复杂网络研究的启发，我们发现，所谓的频繁轨迹序列可以类比为复杂网络中的</a:t>
            </a:r>
            <a:r>
              <a:rPr lang="en-US" altLang="zh-CN" dirty="0" smtClean="0"/>
              <a:t>motif</a:t>
            </a:r>
            <a:r>
              <a:rPr lang="zh-CN" altLang="en-US" dirty="0" smtClean="0"/>
              <a:t>。如果把景点当做节点，访问路径视作节点之间的边，那么游客的轨迹可以转化为一个有向图，所有游客的轨迹组合在一起构成一个复杂网络，流行的旅游序列则是该网络中的</a:t>
            </a:r>
            <a:r>
              <a:rPr lang="en-US" altLang="zh-CN" dirty="0" smtClean="0"/>
              <a:t>motif</a:t>
            </a:r>
            <a:r>
              <a:rPr lang="zh-CN" altLang="en-US" dirty="0" smtClean="0"/>
              <a:t>。</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6</a:t>
            </a:fld>
            <a:endParaRPr lang="zh-CN"/>
          </a:p>
        </p:txBody>
      </p:sp>
    </p:spTree>
    <p:extLst>
      <p:ext uri="{BB962C8B-B14F-4D97-AF65-F5344CB8AC3E}">
        <p14:creationId xmlns:p14="http://schemas.microsoft.com/office/powerpoint/2010/main" val="4160186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在解释</a:t>
            </a:r>
            <a:r>
              <a:rPr lang="en-US" altLang="zh-CN" dirty="0" smtClean="0"/>
              <a:t>network motif </a:t>
            </a:r>
            <a:r>
              <a:rPr lang="zh-CN" altLang="en-US" dirty="0" smtClean="0"/>
              <a:t>之前，先解释一下</a:t>
            </a:r>
            <a:r>
              <a:rPr lang="en-US" altLang="zh-CN" dirty="0" smtClean="0"/>
              <a:t>motif</a:t>
            </a:r>
            <a:r>
              <a:rPr lang="zh-CN" altLang="en-US" dirty="0" smtClean="0"/>
              <a:t>这个词。韦氏词典对</a:t>
            </a:r>
            <a:r>
              <a:rPr lang="en-US" altLang="zh-CN" dirty="0" smtClean="0"/>
              <a:t>motif</a:t>
            </a:r>
            <a:r>
              <a:rPr lang="zh-CN" altLang="en-US" dirty="0" smtClean="0"/>
              <a:t>有一个解释是，在某个东西上重复的基本装饰单元。</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类比一下，</a:t>
            </a:r>
            <a:r>
              <a:rPr lang="en-US" altLang="zh-CN" dirty="0" smtClean="0"/>
              <a:t>Network</a:t>
            </a:r>
            <a:r>
              <a:rPr lang="en-US" altLang="zh-CN" baseline="0" dirty="0" smtClean="0"/>
              <a:t> motifs </a:t>
            </a:r>
            <a:r>
              <a:rPr lang="zh-CN" altLang="en-US" baseline="0" dirty="0" smtClean="0"/>
              <a:t>指网络中重复出现的子图。这个概念最早</a:t>
            </a:r>
            <a:r>
              <a:rPr lang="zh-CN" altLang="en-US" dirty="0" smtClean="0"/>
              <a:t>在</a:t>
            </a:r>
            <a:r>
              <a:rPr lang="en-US" altLang="zh-CN" dirty="0" smtClean="0"/>
              <a:t>2002</a:t>
            </a:r>
            <a:r>
              <a:rPr lang="zh-CN" altLang="en-US" dirty="0" smtClean="0"/>
              <a:t>年</a:t>
            </a:r>
            <a:r>
              <a:rPr lang="en-US" altLang="zh-CN" dirty="0" smtClean="0"/>
              <a:t>science</a:t>
            </a:r>
            <a:r>
              <a:rPr lang="zh-CN" altLang="en-US" dirty="0" smtClean="0"/>
              <a:t>上面的一篇论文被学者</a:t>
            </a:r>
            <a:r>
              <a:rPr lang="en-US" altLang="zh-CN" dirty="0" smtClean="0"/>
              <a:t>Milo</a:t>
            </a:r>
            <a:r>
              <a:rPr lang="zh-CN" altLang="en-US" dirty="0" smtClean="0"/>
              <a:t>等人提出，</a:t>
            </a:r>
            <a:r>
              <a:rPr lang="zh-CN" altLang="en-US" baseline="0" dirty="0" smtClean="0"/>
              <a:t>被定义为在真实网络中出现频率远远高于随机网络中出现频率的子图。</a:t>
            </a:r>
            <a:r>
              <a:rPr lang="zh-CN" altLang="en-US" dirty="0" smtClean="0"/>
              <a:t>他们发现，在生物化学、神经生物学、生态学及工程学多个领域都发现了类似的</a:t>
            </a:r>
            <a:r>
              <a:rPr lang="en-US" altLang="zh-CN" dirty="0" smtClean="0"/>
              <a:t>motif</a:t>
            </a:r>
            <a:r>
              <a:rPr lang="zh-CN" altLang="en-US" dirty="0" smtClean="0"/>
              <a:t>。当然，不同领域内</a:t>
            </a:r>
            <a:r>
              <a:rPr lang="en-US" altLang="zh-CN" dirty="0" smtClean="0"/>
              <a:t>motif</a:t>
            </a:r>
            <a:r>
              <a:rPr lang="zh-CN" altLang="en-US" dirty="0" smtClean="0"/>
              <a:t>不同，比如生态食物链构成的网络和互联网网络的</a:t>
            </a:r>
            <a:r>
              <a:rPr lang="en-US" altLang="zh-CN" dirty="0" smtClean="0"/>
              <a:t>motif</a:t>
            </a:r>
            <a:r>
              <a:rPr lang="zh-CN" altLang="en-US" dirty="0" smtClean="0"/>
              <a:t>是不一样的。这是拓扑方面的</a:t>
            </a:r>
            <a:r>
              <a:rPr lang="en-US" altLang="zh-CN" dirty="0" smtClean="0"/>
              <a:t>motif</a:t>
            </a:r>
            <a:r>
              <a:rPr lang="zh-CN" altLang="en-US" dirty="0" smtClean="0"/>
              <a:t>，关于</a:t>
            </a:r>
            <a:r>
              <a:rPr lang="en-US" altLang="zh-CN" dirty="0" smtClean="0"/>
              <a:t>motif</a:t>
            </a:r>
            <a:r>
              <a:rPr lang="zh-CN" altLang="en-US" dirty="0" smtClean="0"/>
              <a:t>的理论研究和应用也在不断发展。</a:t>
            </a:r>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7</a:t>
            </a:fld>
            <a:endParaRPr lang="zh-CN"/>
          </a:p>
        </p:txBody>
      </p:sp>
    </p:spTree>
    <p:extLst>
      <p:ext uri="{BB962C8B-B14F-4D97-AF65-F5344CB8AC3E}">
        <p14:creationId xmlns:p14="http://schemas.microsoft.com/office/powerpoint/2010/main" val="4136793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先是有学者（</a:t>
            </a:r>
            <a:r>
              <a:rPr lang="en-US" altLang="zh-CN" dirty="0" err="1" smtClean="0"/>
              <a:t>Kovanen</a:t>
            </a:r>
            <a:r>
              <a:rPr lang="zh-CN" altLang="en-US" dirty="0" smtClean="0"/>
              <a:t>）引入了时间</a:t>
            </a:r>
            <a:r>
              <a:rPr lang="en-US" altLang="zh-CN" dirty="0" smtClean="0"/>
              <a:t>motif</a:t>
            </a:r>
            <a:r>
              <a:rPr lang="zh-CN" altLang="en-US" dirty="0" smtClean="0"/>
              <a:t>，并应用在打电话的研究上面。之后有人（</a:t>
            </a:r>
            <a:r>
              <a:rPr lang="en-US" altLang="zh-CN" sz="1200" kern="1200" dirty="0" smtClean="0">
                <a:solidFill>
                  <a:schemeClr val="tx1">
                    <a:lumMod val="50000"/>
                  </a:schemeClr>
                </a:solidFill>
                <a:effectLst/>
                <a:latin typeface="+mn-lt"/>
                <a:ea typeface="+mn-ea"/>
                <a:cs typeface="+mn-cs"/>
              </a:rPr>
              <a:t>Schneider </a:t>
            </a:r>
            <a:r>
              <a:rPr lang="zh-CN" altLang="en-US" dirty="0" smtClean="0"/>
              <a:t>）</a:t>
            </a:r>
            <a:r>
              <a:rPr lang="zh-CN" altLang="en-US" sz="1200" kern="1200" dirty="0" smtClean="0">
                <a:solidFill>
                  <a:schemeClr val="tx1">
                    <a:lumMod val="50000"/>
                  </a:schemeClr>
                </a:solidFill>
                <a:effectLst/>
                <a:latin typeface="+mn-lt"/>
                <a:ea typeface="+mn-ea"/>
                <a:cs typeface="+mn-cs"/>
              </a:rPr>
              <a:t>把</a:t>
            </a:r>
            <a:r>
              <a:rPr lang="en-US" altLang="zh-CN" sz="1200" kern="1200" dirty="0" smtClean="0">
                <a:solidFill>
                  <a:schemeClr val="tx1">
                    <a:lumMod val="50000"/>
                  </a:schemeClr>
                </a:solidFill>
                <a:effectLst/>
                <a:latin typeface="+mn-lt"/>
                <a:ea typeface="+mn-ea"/>
                <a:cs typeface="+mn-cs"/>
              </a:rPr>
              <a:t>motif</a:t>
            </a:r>
            <a:r>
              <a:rPr lang="zh-CN" altLang="en-US" sz="1200" kern="1200" dirty="0" smtClean="0">
                <a:solidFill>
                  <a:schemeClr val="tx1">
                    <a:lumMod val="50000"/>
                  </a:schemeClr>
                </a:solidFill>
                <a:effectLst/>
                <a:latin typeface="+mn-lt"/>
                <a:ea typeface="+mn-ea"/>
                <a:cs typeface="+mn-cs"/>
              </a:rPr>
              <a:t>应用到人类日常移动性上的研究，还有我们实验室的刘曦师兄有一篇论文用</a:t>
            </a:r>
            <a:r>
              <a:rPr lang="en-US" altLang="zh-CN" sz="1200" kern="1200" dirty="0" smtClean="0">
                <a:solidFill>
                  <a:schemeClr val="tx1">
                    <a:lumMod val="50000"/>
                  </a:schemeClr>
                </a:solidFill>
                <a:effectLst/>
                <a:latin typeface="+mn-lt"/>
                <a:ea typeface="+mn-ea"/>
                <a:cs typeface="+mn-cs"/>
              </a:rPr>
              <a:t>motif</a:t>
            </a:r>
            <a:r>
              <a:rPr lang="zh-CN" altLang="en-US" sz="1200" kern="1200" dirty="0" smtClean="0">
                <a:solidFill>
                  <a:schemeClr val="tx1">
                    <a:lumMod val="50000"/>
                  </a:schemeClr>
                </a:solidFill>
                <a:effectLst/>
                <a:latin typeface="+mn-lt"/>
                <a:ea typeface="+mn-ea"/>
                <a:cs typeface="+mn-cs"/>
              </a:rPr>
              <a:t>做刻画美国城市间移民路线。受到以上工作的启发，我们想，在旅游网络中是否存在这样的</a:t>
            </a:r>
            <a:r>
              <a:rPr lang="en-US" altLang="zh-CN" sz="1200" kern="1200" dirty="0" smtClean="0">
                <a:solidFill>
                  <a:schemeClr val="tx1">
                    <a:lumMod val="50000"/>
                  </a:schemeClr>
                </a:solidFill>
                <a:effectLst/>
                <a:latin typeface="+mn-lt"/>
                <a:ea typeface="+mn-ea"/>
                <a:cs typeface="+mn-cs"/>
              </a:rPr>
              <a:t>motif</a:t>
            </a:r>
            <a:r>
              <a:rPr lang="zh-CN" altLang="en-US" sz="1200" kern="1200" dirty="0" smtClean="0">
                <a:solidFill>
                  <a:schemeClr val="tx1">
                    <a:lumMod val="50000"/>
                  </a:schemeClr>
                </a:solidFill>
                <a:effectLst/>
                <a:latin typeface="+mn-lt"/>
                <a:ea typeface="+mn-ea"/>
                <a:cs typeface="+mn-cs"/>
              </a:rPr>
              <a:t>，帮助刻画游客行为。而且，目前还没有工作分析语义层面的</a:t>
            </a:r>
            <a:r>
              <a:rPr lang="en-US" altLang="zh-CN" sz="1200" kern="1200" dirty="0" smtClean="0">
                <a:solidFill>
                  <a:schemeClr val="tx1">
                    <a:lumMod val="50000"/>
                  </a:schemeClr>
                </a:solidFill>
                <a:effectLst/>
                <a:latin typeface="+mn-lt"/>
                <a:ea typeface="+mn-ea"/>
                <a:cs typeface="+mn-cs"/>
              </a:rPr>
              <a:t>motif</a:t>
            </a:r>
            <a:r>
              <a:rPr lang="zh-CN" altLang="en-US" sz="1200" kern="1200" dirty="0" smtClean="0">
                <a:solidFill>
                  <a:schemeClr val="tx1">
                    <a:lumMod val="50000"/>
                  </a:schemeClr>
                </a:solidFill>
                <a:effectLst/>
                <a:latin typeface="+mn-lt"/>
                <a:ea typeface="+mn-ea"/>
                <a:cs typeface="+mn-cs"/>
              </a:rPr>
              <a:t>。所以，我的论文在拓扑和时间</a:t>
            </a:r>
            <a:r>
              <a:rPr lang="en-US" altLang="zh-CN" sz="1200" kern="1200" dirty="0" smtClean="0">
                <a:solidFill>
                  <a:schemeClr val="tx1">
                    <a:lumMod val="50000"/>
                  </a:schemeClr>
                </a:solidFill>
                <a:effectLst/>
                <a:latin typeface="+mn-lt"/>
                <a:ea typeface="+mn-ea"/>
                <a:cs typeface="+mn-cs"/>
              </a:rPr>
              <a:t>motif</a:t>
            </a:r>
            <a:r>
              <a:rPr lang="zh-CN" altLang="en-US" sz="1200" kern="1200" dirty="0" smtClean="0">
                <a:solidFill>
                  <a:schemeClr val="tx1">
                    <a:lumMod val="50000"/>
                  </a:schemeClr>
                </a:solidFill>
                <a:effectLst/>
                <a:latin typeface="+mn-lt"/>
                <a:ea typeface="+mn-ea"/>
                <a:cs typeface="+mn-cs"/>
              </a:rPr>
              <a:t>的基础上，增加语义层面的</a:t>
            </a:r>
            <a:r>
              <a:rPr lang="en-US" altLang="zh-CN" sz="1200" kern="1200" dirty="0" smtClean="0">
                <a:solidFill>
                  <a:schemeClr val="tx1">
                    <a:lumMod val="50000"/>
                  </a:schemeClr>
                </a:solidFill>
                <a:effectLst/>
                <a:latin typeface="+mn-lt"/>
                <a:ea typeface="+mn-ea"/>
                <a:cs typeface="+mn-cs"/>
              </a:rPr>
              <a:t>motif</a:t>
            </a:r>
            <a:r>
              <a:rPr lang="zh-CN" altLang="en-US" sz="1200" kern="1200" dirty="0" smtClean="0">
                <a:solidFill>
                  <a:schemeClr val="tx1">
                    <a:lumMod val="50000"/>
                  </a:schemeClr>
                </a:solidFill>
                <a:effectLst/>
                <a:latin typeface="+mn-lt"/>
                <a:ea typeface="+mn-ea"/>
                <a:cs typeface="+mn-cs"/>
              </a:rPr>
              <a:t>，从三个方面理解游客行为模式。</a:t>
            </a:r>
            <a:endParaRPr lang="zh-CN" altLang="zh-CN" dirty="0" smtClean="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8</a:t>
            </a:fld>
            <a:endParaRPr lang="zh-CN"/>
          </a:p>
        </p:txBody>
      </p:sp>
    </p:spTree>
    <p:extLst>
      <p:ext uri="{BB962C8B-B14F-4D97-AF65-F5344CB8AC3E}">
        <p14:creationId xmlns:p14="http://schemas.microsoft.com/office/powerpoint/2010/main" val="434986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r>
              <a:rPr lang="zh-CN" altLang="en-US" dirty="0" smtClean="0"/>
              <a:t>首先是构建访问点轨迹，给定</a:t>
            </a:r>
            <a:r>
              <a:rPr lang="en-US" altLang="zh-CN" dirty="0" smtClean="0"/>
              <a:t>n</a:t>
            </a:r>
            <a:r>
              <a:rPr lang="zh-CN" altLang="en-US" dirty="0" smtClean="0"/>
              <a:t>个景点和一个用户的</a:t>
            </a:r>
            <a:r>
              <a:rPr lang="en-US" altLang="zh-CN" dirty="0" smtClean="0"/>
              <a:t>m</a:t>
            </a:r>
            <a:r>
              <a:rPr lang="zh-CN" altLang="en-US" dirty="0" smtClean="0"/>
              <a:t>个访问点，这里的访问点即是照片所在位置，判断访问点是否落在景区内，计算得到访问点轨迹，每个访问点包括访问时间、访问的景区和对应景区的类型，景区类型按照常识划分为三类：文化类、自然类和商业类。本论文选取了曼哈顿最热门的</a:t>
            </a:r>
            <a:r>
              <a:rPr lang="en-US" altLang="zh-CN" dirty="0" smtClean="0"/>
              <a:t>30</a:t>
            </a:r>
            <a:r>
              <a:rPr lang="zh-CN" altLang="en-US" dirty="0" smtClean="0"/>
              <a:t>个景点，如左图，景点类型用名称颜色区分。这一步得到的轨迹包括当地人和游客，下面要把游客提取出来。</a:t>
            </a:r>
            <a:endParaRPr lang="zh-CN" altLang="en-US"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9</a:t>
            </a:fld>
            <a:endParaRPr lang="zh-CN"/>
          </a:p>
        </p:txBody>
      </p:sp>
    </p:spTree>
    <p:extLst>
      <p:ext uri="{BB962C8B-B14F-4D97-AF65-F5344CB8AC3E}">
        <p14:creationId xmlns:p14="http://schemas.microsoft.com/office/powerpoint/2010/main" val="355638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en-US" altLang="zh-CN" smtClean="0"/>
              <a:t>Click to edit Master title style</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en-US" altLang="zh-CN" smtClean="0"/>
              <a:t>Click to edit Master subtitle style</a:t>
            </a:r>
            <a:endParaRPr lang="zh-CN"/>
          </a:p>
        </p:txBody>
      </p:sp>
    </p:spTree>
    <p:extLst>
      <p:ext uri="{BB962C8B-B14F-4D97-AF65-F5344CB8AC3E}">
        <p14:creationId xmlns:p14="http://schemas.microsoft.com/office/powerpoint/2010/main" val="331633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235332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en-US" altLang="zh-CN" smtClean="0"/>
              <a:t>Click to edit Master title style</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18597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4" name="日期占位符 3"/>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23739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en-US" altLang="zh-CN" smtClean="0"/>
              <a:t>Click to edit Master title style</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en-US" altLang="zh-CN" smtClean="0"/>
              <a:t>Edit Master text styles</a:t>
            </a:r>
          </a:p>
        </p:txBody>
      </p:sp>
      <p:sp>
        <p:nvSpPr>
          <p:cNvPr id="4" name="日期占位符 3"/>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397661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5" name="日期占位符 4"/>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295750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en-US" altLang="zh-CN" smtClean="0"/>
              <a:t>Click to edit Master title style</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smtClean="0"/>
              <a:t>Edit Master text styles</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smtClean="0"/>
              <a:t>Edit Master text styles</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7" name="日期占位符 6"/>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305097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p>
        </p:txBody>
      </p:sp>
      <p:sp>
        <p:nvSpPr>
          <p:cNvPr id="3" name="日期占位符 2"/>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815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414589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en-US" altLang="zh-CN" smtClean="0"/>
              <a:t>Click to edit Master title style</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en-US" altLang="zh-CN" smtClean="0"/>
              <a:t>Edit Master text styles</a:t>
            </a:r>
          </a:p>
        </p:txBody>
      </p:sp>
      <p:sp>
        <p:nvSpPr>
          <p:cNvPr id="5" name="日期占位符 4"/>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419192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en-US" altLang="zh-CN" smtClean="0"/>
              <a:t>Click to edit Master title style</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en-US" altLang="zh-CN" smtClean="0"/>
              <a:t>Click icon to add picture</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en-US" altLang="zh-CN" smtClean="0"/>
              <a:t>Edit Master text styles</a:t>
            </a:r>
          </a:p>
        </p:txBody>
      </p:sp>
      <p:sp>
        <p:nvSpPr>
          <p:cNvPr id="5" name="日期占位符 4"/>
          <p:cNvSpPr>
            <a:spLocks noGrp="1"/>
          </p:cNvSpPr>
          <p:nvPr>
            <p:ph type="dt" sz="half" idx="10"/>
          </p:nvPr>
        </p:nvSpPr>
        <p:spPr/>
        <p:txBody>
          <a:bodyPr/>
          <a:lstStyle/>
          <a:p>
            <a:fld id="{EDF33987-6305-4E2A-BF18-EF013ECE927B}" type="datetimeFigureOut">
              <a:rPr lang="zh-CN" altLang="en-US" smtClean="0"/>
              <a:pPr/>
              <a:t>2018/01/12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101660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rPr lang="zh-CN" altLang="en-US" smtClean="0"/>
              <a:pPr/>
              <a:t>2018/01/12</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rPr lang="en-US" altLang="zh-CN" smtClean="0"/>
              <a:pPr/>
              <a:t>‹#›</a:t>
            </a:fld>
            <a:endParaRPr lang="zh-CN" altLang="en-US"/>
          </a:p>
        </p:txBody>
      </p:sp>
    </p:spTree>
    <p:extLst>
      <p:ext uri="{BB962C8B-B14F-4D97-AF65-F5344CB8AC3E}">
        <p14:creationId xmlns:p14="http://schemas.microsoft.com/office/powerpoint/2010/main" val="280651233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1508" y="1700808"/>
            <a:ext cx="11625808" cy="1311128"/>
          </a:xfrm>
          <a:prstGeom prst="rect">
            <a:avLst/>
          </a:prstGeom>
          <a:noFill/>
        </p:spPr>
        <p:txBody>
          <a:bodyPr wrap="square" rtlCol="0">
            <a:spAutoFit/>
          </a:bodyPr>
          <a:lstStyle/>
          <a:p>
            <a:pPr algn="ctr">
              <a:lnSpc>
                <a:spcPct val="90000"/>
              </a:lnSpc>
            </a:pPr>
            <a:r>
              <a:rPr lang="en-US" altLang="zh-CN" sz="4400" b="1" dirty="0">
                <a:solidFill>
                  <a:schemeClr val="tx2"/>
                </a:solidFill>
                <a:latin typeface="Corbel" panose="020B0503020204020204" pitchFamily="34" charset="0"/>
              </a:rPr>
              <a:t>Quantifying Tourist Behavior Patterns by Travel Motifs and Geo-Tagged Photos from Flickr</a:t>
            </a:r>
            <a:endParaRPr lang="zh-CN" altLang="en-US" sz="4400" b="1" dirty="0">
              <a:solidFill>
                <a:schemeClr val="tx2"/>
              </a:solidFill>
              <a:latin typeface="Corbel" panose="020B0503020204020204" pitchFamily="34" charset="0"/>
            </a:endParaRPr>
          </a:p>
        </p:txBody>
      </p:sp>
      <p:sp>
        <p:nvSpPr>
          <p:cNvPr id="3" name="Rectangle 2"/>
          <p:cNvSpPr/>
          <p:nvPr/>
        </p:nvSpPr>
        <p:spPr>
          <a:xfrm>
            <a:off x="3898619" y="3244334"/>
            <a:ext cx="4391587" cy="369332"/>
          </a:xfrm>
          <a:prstGeom prst="rect">
            <a:avLst/>
          </a:prstGeom>
        </p:spPr>
        <p:txBody>
          <a:bodyPr wrap="none">
            <a:spAutoFit/>
          </a:bodyPr>
          <a:lstStyle/>
          <a:p>
            <a:r>
              <a:rPr lang="en-US" altLang="zh-CN" dirty="0"/>
              <a:t>Liu Yang, </a:t>
            </a:r>
            <a:r>
              <a:rPr lang="en-US" altLang="zh-CN" dirty="0" err="1"/>
              <a:t>Lun</a:t>
            </a:r>
            <a:r>
              <a:rPr lang="en-US" altLang="zh-CN" dirty="0"/>
              <a:t> Wu , Yu Liu  and </a:t>
            </a:r>
            <a:r>
              <a:rPr lang="en-US" altLang="zh-CN" dirty="0" err="1"/>
              <a:t>Chaogui</a:t>
            </a:r>
            <a:r>
              <a:rPr lang="en-US" altLang="zh-CN" dirty="0"/>
              <a:t> Kang</a:t>
            </a:r>
            <a:endParaRPr lang="zh-CN" altLang="en-US" dirty="0"/>
          </a:p>
        </p:txBody>
      </p:sp>
      <p:sp>
        <p:nvSpPr>
          <p:cNvPr id="5" name="Rectangle 4"/>
          <p:cNvSpPr/>
          <p:nvPr/>
        </p:nvSpPr>
        <p:spPr>
          <a:xfrm>
            <a:off x="5558528" y="5157192"/>
            <a:ext cx="1074974" cy="369332"/>
          </a:xfrm>
          <a:prstGeom prst="rect">
            <a:avLst/>
          </a:prstGeom>
        </p:spPr>
        <p:txBody>
          <a:bodyPr wrap="none">
            <a:spAutoFit/>
          </a:bodyPr>
          <a:lstStyle/>
          <a:p>
            <a:fld id="{24D75867-08C0-4CAA-AFA3-2D253E4ADB4B}" type="datetime1">
              <a:rPr lang="zh-CN" altLang="en-US" smtClean="0"/>
              <a:t>2018/01/12</a:t>
            </a:fld>
            <a:endParaRPr lang="zh-CN" alt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1089529"/>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Travel Network </a:t>
            </a:r>
            <a:r>
              <a:rPr lang="en-US" altLang="zh-CN" sz="3600" b="1" dirty="0" smtClean="0">
                <a:solidFill>
                  <a:schemeClr val="tx2"/>
                </a:solidFill>
                <a:latin typeface="Corbel" panose="020B0503020204020204" pitchFamily="34" charset="0"/>
              </a:rPr>
              <a:t>—</a:t>
            </a:r>
            <a:r>
              <a:rPr lang="en-US" altLang="zh-CN" sz="3600" b="1" dirty="0">
                <a:solidFill>
                  <a:schemeClr val="tx2"/>
                </a:solidFill>
                <a:latin typeface="Corbel" panose="020B0503020204020204" pitchFamily="34" charset="0"/>
              </a:rPr>
              <a:t>Differentiating Natives and Tourists</a:t>
            </a:r>
          </a:p>
        </p:txBody>
      </p:sp>
      <p:sp>
        <p:nvSpPr>
          <p:cNvPr id="4" name="矩形 3"/>
          <p:cNvSpPr/>
          <p:nvPr/>
        </p:nvSpPr>
        <p:spPr>
          <a:xfrm>
            <a:off x="189756" y="3140968"/>
            <a:ext cx="3744416" cy="2376264"/>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2" name="TextBox 11"/>
              <p:cNvSpPr txBox="1"/>
              <p:nvPr/>
            </p:nvSpPr>
            <p:spPr>
              <a:xfrm>
                <a:off x="2075631" y="1979317"/>
                <a:ext cx="3957109" cy="730328"/>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𝑑𝑎𝑦𝑠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𝑡𝑖𝑚𝑒</m:t>
                              </m:r>
                            </m:e>
                          </m:d>
                        </m:num>
                        <m:den>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𝑀</m:t>
                              </m:r>
                            </m:sup>
                            <m:e>
                              <m:r>
                                <a:rPr lang="en-US" altLang="zh-CN" sz="2400" i="1">
                                  <a:latin typeface="Cambria Math" panose="02040503050406030204" pitchFamily="18" charset="0"/>
                                </a:rPr>
                                <m:t>𝑑𝑎𝑦𝑠</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rPr>
                                    <m:t>,</m:t>
                                  </m:r>
                                  <m:r>
                                    <a:rPr lang="zh-CN" altLang="en-US" sz="2400" i="1">
                                      <a:latin typeface="Cambria Math" panose="02040503050406030204" pitchFamily="18" charset="0"/>
                                    </a:rPr>
                                    <m:t>𝕋</m:t>
                                  </m:r>
                                  <m:r>
                                    <a:rPr lang="en-US" altLang="zh-CN" sz="2400" i="1">
                                      <a:latin typeface="Cambria Math" panose="02040503050406030204" pitchFamily="18" charset="0"/>
                                    </a:rPr>
                                    <m:t>.</m:t>
                                  </m:r>
                                  <m:r>
                                    <a:rPr lang="en-US" altLang="zh-CN" sz="2400" i="1">
                                      <a:latin typeface="Cambria Math" panose="02040503050406030204" pitchFamily="18" charset="0"/>
                                    </a:rPr>
                                    <m:t>𝑡𝑖𝑚𝑒</m:t>
                                  </m:r>
                                </m:e>
                              </m:d>
                            </m:e>
                          </m:nary>
                        </m:den>
                      </m:f>
                    </m:oMath>
                  </m:oMathPara>
                </a14:m>
                <a:endParaRPr lang="en-US" altLang="zh-CN" sz="24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2075631" y="1979317"/>
                <a:ext cx="3957109" cy="730328"/>
              </a:xfrm>
              <a:prstGeom prst="rect">
                <a:avLst/>
              </a:prstGeom>
              <a:blipFill>
                <a:blip r:embed="rId3"/>
                <a:stretch>
                  <a:fillRect t="-3361" b="-2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473175" y="3378770"/>
                <a:ext cx="3162019" cy="934615"/>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𝑀</m:t>
                          </m:r>
                        </m:sup>
                        <m:e>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e>
                          </m:func>
                        </m:e>
                      </m:nary>
                    </m:oMath>
                  </m:oMathPara>
                </a14:m>
                <a:endParaRPr lang="zh-CN" alt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473175" y="3378770"/>
                <a:ext cx="3162019" cy="934615"/>
              </a:xfrm>
              <a:prstGeom prst="rect">
                <a:avLst/>
              </a:prstGeom>
              <a:blipFill>
                <a:blip r:embed="rId4"/>
                <a:stretch>
                  <a:fillRect t="-4545" b="-12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7390556" y="1916832"/>
                <a:ext cx="4798269" cy="2923877"/>
              </a:xfrm>
              <a:prstGeom prst="rect">
                <a:avLst/>
              </a:prstGeom>
            </p:spPr>
            <p:txBody>
              <a:bodyPr wrap="square">
                <a:spAutoFit/>
              </a:bodyPr>
              <a:lstStyle/>
              <a:p>
                <a14:m>
                  <m:oMath xmlns:m="http://schemas.openxmlformats.org/officeDocument/2006/math">
                    <m:r>
                      <a:rPr lang="en-US" altLang="zh-CN" sz="2000" i="1">
                        <a:latin typeface="Cambria Math" panose="02040503050406030204" pitchFamily="18" charset="0"/>
                      </a:rPr>
                      <m:t>𝑀</m:t>
                    </m:r>
                  </m:oMath>
                </a14:m>
                <a:r>
                  <a:rPr lang="en-US" altLang="zh-CN" sz="2000" dirty="0"/>
                  <a:t>:</a:t>
                </a:r>
              </a:p>
              <a:p>
                <a:r>
                  <a:rPr lang="en-US" altLang="zh-CN" dirty="0" smtClean="0"/>
                  <a:t>The </a:t>
                </a:r>
                <a:r>
                  <a:rPr lang="en-US" altLang="zh-CN" dirty="0"/>
                  <a:t>total number of months on which an individual has photo records in </a:t>
                </a:r>
                <a:r>
                  <a:rPr lang="en-US" altLang="zh-CN" dirty="0" smtClean="0"/>
                  <a:t>the target </a:t>
                </a:r>
                <a:r>
                  <a:rPr lang="en-US" altLang="zh-CN" dirty="0"/>
                  <a:t>region.</a:t>
                </a:r>
              </a:p>
              <a:p>
                <a:endParaRPr lang="en-US" altLang="zh-CN" i="1" dirty="0" smtClean="0">
                  <a:latin typeface="Cambria Math" panose="02040503050406030204" pitchFamily="18" charset="0"/>
                </a:endParaRPr>
              </a:p>
              <a:p>
                <a14:m>
                  <m:oMath xmlns:m="http://schemas.openxmlformats.org/officeDocument/2006/math">
                    <m:r>
                      <a:rPr lang="en-US" altLang="zh-CN" sz="2000" i="1" smtClean="0">
                        <a:latin typeface="Cambria Math" panose="02040503050406030204" pitchFamily="18" charset="0"/>
                      </a:rPr>
                      <m:t>𝑑𝑎𝑦𝑠</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r>
                          <a:rPr lang="en-US" altLang="zh-CN" sz="2000" i="1">
                            <a:latin typeface="Cambria Math" panose="02040503050406030204" pitchFamily="18" charset="0"/>
                          </a:rPr>
                          <m:t>,∗</m:t>
                        </m:r>
                      </m:e>
                    </m:d>
                  </m:oMath>
                </a14:m>
                <a:r>
                  <a:rPr lang="en-US" altLang="zh-CN" sz="2000" dirty="0" smtClean="0"/>
                  <a:t>:</a:t>
                </a:r>
              </a:p>
              <a:p>
                <a:r>
                  <a:rPr lang="en-US" altLang="zh-CN" dirty="0"/>
                  <a:t>T</a:t>
                </a:r>
                <a:r>
                  <a:rPr lang="en-US" altLang="zh-CN" dirty="0" smtClean="0"/>
                  <a:t>he </a:t>
                </a:r>
                <a:r>
                  <a:rPr lang="en-US" altLang="zh-CN" dirty="0"/>
                  <a:t>total number of days on which an individual has photo </a:t>
                </a:r>
                <a:r>
                  <a:rPr lang="en-US" altLang="zh-CN" dirty="0" smtClean="0"/>
                  <a:t>records in </a:t>
                </a:r>
                <a:r>
                  <a:rPr lang="en-US" altLang="zh-CN" dirty="0"/>
                  <a:t>the </a:t>
                </a:r>
                <a14:m>
                  <m:oMath xmlns:m="http://schemas.openxmlformats.org/officeDocument/2006/math">
                    <m:r>
                      <a:rPr lang="en-US" altLang="zh-CN" i="1">
                        <a:latin typeface="Cambria Math" panose="02040503050406030204" pitchFamily="18" charset="0"/>
                      </a:rPr>
                      <m:t>𝑘</m:t>
                    </m:r>
                  </m:oMath>
                </a14:m>
                <a:r>
                  <a:rPr lang="en-US" altLang="zh-CN" dirty="0" err="1" smtClean="0"/>
                  <a:t>th</a:t>
                </a:r>
                <a:r>
                  <a:rPr lang="en-US" altLang="zh-CN" dirty="0" smtClean="0"/>
                  <a:t> </a:t>
                </a:r>
                <a:r>
                  <a:rPr lang="en-US" altLang="zh-CN" dirty="0"/>
                  <a:t>month in the target </a:t>
                </a:r>
                <a:r>
                  <a:rPr lang="en-US" altLang="zh-CN" dirty="0" smtClean="0"/>
                  <a:t>region.</a:t>
                </a:r>
              </a:p>
              <a:p>
                <a:endParaRPr lang="en-US" altLang="zh-CN" dirty="0"/>
              </a:p>
              <a:p>
                <a:endParaRPr lang="zh-CN" alt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7390556" y="1916832"/>
                <a:ext cx="4798269" cy="2923877"/>
              </a:xfrm>
              <a:prstGeom prst="rect">
                <a:avLst/>
              </a:prstGeom>
              <a:blipFill>
                <a:blip r:embed="rId5"/>
                <a:stretch>
                  <a:fillRect l="-1017" t="-1042"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960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878590" cy="1089529"/>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Travel Network </a:t>
            </a:r>
            <a:r>
              <a:rPr lang="en-US" altLang="zh-CN" sz="3600" b="1" dirty="0" smtClean="0">
                <a:solidFill>
                  <a:schemeClr val="tx2"/>
                </a:solidFill>
                <a:latin typeface="Corbel" panose="020B0503020204020204" pitchFamily="34" charset="0"/>
              </a:rPr>
              <a:t>—</a:t>
            </a:r>
            <a:r>
              <a:rPr lang="en-US" altLang="zh-CN" sz="3600" b="1" dirty="0">
                <a:solidFill>
                  <a:schemeClr val="tx2"/>
                </a:solidFill>
                <a:latin typeface="Corbel" panose="020B0503020204020204" pitchFamily="34" charset="0"/>
              </a:rPr>
              <a:t>Segmenting Individual Travel Journey</a:t>
            </a:r>
          </a:p>
        </p:txBody>
      </p:sp>
      <p:sp>
        <p:nvSpPr>
          <p:cNvPr id="5" name="文本框 4"/>
          <p:cNvSpPr txBox="1"/>
          <p:nvPr/>
        </p:nvSpPr>
        <p:spPr>
          <a:xfrm>
            <a:off x="1446212" y="1295400"/>
            <a:ext cx="4800600" cy="424732"/>
          </a:xfrm>
          <a:prstGeom prst="rect">
            <a:avLst/>
          </a:prstGeom>
          <a:noFill/>
        </p:spPr>
        <p:txBody>
          <a:bodyPr wrap="square" rtlCol="0">
            <a:spAutoFit/>
          </a:bodyPr>
          <a:lstStyle/>
          <a:p>
            <a:pPr>
              <a:lnSpc>
                <a:spcPct val="90000"/>
              </a:lnSpc>
            </a:pPr>
            <a:endParaRPr lang="zh-CN" altLang="en-US" sz="2400" dirty="0"/>
          </a:p>
        </p:txBody>
      </p:sp>
      <p:sp>
        <p:nvSpPr>
          <p:cNvPr id="6" name="文本框 5"/>
          <p:cNvSpPr txBox="1"/>
          <p:nvPr/>
        </p:nvSpPr>
        <p:spPr>
          <a:xfrm>
            <a:off x="1522412" y="1295400"/>
            <a:ext cx="3048000" cy="424732"/>
          </a:xfrm>
          <a:prstGeom prst="rect">
            <a:avLst/>
          </a:prstGeom>
          <a:noFill/>
        </p:spPr>
        <p:txBody>
          <a:bodyPr wrap="square" rtlCol="0">
            <a:spAutoFit/>
          </a:bodyPr>
          <a:lstStyle/>
          <a:p>
            <a:pPr>
              <a:lnSpc>
                <a:spcPct val="90000"/>
              </a:lnSpc>
            </a:pPr>
            <a:endParaRPr lang="zh-CN" altLang="en-US" sz="2400" dirty="0"/>
          </a:p>
        </p:txBody>
      </p:sp>
      <mc:AlternateContent xmlns:mc="http://schemas.openxmlformats.org/markup-compatibility/2006" xmlns:a14="http://schemas.microsoft.com/office/drawing/2010/main">
        <mc:Choice Requires="a14">
          <p:sp>
            <p:nvSpPr>
              <p:cNvPr id="10" name="TextBox 9"/>
              <p:cNvSpPr txBox="1">
                <a:spLocks noChangeAspect="1"/>
              </p:cNvSpPr>
              <p:nvPr/>
            </p:nvSpPr>
            <p:spPr>
              <a:xfrm>
                <a:off x="7078510" y="1750387"/>
                <a:ext cx="4108753" cy="555088"/>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a:rPr lang="zh-CN" altLang="en-US" sz="2000" b="0" i="1" smtClean="0">
                          <a:latin typeface="Cambria Math" panose="02040503050406030204" pitchFamily="18" charset="0"/>
                        </a:rPr>
                        <m:t>𝕋</m:t>
                      </m:r>
                      <m:r>
                        <a:rPr lang="en-US" altLang="zh-CN" sz="2000" b="0" i="1" smtClean="0">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𝑡𝑖𝑚𝑒</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𝑔𝑒𝑜𝑚</m:t>
                              </m:r>
                              <m:r>
                                <m:rPr>
                                  <m:nor/>
                                </m:rPr>
                                <a:rPr lang="zh-CN" altLang="en-US" sz="2000" dirty="0"/>
                                <m:t> </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𝑡𝑦𝑝𝑒</m:t>
                              </m:r>
                            </m:e>
                          </m:d>
                          <m:r>
                            <a:rPr lang="en-US" altLang="zh-CN" sz="2000" i="1">
                              <a:latin typeface="Cambria Math" panose="02040503050406030204" pitchFamily="18" charset="0"/>
                            </a:rPr>
                            <m:t>,…,</m:t>
                          </m:r>
                        </m:e>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r>
                                <a:rPr lang="en-US" altLang="zh-CN" sz="2000" i="1">
                                  <a:latin typeface="Cambria Math" panose="02040503050406030204" pitchFamily="18" charset="0"/>
                                </a:rPr>
                                <m:t>𝑡𝑖𝑚𝑒</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r>
                                <a:rPr lang="en-US" altLang="zh-CN" sz="2000" i="1">
                                  <a:latin typeface="Cambria Math" panose="02040503050406030204" pitchFamily="18" charset="0"/>
                                </a:rPr>
                                <m:t>𝑔𝑒𝑜𝑚</m:t>
                              </m:r>
                              <m:r>
                                <m:rPr>
                                  <m:nor/>
                                </m:rPr>
                                <a:rPr lang="zh-CN" altLang="en-US" sz="2000" dirty="0"/>
                                <m:t> </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r>
                                <a:rPr lang="en-US" altLang="zh-CN" sz="2000" i="1">
                                  <a:latin typeface="Cambria Math" panose="02040503050406030204" pitchFamily="18" charset="0"/>
                                </a:rPr>
                                <m:t>𝑡𝑦𝑝𝑒</m:t>
                              </m:r>
                            </m:e>
                          </m:d>
                          <m:r>
                            <a:rPr lang="en-US" altLang="zh-CN" sz="2000" b="0" i="1" smtClean="0">
                              <a:latin typeface="Cambria Math" panose="02040503050406030204" pitchFamily="18" charset="0"/>
                            </a:rPr>
                            <m:t>}</m:t>
                          </m:r>
                        </m:e>
                      </m:eqArr>
                    </m:oMath>
                  </m:oMathPara>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078510" y="1750387"/>
                <a:ext cx="4108753" cy="555088"/>
              </a:xfrm>
              <a:prstGeom prst="rect">
                <a:avLst/>
              </a:prstGeom>
              <a:blipFill>
                <a:blip r:embed="rId3"/>
                <a:stretch>
                  <a:fillRect t="-2198" b="-3297"/>
                </a:stretch>
              </a:blipFill>
            </p:spPr>
            <p:txBody>
              <a:bodyPr/>
              <a:lstStyle/>
              <a:p>
                <a:r>
                  <a:rPr lang="zh-CN" altLang="en-US">
                    <a:noFill/>
                  </a:rPr>
                  <a:t> </a:t>
                </a:r>
              </a:p>
            </p:txBody>
          </p:sp>
        </mc:Fallback>
      </mc:AlternateContent>
      <p:pic>
        <p:nvPicPr>
          <p:cNvPr id="9" name="Picture 8"/>
          <p:cNvPicPr>
            <a:picLocks noChangeAspect="1"/>
          </p:cNvPicPr>
          <p:nvPr/>
        </p:nvPicPr>
        <p:blipFill>
          <a:blip r:embed="rId4"/>
          <a:stretch>
            <a:fillRect/>
          </a:stretch>
        </p:blipFill>
        <p:spPr>
          <a:xfrm>
            <a:off x="6246811" y="4537277"/>
            <a:ext cx="5772150" cy="1571625"/>
          </a:xfrm>
          <a:prstGeom prst="rect">
            <a:avLst/>
          </a:prstGeom>
        </p:spPr>
      </p:pic>
      <p:cxnSp>
        <p:nvCxnSpPr>
          <p:cNvPr id="13" name="直接箭头连接符 24">
            <a:extLst>
              <a:ext uri="{FF2B5EF4-FFF2-40B4-BE49-F238E27FC236}">
                <a16:creationId xmlns:a16="http://schemas.microsoft.com/office/drawing/2014/main" id="{D76BCD44-C26F-4B9F-B4A2-A05E718DB7B3}"/>
              </a:ext>
            </a:extLst>
          </p:cNvPr>
          <p:cNvCxnSpPr>
            <a:cxnSpLocks/>
          </p:cNvCxnSpPr>
          <p:nvPr/>
        </p:nvCxnSpPr>
        <p:spPr>
          <a:xfrm rot="5400000">
            <a:off x="8952886" y="2816912"/>
            <a:ext cx="36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24">
            <a:extLst>
              <a:ext uri="{FF2B5EF4-FFF2-40B4-BE49-F238E27FC236}">
                <a16:creationId xmlns:a16="http://schemas.microsoft.com/office/drawing/2014/main" id="{D76BCD44-C26F-4B9F-B4A2-A05E718DB7B3}"/>
              </a:ext>
            </a:extLst>
          </p:cNvPr>
          <p:cNvCxnSpPr>
            <a:cxnSpLocks/>
          </p:cNvCxnSpPr>
          <p:nvPr/>
        </p:nvCxnSpPr>
        <p:spPr>
          <a:xfrm rot="5400000">
            <a:off x="8952886" y="4257072"/>
            <a:ext cx="36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023" y="1433571"/>
            <a:ext cx="4480776" cy="4803741"/>
          </a:xfrm>
          <a:prstGeom prst="rect">
            <a:avLst/>
          </a:prstGeom>
        </p:spPr>
      </p:pic>
      <p:sp>
        <p:nvSpPr>
          <p:cNvPr id="20" name="Rectangle 19"/>
          <p:cNvSpPr/>
          <p:nvPr/>
        </p:nvSpPr>
        <p:spPr>
          <a:xfrm>
            <a:off x="1021433" y="6275282"/>
            <a:ext cx="4049955" cy="369332"/>
          </a:xfrm>
          <a:prstGeom prst="rect">
            <a:avLst/>
          </a:prstGeom>
        </p:spPr>
        <p:txBody>
          <a:bodyPr wrap="none">
            <a:spAutoFit/>
          </a:bodyPr>
          <a:lstStyle/>
          <a:p>
            <a:r>
              <a:rPr lang="en-US" altLang="zh-CN" dirty="0"/>
              <a:t>An </a:t>
            </a:r>
            <a:r>
              <a:rPr lang="en-US" altLang="zh-CN" dirty="0" err="1"/>
              <a:t>Examplar</a:t>
            </a:r>
            <a:r>
              <a:rPr lang="en-US" altLang="zh-CN" dirty="0"/>
              <a:t> Travel </a:t>
            </a:r>
            <a:r>
              <a:rPr lang="en-US" altLang="zh-CN" dirty="0" smtClean="0"/>
              <a:t>Path with 3 journeys.</a:t>
            </a:r>
            <a:endParaRPr lang="zh-CN" altLang="en-US" dirty="0"/>
          </a:p>
        </p:txBody>
      </p:sp>
      <p:grpSp>
        <p:nvGrpSpPr>
          <p:cNvPr id="23" name="Group 22"/>
          <p:cNvGrpSpPr/>
          <p:nvPr/>
        </p:nvGrpSpPr>
        <p:grpSpPr>
          <a:xfrm>
            <a:off x="6718299" y="3116957"/>
            <a:ext cx="4829175" cy="730943"/>
            <a:chOff x="6246811" y="3273557"/>
            <a:chExt cx="4829175" cy="730943"/>
          </a:xfrm>
        </p:grpSpPr>
        <p:pic>
          <p:nvPicPr>
            <p:cNvPr id="21" name="Picture 20"/>
            <p:cNvPicPr>
              <a:picLocks noChangeAspect="1"/>
            </p:cNvPicPr>
            <p:nvPr/>
          </p:nvPicPr>
          <p:blipFill>
            <a:blip r:embed="rId6"/>
            <a:stretch>
              <a:fillRect/>
            </a:stretch>
          </p:blipFill>
          <p:spPr>
            <a:xfrm>
              <a:off x="6246811" y="3273557"/>
              <a:ext cx="4829175" cy="371475"/>
            </a:xfrm>
            <a:prstGeom prst="rect">
              <a:avLst/>
            </a:prstGeom>
          </p:spPr>
        </p:pic>
        <p:pic>
          <p:nvPicPr>
            <p:cNvPr id="22" name="Picture 21"/>
            <p:cNvPicPr>
              <a:picLocks noChangeAspect="1"/>
            </p:cNvPicPr>
            <p:nvPr/>
          </p:nvPicPr>
          <p:blipFill>
            <a:blip r:embed="rId7"/>
            <a:stretch>
              <a:fillRect/>
            </a:stretch>
          </p:blipFill>
          <p:spPr>
            <a:xfrm>
              <a:off x="6886500" y="3709225"/>
              <a:ext cx="3848100" cy="295275"/>
            </a:xfrm>
            <a:prstGeom prst="rect">
              <a:avLst/>
            </a:prstGeom>
          </p:spPr>
        </p:pic>
      </p:grpSp>
    </p:spTree>
    <p:extLst>
      <p:ext uri="{BB962C8B-B14F-4D97-AF65-F5344CB8AC3E}">
        <p14:creationId xmlns:p14="http://schemas.microsoft.com/office/powerpoint/2010/main" val="127149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smtClean="0">
                <a:solidFill>
                  <a:schemeClr val="tx2"/>
                </a:solidFill>
                <a:latin typeface="Corbel" panose="020B0503020204020204" pitchFamily="34" charset="0"/>
              </a:rPr>
              <a:t>Travel Motif</a:t>
            </a:r>
            <a:endParaRPr lang="en-US" altLang="zh-CN" sz="3600" b="1" dirty="0">
              <a:solidFill>
                <a:schemeClr val="tx2"/>
              </a:solidFill>
              <a:latin typeface="Corbel" panose="020B0503020204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326" t="1176" r="13776" b="4326"/>
          <a:stretch/>
        </p:blipFill>
        <p:spPr>
          <a:xfrm>
            <a:off x="1184374" y="1122852"/>
            <a:ext cx="3744416" cy="4320480"/>
          </a:xfrm>
          <a:prstGeom prst="rect">
            <a:avLst/>
          </a:prstGeom>
        </p:spPr>
      </p:pic>
      <p:sp>
        <p:nvSpPr>
          <p:cNvPr id="4" name="Rectangle 3"/>
          <p:cNvSpPr/>
          <p:nvPr/>
        </p:nvSpPr>
        <p:spPr>
          <a:xfrm>
            <a:off x="2199745" y="5666445"/>
            <a:ext cx="1713674" cy="369332"/>
          </a:xfrm>
          <a:prstGeom prst="rect">
            <a:avLst/>
          </a:prstGeom>
        </p:spPr>
        <p:txBody>
          <a:bodyPr wrap="none">
            <a:spAutoFit/>
          </a:bodyPr>
          <a:lstStyle/>
          <a:p>
            <a:r>
              <a:rPr lang="en-US" altLang="zh-CN" b="1" dirty="0" smtClean="0">
                <a:solidFill>
                  <a:schemeClr val="tx2"/>
                </a:solidFill>
                <a:latin typeface="Corbel" panose="020B0503020204020204" pitchFamily="34" charset="0"/>
              </a:rPr>
              <a:t>Travel Network</a:t>
            </a:r>
            <a:endParaRPr lang="zh-CN" altLang="en-US" dirty="0"/>
          </a:p>
        </p:txBody>
      </p:sp>
      <p:sp>
        <p:nvSpPr>
          <p:cNvPr id="6" name="Rectangle 5"/>
          <p:cNvSpPr/>
          <p:nvPr/>
        </p:nvSpPr>
        <p:spPr>
          <a:xfrm>
            <a:off x="5630055" y="3589534"/>
            <a:ext cx="3148619" cy="461665"/>
          </a:xfrm>
          <a:prstGeom prst="rect">
            <a:avLst/>
          </a:prstGeom>
        </p:spPr>
        <p:txBody>
          <a:bodyPr wrap="none">
            <a:spAutoFit/>
          </a:bodyPr>
          <a:lstStyle/>
          <a:p>
            <a:r>
              <a:rPr lang="en-US" altLang="zh-CN" sz="2400" b="1" dirty="0" smtClean="0"/>
              <a:t>Discrete subsequence:</a:t>
            </a:r>
            <a:endParaRPr lang="zh-CN" altLang="en-US" sz="2400" b="1" dirty="0"/>
          </a:p>
        </p:txBody>
      </p:sp>
      <p:sp>
        <p:nvSpPr>
          <p:cNvPr id="8" name="Rectangle 7"/>
          <p:cNvSpPr/>
          <p:nvPr/>
        </p:nvSpPr>
        <p:spPr>
          <a:xfrm>
            <a:off x="5630055" y="1189246"/>
            <a:ext cx="3669594" cy="461665"/>
          </a:xfrm>
          <a:prstGeom prst="rect">
            <a:avLst/>
          </a:prstGeom>
        </p:spPr>
        <p:txBody>
          <a:bodyPr wrap="none">
            <a:spAutoFit/>
          </a:bodyPr>
          <a:lstStyle/>
          <a:p>
            <a:r>
              <a:rPr lang="en-US" altLang="zh-CN" sz="2400" b="1" dirty="0" smtClean="0"/>
              <a:t>Consecutive subsequence:</a:t>
            </a:r>
            <a:endParaRPr lang="zh-CN" altLang="en-US" sz="2400" b="1" dirty="0"/>
          </a:p>
        </p:txBody>
      </p:sp>
      <p:grpSp>
        <p:nvGrpSpPr>
          <p:cNvPr id="53" name="组合 889"/>
          <p:cNvGrpSpPr/>
          <p:nvPr/>
        </p:nvGrpSpPr>
        <p:grpSpPr>
          <a:xfrm rot="16200000">
            <a:off x="8330974" y="2740940"/>
            <a:ext cx="223344" cy="223346"/>
            <a:chOff x="4786797" y="567248"/>
            <a:chExt cx="182241" cy="180002"/>
          </a:xfrm>
        </p:grpSpPr>
        <p:sp>
          <p:nvSpPr>
            <p:cNvPr id="71"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2"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54" name="组合 890"/>
          <p:cNvGrpSpPr/>
          <p:nvPr/>
        </p:nvGrpSpPr>
        <p:grpSpPr>
          <a:xfrm rot="16200000">
            <a:off x="8330974" y="1844823"/>
            <a:ext cx="223344" cy="223346"/>
            <a:chOff x="4786797" y="567248"/>
            <a:chExt cx="182241" cy="180002"/>
          </a:xfrm>
        </p:grpSpPr>
        <p:sp>
          <p:nvSpPr>
            <p:cNvPr id="69"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55" name="组合 891"/>
          <p:cNvGrpSpPr/>
          <p:nvPr/>
        </p:nvGrpSpPr>
        <p:grpSpPr>
          <a:xfrm rot="16200000">
            <a:off x="8783203" y="2299696"/>
            <a:ext cx="1105831" cy="223346"/>
            <a:chOff x="1341883" y="2348880"/>
            <a:chExt cx="902321" cy="180002"/>
          </a:xfrm>
        </p:grpSpPr>
        <p:grpSp>
          <p:nvGrpSpPr>
            <p:cNvPr id="63" name="组合 899"/>
            <p:cNvGrpSpPr/>
            <p:nvPr/>
          </p:nvGrpSpPr>
          <p:grpSpPr>
            <a:xfrm>
              <a:off x="1341883" y="2348880"/>
              <a:ext cx="182241" cy="180002"/>
              <a:chOff x="4786797" y="567248"/>
              <a:chExt cx="182241" cy="180002"/>
            </a:xfrm>
          </p:grpSpPr>
          <p:sp>
            <p:nvSpPr>
              <p:cNvPr id="67" name="椭圆 903"/>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64" name="组合 900"/>
            <p:cNvGrpSpPr/>
            <p:nvPr/>
          </p:nvGrpSpPr>
          <p:grpSpPr>
            <a:xfrm>
              <a:off x="2061963" y="2348880"/>
              <a:ext cx="182241" cy="180002"/>
              <a:chOff x="4786797" y="567248"/>
              <a:chExt cx="182241" cy="180002"/>
            </a:xfrm>
          </p:grpSpPr>
          <p:sp>
            <p:nvSpPr>
              <p:cNvPr id="65" name="椭圆 901"/>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6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sp>
        <p:nvSpPr>
          <p:cNvPr id="60" name="椭圆 4"/>
          <p:cNvSpPr/>
          <p:nvPr/>
        </p:nvSpPr>
        <p:spPr>
          <a:xfrm>
            <a:off x="8363685"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61" name="椭圆 4"/>
          <p:cNvSpPr/>
          <p:nvPr/>
        </p:nvSpPr>
        <p:spPr>
          <a:xfrm>
            <a:off x="9257158"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cxnSp>
        <p:nvCxnSpPr>
          <p:cNvPr id="62" name="直接箭头连接符 898"/>
          <p:cNvCxnSpPr/>
          <p:nvPr/>
        </p:nvCxnSpPr>
        <p:spPr>
          <a:xfrm>
            <a:off x="8628974" y="1957868"/>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57" name="组合 893"/>
          <p:cNvGrpSpPr/>
          <p:nvPr/>
        </p:nvGrpSpPr>
        <p:grpSpPr>
          <a:xfrm>
            <a:off x="8374661" y="2775990"/>
            <a:ext cx="1051402" cy="155987"/>
            <a:chOff x="1368246" y="2375241"/>
            <a:chExt cx="847360" cy="127280"/>
          </a:xfrm>
        </p:grpSpPr>
        <p:sp>
          <p:nvSpPr>
            <p:cNvPr id="58"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59"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51" name="椭圆 4"/>
          <p:cNvSpPr/>
          <p:nvPr/>
        </p:nvSpPr>
        <p:spPr>
          <a:xfrm rot="16200000">
            <a:off x="9315489" y="278416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52" name="椭圆 4"/>
          <p:cNvSpPr/>
          <p:nvPr/>
        </p:nvSpPr>
        <p:spPr>
          <a:xfrm rot="16200000">
            <a:off x="9315489" y="189068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47" name="组合 883"/>
          <p:cNvGrpSpPr/>
          <p:nvPr/>
        </p:nvGrpSpPr>
        <p:grpSpPr>
          <a:xfrm rot="19800000">
            <a:off x="10006654" y="2304386"/>
            <a:ext cx="223346" cy="223346"/>
            <a:chOff x="4786788" y="567247"/>
            <a:chExt cx="180002" cy="180002"/>
          </a:xfrm>
        </p:grpSpPr>
        <p:sp>
          <p:nvSpPr>
            <p:cNvPr id="49" name="椭圆 885"/>
            <p:cNvSpPr/>
            <p:nvPr/>
          </p:nvSpPr>
          <p:spPr>
            <a:xfrm>
              <a:off x="4786788" y="567247"/>
              <a:ext cx="180002"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50"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48" name="直接箭头连接符 884"/>
          <p:cNvCxnSpPr/>
          <p:nvPr/>
        </p:nvCxnSpPr>
        <p:spPr>
          <a:xfrm rot="9000000">
            <a:off x="9463439" y="263942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直接箭头连接符 882"/>
          <p:cNvCxnSpPr/>
          <p:nvPr/>
        </p:nvCxnSpPr>
        <p:spPr>
          <a:xfrm rot="1800000">
            <a:off x="9472143" y="2196020"/>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 name="直接箭头连接符 877"/>
          <p:cNvCxnSpPr/>
          <p:nvPr/>
        </p:nvCxnSpPr>
        <p:spPr>
          <a:xfrm rot="10800000">
            <a:off x="8628973" y="2856399"/>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9" name="椭圆 4"/>
          <p:cNvSpPr/>
          <p:nvPr/>
        </p:nvSpPr>
        <p:spPr>
          <a:xfrm rot="16200000" flipH="1" flipV="1">
            <a:off x="9276978" y="1876162"/>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0" name="椭圆 4"/>
          <p:cNvSpPr/>
          <p:nvPr/>
        </p:nvSpPr>
        <p:spPr>
          <a:xfrm rot="16200000" flipH="1" flipV="1">
            <a:off x="9276978" y="2772280"/>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31" name="组合 925"/>
          <p:cNvGrpSpPr/>
          <p:nvPr/>
        </p:nvGrpSpPr>
        <p:grpSpPr>
          <a:xfrm rot="16200000" flipH="1" flipV="1">
            <a:off x="7942260" y="2317407"/>
            <a:ext cx="1038476" cy="157929"/>
            <a:chOff x="1368245" y="2375242"/>
            <a:chExt cx="847361" cy="127280"/>
          </a:xfrm>
        </p:grpSpPr>
        <p:sp>
          <p:nvSpPr>
            <p:cNvPr id="38"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9"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2" name="组合 926"/>
          <p:cNvGrpSpPr/>
          <p:nvPr/>
        </p:nvGrpSpPr>
        <p:grpSpPr>
          <a:xfrm flipH="1" flipV="1">
            <a:off x="8382531" y="2773250"/>
            <a:ext cx="1051402" cy="155987"/>
            <a:chOff x="1368246" y="2375241"/>
            <a:chExt cx="847360" cy="127280"/>
          </a:xfrm>
        </p:grpSpPr>
        <p:sp>
          <p:nvSpPr>
            <p:cNvPr id="36"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7"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33" name="组合 927"/>
          <p:cNvGrpSpPr/>
          <p:nvPr/>
        </p:nvGrpSpPr>
        <p:grpSpPr>
          <a:xfrm flipH="1" flipV="1">
            <a:off x="8371555" y="1877133"/>
            <a:ext cx="1051402" cy="155987"/>
            <a:chOff x="1368246" y="2375241"/>
            <a:chExt cx="847360" cy="127280"/>
          </a:xfrm>
        </p:grpSpPr>
        <p:sp>
          <p:nvSpPr>
            <p:cNvPr id="34"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35"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27" name="椭圆 4"/>
          <p:cNvSpPr/>
          <p:nvPr/>
        </p:nvSpPr>
        <p:spPr>
          <a:xfrm rot="16200000" flipH="1" flipV="1">
            <a:off x="8324200" y="186701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28" name="椭圆 4"/>
          <p:cNvSpPr/>
          <p:nvPr/>
        </p:nvSpPr>
        <p:spPr>
          <a:xfrm rot="16200000" flipH="1" flipV="1">
            <a:off x="8324200" y="276049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13" name="Group 12"/>
          <p:cNvGrpSpPr/>
          <p:nvPr/>
        </p:nvGrpSpPr>
        <p:grpSpPr>
          <a:xfrm>
            <a:off x="7567608" y="2281379"/>
            <a:ext cx="223346" cy="223346"/>
            <a:chOff x="9001122" y="2483703"/>
            <a:chExt cx="223346" cy="223346"/>
          </a:xfrm>
        </p:grpSpPr>
        <p:sp>
          <p:nvSpPr>
            <p:cNvPr id="25" name="椭圆 919"/>
            <p:cNvSpPr/>
            <p:nvPr/>
          </p:nvSpPr>
          <p:spPr>
            <a:xfrm rot="19800000" flipH="1" flipV="1">
              <a:off x="9001122" y="2483703"/>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6"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24" name="直接箭头连接符 918"/>
          <p:cNvCxnSpPr/>
          <p:nvPr/>
        </p:nvCxnSpPr>
        <p:spPr>
          <a:xfrm rot="9000000" flipH="1" flipV="1">
            <a:off x="7798155" y="216968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73" name="组合 889"/>
          <p:cNvGrpSpPr/>
          <p:nvPr/>
        </p:nvGrpSpPr>
        <p:grpSpPr>
          <a:xfrm rot="16200000">
            <a:off x="8330974" y="5117204"/>
            <a:ext cx="223344" cy="223346"/>
            <a:chOff x="4786797" y="567248"/>
            <a:chExt cx="182241" cy="180002"/>
          </a:xfrm>
        </p:grpSpPr>
        <p:sp>
          <p:nvSpPr>
            <p:cNvPr id="74" name="椭圆 907"/>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76" name="组合 890"/>
          <p:cNvGrpSpPr/>
          <p:nvPr/>
        </p:nvGrpSpPr>
        <p:grpSpPr>
          <a:xfrm rot="16200000">
            <a:off x="8330974" y="4221087"/>
            <a:ext cx="223344" cy="223346"/>
            <a:chOff x="4786797" y="567248"/>
            <a:chExt cx="182241" cy="180002"/>
          </a:xfrm>
        </p:grpSpPr>
        <p:sp>
          <p:nvSpPr>
            <p:cNvPr id="77" name="椭圆 905"/>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8"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79" name="组合 891"/>
          <p:cNvGrpSpPr/>
          <p:nvPr/>
        </p:nvGrpSpPr>
        <p:grpSpPr>
          <a:xfrm rot="16200000">
            <a:off x="8783203" y="4675960"/>
            <a:ext cx="1105831" cy="223346"/>
            <a:chOff x="1341883" y="2348880"/>
            <a:chExt cx="902321" cy="180002"/>
          </a:xfrm>
        </p:grpSpPr>
        <p:grpSp>
          <p:nvGrpSpPr>
            <p:cNvPr id="80" name="组合 899"/>
            <p:cNvGrpSpPr/>
            <p:nvPr/>
          </p:nvGrpSpPr>
          <p:grpSpPr>
            <a:xfrm>
              <a:off x="1341883" y="2348880"/>
              <a:ext cx="182241" cy="180002"/>
              <a:chOff x="4786797" y="567248"/>
              <a:chExt cx="182241" cy="180002"/>
            </a:xfrm>
          </p:grpSpPr>
          <p:sp>
            <p:nvSpPr>
              <p:cNvPr id="84" name="椭圆 903"/>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5"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81" name="组合 900"/>
            <p:cNvGrpSpPr/>
            <p:nvPr/>
          </p:nvGrpSpPr>
          <p:grpSpPr>
            <a:xfrm>
              <a:off x="2061963" y="2348880"/>
              <a:ext cx="182241" cy="180002"/>
              <a:chOff x="4786797" y="567248"/>
              <a:chExt cx="182241" cy="180002"/>
            </a:xfrm>
          </p:grpSpPr>
          <p:sp>
            <p:nvSpPr>
              <p:cNvPr id="82" name="椭圆 901"/>
              <p:cNvSpPr/>
              <p:nvPr/>
            </p:nvSpPr>
            <p:spPr>
              <a:xfrm>
                <a:off x="4786797" y="567248"/>
                <a:ext cx="182241"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83"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sp>
        <p:nvSpPr>
          <p:cNvPr id="86" name="椭圆 4"/>
          <p:cNvSpPr/>
          <p:nvPr/>
        </p:nvSpPr>
        <p:spPr>
          <a:xfrm>
            <a:off x="8363685" y="4256138"/>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87" name="椭圆 4"/>
          <p:cNvSpPr/>
          <p:nvPr/>
        </p:nvSpPr>
        <p:spPr>
          <a:xfrm>
            <a:off x="9257158" y="4256138"/>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cxnSp>
        <p:nvCxnSpPr>
          <p:cNvPr id="88" name="直接箭头连接符 898"/>
          <p:cNvCxnSpPr/>
          <p:nvPr/>
        </p:nvCxnSpPr>
        <p:spPr>
          <a:xfrm>
            <a:off x="8628974" y="4334132"/>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89" name="组合 893"/>
          <p:cNvGrpSpPr/>
          <p:nvPr/>
        </p:nvGrpSpPr>
        <p:grpSpPr>
          <a:xfrm>
            <a:off x="8374661" y="5152254"/>
            <a:ext cx="1051402" cy="155987"/>
            <a:chOff x="1368246" y="2375241"/>
            <a:chExt cx="847360" cy="127280"/>
          </a:xfrm>
        </p:grpSpPr>
        <p:sp>
          <p:nvSpPr>
            <p:cNvPr id="90"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91"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92" name="椭圆 4"/>
          <p:cNvSpPr/>
          <p:nvPr/>
        </p:nvSpPr>
        <p:spPr>
          <a:xfrm rot="16200000">
            <a:off x="9315489" y="5160424"/>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93" name="椭圆 4"/>
          <p:cNvSpPr/>
          <p:nvPr/>
        </p:nvSpPr>
        <p:spPr>
          <a:xfrm rot="16200000">
            <a:off x="9315489" y="426695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94" name="组合 883"/>
          <p:cNvGrpSpPr/>
          <p:nvPr/>
        </p:nvGrpSpPr>
        <p:grpSpPr>
          <a:xfrm rot="19800000">
            <a:off x="10006654" y="4680650"/>
            <a:ext cx="223346" cy="223346"/>
            <a:chOff x="4786788" y="567247"/>
            <a:chExt cx="180002" cy="180002"/>
          </a:xfrm>
        </p:grpSpPr>
        <p:sp>
          <p:nvSpPr>
            <p:cNvPr id="95" name="椭圆 885"/>
            <p:cNvSpPr/>
            <p:nvPr/>
          </p:nvSpPr>
          <p:spPr>
            <a:xfrm>
              <a:off x="4786788" y="567247"/>
              <a:ext cx="180002" cy="180002"/>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6" name="椭圆 4"/>
            <p:cNvSpPr/>
            <p:nvPr/>
          </p:nvSpPr>
          <p:spPr>
            <a:xfrm>
              <a:off x="4813159" y="593609"/>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97" name="直接箭头连接符 884"/>
          <p:cNvCxnSpPr/>
          <p:nvPr/>
        </p:nvCxnSpPr>
        <p:spPr>
          <a:xfrm rot="9000000">
            <a:off x="9463439" y="501568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8" name="直接箭头连接符 882"/>
          <p:cNvCxnSpPr/>
          <p:nvPr/>
        </p:nvCxnSpPr>
        <p:spPr>
          <a:xfrm rot="1800000">
            <a:off x="9472143" y="4572284"/>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9" name="直接箭头连接符 877"/>
          <p:cNvCxnSpPr/>
          <p:nvPr/>
        </p:nvCxnSpPr>
        <p:spPr>
          <a:xfrm rot="10800000">
            <a:off x="8628973" y="5232663"/>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0" name="椭圆 4"/>
          <p:cNvSpPr/>
          <p:nvPr/>
        </p:nvSpPr>
        <p:spPr>
          <a:xfrm rot="16200000" flipH="1" flipV="1">
            <a:off x="9276978" y="4252426"/>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101" name="椭圆 4"/>
          <p:cNvSpPr/>
          <p:nvPr/>
        </p:nvSpPr>
        <p:spPr>
          <a:xfrm rot="16200000" flipH="1" flipV="1">
            <a:off x="9276978" y="5148544"/>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102" name="组合 925"/>
          <p:cNvGrpSpPr/>
          <p:nvPr/>
        </p:nvGrpSpPr>
        <p:grpSpPr>
          <a:xfrm rot="16200000" flipH="1" flipV="1">
            <a:off x="7942260" y="4693671"/>
            <a:ext cx="1038476" cy="157929"/>
            <a:chOff x="1368245" y="2375242"/>
            <a:chExt cx="847361" cy="127280"/>
          </a:xfrm>
        </p:grpSpPr>
        <p:sp>
          <p:nvSpPr>
            <p:cNvPr id="103"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104"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05" name="组合 926"/>
          <p:cNvGrpSpPr/>
          <p:nvPr/>
        </p:nvGrpSpPr>
        <p:grpSpPr>
          <a:xfrm flipH="1" flipV="1">
            <a:off x="8382531" y="5149514"/>
            <a:ext cx="1051402" cy="155987"/>
            <a:chOff x="1368246" y="2375241"/>
            <a:chExt cx="847360" cy="127280"/>
          </a:xfrm>
        </p:grpSpPr>
        <p:sp>
          <p:nvSpPr>
            <p:cNvPr id="106"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107"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grpSp>
        <p:nvGrpSpPr>
          <p:cNvPr id="108" name="组合 927"/>
          <p:cNvGrpSpPr/>
          <p:nvPr/>
        </p:nvGrpSpPr>
        <p:grpSpPr>
          <a:xfrm flipH="1" flipV="1">
            <a:off x="8371555" y="4253397"/>
            <a:ext cx="1051402" cy="155987"/>
            <a:chOff x="1368246" y="2375241"/>
            <a:chExt cx="847360" cy="127280"/>
          </a:xfrm>
        </p:grpSpPr>
        <p:sp>
          <p:nvSpPr>
            <p:cNvPr id="109"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110"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sp>
        <p:nvSpPr>
          <p:cNvPr id="111" name="椭圆 4"/>
          <p:cNvSpPr/>
          <p:nvPr/>
        </p:nvSpPr>
        <p:spPr>
          <a:xfrm rot="16200000" flipH="1" flipV="1">
            <a:off x="8324200" y="424328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sp>
        <p:nvSpPr>
          <p:cNvPr id="112" name="椭圆 4"/>
          <p:cNvSpPr/>
          <p:nvPr/>
        </p:nvSpPr>
        <p:spPr>
          <a:xfrm rot="16200000" flipH="1" flipV="1">
            <a:off x="8324200" y="5136754"/>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nvGrpSpPr>
          <p:cNvPr id="113" name="Group 112"/>
          <p:cNvGrpSpPr/>
          <p:nvPr/>
        </p:nvGrpSpPr>
        <p:grpSpPr>
          <a:xfrm>
            <a:off x="7567608" y="4657643"/>
            <a:ext cx="223346" cy="223346"/>
            <a:chOff x="9001122" y="2483703"/>
            <a:chExt cx="223346" cy="223346"/>
          </a:xfrm>
        </p:grpSpPr>
        <p:sp>
          <p:nvSpPr>
            <p:cNvPr id="114" name="椭圆 919"/>
            <p:cNvSpPr/>
            <p:nvPr/>
          </p:nvSpPr>
          <p:spPr>
            <a:xfrm rot="19800000" flipH="1" flipV="1">
              <a:off x="9001122" y="2483703"/>
              <a:ext cx="223346" cy="223346"/>
            </a:xfrm>
            <a:prstGeom prst="ellipse">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15" name="椭圆 4"/>
            <p:cNvSpPr/>
            <p:nvPr/>
          </p:nvSpPr>
          <p:spPr>
            <a:xfrm rot="19800000" flipH="1" flipV="1">
              <a:off x="9033831" y="2516412"/>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endParaRPr>
            </a:p>
          </p:txBody>
        </p:sp>
      </p:grpSp>
      <p:cxnSp>
        <p:nvCxnSpPr>
          <p:cNvPr id="116" name="直接箭头连接符 918"/>
          <p:cNvCxnSpPr/>
          <p:nvPr/>
        </p:nvCxnSpPr>
        <p:spPr>
          <a:xfrm rot="9000000" flipH="1" flipV="1">
            <a:off x="7798155" y="4545947"/>
            <a:ext cx="536024" cy="0"/>
          </a:xfrm>
          <a:prstGeom prst="straightConnector1">
            <a:avLst/>
          </a:prstGeom>
          <a:ln w="28575">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660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2000" fill="hold"/>
                                        <p:tgtEl>
                                          <p:spTgt spid="24"/>
                                        </p:tgtEl>
                                        <p:attrNameLst>
                                          <p:attrName>stroke.color</p:attrName>
                                        </p:attrNameLst>
                                      </p:cBhvr>
                                      <p:to>
                                        <a:srgbClr val="FF0000"/>
                                      </p:to>
                                    </p:animClr>
                                    <p:set>
                                      <p:cBhvr>
                                        <p:cTn id="7" dur="2000" fill="hold"/>
                                        <p:tgtEl>
                                          <p:spTgt spid="24"/>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62"/>
                                        </p:tgtEl>
                                        <p:attrNameLst>
                                          <p:attrName>stroke.color</p:attrName>
                                        </p:attrNameLst>
                                      </p:cBhvr>
                                      <p:to>
                                        <a:srgbClr val="FF0000"/>
                                      </p:to>
                                    </p:animClr>
                                    <p:set>
                                      <p:cBhvr>
                                        <p:cTn id="10" dur="2000" fill="hold"/>
                                        <p:tgtEl>
                                          <p:spTgt spid="62"/>
                                        </p:tgtEl>
                                        <p:attrNameLst>
                                          <p:attrName>stroke.on</p:attrName>
                                        </p:attrNameLst>
                                      </p:cBhvr>
                                      <p:to>
                                        <p:strVal val="true"/>
                                      </p:to>
                                    </p:set>
                                  </p:childTnLst>
                                </p:cTn>
                              </p:par>
                            </p:childTnLst>
                          </p:cTn>
                        </p:par>
                        <p:par>
                          <p:cTn id="11" fill="hold">
                            <p:stCondLst>
                              <p:cond delay="2000"/>
                            </p:stCondLst>
                            <p:childTnLst>
                              <p:par>
                                <p:cTn id="12" presetID="7" presetClass="emph" presetSubtype="2" fill="hold" nodeType="afterEffect">
                                  <p:stCondLst>
                                    <p:cond delay="0"/>
                                  </p:stCondLst>
                                  <p:childTnLst>
                                    <p:animClr clrSpc="rgb" dir="cw">
                                      <p:cBhvr>
                                        <p:cTn id="13" dur="500" fill="hold"/>
                                        <p:tgtEl>
                                          <p:spTgt spid="24"/>
                                        </p:tgtEl>
                                        <p:attrNameLst>
                                          <p:attrName>stroke.color</p:attrName>
                                        </p:attrNameLst>
                                      </p:cBhvr>
                                      <p:to>
                                        <a:srgbClr val="BFBFBF"/>
                                      </p:to>
                                    </p:animClr>
                                    <p:set>
                                      <p:cBhvr>
                                        <p:cTn id="14" dur="500" fill="hold"/>
                                        <p:tgtEl>
                                          <p:spTgt spid="24"/>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62"/>
                                        </p:tgtEl>
                                        <p:attrNameLst>
                                          <p:attrName>stroke.color</p:attrName>
                                        </p:attrNameLst>
                                      </p:cBhvr>
                                      <p:to>
                                        <a:srgbClr val="BFBFBF"/>
                                      </p:to>
                                    </p:animClr>
                                    <p:set>
                                      <p:cBhvr>
                                        <p:cTn id="17" dur="500" fill="hold"/>
                                        <p:tgtEl>
                                          <p:spTgt spid="62"/>
                                        </p:tgtEl>
                                        <p:attrNameLst>
                                          <p:attrName>stroke.on</p:attrName>
                                        </p:attrNameLst>
                                      </p:cBhvr>
                                      <p:to>
                                        <p:strVal val="true"/>
                                      </p:to>
                                    </p:set>
                                  </p:childTnLst>
                                </p:cTn>
                              </p:par>
                              <p:par>
                                <p:cTn id="18" presetID="7" presetClass="emph" presetSubtype="2" fill="hold" nodeType="withEffect">
                                  <p:stCondLst>
                                    <p:cond delay="0"/>
                                  </p:stCondLst>
                                  <p:childTnLst>
                                    <p:animClr clrSpc="rgb" dir="cw">
                                      <p:cBhvr>
                                        <p:cTn id="19" dur="2000" fill="hold"/>
                                        <p:tgtEl>
                                          <p:spTgt spid="62"/>
                                        </p:tgtEl>
                                        <p:attrNameLst>
                                          <p:attrName>stroke.color</p:attrName>
                                        </p:attrNameLst>
                                      </p:cBhvr>
                                      <p:to>
                                        <a:srgbClr val="FF0000"/>
                                      </p:to>
                                    </p:animClr>
                                    <p:set>
                                      <p:cBhvr>
                                        <p:cTn id="20" dur="2000" fill="hold"/>
                                        <p:tgtEl>
                                          <p:spTgt spid="62"/>
                                        </p:tgtEl>
                                        <p:attrNameLst>
                                          <p:attrName>stroke.on</p:attrName>
                                        </p:attrNameLst>
                                      </p:cBhvr>
                                      <p:to>
                                        <p:strVal val="true"/>
                                      </p:to>
                                    </p:set>
                                  </p:childTnLst>
                                </p:cTn>
                              </p:par>
                              <p:par>
                                <p:cTn id="21" presetID="7" presetClass="emph" presetSubtype="2" fill="hold" nodeType="withEffect">
                                  <p:stCondLst>
                                    <p:cond delay="0"/>
                                  </p:stCondLst>
                                  <p:childTnLst>
                                    <p:animClr clrSpc="rgb" dir="cw">
                                      <p:cBhvr>
                                        <p:cTn id="22" dur="2000" fill="hold"/>
                                        <p:tgtEl>
                                          <p:spTgt spid="46"/>
                                        </p:tgtEl>
                                        <p:attrNameLst>
                                          <p:attrName>stroke.color</p:attrName>
                                        </p:attrNameLst>
                                      </p:cBhvr>
                                      <p:to>
                                        <a:srgbClr val="FF0000"/>
                                      </p:to>
                                    </p:animClr>
                                    <p:set>
                                      <p:cBhvr>
                                        <p:cTn id="23" dur="2000" fill="hold"/>
                                        <p:tgtEl>
                                          <p:spTgt spid="46"/>
                                        </p:tgtEl>
                                        <p:attrNameLst>
                                          <p:attrName>stroke.on</p:attrName>
                                        </p:attrNameLst>
                                      </p:cBhvr>
                                      <p:to>
                                        <p:strVal val="true"/>
                                      </p:to>
                                    </p:set>
                                  </p:childTnLst>
                                </p:cTn>
                              </p:par>
                            </p:childTnLst>
                          </p:cTn>
                        </p:par>
                        <p:par>
                          <p:cTn id="24" fill="hold">
                            <p:stCondLst>
                              <p:cond delay="4000"/>
                            </p:stCondLst>
                            <p:childTnLst>
                              <p:par>
                                <p:cTn id="25" presetID="7" presetClass="emph" presetSubtype="2" fill="hold" nodeType="afterEffect">
                                  <p:stCondLst>
                                    <p:cond delay="0"/>
                                  </p:stCondLst>
                                  <p:childTnLst>
                                    <p:animClr clrSpc="rgb" dir="cw">
                                      <p:cBhvr>
                                        <p:cTn id="26" dur="500" fill="hold"/>
                                        <p:tgtEl>
                                          <p:spTgt spid="62"/>
                                        </p:tgtEl>
                                        <p:attrNameLst>
                                          <p:attrName>stroke.color</p:attrName>
                                        </p:attrNameLst>
                                      </p:cBhvr>
                                      <p:to>
                                        <a:srgbClr val="BFBFBF"/>
                                      </p:to>
                                    </p:animClr>
                                    <p:set>
                                      <p:cBhvr>
                                        <p:cTn id="27" dur="500" fill="hold"/>
                                        <p:tgtEl>
                                          <p:spTgt spid="62"/>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500" fill="hold"/>
                                        <p:tgtEl>
                                          <p:spTgt spid="46"/>
                                        </p:tgtEl>
                                        <p:attrNameLst>
                                          <p:attrName>stroke.color</p:attrName>
                                        </p:attrNameLst>
                                      </p:cBhvr>
                                      <p:to>
                                        <a:srgbClr val="BFBFBF"/>
                                      </p:to>
                                    </p:animClr>
                                    <p:set>
                                      <p:cBhvr>
                                        <p:cTn id="30" dur="500" fill="hold"/>
                                        <p:tgtEl>
                                          <p:spTgt spid="46"/>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2000" fill="hold"/>
                                        <p:tgtEl>
                                          <p:spTgt spid="46"/>
                                        </p:tgtEl>
                                        <p:attrNameLst>
                                          <p:attrName>stroke.color</p:attrName>
                                        </p:attrNameLst>
                                      </p:cBhvr>
                                      <p:to>
                                        <a:srgbClr val="FF0000"/>
                                      </p:to>
                                    </p:animClr>
                                    <p:set>
                                      <p:cBhvr>
                                        <p:cTn id="33" dur="2000" fill="hold"/>
                                        <p:tgtEl>
                                          <p:spTgt spid="46"/>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2000" fill="hold"/>
                                        <p:tgtEl>
                                          <p:spTgt spid="48"/>
                                        </p:tgtEl>
                                        <p:attrNameLst>
                                          <p:attrName>stroke.color</p:attrName>
                                        </p:attrNameLst>
                                      </p:cBhvr>
                                      <p:to>
                                        <a:srgbClr val="FF0000"/>
                                      </p:to>
                                    </p:animClr>
                                    <p:set>
                                      <p:cBhvr>
                                        <p:cTn id="36" dur="2000" fill="hold"/>
                                        <p:tgtEl>
                                          <p:spTgt spid="48"/>
                                        </p:tgtEl>
                                        <p:attrNameLst>
                                          <p:attrName>stroke.on</p:attrName>
                                        </p:attrNameLst>
                                      </p:cBhvr>
                                      <p:to>
                                        <p:strVal val="true"/>
                                      </p:to>
                                    </p:set>
                                  </p:childTnLst>
                                </p:cTn>
                              </p:par>
                            </p:childTnLst>
                          </p:cTn>
                        </p:par>
                        <p:par>
                          <p:cTn id="37" fill="hold">
                            <p:stCondLst>
                              <p:cond delay="6000"/>
                            </p:stCondLst>
                            <p:childTnLst>
                              <p:par>
                                <p:cTn id="38" presetID="7" presetClass="emph" presetSubtype="2" fill="hold" nodeType="afterEffect">
                                  <p:stCondLst>
                                    <p:cond delay="0"/>
                                  </p:stCondLst>
                                  <p:childTnLst>
                                    <p:animClr clrSpc="rgb" dir="cw">
                                      <p:cBhvr>
                                        <p:cTn id="39" dur="500" fill="hold"/>
                                        <p:tgtEl>
                                          <p:spTgt spid="46"/>
                                        </p:tgtEl>
                                        <p:attrNameLst>
                                          <p:attrName>stroke.color</p:attrName>
                                        </p:attrNameLst>
                                      </p:cBhvr>
                                      <p:to>
                                        <a:srgbClr val="BFBFBF"/>
                                      </p:to>
                                    </p:animClr>
                                    <p:set>
                                      <p:cBhvr>
                                        <p:cTn id="40" dur="500" fill="hold"/>
                                        <p:tgtEl>
                                          <p:spTgt spid="46"/>
                                        </p:tgtEl>
                                        <p:attrNameLst>
                                          <p:attrName>stroke.on</p:attrName>
                                        </p:attrNameLst>
                                      </p:cBhvr>
                                      <p:to>
                                        <p:strVal val="true"/>
                                      </p:to>
                                    </p:set>
                                  </p:childTnLst>
                                </p:cTn>
                              </p:par>
                              <p:par>
                                <p:cTn id="41" presetID="7" presetClass="emph" presetSubtype="2" fill="hold" nodeType="withEffect">
                                  <p:stCondLst>
                                    <p:cond delay="0"/>
                                  </p:stCondLst>
                                  <p:childTnLst>
                                    <p:animClr clrSpc="rgb" dir="cw">
                                      <p:cBhvr>
                                        <p:cTn id="42" dur="500" fill="hold"/>
                                        <p:tgtEl>
                                          <p:spTgt spid="48"/>
                                        </p:tgtEl>
                                        <p:attrNameLst>
                                          <p:attrName>stroke.color</p:attrName>
                                        </p:attrNameLst>
                                      </p:cBhvr>
                                      <p:to>
                                        <a:srgbClr val="BFBFBF"/>
                                      </p:to>
                                    </p:animClr>
                                    <p:set>
                                      <p:cBhvr>
                                        <p:cTn id="43" dur="500" fill="hold"/>
                                        <p:tgtEl>
                                          <p:spTgt spid="48"/>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2000" fill="hold"/>
                                        <p:tgtEl>
                                          <p:spTgt spid="48"/>
                                        </p:tgtEl>
                                        <p:attrNameLst>
                                          <p:attrName>stroke.color</p:attrName>
                                        </p:attrNameLst>
                                      </p:cBhvr>
                                      <p:to>
                                        <a:srgbClr val="FF0000"/>
                                      </p:to>
                                    </p:animClr>
                                    <p:set>
                                      <p:cBhvr>
                                        <p:cTn id="46" dur="2000" fill="hold"/>
                                        <p:tgtEl>
                                          <p:spTgt spid="48"/>
                                        </p:tgtEl>
                                        <p:attrNameLst>
                                          <p:attrName>stroke.on</p:attrName>
                                        </p:attrNameLst>
                                      </p:cBhvr>
                                      <p:to>
                                        <p:strVal val="true"/>
                                      </p:to>
                                    </p:set>
                                  </p:childTnLst>
                                </p:cTn>
                              </p:par>
                              <p:par>
                                <p:cTn id="47" presetID="7" presetClass="emph" presetSubtype="2" fill="hold" nodeType="withEffect">
                                  <p:stCondLst>
                                    <p:cond delay="0"/>
                                  </p:stCondLst>
                                  <p:childTnLst>
                                    <p:animClr clrSpc="rgb" dir="cw">
                                      <p:cBhvr>
                                        <p:cTn id="48" dur="2000" fill="hold"/>
                                        <p:tgtEl>
                                          <p:spTgt spid="41"/>
                                        </p:tgtEl>
                                        <p:attrNameLst>
                                          <p:attrName>stroke.color</p:attrName>
                                        </p:attrNameLst>
                                      </p:cBhvr>
                                      <p:to>
                                        <a:srgbClr val="FF0000"/>
                                      </p:to>
                                    </p:animClr>
                                    <p:set>
                                      <p:cBhvr>
                                        <p:cTn id="49" dur="2000" fill="hold"/>
                                        <p:tgtEl>
                                          <p:spTgt spid="41"/>
                                        </p:tgtEl>
                                        <p:attrNameLst>
                                          <p:attrName>stroke.on</p:attrName>
                                        </p:attrNameLst>
                                      </p:cBhvr>
                                      <p:to>
                                        <p:strVal val="true"/>
                                      </p:to>
                                    </p:set>
                                  </p:childTnLst>
                                </p:cTn>
                              </p:par>
                            </p:childTnLst>
                          </p:cTn>
                        </p:par>
                        <p:par>
                          <p:cTn id="50" fill="hold">
                            <p:stCondLst>
                              <p:cond delay="8000"/>
                            </p:stCondLst>
                            <p:childTnLst>
                              <p:par>
                                <p:cTn id="51" presetID="7" presetClass="emph" presetSubtype="2" fill="hold" nodeType="afterEffect">
                                  <p:stCondLst>
                                    <p:cond delay="0"/>
                                  </p:stCondLst>
                                  <p:childTnLst>
                                    <p:animClr clrSpc="rgb" dir="cw">
                                      <p:cBhvr>
                                        <p:cTn id="52" dur="2000" fill="hold"/>
                                        <p:tgtEl>
                                          <p:spTgt spid="116"/>
                                        </p:tgtEl>
                                        <p:attrNameLst>
                                          <p:attrName>stroke.color</p:attrName>
                                        </p:attrNameLst>
                                      </p:cBhvr>
                                      <p:to>
                                        <a:srgbClr val="FF0000"/>
                                      </p:to>
                                    </p:animClr>
                                    <p:set>
                                      <p:cBhvr>
                                        <p:cTn id="53" dur="2000" fill="hold"/>
                                        <p:tgtEl>
                                          <p:spTgt spid="116"/>
                                        </p:tgtEl>
                                        <p:attrNameLst>
                                          <p:attrName>stroke.on</p:attrName>
                                        </p:attrNameLst>
                                      </p:cBhvr>
                                      <p:to>
                                        <p:strVal val="true"/>
                                      </p:to>
                                    </p:set>
                                  </p:childTnLst>
                                </p:cTn>
                              </p:par>
                              <p:par>
                                <p:cTn id="54" presetID="7" presetClass="emph" presetSubtype="2" fill="hold" nodeType="withEffect">
                                  <p:stCondLst>
                                    <p:cond delay="0"/>
                                  </p:stCondLst>
                                  <p:childTnLst>
                                    <p:animClr clrSpc="rgb" dir="cw">
                                      <p:cBhvr>
                                        <p:cTn id="55" dur="2000" fill="hold"/>
                                        <p:tgtEl>
                                          <p:spTgt spid="88"/>
                                        </p:tgtEl>
                                        <p:attrNameLst>
                                          <p:attrName>stroke.color</p:attrName>
                                        </p:attrNameLst>
                                      </p:cBhvr>
                                      <p:to>
                                        <a:srgbClr val="FF0000"/>
                                      </p:to>
                                    </p:animClr>
                                    <p:set>
                                      <p:cBhvr>
                                        <p:cTn id="56" dur="2000" fill="hold"/>
                                        <p:tgtEl>
                                          <p:spTgt spid="88"/>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97"/>
                                        </p:tgtEl>
                                        <p:attrNameLst>
                                          <p:attrName>stroke.color</p:attrName>
                                        </p:attrNameLst>
                                      </p:cBhvr>
                                      <p:to>
                                        <a:srgbClr val="FF0000"/>
                                      </p:to>
                                    </p:animClr>
                                    <p:set>
                                      <p:cBhvr>
                                        <p:cTn id="59" dur="2000" fill="hold"/>
                                        <p:tgtEl>
                                          <p:spTgt spid="97"/>
                                        </p:tgtEl>
                                        <p:attrNameLst>
                                          <p:attrName>stroke.on</p:attrName>
                                        </p:attrNameLst>
                                      </p:cBhvr>
                                      <p:to>
                                        <p:strVal val="true"/>
                                      </p:to>
                                    </p:set>
                                  </p:childTnLst>
                                </p:cTn>
                              </p:par>
                            </p:childTnLst>
                          </p:cTn>
                        </p:par>
                        <p:par>
                          <p:cTn id="60" fill="hold">
                            <p:stCondLst>
                              <p:cond delay="10000"/>
                            </p:stCondLst>
                            <p:childTnLst>
                              <p:par>
                                <p:cTn id="61" presetID="7" presetClass="emph" presetSubtype="2" fill="hold" nodeType="afterEffect">
                                  <p:stCondLst>
                                    <p:cond delay="0"/>
                                  </p:stCondLst>
                                  <p:childTnLst>
                                    <p:animClr clrSpc="rgb" dir="cw">
                                      <p:cBhvr>
                                        <p:cTn id="62" dur="500" fill="hold"/>
                                        <p:tgtEl>
                                          <p:spTgt spid="116"/>
                                        </p:tgtEl>
                                        <p:attrNameLst>
                                          <p:attrName>stroke.color</p:attrName>
                                        </p:attrNameLst>
                                      </p:cBhvr>
                                      <p:to>
                                        <a:srgbClr val="BFBFBF"/>
                                      </p:to>
                                    </p:animClr>
                                    <p:set>
                                      <p:cBhvr>
                                        <p:cTn id="63" dur="500" fill="hold"/>
                                        <p:tgtEl>
                                          <p:spTgt spid="116"/>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500" fill="hold"/>
                                        <p:tgtEl>
                                          <p:spTgt spid="88"/>
                                        </p:tgtEl>
                                        <p:attrNameLst>
                                          <p:attrName>stroke.color</p:attrName>
                                        </p:attrNameLst>
                                      </p:cBhvr>
                                      <p:to>
                                        <a:srgbClr val="BFBFBF"/>
                                      </p:to>
                                    </p:animClr>
                                    <p:set>
                                      <p:cBhvr>
                                        <p:cTn id="66" dur="500" fill="hold"/>
                                        <p:tgtEl>
                                          <p:spTgt spid="88"/>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500" fill="hold"/>
                                        <p:tgtEl>
                                          <p:spTgt spid="97"/>
                                        </p:tgtEl>
                                        <p:attrNameLst>
                                          <p:attrName>stroke.color</p:attrName>
                                        </p:attrNameLst>
                                      </p:cBhvr>
                                      <p:to>
                                        <a:srgbClr val="BFBFBF"/>
                                      </p:to>
                                    </p:animClr>
                                    <p:set>
                                      <p:cBhvr>
                                        <p:cTn id="69" dur="500" fill="hold"/>
                                        <p:tgtEl>
                                          <p:spTgt spid="97"/>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88"/>
                                        </p:tgtEl>
                                        <p:attrNameLst>
                                          <p:attrName>stroke.color</p:attrName>
                                        </p:attrNameLst>
                                      </p:cBhvr>
                                      <p:to>
                                        <a:srgbClr val="FF0000"/>
                                      </p:to>
                                    </p:animClr>
                                    <p:set>
                                      <p:cBhvr>
                                        <p:cTn id="72" dur="2000" fill="hold"/>
                                        <p:tgtEl>
                                          <p:spTgt spid="88"/>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98"/>
                                        </p:tgtEl>
                                        <p:attrNameLst>
                                          <p:attrName>stroke.color</p:attrName>
                                        </p:attrNameLst>
                                      </p:cBhvr>
                                      <p:to>
                                        <a:srgbClr val="FF0000"/>
                                      </p:to>
                                    </p:animClr>
                                    <p:set>
                                      <p:cBhvr>
                                        <p:cTn id="75" dur="2000" fill="hold"/>
                                        <p:tgtEl>
                                          <p:spTgt spid="98"/>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2000" fill="hold"/>
                                        <p:tgtEl>
                                          <p:spTgt spid="99"/>
                                        </p:tgtEl>
                                        <p:attrNameLst>
                                          <p:attrName>stroke.color</p:attrName>
                                        </p:attrNameLst>
                                      </p:cBhvr>
                                      <p:to>
                                        <a:srgbClr val="FF0000"/>
                                      </p:to>
                                    </p:animClr>
                                    <p:set>
                                      <p:cBhvr>
                                        <p:cTn id="78" dur="2000" fill="hold"/>
                                        <p:tgtEl>
                                          <p:spTgt spid="99"/>
                                        </p:tgtEl>
                                        <p:attrNameLst>
                                          <p:attrName>stroke.on</p:attrName>
                                        </p:attrNameLst>
                                      </p:cBhvr>
                                      <p:to>
                                        <p:strVal val="true"/>
                                      </p:to>
                                    </p:set>
                                  </p:childTnLst>
                                </p:cTn>
                              </p:par>
                            </p:childTnLst>
                          </p:cTn>
                        </p:par>
                        <p:par>
                          <p:cTn id="79" fill="hold">
                            <p:stCondLst>
                              <p:cond delay="12000"/>
                            </p:stCondLst>
                            <p:childTnLst>
                              <p:par>
                                <p:cTn id="80" presetID="7" presetClass="emph" presetSubtype="2" fill="hold" nodeType="afterEffect">
                                  <p:stCondLst>
                                    <p:cond delay="0"/>
                                  </p:stCondLst>
                                  <p:childTnLst>
                                    <p:animClr clrSpc="rgb" dir="cw">
                                      <p:cBhvr>
                                        <p:cTn id="81" dur="500" fill="hold"/>
                                        <p:tgtEl>
                                          <p:spTgt spid="88"/>
                                        </p:tgtEl>
                                        <p:attrNameLst>
                                          <p:attrName>stroke.color</p:attrName>
                                        </p:attrNameLst>
                                      </p:cBhvr>
                                      <p:to>
                                        <a:srgbClr val="BFBFBF"/>
                                      </p:to>
                                    </p:animClr>
                                    <p:set>
                                      <p:cBhvr>
                                        <p:cTn id="82" dur="500" fill="hold"/>
                                        <p:tgtEl>
                                          <p:spTgt spid="88"/>
                                        </p:tgtEl>
                                        <p:attrNameLst>
                                          <p:attrName>stroke.on</p:attrName>
                                        </p:attrNameLst>
                                      </p:cBhvr>
                                      <p:to>
                                        <p:strVal val="true"/>
                                      </p:to>
                                    </p:set>
                                  </p:childTnLst>
                                </p:cTn>
                              </p:par>
                              <p:par>
                                <p:cTn id="83" presetID="7" presetClass="emph" presetSubtype="2" fill="hold" nodeType="withEffect">
                                  <p:stCondLst>
                                    <p:cond delay="0"/>
                                  </p:stCondLst>
                                  <p:childTnLst>
                                    <p:animClr clrSpc="rgb" dir="cw">
                                      <p:cBhvr>
                                        <p:cTn id="84" dur="500" fill="hold"/>
                                        <p:tgtEl>
                                          <p:spTgt spid="98"/>
                                        </p:tgtEl>
                                        <p:attrNameLst>
                                          <p:attrName>stroke.color</p:attrName>
                                        </p:attrNameLst>
                                      </p:cBhvr>
                                      <p:to>
                                        <a:srgbClr val="BFBFBF"/>
                                      </p:to>
                                    </p:animClr>
                                    <p:set>
                                      <p:cBhvr>
                                        <p:cTn id="85" dur="500" fill="hold"/>
                                        <p:tgtEl>
                                          <p:spTgt spid="98"/>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500" fill="hold"/>
                                        <p:tgtEl>
                                          <p:spTgt spid="99"/>
                                        </p:tgtEl>
                                        <p:attrNameLst>
                                          <p:attrName>stroke.color</p:attrName>
                                        </p:attrNameLst>
                                      </p:cBhvr>
                                      <p:to>
                                        <a:srgbClr val="BFBFBF"/>
                                      </p:to>
                                    </p:animClr>
                                    <p:set>
                                      <p:cBhvr>
                                        <p:cTn id="88" dur="500" fill="hold"/>
                                        <p:tgtEl>
                                          <p:spTgt spid="99"/>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2000" fill="hold"/>
                                        <p:tgtEl>
                                          <p:spTgt spid="98"/>
                                        </p:tgtEl>
                                        <p:attrNameLst>
                                          <p:attrName>stroke.color</p:attrName>
                                        </p:attrNameLst>
                                      </p:cBhvr>
                                      <p:to>
                                        <a:srgbClr val="FF0000"/>
                                      </p:to>
                                    </p:animClr>
                                    <p:set>
                                      <p:cBhvr>
                                        <p:cTn id="91" dur="2000" fill="hold"/>
                                        <p:tgtEl>
                                          <p:spTgt spid="98"/>
                                        </p:tgtEl>
                                        <p:attrNameLst>
                                          <p:attrName>stroke.on</p:attrName>
                                        </p:attrNameLst>
                                      </p:cBhvr>
                                      <p:to>
                                        <p:strVal val="true"/>
                                      </p:to>
                                    </p:set>
                                  </p:childTnLst>
                                </p:cTn>
                              </p:par>
                              <p:par>
                                <p:cTn id="92" presetID="7" presetClass="emph" presetSubtype="2" fill="hold" nodeType="withEffect">
                                  <p:stCondLst>
                                    <p:cond delay="0"/>
                                  </p:stCondLst>
                                  <p:childTnLst>
                                    <p:animClr clrSpc="rgb" dir="cw">
                                      <p:cBhvr>
                                        <p:cTn id="93" dur="2000" fill="hold"/>
                                        <p:tgtEl>
                                          <p:spTgt spid="97"/>
                                        </p:tgtEl>
                                        <p:attrNameLst>
                                          <p:attrName>stroke.color</p:attrName>
                                        </p:attrNameLst>
                                      </p:cBhvr>
                                      <p:to>
                                        <a:srgbClr val="FF0000"/>
                                      </p:to>
                                    </p:animClr>
                                    <p:set>
                                      <p:cBhvr>
                                        <p:cTn id="94" dur="2000" fill="hold"/>
                                        <p:tgtEl>
                                          <p:spTgt spid="97"/>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2000" fill="hold"/>
                                        <p:tgtEl>
                                          <p:spTgt spid="116"/>
                                        </p:tgtEl>
                                        <p:attrNameLst>
                                          <p:attrName>stroke.color</p:attrName>
                                        </p:attrNameLst>
                                      </p:cBhvr>
                                      <p:to>
                                        <a:srgbClr val="FF0000"/>
                                      </p:to>
                                    </p:animClr>
                                    <p:set>
                                      <p:cBhvr>
                                        <p:cTn id="97" dur="2000" fill="hold"/>
                                        <p:tgtEl>
                                          <p:spTgt spid="1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Travel </a:t>
            </a:r>
            <a:r>
              <a:rPr lang="en-US" altLang="zh-CN" sz="3600" b="1" dirty="0" smtClean="0">
                <a:solidFill>
                  <a:schemeClr val="tx2"/>
                </a:solidFill>
                <a:latin typeface="Corbel" panose="020B0503020204020204" pitchFamily="34" charset="0"/>
              </a:rPr>
              <a:t>Motif —Topological </a:t>
            </a:r>
            <a:r>
              <a:rPr lang="en-US" altLang="zh-CN" sz="3600" b="1" dirty="0">
                <a:solidFill>
                  <a:schemeClr val="tx2"/>
                </a:solidFill>
                <a:latin typeface="Corbel" panose="020B0503020204020204" pitchFamily="34" charset="0"/>
              </a:rPr>
              <a:t>Travel Motif</a:t>
            </a:r>
          </a:p>
        </p:txBody>
      </p:sp>
      <p:sp>
        <p:nvSpPr>
          <p:cNvPr id="4" name="矩形 3"/>
          <p:cNvSpPr/>
          <p:nvPr/>
        </p:nvSpPr>
        <p:spPr>
          <a:xfrm>
            <a:off x="189756" y="3140968"/>
            <a:ext cx="3744416" cy="2376264"/>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804" y="1402233"/>
            <a:ext cx="5229789" cy="411499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2440" y="1773829"/>
            <a:ext cx="6037825" cy="3371805"/>
          </a:xfrm>
          <a:prstGeom prst="rect">
            <a:avLst/>
          </a:prstGeom>
        </p:spPr>
      </p:pic>
      <p:sp>
        <p:nvSpPr>
          <p:cNvPr id="8" name="Rectangle 7"/>
          <p:cNvSpPr/>
          <p:nvPr/>
        </p:nvSpPr>
        <p:spPr>
          <a:xfrm>
            <a:off x="3320768" y="6279703"/>
            <a:ext cx="5547288" cy="461665"/>
          </a:xfrm>
          <a:prstGeom prst="rect">
            <a:avLst/>
          </a:prstGeom>
        </p:spPr>
        <p:txBody>
          <a:bodyPr wrap="none">
            <a:spAutoFit/>
          </a:bodyPr>
          <a:lstStyle/>
          <a:p>
            <a:r>
              <a:rPr lang="en-US" altLang="zh-CN" sz="2400" b="1" dirty="0" err="1" smtClean="0"/>
              <a:t>Dendrogram</a:t>
            </a:r>
            <a:r>
              <a:rPr lang="en-US" altLang="zh-CN" sz="2400" b="1" dirty="0" smtClean="0"/>
              <a:t> of Topological Travel Motifs</a:t>
            </a:r>
            <a:endParaRPr lang="zh-CN" altLang="en-US" sz="2400" b="1" dirty="0"/>
          </a:p>
        </p:txBody>
      </p:sp>
      <p:sp>
        <p:nvSpPr>
          <p:cNvPr id="10" name="Rectangle 9"/>
          <p:cNvSpPr/>
          <p:nvPr/>
        </p:nvSpPr>
        <p:spPr>
          <a:xfrm>
            <a:off x="2260725" y="5577796"/>
            <a:ext cx="2150076" cy="400110"/>
          </a:xfrm>
          <a:prstGeom prst="rect">
            <a:avLst/>
          </a:prstGeom>
        </p:spPr>
        <p:txBody>
          <a:bodyPr wrap="none">
            <a:spAutoFit/>
          </a:bodyPr>
          <a:lstStyle/>
          <a:p>
            <a:r>
              <a:rPr lang="en-US" altLang="zh-CN" sz="2000" dirty="0"/>
              <a:t>Discrete Sequence</a:t>
            </a:r>
            <a:endParaRPr lang="zh-CN" altLang="en-US" sz="2000" dirty="0"/>
          </a:p>
        </p:txBody>
      </p:sp>
      <p:sp>
        <p:nvSpPr>
          <p:cNvPr id="13" name="Rectangle 12"/>
          <p:cNvSpPr/>
          <p:nvPr/>
        </p:nvSpPr>
        <p:spPr>
          <a:xfrm>
            <a:off x="7678726" y="5577796"/>
            <a:ext cx="2565254" cy="400110"/>
          </a:xfrm>
          <a:prstGeom prst="rect">
            <a:avLst/>
          </a:prstGeom>
        </p:spPr>
        <p:txBody>
          <a:bodyPr wrap="none">
            <a:spAutoFit/>
          </a:bodyPr>
          <a:lstStyle/>
          <a:p>
            <a:r>
              <a:rPr lang="en-US" altLang="zh-CN" sz="2000" dirty="0"/>
              <a:t>Consecutive Sequence</a:t>
            </a:r>
            <a:endParaRPr lang="zh-CN" altLang="en-US" sz="2000" dirty="0"/>
          </a:p>
        </p:txBody>
      </p:sp>
    </p:spTree>
    <p:extLst>
      <p:ext uri="{BB962C8B-B14F-4D97-AF65-F5344CB8AC3E}">
        <p14:creationId xmlns:p14="http://schemas.microsoft.com/office/powerpoint/2010/main" val="3398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Travel Motif</a:t>
            </a:r>
            <a:r>
              <a:rPr lang="en-US" altLang="zh-CN" sz="3600" b="1" dirty="0" smtClean="0">
                <a:solidFill>
                  <a:schemeClr val="tx2"/>
                </a:solidFill>
                <a:latin typeface="Corbel" panose="020B0503020204020204" pitchFamily="34" charset="0"/>
              </a:rPr>
              <a:t> —Temporal </a:t>
            </a:r>
            <a:r>
              <a:rPr lang="en-US" altLang="zh-CN" sz="3600" b="1" dirty="0">
                <a:solidFill>
                  <a:schemeClr val="tx2"/>
                </a:solidFill>
                <a:latin typeface="Corbel" panose="020B0503020204020204" pitchFamily="34" charset="0"/>
              </a:rPr>
              <a:t>Travel Motif</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2685" y="1124744"/>
            <a:ext cx="6583998" cy="4389331"/>
          </a:xfrm>
          <a:prstGeom prst="rect">
            <a:avLst/>
          </a:prstGeom>
        </p:spPr>
      </p:pic>
      <p:sp>
        <p:nvSpPr>
          <p:cNvPr id="11" name="Rectangle 10"/>
          <p:cNvSpPr/>
          <p:nvPr/>
        </p:nvSpPr>
        <p:spPr>
          <a:xfrm>
            <a:off x="2893349" y="6148943"/>
            <a:ext cx="6942670" cy="461665"/>
          </a:xfrm>
          <a:prstGeom prst="rect">
            <a:avLst/>
          </a:prstGeom>
        </p:spPr>
        <p:txBody>
          <a:bodyPr wrap="none">
            <a:spAutoFit/>
          </a:bodyPr>
          <a:lstStyle/>
          <a:p>
            <a:r>
              <a:rPr lang="en-US" altLang="zh-CN" sz="2400" b="1" dirty="0"/>
              <a:t>Statistical Characteristics of Temporal Travel Motifs</a:t>
            </a:r>
            <a:endParaRPr lang="zh-CN" altLang="en-US" sz="2400" b="1" dirty="0"/>
          </a:p>
        </p:txBody>
      </p:sp>
      <p:sp>
        <p:nvSpPr>
          <p:cNvPr id="15" name="Rectangle 14"/>
          <p:cNvSpPr/>
          <p:nvPr/>
        </p:nvSpPr>
        <p:spPr>
          <a:xfrm>
            <a:off x="5200359" y="5779611"/>
            <a:ext cx="2328651" cy="369332"/>
          </a:xfrm>
          <a:prstGeom prst="rect">
            <a:avLst/>
          </a:prstGeom>
        </p:spPr>
        <p:txBody>
          <a:bodyPr wrap="none">
            <a:spAutoFit/>
          </a:bodyPr>
          <a:lstStyle/>
          <a:p>
            <a:r>
              <a:rPr lang="en-US" altLang="zh-CN" dirty="0"/>
              <a:t>Consecutive Sequence</a:t>
            </a:r>
            <a:endParaRPr lang="zh-CN" altLang="en-US" dirty="0"/>
          </a:p>
        </p:txBody>
      </p:sp>
    </p:spTree>
    <p:extLst>
      <p:ext uri="{BB962C8B-B14F-4D97-AF65-F5344CB8AC3E}">
        <p14:creationId xmlns:p14="http://schemas.microsoft.com/office/powerpoint/2010/main" val="30370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Travel Motif</a:t>
            </a:r>
            <a:r>
              <a:rPr lang="en-US" altLang="zh-CN" sz="3600" b="1" dirty="0" smtClean="0">
                <a:solidFill>
                  <a:schemeClr val="tx2"/>
                </a:solidFill>
                <a:latin typeface="Corbel" panose="020B0503020204020204" pitchFamily="34" charset="0"/>
              </a:rPr>
              <a:t> —Semantic </a:t>
            </a:r>
            <a:r>
              <a:rPr lang="en-US" altLang="zh-CN" sz="3600" b="1" dirty="0">
                <a:solidFill>
                  <a:schemeClr val="tx2"/>
                </a:solidFill>
                <a:latin typeface="Corbel" panose="020B0503020204020204" pitchFamily="34" charset="0"/>
              </a:rPr>
              <a:t>Travel Motif</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5795" y="1062386"/>
            <a:ext cx="7406997" cy="4937998"/>
          </a:xfrm>
          <a:prstGeom prst="rect">
            <a:avLst/>
          </a:prstGeom>
        </p:spPr>
      </p:pic>
      <p:sp>
        <p:nvSpPr>
          <p:cNvPr id="6" name="Rectangle 5"/>
          <p:cNvSpPr/>
          <p:nvPr/>
        </p:nvSpPr>
        <p:spPr>
          <a:xfrm>
            <a:off x="3036951" y="6351711"/>
            <a:ext cx="7044685" cy="461665"/>
          </a:xfrm>
          <a:prstGeom prst="rect">
            <a:avLst/>
          </a:prstGeom>
        </p:spPr>
        <p:txBody>
          <a:bodyPr wrap="none">
            <a:spAutoFit/>
          </a:bodyPr>
          <a:lstStyle/>
          <a:p>
            <a:r>
              <a:rPr lang="en-US" altLang="zh-CN" sz="2400" b="1" dirty="0"/>
              <a:t>Statistical Characteristics of Semantic Travel Motifs.</a:t>
            </a:r>
            <a:endParaRPr lang="zh-CN" altLang="en-US" sz="2400" b="1" dirty="0"/>
          </a:p>
        </p:txBody>
      </p:sp>
      <p:sp>
        <p:nvSpPr>
          <p:cNvPr id="19" name="Rectangle 18"/>
          <p:cNvSpPr/>
          <p:nvPr/>
        </p:nvSpPr>
        <p:spPr>
          <a:xfrm>
            <a:off x="5364511" y="6035118"/>
            <a:ext cx="2389565" cy="369332"/>
          </a:xfrm>
          <a:prstGeom prst="rect">
            <a:avLst/>
          </a:prstGeom>
        </p:spPr>
        <p:txBody>
          <a:bodyPr wrap="none">
            <a:spAutoFit/>
          </a:bodyPr>
          <a:lstStyle/>
          <a:p>
            <a:r>
              <a:rPr lang="en-US" altLang="zh-CN" dirty="0"/>
              <a:t>Consecutive Sequence.</a:t>
            </a:r>
            <a:endParaRPr lang="zh-CN" altLang="en-US" dirty="0"/>
          </a:p>
        </p:txBody>
      </p:sp>
    </p:spTree>
    <p:extLst>
      <p:ext uri="{BB962C8B-B14F-4D97-AF65-F5344CB8AC3E}">
        <p14:creationId xmlns:p14="http://schemas.microsoft.com/office/powerpoint/2010/main" val="39833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Tourists’ Distinct Travel Patterns</a:t>
            </a:r>
          </a:p>
        </p:txBody>
      </p:sp>
      <p:cxnSp>
        <p:nvCxnSpPr>
          <p:cNvPr id="30" name="直接箭头连接符 29">
            <a:extLst>
              <a:ext uri="{FF2B5EF4-FFF2-40B4-BE49-F238E27FC236}">
                <a16:creationId xmlns:a16="http://schemas.microsoft.com/office/drawing/2014/main" id="{96FD804B-B1E0-4B04-9F7F-C8EBB58B6B24}"/>
              </a:ext>
            </a:extLst>
          </p:cNvPr>
          <p:cNvCxnSpPr/>
          <p:nvPr/>
        </p:nvCxnSpPr>
        <p:spPr>
          <a:xfrm>
            <a:off x="3694956" y="2607588"/>
            <a:ext cx="0" cy="4704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接箭头连接符 30">
            <a:extLst>
              <a:ext uri="{FF2B5EF4-FFF2-40B4-BE49-F238E27FC236}">
                <a16:creationId xmlns:a16="http://schemas.microsoft.com/office/drawing/2014/main" id="{04BC1812-B898-43D8-A541-1FC484ADF3EA}"/>
              </a:ext>
            </a:extLst>
          </p:cNvPr>
          <p:cNvCxnSpPr>
            <a:cxnSpLocks/>
          </p:cNvCxnSpPr>
          <p:nvPr/>
        </p:nvCxnSpPr>
        <p:spPr>
          <a:xfrm flipH="1">
            <a:off x="3694956" y="4470740"/>
            <a:ext cx="1" cy="47042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 name="Picture 3"/>
          <p:cNvPicPr>
            <a:picLocks noChangeAspect="1"/>
          </p:cNvPicPr>
          <p:nvPr/>
        </p:nvPicPr>
        <p:blipFill>
          <a:blip r:embed="rId3"/>
          <a:stretch>
            <a:fillRect/>
          </a:stretch>
        </p:blipFill>
        <p:spPr>
          <a:xfrm>
            <a:off x="189756" y="2049254"/>
            <a:ext cx="7010400" cy="333375"/>
          </a:xfrm>
          <a:prstGeom prst="rect">
            <a:avLst/>
          </a:prstGeom>
        </p:spPr>
      </p:pic>
      <p:pic>
        <p:nvPicPr>
          <p:cNvPr id="6" name="Picture 5"/>
          <p:cNvPicPr>
            <a:picLocks noChangeAspect="1"/>
          </p:cNvPicPr>
          <p:nvPr/>
        </p:nvPicPr>
        <p:blipFill>
          <a:blip r:embed="rId4"/>
          <a:stretch>
            <a:fillRect/>
          </a:stretch>
        </p:blipFill>
        <p:spPr>
          <a:xfrm>
            <a:off x="2432894" y="3459952"/>
            <a:ext cx="2524125" cy="600075"/>
          </a:xfrm>
          <a:prstGeom prst="rect">
            <a:avLst/>
          </a:prstGeom>
        </p:spPr>
      </p:pic>
      <p:pic>
        <p:nvPicPr>
          <p:cNvPr id="8" name="Picture 7"/>
          <p:cNvPicPr>
            <a:picLocks noChangeAspect="1"/>
          </p:cNvPicPr>
          <p:nvPr/>
        </p:nvPicPr>
        <p:blipFill>
          <a:blip r:embed="rId5"/>
          <a:stretch>
            <a:fillRect/>
          </a:stretch>
        </p:blipFill>
        <p:spPr>
          <a:xfrm>
            <a:off x="2651969" y="5332519"/>
            <a:ext cx="2085975" cy="657225"/>
          </a:xfrm>
          <a:prstGeom prst="rect">
            <a:avLst/>
          </a:prstGeom>
        </p:spPr>
      </p:pic>
      <p:sp>
        <p:nvSpPr>
          <p:cNvPr id="37" name="文本框 36">
            <a:extLst>
              <a:ext uri="{FF2B5EF4-FFF2-40B4-BE49-F238E27FC236}">
                <a16:creationId xmlns:a16="http://schemas.microsoft.com/office/drawing/2014/main" id="{E963FD1B-AB2E-41CA-8C5B-C917BAABF8B3}"/>
              </a:ext>
            </a:extLst>
          </p:cNvPr>
          <p:cNvSpPr txBox="1"/>
          <p:nvPr/>
        </p:nvSpPr>
        <p:spPr>
          <a:xfrm>
            <a:off x="5774877" y="6488668"/>
            <a:ext cx="5688632" cy="369332"/>
          </a:xfrm>
          <a:prstGeom prst="rect">
            <a:avLst/>
          </a:prstGeom>
          <a:noFill/>
        </p:spPr>
        <p:txBody>
          <a:bodyPr wrap="square" rtlCol="0">
            <a:spAutoFit/>
          </a:bodyPr>
          <a:lstStyle/>
          <a:p>
            <a:pPr>
              <a:lnSpc>
                <a:spcPct val="90000"/>
              </a:lnSpc>
            </a:pPr>
            <a:r>
              <a:rPr lang="en-US" altLang="zh-CN" sz="2000" dirty="0"/>
              <a:t>Travel Behavior Patterns of Distinct Tourist Groups</a:t>
            </a:r>
            <a:endParaRPr lang="zh-CN" altLang="en-US" sz="2000"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8841" y="890737"/>
            <a:ext cx="5640705" cy="4867275"/>
          </a:xfrm>
          <a:prstGeom prst="rect">
            <a:avLst/>
          </a:prstGeom>
        </p:spPr>
      </p:pic>
      <p:sp>
        <p:nvSpPr>
          <p:cNvPr id="13" name="Rectangle 12"/>
          <p:cNvSpPr/>
          <p:nvPr/>
        </p:nvSpPr>
        <p:spPr>
          <a:xfrm>
            <a:off x="6811262" y="6008107"/>
            <a:ext cx="3615862" cy="369332"/>
          </a:xfrm>
          <a:prstGeom prst="rect">
            <a:avLst/>
          </a:prstGeom>
        </p:spPr>
        <p:txBody>
          <a:bodyPr wrap="none">
            <a:spAutoFit/>
          </a:bodyPr>
          <a:lstStyle/>
          <a:p>
            <a:r>
              <a:rPr lang="en-US" altLang="zh-CN" dirty="0"/>
              <a:t>Consecutive Sequence Based Motifs</a:t>
            </a:r>
            <a:endParaRPr lang="zh-CN" altLang="en-US" dirty="0"/>
          </a:p>
        </p:txBody>
      </p:sp>
    </p:spTree>
    <p:extLst>
      <p:ext uri="{BB962C8B-B14F-4D97-AF65-F5344CB8AC3E}">
        <p14:creationId xmlns:p14="http://schemas.microsoft.com/office/powerpoint/2010/main" val="148290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smtClean="0">
                <a:latin typeface="Corbel" panose="020B0503020204020204" pitchFamily="34" charset="0"/>
              </a:rPr>
              <a:t>Discussion</a:t>
            </a:r>
            <a:endParaRPr lang="en-US" altLang="zh-CN" sz="3600" b="1" dirty="0">
              <a:solidFill>
                <a:srgbClr val="FF0000"/>
              </a:solidFill>
              <a:latin typeface="Corbel" panose="020B0503020204020204" pitchFamily="34" charset="0"/>
            </a:endParaRPr>
          </a:p>
        </p:txBody>
      </p:sp>
      <p:grpSp>
        <p:nvGrpSpPr>
          <p:cNvPr id="69" name="组合 68">
            <a:extLst>
              <a:ext uri="{FF2B5EF4-FFF2-40B4-BE49-F238E27FC236}">
                <a16:creationId xmlns:a16="http://schemas.microsoft.com/office/drawing/2014/main" id="{E0C2444B-6801-4048-B404-9CA55BAD0507}"/>
              </a:ext>
            </a:extLst>
          </p:cNvPr>
          <p:cNvGrpSpPr/>
          <p:nvPr/>
        </p:nvGrpSpPr>
        <p:grpSpPr>
          <a:xfrm>
            <a:off x="3492525" y="1444382"/>
            <a:ext cx="5203775" cy="3969237"/>
            <a:chOff x="1826741" y="2060848"/>
            <a:chExt cx="5203775" cy="3969237"/>
          </a:xfrm>
        </p:grpSpPr>
        <p:sp>
          <p:nvSpPr>
            <p:cNvPr id="66" name="任意多边形: 形状 65">
              <a:extLst>
                <a:ext uri="{FF2B5EF4-FFF2-40B4-BE49-F238E27FC236}">
                  <a16:creationId xmlns:a16="http://schemas.microsoft.com/office/drawing/2014/main" id="{9EA203AA-1C41-4F5B-AB38-E94900DBE2E4}"/>
                </a:ext>
              </a:extLst>
            </p:cNvPr>
            <p:cNvSpPr/>
            <p:nvPr/>
          </p:nvSpPr>
          <p:spPr>
            <a:xfrm>
              <a:off x="1826741" y="2060848"/>
              <a:ext cx="5203775" cy="1016909"/>
            </a:xfrm>
            <a:custGeom>
              <a:avLst/>
              <a:gdLst>
                <a:gd name="connsiteX0" fmla="*/ 0 w 4188023"/>
                <a:gd name="connsiteY0" fmla="*/ 101691 h 1016909"/>
                <a:gd name="connsiteX1" fmla="*/ 101691 w 4188023"/>
                <a:gd name="connsiteY1" fmla="*/ 0 h 1016909"/>
                <a:gd name="connsiteX2" fmla="*/ 4086332 w 4188023"/>
                <a:gd name="connsiteY2" fmla="*/ 0 h 1016909"/>
                <a:gd name="connsiteX3" fmla="*/ 4188023 w 4188023"/>
                <a:gd name="connsiteY3" fmla="*/ 101691 h 1016909"/>
                <a:gd name="connsiteX4" fmla="*/ 4188023 w 4188023"/>
                <a:gd name="connsiteY4" fmla="*/ 915218 h 1016909"/>
                <a:gd name="connsiteX5" fmla="*/ 4086332 w 4188023"/>
                <a:gd name="connsiteY5" fmla="*/ 1016909 h 1016909"/>
                <a:gd name="connsiteX6" fmla="*/ 101691 w 4188023"/>
                <a:gd name="connsiteY6" fmla="*/ 1016909 h 1016909"/>
                <a:gd name="connsiteX7" fmla="*/ 0 w 4188023"/>
                <a:gd name="connsiteY7" fmla="*/ 915218 h 1016909"/>
                <a:gd name="connsiteX8" fmla="*/ 0 w 4188023"/>
                <a:gd name="connsiteY8" fmla="*/ 101691 h 10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88023" h="1016909">
                  <a:moveTo>
                    <a:pt x="0" y="101691"/>
                  </a:moveTo>
                  <a:cubicBezTo>
                    <a:pt x="0" y="45529"/>
                    <a:pt x="45529" y="0"/>
                    <a:pt x="101691" y="0"/>
                  </a:cubicBezTo>
                  <a:lnTo>
                    <a:pt x="4086332" y="0"/>
                  </a:lnTo>
                  <a:cubicBezTo>
                    <a:pt x="4142494" y="0"/>
                    <a:pt x="4188023" y="45529"/>
                    <a:pt x="4188023" y="101691"/>
                  </a:cubicBezTo>
                  <a:lnTo>
                    <a:pt x="4188023" y="915218"/>
                  </a:lnTo>
                  <a:cubicBezTo>
                    <a:pt x="4188023" y="971380"/>
                    <a:pt x="4142494" y="1016909"/>
                    <a:pt x="4086332" y="1016909"/>
                  </a:cubicBezTo>
                  <a:lnTo>
                    <a:pt x="101691" y="1016909"/>
                  </a:lnTo>
                  <a:cubicBezTo>
                    <a:pt x="45529" y="1016909"/>
                    <a:pt x="0" y="971380"/>
                    <a:pt x="0" y="915218"/>
                  </a:cubicBezTo>
                  <a:lnTo>
                    <a:pt x="0" y="101691"/>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02174" tIns="102174" rIns="102174" bIns="102174" numCol="1" spcCol="1270" anchor="ctr" anchorCtr="0">
              <a:noAutofit/>
            </a:bodyPr>
            <a:lstStyle/>
            <a:p>
              <a:pPr marL="342900" indent="-342900">
                <a:buFont typeface="Wingdings" panose="05000000000000000000" pitchFamily="2" charset="2"/>
                <a:buChar char="Ø"/>
              </a:pPr>
              <a:r>
                <a:rPr lang="en-US" altLang="zh-CN" sz="2400" b="1" dirty="0"/>
                <a:t>Including textual </a:t>
              </a:r>
              <a:r>
                <a:rPr lang="en-US" altLang="zh-CN" sz="2400" b="1" dirty="0" smtClean="0"/>
                <a:t>information</a:t>
              </a:r>
              <a:endParaRPr lang="en-US" altLang="zh-CN" sz="2400" b="1" dirty="0"/>
            </a:p>
          </p:txBody>
        </p:sp>
        <p:sp>
          <p:nvSpPr>
            <p:cNvPr id="67" name="任意多边形: 形状 66">
              <a:extLst>
                <a:ext uri="{FF2B5EF4-FFF2-40B4-BE49-F238E27FC236}">
                  <a16:creationId xmlns:a16="http://schemas.microsoft.com/office/drawing/2014/main" id="{A8B3A4BA-7446-4696-A6DE-390F127218D7}"/>
                </a:ext>
              </a:extLst>
            </p:cNvPr>
            <p:cNvSpPr/>
            <p:nvPr/>
          </p:nvSpPr>
          <p:spPr>
            <a:xfrm>
              <a:off x="1826741" y="3537012"/>
              <a:ext cx="5203775" cy="1016909"/>
            </a:xfrm>
            <a:custGeom>
              <a:avLst/>
              <a:gdLst>
                <a:gd name="connsiteX0" fmla="*/ 0 w 4188023"/>
                <a:gd name="connsiteY0" fmla="*/ 101691 h 1016909"/>
                <a:gd name="connsiteX1" fmla="*/ 101691 w 4188023"/>
                <a:gd name="connsiteY1" fmla="*/ 0 h 1016909"/>
                <a:gd name="connsiteX2" fmla="*/ 4086332 w 4188023"/>
                <a:gd name="connsiteY2" fmla="*/ 0 h 1016909"/>
                <a:gd name="connsiteX3" fmla="*/ 4188023 w 4188023"/>
                <a:gd name="connsiteY3" fmla="*/ 101691 h 1016909"/>
                <a:gd name="connsiteX4" fmla="*/ 4188023 w 4188023"/>
                <a:gd name="connsiteY4" fmla="*/ 915218 h 1016909"/>
                <a:gd name="connsiteX5" fmla="*/ 4086332 w 4188023"/>
                <a:gd name="connsiteY5" fmla="*/ 1016909 h 1016909"/>
                <a:gd name="connsiteX6" fmla="*/ 101691 w 4188023"/>
                <a:gd name="connsiteY6" fmla="*/ 1016909 h 1016909"/>
                <a:gd name="connsiteX7" fmla="*/ 0 w 4188023"/>
                <a:gd name="connsiteY7" fmla="*/ 915218 h 1016909"/>
                <a:gd name="connsiteX8" fmla="*/ 0 w 4188023"/>
                <a:gd name="connsiteY8" fmla="*/ 101691 h 10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88023" h="1016909">
                  <a:moveTo>
                    <a:pt x="0" y="101691"/>
                  </a:moveTo>
                  <a:cubicBezTo>
                    <a:pt x="0" y="45529"/>
                    <a:pt x="45529" y="0"/>
                    <a:pt x="101691" y="0"/>
                  </a:cubicBezTo>
                  <a:lnTo>
                    <a:pt x="4086332" y="0"/>
                  </a:lnTo>
                  <a:cubicBezTo>
                    <a:pt x="4142494" y="0"/>
                    <a:pt x="4188023" y="45529"/>
                    <a:pt x="4188023" y="101691"/>
                  </a:cubicBezTo>
                  <a:lnTo>
                    <a:pt x="4188023" y="915218"/>
                  </a:lnTo>
                  <a:cubicBezTo>
                    <a:pt x="4188023" y="971380"/>
                    <a:pt x="4142494" y="1016909"/>
                    <a:pt x="4086332" y="1016909"/>
                  </a:cubicBezTo>
                  <a:lnTo>
                    <a:pt x="101691" y="1016909"/>
                  </a:lnTo>
                  <a:cubicBezTo>
                    <a:pt x="45529" y="1016909"/>
                    <a:pt x="0" y="971380"/>
                    <a:pt x="0" y="915218"/>
                  </a:cubicBezTo>
                  <a:lnTo>
                    <a:pt x="0" y="101691"/>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02174" tIns="102174" rIns="102174" bIns="102174" numCol="1" spcCol="1270" anchor="ctr" anchorCtr="0">
              <a:noAutofit/>
            </a:bodyPr>
            <a:lstStyle/>
            <a:p>
              <a:pPr marL="342900" indent="-342900">
                <a:buFont typeface="Wingdings" panose="05000000000000000000" pitchFamily="2" charset="2"/>
                <a:buChar char="Ø"/>
              </a:pPr>
              <a:r>
                <a:rPr lang="en-US" altLang="zh-CN" sz="2400" b="1" dirty="0"/>
                <a:t>Finer classification of </a:t>
              </a:r>
              <a:r>
                <a:rPr lang="en-US" altLang="zh-CN" sz="2400" b="1" dirty="0" smtClean="0"/>
                <a:t>attractions</a:t>
              </a:r>
              <a:endParaRPr lang="zh-CN" altLang="en-US" sz="2400" b="1" dirty="0"/>
            </a:p>
          </p:txBody>
        </p:sp>
        <p:sp>
          <p:nvSpPr>
            <p:cNvPr id="68" name="任意多边形: 形状 67">
              <a:extLst>
                <a:ext uri="{FF2B5EF4-FFF2-40B4-BE49-F238E27FC236}">
                  <a16:creationId xmlns:a16="http://schemas.microsoft.com/office/drawing/2014/main" id="{FFCF5E78-85BA-47BC-80D1-FD0158F58771}"/>
                </a:ext>
              </a:extLst>
            </p:cNvPr>
            <p:cNvSpPr/>
            <p:nvPr/>
          </p:nvSpPr>
          <p:spPr>
            <a:xfrm>
              <a:off x="1826741" y="5013176"/>
              <a:ext cx="5203775" cy="1016909"/>
            </a:xfrm>
            <a:custGeom>
              <a:avLst/>
              <a:gdLst>
                <a:gd name="connsiteX0" fmla="*/ 0 w 4188023"/>
                <a:gd name="connsiteY0" fmla="*/ 101691 h 1016909"/>
                <a:gd name="connsiteX1" fmla="*/ 101691 w 4188023"/>
                <a:gd name="connsiteY1" fmla="*/ 0 h 1016909"/>
                <a:gd name="connsiteX2" fmla="*/ 4086332 w 4188023"/>
                <a:gd name="connsiteY2" fmla="*/ 0 h 1016909"/>
                <a:gd name="connsiteX3" fmla="*/ 4188023 w 4188023"/>
                <a:gd name="connsiteY3" fmla="*/ 101691 h 1016909"/>
                <a:gd name="connsiteX4" fmla="*/ 4188023 w 4188023"/>
                <a:gd name="connsiteY4" fmla="*/ 915218 h 1016909"/>
                <a:gd name="connsiteX5" fmla="*/ 4086332 w 4188023"/>
                <a:gd name="connsiteY5" fmla="*/ 1016909 h 1016909"/>
                <a:gd name="connsiteX6" fmla="*/ 101691 w 4188023"/>
                <a:gd name="connsiteY6" fmla="*/ 1016909 h 1016909"/>
                <a:gd name="connsiteX7" fmla="*/ 0 w 4188023"/>
                <a:gd name="connsiteY7" fmla="*/ 915218 h 1016909"/>
                <a:gd name="connsiteX8" fmla="*/ 0 w 4188023"/>
                <a:gd name="connsiteY8" fmla="*/ 101691 h 10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88023" h="1016909">
                  <a:moveTo>
                    <a:pt x="0" y="101691"/>
                  </a:moveTo>
                  <a:cubicBezTo>
                    <a:pt x="0" y="45529"/>
                    <a:pt x="45529" y="0"/>
                    <a:pt x="101691" y="0"/>
                  </a:cubicBezTo>
                  <a:lnTo>
                    <a:pt x="4086332" y="0"/>
                  </a:lnTo>
                  <a:cubicBezTo>
                    <a:pt x="4142494" y="0"/>
                    <a:pt x="4188023" y="45529"/>
                    <a:pt x="4188023" y="101691"/>
                  </a:cubicBezTo>
                  <a:lnTo>
                    <a:pt x="4188023" y="915218"/>
                  </a:lnTo>
                  <a:cubicBezTo>
                    <a:pt x="4188023" y="971380"/>
                    <a:pt x="4142494" y="1016909"/>
                    <a:pt x="4086332" y="1016909"/>
                  </a:cubicBezTo>
                  <a:lnTo>
                    <a:pt x="101691" y="1016909"/>
                  </a:lnTo>
                  <a:cubicBezTo>
                    <a:pt x="45529" y="1016909"/>
                    <a:pt x="0" y="971380"/>
                    <a:pt x="0" y="915218"/>
                  </a:cubicBezTo>
                  <a:lnTo>
                    <a:pt x="0" y="101691"/>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02174" tIns="102174" rIns="102174" bIns="102174" numCol="1" spcCol="1270" anchor="ctr" anchorCtr="0">
              <a:noAutofit/>
            </a:bodyPr>
            <a:lstStyle/>
            <a:p>
              <a:pPr marL="342900" indent="-342900">
                <a:buFont typeface="Wingdings" panose="05000000000000000000" pitchFamily="2" charset="2"/>
                <a:buChar char="Ø"/>
              </a:pPr>
              <a:r>
                <a:rPr lang="en-US" altLang="zh-CN" sz="2400" b="1" dirty="0"/>
                <a:t>Considering demographics of </a:t>
              </a:r>
              <a:r>
                <a:rPr lang="en-US" altLang="zh-CN" sz="2400" b="1" dirty="0" smtClean="0"/>
                <a:t>tourists</a:t>
              </a:r>
              <a:endParaRPr lang="zh-CN" altLang="en-US" sz="2400" b="1" dirty="0"/>
            </a:p>
          </p:txBody>
        </p:sp>
      </p:grpSp>
    </p:spTree>
    <p:extLst>
      <p:ext uri="{BB962C8B-B14F-4D97-AF65-F5344CB8AC3E}">
        <p14:creationId xmlns:p14="http://schemas.microsoft.com/office/powerpoint/2010/main" val="297926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Q&amp;A</a:t>
            </a:r>
            <a:endParaRPr lang="zh-CN" altLang="en-US" sz="3600" b="1" dirty="0">
              <a:solidFill>
                <a:schemeClr val="tx2"/>
              </a:solidFill>
              <a:latin typeface="Corbel" panose="020B0503020204020204" pitchFamily="34" charset="0"/>
            </a:endParaRPr>
          </a:p>
        </p:txBody>
      </p:sp>
      <p:sp>
        <p:nvSpPr>
          <p:cNvPr id="8" name="内容占位符 2"/>
          <p:cNvSpPr>
            <a:spLocks noGrp="1"/>
          </p:cNvSpPr>
          <p:nvPr>
            <p:ph idx="1"/>
          </p:nvPr>
        </p:nvSpPr>
        <p:spPr>
          <a:xfrm>
            <a:off x="1141412" y="2819400"/>
            <a:ext cx="9753600" cy="609600"/>
          </a:xfrm>
        </p:spPr>
        <p:txBody>
          <a:bodyPr>
            <a:normAutofit/>
          </a:bodyPr>
          <a:lstStyle/>
          <a:p>
            <a:pPr marL="45720" indent="0" algn="ctr">
              <a:buNone/>
            </a:pPr>
            <a:r>
              <a:rPr lang="en-US" altLang="zh-CN" sz="3600" b="1" dirty="0">
                <a:solidFill>
                  <a:schemeClr val="tx2"/>
                </a:solidFill>
                <a:latin typeface="Corbel" panose="020B0503020204020204" pitchFamily="34" charset="0"/>
                <a:ea typeface="微软雅黑" pitchFamily="34" charset="-122"/>
              </a:rPr>
              <a:t>Thanks for your attention</a:t>
            </a:r>
            <a:r>
              <a:rPr lang="zh-CN" altLang="en-US" sz="3600" b="1" dirty="0">
                <a:solidFill>
                  <a:schemeClr val="tx2"/>
                </a:solidFill>
                <a:latin typeface="Corbel" panose="020B0503020204020204" pitchFamily="34" charset="0"/>
                <a:ea typeface="微软雅黑" pitchFamily="34" charset="-122"/>
              </a:rPr>
              <a:t>！</a:t>
            </a:r>
            <a:endParaRPr lang="en-US" altLang="zh-CN" sz="3600" b="1" dirty="0">
              <a:solidFill>
                <a:schemeClr val="tx2"/>
              </a:solidFill>
              <a:latin typeface="Corbel" panose="020B0503020204020204" pitchFamily="34" charset="0"/>
              <a:ea typeface="微软雅黑" pitchFamily="34" charset="-122"/>
            </a:endParaRPr>
          </a:p>
        </p:txBody>
      </p:sp>
    </p:spTree>
    <p:extLst>
      <p:ext uri="{BB962C8B-B14F-4D97-AF65-F5344CB8AC3E}">
        <p14:creationId xmlns:p14="http://schemas.microsoft.com/office/powerpoint/2010/main" val="150700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smtClean="0">
                <a:latin typeface="Corbel" panose="020B0503020204020204" pitchFamily="34" charset="0"/>
              </a:rPr>
              <a:t>Contents</a:t>
            </a:r>
            <a:endParaRPr lang="en-US" altLang="zh-CN" sz="3600" b="1" dirty="0">
              <a:solidFill>
                <a:srgbClr val="FF0000"/>
              </a:solidFill>
              <a:latin typeface="Corbel" panose="020B0503020204020204" pitchFamily="34" charset="0"/>
            </a:endParaRPr>
          </a:p>
        </p:txBody>
      </p:sp>
      <p:graphicFrame>
        <p:nvGraphicFramePr>
          <p:cNvPr id="8" name="Diagram 7"/>
          <p:cNvGraphicFramePr/>
          <p:nvPr>
            <p:extLst>
              <p:ext uri="{D42A27DB-BD31-4B8C-83A1-F6EECF244321}">
                <p14:modId xmlns:p14="http://schemas.microsoft.com/office/powerpoint/2010/main" val="1128024993"/>
              </p:ext>
            </p:extLst>
          </p:nvPr>
        </p:nvGraphicFramePr>
        <p:xfrm>
          <a:off x="1332924" y="1287331"/>
          <a:ext cx="10018071"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02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latin typeface="Corbel" panose="020B0503020204020204" pitchFamily="34" charset="0"/>
              </a:rPr>
              <a:t>Introduction</a:t>
            </a:r>
            <a:endParaRPr lang="zh-CN" altLang="en-US" sz="3600" b="1" dirty="0">
              <a:latin typeface="Corbel" panose="020B0503020204020204" pitchFamily="34" charset="0"/>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51429"/>
          <a:stretch/>
        </p:blipFill>
        <p:spPr>
          <a:xfrm>
            <a:off x="1184374" y="1294913"/>
            <a:ext cx="2378261" cy="2395965"/>
          </a:xfrm>
          <a:prstGeom prst="rect">
            <a:avLst/>
          </a:prstGeom>
        </p:spPr>
      </p:pic>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25502" b="39299"/>
          <a:stretch/>
        </p:blipFill>
        <p:spPr>
          <a:xfrm>
            <a:off x="1045607" y="3952727"/>
            <a:ext cx="2517028" cy="1990483"/>
          </a:xfrm>
          <a:prstGeom prst="rect">
            <a:avLst/>
          </a:prstGeom>
        </p:spPr>
      </p:pic>
      <p:graphicFrame>
        <p:nvGraphicFramePr>
          <p:cNvPr id="13" name="表格 12">
            <a:extLst>
              <a:ext uri="{FF2B5EF4-FFF2-40B4-BE49-F238E27FC236}">
                <a16:creationId xmlns:a16="http://schemas.microsoft.com/office/drawing/2014/main" id="{64FD7B78-ED28-4ADE-8CFF-9F264C133253}"/>
              </a:ext>
            </a:extLst>
          </p:cNvPr>
          <p:cNvGraphicFramePr>
            <a:graphicFrameLocks noGrp="1"/>
          </p:cNvGraphicFramePr>
          <p:nvPr>
            <p:extLst>
              <p:ext uri="{D42A27DB-BD31-4B8C-83A1-F6EECF244321}">
                <p14:modId xmlns:p14="http://schemas.microsoft.com/office/powerpoint/2010/main" val="1345397199"/>
              </p:ext>
            </p:extLst>
          </p:nvPr>
        </p:nvGraphicFramePr>
        <p:xfrm>
          <a:off x="4078188" y="2492896"/>
          <a:ext cx="7742555" cy="1483360"/>
        </p:xfrm>
        <a:graphic>
          <a:graphicData uri="http://schemas.openxmlformats.org/drawingml/2006/table">
            <a:tbl>
              <a:tblPr firstRow="1" bandRow="1">
                <a:tableStyleId>{073A0DAA-6AF3-43AB-8588-CEC1D06C72B9}</a:tableStyleId>
              </a:tblPr>
              <a:tblGrid>
                <a:gridCol w="2583434">
                  <a:extLst>
                    <a:ext uri="{9D8B030D-6E8A-4147-A177-3AD203B41FA5}">
                      <a16:colId xmlns:a16="http://schemas.microsoft.com/office/drawing/2014/main" val="4124226856"/>
                    </a:ext>
                  </a:extLst>
                </a:gridCol>
                <a:gridCol w="1919121">
                  <a:extLst>
                    <a:ext uri="{9D8B030D-6E8A-4147-A177-3AD203B41FA5}">
                      <a16:colId xmlns:a16="http://schemas.microsoft.com/office/drawing/2014/main" val="2229826525"/>
                    </a:ext>
                  </a:extLst>
                </a:gridCol>
                <a:gridCol w="3240000">
                  <a:extLst>
                    <a:ext uri="{9D8B030D-6E8A-4147-A177-3AD203B41FA5}">
                      <a16:colId xmlns:a16="http://schemas.microsoft.com/office/drawing/2014/main" val="2330345149"/>
                    </a:ext>
                  </a:extLst>
                </a:gridCol>
              </a:tblGrid>
              <a:tr h="370840">
                <a:tc>
                  <a:txBody>
                    <a:bodyPr/>
                    <a:lstStyle/>
                    <a:p>
                      <a:r>
                        <a:rPr lang="en-US" altLang="zh-CN" dirty="0"/>
                        <a:t>Research Field</a:t>
                      </a:r>
                      <a:endParaRPr lang="zh-CN" altLang="en-US" dirty="0"/>
                    </a:p>
                  </a:txBody>
                  <a:tcPr/>
                </a:tc>
                <a:tc>
                  <a:txBody>
                    <a:bodyPr/>
                    <a:lstStyle/>
                    <a:p>
                      <a:r>
                        <a:rPr lang="en-US" altLang="zh-CN" dirty="0"/>
                        <a:t>Dataset</a:t>
                      </a:r>
                      <a:endParaRPr lang="zh-CN" altLang="en-US" dirty="0"/>
                    </a:p>
                  </a:txBody>
                  <a:tcPr/>
                </a:tc>
                <a:tc>
                  <a:txBody>
                    <a:bodyPr/>
                    <a:lstStyle/>
                    <a:p>
                      <a:r>
                        <a:rPr lang="en-US" altLang="zh-CN" dirty="0"/>
                        <a:t>Researcher</a:t>
                      </a:r>
                      <a:endParaRPr lang="zh-CN" altLang="en-US" dirty="0"/>
                    </a:p>
                  </a:txBody>
                  <a:tcPr/>
                </a:tc>
                <a:extLst>
                  <a:ext uri="{0D108BD9-81ED-4DB2-BD59-A6C34878D82A}">
                    <a16:rowId xmlns:a16="http://schemas.microsoft.com/office/drawing/2014/main" val="2245831439"/>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Travel Patterns/</a:t>
                      </a:r>
                    </a:p>
                    <a:p>
                      <a:r>
                        <a:rPr lang="en-US" altLang="zh-CN" dirty="0"/>
                        <a:t>Travel Recommendation</a:t>
                      </a:r>
                    </a:p>
                  </a:txBody>
                  <a:tcPr anchor="ctr"/>
                </a:tc>
                <a:tc>
                  <a:txBody>
                    <a:bodyPr/>
                    <a:lstStyle/>
                    <a:p>
                      <a:r>
                        <a:rPr lang="en-US" altLang="zh-CN" dirty="0"/>
                        <a:t>Questionnaire</a:t>
                      </a:r>
                      <a:endParaRPr lang="zh-CN" altLang="en-US" dirty="0"/>
                    </a:p>
                  </a:txBody>
                  <a:tcPr/>
                </a:tc>
                <a:tc>
                  <a:txBody>
                    <a:bodyPr/>
                    <a:lstStyle/>
                    <a:p>
                      <a:r>
                        <a:rPr lang="en-US" altLang="zh-CN" dirty="0"/>
                        <a:t>Lew A, </a:t>
                      </a:r>
                      <a:r>
                        <a:rPr lang="en-US" altLang="zh-CN" dirty="0" err="1"/>
                        <a:t>Mckercher</a:t>
                      </a:r>
                      <a:r>
                        <a:rPr lang="en-US" altLang="zh-CN" dirty="0"/>
                        <a:t> B et.al.</a:t>
                      </a:r>
                      <a:endParaRPr lang="zh-CN" altLang="en-US" dirty="0"/>
                    </a:p>
                  </a:txBody>
                  <a:tcPr/>
                </a:tc>
                <a:extLst>
                  <a:ext uri="{0D108BD9-81ED-4DB2-BD59-A6C34878D82A}">
                    <a16:rowId xmlns:a16="http://schemas.microsoft.com/office/drawing/2014/main" val="278632460"/>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GPS Data</a:t>
                      </a:r>
                      <a:endParaRPr lang="zh-CN" altLang="en-US" dirty="0"/>
                    </a:p>
                  </a:txBody>
                  <a:tcPr/>
                </a:tc>
                <a:tc>
                  <a:txBody>
                    <a:bodyPr/>
                    <a:lstStyle/>
                    <a:p>
                      <a:r>
                        <a:rPr lang="en-US" altLang="zh-CN" dirty="0"/>
                        <a:t>Zheng Yu et.al.</a:t>
                      </a:r>
                      <a:endParaRPr lang="zh-CN" altLang="en-US" dirty="0"/>
                    </a:p>
                  </a:txBody>
                  <a:tcPr/>
                </a:tc>
                <a:extLst>
                  <a:ext uri="{0D108BD9-81ED-4DB2-BD59-A6C34878D82A}">
                    <a16:rowId xmlns:a16="http://schemas.microsoft.com/office/drawing/2014/main" val="2372969684"/>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rPr>
                        <a:t>Flickr</a:t>
                      </a:r>
                      <a:endParaRPr lang="zh-CN" altLang="en-US" sz="1800" b="1" dirty="0">
                        <a:solidFill>
                          <a:srgbClr val="FF0000"/>
                        </a:solidFill>
                      </a:endParaRPr>
                    </a:p>
                  </a:txBody>
                  <a:tcPr/>
                </a:tc>
                <a:tc>
                  <a:txBody>
                    <a:bodyPr/>
                    <a:lstStyle/>
                    <a:p>
                      <a:r>
                        <a:rPr lang="en-US" altLang="zh-CN" dirty="0"/>
                        <a:t>Arase, Zheng Y-T, Sun et.al.</a:t>
                      </a:r>
                      <a:endParaRPr lang="zh-CN" altLang="en-US" dirty="0"/>
                    </a:p>
                  </a:txBody>
                  <a:tcPr/>
                </a:tc>
                <a:extLst>
                  <a:ext uri="{0D108BD9-81ED-4DB2-BD59-A6C34878D82A}">
                    <a16:rowId xmlns:a16="http://schemas.microsoft.com/office/drawing/2014/main" val="1362146478"/>
                  </a:ext>
                </a:extLst>
              </a:tr>
            </a:tbl>
          </a:graphicData>
        </a:graphic>
      </p:graphicFrame>
      <p:sp>
        <p:nvSpPr>
          <p:cNvPr id="23" name="矩形 22">
            <a:extLst>
              <a:ext uri="{FF2B5EF4-FFF2-40B4-BE49-F238E27FC236}">
                <a16:creationId xmlns:a16="http://schemas.microsoft.com/office/drawing/2014/main" id="{D43628F7-5332-4713-8294-B14923D9CCEF}"/>
              </a:ext>
            </a:extLst>
          </p:cNvPr>
          <p:cNvSpPr/>
          <p:nvPr/>
        </p:nvSpPr>
        <p:spPr>
          <a:xfrm>
            <a:off x="5086300" y="1966317"/>
            <a:ext cx="5403531" cy="461665"/>
          </a:xfrm>
          <a:prstGeom prst="rect">
            <a:avLst/>
          </a:prstGeom>
        </p:spPr>
        <p:txBody>
          <a:bodyPr wrap="none">
            <a:spAutoFit/>
          </a:bodyPr>
          <a:lstStyle/>
          <a:p>
            <a:r>
              <a:rPr lang="en-US" altLang="zh-CN" sz="2400" dirty="0"/>
              <a:t>Understanding Tourist Behavior Patterns </a:t>
            </a:r>
            <a:endParaRPr lang="zh-CN" altLang="en-US" sz="2400" dirty="0"/>
          </a:p>
        </p:txBody>
      </p:sp>
      <p:sp>
        <p:nvSpPr>
          <p:cNvPr id="9"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270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latin typeface="Corbel" panose="020B0503020204020204" pitchFamily="34" charset="0"/>
              </a:rPr>
              <a:t>Introduction</a:t>
            </a:r>
            <a:endParaRPr lang="zh-CN" altLang="en-US" sz="3600" b="1" dirty="0">
              <a:latin typeface="Corbel" panose="020B0503020204020204" pitchFamily="34" charset="0"/>
            </a:endParaRPr>
          </a:p>
        </p:txBody>
      </p:sp>
      <p:sp>
        <p:nvSpPr>
          <p:cNvPr id="5" name="TextBox 4"/>
          <p:cNvSpPr txBox="1"/>
          <p:nvPr/>
        </p:nvSpPr>
        <p:spPr>
          <a:xfrm>
            <a:off x="1184133" y="995838"/>
            <a:ext cx="4120039" cy="424732"/>
          </a:xfrm>
          <a:prstGeom prst="rect">
            <a:avLst/>
          </a:prstGeom>
          <a:noFill/>
        </p:spPr>
        <p:txBody>
          <a:bodyPr wrap="none" rtlCol="0">
            <a:spAutoFit/>
          </a:bodyPr>
          <a:lstStyle/>
          <a:p>
            <a:pPr>
              <a:lnSpc>
                <a:spcPct val="90000"/>
              </a:lnSpc>
            </a:pPr>
            <a:r>
              <a:rPr lang="en-US" altLang="zh-CN" sz="2400" dirty="0" smtClean="0"/>
              <a:t>Each Flickr photo/video record</a:t>
            </a:r>
            <a:r>
              <a:rPr lang="en-US" altLang="zh-CN" sz="2400" dirty="0"/>
              <a:t>:</a:t>
            </a:r>
            <a:endParaRPr lang="zh-CN"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2672448424"/>
              </p:ext>
            </p:extLst>
          </p:nvPr>
        </p:nvGraphicFramePr>
        <p:xfrm>
          <a:off x="1184133" y="1419030"/>
          <a:ext cx="10346456" cy="5438970"/>
        </p:xfrm>
        <a:graphic>
          <a:graphicData uri="http://schemas.openxmlformats.org/drawingml/2006/table">
            <a:tbl>
              <a:tblPr firstRow="1" bandRow="1">
                <a:tableStyleId>{073A0DAA-6AF3-43AB-8588-CEC1D06C72B9}</a:tableStyleId>
              </a:tblPr>
              <a:tblGrid>
                <a:gridCol w="3472555">
                  <a:extLst>
                    <a:ext uri="{9D8B030D-6E8A-4147-A177-3AD203B41FA5}">
                      <a16:colId xmlns:a16="http://schemas.microsoft.com/office/drawing/2014/main" val="1309278602"/>
                    </a:ext>
                  </a:extLst>
                </a:gridCol>
                <a:gridCol w="6873901">
                  <a:extLst>
                    <a:ext uri="{9D8B030D-6E8A-4147-A177-3AD203B41FA5}">
                      <a16:colId xmlns:a16="http://schemas.microsoft.com/office/drawing/2014/main" val="3970777097"/>
                    </a:ext>
                  </a:extLst>
                </a:gridCol>
              </a:tblGrid>
              <a:tr h="333864">
                <a:tc>
                  <a:txBody>
                    <a:bodyPr/>
                    <a:lstStyle/>
                    <a:p>
                      <a:pPr algn="l"/>
                      <a:r>
                        <a:rPr lang="en-US" altLang="zh-CN" dirty="0" smtClean="0"/>
                        <a:t>Field</a:t>
                      </a:r>
                      <a:endParaRPr lang="zh-CN" altLang="en-US" dirty="0"/>
                    </a:p>
                  </a:txBody>
                  <a:tcPr/>
                </a:tc>
                <a:tc>
                  <a:txBody>
                    <a:bodyPr/>
                    <a:lstStyle/>
                    <a:p>
                      <a:pPr algn="l"/>
                      <a:r>
                        <a:rPr lang="en-US" altLang="zh-CN" dirty="0" smtClean="0"/>
                        <a:t>Example</a:t>
                      </a:r>
                      <a:endParaRPr lang="zh-CN" altLang="en-US" dirty="0"/>
                    </a:p>
                  </a:txBody>
                  <a:tcPr/>
                </a:tc>
                <a:extLst>
                  <a:ext uri="{0D108BD9-81ED-4DB2-BD59-A6C34878D82A}">
                    <a16:rowId xmlns:a16="http://schemas.microsoft.com/office/drawing/2014/main" val="4279723895"/>
                  </a:ext>
                </a:extLst>
              </a:tr>
              <a:tr h="333864">
                <a:tc>
                  <a:txBody>
                    <a:bodyPr/>
                    <a:lstStyle/>
                    <a:p>
                      <a:pPr algn="l" rtl="0" fontAlgn="ctr"/>
                      <a:r>
                        <a:rPr lang="en-US" sz="18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rPr>
                        <a:t>Photo/video identifier</a:t>
                      </a:r>
                    </a:p>
                  </a:txBody>
                  <a:tcPr marL="9525" marR="9525" marT="9525" marB="0" anchor="ctr"/>
                </a:tc>
                <a:tc>
                  <a:txBody>
                    <a:bodyPr/>
                    <a:lstStyle/>
                    <a:p>
                      <a:pPr algn="l"/>
                      <a:r>
                        <a:rPr lang="en-US" altLang="zh-CN" dirty="0" smtClean="0">
                          <a:solidFill>
                            <a:schemeClr val="tx2"/>
                          </a:solidFill>
                          <a:latin typeface="Calibri" panose="020F0502020204030204" pitchFamily="34" charset="0"/>
                          <a:cs typeface="Calibri" panose="020F0502020204030204" pitchFamily="34" charset="0"/>
                        </a:rPr>
                        <a:t>271905732</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0122070"/>
                  </a:ext>
                </a:extLst>
              </a:tr>
              <a:tr h="333864">
                <a:tc>
                  <a:txBody>
                    <a:bodyPr/>
                    <a:lstStyle/>
                    <a:p>
                      <a:pPr algn="l" rtl="0" fontAlgn="ctr"/>
                      <a:r>
                        <a:rPr lang="en-US" sz="18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rPr>
                        <a:t>User NSID</a:t>
                      </a:r>
                    </a:p>
                  </a:txBody>
                  <a:tcPr marL="9525" marR="9525" marT="9525" marB="0" anchor="ctr"/>
                </a:tc>
                <a:tc>
                  <a:txBody>
                    <a:bodyPr/>
                    <a:lstStyle/>
                    <a:p>
                      <a:pPr algn="l"/>
                      <a:r>
                        <a:rPr lang="en-US" altLang="zh-CN" b="1" dirty="0" smtClean="0">
                          <a:solidFill>
                            <a:schemeClr val="tx2"/>
                          </a:solidFill>
                          <a:latin typeface="Calibri" panose="020F0502020204030204" pitchFamily="34" charset="0"/>
                          <a:cs typeface="Calibri" panose="020F0502020204030204" pitchFamily="34" charset="0"/>
                        </a:rPr>
                        <a:t>28998362@N00</a:t>
                      </a:r>
                      <a:endParaRPr lang="zh-CN" alt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83145625"/>
                  </a:ext>
                </a:extLst>
              </a:tr>
              <a:tr h="333864">
                <a:tc>
                  <a:txBody>
                    <a:bodyPr/>
                    <a:lstStyle/>
                    <a:p>
                      <a:pPr algn="l" rtl="0" fontAlgn="ctr"/>
                      <a:r>
                        <a:rPr lang="en-US" sz="2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User nickname</a:t>
                      </a:r>
                    </a:p>
                  </a:txBody>
                  <a:tcPr marL="9525" marR="9525" marT="9525" marB="0" anchor="ctr"/>
                </a:tc>
                <a:tc>
                  <a:txBody>
                    <a:bodyPr/>
                    <a:lstStyle/>
                    <a:p>
                      <a:pPr algn="l"/>
                      <a:r>
                        <a:rPr lang="en-US" altLang="zh-CN" dirty="0" smtClean="0">
                          <a:solidFill>
                            <a:schemeClr val="tx2"/>
                          </a:solidFill>
                          <a:latin typeface="Calibri" panose="020F0502020204030204" pitchFamily="34" charset="0"/>
                          <a:cs typeface="Calibri" panose="020F0502020204030204" pitchFamily="34" charset="0"/>
                        </a:rPr>
                        <a:t>Pro-Zak</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87749070"/>
                  </a:ext>
                </a:extLst>
              </a:tr>
              <a:tr h="333864">
                <a:tc>
                  <a:txBody>
                    <a:bodyPr/>
                    <a:lstStyle/>
                    <a:p>
                      <a:pPr algn="l" rtl="0" fontAlgn="ctr"/>
                      <a:r>
                        <a:rPr lang="en-US" sz="2000" b="1"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Date taken</a:t>
                      </a:r>
                    </a:p>
                  </a:txBody>
                  <a:tcPr marL="9525" marR="9525" marT="9525" marB="0" anchor="ctr"/>
                </a:tc>
                <a:tc>
                  <a:txBody>
                    <a:bodyPr/>
                    <a:lstStyle/>
                    <a:p>
                      <a:pPr algn="l"/>
                      <a:r>
                        <a:rPr lang="en-US" altLang="zh-CN" b="1" dirty="0" smtClean="0">
                          <a:solidFill>
                            <a:schemeClr val="tx2"/>
                          </a:solidFill>
                          <a:latin typeface="Calibri" panose="020F0502020204030204" pitchFamily="34" charset="0"/>
                          <a:cs typeface="Calibri" panose="020F0502020204030204" pitchFamily="34" charset="0"/>
                        </a:rPr>
                        <a:t>2006-10-08 11:15:57.0 </a:t>
                      </a:r>
                      <a:endParaRPr lang="zh-CN" alt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89993339"/>
                  </a:ext>
                </a:extLst>
              </a:tr>
              <a:tr h="333864">
                <a:tc>
                  <a:txBody>
                    <a:bodyPr/>
                    <a:lstStyle/>
                    <a:p>
                      <a:pPr algn="l" rtl="0" fontAlgn="ctr"/>
                      <a:r>
                        <a:rPr lang="en-US" sz="18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Date uploaded</a:t>
                      </a:r>
                    </a:p>
                  </a:txBody>
                  <a:tcPr marL="9525" marR="9525" marT="9525" marB="0" anchor="ctr"/>
                </a:tc>
                <a:tc>
                  <a:txBody>
                    <a:bodyPr/>
                    <a:lstStyle/>
                    <a:p>
                      <a:pPr algn="l"/>
                      <a:r>
                        <a:rPr lang="en-US" altLang="zh-CN" dirty="0" smtClean="0">
                          <a:solidFill>
                            <a:schemeClr val="tx2"/>
                          </a:solidFill>
                          <a:latin typeface="Calibri" panose="020F0502020204030204" pitchFamily="34" charset="0"/>
                          <a:cs typeface="Calibri" panose="020F0502020204030204" pitchFamily="34" charset="0"/>
                        </a:rPr>
                        <a:t>1161054046</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71452317"/>
                  </a:ext>
                </a:extLst>
              </a:tr>
              <a:tr h="333864">
                <a:tc>
                  <a:txBody>
                    <a:bodyPr/>
                    <a:lstStyle/>
                    <a:p>
                      <a:pPr algn="l" rtl="0" fontAlgn="ctr"/>
                      <a:r>
                        <a:rPr lang="en-US" sz="18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Capture device</a:t>
                      </a:r>
                    </a:p>
                  </a:txBody>
                  <a:tcPr marL="9525" marR="9525" marT="9525" marB="0" anchor="ctr"/>
                </a:tc>
                <a:tc>
                  <a:txBody>
                    <a:bodyPr/>
                    <a:lstStyle/>
                    <a:p>
                      <a:pPr algn="l"/>
                      <a:r>
                        <a:rPr lang="en-US" altLang="zh-CN" dirty="0" smtClean="0">
                          <a:solidFill>
                            <a:schemeClr val="tx2"/>
                          </a:solidFill>
                          <a:latin typeface="Calibri" panose="020F0502020204030204" pitchFamily="34" charset="0"/>
                          <a:cs typeface="Calibri" panose="020F0502020204030204" pitchFamily="34" charset="0"/>
                        </a:rPr>
                        <a:t>NIKON+D70s</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81581065"/>
                  </a:ext>
                </a:extLst>
              </a:tr>
              <a:tr h="333864">
                <a:tc>
                  <a:txBody>
                    <a:bodyPr/>
                    <a:lstStyle/>
                    <a:p>
                      <a:pPr algn="l" rtl="0" fontAlgn="ctr"/>
                      <a:r>
                        <a:rPr lang="en-US" sz="18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Title</a:t>
                      </a:r>
                    </a:p>
                  </a:txBody>
                  <a:tcPr marL="9525" marR="9525" marT="9525" marB="0" anchor="ctr"/>
                </a:tc>
                <a:tc>
                  <a:txBody>
                    <a:bodyPr/>
                    <a:lstStyle/>
                    <a:p>
                      <a:pPr algn="l"/>
                      <a:r>
                        <a:rPr lang="en-US" altLang="zh-CN" dirty="0" smtClean="0">
                          <a:solidFill>
                            <a:schemeClr val="tx2"/>
                          </a:solidFill>
                          <a:latin typeface="Calibri" panose="020F0502020204030204" pitchFamily="34" charset="0"/>
                          <a:cs typeface="Calibri" panose="020F0502020204030204" pitchFamily="34" charset="0"/>
                        </a:rPr>
                        <a:t>Rockefeller+Rooftop+2</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15933479"/>
                  </a:ext>
                </a:extLst>
              </a:tr>
              <a:tr h="707805">
                <a:tc>
                  <a:txBody>
                    <a:bodyPr/>
                    <a:lstStyle/>
                    <a:p>
                      <a:pPr algn="l" rtl="0" fontAlgn="ctr"/>
                      <a:r>
                        <a:rPr lang="en-US" sz="18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rPr>
                        <a:t>Description</a:t>
                      </a:r>
                    </a:p>
                  </a:txBody>
                  <a:tcPr marL="9525" marR="9525" marT="9525" marB="0" anchor="ctr"/>
                </a:tc>
                <a:tc>
                  <a:txBody>
                    <a:bodyPr/>
                    <a:lstStyle/>
                    <a:p>
                      <a:pPr algn="l"/>
                      <a:r>
                        <a:rPr lang="en-US" altLang="zh-CN" dirty="0" smtClean="0">
                          <a:solidFill>
                            <a:schemeClr val="tx2"/>
                          </a:solidFill>
                          <a:latin typeface="Calibri" panose="020F0502020204030204" pitchFamily="34" charset="0"/>
                          <a:cs typeface="Calibri" panose="020F0502020204030204" pitchFamily="34" charset="0"/>
                        </a:rPr>
                        <a:t>Looking+across+the+rooftop+Anzac+Garden+on+top+of+the+British+Empire+Building%2C+Rockefeller+Center</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25744178"/>
                  </a:ext>
                </a:extLst>
              </a:tr>
              <a:tr h="707805">
                <a:tc>
                  <a:txBody>
                    <a:bodyPr/>
                    <a:lstStyle/>
                    <a:p>
                      <a:pPr algn="l" rtl="0" fontAlgn="ctr"/>
                      <a:r>
                        <a:rPr lang="en-US" sz="18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User tags (comma-separated)</a:t>
                      </a:r>
                    </a:p>
                  </a:txBody>
                  <a:tcPr marL="9525" marR="9525" marT="9525" marB="0" anchor="ctr"/>
                </a:tc>
                <a:tc>
                  <a:txBody>
                    <a:bodyPr/>
                    <a:lstStyle/>
                    <a:p>
                      <a:pPr algn="l"/>
                      <a:r>
                        <a:rPr lang="en-US" altLang="zh-CN" dirty="0" smtClean="0">
                          <a:solidFill>
                            <a:schemeClr val="tx2"/>
                          </a:solidFill>
                          <a:latin typeface="Calibri" panose="020F0502020204030204" pitchFamily="34" charset="0"/>
                          <a:cs typeface="Calibri" panose="020F0502020204030204" pitchFamily="34" charset="0"/>
                        </a:rPr>
                        <a:t>british+empire+building,manhattan,nyc,ohny,open+house+new+york,rockefeller+center,rooftop+garden,timothy+vogel</a:t>
                      </a:r>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50588486"/>
                  </a:ext>
                </a:extLst>
              </a:tr>
              <a:tr h="333864">
                <a:tc>
                  <a:txBody>
                    <a:bodyPr/>
                    <a:lstStyle/>
                    <a:p>
                      <a:pPr algn="l" rtl="0" fontAlgn="ctr"/>
                      <a:r>
                        <a:rPr lang="en-US" sz="18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Machine tags (comma-separated)</a:t>
                      </a:r>
                    </a:p>
                  </a:txBody>
                  <a:tcPr marL="9525" marR="9525" marT="9525" marB="0" anchor="ctr"/>
                </a:tc>
                <a:tc>
                  <a:txBody>
                    <a:bodyPr/>
                    <a:lstStyle/>
                    <a:p>
                      <a:pPr algn="l"/>
                      <a:endParaRPr lang="zh-CN" alt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84775259"/>
                  </a:ext>
                </a:extLst>
              </a:tr>
              <a:tr h="333864">
                <a:tc>
                  <a:txBody>
                    <a:bodyPr/>
                    <a:lstStyle/>
                    <a:p>
                      <a:pPr algn="l" rtl="0" fontAlgn="ctr"/>
                      <a:r>
                        <a:rPr lang="en-US" sz="2000" b="1"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rPr>
                        <a:t>Longitude</a:t>
                      </a:r>
                    </a:p>
                  </a:txBody>
                  <a:tcPr marL="9525" marR="9525" marT="9525" marB="0" anchor="ctr"/>
                </a:tc>
                <a:tc>
                  <a:txBody>
                    <a:bodyPr/>
                    <a:lstStyle/>
                    <a:p>
                      <a:pPr algn="l"/>
                      <a:r>
                        <a:rPr lang="en-US" altLang="zh-CN" b="1" dirty="0" smtClean="0">
                          <a:solidFill>
                            <a:schemeClr val="tx2"/>
                          </a:solidFill>
                          <a:latin typeface="Calibri" panose="020F0502020204030204" pitchFamily="34" charset="0"/>
                          <a:cs typeface="Calibri" panose="020F0502020204030204" pitchFamily="34" charset="0"/>
                        </a:rPr>
                        <a:t>-73.977566 </a:t>
                      </a:r>
                      <a:endParaRPr lang="zh-CN" altLang="en-US"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21425851"/>
                  </a:ext>
                </a:extLst>
              </a:tr>
              <a:tr h="333864">
                <a:tc>
                  <a:txBody>
                    <a:bodyPr/>
                    <a:lstStyle/>
                    <a:p>
                      <a:pPr algn="l" rtl="0" fontAlgn="ctr"/>
                      <a:r>
                        <a:rPr lang="en-US" sz="2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rPr>
                        <a:t>Latitude</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2"/>
                          </a:solidFill>
                          <a:latin typeface="Calibri" panose="020F0502020204030204" pitchFamily="34" charset="0"/>
                          <a:cs typeface="Calibri" panose="020F0502020204030204" pitchFamily="34" charset="0"/>
                        </a:rPr>
                        <a:t>40.758505</a:t>
                      </a:r>
                    </a:p>
                  </a:txBody>
                  <a:tcPr/>
                </a:tc>
                <a:extLst>
                  <a:ext uri="{0D108BD9-81ED-4DB2-BD59-A6C34878D82A}">
                    <a16:rowId xmlns:a16="http://schemas.microsoft.com/office/drawing/2014/main" val="3246778761"/>
                  </a:ext>
                </a:extLst>
              </a:tr>
            </a:tbl>
          </a:graphicData>
        </a:graphic>
      </p:graphicFrame>
    </p:spTree>
    <p:extLst>
      <p:ext uri="{BB962C8B-B14F-4D97-AF65-F5344CB8AC3E}">
        <p14:creationId xmlns:p14="http://schemas.microsoft.com/office/powerpoint/2010/main" val="261674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latin typeface="Corbel" panose="020B0503020204020204" pitchFamily="34" charset="0"/>
              </a:rPr>
              <a:t>Introduction</a:t>
            </a:r>
            <a:endParaRPr lang="zh-CN" altLang="en-US" sz="3600" b="1" dirty="0">
              <a:latin typeface="Corbel" panose="020B0503020204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173" y="286555"/>
            <a:ext cx="8242479" cy="6284890"/>
          </a:xfrm>
          <a:prstGeom prst="rect">
            <a:avLst/>
          </a:prstGeom>
        </p:spPr>
      </p:pic>
      <p:sp>
        <p:nvSpPr>
          <p:cNvPr id="9" name="Rectangle 8"/>
          <p:cNvSpPr/>
          <p:nvPr/>
        </p:nvSpPr>
        <p:spPr>
          <a:xfrm>
            <a:off x="614871" y="6488668"/>
            <a:ext cx="10664117" cy="369332"/>
          </a:xfrm>
          <a:prstGeom prst="rect">
            <a:avLst/>
          </a:prstGeom>
        </p:spPr>
        <p:txBody>
          <a:bodyPr wrap="square">
            <a:spAutoFit/>
          </a:bodyPr>
          <a:lstStyle/>
          <a:p>
            <a:r>
              <a:rPr lang="zh-CN" altLang="en-US" dirty="0"/>
              <a:t>https://code.flickr.net/2014/10/15/the-ins-and-outs-of-the-yahoo-flickr-100-million-creative-commons-dataset/</a:t>
            </a:r>
          </a:p>
        </p:txBody>
      </p:sp>
    </p:spTree>
    <p:extLst>
      <p:ext uri="{BB962C8B-B14F-4D97-AF65-F5344CB8AC3E}">
        <p14:creationId xmlns:p14="http://schemas.microsoft.com/office/powerpoint/2010/main" val="28941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a:solidFill>
                  <a:schemeClr val="tx2"/>
                </a:solidFill>
                <a:latin typeface="Corbel" panose="020B0503020204020204" pitchFamily="34" charset="0"/>
              </a:rPr>
              <a:t>Introduction</a:t>
            </a:r>
            <a:endParaRPr lang="zh-CN" altLang="en-US" sz="3600" b="1" dirty="0">
              <a:solidFill>
                <a:schemeClr val="tx2"/>
              </a:solidFill>
              <a:latin typeface="Corbel" panose="020B0503020204020204" pitchFamily="34" charset="0"/>
            </a:endParaRPr>
          </a:p>
        </p:txBody>
      </p:sp>
      <p:sp>
        <p:nvSpPr>
          <p:cNvPr id="6" name="文本框 5">
            <a:extLst>
              <a:ext uri="{FF2B5EF4-FFF2-40B4-BE49-F238E27FC236}">
                <a16:creationId xmlns:a16="http://schemas.microsoft.com/office/drawing/2014/main" id="{1AE00BF4-D2E8-4DCB-8552-042C9AADF8F0}"/>
              </a:ext>
            </a:extLst>
          </p:cNvPr>
          <p:cNvSpPr txBox="1"/>
          <p:nvPr/>
        </p:nvSpPr>
        <p:spPr>
          <a:xfrm>
            <a:off x="10434440" y="4461500"/>
            <a:ext cx="1393667" cy="7571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nSpc>
                <a:spcPct val="90000"/>
              </a:lnSpc>
            </a:pPr>
            <a:r>
              <a:rPr lang="en-US" altLang="zh-CN" sz="2400" dirty="0" smtClean="0"/>
              <a:t>Network Motif</a:t>
            </a:r>
            <a:endParaRPr lang="zh-CN" altLang="en-US" sz="2400" dirty="0"/>
          </a:p>
        </p:txBody>
      </p:sp>
      <p:sp>
        <p:nvSpPr>
          <p:cNvPr id="16" name="文本框 15">
            <a:extLst>
              <a:ext uri="{FF2B5EF4-FFF2-40B4-BE49-F238E27FC236}">
                <a16:creationId xmlns:a16="http://schemas.microsoft.com/office/drawing/2014/main" id="{F1D76E3B-F3F0-49D6-B8FA-417AEED8AAC3}"/>
              </a:ext>
            </a:extLst>
          </p:cNvPr>
          <p:cNvSpPr txBox="1"/>
          <p:nvPr/>
        </p:nvSpPr>
        <p:spPr>
          <a:xfrm>
            <a:off x="1508456" y="4627699"/>
            <a:ext cx="1224136" cy="424732"/>
          </a:xfrm>
          <a:prstGeom prst="rect">
            <a:avLst/>
          </a:prstGeom>
          <a:noFill/>
        </p:spPr>
        <p:txBody>
          <a:bodyPr wrap="square" rtlCol="0">
            <a:spAutoFit/>
          </a:bodyPr>
          <a:lstStyle/>
          <a:p>
            <a:pPr>
              <a:lnSpc>
                <a:spcPct val="90000"/>
              </a:lnSpc>
            </a:pPr>
            <a:r>
              <a:rPr lang="en-US" altLang="zh-CN" sz="2400" dirty="0"/>
              <a:t>Points</a:t>
            </a:r>
            <a:endParaRPr lang="zh-CN" altLang="en-US" sz="2400" dirty="0"/>
          </a:p>
        </p:txBody>
      </p:sp>
      <p:sp>
        <p:nvSpPr>
          <p:cNvPr id="20" name="文本框 19">
            <a:extLst>
              <a:ext uri="{FF2B5EF4-FFF2-40B4-BE49-F238E27FC236}">
                <a16:creationId xmlns:a16="http://schemas.microsoft.com/office/drawing/2014/main" id="{736FD1AA-9B75-465B-831C-0E5813E6329C}"/>
              </a:ext>
            </a:extLst>
          </p:cNvPr>
          <p:cNvSpPr txBox="1"/>
          <p:nvPr/>
        </p:nvSpPr>
        <p:spPr>
          <a:xfrm>
            <a:off x="4382527" y="4627699"/>
            <a:ext cx="1771819" cy="424732"/>
          </a:xfrm>
          <a:prstGeom prst="rect">
            <a:avLst/>
          </a:prstGeom>
          <a:noFill/>
        </p:spPr>
        <p:txBody>
          <a:bodyPr wrap="square" rtlCol="0">
            <a:spAutoFit/>
          </a:bodyPr>
          <a:lstStyle/>
          <a:p>
            <a:pPr>
              <a:lnSpc>
                <a:spcPct val="90000"/>
              </a:lnSpc>
            </a:pPr>
            <a:r>
              <a:rPr lang="en-US" altLang="zh-CN" sz="2400" dirty="0"/>
              <a:t>Trajectories</a:t>
            </a:r>
            <a:endParaRPr lang="zh-CN" altLang="en-US" sz="2400" dirty="0"/>
          </a:p>
        </p:txBody>
      </p:sp>
      <p:sp>
        <p:nvSpPr>
          <p:cNvPr id="21" name="文本框 20">
            <a:extLst>
              <a:ext uri="{FF2B5EF4-FFF2-40B4-BE49-F238E27FC236}">
                <a16:creationId xmlns:a16="http://schemas.microsoft.com/office/drawing/2014/main" id="{751E51E5-9A39-4104-A3CE-5634B50A3067}"/>
              </a:ext>
            </a:extLst>
          </p:cNvPr>
          <p:cNvSpPr txBox="1"/>
          <p:nvPr/>
        </p:nvSpPr>
        <p:spPr>
          <a:xfrm>
            <a:off x="7703666" y="4627699"/>
            <a:ext cx="1532964" cy="424732"/>
          </a:xfrm>
          <a:prstGeom prst="rect">
            <a:avLst/>
          </a:prstGeom>
          <a:noFill/>
        </p:spPr>
        <p:txBody>
          <a:bodyPr wrap="square" rtlCol="0">
            <a:spAutoFit/>
          </a:bodyPr>
          <a:lstStyle/>
          <a:p>
            <a:pPr>
              <a:lnSpc>
                <a:spcPct val="90000"/>
              </a:lnSpc>
            </a:pPr>
            <a:r>
              <a:rPr lang="en-US" altLang="zh-CN" sz="2400" dirty="0"/>
              <a:t>Network</a:t>
            </a:r>
            <a:endParaRPr lang="zh-CN" altLang="en-US" sz="2400" dirty="0"/>
          </a:p>
        </p:txBody>
      </p:sp>
      <p:pic>
        <p:nvPicPr>
          <p:cNvPr id="19" name="图片 18"/>
          <p:cNvPicPr>
            <a:picLocks noChangeAspect="1"/>
          </p:cNvPicPr>
          <p:nvPr/>
        </p:nvPicPr>
        <p:blipFill>
          <a:blip r:embed="rId3"/>
          <a:stretch>
            <a:fillRect/>
          </a:stretch>
        </p:blipFill>
        <p:spPr>
          <a:xfrm>
            <a:off x="10434440" y="2303679"/>
            <a:ext cx="1450286" cy="1191384"/>
          </a:xfrm>
          <a:prstGeom prst="rect">
            <a:avLst/>
          </a:prstGeom>
        </p:spPr>
      </p:pic>
      <p:pic>
        <p:nvPicPr>
          <p:cNvPr id="17" name="图片 16">
            <a:extLst>
              <a:ext uri="{FF2B5EF4-FFF2-40B4-BE49-F238E27FC236}">
                <a16:creationId xmlns:a16="http://schemas.microsoft.com/office/drawing/2014/main" id="{341AD813-2EC1-4288-A6BD-96E113742B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0524" y="1639371"/>
            <a:ext cx="2520000" cy="2520000"/>
          </a:xfrm>
          <a:prstGeom prst="rect">
            <a:avLst/>
          </a:prstGeom>
        </p:spPr>
      </p:pic>
      <p:pic>
        <p:nvPicPr>
          <p:cNvPr id="18" name="图片 17">
            <a:extLst>
              <a:ext uri="{FF2B5EF4-FFF2-40B4-BE49-F238E27FC236}">
                <a16:creationId xmlns:a16="http://schemas.microsoft.com/office/drawing/2014/main" id="{B44C7353-560C-4195-B023-06C768484BA2}"/>
              </a:ext>
            </a:extLst>
          </p:cNvPr>
          <p:cNvPicPr>
            <a:picLocks/>
          </p:cNvPicPr>
          <p:nvPr/>
        </p:nvPicPr>
        <p:blipFill>
          <a:blip r:embed="rId5">
            <a:extLst>
              <a:ext uri="{28A0092B-C50C-407E-A947-70E740481C1C}">
                <a14:useLocalDpi xmlns:a14="http://schemas.microsoft.com/office/drawing/2010/main" val="0"/>
              </a:ext>
            </a:extLst>
          </a:blip>
          <a:stretch>
            <a:fillRect/>
          </a:stretch>
        </p:blipFill>
        <p:spPr bwMode="auto">
          <a:xfrm>
            <a:off x="7210148" y="1639371"/>
            <a:ext cx="2520000" cy="2520000"/>
          </a:xfrm>
          <a:prstGeom prst="rect">
            <a:avLst/>
          </a:prstGeom>
          <a:ln>
            <a:noFill/>
          </a:ln>
          <a:extLst>
            <a:ext uri="{53640926-AAD7-44D8-BBD7-CCE9431645EC}">
              <a14:shadowObscured xmlns:a14="http://schemas.microsoft.com/office/drawing/2010/main"/>
            </a:ext>
          </a:extLst>
        </p:spPr>
      </p:pic>
      <p:cxnSp>
        <p:nvCxnSpPr>
          <p:cNvPr id="25" name="直接箭头连接符 24">
            <a:extLst>
              <a:ext uri="{FF2B5EF4-FFF2-40B4-BE49-F238E27FC236}">
                <a16:creationId xmlns:a16="http://schemas.microsoft.com/office/drawing/2014/main" id="{D76BCD44-C26F-4B9F-B4A2-A05E718DB7B3}"/>
              </a:ext>
            </a:extLst>
          </p:cNvPr>
          <p:cNvCxnSpPr>
            <a:cxnSpLocks/>
          </p:cNvCxnSpPr>
          <p:nvPr/>
        </p:nvCxnSpPr>
        <p:spPr>
          <a:xfrm>
            <a:off x="3502164" y="2899371"/>
            <a:ext cx="36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0F1F143-96CF-42FA-ABAD-C9CC4322E8B0}"/>
              </a:ext>
            </a:extLst>
          </p:cNvPr>
          <p:cNvCxnSpPr>
            <a:cxnSpLocks/>
          </p:cNvCxnSpPr>
          <p:nvPr/>
        </p:nvCxnSpPr>
        <p:spPr>
          <a:xfrm>
            <a:off x="6670516" y="2899371"/>
            <a:ext cx="36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2399DD5-A7C7-4CCB-BA54-3D1671378810}"/>
              </a:ext>
            </a:extLst>
          </p:cNvPr>
          <p:cNvCxnSpPr>
            <a:cxnSpLocks/>
          </p:cNvCxnSpPr>
          <p:nvPr/>
        </p:nvCxnSpPr>
        <p:spPr>
          <a:xfrm>
            <a:off x="9910876" y="2899371"/>
            <a:ext cx="36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008437" y="1639371"/>
            <a:ext cx="2520000" cy="2520000"/>
          </a:xfrm>
          <a:prstGeom prst="rect">
            <a:avLst/>
          </a:prstGeom>
        </p:spPr>
      </p:pic>
    </p:spTree>
    <p:extLst>
      <p:ext uri="{BB962C8B-B14F-4D97-AF65-F5344CB8AC3E}">
        <p14:creationId xmlns:p14="http://schemas.microsoft.com/office/powerpoint/2010/main" val="247033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smtClean="0">
                <a:solidFill>
                  <a:schemeClr val="tx2"/>
                </a:solidFill>
                <a:latin typeface="Corbel" panose="020B0503020204020204" pitchFamily="34" charset="0"/>
              </a:rPr>
              <a:t>Introduction</a:t>
            </a:r>
            <a:endParaRPr lang="zh-CN" altLang="en-US" sz="3600" b="1" dirty="0">
              <a:solidFill>
                <a:schemeClr val="tx2"/>
              </a:solidFill>
              <a:latin typeface="Corbel" panose="020B0503020204020204" pitchFamily="34" charset="0"/>
            </a:endParaRPr>
          </a:p>
        </p:txBody>
      </p:sp>
      <p:grpSp>
        <p:nvGrpSpPr>
          <p:cNvPr id="15" name="Group 14"/>
          <p:cNvGrpSpPr/>
          <p:nvPr/>
        </p:nvGrpSpPr>
        <p:grpSpPr>
          <a:xfrm>
            <a:off x="2411476" y="1798293"/>
            <a:ext cx="7365872" cy="3876632"/>
            <a:chOff x="3358108" y="1798293"/>
            <a:chExt cx="7365872" cy="3876632"/>
          </a:xfrm>
        </p:grpSpPr>
        <p:grpSp>
          <p:nvGrpSpPr>
            <p:cNvPr id="10" name="Group 9"/>
            <p:cNvGrpSpPr/>
            <p:nvPr/>
          </p:nvGrpSpPr>
          <p:grpSpPr>
            <a:xfrm>
              <a:off x="3358108" y="1798293"/>
              <a:ext cx="7365872" cy="3526862"/>
              <a:chOff x="4044146" y="4797191"/>
              <a:chExt cx="7365872" cy="3526862"/>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0633" y="4797191"/>
                <a:ext cx="2092899" cy="2197544"/>
              </a:xfrm>
              <a:prstGeom prst="rect">
                <a:avLst/>
              </a:prstGeom>
            </p:spPr>
          </p:pic>
          <p:sp>
            <p:nvSpPr>
              <p:cNvPr id="13" name="Rectangle 12"/>
              <p:cNvSpPr/>
              <p:nvPr/>
            </p:nvSpPr>
            <p:spPr>
              <a:xfrm>
                <a:off x="4044146" y="7068325"/>
                <a:ext cx="7365872" cy="1255728"/>
              </a:xfrm>
              <a:prstGeom prst="rect">
                <a:avLst/>
              </a:prstGeom>
            </p:spPr>
            <p:txBody>
              <a:bodyPr wrap="square">
                <a:spAutoFit/>
              </a:bodyPr>
              <a:lstStyle/>
              <a:p>
                <a:pPr algn="ctr">
                  <a:lnSpc>
                    <a:spcPct val="90000"/>
                  </a:lnSpc>
                </a:pPr>
                <a:r>
                  <a:rPr lang="en-US" altLang="zh-CN" sz="3600" dirty="0"/>
                  <a:t>Motif:</a:t>
                </a:r>
              </a:p>
              <a:p>
                <a:pPr algn="ctr">
                  <a:lnSpc>
                    <a:spcPct val="90000"/>
                  </a:lnSpc>
                </a:pPr>
                <a:r>
                  <a:rPr lang="en-US" altLang="zh-CN" sz="2400" dirty="0"/>
                  <a:t>A unit of decoration that is repeated all over </a:t>
                </a:r>
                <a:r>
                  <a:rPr lang="en-US" altLang="zh-CN" sz="2400" dirty="0" smtClean="0"/>
                  <a:t>something(as a fabric).</a:t>
                </a:r>
                <a:endParaRPr lang="zh-CN" altLang="en-US" sz="2400" dirty="0"/>
              </a:p>
            </p:txBody>
          </p:sp>
        </p:grpSp>
        <p:pic>
          <p:nvPicPr>
            <p:cNvPr id="14" name="Picture 13" descr="Screen Clipping"/>
            <p:cNvPicPr>
              <a:picLocks noChangeAspect="1"/>
            </p:cNvPicPr>
            <p:nvPr/>
          </p:nvPicPr>
          <p:blipFill rotWithShape="1">
            <a:blip r:embed="rId4">
              <a:extLst>
                <a:ext uri="{28A0092B-C50C-407E-A947-70E740481C1C}">
                  <a14:useLocalDpi xmlns:a14="http://schemas.microsoft.com/office/drawing/2010/main" val="0"/>
                </a:ext>
              </a:extLst>
            </a:blip>
            <a:srcRect l="5599" r="10413" b="5946"/>
            <a:stretch/>
          </p:blipFill>
          <p:spPr>
            <a:xfrm>
              <a:off x="9561324" y="4975384"/>
              <a:ext cx="708658" cy="699541"/>
            </a:xfrm>
            <a:prstGeom prst="flowChartConnector">
              <a:avLst/>
            </a:prstGeom>
          </p:spPr>
        </p:pic>
      </p:grpSp>
      <p:grpSp>
        <p:nvGrpSpPr>
          <p:cNvPr id="17" name="Group 16"/>
          <p:cNvGrpSpPr/>
          <p:nvPr/>
        </p:nvGrpSpPr>
        <p:grpSpPr>
          <a:xfrm>
            <a:off x="528028" y="1085005"/>
            <a:ext cx="11132769" cy="5544664"/>
            <a:chOff x="-58372" y="1017668"/>
            <a:chExt cx="11132769" cy="5544664"/>
          </a:xfrm>
        </p:grpSpPr>
        <p:sp>
          <p:nvSpPr>
            <p:cNvPr id="6" name="Rectangle 5"/>
            <p:cNvSpPr/>
            <p:nvPr/>
          </p:nvSpPr>
          <p:spPr>
            <a:xfrm>
              <a:off x="1025650" y="6193000"/>
              <a:ext cx="10048747" cy="369332"/>
            </a:xfrm>
            <a:prstGeom prst="rect">
              <a:avLst/>
            </a:prstGeom>
          </p:spPr>
          <p:txBody>
            <a:bodyPr wrap="square">
              <a:spAutoFit/>
            </a:bodyPr>
            <a:lstStyle/>
            <a:p>
              <a:r>
                <a:rPr lang="en-US" altLang="zh-CN" dirty="0"/>
                <a:t>Milo, </a:t>
              </a:r>
              <a:r>
                <a:rPr lang="en-US" altLang="zh-CN" dirty="0" smtClean="0"/>
                <a:t>R. et.al. </a:t>
              </a:r>
              <a:r>
                <a:rPr lang="en-US" altLang="zh-CN" dirty="0"/>
                <a:t>Network Motifs: Simple </a:t>
              </a:r>
              <a:r>
                <a:rPr lang="en-US" altLang="zh-CN" dirty="0" smtClean="0"/>
                <a:t>Building Blocks </a:t>
              </a:r>
              <a:r>
                <a:rPr lang="en-US" altLang="zh-CN" dirty="0"/>
                <a:t>of Complex Networks. Science 2002, 298, 824–827.</a:t>
              </a:r>
              <a:endParaRPr lang="zh-CN" altLang="en-US" dirty="0"/>
            </a:p>
          </p:txBody>
        </p:sp>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480" y="1017668"/>
              <a:ext cx="8127864" cy="5075628"/>
            </a:xfrm>
            <a:prstGeom prst="rect">
              <a:avLst/>
            </a:prstGeom>
          </p:spPr>
        </p:pic>
        <p:sp>
          <p:nvSpPr>
            <p:cNvPr id="16" name="TextBox 15"/>
            <p:cNvSpPr txBox="1"/>
            <p:nvPr/>
          </p:nvSpPr>
          <p:spPr>
            <a:xfrm>
              <a:off x="-58372" y="3122118"/>
              <a:ext cx="2088232" cy="424732"/>
            </a:xfrm>
            <a:prstGeom prst="rect">
              <a:avLst/>
            </a:prstGeom>
            <a:noFill/>
          </p:spPr>
          <p:txBody>
            <a:bodyPr wrap="square" rtlCol="0">
              <a:spAutoFit/>
            </a:bodyPr>
            <a:lstStyle/>
            <a:p>
              <a:pPr>
                <a:lnSpc>
                  <a:spcPct val="90000"/>
                </a:lnSpc>
              </a:pPr>
              <a:r>
                <a:rPr lang="en-US" altLang="zh-CN" sz="2400" dirty="0" smtClean="0"/>
                <a:t>Network</a:t>
              </a:r>
              <a:r>
                <a:rPr lang="en-US" altLang="zh-CN" sz="2400" dirty="0"/>
                <a:t> </a:t>
              </a:r>
              <a:r>
                <a:rPr lang="en-US" altLang="zh-CN" sz="2400" dirty="0" smtClean="0"/>
                <a:t>motif</a:t>
              </a:r>
            </a:p>
          </p:txBody>
        </p:sp>
      </p:gr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1+#ppt_w/2"/>
                                          </p:val>
                                        </p:tav>
                                        <p:tav tm="100000">
                                          <p:val>
                                            <p:strVal val="#ppt_x"/>
                                          </p:val>
                                        </p:tav>
                                      </p:tavLst>
                                    </p:anim>
                                    <p:anim calcmode="lin" valueType="num">
                                      <p:cBhvr additive="base">
                                        <p:cTn id="11"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smtClean="0">
                <a:solidFill>
                  <a:schemeClr val="tx2"/>
                </a:solidFill>
                <a:latin typeface="Corbel" panose="020B0503020204020204" pitchFamily="34" charset="0"/>
              </a:rPr>
              <a:t>Introduction</a:t>
            </a:r>
            <a:endParaRPr lang="zh-CN" altLang="en-US" sz="3600" b="1" dirty="0">
              <a:solidFill>
                <a:schemeClr val="tx2"/>
              </a:solidFill>
              <a:latin typeface="Corbel" panose="020B0503020204020204" pitchFamily="34" charset="0"/>
            </a:endParaRPr>
          </a:p>
        </p:txBody>
      </p:sp>
      <p:graphicFrame>
        <p:nvGraphicFramePr>
          <p:cNvPr id="8" name="表格 13">
            <a:extLst>
              <a:ext uri="{FF2B5EF4-FFF2-40B4-BE49-F238E27FC236}">
                <a16:creationId xmlns:a16="http://schemas.microsoft.com/office/drawing/2014/main" id="{9595BD8A-B5DA-4031-A6B7-DDAD1D5942C4}"/>
              </a:ext>
            </a:extLst>
          </p:cNvPr>
          <p:cNvGraphicFramePr>
            <a:graphicFrameLocks noGrp="1"/>
          </p:cNvGraphicFramePr>
          <p:nvPr>
            <p:extLst>
              <p:ext uri="{D42A27DB-BD31-4B8C-83A1-F6EECF244321}">
                <p14:modId xmlns:p14="http://schemas.microsoft.com/office/powerpoint/2010/main" val="209801970"/>
              </p:ext>
            </p:extLst>
          </p:nvPr>
        </p:nvGraphicFramePr>
        <p:xfrm>
          <a:off x="6526460" y="1392312"/>
          <a:ext cx="4839765" cy="1737360"/>
        </p:xfrm>
        <a:graphic>
          <a:graphicData uri="http://schemas.openxmlformats.org/drawingml/2006/table">
            <a:tbl>
              <a:tblPr firstRow="1" bandRow="1">
                <a:tableStyleId>{073A0DAA-6AF3-43AB-8588-CEC1D06C72B9}</a:tableStyleId>
              </a:tblPr>
              <a:tblGrid>
                <a:gridCol w="936103">
                  <a:extLst>
                    <a:ext uri="{9D8B030D-6E8A-4147-A177-3AD203B41FA5}">
                      <a16:colId xmlns:a16="http://schemas.microsoft.com/office/drawing/2014/main" val="609649653"/>
                    </a:ext>
                  </a:extLst>
                </a:gridCol>
                <a:gridCol w="1944216">
                  <a:extLst>
                    <a:ext uri="{9D8B030D-6E8A-4147-A177-3AD203B41FA5}">
                      <a16:colId xmlns:a16="http://schemas.microsoft.com/office/drawing/2014/main" val="4143112529"/>
                    </a:ext>
                  </a:extLst>
                </a:gridCol>
                <a:gridCol w="1959446">
                  <a:extLst>
                    <a:ext uri="{9D8B030D-6E8A-4147-A177-3AD203B41FA5}">
                      <a16:colId xmlns:a16="http://schemas.microsoft.com/office/drawing/2014/main" val="1136338424"/>
                    </a:ext>
                  </a:extLst>
                </a:gridCol>
              </a:tblGrid>
              <a:tr h="216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Research Field</a:t>
                      </a:r>
                      <a:endParaRPr lang="zh-CN"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Researcher</a:t>
                      </a:r>
                      <a:endParaRPr lang="zh-CN" altLang="en-US" dirty="0"/>
                    </a:p>
                  </a:txBody>
                  <a:tcPr anchor="ctr"/>
                </a:tc>
                <a:extLst>
                  <a:ext uri="{0D108BD9-81ED-4DB2-BD59-A6C34878D82A}">
                    <a16:rowId xmlns:a16="http://schemas.microsoft.com/office/drawing/2014/main" val="927048220"/>
                  </a:ext>
                </a:extLst>
              </a:tr>
              <a:tr h="216024">
                <a:tc rowSpan="3">
                  <a:txBody>
                    <a:bodyPr/>
                    <a:lstStyle/>
                    <a:p>
                      <a:r>
                        <a:rPr lang="en-US" altLang="zh-CN" dirty="0"/>
                        <a:t>Motif</a:t>
                      </a:r>
                      <a:endParaRPr lang="zh-CN" altLang="en-US" dirty="0"/>
                    </a:p>
                  </a:txBody>
                  <a:tcPr anchor="ctr"/>
                </a:tc>
                <a:tc>
                  <a:txBody>
                    <a:bodyPr/>
                    <a:lstStyle/>
                    <a:p>
                      <a:r>
                        <a:rPr lang="en-US" altLang="zh-CN" dirty="0"/>
                        <a:t>Topological</a:t>
                      </a:r>
                      <a:endParaRPr lang="zh-CN" altLang="en-US" dirty="0"/>
                    </a:p>
                  </a:txBody>
                  <a:tcPr anchor="ctr"/>
                </a:tc>
                <a:tc>
                  <a:txBody>
                    <a:bodyPr/>
                    <a:lstStyle/>
                    <a:p>
                      <a:r>
                        <a:rPr lang="en-US" altLang="zh-CN" dirty="0"/>
                        <a:t>Milo et.al.</a:t>
                      </a:r>
                      <a:endParaRPr lang="zh-CN" altLang="en-US" dirty="0"/>
                    </a:p>
                  </a:txBody>
                  <a:tcPr anchor="ctr"/>
                </a:tc>
                <a:extLst>
                  <a:ext uri="{0D108BD9-81ED-4DB2-BD59-A6C34878D82A}">
                    <a16:rowId xmlns:a16="http://schemas.microsoft.com/office/drawing/2014/main" val="4054618793"/>
                  </a:ext>
                </a:extLst>
              </a:tr>
              <a:tr h="216024">
                <a:tc vMerge="1">
                  <a:txBody>
                    <a:bodyPr/>
                    <a:lstStyle/>
                    <a:p>
                      <a:endParaRPr lang="zh-CN" altLang="en-US" dirty="0"/>
                    </a:p>
                  </a:txBody>
                  <a:tcPr/>
                </a:tc>
                <a:tc>
                  <a:txBody>
                    <a:bodyPr/>
                    <a:lstStyle/>
                    <a:p>
                      <a:r>
                        <a:rPr lang="en-US" altLang="zh-CN" dirty="0"/>
                        <a:t>Temporal</a:t>
                      </a:r>
                      <a:endParaRPr lang="zh-CN" altLang="en-US" dirty="0"/>
                    </a:p>
                  </a:txBody>
                  <a:tcPr anchor="ctr"/>
                </a:tc>
                <a:tc>
                  <a:txBody>
                    <a:bodyPr/>
                    <a:lstStyle/>
                    <a:p>
                      <a:r>
                        <a:rPr lang="en-US" altLang="zh-CN" dirty="0" err="1"/>
                        <a:t>Kovanen</a:t>
                      </a:r>
                      <a:r>
                        <a:rPr lang="en-US" altLang="zh-CN" dirty="0"/>
                        <a:t> et.al.</a:t>
                      </a:r>
                      <a:endParaRPr lang="zh-CN" altLang="en-US" dirty="0"/>
                    </a:p>
                  </a:txBody>
                  <a:tcPr anchor="ctr"/>
                </a:tc>
                <a:extLst>
                  <a:ext uri="{0D108BD9-81ED-4DB2-BD59-A6C34878D82A}">
                    <a16:rowId xmlns:a16="http://schemas.microsoft.com/office/drawing/2014/main" val="3757912790"/>
                  </a:ext>
                </a:extLst>
              </a:tr>
              <a:tr h="216024">
                <a:tc vMerge="1">
                  <a:txBody>
                    <a:bodyPr/>
                    <a:lstStyle/>
                    <a:p>
                      <a:endParaRPr lang="zh-CN" altLang="en-US" dirty="0"/>
                    </a:p>
                  </a:txBody>
                  <a:tcPr/>
                </a:tc>
                <a:tc>
                  <a:txBody>
                    <a:bodyPr/>
                    <a:lstStyle/>
                    <a:p>
                      <a:r>
                        <a:rPr lang="en-US" altLang="zh-CN" dirty="0"/>
                        <a:t>Topological</a:t>
                      </a:r>
                      <a:endParaRPr lang="zh-CN" altLang="en-US" dirty="0"/>
                    </a:p>
                  </a:txBody>
                  <a:tcPr anchor="ctr"/>
                </a:tc>
                <a:tc>
                  <a:txBody>
                    <a:bodyPr/>
                    <a:lstStyle/>
                    <a:p>
                      <a:r>
                        <a:rPr lang="en-US" altLang="zh-CN" sz="1800" kern="1200" dirty="0">
                          <a:solidFill>
                            <a:schemeClr val="tx1">
                              <a:lumMod val="50000"/>
                            </a:schemeClr>
                          </a:solidFill>
                          <a:effectLst/>
                          <a:latin typeface="+mn-lt"/>
                          <a:ea typeface="+mn-ea"/>
                          <a:cs typeface="+mn-cs"/>
                        </a:rPr>
                        <a:t>Schneider </a:t>
                      </a:r>
                      <a:r>
                        <a:rPr lang="en-US" altLang="zh-CN" sz="1800" kern="1200" dirty="0" smtClean="0">
                          <a:solidFill>
                            <a:schemeClr val="tx1">
                              <a:lumMod val="50000"/>
                            </a:schemeClr>
                          </a:solidFill>
                          <a:effectLst/>
                          <a:latin typeface="+mn-lt"/>
                          <a:ea typeface="+mn-ea"/>
                          <a:cs typeface="+mn-cs"/>
                        </a:rPr>
                        <a:t>et.al</a:t>
                      </a:r>
                    </a:p>
                    <a:p>
                      <a:r>
                        <a:rPr lang="en-US" altLang="zh-CN" sz="1800" kern="1200" dirty="0" smtClean="0">
                          <a:solidFill>
                            <a:schemeClr val="tx1">
                              <a:lumMod val="50000"/>
                            </a:schemeClr>
                          </a:solidFill>
                          <a:effectLst/>
                          <a:latin typeface="+mn-lt"/>
                          <a:ea typeface="+mn-ea"/>
                          <a:cs typeface="+mn-cs"/>
                        </a:rPr>
                        <a:t>Xi Liu et.al.</a:t>
                      </a:r>
                      <a:endParaRPr lang="zh-CN" altLang="en-US" dirty="0"/>
                    </a:p>
                  </a:txBody>
                  <a:tcPr anchor="ctr"/>
                </a:tc>
                <a:extLst>
                  <a:ext uri="{0D108BD9-81ED-4DB2-BD59-A6C34878D82A}">
                    <a16:rowId xmlns:a16="http://schemas.microsoft.com/office/drawing/2014/main" val="2801444044"/>
                  </a:ext>
                </a:extLst>
              </a:tr>
            </a:tbl>
          </a:graphicData>
        </a:graphic>
      </p:graphicFrame>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04" y="3529354"/>
            <a:ext cx="5249008" cy="2762636"/>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1765" y="3663516"/>
            <a:ext cx="2781688" cy="2581635"/>
          </a:xfrm>
          <a:prstGeom prst="rect">
            <a:avLst/>
          </a:prstGeom>
        </p:spPr>
      </p:pic>
      <p:sp>
        <p:nvSpPr>
          <p:cNvPr id="11" name="Rectangle 10"/>
          <p:cNvSpPr/>
          <p:nvPr/>
        </p:nvSpPr>
        <p:spPr>
          <a:xfrm>
            <a:off x="536674" y="6211669"/>
            <a:ext cx="4916410" cy="646331"/>
          </a:xfrm>
          <a:prstGeom prst="rect">
            <a:avLst/>
          </a:prstGeom>
        </p:spPr>
        <p:txBody>
          <a:bodyPr wrap="none">
            <a:spAutoFit/>
          </a:bodyPr>
          <a:lstStyle/>
          <a:p>
            <a:r>
              <a:rPr lang="en-US" altLang="zh-CN" dirty="0">
                <a:solidFill>
                  <a:schemeClr val="tx1">
                    <a:lumMod val="50000"/>
                  </a:schemeClr>
                </a:solidFill>
              </a:rPr>
              <a:t>Schneider </a:t>
            </a:r>
            <a:r>
              <a:rPr lang="en-US" altLang="zh-CN" dirty="0" smtClean="0">
                <a:solidFill>
                  <a:schemeClr val="tx1">
                    <a:lumMod val="50000"/>
                  </a:schemeClr>
                </a:solidFill>
              </a:rPr>
              <a:t>et.al. </a:t>
            </a:r>
            <a:r>
              <a:rPr lang="en-US" altLang="zh-CN" dirty="0"/>
              <a:t>Unravelling Daily Human Mobility</a:t>
            </a:r>
          </a:p>
          <a:p>
            <a:r>
              <a:rPr lang="fr-FR" altLang="zh-CN" dirty="0"/>
              <a:t>Motifs. J. R. Soc. Interface </a:t>
            </a:r>
            <a:r>
              <a:rPr lang="fr-FR" altLang="zh-CN" b="1" dirty="0"/>
              <a:t>2013</a:t>
            </a:r>
            <a:r>
              <a:rPr lang="fr-FR" altLang="zh-CN" dirty="0"/>
              <a:t>, 10, 20130246.</a:t>
            </a:r>
            <a:endParaRPr lang="en-US" altLang="zh-CN" dirty="0">
              <a:solidFill>
                <a:schemeClr val="tx1">
                  <a:lumMod val="50000"/>
                </a:schemeClr>
              </a:solidFill>
            </a:endParaRPr>
          </a:p>
        </p:txBody>
      </p:sp>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404" y="1391568"/>
            <a:ext cx="4887007" cy="1381318"/>
          </a:xfrm>
          <a:prstGeom prst="rect">
            <a:avLst/>
          </a:prstGeom>
        </p:spPr>
      </p:pic>
      <p:sp>
        <p:nvSpPr>
          <p:cNvPr id="14" name="Rectangle 13"/>
          <p:cNvSpPr/>
          <p:nvPr/>
        </p:nvSpPr>
        <p:spPr>
          <a:xfrm>
            <a:off x="453387" y="2810315"/>
            <a:ext cx="6073073" cy="646331"/>
          </a:xfrm>
          <a:prstGeom prst="rect">
            <a:avLst/>
          </a:prstGeom>
        </p:spPr>
        <p:txBody>
          <a:bodyPr wrap="none">
            <a:spAutoFit/>
          </a:bodyPr>
          <a:lstStyle/>
          <a:p>
            <a:r>
              <a:rPr lang="en-US" altLang="zh-CN" dirty="0" err="1"/>
              <a:t>Kovanen</a:t>
            </a:r>
            <a:r>
              <a:rPr lang="en-US" altLang="zh-CN" dirty="0"/>
              <a:t> et.al</a:t>
            </a:r>
            <a:r>
              <a:rPr lang="en-US" altLang="zh-CN" dirty="0" smtClean="0"/>
              <a:t>. </a:t>
            </a:r>
            <a:r>
              <a:rPr lang="en-US" altLang="zh-CN" dirty="0"/>
              <a:t>Temporal Motifs in Time-Dependent Networks.</a:t>
            </a:r>
          </a:p>
          <a:p>
            <a:r>
              <a:rPr lang="en-US" altLang="zh-CN" dirty="0"/>
              <a:t>J. Stat. Mech. Theory Exp. </a:t>
            </a:r>
            <a:r>
              <a:rPr lang="en-US" altLang="zh-CN" b="1" dirty="0"/>
              <a:t>2011</a:t>
            </a:r>
            <a:r>
              <a:rPr lang="en-US" altLang="zh-CN" dirty="0"/>
              <a:t>, 2011, P11005.</a:t>
            </a:r>
            <a:endParaRPr lang="zh-CN" altLang="en-US" dirty="0"/>
          </a:p>
        </p:txBody>
      </p:sp>
      <p:sp>
        <p:nvSpPr>
          <p:cNvPr id="16" name="Rectangle 15"/>
          <p:cNvSpPr/>
          <p:nvPr/>
        </p:nvSpPr>
        <p:spPr>
          <a:xfrm>
            <a:off x="9251875" y="4365104"/>
            <a:ext cx="2747193" cy="923330"/>
          </a:xfrm>
          <a:prstGeom prst="rect">
            <a:avLst/>
          </a:prstGeom>
        </p:spPr>
        <p:txBody>
          <a:bodyPr wrap="square">
            <a:spAutoFit/>
          </a:bodyPr>
          <a:lstStyle/>
          <a:p>
            <a:r>
              <a:rPr lang="en-US" altLang="zh-CN" dirty="0"/>
              <a:t>Xi </a:t>
            </a:r>
            <a:r>
              <a:rPr lang="en-US" altLang="zh-CN" dirty="0" smtClean="0"/>
              <a:t>Liu et.al. </a:t>
            </a:r>
          </a:p>
          <a:p>
            <a:r>
              <a:rPr lang="en-US" altLang="zh-CN" dirty="0" smtClean="0"/>
              <a:t>Migrant Routing in the U.S. Urban System.</a:t>
            </a:r>
            <a:endParaRPr lang="zh-CN" altLang="en-US" dirty="0"/>
          </a:p>
        </p:txBody>
      </p:sp>
    </p:spTree>
    <p:extLst>
      <p:ext uri="{BB962C8B-B14F-4D97-AF65-F5344CB8AC3E}">
        <p14:creationId xmlns:p14="http://schemas.microsoft.com/office/powerpoint/2010/main" val="117245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rot="5400000">
            <a:off x="555724" y="361950"/>
            <a:ext cx="609600" cy="647700"/>
          </a:xfrm>
          <a:prstGeom prst="homePlate">
            <a:avLst/>
          </a:prstGeom>
          <a:solidFill>
            <a:schemeClr val="bg1">
              <a:lumMod val="65000"/>
            </a:schemeClr>
          </a:solidFill>
          <a:ln>
            <a:solidFill>
              <a:schemeClr val="bg2"/>
            </a:solidFill>
          </a:ln>
          <a:effectLst>
            <a:softEdge rad="3175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ln w="0">
                <a:solidFill>
                  <a:schemeClr val="bg2"/>
                </a:solidFill>
              </a:ln>
              <a:solidFill>
                <a:schemeClr val="bg2"/>
              </a:solidFill>
              <a:effectLst>
                <a:outerShdw blurRad="38100" dist="19050" dir="2700000" algn="tl" rotWithShape="0">
                  <a:schemeClr val="dk1">
                    <a:alpha val="40000"/>
                  </a:schemeClr>
                </a:outerShdw>
              </a:effectLst>
            </a:endParaRPr>
          </a:p>
        </p:txBody>
      </p:sp>
      <p:sp>
        <p:nvSpPr>
          <p:cNvPr id="7" name="文本框 6"/>
          <p:cNvSpPr txBox="1"/>
          <p:nvPr/>
        </p:nvSpPr>
        <p:spPr>
          <a:xfrm>
            <a:off x="1184374" y="381000"/>
            <a:ext cx="9660781" cy="590931"/>
          </a:xfrm>
          <a:prstGeom prst="rect">
            <a:avLst/>
          </a:prstGeom>
          <a:noFill/>
        </p:spPr>
        <p:txBody>
          <a:bodyPr wrap="square" rtlCol="0">
            <a:spAutoFit/>
          </a:bodyPr>
          <a:lstStyle/>
          <a:p>
            <a:pPr>
              <a:lnSpc>
                <a:spcPct val="90000"/>
              </a:lnSpc>
            </a:pPr>
            <a:r>
              <a:rPr lang="en-US" altLang="zh-CN" sz="3600" b="1" dirty="0" smtClean="0">
                <a:solidFill>
                  <a:schemeClr val="tx2"/>
                </a:solidFill>
                <a:latin typeface="Corbel" panose="020B0503020204020204" pitchFamily="34" charset="0"/>
              </a:rPr>
              <a:t>Travel Network —Constructing Travel Trajectory</a:t>
            </a:r>
            <a:endParaRPr lang="en-US" altLang="zh-CN" sz="3600" b="1" dirty="0">
              <a:solidFill>
                <a:schemeClr val="tx2"/>
              </a:solidFill>
              <a:latin typeface="Corbel" panose="020B0503020204020204" pitchFamily="34"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9870" y="1115409"/>
            <a:ext cx="3436648" cy="5212331"/>
          </a:xfrm>
        </p:spPr>
      </p:pic>
      <p:sp>
        <p:nvSpPr>
          <p:cNvPr id="9" name="Rectangle 8"/>
          <p:cNvSpPr/>
          <p:nvPr/>
        </p:nvSpPr>
        <p:spPr>
          <a:xfrm>
            <a:off x="674649" y="6452549"/>
            <a:ext cx="3311869" cy="369332"/>
          </a:xfrm>
          <a:prstGeom prst="rect">
            <a:avLst/>
          </a:prstGeom>
        </p:spPr>
        <p:txBody>
          <a:bodyPr wrap="none">
            <a:spAutoFit/>
          </a:bodyPr>
          <a:lstStyle/>
          <a:p>
            <a:r>
              <a:rPr lang="en-US" altLang="zh-CN" dirty="0"/>
              <a:t>Top </a:t>
            </a:r>
            <a:r>
              <a:rPr lang="en-US" altLang="zh-CN" dirty="0" smtClean="0"/>
              <a:t>30 Landmarks in </a:t>
            </a:r>
            <a:r>
              <a:rPr lang="en-US" altLang="zh-CN" dirty="0"/>
              <a:t>Manhattan.</a:t>
            </a:r>
            <a:endParaRPr lang="zh-CN" altLang="en-US" dirty="0"/>
          </a:p>
        </p:txBody>
      </p:sp>
      <p:sp>
        <p:nvSpPr>
          <p:cNvPr id="12" name="Rectangle 11"/>
          <p:cNvSpPr/>
          <p:nvPr/>
        </p:nvSpPr>
        <p:spPr>
          <a:xfrm>
            <a:off x="4274268" y="1589366"/>
            <a:ext cx="3720890" cy="461665"/>
          </a:xfrm>
          <a:prstGeom prst="rect">
            <a:avLst/>
          </a:prstGeom>
        </p:spPr>
        <p:txBody>
          <a:bodyPr wrap="none">
            <a:spAutoFit/>
          </a:bodyPr>
          <a:lstStyle/>
          <a:p>
            <a:r>
              <a:rPr lang="en-US" altLang="zh-CN" sz="2400" dirty="0" smtClean="0"/>
              <a:t>A </a:t>
            </a:r>
            <a:r>
              <a:rPr lang="en-US" altLang="zh-CN" sz="2400" dirty="0"/>
              <a:t>set of </a:t>
            </a:r>
            <a:r>
              <a:rPr lang="en-US" altLang="zh-CN" sz="2400" dirty="0" smtClean="0"/>
              <a:t> </a:t>
            </a:r>
            <a:r>
              <a:rPr lang="en-US" altLang="zh-CN" sz="2400" dirty="0"/>
              <a:t>popular </a:t>
            </a:r>
            <a:r>
              <a:rPr lang="en-US" altLang="zh-CN" sz="2400" dirty="0" smtClean="0"/>
              <a:t>landmarks:</a:t>
            </a:r>
            <a:endParaRPr lang="zh-CN" altLang="en-US" sz="2400" dirty="0"/>
          </a:p>
        </p:txBody>
      </p:sp>
      <p:sp>
        <p:nvSpPr>
          <p:cNvPr id="14" name="Rectangle 13"/>
          <p:cNvSpPr/>
          <p:nvPr/>
        </p:nvSpPr>
        <p:spPr>
          <a:xfrm>
            <a:off x="4292802" y="2943650"/>
            <a:ext cx="7632947" cy="830997"/>
          </a:xfrm>
          <a:prstGeom prst="rect">
            <a:avLst/>
          </a:prstGeom>
        </p:spPr>
        <p:txBody>
          <a:bodyPr wrap="square">
            <a:spAutoFit/>
          </a:bodyPr>
          <a:lstStyle/>
          <a:p>
            <a:r>
              <a:rPr lang="en-US" altLang="zh-CN" sz="2400" dirty="0"/>
              <a:t>A</a:t>
            </a:r>
            <a:r>
              <a:rPr lang="en-US" altLang="zh-CN" sz="2400" dirty="0" smtClean="0"/>
              <a:t> </a:t>
            </a:r>
            <a:r>
              <a:rPr lang="en-US" altLang="zh-CN" sz="2400" dirty="0"/>
              <a:t>set of </a:t>
            </a:r>
            <a:r>
              <a:rPr lang="en-US" altLang="zh-CN" sz="2400" dirty="0" smtClean="0"/>
              <a:t>travel points: (i.e</a:t>
            </a:r>
            <a:r>
              <a:rPr lang="en-US" altLang="zh-CN" sz="2400" dirty="0"/>
              <a:t>., geo-tagged and time-stamped photos)</a:t>
            </a:r>
            <a:endParaRPr lang="zh-CN" altLang="en-US" sz="2400" dirty="0"/>
          </a:p>
        </p:txBody>
      </p:sp>
      <p:sp>
        <p:nvSpPr>
          <p:cNvPr id="16" name="Rectangle 15"/>
          <p:cNvSpPr/>
          <p:nvPr/>
        </p:nvSpPr>
        <p:spPr>
          <a:xfrm>
            <a:off x="4387146" y="4659860"/>
            <a:ext cx="2557110" cy="461665"/>
          </a:xfrm>
          <a:prstGeom prst="rect">
            <a:avLst/>
          </a:prstGeom>
        </p:spPr>
        <p:txBody>
          <a:bodyPr wrap="none">
            <a:spAutoFit/>
          </a:bodyPr>
          <a:lstStyle/>
          <a:p>
            <a:r>
              <a:rPr lang="fr-FR" altLang="zh-CN" sz="2400" dirty="0" smtClean="0"/>
              <a:t>A </a:t>
            </a:r>
            <a:r>
              <a:rPr lang="en-US" altLang="zh-CN" sz="2400" dirty="0" smtClean="0"/>
              <a:t>travel</a:t>
            </a:r>
            <a:r>
              <a:rPr lang="fr-FR" altLang="zh-CN" sz="2400" dirty="0" smtClean="0"/>
              <a:t> </a:t>
            </a:r>
            <a:r>
              <a:rPr lang="fr-FR" altLang="zh-CN" sz="2400" dirty="0" err="1" smtClean="0"/>
              <a:t>trajectory</a:t>
            </a:r>
            <a:r>
              <a:rPr lang="fr-FR" altLang="zh-CN" sz="2400" dirty="0"/>
              <a:t>:</a:t>
            </a:r>
            <a:endParaRPr lang="zh-CN" altLang="en-US" sz="2400" dirty="0"/>
          </a:p>
        </p:txBody>
      </p:sp>
      <mc:AlternateContent xmlns:mc="http://schemas.openxmlformats.org/markup-compatibility/2006" xmlns:a14="http://schemas.microsoft.com/office/drawing/2010/main">
        <mc:Choice Requires="a14">
          <p:sp>
            <p:nvSpPr>
              <p:cNvPr id="24" name="TextBox 23"/>
              <p:cNvSpPr txBox="1"/>
              <p:nvPr/>
            </p:nvSpPr>
            <p:spPr>
              <a:xfrm>
                <a:off x="6581105" y="2262805"/>
                <a:ext cx="2299989" cy="332399"/>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𝕃</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𝑙</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𝑙</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𝑙</m:t>
                              </m:r>
                            </m:e>
                            <m:sub>
                              <m:r>
                                <a:rPr lang="en-US" altLang="zh-CN" sz="2400" b="0" i="1" smtClean="0">
                                  <a:latin typeface="Cambria Math" panose="02040503050406030204" pitchFamily="18" charset="0"/>
                                </a:rPr>
                                <m:t>𝑛</m:t>
                              </m:r>
                            </m:sub>
                          </m:sSub>
                        </m:e>
                      </m:d>
                    </m:oMath>
                  </m:oMathPara>
                </a14:m>
                <a:endParaRPr lang="zh-CN" alt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581105" y="2262805"/>
                <a:ext cx="2299989" cy="332399"/>
              </a:xfrm>
              <a:prstGeom prst="rect">
                <a:avLst/>
              </a:prstGeom>
              <a:blipFill>
                <a:blip r:embed="rId4"/>
                <a:stretch>
                  <a:fillRect l="-1857" t="-5455" b="-1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a:spLocks noChangeAspect="1"/>
              </p:cNvSpPr>
              <p:nvPr/>
            </p:nvSpPr>
            <p:spPr>
              <a:xfrm>
                <a:off x="4387146" y="5373216"/>
                <a:ext cx="7540013" cy="276999"/>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a:rPr lang="zh-CN" altLang="en-US" sz="2000" b="0" i="1" smtClean="0">
                          <a:latin typeface="Cambria Math" panose="02040503050406030204" pitchFamily="18" charset="0"/>
                        </a:rPr>
                        <m:t>𝕋</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𝑡𝑖𝑚𝑒</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𝑔𝑒𝑜𝑚</m:t>
                              </m:r>
                              <m:r>
                                <m:rPr>
                                  <m:nor/>
                                </m:rPr>
                                <a:rPr lang="zh-CN" altLang="en-US" sz="2000" dirty="0"/>
                                <m:t> </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𝑡𝑦𝑝𝑒</m:t>
                              </m:r>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𝑚</m:t>
                                  </m:r>
                                </m:sub>
                              </m:sSub>
                              <m:r>
                                <a:rPr lang="en-US" altLang="zh-CN" sz="2000" i="1">
                                  <a:latin typeface="Cambria Math" panose="02040503050406030204" pitchFamily="18" charset="0"/>
                                </a:rPr>
                                <m:t>.</m:t>
                              </m:r>
                              <m:r>
                                <a:rPr lang="en-US" altLang="zh-CN" sz="2000" i="1">
                                  <a:latin typeface="Cambria Math" panose="02040503050406030204" pitchFamily="18" charset="0"/>
                                </a:rPr>
                                <m:t>𝑡𝑖𝑚𝑒</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𝑚</m:t>
                                  </m:r>
                                </m:sub>
                              </m:sSub>
                              <m:r>
                                <a:rPr lang="en-US" altLang="zh-CN" sz="2000" i="1">
                                  <a:latin typeface="Cambria Math" panose="02040503050406030204" pitchFamily="18" charset="0"/>
                                </a:rPr>
                                <m:t>.</m:t>
                              </m:r>
                              <m:r>
                                <a:rPr lang="en-US" altLang="zh-CN" sz="2000" i="1">
                                  <a:latin typeface="Cambria Math" panose="02040503050406030204" pitchFamily="18" charset="0"/>
                                </a:rPr>
                                <m:t>𝑔𝑒𝑜𝑚</m:t>
                              </m:r>
                              <m:r>
                                <m:rPr>
                                  <m:nor/>
                                </m:rPr>
                                <a:rPr lang="zh-CN" altLang="en-US" sz="2000" dirty="0"/>
                                <m:t> </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𝑙</m:t>
                                  </m:r>
                                </m:e>
                                <m:sub>
                                  <m:r>
                                    <a:rPr lang="en-US" altLang="zh-CN" sz="2000" b="0" i="1" smtClean="0">
                                      <a:latin typeface="Cambria Math" panose="02040503050406030204" pitchFamily="18" charset="0"/>
                                    </a:rPr>
                                    <m:t>𝑚</m:t>
                                  </m:r>
                                </m:sub>
                              </m:sSub>
                              <m:r>
                                <a:rPr lang="en-US" altLang="zh-CN" sz="2000" i="1">
                                  <a:latin typeface="Cambria Math" panose="02040503050406030204" pitchFamily="18" charset="0"/>
                                </a:rPr>
                                <m:t>.</m:t>
                              </m:r>
                              <m:r>
                                <a:rPr lang="en-US" altLang="zh-CN" sz="2000" i="1">
                                  <a:latin typeface="Cambria Math" panose="02040503050406030204" pitchFamily="18" charset="0"/>
                                </a:rPr>
                                <m:t>𝑡𝑦𝑝𝑒</m:t>
                              </m:r>
                            </m:e>
                          </m:d>
                        </m:e>
                      </m:d>
                    </m:oMath>
                  </m:oMathPara>
                </a14:m>
                <a:endParaRPr lang="zh-CN" alt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387146" y="5373216"/>
                <a:ext cx="7540013" cy="276999"/>
              </a:xfrm>
              <a:prstGeom prst="rect">
                <a:avLst/>
              </a:prstGeom>
              <a:blipFill>
                <a:blip r:embed="rId5"/>
                <a:stretch>
                  <a:fillRect l="-404" t="-4348"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6501148" y="3981135"/>
                <a:ext cx="2528961" cy="332399"/>
              </a:xfrm>
              <a:prstGeom prst="rect">
                <a:avLst/>
              </a:prstGeom>
              <a:noFill/>
            </p:spPr>
            <p:txBody>
              <a:bodyPr wrap="none" lIns="0" tIns="0" rIns="0" bIns="0" rtlCol="0">
                <a:spAutoFit/>
              </a:bodyPr>
              <a:lstStyle/>
              <a:p>
                <a:pPr>
                  <a:lnSpc>
                    <a:spcPct val="90000"/>
                  </a:lnSpc>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ℙ</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𝑚</m:t>
                              </m:r>
                            </m:sub>
                          </m:sSub>
                        </m:e>
                      </m:d>
                    </m:oMath>
                  </m:oMathPara>
                </a14:m>
                <a:endParaRPr lang="zh-CN" alt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501148" y="3981135"/>
                <a:ext cx="2528961" cy="332399"/>
              </a:xfrm>
              <a:prstGeom prst="rect">
                <a:avLst/>
              </a:prstGeom>
              <a:blipFill>
                <a:blip r:embed="rId6"/>
                <a:stretch>
                  <a:fillRect l="-2410" t="-3636"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15639" y="2244338"/>
                <a:ext cx="2510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𝑔𝑒𝑜𝑚</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𝑡𝑦𝑝𝑒</m:t>
                          </m:r>
                          <m:r>
                            <m:rPr>
                              <m:nor/>
                            </m:rPr>
                            <a:rPr lang="zh-CN" altLang="en-US" dirty="0"/>
                            <m:t> </m:t>
                          </m:r>
                        </m:e>
                      </m:d>
                    </m:oMath>
                  </m:oMathPara>
                </a14:m>
                <a:endParaRPr lang="zh-CN" alt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9415639" y="2244338"/>
                <a:ext cx="2510110" cy="369332"/>
              </a:xfrm>
              <a:prstGeom prst="rect">
                <a:avLst/>
              </a:prstGeom>
              <a:blipFill>
                <a:blip r:embed="rId7"/>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9230899" y="3902139"/>
                <a:ext cx="2808654"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en-US" altLang="zh-CN">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𝑔𝑒𝑜𝑚</m:t>
                          </m:r>
                          <m:r>
                            <m:rPr>
                              <m:nor/>
                            </m:rPr>
                            <a:rPr lang="zh-CN" altLang="en-US" dirty="0"/>
                            <m:t> </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𝑡𝑖𝑚𝑒</m:t>
                          </m:r>
                        </m:e>
                      </m:d>
                    </m:oMath>
                  </m:oMathPara>
                </a14:m>
                <a:endParaRPr lang="zh-CN" alt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9230899" y="3902139"/>
                <a:ext cx="2808654" cy="411395"/>
              </a:xfrm>
              <a:prstGeom prst="rect">
                <a:avLst/>
              </a:prstGeom>
              <a:blipFill>
                <a:blip r:embed="rId8"/>
                <a:stretch>
                  <a:fillRect b="-73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546204" y="5836696"/>
                <a:ext cx="11261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r>
                            <a:rPr lang="zh-CN" altLang="en-US" i="1">
                              <a:latin typeface="Cambria Math" panose="02040503050406030204" pitchFamily="18" charset="0"/>
                            </a:rPr>
                            <m:t>𝕋</m:t>
                          </m:r>
                        </m:e>
                      </m:d>
                      <m:r>
                        <a:rPr lang="en-US" altLang="zh-CN" dirty="0">
                          <a:latin typeface="Cambria Math" panose="02040503050406030204" pitchFamily="18" charset="0"/>
                          <a:ea typeface="Cambria Math" panose="02040503050406030204" pitchFamily="18" charset="0"/>
                        </a:rPr>
                        <m:t>&lt;</m:t>
                      </m:r>
                      <m:r>
                        <a:rPr lang="en-US" altLang="zh-CN" b="0" i="1" dirty="0" smtClean="0">
                          <a:latin typeface="Cambria Math" panose="02040503050406030204" pitchFamily="18" charset="0"/>
                          <a:ea typeface="Cambria Math" panose="02040503050406030204" pitchFamily="18" charset="0"/>
                        </a:rPr>
                        <m:t>𝑚</m:t>
                      </m:r>
                    </m:oMath>
                  </m:oMathPara>
                </a14:m>
                <a:endParaRPr lang="zh-CN" altLang="en-US" i="1" dirty="0"/>
              </a:p>
            </p:txBody>
          </p:sp>
        </mc:Choice>
        <mc:Fallback xmlns="">
          <p:sp>
            <p:nvSpPr>
              <p:cNvPr id="3" name="Rectangle 2"/>
              <p:cNvSpPr>
                <a:spLocks noRot="1" noChangeAspect="1" noMove="1" noResize="1" noEditPoints="1" noAdjustHandles="1" noChangeArrowheads="1" noChangeShapeType="1" noTextEdit="1"/>
              </p:cNvSpPr>
              <p:nvPr/>
            </p:nvSpPr>
            <p:spPr>
              <a:xfrm>
                <a:off x="7546204" y="5836696"/>
                <a:ext cx="1126142" cy="369332"/>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899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Asia_16x9">
  <a:themeElements>
    <a:clrScheme name="自定义 1">
      <a:dk1>
        <a:srgbClr val="000000"/>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65000"/>
          </a:schemeClr>
        </a:solidFill>
        <a:ln>
          <a:solidFill>
            <a:schemeClr val="bg2"/>
          </a:solidFill>
        </a:ln>
        <a:effectLst>
          <a:outerShdw blurRad="50800" dist="38100" dir="13500000" algn="br" rotWithShape="0">
            <a:prstClr val="black">
              <a:alpha val="40000"/>
            </a:prstClr>
          </a:outerShdw>
          <a:softEdge rad="31750"/>
        </a:effectLst>
      </a:spPr>
      <a:bodyPr rtlCol="0" anchor="ctr"/>
      <a:lstStyle>
        <a:defPPr algn="ctr">
          <a:defRPr sz="2400">
            <a:ln w="0">
              <a:solidFill>
                <a:schemeClr val="bg2"/>
              </a:solidFill>
            </a:ln>
            <a:solidFill>
              <a:schemeClr val="bg2"/>
            </a:solidFill>
            <a:effectLst>
              <a:outerShdw blurRad="38100" dist="19050" dir="2700000" algn="tl" rotWithShape="0">
                <a:schemeClr val="dk1">
                  <a:alpha val="40000"/>
                </a:schemeClr>
              </a:outerShdw>
            </a:effectLst>
          </a:defRPr>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mapasia.potx" id="{708C1096-E465-461A-AFCD-CAD474A9CEF8}" vid="{23D7D608-D1A7-4FE6-8D9D-2EAAFC56A7E1}"/>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905c3888-6285-45d0-bd76-60a9ac2d738c">english</DirectSourceMarket>
    <ApprovalStatus xmlns="905c3888-6285-45d0-bd76-60a9ac2d738c">InProgress</ApprovalStatus>
    <MarketSpecific xmlns="905c3888-6285-45d0-bd76-60a9ac2d738c">false</MarketSpecific>
    <LocComments xmlns="905c3888-6285-45d0-bd76-60a9ac2d738c" xsi:nil="true"/>
    <ThumbnailAssetId xmlns="905c3888-6285-45d0-bd76-60a9ac2d738c" xsi:nil="true"/>
    <PrimaryImageGen xmlns="905c3888-6285-45d0-bd76-60a9ac2d738c">false</PrimaryImageGen>
    <LegacyData xmlns="905c3888-6285-45d0-bd76-60a9ac2d738c" xsi:nil="true"/>
    <LocRecommendedHandoff xmlns="905c3888-6285-45d0-bd76-60a9ac2d738c" xsi:nil="true"/>
    <BusinessGroup xmlns="905c3888-6285-45d0-bd76-60a9ac2d738c" xsi:nil="true"/>
    <BlockPublish xmlns="905c3888-6285-45d0-bd76-60a9ac2d738c">false</BlockPublish>
    <TPFriendlyName xmlns="905c3888-6285-45d0-bd76-60a9ac2d738c" xsi:nil="true"/>
    <NumericId xmlns="905c3888-6285-45d0-bd76-60a9ac2d738c" xsi:nil="true"/>
    <APEditor xmlns="905c3888-6285-45d0-bd76-60a9ac2d738c">
      <UserInfo>
        <DisplayName/>
        <AccountId xsi:nil="true"/>
        <AccountType/>
      </UserInfo>
    </APEditor>
    <SourceTitle xmlns="905c3888-6285-45d0-bd76-60a9ac2d738c" xsi:nil="true"/>
    <OpenTemplate xmlns="905c3888-6285-45d0-bd76-60a9ac2d738c">true</OpenTemplate>
    <UALocComments xmlns="905c3888-6285-45d0-bd76-60a9ac2d738c" xsi:nil="true"/>
    <ParentAssetId xmlns="905c3888-6285-45d0-bd76-60a9ac2d738c" xsi:nil="true"/>
    <IntlLangReviewDate xmlns="905c3888-6285-45d0-bd76-60a9ac2d738c" xsi:nil="true"/>
    <FeatureTagsTaxHTField0 xmlns="905c3888-6285-45d0-bd76-60a9ac2d738c">
      <Terms xmlns="http://schemas.microsoft.com/office/infopath/2007/PartnerControls"/>
    </FeatureTagsTaxHTField0>
    <PublishStatusLookup xmlns="905c3888-6285-45d0-bd76-60a9ac2d738c">
      <Value>450955</Value>
    </PublishStatusLookup>
    <Providers xmlns="905c3888-6285-45d0-bd76-60a9ac2d738c" xsi:nil="true"/>
    <MachineTranslated xmlns="905c3888-6285-45d0-bd76-60a9ac2d738c">false</MachineTranslated>
    <OriginalSourceMarket xmlns="905c3888-6285-45d0-bd76-60a9ac2d738c">english</OriginalSourceMarket>
    <APDescription xmlns="905c3888-6285-45d0-bd76-60a9ac2d738c">此模板适合于学生、教师或商务人士，提供了标题模板和一幅配色方案为灰色的亚洲大陆地图。它是一系列相关模板之一，其中每个模板提供不同的大陆。此模板与 PowerPoint 2013 和更高版本兼容，提供各种各样的幻灯片版式，包括标题幻灯片、项目符号列表、照片和题注、示例图表以及空白幻灯片，全部采用宽屏 (16X9) 格式。
</APDescription>
    <ClipArtFilename xmlns="905c3888-6285-45d0-bd76-60a9ac2d738c" xsi:nil="true"/>
    <ContentItem xmlns="905c3888-6285-45d0-bd76-60a9ac2d738c" xsi:nil="true"/>
    <TPInstallLocation xmlns="905c3888-6285-45d0-bd76-60a9ac2d738c" xsi:nil="true"/>
    <PublishTargets xmlns="905c3888-6285-45d0-bd76-60a9ac2d738c">OfficeOnlineVNext</PublishTargets>
    <TimesCloned xmlns="905c3888-6285-45d0-bd76-60a9ac2d738c" xsi:nil="true"/>
    <AssetStart xmlns="905c3888-6285-45d0-bd76-60a9ac2d738c">2011-12-19T18:35:00+00:00</AssetStart>
    <Provider xmlns="905c3888-6285-45d0-bd76-60a9ac2d738c" xsi:nil="true"/>
    <AcquiredFrom xmlns="905c3888-6285-45d0-bd76-60a9ac2d738c">Internal MS</AcquiredFrom>
    <FriendlyTitle xmlns="905c3888-6285-45d0-bd76-60a9ac2d738c" xsi:nil="true"/>
    <LastHandOff xmlns="905c3888-6285-45d0-bd76-60a9ac2d738c" xsi:nil="true"/>
    <TPClientViewer xmlns="905c3888-6285-45d0-bd76-60a9ac2d738c" xsi:nil="true"/>
    <ShowIn xmlns="905c3888-6285-45d0-bd76-60a9ac2d738c">Show everywhere</ShowIn>
    <UANotes xmlns="905c3888-6285-45d0-bd76-60a9ac2d738c" xsi:nil="true"/>
    <TemplateStatus xmlns="905c3888-6285-45d0-bd76-60a9ac2d738c">Complete</TemplateStatus>
    <InternalTagsTaxHTField0 xmlns="905c3888-6285-45d0-bd76-60a9ac2d738c">
      <Terms xmlns="http://schemas.microsoft.com/office/infopath/2007/PartnerControls"/>
    </InternalTagsTaxHTField0>
    <CSXHash xmlns="905c3888-6285-45d0-bd76-60a9ac2d738c" xsi:nil="true"/>
    <Downloads xmlns="905c3888-6285-45d0-bd76-60a9ac2d738c">0</Downloads>
    <VoteCount xmlns="905c3888-6285-45d0-bd76-60a9ac2d738c" xsi:nil="true"/>
    <OOCacheId xmlns="905c3888-6285-45d0-bd76-60a9ac2d738c" xsi:nil="true"/>
    <IsDeleted xmlns="905c3888-6285-45d0-bd76-60a9ac2d738c">false</IsDeleted>
    <AssetExpire xmlns="905c3888-6285-45d0-bd76-60a9ac2d738c">2035-01-01T08:00:00+00:00</AssetExpire>
    <DSATActionTaken xmlns="905c3888-6285-45d0-bd76-60a9ac2d738c" xsi:nil="true"/>
    <CSXSubmissionMarket xmlns="905c3888-6285-45d0-bd76-60a9ac2d738c" xsi:nil="true"/>
    <TPExecutable xmlns="905c3888-6285-45d0-bd76-60a9ac2d738c" xsi:nil="true"/>
    <SubmitterId xmlns="905c3888-6285-45d0-bd76-60a9ac2d738c" xsi:nil="true"/>
    <EditorialTags xmlns="905c3888-6285-45d0-bd76-60a9ac2d738c" xsi:nil="true"/>
    <ApprovalLog xmlns="905c3888-6285-45d0-bd76-60a9ac2d738c" xsi:nil="true"/>
    <AssetType xmlns="905c3888-6285-45d0-bd76-60a9ac2d738c">TP</AssetType>
    <BugNumber xmlns="905c3888-6285-45d0-bd76-60a9ac2d738c" xsi:nil="true"/>
    <CSXSubmissionDate xmlns="905c3888-6285-45d0-bd76-60a9ac2d738c" xsi:nil="true"/>
    <CSXUpdate xmlns="905c3888-6285-45d0-bd76-60a9ac2d738c">false</CSXUpdate>
    <Milestone xmlns="905c3888-6285-45d0-bd76-60a9ac2d738c" xsi:nil="true"/>
    <RecommendationsModifier xmlns="905c3888-6285-45d0-bd76-60a9ac2d738c" xsi:nil="true"/>
    <OriginAsset xmlns="905c3888-6285-45d0-bd76-60a9ac2d738c" xsi:nil="true"/>
    <TPComponent xmlns="905c3888-6285-45d0-bd76-60a9ac2d738c" xsi:nil="true"/>
    <AssetId xmlns="905c3888-6285-45d0-bd76-60a9ac2d738c">TP102804866</AssetId>
    <IntlLocPriority xmlns="905c3888-6285-45d0-bd76-60a9ac2d738c" xsi:nil="true"/>
    <PolicheckWords xmlns="905c3888-6285-45d0-bd76-60a9ac2d738c" xsi:nil="true"/>
    <TPLaunchHelpLink xmlns="905c3888-6285-45d0-bd76-60a9ac2d738c" xsi:nil="true"/>
    <TPApplication xmlns="905c3888-6285-45d0-bd76-60a9ac2d738c" xsi:nil="true"/>
    <HandoffToMSDN xmlns="905c3888-6285-45d0-bd76-60a9ac2d738c" xsi:nil="true"/>
    <PlannedPubDate xmlns="905c3888-6285-45d0-bd76-60a9ac2d738c" xsi:nil="true"/>
    <IntlLangReviewer xmlns="905c3888-6285-45d0-bd76-60a9ac2d738c" xsi:nil="true"/>
    <CrawlForDependencies xmlns="905c3888-6285-45d0-bd76-60a9ac2d738c">false</CrawlForDependencies>
    <TrustLevel xmlns="905c3888-6285-45d0-bd76-60a9ac2d738c">1 Microsoft Managed Content</TrustLevel>
    <LocLastLocAttemptVersionLookup xmlns="905c3888-6285-45d0-bd76-60a9ac2d738c">724986</LocLastLocAttemptVersionLookup>
    <IsSearchable xmlns="905c3888-6285-45d0-bd76-60a9ac2d738c">true</IsSearchable>
    <TemplateTemplateType xmlns="905c3888-6285-45d0-bd76-60a9ac2d738c">PowerPoint Presentation Template</TemplateTemplateType>
    <CampaignTagsTaxHTField0 xmlns="905c3888-6285-45d0-bd76-60a9ac2d738c">
      <Terms xmlns="http://schemas.microsoft.com/office/infopath/2007/PartnerControls"/>
    </CampaignTagsTaxHTField0>
    <TPNamespace xmlns="905c3888-6285-45d0-bd76-60a9ac2d738c" xsi:nil="true"/>
    <TaxCatchAll xmlns="905c3888-6285-45d0-bd76-60a9ac2d738c"/>
    <Markets xmlns="905c3888-6285-45d0-bd76-60a9ac2d738c"/>
    <UAProjectedTotalWords xmlns="905c3888-6285-45d0-bd76-60a9ac2d738c" xsi:nil="true"/>
    <IntlLangReview xmlns="905c3888-6285-45d0-bd76-60a9ac2d738c">false</IntlLangReview>
    <OutputCachingOn xmlns="905c3888-6285-45d0-bd76-60a9ac2d738c">false</OutputCachingOn>
    <AverageRating xmlns="905c3888-6285-45d0-bd76-60a9ac2d738c" xsi:nil="true"/>
    <APAuthor xmlns="905c3888-6285-45d0-bd76-60a9ac2d738c">
      <UserInfo>
        <DisplayName>REDMOND\v-vaddu</DisplayName>
        <AccountId>2567</AccountId>
        <AccountType/>
      </UserInfo>
    </APAuthor>
    <LocManualTestRequired xmlns="905c3888-6285-45d0-bd76-60a9ac2d738c">false</LocManualTestRequired>
    <TPCommandLine xmlns="905c3888-6285-45d0-bd76-60a9ac2d738c" xsi:nil="true"/>
    <TPAppVersion xmlns="905c3888-6285-45d0-bd76-60a9ac2d738c" xsi:nil="true"/>
    <EditorialStatus xmlns="905c3888-6285-45d0-bd76-60a9ac2d738c">Complete</EditorialStatus>
    <LastModifiedDateTime xmlns="905c3888-6285-45d0-bd76-60a9ac2d738c" xsi:nil="true"/>
    <ScenarioTagsTaxHTField0 xmlns="905c3888-6285-45d0-bd76-60a9ac2d738c">
      <Terms xmlns="http://schemas.microsoft.com/office/infopath/2007/PartnerControls"/>
    </ScenarioTagsTaxHTField0>
    <OriginalRelease xmlns="905c3888-6285-45d0-bd76-60a9ac2d738c">14</OriginalRelease>
    <TPLaunchHelpLinkType xmlns="905c3888-6285-45d0-bd76-60a9ac2d738c">Template</TPLaunchHelpLinkType>
    <LocalizationTagsTaxHTField0 xmlns="905c3888-6285-45d0-bd76-60a9ac2d738c">
      <Terms xmlns="http://schemas.microsoft.com/office/infopath/2007/PartnerControls"/>
    </LocalizationTagsTaxHTField0>
    <UACurrentWords xmlns="905c3888-6285-45d0-bd76-60a9ac2d738c" xsi:nil="true"/>
    <ArtSampleDocs xmlns="905c3888-6285-45d0-bd76-60a9ac2d738c" xsi:nil="true"/>
    <UALocRecommendation xmlns="905c3888-6285-45d0-bd76-60a9ac2d738c">Localize</UALocRecommendation>
    <Manager xmlns="905c3888-6285-45d0-bd76-60a9ac2d738c" xsi:nil="true"/>
    <Description0 xmlns="a0b64b53-fba7-43ca-b952-90e5e74773dd" xsi:nil="true"/>
    <Component0 xmlns="a0b64b53-fba7-43ca-b952-90e5e74773dd" xsi:nil="true"/>
    <LocMarketGroupTiers2 xmlns="905c3888-6285-45d0-bd76-60a9ac2d738c" xsi:nil="true"/>
  </documentManagement>
</p:properties>
</file>

<file path=customXml/itemProps1.xml><?xml version="1.0" encoding="utf-8"?>
<ds:datastoreItem xmlns:ds="http://schemas.openxmlformats.org/officeDocument/2006/customXml" ds:itemID="{70A0C8A4-5F27-4E1F-AE7F-6B86FCC356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C8696-0FC9-4CE5-B92E-6DB3A3C9E648}">
  <ds:schemaRefs>
    <ds:schemaRef ds:uri="http://schemas.microsoft.com/sharepoint/v3/contenttype/forms"/>
  </ds:schemaRefs>
</ds:datastoreItem>
</file>

<file path=customXml/itemProps3.xml><?xml version="1.0" encoding="utf-8"?>
<ds:datastoreItem xmlns:ds="http://schemas.openxmlformats.org/officeDocument/2006/customXml" ds:itemID="{0E9102B0-9324-47BD-B898-F31A5AFF507C}">
  <ds:schemaRefs>
    <ds:schemaRef ds:uri="http://schemas.microsoft.com/office/2006/metadata/properties"/>
    <ds:schemaRef ds:uri="a0b64b53-fba7-43ca-b952-90e5e74773d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905c3888-6285-45d0-bd76-60a9ac2d738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答辩</Template>
  <TotalTime>0</TotalTime>
  <Words>3090</Words>
  <Application>Microsoft Office PowerPoint</Application>
  <PresentationFormat>自定义</PresentationFormat>
  <Paragraphs>208</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华文楷体</vt:lpstr>
      <vt:lpstr>微软雅黑</vt:lpstr>
      <vt:lpstr>Arial</vt:lpstr>
      <vt:lpstr>Calibri</vt:lpstr>
      <vt:lpstr>Cambria Math</vt:lpstr>
      <vt:lpstr>Century Gothic</vt:lpstr>
      <vt:lpstr>Corbel</vt:lpstr>
      <vt:lpstr>Wingdings</vt:lpstr>
      <vt:lpstr>Continental_Asia_16x9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2017-03-02T09:25:25Z</dcterms:created>
  <dcterms:modified xsi:type="dcterms:W3CDTF">2018-01-12T08:21:51Z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0x0101008D8B3457135D67479991424C624CBB4704002439B9162B2E88498A324BEFF3815221</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