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9" r:id="rId2"/>
  </p:sldMasterIdLst>
  <p:notesMasterIdLst>
    <p:notesMasterId r:id="rId13"/>
  </p:notesMasterIdLst>
  <p:sldIdLst>
    <p:sldId id="279" r:id="rId3"/>
    <p:sldId id="280" r:id="rId4"/>
    <p:sldId id="2241" r:id="rId5"/>
    <p:sldId id="2269" r:id="rId6"/>
    <p:sldId id="281" r:id="rId7"/>
    <p:sldId id="2270" r:id="rId8"/>
    <p:sldId id="2272" r:id="rId9"/>
    <p:sldId id="274" r:id="rId10"/>
    <p:sldId id="282" r:id="rId11"/>
    <p:sldId id="272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 userDrawn="1">
          <p15:clr>
            <a:srgbClr val="A4A3A4"/>
          </p15:clr>
        </p15:guide>
        <p15:guide id="2" pos="379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63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619" y="62"/>
      </p:cViewPr>
      <p:guideLst>
        <p:guide orient="horz" pos="2224"/>
        <p:guide pos="379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339"/>
    </p:cViewPr>
  </p:sorter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1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550089" y="863157"/>
            <a:ext cx="10318623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318632" y="0"/>
            <a:ext cx="1048735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318631" y="6188075"/>
            <a:ext cx="10844339" cy="6699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1378908" y="-1612"/>
            <a:ext cx="167082" cy="87473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837818" y="347339"/>
            <a:ext cx="1969223" cy="43299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1366474" y="-17822"/>
            <a:ext cx="0" cy="10794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11155416" y="6119786"/>
            <a:ext cx="0" cy="76063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85" name="组合 84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100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102" name="组合 101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107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" name="组合 102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104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6" name="组合 85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87" name="组合 86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98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9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8" name="组合 87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96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7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9" name="组合 88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93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4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5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0" name="组合 89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91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2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5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 6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pic>
        <p:nvPicPr>
          <p:cNvPr id="86" name="图片 85"/>
          <p:cNvPicPr>
            <a:picLocks noChangeAspect="1"/>
          </p:cNvPicPr>
          <p:nvPr userDrawn="1"/>
        </p:nvPicPr>
        <p:blipFill rotWithShape="1">
          <a:blip r:embed="rId2" cstate="print"/>
          <a:srcRect l="-333"/>
          <a:stretch>
            <a:fillRect/>
          </a:stretch>
        </p:blipFill>
        <p:spPr>
          <a:xfrm>
            <a:off x="11282579" y="252089"/>
            <a:ext cx="432990" cy="43299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6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 userDrawn="1"/>
        </p:nvSpPr>
        <p:spPr>
          <a:xfrm>
            <a:off x="442912" y="-82551"/>
            <a:ext cx="11306175" cy="9087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>
            <a:off x="442913" y="0"/>
            <a:ext cx="11306175" cy="8261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1"/>
          <p:cNvSpPr>
            <a:spLocks noGrp="1"/>
          </p:cNvSpPr>
          <p:nvPr>
            <p:ph type="title"/>
          </p:nvPr>
        </p:nvSpPr>
        <p:spPr>
          <a:xfrm>
            <a:off x="1173494" y="249067"/>
            <a:ext cx="8048203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cxnSp>
        <p:nvCxnSpPr>
          <p:cNvPr id="38" name="直接连接符 37"/>
          <p:cNvCxnSpPr/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90168" y="252089"/>
            <a:ext cx="1969223" cy="432990"/>
          </a:xfrm>
          <a:prstGeom prst="rect">
            <a:avLst/>
          </a:prstGeom>
        </p:spPr>
      </p:pic>
      <p:grpSp>
        <p:nvGrpSpPr>
          <p:cNvPr id="46" name="组合 45"/>
          <p:cNvGrpSpPr/>
          <p:nvPr userDrawn="1"/>
        </p:nvGrpSpPr>
        <p:grpSpPr>
          <a:xfrm>
            <a:off x="637534" y="199773"/>
            <a:ext cx="463263" cy="481001"/>
            <a:chOff x="598941" y="128599"/>
            <a:chExt cx="463263" cy="481001"/>
          </a:xfrm>
        </p:grpSpPr>
        <p:sp>
          <p:nvSpPr>
            <p:cNvPr id="45" name="矩形 44"/>
            <p:cNvSpPr/>
            <p:nvPr userDrawn="1"/>
          </p:nvSpPr>
          <p:spPr>
            <a:xfrm>
              <a:off x="701671" y="249067"/>
              <a:ext cx="360533" cy="36053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 userDrawn="1"/>
          </p:nvSpPr>
          <p:spPr>
            <a:xfrm>
              <a:off x="701671" y="247801"/>
              <a:ext cx="275115" cy="256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 userDrawn="1"/>
          </p:nvSpPr>
          <p:spPr>
            <a:xfrm>
              <a:off x="598941" y="128599"/>
              <a:ext cx="360533" cy="360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37" name="组合 36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60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62" name="组合 61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67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" name="组合 62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64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5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6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9" name="组合 38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40" name="组合 39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58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" name="组合 47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56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53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51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6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sp>
        <p:nvSpPr>
          <p:cNvPr id="35" name="矩形 34"/>
          <p:cNvSpPr/>
          <p:nvPr userDrawn="1"/>
        </p:nvSpPr>
        <p:spPr>
          <a:xfrm>
            <a:off x="9402184" y="-82800"/>
            <a:ext cx="2346903" cy="907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 userDrawn="1"/>
        </p:nvSpPr>
        <p:spPr>
          <a:xfrm>
            <a:off x="9402184" y="0"/>
            <a:ext cx="2346904" cy="8261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9" name="图片 3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90168" y="252089"/>
            <a:ext cx="1969223" cy="43299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7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 userDrawn="1"/>
        </p:nvSpPr>
        <p:spPr>
          <a:xfrm>
            <a:off x="658714" y="482300"/>
            <a:ext cx="748201" cy="484094"/>
          </a:xfrm>
          <a:prstGeom prst="parallelogram">
            <a:avLst>
              <a:gd name="adj" fmla="val 71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 userDrawn="1"/>
        </p:nvSpPr>
        <p:spPr>
          <a:xfrm>
            <a:off x="442912" y="-82800"/>
            <a:ext cx="11306175" cy="846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>
            <a:off x="442913" y="0"/>
            <a:ext cx="11306175" cy="7626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1"/>
          <p:cNvSpPr>
            <a:spLocks noGrp="1"/>
          </p:cNvSpPr>
          <p:nvPr>
            <p:ph type="title"/>
          </p:nvPr>
        </p:nvSpPr>
        <p:spPr>
          <a:xfrm>
            <a:off x="1173494" y="185567"/>
            <a:ext cx="8048203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cxnSp>
        <p:nvCxnSpPr>
          <p:cNvPr id="38" name="直接连接符 37"/>
          <p:cNvCxnSpPr/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90168" y="188589"/>
            <a:ext cx="1969223" cy="432990"/>
          </a:xfrm>
          <a:prstGeom prst="rect">
            <a:avLst/>
          </a:prstGeom>
        </p:spPr>
      </p:pic>
      <p:sp>
        <p:nvSpPr>
          <p:cNvPr id="43" name="矩形 42"/>
          <p:cNvSpPr/>
          <p:nvPr userDrawn="1"/>
        </p:nvSpPr>
        <p:spPr>
          <a:xfrm>
            <a:off x="648385" y="0"/>
            <a:ext cx="413819" cy="966395"/>
          </a:xfrm>
          <a:prstGeom prst="rect">
            <a:avLst/>
          </a:prstGeom>
          <a:ln>
            <a:noFill/>
          </a:ln>
          <a:effectLst>
            <a:outerShdw blurRad="127000" dist="25400" dir="5400000" sx="102000" sy="102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35" name="组合 34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55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57" name="组合 56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62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3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8" name="组合 57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9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1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6" name="组合 35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7" name="组合 36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53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51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8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9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0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5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7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9385300" y="-82550"/>
            <a:ext cx="2363787" cy="8452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9385300" y="0"/>
            <a:ext cx="2363788" cy="7626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90168" y="188589"/>
            <a:ext cx="1969223" cy="43299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8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18632" y="6188075"/>
            <a:ext cx="11550080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27000" dist="381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318632" y="0"/>
            <a:ext cx="11550080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1270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标题 11"/>
          <p:cNvSpPr>
            <a:spLocks noGrp="1"/>
          </p:cNvSpPr>
          <p:nvPr>
            <p:ph type="title"/>
          </p:nvPr>
        </p:nvSpPr>
        <p:spPr>
          <a:xfrm>
            <a:off x="541539" y="247495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11" name="文本框 1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64050" y="131404"/>
            <a:ext cx="2243119" cy="627854"/>
          </a:xfrm>
          <a:prstGeom prst="rect">
            <a:avLst/>
          </a:prstGeom>
        </p:spPr>
      </p:pic>
      <p:grpSp>
        <p:nvGrpSpPr>
          <p:cNvPr id="37" name="组合 36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38" name="组合 37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54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56" name="组合 55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61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2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7" name="组合 56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8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9" name="组合 38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41" name="组合 40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52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" name="组合 41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50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1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" name="组合 42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7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8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9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5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8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1144922" y="6188075"/>
            <a:ext cx="723790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27000" dist="381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9488246" y="0"/>
            <a:ext cx="2380466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1270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64050" y="131404"/>
            <a:ext cx="2243119" cy="627854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29" y="-2924"/>
            <a:ext cx="12193057" cy="3633531"/>
          </a:xfrm>
          <a:prstGeom prst="rect">
            <a:avLst/>
          </a:prstGeom>
        </p:spPr>
      </p:pic>
      <p:sp>
        <p:nvSpPr>
          <p:cNvPr id="37" name="任意形状 36"/>
          <p:cNvSpPr/>
          <p:nvPr userDrawn="1"/>
        </p:nvSpPr>
        <p:spPr>
          <a:xfrm>
            <a:off x="-134112" y="-106934"/>
            <a:ext cx="12468264" cy="3829332"/>
          </a:xfrm>
          <a:custGeom>
            <a:avLst/>
            <a:gdLst>
              <a:gd name="connsiteX0" fmla="*/ 0 w 12192000"/>
              <a:gd name="connsiteY0" fmla="*/ 0 h 3632200"/>
              <a:gd name="connsiteX1" fmla="*/ 12192000 w 12192000"/>
              <a:gd name="connsiteY1" fmla="*/ 0 h 3632200"/>
              <a:gd name="connsiteX2" fmla="*/ 12192000 w 12192000"/>
              <a:gd name="connsiteY2" fmla="*/ 2602097 h 3632200"/>
              <a:gd name="connsiteX3" fmla="*/ 11858362 w 12192000"/>
              <a:gd name="connsiteY3" fmla="*/ 2747371 h 3632200"/>
              <a:gd name="connsiteX4" fmla="*/ 6859519 w 12192000"/>
              <a:gd name="connsiteY4" fmla="*/ 3619648 h 3632200"/>
              <a:gd name="connsiteX5" fmla="*/ 6096062 w 12192000"/>
              <a:gd name="connsiteY5" fmla="*/ 3632200 h 3632200"/>
              <a:gd name="connsiteX6" fmla="*/ 6095939 w 12192000"/>
              <a:gd name="connsiteY6" fmla="*/ 3632200 h 3632200"/>
              <a:gd name="connsiteX7" fmla="*/ 5332482 w 12192000"/>
              <a:gd name="connsiteY7" fmla="*/ 3619648 h 3632200"/>
              <a:gd name="connsiteX8" fmla="*/ 333638 w 12192000"/>
              <a:gd name="connsiteY8" fmla="*/ 2747371 h 3632200"/>
              <a:gd name="connsiteX9" fmla="*/ 0 w 12192000"/>
              <a:gd name="connsiteY9" fmla="*/ 2602097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632200">
                <a:moveTo>
                  <a:pt x="0" y="0"/>
                </a:moveTo>
                <a:lnTo>
                  <a:pt x="12192000" y="0"/>
                </a:lnTo>
                <a:lnTo>
                  <a:pt x="12192000" y="2602097"/>
                </a:lnTo>
                <a:lnTo>
                  <a:pt x="11858362" y="2747371"/>
                </a:lnTo>
                <a:cubicBezTo>
                  <a:pt x="10640880" y="3227716"/>
                  <a:pt x="8867829" y="3553239"/>
                  <a:pt x="6859519" y="3619648"/>
                </a:cubicBezTo>
                <a:lnTo>
                  <a:pt x="6096062" y="3632200"/>
                </a:lnTo>
                <a:lnTo>
                  <a:pt x="6095939" y="3632200"/>
                </a:lnTo>
                <a:lnTo>
                  <a:pt x="5332482" y="3619648"/>
                </a:lnTo>
                <a:cubicBezTo>
                  <a:pt x="3324171" y="3553239"/>
                  <a:pt x="1551120" y="3227716"/>
                  <a:pt x="333638" y="2747371"/>
                </a:cubicBezTo>
                <a:lnTo>
                  <a:pt x="0" y="2602097"/>
                </a:lnTo>
                <a:close/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1" name="矩形 40"/>
          <p:cNvSpPr/>
          <p:nvPr userDrawn="1"/>
        </p:nvSpPr>
        <p:spPr>
          <a:xfrm>
            <a:off x="0" y="0"/>
            <a:ext cx="12192000" cy="16328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normAutofit fontScale="250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502191" y="3048198"/>
            <a:ext cx="1193467" cy="1192626"/>
          </a:xfrm>
          <a:prstGeom prst="rect">
            <a:avLst/>
          </a:prstGeom>
        </p:spPr>
      </p:pic>
      <p:sp>
        <p:nvSpPr>
          <p:cNvPr id="43" name="文本框 42"/>
          <p:cNvSpPr txBox="1"/>
          <p:nvPr userDrawn="1"/>
        </p:nvSpPr>
        <p:spPr>
          <a:xfrm>
            <a:off x="150844" y="6174148"/>
            <a:ext cx="2156520" cy="617431"/>
          </a:xfrm>
          <a:prstGeom prst="rect">
            <a:avLst/>
          </a:prstGeom>
          <a:noFill/>
          <a:ln>
            <a:noFill/>
          </a:ln>
        </p:spPr>
        <p:txBody>
          <a:bodyPr wrap="square" lIns="180000" tIns="180000" rIns="180000" bIns="18000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BIT</a:t>
            </a: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|</a:t>
            </a: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SINCE 1940</a:t>
            </a:r>
            <a:endParaRPr kumimoji="0" lang="zh-CN" altLang="en-US" sz="1400" b="1" i="0" u="none" strike="noStrike" kern="1200" cap="none" spc="100" normalizeH="0" baseline="0" noProof="0" dirty="0">
              <a:ln>
                <a:noFill/>
              </a:ln>
              <a:solidFill>
                <a:srgbClr val="A2A2A2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grpSp>
        <p:nvGrpSpPr>
          <p:cNvPr id="31" name="组合 30"/>
          <p:cNvGrpSpPr/>
          <p:nvPr userDrawn="1"/>
        </p:nvGrpSpPr>
        <p:grpSpPr>
          <a:xfrm>
            <a:off x="10272478" y="6396638"/>
            <a:ext cx="1629576" cy="198576"/>
            <a:chOff x="10272478" y="6308389"/>
            <a:chExt cx="1629576" cy="198576"/>
          </a:xfrm>
        </p:grpSpPr>
        <p:grpSp>
          <p:nvGrpSpPr>
            <p:cNvPr id="32" name="组合 31"/>
            <p:cNvGrpSpPr/>
            <p:nvPr userDrawn="1"/>
          </p:nvGrpSpPr>
          <p:grpSpPr>
            <a:xfrm>
              <a:off x="11216726" y="6310650"/>
              <a:ext cx="685328" cy="194486"/>
              <a:chOff x="2373567" y="1096524"/>
              <a:chExt cx="2578404" cy="731714"/>
            </a:xfrm>
          </p:grpSpPr>
          <p:sp>
            <p:nvSpPr>
              <p:cNvPr id="75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76" name="Freeform 6"/>
              <p:cNvSpPr/>
              <p:nvPr/>
            </p:nvSpPr>
            <p:spPr bwMode="auto">
              <a:xfrm>
                <a:off x="4620306" y="1229886"/>
                <a:ext cx="331665" cy="499208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77" name="组合 76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solidFill>
                <a:schemeClr val="accent3"/>
              </a:solidFill>
            </p:grpSpPr>
            <p:sp>
              <p:nvSpPr>
                <p:cNvPr id="82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3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78" name="组合 77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solidFill>
                <a:schemeClr val="accent3"/>
              </a:solidFill>
            </p:grpSpPr>
            <p:sp>
              <p:nvSpPr>
                <p:cNvPr id="79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0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1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grpSp>
          <p:nvGrpSpPr>
            <p:cNvPr id="33" name="组合 32"/>
            <p:cNvGrpSpPr/>
            <p:nvPr userDrawn="1"/>
          </p:nvGrpSpPr>
          <p:grpSpPr>
            <a:xfrm>
              <a:off x="10272478" y="6308389"/>
              <a:ext cx="716480" cy="198576"/>
              <a:chOff x="2372715" y="161759"/>
              <a:chExt cx="2695608" cy="747103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solidFill>
                <a:schemeClr val="accent3"/>
              </a:solidFill>
            </p:grpSpPr>
            <p:sp>
              <p:nvSpPr>
                <p:cNvPr id="73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74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5" name="组合 34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solidFill>
                <a:schemeClr val="accent3"/>
              </a:solidFill>
            </p:grpSpPr>
            <p:sp>
              <p:nvSpPr>
                <p:cNvPr id="71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72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6" name="组合 35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solidFill>
                <a:schemeClr val="accent3"/>
              </a:solidFill>
            </p:grpSpPr>
            <p:sp>
              <p:nvSpPr>
                <p:cNvPr id="68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69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70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solidFill>
                <a:schemeClr val="accent3"/>
              </a:solidFill>
            </p:grpSpPr>
            <p:sp>
              <p:nvSpPr>
                <p:cNvPr id="39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0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样式3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 rot="16200000">
            <a:off x="-1538864" y="2653429"/>
            <a:ext cx="52296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b="1" i="0" u="none" strike="noStrike" kern="1200" cap="none" spc="5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Contents</a:t>
            </a:r>
            <a:r>
              <a:rPr kumimoji="0" lang="en-US" altLang="zh-CN" sz="4400" b="1" i="0" u="none" strike="noStrike" kern="1200" cap="none" spc="50" normalizeH="0" baseline="0" noProof="0" dirty="0">
                <a:ln>
                  <a:noFill/>
                </a:ln>
                <a:solidFill>
                  <a:srgbClr val="A13F0B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■</a:t>
            </a:r>
            <a:endParaRPr kumimoji="0" lang="zh-CN" altLang="en-US" sz="4400" b="1" i="0" u="none" strike="noStrike" kern="1200" cap="none" spc="50" normalizeH="0" baseline="0" noProof="0" dirty="0">
              <a:ln>
                <a:noFill/>
              </a:ln>
              <a:solidFill>
                <a:srgbClr val="A13F0B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1116549" y="3752395"/>
            <a:ext cx="738664" cy="224676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600" normalizeH="0" baseline="0" noProof="0" dirty="0">
                <a:ln>
                  <a:noFill/>
                </a:ln>
                <a:solidFill>
                  <a:srgbClr val="006C39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结构大纲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9519824" y="6600901"/>
            <a:ext cx="25234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BEIJING INSTITUTE OF TECHNOLOGY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041148" y="78493"/>
            <a:ext cx="2025400" cy="566914"/>
          </a:xfrm>
          <a:prstGeom prst="rect">
            <a:avLst/>
          </a:prstGeom>
        </p:spPr>
      </p:pic>
      <p:sp>
        <p:nvSpPr>
          <p:cNvPr id="82" name="任意多边形: 形状 59"/>
          <p:cNvSpPr/>
          <p:nvPr userDrawn="1"/>
        </p:nvSpPr>
        <p:spPr>
          <a:xfrm flipH="1">
            <a:off x="-1352550" y="-2"/>
            <a:ext cx="13544548" cy="1057277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83" name="图片 8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93498" y="249943"/>
            <a:ext cx="2025400" cy="566914"/>
          </a:xfrm>
          <a:prstGeom prst="rect">
            <a:avLst/>
          </a:prstGeom>
        </p:spPr>
      </p:pic>
      <p:sp>
        <p:nvSpPr>
          <p:cNvPr id="84" name="矩形 83"/>
          <p:cNvSpPr/>
          <p:nvPr userDrawn="1"/>
        </p:nvSpPr>
        <p:spPr>
          <a:xfrm>
            <a:off x="0" y="6188075"/>
            <a:ext cx="12192000" cy="66992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33" name="组合 32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34" name="组合 3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49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0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51" name="组合 50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56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52" name="组合 51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3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4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5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grpSp>
          <p:nvGrpSpPr>
            <p:cNvPr id="35" name="组合 34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6" name="组合 35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47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8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7" name="组合 36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45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6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2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3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4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0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1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1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charset="-122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837818" y="347339"/>
            <a:ext cx="1969223" cy="432990"/>
          </a:xfrm>
          <a:prstGeom prst="rect">
            <a:avLst/>
          </a:prstGeom>
        </p:spPr>
      </p:pic>
      <p:cxnSp>
        <p:nvCxnSpPr>
          <p:cNvPr id="5" name="直接连接符 4"/>
          <p:cNvCxnSpPr/>
          <p:nvPr userDrawn="1"/>
        </p:nvCxnSpPr>
        <p:spPr>
          <a:xfrm>
            <a:off x="11155416" y="6133167"/>
            <a:ext cx="0" cy="75617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样式3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print"/>
          <a:srcRect r="20215"/>
          <a:stretch>
            <a:fillRect/>
          </a:stretch>
        </p:blipFill>
        <p:spPr>
          <a:xfrm>
            <a:off x="6592525" y="0"/>
            <a:ext cx="5609371" cy="6765696"/>
          </a:xfrm>
          <a:prstGeom prst="rect">
            <a:avLst/>
          </a:prstGeom>
        </p:spPr>
      </p:pic>
      <p:sp>
        <p:nvSpPr>
          <p:cNvPr id="63" name="任意多边形: 形状 59"/>
          <p:cNvSpPr/>
          <p:nvPr userDrawn="1"/>
        </p:nvSpPr>
        <p:spPr>
          <a:xfrm flipH="1">
            <a:off x="-1352550" y="-2"/>
            <a:ext cx="13544548" cy="1057277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64" name="图片 63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793498" y="249943"/>
            <a:ext cx="2025400" cy="566914"/>
          </a:xfrm>
          <a:prstGeom prst="rect">
            <a:avLst/>
          </a:prstGeom>
        </p:spPr>
      </p:pic>
      <p:sp>
        <p:nvSpPr>
          <p:cNvPr id="65" name="矩形 64"/>
          <p:cNvSpPr/>
          <p:nvPr userDrawn="1"/>
        </p:nvSpPr>
        <p:spPr>
          <a:xfrm>
            <a:off x="0" y="6188075"/>
            <a:ext cx="12192000" cy="66992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30" name="组合 29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31" name="组合 30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46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7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48" name="组合 47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53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4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0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1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2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grpSp>
          <p:nvGrpSpPr>
            <p:cNvPr id="32" name="组合 31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3" name="组合 32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44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5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4" name="组合 33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42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3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5" name="组合 34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39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0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1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6" name="组合 35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37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38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1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550089" y="863157"/>
            <a:ext cx="10318623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318632" y="0"/>
            <a:ext cx="1048735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318631" y="6188075"/>
            <a:ext cx="10844339" cy="6699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1378908" y="-1612"/>
            <a:ext cx="167082" cy="87473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837818" y="347339"/>
            <a:ext cx="1969223" cy="43299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1366474" y="-17822"/>
            <a:ext cx="0" cy="10794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11155416" y="6119786"/>
            <a:ext cx="0" cy="76063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85" name="组合 84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100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102" name="组合 101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107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" name="组合 102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104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6" name="组合 85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87" name="组合 86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98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9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8" name="组合 87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96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7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9" name="组合 88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93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4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5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0" name="组合 89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91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2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1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charset="-122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837818" y="347339"/>
            <a:ext cx="1969223" cy="432990"/>
          </a:xfrm>
          <a:prstGeom prst="rect">
            <a:avLst/>
          </a:prstGeom>
        </p:spPr>
      </p:pic>
      <p:cxnSp>
        <p:nvCxnSpPr>
          <p:cNvPr id="5" name="直接连接符 4"/>
          <p:cNvCxnSpPr/>
          <p:nvPr userDrawn="1"/>
        </p:nvCxnSpPr>
        <p:spPr>
          <a:xfrm>
            <a:off x="11155416" y="6133167"/>
            <a:ext cx="0" cy="75617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2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577850" y="24906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90193" y="252089"/>
            <a:ext cx="1969223" cy="432990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-9524" y="122428"/>
            <a:ext cx="559928" cy="699303"/>
            <a:chOff x="-9524" y="122428"/>
            <a:chExt cx="559928" cy="699303"/>
          </a:xfrm>
        </p:grpSpPr>
        <p:sp>
          <p:nvSpPr>
            <p:cNvPr id="85" name="任意多边形: 形状 56"/>
            <p:cNvSpPr/>
            <p:nvPr userDrawn="1"/>
          </p:nvSpPr>
          <p:spPr>
            <a:xfrm>
              <a:off x="-9524" y="122428"/>
              <a:ext cx="559928" cy="699303"/>
            </a:xfrm>
            <a:custGeom>
              <a:avLst/>
              <a:gdLst>
                <a:gd name="connsiteX0" fmla="*/ 0 w 436410"/>
                <a:gd name="connsiteY0" fmla="*/ 0 h 895350"/>
                <a:gd name="connsiteX1" fmla="*/ 436410 w 436410"/>
                <a:gd name="connsiteY1" fmla="*/ 0 h 895350"/>
                <a:gd name="connsiteX2" fmla="*/ 250915 w 436410"/>
                <a:gd name="connsiteY2" fmla="*/ 895350 h 895350"/>
                <a:gd name="connsiteX3" fmla="*/ 0 w 436410"/>
                <a:gd name="connsiteY3" fmla="*/ 895350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6410" h="895350">
                  <a:moveTo>
                    <a:pt x="0" y="0"/>
                  </a:moveTo>
                  <a:lnTo>
                    <a:pt x="436410" y="0"/>
                  </a:lnTo>
                  <a:lnTo>
                    <a:pt x="250915" y="895350"/>
                  </a:lnTo>
                  <a:lnTo>
                    <a:pt x="0" y="8953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任意多边形: 形状 57"/>
            <p:cNvSpPr/>
            <p:nvPr userDrawn="1"/>
          </p:nvSpPr>
          <p:spPr>
            <a:xfrm>
              <a:off x="417309" y="379233"/>
              <a:ext cx="96622" cy="221903"/>
            </a:xfrm>
            <a:custGeom>
              <a:avLst/>
              <a:gdLst>
                <a:gd name="connsiteX0" fmla="*/ 144879 w 185359"/>
                <a:gd name="connsiteY0" fmla="*/ 0 h 699303"/>
                <a:gd name="connsiteX1" fmla="*/ 185359 w 185359"/>
                <a:gd name="connsiteY1" fmla="*/ 0 h 699303"/>
                <a:gd name="connsiteX2" fmla="*/ 40480 w 185359"/>
                <a:gd name="connsiteY2" fmla="*/ 699303 h 699303"/>
                <a:gd name="connsiteX3" fmla="*/ 0 w 185359"/>
                <a:gd name="connsiteY3" fmla="*/ 699303 h 699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359" h="699303">
                  <a:moveTo>
                    <a:pt x="144879" y="0"/>
                  </a:moveTo>
                  <a:lnTo>
                    <a:pt x="185359" y="0"/>
                  </a:lnTo>
                  <a:lnTo>
                    <a:pt x="40480" y="699303"/>
                  </a:lnTo>
                  <a:lnTo>
                    <a:pt x="0" y="699303"/>
                  </a:lnTo>
                  <a:close/>
                </a:path>
              </a:pathLst>
            </a:custGeom>
            <a:solidFill>
              <a:schemeClr val="accent4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7" name="直接连接符 86"/>
          <p:cNvCxnSpPr/>
          <p:nvPr userDrawn="1"/>
        </p:nvCxnSpPr>
        <p:spPr>
          <a:xfrm>
            <a:off x="442913" y="821731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 userDrawn="1"/>
        </p:nvSpPr>
        <p:spPr>
          <a:xfrm>
            <a:off x="12146281" y="336478"/>
            <a:ext cx="45719" cy="2659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连接符 89"/>
          <p:cNvCxnSpPr/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84" name="组合 8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104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106" name="组合 105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111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2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7" name="组合 106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108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9" name="组合 88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91" name="组合 90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102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" name="组合 91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100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3" name="组合 92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97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8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9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4" name="组合 93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95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6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2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sp>
        <p:nvSpPr>
          <p:cNvPr id="88" name="矩形 87"/>
          <p:cNvSpPr/>
          <p:nvPr userDrawn="1"/>
        </p:nvSpPr>
        <p:spPr>
          <a:xfrm>
            <a:off x="12146281" y="336478"/>
            <a:ext cx="45719" cy="2659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90193" y="252089"/>
            <a:ext cx="1969223" cy="43299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3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: 形状 77"/>
          <p:cNvSpPr/>
          <p:nvPr userDrawn="1"/>
        </p:nvSpPr>
        <p:spPr>
          <a:xfrm>
            <a:off x="10114068" y="210207"/>
            <a:ext cx="2789025" cy="573228"/>
          </a:xfrm>
          <a:custGeom>
            <a:avLst/>
            <a:gdLst>
              <a:gd name="connsiteX0" fmla="*/ 83399 w 1678507"/>
              <a:gd name="connsiteY0" fmla="*/ 0 h 573228"/>
              <a:gd name="connsiteX1" fmla="*/ 1678507 w 1678507"/>
              <a:gd name="connsiteY1" fmla="*/ 0 h 573228"/>
              <a:gd name="connsiteX2" fmla="*/ 1678507 w 1678507"/>
              <a:gd name="connsiteY2" fmla="*/ 573228 h 573228"/>
              <a:gd name="connsiteX3" fmla="*/ 0 w 1678507"/>
              <a:gd name="connsiteY3" fmla="*/ 573228 h 573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8507" h="573228">
                <a:moveTo>
                  <a:pt x="83399" y="0"/>
                </a:moveTo>
                <a:lnTo>
                  <a:pt x="1678507" y="0"/>
                </a:lnTo>
                <a:lnTo>
                  <a:pt x="1678507" y="573228"/>
                </a:lnTo>
                <a:lnTo>
                  <a:pt x="0" y="5732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平行四边形 3"/>
          <p:cNvSpPr/>
          <p:nvPr userDrawn="1"/>
        </p:nvSpPr>
        <p:spPr>
          <a:xfrm>
            <a:off x="198120" y="302341"/>
            <a:ext cx="746398" cy="342128"/>
          </a:xfrm>
          <a:prstGeom prst="parallelogram">
            <a:avLst>
              <a:gd name="adj" fmla="val 25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1" name="文本框 7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cxnSp>
        <p:nvCxnSpPr>
          <p:cNvPr id="96" name="直接连接符 95"/>
          <p:cNvCxnSpPr/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标题 11"/>
          <p:cNvSpPr>
            <a:spLocks noGrp="1"/>
          </p:cNvSpPr>
          <p:nvPr>
            <p:ph type="title"/>
          </p:nvPr>
        </p:nvSpPr>
        <p:spPr>
          <a:xfrm>
            <a:off x="949325" y="24906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pic>
        <p:nvPicPr>
          <p:cNvPr id="98" name="图片 9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277475" y="241566"/>
            <a:ext cx="1819275" cy="509219"/>
          </a:xfrm>
          <a:prstGeom prst="rect">
            <a:avLst/>
          </a:prstGeom>
        </p:spPr>
      </p:pic>
      <p:grpSp>
        <p:nvGrpSpPr>
          <p:cNvPr id="33" name="组合 32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34" name="组合 3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49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51" name="组合 50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56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2" name="组合 51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3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5" name="组合 34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6" name="组合 35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47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8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7" name="组合 36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45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2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0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3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: 形状 77"/>
          <p:cNvSpPr/>
          <p:nvPr userDrawn="1"/>
        </p:nvSpPr>
        <p:spPr>
          <a:xfrm>
            <a:off x="10114068" y="210207"/>
            <a:ext cx="2789025" cy="573228"/>
          </a:xfrm>
          <a:custGeom>
            <a:avLst/>
            <a:gdLst>
              <a:gd name="connsiteX0" fmla="*/ 83399 w 1678507"/>
              <a:gd name="connsiteY0" fmla="*/ 0 h 573228"/>
              <a:gd name="connsiteX1" fmla="*/ 1678507 w 1678507"/>
              <a:gd name="connsiteY1" fmla="*/ 0 h 573228"/>
              <a:gd name="connsiteX2" fmla="*/ 1678507 w 1678507"/>
              <a:gd name="connsiteY2" fmla="*/ 573228 h 573228"/>
              <a:gd name="connsiteX3" fmla="*/ 0 w 1678507"/>
              <a:gd name="connsiteY3" fmla="*/ 573228 h 573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8507" h="573228">
                <a:moveTo>
                  <a:pt x="83399" y="0"/>
                </a:moveTo>
                <a:lnTo>
                  <a:pt x="1678507" y="0"/>
                </a:lnTo>
                <a:lnTo>
                  <a:pt x="1678507" y="573228"/>
                </a:lnTo>
                <a:lnTo>
                  <a:pt x="0" y="5732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1" name="文本框 7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pic>
        <p:nvPicPr>
          <p:cNvPr id="98" name="图片 9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277475" y="241566"/>
            <a:ext cx="1819275" cy="509219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４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366474" y="863157"/>
            <a:ext cx="10502238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318632" y="0"/>
            <a:ext cx="1048735" cy="87312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368806" y="34431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318631" y="6188075"/>
            <a:ext cx="10844339" cy="6699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6632" y="6351003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charset="-122"/>
            </a:endParaRPr>
          </a:p>
        </p:txBody>
      </p:sp>
      <p:cxnSp>
        <p:nvCxnSpPr>
          <p:cNvPr id="58" name="直接连接符 57"/>
          <p:cNvCxnSpPr/>
          <p:nvPr userDrawn="1"/>
        </p:nvCxnSpPr>
        <p:spPr>
          <a:xfrm>
            <a:off x="11155416" y="6188075"/>
            <a:ext cx="0" cy="66558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图片 1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0101715" y="214313"/>
            <a:ext cx="1864408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图片 14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9575" y="6269038"/>
            <a:ext cx="18176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４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0185149" y="863157"/>
            <a:ext cx="16835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charset="-122"/>
            </a:endParaRPr>
          </a:p>
        </p:txBody>
      </p:sp>
      <p:cxnSp>
        <p:nvCxnSpPr>
          <p:cNvPr id="58" name="直接连接符 57"/>
          <p:cNvCxnSpPr/>
          <p:nvPr userDrawn="1"/>
        </p:nvCxnSpPr>
        <p:spPr>
          <a:xfrm>
            <a:off x="11155416" y="6188075"/>
            <a:ext cx="0" cy="66558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图片 1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0101715" y="214313"/>
            <a:ext cx="1864408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5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749863" y="24906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 rotWithShape="1">
          <a:blip r:embed="rId2" cstate="print"/>
          <a:srcRect l="-333"/>
          <a:stretch>
            <a:fillRect/>
          </a:stretch>
        </p:blipFill>
        <p:spPr>
          <a:xfrm>
            <a:off x="11282579" y="252089"/>
            <a:ext cx="432990" cy="432990"/>
          </a:xfrm>
          <a:prstGeom prst="rect">
            <a:avLst/>
          </a:prstGeom>
        </p:spPr>
      </p:pic>
      <p:cxnSp>
        <p:nvCxnSpPr>
          <p:cNvPr id="87" name="直接连接符 86"/>
          <p:cNvCxnSpPr/>
          <p:nvPr userDrawn="1"/>
        </p:nvCxnSpPr>
        <p:spPr>
          <a:xfrm>
            <a:off x="442913" y="821731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 userDrawn="1"/>
        </p:nvGrpSpPr>
        <p:grpSpPr>
          <a:xfrm>
            <a:off x="-511603" y="253621"/>
            <a:ext cx="1221064" cy="438825"/>
            <a:chOff x="-529708" y="381991"/>
            <a:chExt cx="1221064" cy="438825"/>
          </a:xfrm>
        </p:grpSpPr>
        <p:sp>
          <p:nvSpPr>
            <p:cNvPr id="58" name="梯形 57"/>
            <p:cNvSpPr/>
            <p:nvPr userDrawn="1"/>
          </p:nvSpPr>
          <p:spPr>
            <a:xfrm rot="16200000">
              <a:off x="-107121" y="-40596"/>
              <a:ext cx="375890" cy="1221064"/>
            </a:xfrm>
            <a:prstGeom prst="trapezoid">
              <a:avLst>
                <a:gd name="adj" fmla="val 7230"/>
              </a:avLst>
            </a:prstGeom>
            <a:gradFill>
              <a:gsLst>
                <a:gs pos="100000">
                  <a:schemeClr val="accent1"/>
                </a:gs>
                <a:gs pos="0">
                  <a:schemeClr val="accent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梯形 58"/>
            <p:cNvSpPr/>
            <p:nvPr userDrawn="1"/>
          </p:nvSpPr>
          <p:spPr>
            <a:xfrm rot="16200000">
              <a:off x="-79397" y="146495"/>
              <a:ext cx="267255" cy="1058332"/>
            </a:xfrm>
            <a:prstGeom prst="trapezoid">
              <a:avLst>
                <a:gd name="adj" fmla="val 723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梯形 59"/>
            <p:cNvSpPr/>
            <p:nvPr userDrawn="1"/>
          </p:nvSpPr>
          <p:spPr>
            <a:xfrm rot="16200000">
              <a:off x="-95133" y="158023"/>
              <a:ext cx="267255" cy="1058332"/>
            </a:xfrm>
            <a:prstGeom prst="trapezoid">
              <a:avLst>
                <a:gd name="adj" fmla="val 7230"/>
              </a:avLst>
            </a:prstGeom>
            <a:gradFill flip="none" rotWithShape="1">
              <a:gsLst>
                <a:gs pos="100000">
                  <a:schemeClr val="accent4"/>
                </a:gs>
                <a:gs pos="0">
                  <a:schemeClr val="accent4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62" name="组合 61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77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79" name="组合 78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84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5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0" name="组合 79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81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2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3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3" name="组合 62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64" name="组合 63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75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6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5" name="组合 64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73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4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6" name="组合 65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70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1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2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7" name="组合 66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68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9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2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577850" y="24906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90193" y="252089"/>
            <a:ext cx="1969223" cy="432990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-9524" y="122428"/>
            <a:ext cx="559928" cy="699303"/>
            <a:chOff x="-9524" y="122428"/>
            <a:chExt cx="559928" cy="699303"/>
          </a:xfrm>
        </p:grpSpPr>
        <p:sp>
          <p:nvSpPr>
            <p:cNvPr id="85" name="任意多边形: 形状 56"/>
            <p:cNvSpPr/>
            <p:nvPr userDrawn="1"/>
          </p:nvSpPr>
          <p:spPr>
            <a:xfrm>
              <a:off x="-9524" y="122428"/>
              <a:ext cx="559928" cy="699303"/>
            </a:xfrm>
            <a:custGeom>
              <a:avLst/>
              <a:gdLst>
                <a:gd name="connsiteX0" fmla="*/ 0 w 436410"/>
                <a:gd name="connsiteY0" fmla="*/ 0 h 895350"/>
                <a:gd name="connsiteX1" fmla="*/ 436410 w 436410"/>
                <a:gd name="connsiteY1" fmla="*/ 0 h 895350"/>
                <a:gd name="connsiteX2" fmla="*/ 250915 w 436410"/>
                <a:gd name="connsiteY2" fmla="*/ 895350 h 895350"/>
                <a:gd name="connsiteX3" fmla="*/ 0 w 436410"/>
                <a:gd name="connsiteY3" fmla="*/ 895350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6410" h="895350">
                  <a:moveTo>
                    <a:pt x="0" y="0"/>
                  </a:moveTo>
                  <a:lnTo>
                    <a:pt x="436410" y="0"/>
                  </a:lnTo>
                  <a:lnTo>
                    <a:pt x="250915" y="895350"/>
                  </a:lnTo>
                  <a:lnTo>
                    <a:pt x="0" y="8953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任意多边形: 形状 57"/>
            <p:cNvSpPr/>
            <p:nvPr userDrawn="1"/>
          </p:nvSpPr>
          <p:spPr>
            <a:xfrm>
              <a:off x="417309" y="379233"/>
              <a:ext cx="96622" cy="221903"/>
            </a:xfrm>
            <a:custGeom>
              <a:avLst/>
              <a:gdLst>
                <a:gd name="connsiteX0" fmla="*/ 144879 w 185359"/>
                <a:gd name="connsiteY0" fmla="*/ 0 h 699303"/>
                <a:gd name="connsiteX1" fmla="*/ 185359 w 185359"/>
                <a:gd name="connsiteY1" fmla="*/ 0 h 699303"/>
                <a:gd name="connsiteX2" fmla="*/ 40480 w 185359"/>
                <a:gd name="connsiteY2" fmla="*/ 699303 h 699303"/>
                <a:gd name="connsiteX3" fmla="*/ 0 w 185359"/>
                <a:gd name="connsiteY3" fmla="*/ 699303 h 699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359" h="699303">
                  <a:moveTo>
                    <a:pt x="144879" y="0"/>
                  </a:moveTo>
                  <a:lnTo>
                    <a:pt x="185359" y="0"/>
                  </a:lnTo>
                  <a:lnTo>
                    <a:pt x="40480" y="699303"/>
                  </a:lnTo>
                  <a:lnTo>
                    <a:pt x="0" y="699303"/>
                  </a:lnTo>
                  <a:close/>
                </a:path>
              </a:pathLst>
            </a:custGeom>
            <a:solidFill>
              <a:schemeClr val="accent4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7" name="直接连接符 86"/>
          <p:cNvCxnSpPr/>
          <p:nvPr userDrawn="1"/>
        </p:nvCxnSpPr>
        <p:spPr>
          <a:xfrm>
            <a:off x="442913" y="821731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 userDrawn="1"/>
        </p:nvSpPr>
        <p:spPr>
          <a:xfrm>
            <a:off x="12146281" y="336478"/>
            <a:ext cx="45719" cy="2659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连接符 89"/>
          <p:cNvCxnSpPr/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84" name="组合 8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104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106" name="组合 105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111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2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7" name="组合 106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108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9" name="组合 88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91" name="组合 90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102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" name="组合 91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100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3" name="组合 92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97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8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9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4" name="组合 93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95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6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5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 6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pic>
        <p:nvPicPr>
          <p:cNvPr id="86" name="图片 85"/>
          <p:cNvPicPr>
            <a:picLocks noChangeAspect="1"/>
          </p:cNvPicPr>
          <p:nvPr userDrawn="1"/>
        </p:nvPicPr>
        <p:blipFill rotWithShape="1">
          <a:blip r:embed="rId2" cstate="print"/>
          <a:srcRect l="-333"/>
          <a:stretch>
            <a:fillRect/>
          </a:stretch>
        </p:blipFill>
        <p:spPr>
          <a:xfrm>
            <a:off x="11282579" y="252089"/>
            <a:ext cx="432990" cy="43299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6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 userDrawn="1"/>
        </p:nvSpPr>
        <p:spPr>
          <a:xfrm>
            <a:off x="442912" y="-82551"/>
            <a:ext cx="11306175" cy="9087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>
            <a:off x="442913" y="0"/>
            <a:ext cx="11306175" cy="8261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1"/>
          <p:cNvSpPr>
            <a:spLocks noGrp="1"/>
          </p:cNvSpPr>
          <p:nvPr>
            <p:ph type="title"/>
          </p:nvPr>
        </p:nvSpPr>
        <p:spPr>
          <a:xfrm>
            <a:off x="1173494" y="249067"/>
            <a:ext cx="8048203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cxnSp>
        <p:nvCxnSpPr>
          <p:cNvPr id="38" name="直接连接符 37"/>
          <p:cNvCxnSpPr/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90168" y="252089"/>
            <a:ext cx="1969223" cy="432990"/>
          </a:xfrm>
          <a:prstGeom prst="rect">
            <a:avLst/>
          </a:prstGeom>
        </p:spPr>
      </p:pic>
      <p:grpSp>
        <p:nvGrpSpPr>
          <p:cNvPr id="46" name="组合 45"/>
          <p:cNvGrpSpPr/>
          <p:nvPr userDrawn="1"/>
        </p:nvGrpSpPr>
        <p:grpSpPr>
          <a:xfrm>
            <a:off x="637534" y="199773"/>
            <a:ext cx="463263" cy="481001"/>
            <a:chOff x="598941" y="128599"/>
            <a:chExt cx="463263" cy="481001"/>
          </a:xfrm>
        </p:grpSpPr>
        <p:sp>
          <p:nvSpPr>
            <p:cNvPr id="45" name="矩形 44"/>
            <p:cNvSpPr/>
            <p:nvPr userDrawn="1"/>
          </p:nvSpPr>
          <p:spPr>
            <a:xfrm>
              <a:off x="701671" y="249067"/>
              <a:ext cx="360533" cy="36053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 userDrawn="1"/>
          </p:nvSpPr>
          <p:spPr>
            <a:xfrm>
              <a:off x="701671" y="247801"/>
              <a:ext cx="275115" cy="256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 userDrawn="1"/>
          </p:nvSpPr>
          <p:spPr>
            <a:xfrm>
              <a:off x="598941" y="128599"/>
              <a:ext cx="360533" cy="360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37" name="组合 36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60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62" name="组合 61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67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" name="组合 62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64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5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6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9" name="组合 38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40" name="组合 39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58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" name="组合 47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56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53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51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6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sp>
        <p:nvSpPr>
          <p:cNvPr id="35" name="矩形 34"/>
          <p:cNvSpPr/>
          <p:nvPr userDrawn="1"/>
        </p:nvSpPr>
        <p:spPr>
          <a:xfrm>
            <a:off x="9402184" y="-82800"/>
            <a:ext cx="2346903" cy="907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 userDrawn="1"/>
        </p:nvSpPr>
        <p:spPr>
          <a:xfrm>
            <a:off x="9402184" y="0"/>
            <a:ext cx="2346904" cy="8261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9" name="图片 3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90168" y="252089"/>
            <a:ext cx="1969223" cy="43299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7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 userDrawn="1"/>
        </p:nvSpPr>
        <p:spPr>
          <a:xfrm>
            <a:off x="658714" y="482300"/>
            <a:ext cx="748201" cy="484094"/>
          </a:xfrm>
          <a:prstGeom prst="parallelogram">
            <a:avLst>
              <a:gd name="adj" fmla="val 71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 userDrawn="1"/>
        </p:nvSpPr>
        <p:spPr>
          <a:xfrm>
            <a:off x="442912" y="-82800"/>
            <a:ext cx="11306175" cy="846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>
            <a:off x="442913" y="0"/>
            <a:ext cx="11306175" cy="7626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1"/>
          <p:cNvSpPr>
            <a:spLocks noGrp="1"/>
          </p:cNvSpPr>
          <p:nvPr>
            <p:ph type="title"/>
          </p:nvPr>
        </p:nvSpPr>
        <p:spPr>
          <a:xfrm>
            <a:off x="1173494" y="185567"/>
            <a:ext cx="8048203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cxnSp>
        <p:nvCxnSpPr>
          <p:cNvPr id="38" name="直接连接符 37"/>
          <p:cNvCxnSpPr/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90168" y="188589"/>
            <a:ext cx="1969223" cy="432990"/>
          </a:xfrm>
          <a:prstGeom prst="rect">
            <a:avLst/>
          </a:prstGeom>
        </p:spPr>
      </p:pic>
      <p:sp>
        <p:nvSpPr>
          <p:cNvPr id="43" name="矩形 42"/>
          <p:cNvSpPr/>
          <p:nvPr userDrawn="1"/>
        </p:nvSpPr>
        <p:spPr>
          <a:xfrm>
            <a:off x="648385" y="0"/>
            <a:ext cx="413819" cy="966395"/>
          </a:xfrm>
          <a:prstGeom prst="rect">
            <a:avLst/>
          </a:prstGeom>
          <a:ln>
            <a:noFill/>
          </a:ln>
          <a:effectLst>
            <a:outerShdw blurRad="127000" dist="25400" dir="5400000" sx="102000" sy="102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35" name="组合 34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55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57" name="组合 56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62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3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8" name="组合 57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9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1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6" name="组合 35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7" name="组合 36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53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51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8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9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0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5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7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9385300" y="-82550"/>
            <a:ext cx="2363787" cy="8452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9385300" y="0"/>
            <a:ext cx="2363788" cy="7626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90168" y="188589"/>
            <a:ext cx="1969223" cy="43299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8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18632" y="6188075"/>
            <a:ext cx="11550080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27000" dist="381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318632" y="0"/>
            <a:ext cx="11550080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1270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标题 11"/>
          <p:cNvSpPr>
            <a:spLocks noGrp="1"/>
          </p:cNvSpPr>
          <p:nvPr>
            <p:ph type="title"/>
          </p:nvPr>
        </p:nvSpPr>
        <p:spPr>
          <a:xfrm>
            <a:off x="541539" y="247495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11" name="文本框 1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64050" y="131404"/>
            <a:ext cx="2243119" cy="627854"/>
          </a:xfrm>
          <a:prstGeom prst="rect">
            <a:avLst/>
          </a:prstGeom>
        </p:spPr>
      </p:pic>
      <p:grpSp>
        <p:nvGrpSpPr>
          <p:cNvPr id="37" name="组合 36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38" name="组合 37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54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56" name="组合 55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61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2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7" name="组合 56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8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9" name="组合 38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41" name="组合 40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52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" name="组合 41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50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1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" name="组合 42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7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8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9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5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8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1144922" y="6188075"/>
            <a:ext cx="723790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27000" dist="381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9488246" y="0"/>
            <a:ext cx="2380466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1270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64050" y="131404"/>
            <a:ext cx="2243119" cy="627854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2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sp>
        <p:nvSpPr>
          <p:cNvPr id="88" name="矩形 87"/>
          <p:cNvSpPr/>
          <p:nvPr userDrawn="1"/>
        </p:nvSpPr>
        <p:spPr>
          <a:xfrm>
            <a:off x="12146281" y="336478"/>
            <a:ext cx="45719" cy="2659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90193" y="252089"/>
            <a:ext cx="1969223" cy="43299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3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: 形状 77"/>
          <p:cNvSpPr/>
          <p:nvPr userDrawn="1"/>
        </p:nvSpPr>
        <p:spPr>
          <a:xfrm>
            <a:off x="10114068" y="210207"/>
            <a:ext cx="2789025" cy="573228"/>
          </a:xfrm>
          <a:custGeom>
            <a:avLst/>
            <a:gdLst>
              <a:gd name="connsiteX0" fmla="*/ 83399 w 1678507"/>
              <a:gd name="connsiteY0" fmla="*/ 0 h 573228"/>
              <a:gd name="connsiteX1" fmla="*/ 1678507 w 1678507"/>
              <a:gd name="connsiteY1" fmla="*/ 0 h 573228"/>
              <a:gd name="connsiteX2" fmla="*/ 1678507 w 1678507"/>
              <a:gd name="connsiteY2" fmla="*/ 573228 h 573228"/>
              <a:gd name="connsiteX3" fmla="*/ 0 w 1678507"/>
              <a:gd name="connsiteY3" fmla="*/ 573228 h 573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8507" h="573228">
                <a:moveTo>
                  <a:pt x="83399" y="0"/>
                </a:moveTo>
                <a:lnTo>
                  <a:pt x="1678507" y="0"/>
                </a:lnTo>
                <a:lnTo>
                  <a:pt x="1678507" y="573228"/>
                </a:lnTo>
                <a:lnTo>
                  <a:pt x="0" y="5732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平行四边形 3"/>
          <p:cNvSpPr/>
          <p:nvPr userDrawn="1"/>
        </p:nvSpPr>
        <p:spPr>
          <a:xfrm>
            <a:off x="198120" y="302341"/>
            <a:ext cx="746398" cy="342128"/>
          </a:xfrm>
          <a:prstGeom prst="parallelogram">
            <a:avLst>
              <a:gd name="adj" fmla="val 25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1" name="文本框 7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cxnSp>
        <p:nvCxnSpPr>
          <p:cNvPr id="96" name="直接连接符 95"/>
          <p:cNvCxnSpPr/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标题 11"/>
          <p:cNvSpPr>
            <a:spLocks noGrp="1"/>
          </p:cNvSpPr>
          <p:nvPr>
            <p:ph type="title"/>
          </p:nvPr>
        </p:nvSpPr>
        <p:spPr>
          <a:xfrm>
            <a:off x="949325" y="24906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pic>
        <p:nvPicPr>
          <p:cNvPr id="98" name="图片 9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277475" y="241566"/>
            <a:ext cx="1819275" cy="509219"/>
          </a:xfrm>
          <a:prstGeom prst="rect">
            <a:avLst/>
          </a:prstGeom>
        </p:spPr>
      </p:pic>
      <p:grpSp>
        <p:nvGrpSpPr>
          <p:cNvPr id="33" name="组合 32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34" name="组合 3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49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51" name="组合 50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56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2" name="组合 51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3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5" name="组合 34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6" name="组合 35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47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8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7" name="组合 36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45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2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0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3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: 形状 77"/>
          <p:cNvSpPr/>
          <p:nvPr userDrawn="1"/>
        </p:nvSpPr>
        <p:spPr>
          <a:xfrm>
            <a:off x="10114068" y="210207"/>
            <a:ext cx="2789025" cy="573228"/>
          </a:xfrm>
          <a:custGeom>
            <a:avLst/>
            <a:gdLst>
              <a:gd name="connsiteX0" fmla="*/ 83399 w 1678507"/>
              <a:gd name="connsiteY0" fmla="*/ 0 h 573228"/>
              <a:gd name="connsiteX1" fmla="*/ 1678507 w 1678507"/>
              <a:gd name="connsiteY1" fmla="*/ 0 h 573228"/>
              <a:gd name="connsiteX2" fmla="*/ 1678507 w 1678507"/>
              <a:gd name="connsiteY2" fmla="*/ 573228 h 573228"/>
              <a:gd name="connsiteX3" fmla="*/ 0 w 1678507"/>
              <a:gd name="connsiteY3" fmla="*/ 573228 h 573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8507" h="573228">
                <a:moveTo>
                  <a:pt x="83399" y="0"/>
                </a:moveTo>
                <a:lnTo>
                  <a:pt x="1678507" y="0"/>
                </a:lnTo>
                <a:lnTo>
                  <a:pt x="1678507" y="573228"/>
                </a:lnTo>
                <a:lnTo>
                  <a:pt x="0" y="5732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1" name="文本框 7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pic>
        <p:nvPicPr>
          <p:cNvPr id="98" name="图片 9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277475" y="241566"/>
            <a:ext cx="1819275" cy="509219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４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366474" y="863157"/>
            <a:ext cx="10502238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318632" y="0"/>
            <a:ext cx="1048735" cy="87312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368806" y="34431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318631" y="6188075"/>
            <a:ext cx="10844339" cy="6699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6632" y="6351003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charset="-122"/>
            </a:endParaRPr>
          </a:p>
        </p:txBody>
      </p:sp>
      <p:cxnSp>
        <p:nvCxnSpPr>
          <p:cNvPr id="58" name="直接连接符 57"/>
          <p:cNvCxnSpPr/>
          <p:nvPr userDrawn="1"/>
        </p:nvCxnSpPr>
        <p:spPr>
          <a:xfrm>
            <a:off x="11155416" y="6188075"/>
            <a:ext cx="0" cy="66558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图片 1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0101715" y="214313"/>
            <a:ext cx="1864408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图片 14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9575" y="6269038"/>
            <a:ext cx="18176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４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0185149" y="863157"/>
            <a:ext cx="16835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charset="-122"/>
            </a:endParaRPr>
          </a:p>
        </p:txBody>
      </p:sp>
      <p:cxnSp>
        <p:nvCxnSpPr>
          <p:cNvPr id="58" name="直接连接符 57"/>
          <p:cNvCxnSpPr/>
          <p:nvPr userDrawn="1"/>
        </p:nvCxnSpPr>
        <p:spPr>
          <a:xfrm>
            <a:off x="11155416" y="6188075"/>
            <a:ext cx="0" cy="66558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图片 1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0101715" y="214313"/>
            <a:ext cx="1864408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5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749863" y="24906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 rotWithShape="1">
          <a:blip r:embed="rId2" cstate="print"/>
          <a:srcRect l="-333"/>
          <a:stretch>
            <a:fillRect/>
          </a:stretch>
        </p:blipFill>
        <p:spPr>
          <a:xfrm>
            <a:off x="11282579" y="252089"/>
            <a:ext cx="432990" cy="432990"/>
          </a:xfrm>
          <a:prstGeom prst="rect">
            <a:avLst/>
          </a:prstGeom>
        </p:spPr>
      </p:pic>
      <p:cxnSp>
        <p:nvCxnSpPr>
          <p:cNvPr id="87" name="直接连接符 86"/>
          <p:cNvCxnSpPr/>
          <p:nvPr userDrawn="1"/>
        </p:nvCxnSpPr>
        <p:spPr>
          <a:xfrm>
            <a:off x="442913" y="821731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 userDrawn="1"/>
        </p:nvGrpSpPr>
        <p:grpSpPr>
          <a:xfrm>
            <a:off x="-511603" y="253621"/>
            <a:ext cx="1221064" cy="438825"/>
            <a:chOff x="-529708" y="381991"/>
            <a:chExt cx="1221064" cy="438825"/>
          </a:xfrm>
        </p:grpSpPr>
        <p:sp>
          <p:nvSpPr>
            <p:cNvPr id="58" name="梯形 57"/>
            <p:cNvSpPr/>
            <p:nvPr userDrawn="1"/>
          </p:nvSpPr>
          <p:spPr>
            <a:xfrm rot="16200000">
              <a:off x="-107121" y="-40596"/>
              <a:ext cx="375890" cy="1221064"/>
            </a:xfrm>
            <a:prstGeom prst="trapezoid">
              <a:avLst>
                <a:gd name="adj" fmla="val 7230"/>
              </a:avLst>
            </a:prstGeom>
            <a:gradFill>
              <a:gsLst>
                <a:gs pos="100000">
                  <a:schemeClr val="accent1"/>
                </a:gs>
                <a:gs pos="0">
                  <a:schemeClr val="accent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梯形 58"/>
            <p:cNvSpPr/>
            <p:nvPr userDrawn="1"/>
          </p:nvSpPr>
          <p:spPr>
            <a:xfrm rot="16200000">
              <a:off x="-79397" y="146495"/>
              <a:ext cx="267255" cy="1058332"/>
            </a:xfrm>
            <a:prstGeom prst="trapezoid">
              <a:avLst>
                <a:gd name="adj" fmla="val 723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梯形 59"/>
            <p:cNvSpPr/>
            <p:nvPr userDrawn="1"/>
          </p:nvSpPr>
          <p:spPr>
            <a:xfrm rot="16200000">
              <a:off x="-95133" y="158023"/>
              <a:ext cx="267255" cy="1058332"/>
            </a:xfrm>
            <a:prstGeom prst="trapezoid">
              <a:avLst>
                <a:gd name="adj" fmla="val 7230"/>
              </a:avLst>
            </a:prstGeom>
            <a:gradFill flip="none" rotWithShape="1">
              <a:gsLst>
                <a:gs pos="100000">
                  <a:schemeClr val="accent4"/>
                </a:gs>
                <a:gs pos="0">
                  <a:schemeClr val="accent4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62" name="组合 61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77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79" name="组合 78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84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5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0" name="组合 79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81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2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3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3" name="组合 62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64" name="组合 63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75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6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5" name="组合 64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73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4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6" name="组合 65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70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1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2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7" name="组合 66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68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9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07D9317-7C4B-477D-9FCD-CD5482370328}" type="datetimeFigureOut">
              <a:rPr lang="zh-CN" altLang="en-US"/>
              <a:t>2023/11/23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C0B3BC9-7090-482A-AB63-1945A9C9F1E4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07D9317-7C4B-477D-9FCD-CD5482370328}" type="datetimeFigureOut">
              <a:rPr lang="zh-CN" altLang="en-US"/>
              <a:t>2023/11/23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C0B3BC9-7090-482A-AB63-1945A9C9F1E4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7.xml"/><Relationship Id="rId7" Type="http://schemas.openxmlformats.org/officeDocument/2006/relationships/image" Target="../media/image11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0.pn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5271139" y="1028700"/>
            <a:ext cx="1757680" cy="959291"/>
            <a:chOff x="5576876" y="540040"/>
            <a:chExt cx="1757680" cy="959291"/>
          </a:xfrm>
        </p:grpSpPr>
        <p:sp>
          <p:nvSpPr>
            <p:cNvPr id="29" name="文本框 28"/>
            <p:cNvSpPr txBox="1"/>
            <p:nvPr/>
          </p:nvSpPr>
          <p:spPr>
            <a:xfrm>
              <a:off x="5576876" y="540040"/>
              <a:ext cx="88678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spc="300" dirty="0">
                  <a:gradFill>
                    <a:gsLst>
                      <a:gs pos="0">
                        <a:schemeClr val="accent1"/>
                      </a:gs>
                      <a:gs pos="90000">
                        <a:schemeClr val="accent1">
                          <a:alpha val="0"/>
                        </a:schemeClr>
                      </a:gs>
                    </a:gsLst>
                    <a:lin ang="5400000" scaled="1"/>
                  </a:gradFill>
                </a:rPr>
                <a:t>01</a:t>
              </a:r>
              <a:endParaRPr lang="zh-CN" altLang="en-US" sz="4400" b="1" spc="300" dirty="0">
                <a:gradFill>
                  <a:gsLst>
                    <a:gs pos="0">
                      <a:schemeClr val="accent1"/>
                    </a:gs>
                    <a:gs pos="9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576876" y="977361"/>
              <a:ext cx="17576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spc="300" dirty="0">
                  <a:latin typeface="微软雅黑" panose="020B0503020204020204" charset="-122"/>
                </a:rPr>
                <a:t>需求分析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8398684" y="1028700"/>
            <a:ext cx="2545080" cy="959291"/>
            <a:chOff x="8704421" y="540040"/>
            <a:chExt cx="2545080" cy="959291"/>
          </a:xfrm>
        </p:grpSpPr>
        <p:sp>
          <p:nvSpPr>
            <p:cNvPr id="30" name="文本框 29"/>
            <p:cNvSpPr txBox="1"/>
            <p:nvPr/>
          </p:nvSpPr>
          <p:spPr>
            <a:xfrm>
              <a:off x="8704421" y="540040"/>
              <a:ext cx="88678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spc="300" dirty="0">
                  <a:gradFill>
                    <a:gsLst>
                      <a:gs pos="0">
                        <a:schemeClr val="accent1"/>
                      </a:gs>
                      <a:gs pos="90000">
                        <a:schemeClr val="accent1">
                          <a:alpha val="0"/>
                        </a:schemeClr>
                      </a:gs>
                    </a:gsLst>
                    <a:lin ang="5400000" scaled="1"/>
                  </a:gradFill>
                </a:rPr>
                <a:t>02</a:t>
              </a:r>
              <a:endParaRPr lang="zh-CN" altLang="en-US" sz="4400" b="1" spc="300" dirty="0">
                <a:gradFill>
                  <a:gsLst>
                    <a:gs pos="0">
                      <a:schemeClr val="accent1"/>
                    </a:gs>
                    <a:gs pos="9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704421" y="977361"/>
              <a:ext cx="25450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spc="300" dirty="0">
                  <a:latin typeface="微软雅黑" panose="020B0503020204020204" charset="-122"/>
                </a:rPr>
                <a:t>功能模块设计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271139" y="2719407"/>
            <a:ext cx="2151380" cy="928749"/>
            <a:chOff x="5576876" y="2230747"/>
            <a:chExt cx="2151380" cy="928749"/>
          </a:xfrm>
        </p:grpSpPr>
        <p:sp>
          <p:nvSpPr>
            <p:cNvPr id="31" name="文本框 30"/>
            <p:cNvSpPr txBox="1"/>
            <p:nvPr/>
          </p:nvSpPr>
          <p:spPr>
            <a:xfrm>
              <a:off x="5576876" y="2230747"/>
              <a:ext cx="88678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spc="300" dirty="0">
                  <a:gradFill>
                    <a:gsLst>
                      <a:gs pos="0">
                        <a:schemeClr val="accent1"/>
                      </a:gs>
                      <a:gs pos="90000">
                        <a:schemeClr val="accent1">
                          <a:alpha val="0"/>
                        </a:schemeClr>
                      </a:gs>
                    </a:gsLst>
                    <a:lin ang="5400000" scaled="1"/>
                  </a:gradFill>
                </a:rPr>
                <a:t>03</a:t>
              </a:r>
              <a:endParaRPr lang="zh-CN" altLang="en-US" sz="4400" b="1" spc="300" dirty="0">
                <a:gradFill>
                  <a:gsLst>
                    <a:gs pos="0">
                      <a:schemeClr val="accent1"/>
                    </a:gs>
                    <a:gs pos="9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576876" y="2637526"/>
              <a:ext cx="21513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spc="300" dirty="0">
                  <a:latin typeface="微软雅黑" panose="020B0503020204020204" charset="-122"/>
                </a:rPr>
                <a:t>数据库处理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8398684" y="2719407"/>
            <a:ext cx="1757680" cy="1359914"/>
            <a:chOff x="8704421" y="2230747"/>
            <a:chExt cx="1757680" cy="1359914"/>
          </a:xfrm>
        </p:grpSpPr>
        <p:sp>
          <p:nvSpPr>
            <p:cNvPr id="32" name="文本框 31"/>
            <p:cNvSpPr txBox="1"/>
            <p:nvPr/>
          </p:nvSpPr>
          <p:spPr>
            <a:xfrm>
              <a:off x="8704421" y="2230747"/>
              <a:ext cx="88678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spc="300" dirty="0">
                  <a:gradFill>
                    <a:gsLst>
                      <a:gs pos="0">
                        <a:schemeClr val="accent1"/>
                      </a:gs>
                      <a:gs pos="90000">
                        <a:schemeClr val="accent1">
                          <a:alpha val="0"/>
                        </a:schemeClr>
                      </a:gs>
                    </a:gsLst>
                    <a:lin ang="5400000" scaled="1"/>
                  </a:gradFill>
                </a:rPr>
                <a:t>04</a:t>
              </a:r>
              <a:endParaRPr lang="zh-CN" altLang="en-US" sz="4400" b="1" spc="300" dirty="0">
                <a:gradFill>
                  <a:gsLst>
                    <a:gs pos="0">
                      <a:schemeClr val="accent1"/>
                    </a:gs>
                    <a:gs pos="9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704421" y="2637526"/>
              <a:ext cx="1757680" cy="9531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b="1" spc="300" dirty="0">
                  <a:latin typeface="微软雅黑" panose="020B0503020204020204" charset="-122"/>
                  <a:sym typeface="+mn-ea"/>
                </a:rPr>
                <a:t>效果展示</a:t>
              </a:r>
              <a:endParaRPr lang="zh-CN" altLang="en-US" sz="2800" b="1" spc="300" dirty="0">
                <a:latin typeface="微软雅黑" panose="020B0503020204020204" charset="-122"/>
              </a:endParaRPr>
            </a:p>
            <a:p>
              <a:endParaRPr lang="zh-CN" altLang="en-US" sz="2800" b="1" spc="300" dirty="0">
                <a:latin typeface="微软雅黑" panose="020B050302020402020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467218" y="5849866"/>
            <a:ext cx="1052654" cy="108000"/>
            <a:chOff x="10467218" y="6126091"/>
            <a:chExt cx="1052654" cy="108000"/>
          </a:xfrm>
          <a:solidFill>
            <a:schemeClr val="accent1"/>
          </a:solidFill>
        </p:grpSpPr>
        <p:sp>
          <p:nvSpPr>
            <p:cNvPr id="3" name="椭圆 2"/>
            <p:cNvSpPr/>
            <p:nvPr/>
          </p:nvSpPr>
          <p:spPr>
            <a:xfrm>
              <a:off x="10467218" y="6126091"/>
              <a:ext cx="108000" cy="1080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10703381" y="6126091"/>
              <a:ext cx="108000" cy="1080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10939545" y="6126091"/>
              <a:ext cx="108000" cy="1080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11175708" y="6126091"/>
              <a:ext cx="108000" cy="1080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11411872" y="6126091"/>
              <a:ext cx="108000" cy="1080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6550" y="345305"/>
            <a:ext cx="8643848" cy="478155"/>
          </a:xfrm>
        </p:spPr>
        <p:txBody>
          <a:bodyPr/>
          <a:lstStyle/>
          <a:p>
            <a:r>
              <a:rPr spc="300" dirty="0">
                <a:sym typeface="+mn-ea"/>
              </a:rPr>
              <a:t>数据库处理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743075" y="2042795"/>
            <a:ext cx="944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通过Companyinfo_mapper.xml调用</a:t>
            </a:r>
            <a:r>
              <a:rPr lang="en-US" altLang="zh-CN"/>
              <a:t>mybatis</a:t>
            </a:r>
            <a:r>
              <a:rPr lang="zh-CN" altLang="en-US"/>
              <a:t>简单的数据</a:t>
            </a:r>
            <a:r>
              <a:rPr lang="en-US" altLang="zh-CN"/>
              <a:t>insert</a:t>
            </a:r>
            <a:r>
              <a:rPr lang="zh-CN" altLang="en-US"/>
              <a:t>，</a:t>
            </a:r>
            <a:r>
              <a:rPr lang="en-US" altLang="zh-CN"/>
              <a:t>update</a:t>
            </a:r>
            <a:r>
              <a:rPr lang="zh-CN" altLang="en-US"/>
              <a:t>，</a:t>
            </a:r>
            <a:r>
              <a:rPr lang="en-US" altLang="zh-CN"/>
              <a:t>select</a:t>
            </a:r>
            <a:r>
              <a:rPr lang="zh-CN" altLang="en-US"/>
              <a:t>功能</a:t>
            </a:r>
          </a:p>
        </p:txBody>
      </p: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58412" y="2105561"/>
            <a:ext cx="26468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600" b="1" spc="300" dirty="0">
                <a:gradFill>
                  <a:gsLst>
                    <a:gs pos="0">
                      <a:schemeClr val="accent1"/>
                    </a:gs>
                    <a:gs pos="9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rPr>
              <a:t>01</a:t>
            </a:r>
            <a:endParaRPr lang="zh-CN" altLang="en-US" sz="16600" b="1" spc="300" dirty="0">
              <a:gradFill>
                <a:gsLst>
                  <a:gs pos="0">
                    <a:schemeClr val="accent1"/>
                  </a:gs>
                  <a:gs pos="90000">
                    <a:schemeClr val="accent1">
                      <a:alpha val="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50367" y="2400894"/>
            <a:ext cx="236728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000" b="1" spc="300" dirty="0">
                <a:latin typeface="微软雅黑" panose="020B0503020204020204" charset="-122"/>
                <a:sym typeface="+mn-ea"/>
              </a:rPr>
              <a:t>需求分析</a:t>
            </a:r>
            <a:endParaRPr lang="zh-CN" altLang="en-US" sz="4000" b="1" spc="300" dirty="0">
              <a:latin typeface="微软雅黑" panose="020B0503020204020204" charset="-122"/>
            </a:endParaRPr>
          </a:p>
          <a:p>
            <a:endParaRPr lang="zh-CN" altLang="en-US" sz="4000" b="1" spc="600" dirty="0">
              <a:latin typeface="微软雅黑" panose="020B050302020402020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728480" y="2143125"/>
            <a:ext cx="0" cy="25717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669549" y="3432579"/>
            <a:ext cx="720000" cy="10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10467218" y="5850000"/>
            <a:ext cx="1052654" cy="108000"/>
            <a:chOff x="10467218" y="6126091"/>
            <a:chExt cx="1052654" cy="108000"/>
          </a:xfrm>
        </p:grpSpPr>
        <p:sp>
          <p:nvSpPr>
            <p:cNvPr id="22" name="椭圆 21"/>
            <p:cNvSpPr/>
            <p:nvPr/>
          </p:nvSpPr>
          <p:spPr>
            <a:xfrm>
              <a:off x="10467218" y="6126091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0703381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0939545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1175708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11411872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577850" y="250055"/>
            <a:ext cx="8643848" cy="478155"/>
          </a:xfrm>
        </p:spPr>
        <p:txBody>
          <a:bodyPr/>
          <a:lstStyle/>
          <a:p>
            <a:r>
              <a:rPr spc="300" dirty="0">
                <a:sym typeface="+mn-ea"/>
              </a:rPr>
              <a:t>需求分析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041400" y="1293252"/>
            <a:ext cx="10109200" cy="4356100"/>
          </a:xfrm>
          <a:prstGeom prst="rect">
            <a:avLst/>
          </a:prstGeom>
          <a:noFill/>
          <a:ln w="31750">
            <a:gradFill>
              <a:gsLst>
                <a:gs pos="1300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44625" y="996072"/>
            <a:ext cx="9302750" cy="12001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 spc="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marR="0" lvl="0" indent="0" algn="just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基本描述：</a:t>
            </a:r>
          </a:p>
          <a:p>
            <a:pPr marL="0" marR="0" lvl="0" indent="0" algn="just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    录入和修改企业详细信息的内容。保存后上报省备案。按照统一规范的模板进行填写和修改。数据项内容需要再细化。</a:t>
            </a: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09034514"/>
              </p:ext>
            </p:extLst>
          </p:nvPr>
        </p:nvGraphicFramePr>
        <p:xfrm>
          <a:off x="1607185" y="2464435"/>
          <a:ext cx="9336405" cy="3004820"/>
        </p:xfrm>
        <a:graphic>
          <a:graphicData uri="http://schemas.openxmlformats.org/drawingml/2006/table">
            <a:tbl>
              <a:tblPr/>
              <a:tblGrid>
                <a:gridCol w="1892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5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7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11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数据项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必填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9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所属地区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1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6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格式均与数据库设计部分设计一致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组织机构代码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企业名称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企业性质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所属行业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主要经营业务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联系人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联系地址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邮政编码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联系电话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传真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EMAIL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0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6550" y="345305"/>
            <a:ext cx="8643848" cy="478155"/>
          </a:xfrm>
        </p:spPr>
        <p:txBody>
          <a:bodyPr/>
          <a:lstStyle/>
          <a:p>
            <a:r>
              <a:rPr spc="300" dirty="0">
                <a:sym typeface="+mn-ea"/>
              </a:rPr>
              <a:t>需求分析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82905" y="1376045"/>
            <a:ext cx="11635740" cy="35966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 spc="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solidFill>
                  <a:prstClr val="black"/>
                </a:solidFill>
                <a:latin typeface="Century Gothic" panose="020B0502020202020204" pitchFamily="34" charset="0"/>
                <a:ea typeface="微软雅黑" panose="020B0503020204020204" charset="-122"/>
              </a:rPr>
              <a:t>1.</a:t>
            </a:r>
            <a:r>
              <a:rPr lang="zh-CN" altLang="en-US" sz="1800" dirty="0">
                <a:solidFill>
                  <a:prstClr val="black"/>
                </a:solidFill>
                <a:latin typeface="Century Gothic" panose="020B0502020202020204" pitchFamily="34" charset="0"/>
                <a:ea typeface="微软雅黑" panose="020B0503020204020204" charset="-122"/>
              </a:rPr>
              <a:t>企业登入账户后备案信息页面字段均为空，提交状态显示</a:t>
            </a:r>
            <a:r>
              <a:rPr lang="en-US" altLang="zh-CN" sz="1800" dirty="0">
                <a:solidFill>
                  <a:prstClr val="black"/>
                </a:solidFill>
                <a:latin typeface="Century Gothic" panose="020B0502020202020204" pitchFamily="34" charset="0"/>
                <a:ea typeface="微软雅黑" panose="020B0503020204020204" charset="-122"/>
              </a:rPr>
              <a:t>“</a:t>
            </a:r>
            <a:r>
              <a:rPr lang="zh-CN" altLang="en-US" sz="1800" dirty="0">
                <a:solidFill>
                  <a:prstClr val="black"/>
                </a:solidFill>
                <a:latin typeface="Century Gothic" panose="020B0502020202020204" pitchFamily="34" charset="0"/>
                <a:ea typeface="微软雅黑" panose="020B0503020204020204" charset="-122"/>
              </a:rPr>
              <a:t>未提交</a:t>
            </a:r>
            <a:r>
              <a:rPr lang="en-US" altLang="zh-CN" sz="1800" dirty="0">
                <a:solidFill>
                  <a:prstClr val="black"/>
                </a:solidFill>
                <a:latin typeface="Century Gothic" panose="020B0502020202020204" pitchFamily="34" charset="0"/>
                <a:ea typeface="微软雅黑" panose="020B0503020204020204" charset="-122"/>
              </a:rPr>
              <a:t>”</a:t>
            </a:r>
            <a:r>
              <a:rPr lang="zh-CN" altLang="en-US" sz="1800" dirty="0">
                <a:solidFill>
                  <a:prstClr val="black"/>
                </a:solidFill>
                <a:latin typeface="Century Gothic" panose="020B0502020202020204" pitchFamily="34" charset="0"/>
                <a:ea typeface="微软雅黑" panose="020B0503020204020204" charset="-122"/>
              </a:rPr>
              <a:t>。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800" dirty="0">
              <a:solidFill>
                <a:prstClr val="black"/>
              </a:solidFill>
              <a:latin typeface="Century Gothic" panose="020B0502020202020204" pitchFamily="34" charset="0"/>
              <a:ea typeface="微软雅黑" panose="020B0503020204020204" charset="-122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solidFill>
                  <a:prstClr val="black"/>
                </a:solidFill>
                <a:latin typeface="Century Gothic" panose="020B0502020202020204" pitchFamily="34" charset="0"/>
                <a:ea typeface="微软雅黑" panose="020B0503020204020204" charset="-122"/>
              </a:rPr>
              <a:t>2.</a:t>
            </a:r>
            <a:r>
              <a:rPr lang="zh-CN" altLang="en-US" sz="1800" dirty="0">
                <a:solidFill>
                  <a:prstClr val="black"/>
                </a:solidFill>
                <a:latin typeface="Century Gothic" panose="020B0502020202020204" pitchFamily="34" charset="0"/>
                <a:ea typeface="微软雅黑" panose="020B0503020204020204" charset="-122"/>
              </a:rPr>
              <a:t>企业填写相关信息，若填写信息不符合格式标准，则不允许提交。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00" dirty="0">
              <a:solidFill>
                <a:prstClr val="black"/>
              </a:solidFill>
              <a:latin typeface="Century Gothic" panose="020B0502020202020204" pitchFamily="34" charset="0"/>
              <a:ea typeface="微软雅黑" panose="020B0503020204020204" charset="-122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solidFill>
                  <a:prstClr val="black"/>
                </a:solidFill>
                <a:latin typeface="Century Gothic" panose="020B0502020202020204" pitchFamily="34" charset="0"/>
                <a:ea typeface="微软雅黑" panose="020B0503020204020204" charset="-122"/>
              </a:rPr>
              <a:t>3.</a:t>
            </a:r>
            <a:r>
              <a:rPr lang="zh-CN" altLang="en-US" sz="1800" dirty="0">
                <a:solidFill>
                  <a:prstClr val="black"/>
                </a:solidFill>
                <a:latin typeface="Century Gothic" panose="020B0502020202020204" pitchFamily="34" charset="0"/>
                <a:ea typeface="微软雅黑" panose="020B0503020204020204" charset="-122"/>
              </a:rPr>
              <a:t>企业正确填写信息后并提交后，页面变为至不可修改状态，提交状态显示</a:t>
            </a:r>
            <a:r>
              <a:rPr lang="en-US" altLang="zh-CN" sz="1800" dirty="0">
                <a:solidFill>
                  <a:prstClr val="black"/>
                </a:solidFill>
                <a:latin typeface="Century Gothic" panose="020B0502020202020204" pitchFamily="34" charset="0"/>
                <a:ea typeface="微软雅黑" panose="020B0503020204020204" charset="-122"/>
              </a:rPr>
              <a:t>“</a:t>
            </a:r>
            <a:r>
              <a:rPr lang="zh-CN" altLang="en-US" sz="1800" dirty="0">
                <a:solidFill>
                  <a:prstClr val="black"/>
                </a:solidFill>
                <a:latin typeface="Century Gothic" panose="020B0502020202020204" pitchFamily="34" charset="0"/>
                <a:ea typeface="微软雅黑" panose="020B0503020204020204" charset="-122"/>
              </a:rPr>
              <a:t>已提交待审核</a:t>
            </a:r>
            <a:r>
              <a:rPr lang="en-US" altLang="zh-CN" sz="1800" dirty="0">
                <a:solidFill>
                  <a:prstClr val="black"/>
                </a:solidFill>
                <a:latin typeface="Century Gothic" panose="020B0502020202020204" pitchFamily="34" charset="0"/>
                <a:ea typeface="微软雅黑" panose="020B0503020204020204" charset="-122"/>
              </a:rPr>
              <a:t>”</a:t>
            </a:r>
            <a:r>
              <a:rPr lang="zh-CN" altLang="en-US" sz="1800" dirty="0">
                <a:solidFill>
                  <a:prstClr val="black"/>
                </a:solidFill>
                <a:latin typeface="Century Gothic" panose="020B0502020202020204" pitchFamily="34" charset="0"/>
                <a:ea typeface="微软雅黑" panose="020B0503020204020204" charset="-122"/>
              </a:rPr>
              <a:t>，若需修改可点击</a:t>
            </a:r>
            <a:r>
              <a:rPr lang="en-US" altLang="zh-CN" sz="1800" dirty="0">
                <a:solidFill>
                  <a:prstClr val="black"/>
                </a:solidFill>
                <a:latin typeface="Century Gothic" panose="020B0502020202020204" pitchFamily="34" charset="0"/>
                <a:ea typeface="微软雅黑" panose="020B0503020204020204" charset="-122"/>
              </a:rPr>
              <a:t>“</a:t>
            </a:r>
            <a:r>
              <a:rPr lang="zh-CN" altLang="en-US" sz="1800" dirty="0">
                <a:solidFill>
                  <a:prstClr val="black"/>
                </a:solidFill>
                <a:latin typeface="Century Gothic" panose="020B0502020202020204" pitchFamily="34" charset="0"/>
                <a:ea typeface="微软雅黑" panose="020B0503020204020204" charset="-122"/>
              </a:rPr>
              <a:t>修改</a:t>
            </a:r>
            <a:r>
              <a:rPr lang="en-US" altLang="zh-CN" sz="1800" dirty="0">
                <a:solidFill>
                  <a:prstClr val="black"/>
                </a:solidFill>
                <a:latin typeface="Century Gothic" panose="020B0502020202020204" pitchFamily="34" charset="0"/>
                <a:ea typeface="微软雅黑" panose="020B0503020204020204" charset="-122"/>
              </a:rPr>
              <a:t>”</a:t>
            </a:r>
            <a:r>
              <a:rPr lang="zh-CN" altLang="en-US" sz="1800" dirty="0">
                <a:solidFill>
                  <a:prstClr val="black"/>
                </a:solidFill>
                <a:latin typeface="Century Gothic" panose="020B0502020202020204" pitchFamily="34" charset="0"/>
                <a:ea typeface="微软雅黑" panose="020B0503020204020204" charset="-122"/>
              </a:rPr>
              <a:t>按钮进行修改并再次提交。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00" dirty="0">
              <a:solidFill>
                <a:prstClr val="black"/>
              </a:solidFill>
              <a:latin typeface="Century Gothic" panose="020B0502020202020204" pitchFamily="34" charset="0"/>
              <a:ea typeface="微软雅黑" panose="020B0503020204020204" charset="-122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solidFill>
                  <a:prstClr val="black"/>
                </a:solidFill>
                <a:latin typeface="Century Gothic" panose="020B0502020202020204" pitchFamily="34" charset="0"/>
                <a:ea typeface="微软雅黑" panose="020B0503020204020204" charset="-122"/>
              </a:rPr>
              <a:t>4.</a:t>
            </a:r>
            <a:r>
              <a:rPr lang="zh-CN" altLang="en-US" sz="1800" dirty="0">
                <a:solidFill>
                  <a:prstClr val="black"/>
                </a:solidFill>
                <a:latin typeface="Century Gothic" panose="020B0502020202020204" pitchFamily="34" charset="0"/>
                <a:ea typeface="微软雅黑" panose="020B0503020204020204" charset="-122"/>
              </a:rPr>
              <a:t>若备案信息审核通过，则页面提交状态变为</a:t>
            </a:r>
            <a:r>
              <a:rPr lang="en-US" altLang="zh-CN" sz="1800" dirty="0">
                <a:solidFill>
                  <a:prstClr val="black"/>
                </a:solidFill>
                <a:latin typeface="Century Gothic" panose="020B0502020202020204" pitchFamily="34" charset="0"/>
                <a:ea typeface="微软雅黑" panose="020B0503020204020204" charset="-122"/>
              </a:rPr>
              <a:t>“</a:t>
            </a:r>
            <a:r>
              <a:rPr lang="zh-CN" altLang="en-US" sz="1800" dirty="0">
                <a:solidFill>
                  <a:prstClr val="black"/>
                </a:solidFill>
                <a:latin typeface="Century Gothic" panose="020B0502020202020204" pitchFamily="34" charset="0"/>
                <a:ea typeface="微软雅黑" panose="020B0503020204020204" charset="-122"/>
              </a:rPr>
              <a:t>已审核通过</a:t>
            </a:r>
            <a:r>
              <a:rPr lang="en-US" altLang="zh-CN" sz="1800" dirty="0">
                <a:solidFill>
                  <a:prstClr val="black"/>
                </a:solidFill>
                <a:latin typeface="Century Gothic" panose="020B0502020202020204" pitchFamily="34" charset="0"/>
                <a:ea typeface="微软雅黑" panose="020B0503020204020204" charset="-122"/>
              </a:rPr>
              <a:t>”</a:t>
            </a:r>
            <a:r>
              <a:rPr lang="zh-CN" altLang="en-US" sz="1800" dirty="0">
                <a:solidFill>
                  <a:prstClr val="black"/>
                </a:solidFill>
                <a:latin typeface="Century Gothic" panose="020B0502020202020204" pitchFamily="34" charset="0"/>
                <a:ea typeface="微软雅黑" panose="020B0503020204020204" charset="-122"/>
              </a:rPr>
              <a:t>。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00" dirty="0">
              <a:solidFill>
                <a:prstClr val="black"/>
              </a:solidFill>
              <a:latin typeface="Century Gothic" panose="020B0502020202020204" pitchFamily="34" charset="0"/>
              <a:ea typeface="微软雅黑" panose="020B0503020204020204" charset="-122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solidFill>
                  <a:prstClr val="black"/>
                </a:solidFill>
                <a:latin typeface="Century Gothic" panose="020B0502020202020204" pitchFamily="34" charset="0"/>
                <a:ea typeface="微软雅黑" panose="020B0503020204020204" charset="-122"/>
              </a:rPr>
              <a:t>5.</a:t>
            </a:r>
            <a:r>
              <a:rPr lang="zh-CN" altLang="en-US" sz="1800" dirty="0">
                <a:solidFill>
                  <a:prstClr val="black"/>
                </a:solidFill>
                <a:latin typeface="Century Gothic" panose="020B0502020202020204" pitchFamily="34" charset="0"/>
                <a:ea typeface="微软雅黑" panose="020B0503020204020204" charset="-122"/>
              </a:rPr>
              <a:t>若备案信息被驳回，则页面提交状态变为</a:t>
            </a:r>
            <a:r>
              <a:rPr lang="en-US" altLang="zh-CN" sz="1800" dirty="0">
                <a:solidFill>
                  <a:prstClr val="black"/>
                </a:solidFill>
                <a:latin typeface="Century Gothic" panose="020B0502020202020204" pitchFamily="34" charset="0"/>
                <a:ea typeface="微软雅黑" panose="020B0503020204020204" charset="-122"/>
              </a:rPr>
              <a:t>“</a:t>
            </a:r>
            <a:r>
              <a:rPr lang="zh-CN" altLang="en-US" sz="1800" dirty="0">
                <a:solidFill>
                  <a:prstClr val="black"/>
                </a:solidFill>
                <a:latin typeface="Century Gothic" panose="020B0502020202020204" pitchFamily="34" charset="0"/>
                <a:ea typeface="微软雅黑" panose="020B0503020204020204" charset="-122"/>
              </a:rPr>
              <a:t>被驳回</a:t>
            </a:r>
            <a:r>
              <a:rPr lang="en-US" altLang="zh-CN" sz="1800" dirty="0">
                <a:solidFill>
                  <a:prstClr val="black"/>
                </a:solidFill>
                <a:latin typeface="Century Gothic" panose="020B0502020202020204" pitchFamily="34" charset="0"/>
                <a:ea typeface="微软雅黑" panose="020B0503020204020204" charset="-122"/>
              </a:rPr>
              <a:t>”</a:t>
            </a:r>
            <a:r>
              <a:rPr lang="zh-CN" altLang="en-US" sz="1800" dirty="0">
                <a:solidFill>
                  <a:prstClr val="black"/>
                </a:solidFill>
                <a:latin typeface="Century Gothic" panose="020B0502020202020204" pitchFamily="34" charset="0"/>
                <a:ea typeface="微软雅黑" panose="020B0503020204020204" charset="-122"/>
              </a:rPr>
              <a:t>，企业需再次提交信息。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383152" y="5438523"/>
            <a:ext cx="5331848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58412" y="2105561"/>
            <a:ext cx="26468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600" b="1" spc="300" dirty="0">
                <a:gradFill>
                  <a:gsLst>
                    <a:gs pos="0">
                      <a:schemeClr val="accent1"/>
                    </a:gs>
                    <a:gs pos="9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rPr>
              <a:t>02</a:t>
            </a:r>
            <a:endParaRPr lang="zh-CN" altLang="en-US" sz="16600" b="1" spc="300" dirty="0">
              <a:gradFill>
                <a:gsLst>
                  <a:gs pos="0">
                    <a:schemeClr val="accent1"/>
                  </a:gs>
                  <a:gs pos="90000">
                    <a:schemeClr val="accent1">
                      <a:alpha val="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50367" y="2400894"/>
            <a:ext cx="34594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000" b="1" spc="300" dirty="0">
                <a:latin typeface="微软雅黑" panose="020B0503020204020204" charset="-122"/>
                <a:sym typeface="+mn-ea"/>
              </a:rPr>
              <a:t>功能模块设计</a:t>
            </a:r>
            <a:endParaRPr lang="zh-CN" altLang="en-US" sz="4000" b="1" spc="600" dirty="0">
              <a:latin typeface="微软雅黑" panose="020B050302020402020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728480" y="2143125"/>
            <a:ext cx="0" cy="25717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669549" y="3432579"/>
            <a:ext cx="720000" cy="10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10467218" y="5850000"/>
            <a:ext cx="1052654" cy="108000"/>
            <a:chOff x="10467218" y="6126091"/>
            <a:chExt cx="1052654" cy="108000"/>
          </a:xfrm>
        </p:grpSpPr>
        <p:sp>
          <p:nvSpPr>
            <p:cNvPr id="14" name="椭圆 13"/>
            <p:cNvSpPr/>
            <p:nvPr/>
          </p:nvSpPr>
          <p:spPr>
            <a:xfrm>
              <a:off x="10467218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0703381" y="6126091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0939545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1175708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1411872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6550" y="345305"/>
            <a:ext cx="8643848" cy="478155"/>
          </a:xfrm>
        </p:spPr>
        <p:txBody>
          <a:bodyPr/>
          <a:lstStyle/>
          <a:p>
            <a:r>
              <a:rPr spc="300" dirty="0">
                <a:sym typeface="+mn-ea"/>
              </a:rPr>
              <a:t>功能模块设计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383152" y="5438523"/>
            <a:ext cx="5331848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016635" y="2524760"/>
            <a:ext cx="5182870" cy="8178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前端部分分为两个页面</a:t>
            </a:r>
          </a:p>
          <a:p>
            <a:r>
              <a:rPr lang="en-US" altLang="zh-CN" dirty="0" err="1"/>
              <a:t>record.vue</a:t>
            </a:r>
            <a:r>
              <a:rPr lang="en-US" altLang="zh-CN" dirty="0"/>
              <a:t>  </a:t>
            </a:r>
            <a:r>
              <a:rPr lang="en-US" altLang="zh-CN" dirty="0" err="1"/>
              <a:t>record_modify.vue</a:t>
            </a:r>
            <a:endParaRPr lang="en-US" altLang="zh-CN" dirty="0"/>
          </a:p>
          <a:p>
            <a:r>
              <a:rPr lang="zh-CN" altLang="en-US" dirty="0"/>
              <a:t>分别表示提交信息前的页面，与提交信息后变为不可修改状态的页面，两页面之前通过</a:t>
            </a:r>
            <a:r>
              <a:rPr lang="en-US" altLang="zh-CN" dirty="0"/>
              <a:t>“</a:t>
            </a:r>
            <a:r>
              <a:rPr lang="zh-CN" altLang="en-US" dirty="0"/>
              <a:t>修改按钮跳转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146165" y="823595"/>
            <a:ext cx="2748280" cy="51504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428355" y="958850"/>
            <a:ext cx="2983230" cy="531495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6550" y="345305"/>
            <a:ext cx="8643848" cy="478155"/>
          </a:xfrm>
        </p:spPr>
        <p:txBody>
          <a:bodyPr/>
          <a:lstStyle/>
          <a:p>
            <a:r>
              <a:rPr spc="300" dirty="0">
                <a:sym typeface="+mn-ea"/>
              </a:rPr>
              <a:t>功能模块设计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383152" y="5438523"/>
            <a:ext cx="5331848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016635" y="2524760"/>
            <a:ext cx="5182870" cy="8178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64260" y="1083310"/>
            <a:ext cx="2080260" cy="38982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743450" y="1083310"/>
            <a:ext cx="2187575" cy="38982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343265" y="1083310"/>
            <a:ext cx="2004060" cy="389826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6550" y="345305"/>
            <a:ext cx="8643848" cy="478155"/>
          </a:xfrm>
        </p:spPr>
        <p:txBody>
          <a:bodyPr/>
          <a:lstStyle/>
          <a:p>
            <a:r>
              <a:rPr spc="300" dirty="0">
                <a:sym typeface="+mn-ea"/>
              </a:rPr>
              <a:t>功能模块设计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383152" y="5438523"/>
            <a:ext cx="5331848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668780" y="258064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后端分为四个模块，实现对网络请求的响应与数据的查询。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992495" y="912495"/>
            <a:ext cx="5344795" cy="475043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58412" y="2105561"/>
            <a:ext cx="26468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600" b="1" spc="300" dirty="0">
                <a:gradFill>
                  <a:gsLst>
                    <a:gs pos="0">
                      <a:schemeClr val="accent1"/>
                    </a:gs>
                    <a:gs pos="9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rPr>
              <a:t>03</a:t>
            </a:r>
            <a:endParaRPr lang="zh-CN" altLang="en-US" sz="16600" b="1" spc="300" dirty="0">
              <a:gradFill>
                <a:gsLst>
                  <a:gs pos="0">
                    <a:schemeClr val="accent1"/>
                  </a:gs>
                  <a:gs pos="90000">
                    <a:schemeClr val="accent1">
                      <a:alpha val="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50367" y="2400894"/>
            <a:ext cx="291338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000" b="1" spc="300" dirty="0">
                <a:latin typeface="微软雅黑" panose="020B0503020204020204" charset="-122"/>
                <a:sym typeface="+mn-ea"/>
              </a:rPr>
              <a:t>数据库处理</a:t>
            </a:r>
            <a:endParaRPr lang="zh-CN" altLang="en-US" sz="4000" b="1" spc="300" dirty="0">
              <a:latin typeface="微软雅黑" panose="020B0503020204020204" charset="-122"/>
            </a:endParaRPr>
          </a:p>
          <a:p>
            <a:endParaRPr lang="zh-CN" altLang="en-US" sz="4000" b="1" spc="600" dirty="0">
              <a:latin typeface="微软雅黑" panose="020B050302020402020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728480" y="2143125"/>
            <a:ext cx="0" cy="25717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669549" y="3432579"/>
            <a:ext cx="720000" cy="10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10467218" y="5850000"/>
            <a:ext cx="1052654" cy="108000"/>
            <a:chOff x="10467218" y="6126091"/>
            <a:chExt cx="1052654" cy="108000"/>
          </a:xfrm>
        </p:grpSpPr>
        <p:sp>
          <p:nvSpPr>
            <p:cNvPr id="20" name="椭圆 19"/>
            <p:cNvSpPr/>
            <p:nvPr/>
          </p:nvSpPr>
          <p:spPr>
            <a:xfrm>
              <a:off x="10467218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0703381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0939545" y="6126091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1175708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1411872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c4768913-7e80-4586-9ff6-0145e610350a"/>
  <p:tag name="COMMONDATA" val="eyJoZGlkIjoiNWFmZDdmZjVkM2FhM2Y2NzY5NDQ5OWJjNjk4NTA4OGE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735*236"/>
  <p:tag name="TABLE_ENDDRAG_RECT" val="126*194*735*2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内页​​">
  <a:themeElements>
    <a:clrScheme name="自定义 34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内页​​">
  <a:themeElements>
    <a:clrScheme name="自定义 34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312</Words>
  <Application>Microsoft Office PowerPoint</Application>
  <PresentationFormat>宽屏</PresentationFormat>
  <Paragraphs>74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宋体</vt:lpstr>
      <vt:lpstr>微软雅黑</vt:lpstr>
      <vt:lpstr>微软雅黑 Light</vt:lpstr>
      <vt:lpstr>Arial</vt:lpstr>
      <vt:lpstr>Calibri</vt:lpstr>
      <vt:lpstr>Century Gothic</vt:lpstr>
      <vt:lpstr>内页​​</vt:lpstr>
      <vt:lpstr>1_内页​​</vt:lpstr>
      <vt:lpstr>PowerPoint 演示文稿</vt:lpstr>
      <vt:lpstr>PowerPoint 演示文稿</vt:lpstr>
      <vt:lpstr>需求分析</vt:lpstr>
      <vt:lpstr>需求分析</vt:lpstr>
      <vt:lpstr>PowerPoint 演示文稿</vt:lpstr>
      <vt:lpstr>功能模块设计</vt:lpstr>
      <vt:lpstr>功能模块设计</vt:lpstr>
      <vt:lpstr>功能模块设计</vt:lpstr>
      <vt:lpstr>PowerPoint 演示文稿</vt:lpstr>
      <vt:lpstr>数据库处理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Tloy</dc:creator>
  <cp:lastModifiedBy>晨 林</cp:lastModifiedBy>
  <cp:revision>182</cp:revision>
  <dcterms:created xsi:type="dcterms:W3CDTF">2019-06-19T02:08:00Z</dcterms:created>
  <dcterms:modified xsi:type="dcterms:W3CDTF">2023-11-23T07:57:58Z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49C108B20C0F486EAF5A6240D380E97A_13</vt:lpwstr>
  </property>
</Properties>
</file>