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1" r:id="rId2"/>
    <p:sldId id="274" r:id="rId3"/>
    <p:sldId id="2269" r:id="rId4"/>
    <p:sldId id="2270" r:id="rId5"/>
    <p:sldId id="275" r:id="rId6"/>
    <p:sldId id="276" r:id="rId7"/>
    <p:sldId id="2271" r:id="rId8"/>
    <p:sldId id="2272" r:id="rId9"/>
    <p:sldId id="2273" r:id="rId10"/>
    <p:sldId id="2274" r:id="rId11"/>
    <p:sldId id="2275" r:id="rId12"/>
    <p:sldId id="2277" r:id="rId13"/>
    <p:sldId id="2278" r:id="rId14"/>
    <p:sldId id="2276" r:id="rId15"/>
    <p:sldId id="2279" r:id="rId16"/>
    <p:sldId id="2280" r:id="rId17"/>
    <p:sldId id="2281" r:id="rId18"/>
    <p:sldId id="2283" r:id="rId19"/>
    <p:sldId id="2282" r:id="rId20"/>
    <p:sldId id="2284" r:id="rId21"/>
    <p:sldId id="2285" r:id="rId22"/>
    <p:sldId id="2286" r:id="rId23"/>
    <p:sldId id="2287" r:id="rId24"/>
    <p:sldId id="2289" r:id="rId25"/>
    <p:sldId id="2292" r:id="rId26"/>
    <p:sldId id="2294" r:id="rId27"/>
    <p:sldId id="229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3" autoAdjust="0"/>
    <p:restoredTop sz="94660"/>
  </p:normalViewPr>
  <p:slideViewPr>
    <p:cSldViewPr snapToGrid="0" showGuides="1">
      <p:cViewPr varScale="1">
        <p:scale>
          <a:sx n="86" d="100"/>
          <a:sy n="86" d="100"/>
        </p:scale>
        <p:origin x="778" y="62"/>
      </p:cViewPr>
      <p:guideLst>
        <p:guide orient="horz" pos="2128"/>
        <p:guide pos="3875"/>
      </p:guideLst>
    </p:cSldViewPr>
  </p:slideViewPr>
  <p:notesTextViewPr>
    <p:cViewPr>
      <p:scale>
        <a:sx n="3" d="2"/>
        <a:sy n="3" d="2"/>
      </p:scale>
      <p:origin x="0" y="0"/>
    </p:cViewPr>
  </p:notesTextViewPr>
  <p:sorterViewPr>
    <p:cViewPr>
      <p:scale>
        <a:sx n="100" d="100"/>
        <a:sy n="100" d="100"/>
      </p:scale>
      <p:origin x="0" y="-6339"/>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27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调查期的时间为动态从数据库获取；省端显示各个市的上报情况，通过</a:t>
            </a:r>
            <a:r>
              <a:rPr lang="en-US" altLang="zh-CN"/>
              <a:t>click</a:t>
            </a:r>
            <a:r>
              <a:rPr lang="zh-CN" altLang="en-US"/>
              <a:t>事件触发路由跳转，点击已上报栏进入该市已上报企业列表界面，点击未上报进入未上报企业列表界面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调查期的时间为动态从数据库获取；省端显示各个市的上报情况，通过</a:t>
            </a:r>
            <a:r>
              <a:rPr lang="en-US" altLang="zh-CN"/>
              <a:t>click</a:t>
            </a:r>
            <a:r>
              <a:rPr lang="zh-CN" altLang="en-US"/>
              <a:t>事件触发路由跳转，点击已上报栏进入该市已上报企业列表界面，点击未上报进入未上报企业列表界面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5-一段一图">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pic>
        <p:nvPicPr>
          <p:cNvPr id="86" name="图片 85"/>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6-一段一图">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stretch>
            <a:fillRect/>
          </a:stretch>
        </p:blipFill>
        <p:spPr>
          <a:xfrm>
            <a:off x="9590168" y="252089"/>
            <a:ext cx="1969223" cy="432990"/>
          </a:xfrm>
          <a:prstGeom prst="rect">
            <a:avLst/>
          </a:prstGeom>
        </p:spPr>
      </p:pic>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7-一段一图">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stretch>
            <a:fillRect/>
          </a:stretch>
        </p:blipFill>
        <p:spPr>
          <a:xfrm>
            <a:off x="9590168" y="188589"/>
            <a:ext cx="1969223" cy="432990"/>
          </a:xfrm>
          <a:prstGeom prst="rect">
            <a:avLst/>
          </a:prstGeom>
        </p:spPr>
      </p:pic>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8-一段一图">
    <p:spTree>
      <p:nvGrpSpPr>
        <p:cNvPr id="1" name=""/>
        <p:cNvGrpSpPr/>
        <p:nvPr/>
      </p:nvGrpSpPr>
      <p:grpSpPr>
        <a:xfrm>
          <a:off x="0" y="0"/>
          <a:ext cx="0" cy="0"/>
          <a:chOff x="0" y="0"/>
          <a:chExt cx="0" cy="0"/>
        </a:xfrm>
      </p:grpSpPr>
      <p:sp>
        <p:nvSpPr>
          <p:cNvPr id="7" name="矩形 6"/>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样式3-1">
    <p:spTree>
      <p:nvGrpSpPr>
        <p:cNvPr id="1" name=""/>
        <p:cNvGrpSpPr/>
        <p:nvPr/>
      </p:nvGrpSpPr>
      <p:grpSpPr>
        <a:xfrm>
          <a:off x="0" y="0"/>
          <a:ext cx="0" cy="0"/>
          <a:chOff x="0" y="0"/>
          <a:chExt cx="0" cy="0"/>
        </a:xfrm>
      </p:grpSpPr>
      <p:sp>
        <p:nvSpPr>
          <p:cNvPr id="8" name="文本框 7"/>
          <p:cNvSpPr txBox="1"/>
          <p:nvPr userDrawn="1"/>
        </p:nvSpPr>
        <p:spPr>
          <a:xfrm rot="16200000">
            <a:off x="-1538864" y="2653429"/>
            <a:ext cx="5229637" cy="132343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0" b="1" i="0" u="none" strike="noStrike" kern="1200" cap="none" spc="50" normalizeH="0" baseline="0" noProof="0" dirty="0">
                <a:ln>
                  <a:noFill/>
                </a:ln>
                <a:solidFill>
                  <a:prstClr val="white">
                    <a:lumMod val="85000"/>
                  </a:prstClr>
                </a:solidFill>
                <a:effectLst/>
                <a:uLnTx/>
                <a:uFillTx/>
                <a:latin typeface="微软雅黑" panose="020B0503020204020204" charset="-122"/>
                <a:ea typeface="微软雅黑" panose="020B0503020204020204" charset="-122"/>
                <a:cs typeface="+mn-cs"/>
              </a:rPr>
              <a:t>Contents</a:t>
            </a:r>
            <a:r>
              <a:rPr kumimoji="0" lang="en-US" altLang="zh-CN"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rPr>
              <a:t>■</a:t>
            </a:r>
            <a:endParaRPr kumimoji="0" lang="zh-CN" altLang="en-US"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endParaRPr>
          </a:p>
        </p:txBody>
      </p:sp>
      <p:sp>
        <p:nvSpPr>
          <p:cNvPr id="9" name="文本框 8"/>
          <p:cNvSpPr txBox="1"/>
          <p:nvPr userDrawn="1"/>
        </p:nvSpPr>
        <p:spPr>
          <a:xfrm>
            <a:off x="1116549" y="3752395"/>
            <a:ext cx="738664" cy="2246769"/>
          </a:xfrm>
          <a:prstGeom prst="rect">
            <a:avLst/>
          </a:prstGeom>
          <a:noFill/>
        </p:spPr>
        <p:txBody>
          <a:bodyPr vert="eaVert"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600" normalizeH="0" baseline="0" noProof="0" dirty="0">
                <a:ln>
                  <a:noFill/>
                </a:ln>
                <a:solidFill>
                  <a:srgbClr val="006C39"/>
                </a:solidFill>
                <a:effectLst/>
                <a:uLnTx/>
                <a:uFillTx/>
                <a:latin typeface="Century Gothic" panose="020B0502020202020204" pitchFamily="34" charset="0"/>
                <a:ea typeface="微软雅黑" panose="020B0503020204020204" charset="-122"/>
                <a:cs typeface="+mn-cs"/>
              </a:rPr>
              <a:t>结构大纲</a:t>
            </a:r>
          </a:p>
        </p:txBody>
      </p:sp>
      <p:sp>
        <p:nvSpPr>
          <p:cNvPr id="12" name="文本框 11"/>
          <p:cNvSpPr txBox="1"/>
          <p:nvPr userDrawn="1"/>
        </p:nvSpPr>
        <p:spPr>
          <a:xfrm>
            <a:off x="9519824" y="6600901"/>
            <a:ext cx="2523448" cy="246221"/>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57" name="图片 56"/>
          <p:cNvPicPr>
            <a:picLocks noChangeAspect="1"/>
          </p:cNvPicPr>
          <p:nvPr userDrawn="1"/>
        </p:nvPicPr>
        <p:blipFill>
          <a:blip r:embed="rId2" cstate="print"/>
          <a:stretch>
            <a:fillRect/>
          </a:stretch>
        </p:blipFill>
        <p:spPr>
          <a:xfrm>
            <a:off x="10041148" y="78493"/>
            <a:ext cx="2025400" cy="566914"/>
          </a:xfrm>
          <a:prstGeom prst="rect">
            <a:avLst/>
          </a:prstGeom>
        </p:spPr>
      </p:pic>
      <p:sp>
        <p:nvSpPr>
          <p:cNvPr id="82" name="任意多边形: 形状 59"/>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3" name="图片 82"/>
          <p:cNvPicPr>
            <a:picLocks noChangeAspect="1"/>
          </p:cNvPicPr>
          <p:nvPr userDrawn="1"/>
        </p:nvPicPr>
        <p:blipFill>
          <a:blip r:embed="rId2" cstate="print"/>
          <a:stretch>
            <a:fillRect/>
          </a:stretch>
        </p:blipFill>
        <p:spPr>
          <a:xfrm>
            <a:off x="9793498" y="249943"/>
            <a:ext cx="2025400" cy="566914"/>
          </a:xfrm>
          <a:prstGeom prst="rect">
            <a:avLst/>
          </a:prstGeom>
        </p:spPr>
      </p:pic>
      <p:sp>
        <p:nvSpPr>
          <p:cNvPr id="84" name="矩形 83"/>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3" name="组合 32"/>
          <p:cNvGrpSpPr/>
          <p:nvPr userDrawn="1"/>
        </p:nvGrpSpPr>
        <p:grpSpPr>
          <a:xfrm>
            <a:off x="587288" y="6381747"/>
            <a:ext cx="2479573" cy="304965"/>
            <a:chOff x="671368" y="6061309"/>
            <a:chExt cx="2479573" cy="304965"/>
          </a:xfrm>
          <a:solidFill>
            <a:schemeClr val="bg1"/>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样式1-一段一图">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样式3-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srcRect r="20215"/>
          <a:stretch>
            <a:fillRect/>
          </a:stretch>
        </p:blipFill>
        <p:spPr>
          <a:xfrm>
            <a:off x="6592525" y="0"/>
            <a:ext cx="5609371" cy="6765696"/>
          </a:xfrm>
          <a:prstGeom prst="rect">
            <a:avLst/>
          </a:prstGeom>
        </p:spPr>
      </p:pic>
      <p:sp>
        <p:nvSpPr>
          <p:cNvPr id="63" name="任意多边形: 形状 59"/>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4" name="图片 63"/>
          <p:cNvPicPr>
            <a:picLocks noChangeAspect="1"/>
          </p:cNvPicPr>
          <p:nvPr userDrawn="1"/>
        </p:nvPicPr>
        <p:blipFill>
          <a:blip r:embed="rId3" cstate="print"/>
          <a:stretch>
            <a:fillRect/>
          </a:stretch>
        </p:blipFill>
        <p:spPr>
          <a:xfrm>
            <a:off x="9793498" y="249943"/>
            <a:ext cx="2025400" cy="566914"/>
          </a:xfrm>
          <a:prstGeom prst="rect">
            <a:avLst/>
          </a:prstGeom>
        </p:spPr>
      </p:pic>
      <p:sp>
        <p:nvSpPr>
          <p:cNvPr id="65" name="矩形 64"/>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0" name="组合 29"/>
          <p:cNvGrpSpPr/>
          <p:nvPr userDrawn="1"/>
        </p:nvGrpSpPr>
        <p:grpSpPr>
          <a:xfrm>
            <a:off x="587288" y="6381747"/>
            <a:ext cx="2479573" cy="304965"/>
            <a:chOff x="671368" y="6061309"/>
            <a:chExt cx="2479573" cy="304965"/>
          </a:xfrm>
          <a:solidFill>
            <a:schemeClr val="bg1"/>
          </a:solidFill>
        </p:grpSpPr>
        <p:grpSp>
          <p:nvGrpSpPr>
            <p:cNvPr id="31" name="组合 30"/>
            <p:cNvGrpSpPr/>
            <p:nvPr userDrawn="1"/>
          </p:nvGrpSpPr>
          <p:grpSpPr>
            <a:xfrm>
              <a:off x="2098445" y="6064781"/>
              <a:ext cx="1052496" cy="298683"/>
              <a:chOff x="2373567" y="1096524"/>
              <a:chExt cx="2578404" cy="731714"/>
            </a:xfrm>
            <a:grpFill/>
          </p:grpSpPr>
          <p:sp>
            <p:nvSpPr>
              <p:cNvPr id="46"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7"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48" name="组合 47"/>
              <p:cNvGrpSpPr/>
              <p:nvPr/>
            </p:nvGrpSpPr>
            <p:grpSpPr>
              <a:xfrm>
                <a:off x="2373567" y="1096524"/>
                <a:ext cx="589817" cy="731714"/>
                <a:chOff x="5548313" y="2084388"/>
                <a:chExt cx="547688" cy="679451"/>
              </a:xfrm>
              <a:grpFill/>
            </p:grpSpPr>
            <p:sp>
              <p:nvSpPr>
                <p:cNvPr id="53"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9" name="组合 48"/>
              <p:cNvGrpSpPr/>
              <p:nvPr/>
            </p:nvGrpSpPr>
            <p:grpSpPr>
              <a:xfrm>
                <a:off x="3194779" y="1296598"/>
                <a:ext cx="356817" cy="382445"/>
                <a:chOff x="3792874" y="3156423"/>
                <a:chExt cx="331330" cy="355128"/>
              </a:xfrm>
              <a:grpFill/>
            </p:grpSpPr>
            <p:sp>
              <p:nvSpPr>
                <p:cNvPr id="50"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1"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2"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2" name="组合 31"/>
            <p:cNvGrpSpPr/>
            <p:nvPr userDrawn="1"/>
          </p:nvGrpSpPr>
          <p:grpSpPr>
            <a:xfrm>
              <a:off x="671368" y="6061309"/>
              <a:ext cx="1100339" cy="304965"/>
              <a:chOff x="2372715" y="161759"/>
              <a:chExt cx="2695608" cy="747103"/>
            </a:xfrm>
            <a:grpFill/>
          </p:grpSpPr>
          <p:grpSp>
            <p:nvGrpSpPr>
              <p:cNvPr id="33" name="组合 32"/>
              <p:cNvGrpSpPr/>
              <p:nvPr/>
            </p:nvGrpSpPr>
            <p:grpSpPr>
              <a:xfrm>
                <a:off x="3804781" y="283376"/>
                <a:ext cx="521428" cy="548788"/>
                <a:chOff x="6113463" y="3541713"/>
                <a:chExt cx="484188" cy="509588"/>
              </a:xfrm>
              <a:grpFill/>
            </p:grpSpPr>
            <p:sp>
              <p:nvSpPr>
                <p:cNvPr id="44"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5"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4" name="组合 33"/>
              <p:cNvGrpSpPr/>
              <p:nvPr/>
            </p:nvGrpSpPr>
            <p:grpSpPr>
              <a:xfrm>
                <a:off x="2372715" y="161759"/>
                <a:ext cx="591521" cy="747103"/>
                <a:chOff x="6108700" y="2066926"/>
                <a:chExt cx="549275" cy="693738"/>
              </a:xfrm>
              <a:grpFill/>
            </p:grpSpPr>
            <p:sp>
              <p:nvSpPr>
                <p:cNvPr id="42"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3"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3173775" y="375308"/>
                <a:ext cx="396626" cy="341923"/>
                <a:chOff x="6186488" y="2930526"/>
                <a:chExt cx="368300" cy="317500"/>
              </a:xfrm>
              <a:grpFill/>
            </p:grpSpPr>
            <p:sp>
              <p:nvSpPr>
                <p:cNvPr id="39"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1"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4613362" y="313351"/>
                <a:ext cx="454961" cy="453362"/>
                <a:chOff x="11893465" y="1994536"/>
                <a:chExt cx="274986" cy="274018"/>
              </a:xfrm>
              <a:grpFill/>
            </p:grpSpPr>
            <p:sp>
              <p:nvSpPr>
                <p:cNvPr id="37"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38"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样式2-一段一图">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stretch>
            <a:fillRect/>
          </a:stretch>
        </p:blipFill>
        <p:spPr>
          <a:xfrm>
            <a:off x="9790193" y="252089"/>
            <a:ext cx="1969223" cy="432990"/>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3-一段一图">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４-一段一图">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t>‹#›</a:t>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t>2023/11/23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6.xml"/><Relationship Id="rId7" Type="http://schemas.openxmlformats.org/officeDocument/2006/relationships/image" Target="../media/image2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1.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8.xml"/><Relationship Id="rId7" Type="http://schemas.openxmlformats.org/officeDocument/2006/relationships/image" Target="../media/image3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1.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31.xml"/><Relationship Id="rId7" Type="http://schemas.openxmlformats.org/officeDocument/2006/relationships/image" Target="../media/image3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4.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9.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xml"/><Relationship Id="rId7" Type="http://schemas.openxmlformats.org/officeDocument/2006/relationships/image" Target="../media/image1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58412" y="2105561"/>
            <a:ext cx="2887329" cy="2646878"/>
          </a:xfrm>
          <a:prstGeom prst="rect">
            <a:avLst/>
          </a:prstGeom>
          <a:noFill/>
        </p:spPr>
        <p:txBody>
          <a:bodyPr wrap="none" rtlCol="0">
            <a:spAutoFit/>
          </a:bodyPr>
          <a:lstStyle/>
          <a:p>
            <a:r>
              <a:rPr lang="en-US" altLang="zh-CN" sz="16600" b="1" spc="300" dirty="0">
                <a:gradFill>
                  <a:gsLst>
                    <a:gs pos="0">
                      <a:schemeClr val="accent1"/>
                    </a:gs>
                    <a:gs pos="90000">
                      <a:schemeClr val="accent1">
                        <a:alpha val="0"/>
                      </a:schemeClr>
                    </a:gs>
                  </a:gsLst>
                  <a:lin ang="5400000" scaled="1"/>
                </a:gradFill>
              </a:rPr>
              <a:t>01</a:t>
            </a:r>
            <a:endParaRPr lang="zh-CN" altLang="en-US" sz="16600" b="1" spc="300" dirty="0">
              <a:gradFill>
                <a:gsLst>
                  <a:gs pos="0">
                    <a:schemeClr val="accent1"/>
                  </a:gs>
                  <a:gs pos="90000">
                    <a:schemeClr val="accent1">
                      <a:alpha val="0"/>
                    </a:schemeClr>
                  </a:gs>
                </a:gsLst>
                <a:lin ang="5400000" scaled="1"/>
              </a:gradFill>
            </a:endParaRPr>
          </a:p>
        </p:txBody>
      </p:sp>
      <p:sp>
        <p:nvSpPr>
          <p:cNvPr id="7" name="文本框 6"/>
          <p:cNvSpPr txBox="1"/>
          <p:nvPr/>
        </p:nvSpPr>
        <p:spPr>
          <a:xfrm>
            <a:off x="5550367" y="2400894"/>
            <a:ext cx="2519680" cy="706755"/>
          </a:xfrm>
          <a:prstGeom prst="rect">
            <a:avLst/>
          </a:prstGeom>
          <a:noFill/>
        </p:spPr>
        <p:txBody>
          <a:bodyPr wrap="none" rtlCol="0">
            <a:spAutoFit/>
          </a:bodyPr>
          <a:lstStyle/>
          <a:p>
            <a:r>
              <a:rPr lang="zh-CN" altLang="en-US" sz="4000" b="1" spc="600" dirty="0">
                <a:latin typeface="微软雅黑" panose="020B0503020204020204" charset="-122"/>
              </a:rPr>
              <a:t>数据审核</a:t>
            </a:r>
          </a:p>
        </p:txBody>
      </p:sp>
      <p:cxnSp>
        <p:nvCxnSpPr>
          <p:cNvPr id="10" name="直接连接符 9"/>
          <p:cNvCxnSpPr/>
          <p:nvPr/>
        </p:nvCxnSpPr>
        <p:spPr>
          <a:xfrm>
            <a:off x="4728480" y="2143125"/>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669549" y="3432579"/>
            <a:ext cx="720000"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467218" y="5850000"/>
            <a:ext cx="1052654" cy="108000"/>
            <a:chOff x="10467218" y="6126091"/>
            <a:chExt cx="1052654" cy="108000"/>
          </a:xfrm>
        </p:grpSpPr>
        <p:sp>
          <p:nvSpPr>
            <p:cNvPr id="14" name="椭圆 13"/>
            <p:cNvSpPr/>
            <p:nvPr/>
          </p:nvSpPr>
          <p:spPr>
            <a:xfrm>
              <a:off x="1046721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0703381"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7" name="文本框 6"/>
          <p:cNvSpPr txBox="1"/>
          <p:nvPr/>
        </p:nvSpPr>
        <p:spPr>
          <a:xfrm>
            <a:off x="350520" y="980440"/>
            <a:ext cx="2654935" cy="460375"/>
          </a:xfrm>
          <a:prstGeom prst="rect">
            <a:avLst/>
          </a:prstGeom>
          <a:noFill/>
        </p:spPr>
        <p:txBody>
          <a:bodyPr wrap="square" rtlCol="0">
            <a:spAutoFit/>
          </a:bodyPr>
          <a:lstStyle/>
          <a:p>
            <a:r>
              <a:rPr lang="en-US" altLang="zh-CN" sz="2400" b="1"/>
              <a:t>detail.vue</a:t>
            </a:r>
          </a:p>
        </p:txBody>
      </p:sp>
      <p:sp>
        <p:nvSpPr>
          <p:cNvPr id="10" name="文本框 9"/>
          <p:cNvSpPr txBox="1"/>
          <p:nvPr/>
        </p:nvSpPr>
        <p:spPr>
          <a:xfrm>
            <a:off x="7633970" y="2263140"/>
            <a:ext cx="4125595"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a:t>通过设置</a:t>
            </a:r>
            <a:r>
              <a:rPr lang="en-US" altLang="zh-CN"/>
              <a:t>button</a:t>
            </a:r>
            <a:r>
              <a:rPr lang="zh-CN" altLang="en-US"/>
              <a:t>的</a:t>
            </a:r>
            <a:r>
              <a:rPr lang="en-US" altLang="zh-CN"/>
              <a:t>disabled=’flag’</a:t>
            </a:r>
            <a:r>
              <a:rPr lang="zh-CN" altLang="en-US"/>
              <a:t>属性来限制上报按钮的点击状态</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通过</a:t>
            </a:r>
            <a:r>
              <a:rPr lang="en-US" altLang="zh-CN"/>
              <a:t>v-if</a:t>
            </a:r>
            <a:r>
              <a:rPr lang="zh-CN" altLang="en-US"/>
              <a:t>和</a:t>
            </a:r>
            <a:r>
              <a:rPr lang="en-US" altLang="zh-CN"/>
              <a:t>v-else</a:t>
            </a:r>
            <a:r>
              <a:rPr lang="zh-CN" altLang="en-US"/>
              <a:t>来实现同一位置不同状态下显示不同组件</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通过</a:t>
            </a:r>
            <a:r>
              <a:rPr lang="en-US" altLang="zh-CN"/>
              <a:t>click</a:t>
            </a:r>
            <a:r>
              <a:rPr lang="zh-CN" altLang="en-US"/>
              <a:t>事件来改变判断值</a:t>
            </a:r>
          </a:p>
          <a:p>
            <a:pPr marL="285750" indent="-285750">
              <a:buFont typeface="Arial" panose="020B0604020202020204" pitchFamily="34" charset="0"/>
              <a:buChar char="•"/>
            </a:pPr>
            <a:endParaRPr lang="zh-CN" altLang="en-US"/>
          </a:p>
        </p:txBody>
      </p:sp>
      <p:pic>
        <p:nvPicPr>
          <p:cNvPr id="4" name="图片 3"/>
          <p:cNvPicPr>
            <a:picLocks noChangeAspect="1"/>
          </p:cNvPicPr>
          <p:nvPr>
            <p:custDataLst>
              <p:tags r:id="rId1"/>
            </p:custDataLst>
          </p:nvPr>
        </p:nvPicPr>
        <p:blipFill>
          <a:blip r:embed="rId6"/>
          <a:stretch>
            <a:fillRect/>
          </a:stretch>
        </p:blipFill>
        <p:spPr>
          <a:xfrm>
            <a:off x="350520" y="1440815"/>
            <a:ext cx="6789420" cy="2030730"/>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350520" y="3536950"/>
            <a:ext cx="2011680" cy="2632710"/>
          </a:xfrm>
          <a:prstGeom prst="rect">
            <a:avLst/>
          </a:prstGeom>
        </p:spPr>
      </p:pic>
      <p:pic>
        <p:nvPicPr>
          <p:cNvPr id="6" name="图片 5"/>
          <p:cNvPicPr>
            <a:picLocks noChangeAspect="1"/>
          </p:cNvPicPr>
          <p:nvPr>
            <p:custDataLst>
              <p:tags r:id="rId3"/>
            </p:custDataLst>
          </p:nvPr>
        </p:nvPicPr>
        <p:blipFill>
          <a:blip r:embed="rId8"/>
          <a:stretch>
            <a:fillRect/>
          </a:stretch>
        </p:blipFill>
        <p:spPr>
          <a:xfrm>
            <a:off x="2547620" y="3536950"/>
            <a:ext cx="2081530" cy="2619375"/>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7" name="文本框 6"/>
          <p:cNvSpPr txBox="1"/>
          <p:nvPr/>
        </p:nvSpPr>
        <p:spPr>
          <a:xfrm>
            <a:off x="350520" y="980440"/>
            <a:ext cx="2654935" cy="460375"/>
          </a:xfrm>
          <a:prstGeom prst="rect">
            <a:avLst/>
          </a:prstGeom>
          <a:noFill/>
        </p:spPr>
        <p:txBody>
          <a:bodyPr wrap="square" rtlCol="0">
            <a:spAutoFit/>
          </a:bodyPr>
          <a:lstStyle/>
          <a:p>
            <a:r>
              <a:rPr lang="en-US" altLang="zh-CN" sz="2400" b="1"/>
              <a:t>detail.vue</a:t>
            </a:r>
          </a:p>
        </p:txBody>
      </p:sp>
      <p:sp>
        <p:nvSpPr>
          <p:cNvPr id="10" name="文本框 9"/>
          <p:cNvSpPr txBox="1"/>
          <p:nvPr/>
        </p:nvSpPr>
        <p:spPr>
          <a:xfrm>
            <a:off x="7633970" y="2263140"/>
            <a:ext cx="4125595" cy="3138170"/>
          </a:xfrm>
          <a:prstGeom prst="rect">
            <a:avLst/>
          </a:prstGeom>
          <a:noFill/>
        </p:spPr>
        <p:txBody>
          <a:bodyPr wrap="square" rtlCol="0">
            <a:spAutoFit/>
          </a:bodyPr>
          <a:lstStyle/>
          <a:p>
            <a:pPr marL="285750" indent="-285750">
              <a:buFont typeface="Arial" panose="020B0604020202020204" pitchFamily="34" charset="0"/>
              <a:buChar char="•"/>
            </a:pPr>
            <a:r>
              <a:rPr lang="zh-CN" altLang="en-US"/>
              <a:t>点击退回修改后，将审核通过和退回修改两个按钮锁定，防止不合理的操作</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点击取消可以恢复审核通过和退回修改的锁定</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点击提交后直接返回上一级界面，同时该条记录不再已上报企业列表中显示</a:t>
            </a:r>
          </a:p>
          <a:p>
            <a:pPr marL="285750" indent="-285750">
              <a:buFont typeface="Arial" panose="020B0604020202020204" pitchFamily="34" charset="0"/>
              <a:buChar char="•"/>
            </a:pPr>
            <a:endParaRPr lang="zh-CN" altLang="en-US"/>
          </a:p>
        </p:txBody>
      </p:sp>
      <p:pic>
        <p:nvPicPr>
          <p:cNvPr id="8" name="图片 7"/>
          <p:cNvPicPr>
            <a:picLocks noChangeAspect="1"/>
          </p:cNvPicPr>
          <p:nvPr>
            <p:custDataLst>
              <p:tags r:id="rId1"/>
            </p:custDataLst>
          </p:nvPr>
        </p:nvPicPr>
        <p:blipFill>
          <a:blip r:embed="rId4"/>
          <a:stretch>
            <a:fillRect/>
          </a:stretch>
        </p:blipFill>
        <p:spPr>
          <a:xfrm>
            <a:off x="350520" y="1725295"/>
            <a:ext cx="7069455" cy="3666490"/>
          </a:xfrm>
          <a:prstGeom prst="rect">
            <a:avLst/>
          </a:prstGeom>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后端设计</a:t>
            </a:r>
          </a:p>
        </p:txBody>
      </p:sp>
      <p:pic>
        <p:nvPicPr>
          <p:cNvPr id="3" name="图片 2"/>
          <p:cNvPicPr>
            <a:picLocks noChangeAspect="1"/>
          </p:cNvPicPr>
          <p:nvPr>
            <p:custDataLst>
              <p:tags r:id="rId1"/>
            </p:custDataLst>
          </p:nvPr>
        </p:nvPicPr>
        <p:blipFill>
          <a:blip r:embed="rId5"/>
          <a:stretch>
            <a:fillRect/>
          </a:stretch>
        </p:blipFill>
        <p:spPr>
          <a:xfrm>
            <a:off x="704850" y="1282065"/>
            <a:ext cx="4906010" cy="4692650"/>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5986145" y="1240790"/>
            <a:ext cx="5574665" cy="4529455"/>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后端设计</a:t>
            </a:r>
          </a:p>
        </p:txBody>
      </p:sp>
      <p:pic>
        <p:nvPicPr>
          <p:cNvPr id="4" name="图片 3"/>
          <p:cNvPicPr>
            <a:picLocks noChangeAspect="1"/>
          </p:cNvPicPr>
          <p:nvPr>
            <p:custDataLst>
              <p:tags r:id="rId1"/>
            </p:custDataLst>
          </p:nvPr>
        </p:nvPicPr>
        <p:blipFill>
          <a:blip r:embed="rId4"/>
          <a:stretch>
            <a:fillRect/>
          </a:stretch>
        </p:blipFill>
        <p:spPr>
          <a:xfrm>
            <a:off x="2023745" y="1063625"/>
            <a:ext cx="6958330" cy="4942205"/>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后端设计</a:t>
            </a:r>
          </a:p>
        </p:txBody>
      </p:sp>
      <p:pic>
        <p:nvPicPr>
          <p:cNvPr id="6" name="图片 5"/>
          <p:cNvPicPr>
            <a:picLocks noChangeAspect="1"/>
          </p:cNvPicPr>
          <p:nvPr>
            <p:custDataLst>
              <p:tags r:id="rId1"/>
            </p:custDataLst>
          </p:nvPr>
        </p:nvPicPr>
        <p:blipFill>
          <a:blip r:embed="rId5"/>
          <a:stretch>
            <a:fillRect/>
          </a:stretch>
        </p:blipFill>
        <p:spPr>
          <a:xfrm>
            <a:off x="563245" y="1398270"/>
            <a:ext cx="5948680" cy="4410075"/>
          </a:xfrm>
          <a:prstGeom prst="rect">
            <a:avLst/>
          </a:prstGeom>
        </p:spPr>
      </p:pic>
      <p:pic>
        <p:nvPicPr>
          <p:cNvPr id="9" name="图片 8"/>
          <p:cNvPicPr>
            <a:picLocks noChangeAspect="1"/>
          </p:cNvPicPr>
          <p:nvPr>
            <p:custDataLst>
              <p:tags r:id="rId2"/>
            </p:custDataLst>
          </p:nvPr>
        </p:nvPicPr>
        <p:blipFill>
          <a:blip r:embed="rId6"/>
          <a:stretch>
            <a:fillRect/>
          </a:stretch>
        </p:blipFill>
        <p:spPr>
          <a:xfrm>
            <a:off x="6680835" y="1989455"/>
            <a:ext cx="4053205" cy="308610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58412" y="2105561"/>
            <a:ext cx="2887329" cy="2646878"/>
          </a:xfrm>
          <a:prstGeom prst="rect">
            <a:avLst/>
          </a:prstGeom>
          <a:noFill/>
        </p:spPr>
        <p:txBody>
          <a:bodyPr wrap="none" rtlCol="0">
            <a:spAutoFit/>
          </a:bodyPr>
          <a:lstStyle/>
          <a:p>
            <a:r>
              <a:rPr lang="en-US" altLang="zh-CN" sz="16600" b="1" spc="300">
                <a:gradFill>
                  <a:gsLst>
                    <a:gs pos="0">
                      <a:schemeClr val="accent1"/>
                    </a:gs>
                    <a:gs pos="90000">
                      <a:schemeClr val="accent1">
                        <a:alpha val="0"/>
                      </a:schemeClr>
                    </a:gs>
                  </a:gsLst>
                  <a:lin ang="5400000" scaled="1"/>
                </a:gradFill>
              </a:rPr>
              <a:t>02</a:t>
            </a:r>
            <a:endParaRPr lang="zh-CN" altLang="en-US" sz="16600" b="1" spc="300" dirty="0">
              <a:gradFill>
                <a:gsLst>
                  <a:gs pos="0">
                    <a:schemeClr val="accent1"/>
                  </a:gs>
                  <a:gs pos="90000">
                    <a:schemeClr val="accent1">
                      <a:alpha val="0"/>
                    </a:schemeClr>
                  </a:gs>
                </a:gsLst>
                <a:lin ang="5400000" scaled="1"/>
              </a:gradFill>
            </a:endParaRPr>
          </a:p>
        </p:txBody>
      </p:sp>
      <p:sp>
        <p:nvSpPr>
          <p:cNvPr id="7" name="文本框 6"/>
          <p:cNvSpPr txBox="1"/>
          <p:nvPr/>
        </p:nvSpPr>
        <p:spPr>
          <a:xfrm>
            <a:off x="5550367" y="2400894"/>
            <a:ext cx="4272280" cy="706755"/>
          </a:xfrm>
          <a:prstGeom prst="rect">
            <a:avLst/>
          </a:prstGeom>
          <a:noFill/>
        </p:spPr>
        <p:txBody>
          <a:bodyPr wrap="none" rtlCol="0">
            <a:spAutoFit/>
          </a:bodyPr>
          <a:lstStyle/>
          <a:p>
            <a:r>
              <a:rPr lang="zh-CN" altLang="en-US" sz="4000" b="1" spc="600" dirty="0">
                <a:latin typeface="微软雅黑" panose="020B0503020204020204" charset="-122"/>
              </a:rPr>
              <a:t>数据查询与导出</a:t>
            </a:r>
            <a:endParaRPr lang="en-US" altLang="zh-CN" sz="4000" b="1" spc="600" dirty="0">
              <a:latin typeface="微软雅黑" panose="020B0503020204020204" charset="-122"/>
            </a:endParaRPr>
          </a:p>
        </p:txBody>
      </p:sp>
      <p:cxnSp>
        <p:nvCxnSpPr>
          <p:cNvPr id="10" name="直接连接符 9"/>
          <p:cNvCxnSpPr/>
          <p:nvPr/>
        </p:nvCxnSpPr>
        <p:spPr>
          <a:xfrm>
            <a:off x="4728480" y="2143125"/>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669549" y="3432579"/>
            <a:ext cx="720000" cy="10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467218" y="5850000"/>
            <a:ext cx="1052654" cy="108000"/>
            <a:chOff x="10467218" y="6126091"/>
            <a:chExt cx="1052654" cy="108000"/>
          </a:xfrm>
        </p:grpSpPr>
        <p:sp>
          <p:nvSpPr>
            <p:cNvPr id="14" name="椭圆 13"/>
            <p:cNvSpPr/>
            <p:nvPr/>
          </p:nvSpPr>
          <p:spPr>
            <a:xfrm>
              <a:off x="1046721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0703381"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需求分析</a:t>
            </a:r>
          </a:p>
        </p:txBody>
      </p:sp>
      <p:graphicFrame>
        <p:nvGraphicFramePr>
          <p:cNvPr id="3" name="表格 2"/>
          <p:cNvGraphicFramePr/>
          <p:nvPr>
            <p:custDataLst>
              <p:tags r:id="rId1"/>
            </p:custDataLst>
          </p:nvPr>
        </p:nvGraphicFramePr>
        <p:xfrm>
          <a:off x="1002030" y="1889760"/>
          <a:ext cx="10187940" cy="3011805"/>
        </p:xfrm>
        <a:graphic>
          <a:graphicData uri="http://schemas.openxmlformats.org/drawingml/2006/table">
            <a:tbl>
              <a:tblPr firstRow="1" bandRow="1">
                <a:tableStyleId>{5C22544A-7EE6-4342-B048-85BDC9FD1C3A}</a:tableStyleId>
              </a:tblPr>
              <a:tblGrid>
                <a:gridCol w="3107055">
                  <a:extLst>
                    <a:ext uri="{9D8B030D-6E8A-4147-A177-3AD203B41FA5}">
                      <a16:colId xmlns:a16="http://schemas.microsoft.com/office/drawing/2014/main" val="20000"/>
                    </a:ext>
                  </a:extLst>
                </a:gridCol>
                <a:gridCol w="7080885">
                  <a:extLst>
                    <a:ext uri="{9D8B030D-6E8A-4147-A177-3AD203B41FA5}">
                      <a16:colId xmlns:a16="http://schemas.microsoft.com/office/drawing/2014/main" val="20001"/>
                    </a:ext>
                  </a:extLst>
                </a:gridCol>
              </a:tblGrid>
              <a:tr h="473075">
                <a:tc>
                  <a:txBody>
                    <a:bodyPr/>
                    <a:lstStyle/>
                    <a:p>
                      <a:pPr>
                        <a:buNone/>
                      </a:pPr>
                      <a:r>
                        <a:rPr lang="zh-CN" altLang="en-US" sz="2000"/>
                        <a:t>需求描述</a:t>
                      </a:r>
                    </a:p>
                  </a:txBody>
                  <a:tcPr/>
                </a:tc>
                <a:tc>
                  <a:txBody>
                    <a:bodyPr/>
                    <a:lstStyle/>
                    <a:p>
                      <a:pPr>
                        <a:buNone/>
                      </a:pPr>
                      <a:r>
                        <a:rPr lang="zh-CN" altLang="en-US" sz="2000"/>
                        <a:t>相关功能</a:t>
                      </a:r>
                    </a:p>
                  </a:txBody>
                  <a:tcPr/>
                </a:tc>
                <a:extLst>
                  <a:ext uri="{0D108BD9-81ED-4DB2-BD59-A6C34878D82A}">
                    <a16:rowId xmlns:a16="http://schemas.microsoft.com/office/drawing/2014/main" val="10000"/>
                  </a:ext>
                </a:extLst>
              </a:tr>
              <a:tr h="795655">
                <a:tc>
                  <a:txBody>
                    <a:bodyPr/>
                    <a:lstStyle/>
                    <a:p>
                      <a:pPr>
                        <a:buNone/>
                      </a:pPr>
                      <a:r>
                        <a:rPr lang="zh-CN" altLang="en-US" sz="2000"/>
                        <a:t>查询</a:t>
                      </a:r>
                    </a:p>
                  </a:txBody>
                  <a:tcPr/>
                </a:tc>
                <a:tc>
                  <a:txBody>
                    <a:bodyPr/>
                    <a:lstStyle/>
                    <a:p>
                      <a:pPr>
                        <a:buNone/>
                      </a:pPr>
                      <a:r>
                        <a:rPr lang="zh-CN" altLang="en-US" sz="2000"/>
                        <a:t>按照所选的查询条件对企业数据进行查询，市级用户只能查询本市的企业数据</a:t>
                      </a:r>
                    </a:p>
                  </a:txBody>
                  <a:tcPr/>
                </a:tc>
                <a:extLst>
                  <a:ext uri="{0D108BD9-81ED-4DB2-BD59-A6C34878D82A}">
                    <a16:rowId xmlns:a16="http://schemas.microsoft.com/office/drawing/2014/main" val="10001"/>
                  </a:ext>
                </a:extLst>
              </a:tr>
              <a:tr h="474345">
                <a:tc>
                  <a:txBody>
                    <a:bodyPr/>
                    <a:lstStyle/>
                    <a:p>
                      <a:pPr>
                        <a:buNone/>
                      </a:pPr>
                      <a:r>
                        <a:rPr lang="zh-CN" altLang="en-US" sz="2000"/>
                        <a:t>清除</a:t>
                      </a:r>
                    </a:p>
                  </a:txBody>
                  <a:tcPr/>
                </a:tc>
                <a:tc>
                  <a:txBody>
                    <a:bodyPr/>
                    <a:lstStyle/>
                    <a:p>
                      <a:pPr>
                        <a:buNone/>
                      </a:pPr>
                      <a:r>
                        <a:rPr lang="zh-CN" altLang="en-US" sz="2000"/>
                        <a:t>可以将上一次查询所选择的条件清除</a:t>
                      </a:r>
                    </a:p>
                  </a:txBody>
                  <a:tcPr/>
                </a:tc>
                <a:extLst>
                  <a:ext uri="{0D108BD9-81ED-4DB2-BD59-A6C34878D82A}">
                    <a16:rowId xmlns:a16="http://schemas.microsoft.com/office/drawing/2014/main" val="10002"/>
                  </a:ext>
                </a:extLst>
              </a:tr>
              <a:tr h="472440">
                <a:tc>
                  <a:txBody>
                    <a:bodyPr/>
                    <a:lstStyle/>
                    <a:p>
                      <a:pPr>
                        <a:buNone/>
                      </a:pPr>
                      <a:r>
                        <a:rPr lang="zh-CN" altLang="en-US" sz="2000"/>
                        <a:t>导出</a:t>
                      </a:r>
                    </a:p>
                  </a:txBody>
                  <a:tcPr/>
                </a:tc>
                <a:tc>
                  <a:txBody>
                    <a:bodyPr/>
                    <a:lstStyle/>
                    <a:p>
                      <a:pPr>
                        <a:buNone/>
                      </a:pPr>
                      <a:r>
                        <a:rPr lang="zh-CN" altLang="en-US" sz="2000"/>
                        <a:t>可以将查询到的数据导出为</a:t>
                      </a:r>
                      <a:r>
                        <a:rPr lang="en-US" altLang="zh-CN" sz="2000"/>
                        <a:t>Excel</a:t>
                      </a:r>
                      <a:r>
                        <a:rPr lang="zh-CN" altLang="en-US" sz="2000"/>
                        <a:t>文件</a:t>
                      </a:r>
                    </a:p>
                  </a:txBody>
                  <a:tcPr/>
                </a:tc>
                <a:extLst>
                  <a:ext uri="{0D108BD9-81ED-4DB2-BD59-A6C34878D82A}">
                    <a16:rowId xmlns:a16="http://schemas.microsoft.com/office/drawing/2014/main" val="10003"/>
                  </a:ext>
                </a:extLst>
              </a:tr>
              <a:tr h="796290">
                <a:tc>
                  <a:txBody>
                    <a:bodyPr/>
                    <a:lstStyle/>
                    <a:p>
                      <a:pPr>
                        <a:buNone/>
                      </a:pPr>
                      <a:r>
                        <a:rPr lang="zh-CN" altLang="en-US" sz="2000"/>
                        <a:t>查询条件</a:t>
                      </a:r>
                    </a:p>
                  </a:txBody>
                  <a:tcPr/>
                </a:tc>
                <a:tc>
                  <a:txBody>
                    <a:bodyPr/>
                    <a:lstStyle/>
                    <a:p>
                      <a:pPr>
                        <a:buNone/>
                      </a:pPr>
                      <a:r>
                        <a:rPr lang="zh-CN" altLang="en-US" sz="2000"/>
                        <a:t>企业名称、企业账号、企业性质、所属行业、所属地市、所属市县、起始月份和结束月份</a:t>
                      </a:r>
                    </a:p>
                  </a:txBody>
                  <a:tcPr/>
                </a:tc>
                <a:extLst>
                  <a:ext uri="{0D108BD9-81ED-4DB2-BD59-A6C34878D82A}">
                    <a16:rowId xmlns:a16="http://schemas.microsoft.com/office/drawing/2014/main" val="10004"/>
                  </a:ext>
                </a:extLst>
              </a:tr>
            </a:tbl>
          </a:graphicData>
        </a:graphic>
      </p:graphicFrame>
      <p:sp>
        <p:nvSpPr>
          <p:cNvPr id="4" name="文本框 3"/>
          <p:cNvSpPr txBox="1"/>
          <p:nvPr/>
        </p:nvSpPr>
        <p:spPr>
          <a:xfrm>
            <a:off x="833755" y="1126490"/>
            <a:ext cx="2454275" cy="460375"/>
          </a:xfrm>
          <a:prstGeom prst="rect">
            <a:avLst/>
          </a:prstGeom>
          <a:noFill/>
        </p:spPr>
        <p:txBody>
          <a:bodyPr wrap="square" rtlCol="0">
            <a:spAutoFit/>
          </a:bodyPr>
          <a:lstStyle/>
          <a:p>
            <a:r>
              <a:rPr lang="zh-CN" altLang="en-US" sz="2400" b="1"/>
              <a:t>市级用户</a:t>
            </a: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需求分析</a:t>
            </a:r>
          </a:p>
        </p:txBody>
      </p:sp>
      <p:graphicFrame>
        <p:nvGraphicFramePr>
          <p:cNvPr id="3" name="表格 2"/>
          <p:cNvGraphicFramePr/>
          <p:nvPr>
            <p:custDataLst>
              <p:tags r:id="rId1"/>
            </p:custDataLst>
          </p:nvPr>
        </p:nvGraphicFramePr>
        <p:xfrm>
          <a:off x="1002030" y="1889760"/>
          <a:ext cx="10187940" cy="3011805"/>
        </p:xfrm>
        <a:graphic>
          <a:graphicData uri="http://schemas.openxmlformats.org/drawingml/2006/table">
            <a:tbl>
              <a:tblPr firstRow="1" bandRow="1">
                <a:tableStyleId>{5C22544A-7EE6-4342-B048-85BDC9FD1C3A}</a:tableStyleId>
              </a:tblPr>
              <a:tblGrid>
                <a:gridCol w="3107055">
                  <a:extLst>
                    <a:ext uri="{9D8B030D-6E8A-4147-A177-3AD203B41FA5}">
                      <a16:colId xmlns:a16="http://schemas.microsoft.com/office/drawing/2014/main" val="20000"/>
                    </a:ext>
                  </a:extLst>
                </a:gridCol>
                <a:gridCol w="7080885">
                  <a:extLst>
                    <a:ext uri="{9D8B030D-6E8A-4147-A177-3AD203B41FA5}">
                      <a16:colId xmlns:a16="http://schemas.microsoft.com/office/drawing/2014/main" val="20001"/>
                    </a:ext>
                  </a:extLst>
                </a:gridCol>
              </a:tblGrid>
              <a:tr h="473075">
                <a:tc>
                  <a:txBody>
                    <a:bodyPr/>
                    <a:lstStyle/>
                    <a:p>
                      <a:pPr>
                        <a:buNone/>
                      </a:pPr>
                      <a:r>
                        <a:rPr lang="zh-CN" altLang="en-US" sz="2000"/>
                        <a:t>需求描述</a:t>
                      </a:r>
                    </a:p>
                  </a:txBody>
                  <a:tcPr/>
                </a:tc>
                <a:tc>
                  <a:txBody>
                    <a:bodyPr/>
                    <a:lstStyle/>
                    <a:p>
                      <a:pPr>
                        <a:buNone/>
                      </a:pPr>
                      <a:r>
                        <a:rPr lang="zh-CN" altLang="en-US" sz="2000"/>
                        <a:t>相关功能</a:t>
                      </a:r>
                    </a:p>
                  </a:txBody>
                  <a:tcPr/>
                </a:tc>
                <a:extLst>
                  <a:ext uri="{0D108BD9-81ED-4DB2-BD59-A6C34878D82A}">
                    <a16:rowId xmlns:a16="http://schemas.microsoft.com/office/drawing/2014/main" val="10000"/>
                  </a:ext>
                </a:extLst>
              </a:tr>
              <a:tr h="795655">
                <a:tc>
                  <a:txBody>
                    <a:bodyPr/>
                    <a:lstStyle/>
                    <a:p>
                      <a:pPr>
                        <a:buNone/>
                      </a:pPr>
                      <a:r>
                        <a:rPr lang="zh-CN" altLang="en-US" sz="2000"/>
                        <a:t>查询</a:t>
                      </a:r>
                    </a:p>
                  </a:txBody>
                  <a:tcPr/>
                </a:tc>
                <a:tc>
                  <a:txBody>
                    <a:bodyPr/>
                    <a:lstStyle/>
                    <a:p>
                      <a:pPr>
                        <a:buNone/>
                      </a:pPr>
                      <a:r>
                        <a:rPr lang="zh-CN" altLang="en-US" sz="2000"/>
                        <a:t>按照所选的查询条件对企业数据进行查询，省级用户可以查询所有的企业数据</a:t>
                      </a:r>
                    </a:p>
                  </a:txBody>
                  <a:tcPr/>
                </a:tc>
                <a:extLst>
                  <a:ext uri="{0D108BD9-81ED-4DB2-BD59-A6C34878D82A}">
                    <a16:rowId xmlns:a16="http://schemas.microsoft.com/office/drawing/2014/main" val="10001"/>
                  </a:ext>
                </a:extLst>
              </a:tr>
              <a:tr h="474345">
                <a:tc>
                  <a:txBody>
                    <a:bodyPr/>
                    <a:lstStyle/>
                    <a:p>
                      <a:pPr>
                        <a:buNone/>
                      </a:pPr>
                      <a:r>
                        <a:rPr lang="zh-CN" altLang="en-US" sz="2000"/>
                        <a:t>清除</a:t>
                      </a:r>
                    </a:p>
                  </a:txBody>
                  <a:tcPr/>
                </a:tc>
                <a:tc>
                  <a:txBody>
                    <a:bodyPr/>
                    <a:lstStyle/>
                    <a:p>
                      <a:pPr>
                        <a:buNone/>
                      </a:pPr>
                      <a:r>
                        <a:rPr lang="zh-CN" altLang="en-US" sz="2000"/>
                        <a:t>可以将上一次查询所选择的条件清除</a:t>
                      </a:r>
                    </a:p>
                  </a:txBody>
                  <a:tcPr/>
                </a:tc>
                <a:extLst>
                  <a:ext uri="{0D108BD9-81ED-4DB2-BD59-A6C34878D82A}">
                    <a16:rowId xmlns:a16="http://schemas.microsoft.com/office/drawing/2014/main" val="10002"/>
                  </a:ext>
                </a:extLst>
              </a:tr>
              <a:tr h="472440">
                <a:tc>
                  <a:txBody>
                    <a:bodyPr/>
                    <a:lstStyle/>
                    <a:p>
                      <a:pPr>
                        <a:buNone/>
                      </a:pPr>
                      <a:r>
                        <a:rPr lang="zh-CN" altLang="en-US" sz="2000"/>
                        <a:t>导出</a:t>
                      </a:r>
                    </a:p>
                  </a:txBody>
                  <a:tcPr/>
                </a:tc>
                <a:tc>
                  <a:txBody>
                    <a:bodyPr/>
                    <a:lstStyle/>
                    <a:p>
                      <a:pPr>
                        <a:buNone/>
                      </a:pPr>
                      <a:r>
                        <a:rPr lang="zh-CN" altLang="en-US" sz="2000"/>
                        <a:t>可以将查询到的数据导出为</a:t>
                      </a:r>
                      <a:r>
                        <a:rPr lang="en-US" altLang="zh-CN" sz="2000"/>
                        <a:t>Excel</a:t>
                      </a:r>
                      <a:r>
                        <a:rPr lang="zh-CN" altLang="en-US" sz="2000"/>
                        <a:t>文件</a:t>
                      </a:r>
                    </a:p>
                  </a:txBody>
                  <a:tcPr/>
                </a:tc>
                <a:extLst>
                  <a:ext uri="{0D108BD9-81ED-4DB2-BD59-A6C34878D82A}">
                    <a16:rowId xmlns:a16="http://schemas.microsoft.com/office/drawing/2014/main" val="10003"/>
                  </a:ext>
                </a:extLst>
              </a:tr>
              <a:tr h="796290">
                <a:tc>
                  <a:txBody>
                    <a:bodyPr/>
                    <a:lstStyle/>
                    <a:p>
                      <a:pPr>
                        <a:buNone/>
                      </a:pPr>
                      <a:r>
                        <a:rPr lang="zh-CN" altLang="en-US" sz="2000"/>
                        <a:t>查询条件</a:t>
                      </a:r>
                    </a:p>
                  </a:txBody>
                  <a:tcPr/>
                </a:tc>
                <a:tc>
                  <a:txBody>
                    <a:bodyPr/>
                    <a:lstStyle/>
                    <a:p>
                      <a:pPr>
                        <a:buNone/>
                      </a:pPr>
                      <a:r>
                        <a:rPr lang="zh-CN" altLang="en-US" sz="2000"/>
                        <a:t>企业名称、企业账号、企业性质、所属行业、所属地市、所属市县、起始月份和结束月份</a:t>
                      </a:r>
                    </a:p>
                  </a:txBody>
                  <a:tcPr/>
                </a:tc>
                <a:extLst>
                  <a:ext uri="{0D108BD9-81ED-4DB2-BD59-A6C34878D82A}">
                    <a16:rowId xmlns:a16="http://schemas.microsoft.com/office/drawing/2014/main" val="10004"/>
                  </a:ext>
                </a:extLst>
              </a:tr>
            </a:tbl>
          </a:graphicData>
        </a:graphic>
      </p:graphicFrame>
      <p:sp>
        <p:nvSpPr>
          <p:cNvPr id="4" name="文本框 3"/>
          <p:cNvSpPr txBox="1"/>
          <p:nvPr/>
        </p:nvSpPr>
        <p:spPr>
          <a:xfrm>
            <a:off x="833755" y="1126490"/>
            <a:ext cx="2454275" cy="460375"/>
          </a:xfrm>
          <a:prstGeom prst="rect">
            <a:avLst/>
          </a:prstGeom>
          <a:noFill/>
        </p:spPr>
        <p:txBody>
          <a:bodyPr wrap="square" rtlCol="0">
            <a:spAutoFit/>
          </a:bodyPr>
          <a:lstStyle/>
          <a:p>
            <a:r>
              <a:rPr lang="zh-CN" altLang="en-US" sz="2400" b="1"/>
              <a:t>省级用户</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sp>
        <p:nvSpPr>
          <p:cNvPr id="5" name="文本框 4"/>
          <p:cNvSpPr txBox="1"/>
          <p:nvPr/>
        </p:nvSpPr>
        <p:spPr>
          <a:xfrm>
            <a:off x="1538605" y="1438910"/>
            <a:ext cx="8779510" cy="3107690"/>
          </a:xfrm>
          <a:prstGeom prst="rect">
            <a:avLst/>
          </a:prstGeom>
          <a:noFill/>
        </p:spPr>
        <p:txBody>
          <a:bodyPr wrap="square" rtlCol="0">
            <a:spAutoFit/>
          </a:bodyPr>
          <a:lstStyle/>
          <a:p>
            <a:pPr indent="0">
              <a:buFont typeface="Arial" panose="020B0604020202020204" pitchFamily="34" charset="0"/>
              <a:buNone/>
            </a:pPr>
            <a:r>
              <a:rPr lang="zh-CN" altLang="en-US" sz="2800" b="1"/>
              <a:t>界面设计文件结构</a:t>
            </a:r>
          </a:p>
          <a:p>
            <a:pPr indent="0">
              <a:buFont typeface="Arial" panose="020B0604020202020204" pitchFamily="34" charset="0"/>
              <a:buNone/>
            </a:pPr>
            <a:endParaRPr lang="en-US" altLang="zh-CN" sz="2800" b="1"/>
          </a:p>
          <a:p>
            <a:pPr marL="285750" indent="-285750">
              <a:buFont typeface="Arial" panose="020B0604020202020204" pitchFamily="34" charset="0"/>
              <a:buChar char="•"/>
            </a:pPr>
            <a:r>
              <a:rPr lang="en-US" altLang="zh-CN" sz="2000"/>
              <a:t>government-pro			</a:t>
            </a:r>
            <a:r>
              <a:rPr lang="zh-CN" altLang="en-US" sz="2000"/>
              <a:t>省端界面文件</a:t>
            </a:r>
            <a:endParaRPr lang="en-US" altLang="zh-CN" sz="2000"/>
          </a:p>
          <a:p>
            <a:pPr marL="742950" lvl="1" indent="-285750">
              <a:buFont typeface="Arial" panose="020B0604020202020204" pitchFamily="34" charset="0"/>
              <a:buChar char="•"/>
            </a:pPr>
            <a:r>
              <a:rPr lang="en-US" altLang="zh-CN" sz="2000"/>
              <a:t>query.vue			</a:t>
            </a:r>
            <a:r>
              <a:rPr lang="zh-CN" altLang="en-US" sz="2000"/>
              <a:t>省端查询条件选择界面</a:t>
            </a:r>
            <a:endParaRPr lang="en-US" altLang="zh-CN" sz="2000"/>
          </a:p>
          <a:p>
            <a:pPr marL="742950" lvl="1" indent="-285750">
              <a:buFont typeface="Arial" panose="020B0604020202020204" pitchFamily="34" charset="0"/>
              <a:buChar char="•"/>
            </a:pPr>
            <a:r>
              <a:rPr lang="en-US" altLang="zh-CN" sz="2000"/>
              <a:t>query_res.vue			</a:t>
            </a:r>
            <a:r>
              <a:rPr lang="zh-CN" altLang="en-US" sz="2000"/>
              <a:t>查询结果列表界面</a:t>
            </a:r>
            <a:endParaRPr lang="en-US" altLang="zh-CN" sz="2000"/>
          </a:p>
          <a:p>
            <a:pPr lvl="1" indent="0">
              <a:buFont typeface="Arial" panose="020B0604020202020204" pitchFamily="34" charset="0"/>
              <a:buNone/>
            </a:pPr>
            <a:endParaRPr lang="en-US" altLang="zh-CN" sz="2000"/>
          </a:p>
          <a:p>
            <a:pPr marL="285750" lvl="0" indent="-285750">
              <a:buFont typeface="Arial" panose="020B0604020202020204" pitchFamily="34" charset="0"/>
              <a:buChar char="•"/>
            </a:pPr>
            <a:r>
              <a:rPr lang="en-US" altLang="zh-CN" sz="2000">
                <a:solidFill>
                  <a:schemeClr val="tx1"/>
                </a:solidFill>
              </a:rPr>
              <a:t>government-city			</a:t>
            </a:r>
            <a:r>
              <a:rPr lang="zh-CN" altLang="en-US" sz="2000">
                <a:solidFill>
                  <a:schemeClr val="tx1"/>
                </a:solidFill>
              </a:rPr>
              <a:t>市端界面文件</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query.vue			</a:t>
            </a:r>
            <a:r>
              <a:rPr lang="zh-CN" altLang="en-US" sz="2000">
                <a:solidFill>
                  <a:schemeClr val="tx1"/>
                </a:solidFill>
              </a:rPr>
              <a:t>市端查询条件选择界面界面</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query_res.vue			</a:t>
            </a:r>
            <a:r>
              <a:rPr lang="zh-CN" altLang="en-US" sz="2000">
                <a:solidFill>
                  <a:schemeClr val="tx1"/>
                </a:solidFill>
              </a:rPr>
              <a:t>查询结果列表界面</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pic>
        <p:nvPicPr>
          <p:cNvPr id="5" name="图片 4"/>
          <p:cNvPicPr>
            <a:picLocks noChangeAspect="1"/>
          </p:cNvPicPr>
          <p:nvPr>
            <p:custDataLst>
              <p:tags r:id="rId1"/>
            </p:custDataLst>
          </p:nvPr>
        </p:nvPicPr>
        <p:blipFill>
          <a:blip r:embed="rId4"/>
          <a:stretch>
            <a:fillRect/>
          </a:stretch>
        </p:blipFill>
        <p:spPr>
          <a:xfrm>
            <a:off x="321310" y="1433830"/>
            <a:ext cx="7543800" cy="4184650"/>
          </a:xfrm>
          <a:prstGeom prst="rect">
            <a:avLst/>
          </a:prstGeom>
        </p:spPr>
      </p:pic>
      <p:sp>
        <p:nvSpPr>
          <p:cNvPr id="7" name="文本框 6"/>
          <p:cNvSpPr txBox="1"/>
          <p:nvPr/>
        </p:nvSpPr>
        <p:spPr>
          <a:xfrm>
            <a:off x="8041640" y="2136775"/>
            <a:ext cx="3606165" cy="2584450"/>
          </a:xfrm>
          <a:prstGeom prst="rect">
            <a:avLst/>
          </a:prstGeom>
          <a:noFill/>
        </p:spPr>
        <p:txBody>
          <a:bodyPr wrap="square" rtlCol="0">
            <a:spAutoFit/>
          </a:bodyPr>
          <a:lstStyle/>
          <a:p>
            <a:pPr marL="285750" indent="-285750">
              <a:buFont typeface="Arial" panose="020B0604020202020204" pitchFamily="34" charset="0"/>
              <a:buChar char="•"/>
            </a:pPr>
            <a:r>
              <a:rPr lang="zh-CN" altLang="en-US"/>
              <a:t>企业名称和企业账号使用的输入框</a:t>
            </a:r>
            <a:r>
              <a:rPr lang="en-US" altLang="zh-CN"/>
              <a:t>&lt;el-input&gt;</a:t>
            </a:r>
            <a:r>
              <a:rPr lang="zh-CN" altLang="en-US"/>
              <a:t>组件</a:t>
            </a:r>
          </a:p>
          <a:p>
            <a:pPr marL="285750" indent="-285750">
              <a:buFont typeface="Arial" panose="020B0604020202020204" pitchFamily="34" charset="0"/>
              <a:buChar char="•"/>
            </a:pPr>
            <a:r>
              <a:rPr lang="zh-CN" altLang="en-US"/>
              <a:t>企业性质和所属行业使用下拉选择框</a:t>
            </a:r>
            <a:r>
              <a:rPr lang="en-US" altLang="zh-CN"/>
              <a:t>&lt;el-select&gt;</a:t>
            </a:r>
            <a:r>
              <a:rPr lang="zh-CN" altLang="en-US"/>
              <a:t>组件</a:t>
            </a:r>
          </a:p>
          <a:p>
            <a:pPr marL="285750" indent="-285750">
              <a:buFont typeface="Arial" panose="020B0604020202020204" pitchFamily="34" charset="0"/>
              <a:buChar char="•"/>
            </a:pPr>
            <a:r>
              <a:rPr lang="zh-CN" altLang="en-US"/>
              <a:t>所在地区使用级联选择框</a:t>
            </a:r>
            <a:r>
              <a:rPr lang="en-US" altLang="zh-CN"/>
              <a:t>&lt;el-cascader&gt;</a:t>
            </a:r>
            <a:r>
              <a:rPr lang="zh-CN" altLang="en-US"/>
              <a:t>组件</a:t>
            </a:r>
          </a:p>
          <a:p>
            <a:pPr marL="285750" indent="-285750">
              <a:buFont typeface="Arial" panose="020B0604020202020204" pitchFamily="34" charset="0"/>
              <a:buChar char="•"/>
            </a:pPr>
            <a:r>
              <a:rPr lang="zh-CN" altLang="en-US"/>
              <a:t>起始月份和结束月份使用日期选择器</a:t>
            </a:r>
            <a:r>
              <a:rPr lang="en-US" altLang="zh-CN"/>
              <a:t>&lt;el-date-picker&gt;</a:t>
            </a:r>
            <a:r>
              <a:rPr lang="zh-CN" altLang="en-US"/>
              <a:t>组件</a:t>
            </a:r>
          </a:p>
          <a:p>
            <a:pPr marL="285750" indent="-285750">
              <a:buFont typeface="Arial" panose="020B0604020202020204" pitchFamily="34" charset="0"/>
              <a:buChar char="•"/>
            </a:pPr>
            <a:endParaRPr lang="zh-CN" altLang="en-US"/>
          </a:p>
        </p:txBody>
      </p:sp>
      <p:sp>
        <p:nvSpPr>
          <p:cNvPr id="8" name="文本框 7"/>
          <p:cNvSpPr txBox="1"/>
          <p:nvPr/>
        </p:nvSpPr>
        <p:spPr>
          <a:xfrm>
            <a:off x="314960" y="959485"/>
            <a:ext cx="2176145" cy="368300"/>
          </a:xfrm>
          <a:prstGeom prst="rect">
            <a:avLst/>
          </a:prstGeom>
          <a:noFill/>
        </p:spPr>
        <p:txBody>
          <a:bodyPr wrap="square" rtlCol="0">
            <a:spAutoFit/>
          </a:bodyPr>
          <a:lstStyle/>
          <a:p>
            <a:r>
              <a:rPr lang="en-US" altLang="zh-CN"/>
              <a:t>query.vue</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lang="zh-CN" altLang="en-US" dirty="0"/>
              <a:t>需求分析</a:t>
            </a:r>
          </a:p>
        </p:txBody>
      </p:sp>
      <p:graphicFrame>
        <p:nvGraphicFramePr>
          <p:cNvPr id="3" name="表格 2"/>
          <p:cNvGraphicFramePr/>
          <p:nvPr>
            <p:custDataLst>
              <p:tags r:id="rId1"/>
            </p:custDataLst>
          </p:nvPr>
        </p:nvGraphicFramePr>
        <p:xfrm>
          <a:off x="767715" y="1685925"/>
          <a:ext cx="10377805" cy="3847465"/>
        </p:xfrm>
        <a:graphic>
          <a:graphicData uri="http://schemas.openxmlformats.org/drawingml/2006/table">
            <a:tbl>
              <a:tblPr firstRow="1" bandRow="1">
                <a:tableStyleId>{5C22544A-7EE6-4342-B048-85BDC9FD1C3A}</a:tableStyleId>
              </a:tblPr>
              <a:tblGrid>
                <a:gridCol w="1991995">
                  <a:extLst>
                    <a:ext uri="{9D8B030D-6E8A-4147-A177-3AD203B41FA5}">
                      <a16:colId xmlns:a16="http://schemas.microsoft.com/office/drawing/2014/main" val="20000"/>
                    </a:ext>
                  </a:extLst>
                </a:gridCol>
                <a:gridCol w="8385810">
                  <a:extLst>
                    <a:ext uri="{9D8B030D-6E8A-4147-A177-3AD203B41FA5}">
                      <a16:colId xmlns:a16="http://schemas.microsoft.com/office/drawing/2014/main" val="20001"/>
                    </a:ext>
                  </a:extLst>
                </a:gridCol>
              </a:tblGrid>
              <a:tr h="628650">
                <a:tc>
                  <a:txBody>
                    <a:bodyPr/>
                    <a:lstStyle/>
                    <a:p>
                      <a:pPr>
                        <a:buNone/>
                      </a:pPr>
                      <a:r>
                        <a:rPr lang="zh-CN" altLang="en-US" sz="2000"/>
                        <a:t>需求描述</a:t>
                      </a:r>
                    </a:p>
                  </a:txBody>
                  <a:tcPr/>
                </a:tc>
                <a:tc>
                  <a:txBody>
                    <a:bodyPr/>
                    <a:lstStyle/>
                    <a:p>
                      <a:pPr>
                        <a:buNone/>
                      </a:pPr>
                      <a:r>
                        <a:rPr lang="zh-CN" altLang="en-US" sz="2000"/>
                        <a:t>相关功能</a:t>
                      </a:r>
                    </a:p>
                  </a:txBody>
                  <a:tcPr/>
                </a:tc>
                <a:extLst>
                  <a:ext uri="{0D108BD9-81ED-4DB2-BD59-A6C34878D82A}">
                    <a16:rowId xmlns:a16="http://schemas.microsoft.com/office/drawing/2014/main" val="10000"/>
                  </a:ext>
                </a:extLst>
              </a:tr>
              <a:tr h="1080770">
                <a:tc>
                  <a:txBody>
                    <a:bodyPr/>
                    <a:lstStyle/>
                    <a:p>
                      <a:pPr>
                        <a:buNone/>
                      </a:pPr>
                      <a:r>
                        <a:rPr lang="zh-CN" altLang="en-US" sz="2000"/>
                        <a:t>查看</a:t>
                      </a:r>
                    </a:p>
                  </a:txBody>
                  <a:tcPr/>
                </a:tc>
                <a:tc>
                  <a:txBody>
                    <a:bodyPr/>
                    <a:lstStyle/>
                    <a:p>
                      <a:pPr>
                        <a:buNone/>
                      </a:pPr>
                      <a:r>
                        <a:rPr lang="zh-CN" altLang="en-US" sz="2000"/>
                        <a:t>查看所属市级下的所有企业上报的数据，用户可以先查看所属市级企业的总体上报情况，包括已上报数量和未上报数量，然后进一步查看已上报企业的详细数据和未上报企业的基本信息</a:t>
                      </a:r>
                    </a:p>
                  </a:txBody>
                  <a:tcPr/>
                </a:tc>
                <a:extLst>
                  <a:ext uri="{0D108BD9-81ED-4DB2-BD59-A6C34878D82A}">
                    <a16:rowId xmlns:a16="http://schemas.microsoft.com/office/drawing/2014/main" val="10001"/>
                  </a:ext>
                </a:extLst>
              </a:tr>
              <a:tr h="570865">
                <a:tc>
                  <a:txBody>
                    <a:bodyPr/>
                    <a:lstStyle/>
                    <a:p>
                      <a:pPr>
                        <a:buNone/>
                      </a:pPr>
                      <a:r>
                        <a:rPr lang="zh-CN" altLang="en-US" sz="2000"/>
                        <a:t>审核通过</a:t>
                      </a:r>
                    </a:p>
                  </a:txBody>
                  <a:tcPr/>
                </a:tc>
                <a:tc>
                  <a:txBody>
                    <a:bodyPr/>
                    <a:lstStyle/>
                    <a:p>
                      <a:pPr>
                        <a:buNone/>
                      </a:pPr>
                      <a:r>
                        <a:rPr lang="zh-CN" altLang="en-US" sz="2000"/>
                        <a:t>若企业上报的数据确认无误，将企业数据审核通过</a:t>
                      </a:r>
                    </a:p>
                  </a:txBody>
                  <a:tcPr/>
                </a:tc>
                <a:extLst>
                  <a:ext uri="{0D108BD9-81ED-4DB2-BD59-A6C34878D82A}">
                    <a16:rowId xmlns:a16="http://schemas.microsoft.com/office/drawing/2014/main" val="10002"/>
                  </a:ext>
                </a:extLst>
              </a:tr>
              <a:tr h="772795">
                <a:tc>
                  <a:txBody>
                    <a:bodyPr/>
                    <a:lstStyle/>
                    <a:p>
                      <a:pPr>
                        <a:buNone/>
                      </a:pPr>
                      <a:r>
                        <a:rPr lang="zh-CN" altLang="en-US" sz="2000"/>
                        <a:t>退回修改</a:t>
                      </a:r>
                    </a:p>
                  </a:txBody>
                  <a:tcPr/>
                </a:tc>
                <a:tc>
                  <a:txBody>
                    <a:bodyPr/>
                    <a:lstStyle/>
                    <a:p>
                      <a:pPr>
                        <a:buNone/>
                      </a:pPr>
                      <a:r>
                        <a:rPr lang="zh-CN" altLang="en-US" sz="2000"/>
                        <a:t>若企业上报的数据存在错误，将企业上报的数据退回修改并添加退回修改批注，仍可以在未上报列表中查看该条数据和退回修改批注</a:t>
                      </a:r>
                    </a:p>
                  </a:txBody>
                  <a:tcPr/>
                </a:tc>
                <a:extLst>
                  <a:ext uri="{0D108BD9-81ED-4DB2-BD59-A6C34878D82A}">
                    <a16:rowId xmlns:a16="http://schemas.microsoft.com/office/drawing/2014/main" val="10003"/>
                  </a:ext>
                </a:extLst>
              </a:tr>
              <a:tr h="794385">
                <a:tc>
                  <a:txBody>
                    <a:bodyPr/>
                    <a:lstStyle/>
                    <a:p>
                      <a:pPr>
                        <a:buNone/>
                      </a:pPr>
                      <a:r>
                        <a:rPr lang="zh-CN" altLang="en-US" sz="2000"/>
                        <a:t>上报</a:t>
                      </a:r>
                    </a:p>
                  </a:txBody>
                  <a:tcPr/>
                </a:tc>
                <a:tc>
                  <a:txBody>
                    <a:bodyPr/>
                    <a:lstStyle/>
                    <a:p>
                      <a:pPr>
                        <a:buNone/>
                      </a:pPr>
                      <a:r>
                        <a:rPr lang="zh-CN" altLang="en-US" sz="2000"/>
                        <a:t>审核通过后可以将企业的数据上报到省级部门</a:t>
                      </a:r>
                    </a:p>
                  </a:txBody>
                  <a:tcPr/>
                </a:tc>
                <a:extLst>
                  <a:ext uri="{0D108BD9-81ED-4DB2-BD59-A6C34878D82A}">
                    <a16:rowId xmlns:a16="http://schemas.microsoft.com/office/drawing/2014/main" val="10004"/>
                  </a:ext>
                </a:extLst>
              </a:tr>
            </a:tbl>
          </a:graphicData>
        </a:graphic>
      </p:graphicFrame>
      <p:sp>
        <p:nvSpPr>
          <p:cNvPr id="6" name="文本框 5"/>
          <p:cNvSpPr txBox="1"/>
          <p:nvPr/>
        </p:nvSpPr>
        <p:spPr>
          <a:xfrm>
            <a:off x="607060" y="1076325"/>
            <a:ext cx="3432175" cy="521970"/>
          </a:xfrm>
          <a:prstGeom prst="rect">
            <a:avLst/>
          </a:prstGeom>
          <a:noFill/>
        </p:spPr>
        <p:txBody>
          <a:bodyPr wrap="square" rtlCol="0">
            <a:spAutoFit/>
          </a:bodyPr>
          <a:lstStyle/>
          <a:p>
            <a:r>
              <a:rPr lang="zh-CN" altLang="en-US" sz="2800" b="1"/>
              <a:t>市级用户</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pic>
        <p:nvPicPr>
          <p:cNvPr id="3" name="图片 2"/>
          <p:cNvPicPr>
            <a:picLocks noChangeAspect="1"/>
          </p:cNvPicPr>
          <p:nvPr>
            <p:custDataLst>
              <p:tags r:id="rId1"/>
            </p:custDataLst>
          </p:nvPr>
        </p:nvPicPr>
        <p:blipFill>
          <a:blip r:embed="rId6"/>
          <a:stretch>
            <a:fillRect/>
          </a:stretch>
        </p:blipFill>
        <p:spPr>
          <a:xfrm>
            <a:off x="573405" y="935355"/>
            <a:ext cx="4596130" cy="2719705"/>
          </a:xfrm>
          <a:prstGeom prst="rect">
            <a:avLst/>
          </a:prstGeom>
        </p:spPr>
      </p:pic>
      <p:pic>
        <p:nvPicPr>
          <p:cNvPr id="4" name="图片 3"/>
          <p:cNvPicPr>
            <a:picLocks noChangeAspect="1"/>
          </p:cNvPicPr>
          <p:nvPr>
            <p:custDataLst>
              <p:tags r:id="rId2"/>
            </p:custDataLst>
          </p:nvPr>
        </p:nvPicPr>
        <p:blipFill>
          <a:blip r:embed="rId7"/>
          <a:stretch>
            <a:fillRect/>
          </a:stretch>
        </p:blipFill>
        <p:spPr>
          <a:xfrm>
            <a:off x="573405" y="3681095"/>
            <a:ext cx="4595495" cy="2505075"/>
          </a:xfrm>
          <a:prstGeom prst="rect">
            <a:avLst/>
          </a:prstGeom>
        </p:spPr>
      </p:pic>
      <p:sp>
        <p:nvSpPr>
          <p:cNvPr id="6" name="文本框 5"/>
          <p:cNvSpPr txBox="1"/>
          <p:nvPr/>
        </p:nvSpPr>
        <p:spPr>
          <a:xfrm>
            <a:off x="6104890" y="1162050"/>
            <a:ext cx="5071110"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a:t>省级界面通过设置属性</a:t>
            </a:r>
            <a:r>
              <a:rPr lang="en-US" altLang="zh-CN"/>
              <a:t>checkStrictly:true</a:t>
            </a:r>
            <a:r>
              <a:rPr lang="zh-CN" altLang="en-US"/>
              <a:t>使得可以只选择到第一级地区</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市级界面通过判定所属市来将其他市选项进行锁定</a:t>
            </a:r>
          </a:p>
          <a:p>
            <a:pPr marL="285750" indent="-285750">
              <a:buFont typeface="Arial" panose="020B0604020202020204" pitchFamily="34" charset="0"/>
              <a:buChar char="•"/>
            </a:pPr>
            <a:endParaRPr lang="zh-CN" altLang="en-US"/>
          </a:p>
        </p:txBody>
      </p:sp>
      <p:pic>
        <p:nvPicPr>
          <p:cNvPr id="9" name="图片 8"/>
          <p:cNvPicPr>
            <a:picLocks noChangeAspect="1"/>
          </p:cNvPicPr>
          <p:nvPr>
            <p:custDataLst>
              <p:tags r:id="rId3"/>
            </p:custDataLst>
          </p:nvPr>
        </p:nvPicPr>
        <p:blipFill>
          <a:blip r:embed="rId8"/>
          <a:stretch>
            <a:fillRect/>
          </a:stretch>
        </p:blipFill>
        <p:spPr>
          <a:xfrm>
            <a:off x="6151245" y="3192145"/>
            <a:ext cx="5133340" cy="2942590"/>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sp>
        <p:nvSpPr>
          <p:cNvPr id="7" name="文本框 6"/>
          <p:cNvSpPr txBox="1"/>
          <p:nvPr/>
        </p:nvSpPr>
        <p:spPr>
          <a:xfrm>
            <a:off x="6617335" y="2390775"/>
            <a:ext cx="4615815"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a:t>对错误查询情况进行了判定，初始时，查询按钮锁定无法点击</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若起始月份在结束月份之后，也无法点击查询</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当月份选择正确时，查询按钮才为可点击状态</a:t>
            </a:r>
          </a:p>
        </p:txBody>
      </p:sp>
      <p:pic>
        <p:nvPicPr>
          <p:cNvPr id="4" name="图片 3"/>
          <p:cNvPicPr>
            <a:picLocks noChangeAspect="1"/>
          </p:cNvPicPr>
          <p:nvPr>
            <p:custDataLst>
              <p:tags r:id="rId1"/>
            </p:custDataLst>
          </p:nvPr>
        </p:nvPicPr>
        <p:blipFill>
          <a:blip r:embed="rId6"/>
          <a:stretch>
            <a:fillRect/>
          </a:stretch>
        </p:blipFill>
        <p:spPr>
          <a:xfrm>
            <a:off x="364490" y="2648585"/>
            <a:ext cx="5405755" cy="1238250"/>
          </a:xfrm>
          <a:prstGeom prst="rect">
            <a:avLst/>
          </a:prstGeom>
        </p:spPr>
      </p:pic>
      <p:pic>
        <p:nvPicPr>
          <p:cNvPr id="6" name="图片 5"/>
          <p:cNvPicPr>
            <a:picLocks noChangeAspect="1"/>
          </p:cNvPicPr>
          <p:nvPr>
            <p:custDataLst>
              <p:tags r:id="rId2"/>
            </p:custDataLst>
          </p:nvPr>
        </p:nvPicPr>
        <p:blipFill>
          <a:blip r:embed="rId7"/>
          <a:stretch>
            <a:fillRect/>
          </a:stretch>
        </p:blipFill>
        <p:spPr>
          <a:xfrm>
            <a:off x="407670" y="4283710"/>
            <a:ext cx="5362575" cy="1190625"/>
          </a:xfrm>
          <a:prstGeom prst="rect">
            <a:avLst/>
          </a:prstGeom>
        </p:spPr>
      </p:pic>
      <p:pic>
        <p:nvPicPr>
          <p:cNvPr id="8" name="图片 7"/>
          <p:cNvPicPr>
            <a:picLocks noChangeAspect="1"/>
          </p:cNvPicPr>
          <p:nvPr>
            <p:custDataLst>
              <p:tags r:id="rId3"/>
            </p:custDataLst>
          </p:nvPr>
        </p:nvPicPr>
        <p:blipFill>
          <a:blip r:embed="rId8"/>
          <a:stretch>
            <a:fillRect/>
          </a:stretch>
        </p:blipFill>
        <p:spPr>
          <a:xfrm>
            <a:off x="364490" y="1167765"/>
            <a:ext cx="5362575" cy="1129030"/>
          </a:xfrm>
          <a:prstGeom prst="rect">
            <a:avLst/>
          </a:prstGeom>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sp>
        <p:nvSpPr>
          <p:cNvPr id="7" name="文本框 6"/>
          <p:cNvSpPr txBox="1"/>
          <p:nvPr/>
        </p:nvSpPr>
        <p:spPr>
          <a:xfrm>
            <a:off x="7329170" y="2001520"/>
            <a:ext cx="4375150" cy="3900170"/>
          </a:xfrm>
          <a:prstGeom prst="rect">
            <a:avLst/>
          </a:prstGeom>
          <a:noFill/>
        </p:spPr>
        <p:txBody>
          <a:bodyPr wrap="square" rtlCol="0">
            <a:noAutofit/>
          </a:bodyPr>
          <a:lstStyle/>
          <a:p>
            <a:pPr marL="285750" indent="-285750">
              <a:buFont typeface="Arial" panose="020B0604020202020204" pitchFamily="34" charset="0"/>
              <a:buChar char="•"/>
            </a:pPr>
            <a:r>
              <a:rPr lang="zh-CN" altLang="en-US"/>
              <a:t>使用</a:t>
            </a:r>
            <a:r>
              <a:rPr lang="en-US" altLang="zh-CN"/>
              <a:t>v-model</a:t>
            </a:r>
            <a:r>
              <a:rPr lang="zh-CN" altLang="en-US"/>
              <a:t>将用户选择的内容映射到变量中</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允许用户不选择某些条件，不选择时默认查询全部；在点击查询时，对表单中的所有变量进行检查，若为控制，则将其赋值为</a:t>
            </a:r>
            <a:r>
              <a:rPr lang="en-US" altLang="zh-CN"/>
              <a:t>defaultval: ‘all’</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通过使用</a:t>
            </a:r>
            <a:r>
              <a:rPr lang="en-US" altLang="zh-CN"/>
              <a:t>post</a:t>
            </a:r>
            <a:r>
              <a:rPr lang="zh-CN" altLang="en-US"/>
              <a:t>方法，将表单数据在参数中传递到后端，从数据库中获取查询数据</a:t>
            </a:r>
          </a:p>
        </p:txBody>
      </p:sp>
      <p:pic>
        <p:nvPicPr>
          <p:cNvPr id="3" name="图片 2"/>
          <p:cNvPicPr>
            <a:picLocks noChangeAspect="1"/>
          </p:cNvPicPr>
          <p:nvPr>
            <p:custDataLst>
              <p:tags r:id="rId1"/>
            </p:custDataLst>
          </p:nvPr>
        </p:nvPicPr>
        <p:blipFill>
          <a:blip r:embed="rId5"/>
          <a:stretch>
            <a:fillRect/>
          </a:stretch>
        </p:blipFill>
        <p:spPr>
          <a:xfrm>
            <a:off x="307975" y="1025525"/>
            <a:ext cx="3387725" cy="502348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3977005" y="1620520"/>
            <a:ext cx="3006725" cy="4141470"/>
          </a:xfrm>
          <a:prstGeom prst="rect">
            <a:avLst/>
          </a:prstGeom>
        </p:spPr>
      </p:pic>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前端界面设计</a:t>
            </a:r>
          </a:p>
        </p:txBody>
      </p:sp>
      <p:sp>
        <p:nvSpPr>
          <p:cNvPr id="7" name="文本框 6"/>
          <p:cNvSpPr txBox="1"/>
          <p:nvPr/>
        </p:nvSpPr>
        <p:spPr>
          <a:xfrm>
            <a:off x="7894320" y="2816225"/>
            <a:ext cx="3575050"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a:t>可以查看查询的结果列表，通过下拉还可以查看具体数据</a:t>
            </a:r>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点击清空可以返回</a:t>
            </a:r>
            <a:r>
              <a:rPr lang="en-US" altLang="zh-CN"/>
              <a:t>query</a:t>
            </a:r>
            <a:r>
              <a:rPr lang="zh-CN" altLang="en-US"/>
              <a:t>界面，同时清除选项</a:t>
            </a:r>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点击导出全部可以将数据导出为</a:t>
            </a:r>
            <a:r>
              <a:rPr lang="en-US" altLang="zh-CN"/>
              <a:t>Excel</a:t>
            </a:r>
          </a:p>
        </p:txBody>
      </p:sp>
      <p:pic>
        <p:nvPicPr>
          <p:cNvPr id="3" name="图片 2"/>
          <p:cNvPicPr>
            <a:picLocks noChangeAspect="1"/>
          </p:cNvPicPr>
          <p:nvPr>
            <p:custDataLst>
              <p:tags r:id="rId1"/>
            </p:custDataLst>
          </p:nvPr>
        </p:nvPicPr>
        <p:blipFill>
          <a:blip r:embed="rId5"/>
          <a:stretch>
            <a:fillRect/>
          </a:stretch>
        </p:blipFill>
        <p:spPr>
          <a:xfrm>
            <a:off x="276225" y="1541780"/>
            <a:ext cx="7352030" cy="4422140"/>
          </a:xfrm>
          <a:prstGeom prst="rect">
            <a:avLst/>
          </a:prstGeom>
        </p:spPr>
      </p:pic>
      <p:sp>
        <p:nvSpPr>
          <p:cNvPr id="5" name="文本框 4"/>
          <p:cNvSpPr txBox="1"/>
          <p:nvPr>
            <p:custDataLst>
              <p:tags r:id="rId2"/>
            </p:custDataLst>
          </p:nvPr>
        </p:nvSpPr>
        <p:spPr>
          <a:xfrm>
            <a:off x="314960" y="959485"/>
            <a:ext cx="2176145" cy="368300"/>
          </a:xfrm>
          <a:prstGeom prst="rect">
            <a:avLst/>
          </a:prstGeom>
          <a:noFill/>
        </p:spPr>
        <p:txBody>
          <a:bodyPr wrap="square" rtlCol="0">
            <a:spAutoFit/>
          </a:bodyPr>
          <a:lstStyle/>
          <a:p>
            <a:r>
              <a:rPr lang="en-US" altLang="zh-CN"/>
              <a:t>query_res.vue</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后端设计</a:t>
            </a:r>
          </a:p>
        </p:txBody>
      </p:sp>
      <p:pic>
        <p:nvPicPr>
          <p:cNvPr id="3" name="图片 2"/>
          <p:cNvPicPr>
            <a:picLocks noChangeAspect="1"/>
          </p:cNvPicPr>
          <p:nvPr>
            <p:custDataLst>
              <p:tags r:id="rId1"/>
            </p:custDataLst>
          </p:nvPr>
        </p:nvPicPr>
        <p:blipFill>
          <a:blip r:embed="rId5"/>
          <a:stretch>
            <a:fillRect/>
          </a:stretch>
        </p:blipFill>
        <p:spPr>
          <a:xfrm>
            <a:off x="519430" y="2043430"/>
            <a:ext cx="4824730" cy="2966085"/>
          </a:xfrm>
          <a:prstGeom prst="rect">
            <a:avLst/>
          </a:prstGeom>
        </p:spPr>
      </p:pic>
      <p:pic>
        <p:nvPicPr>
          <p:cNvPr id="4" name="图片 3"/>
          <p:cNvPicPr>
            <a:picLocks noChangeAspect="1"/>
          </p:cNvPicPr>
          <p:nvPr>
            <p:custDataLst>
              <p:tags r:id="rId2"/>
            </p:custDataLst>
          </p:nvPr>
        </p:nvPicPr>
        <p:blipFill>
          <a:blip r:embed="rId6"/>
          <a:stretch>
            <a:fillRect/>
          </a:stretch>
        </p:blipFill>
        <p:spPr>
          <a:xfrm>
            <a:off x="5850255" y="1855470"/>
            <a:ext cx="6000115" cy="3154045"/>
          </a:xfrm>
          <a:prstGeom prst="rect">
            <a:avLst/>
          </a:prstGeom>
        </p:spPr>
      </p:pic>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后端设计</a:t>
            </a:r>
          </a:p>
        </p:txBody>
      </p:sp>
      <p:pic>
        <p:nvPicPr>
          <p:cNvPr id="5" name="图片 4"/>
          <p:cNvPicPr>
            <a:picLocks noChangeAspect="1"/>
          </p:cNvPicPr>
          <p:nvPr>
            <p:custDataLst>
              <p:tags r:id="rId1"/>
            </p:custDataLst>
          </p:nvPr>
        </p:nvPicPr>
        <p:blipFill>
          <a:blip r:embed="rId5"/>
          <a:stretch>
            <a:fillRect/>
          </a:stretch>
        </p:blipFill>
        <p:spPr>
          <a:xfrm>
            <a:off x="2055495" y="1062990"/>
            <a:ext cx="2875280" cy="5109845"/>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6899275" y="1999615"/>
            <a:ext cx="3207385" cy="2311400"/>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后端设计</a:t>
            </a:r>
          </a:p>
        </p:txBody>
      </p:sp>
      <p:pic>
        <p:nvPicPr>
          <p:cNvPr id="3" name="图片 2"/>
          <p:cNvPicPr>
            <a:picLocks noChangeAspect="1"/>
          </p:cNvPicPr>
          <p:nvPr>
            <p:custDataLst>
              <p:tags r:id="rId1"/>
            </p:custDataLst>
          </p:nvPr>
        </p:nvPicPr>
        <p:blipFill>
          <a:blip r:embed="rId5"/>
          <a:stretch>
            <a:fillRect/>
          </a:stretch>
        </p:blipFill>
        <p:spPr>
          <a:xfrm>
            <a:off x="6315075" y="1089660"/>
            <a:ext cx="4087495" cy="4959985"/>
          </a:xfrm>
          <a:prstGeom prst="rect">
            <a:avLst/>
          </a:prstGeom>
        </p:spPr>
      </p:pic>
      <p:pic>
        <p:nvPicPr>
          <p:cNvPr id="4" name="图片 3"/>
          <p:cNvPicPr>
            <a:picLocks noChangeAspect="1"/>
          </p:cNvPicPr>
          <p:nvPr>
            <p:custDataLst>
              <p:tags r:id="rId2"/>
            </p:custDataLst>
          </p:nvPr>
        </p:nvPicPr>
        <p:blipFill>
          <a:blip r:embed="rId6"/>
          <a:stretch>
            <a:fillRect/>
          </a:stretch>
        </p:blipFill>
        <p:spPr>
          <a:xfrm>
            <a:off x="1548130" y="1101090"/>
            <a:ext cx="4134485" cy="4474845"/>
          </a:xfrm>
          <a:prstGeom prst="rect">
            <a:avLst/>
          </a:prstGeom>
        </p:spPr>
      </p:pic>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数据查询与导出</a:t>
            </a:r>
            <a:r>
              <a:rPr lang="en-US" altLang="zh-CN" dirty="0"/>
              <a:t>-</a:t>
            </a:r>
            <a:r>
              <a:rPr dirty="0"/>
              <a:t>后端设计</a:t>
            </a:r>
          </a:p>
        </p:txBody>
      </p:sp>
      <p:pic>
        <p:nvPicPr>
          <p:cNvPr id="3" name="图片 2"/>
          <p:cNvPicPr>
            <a:picLocks noChangeAspect="1"/>
          </p:cNvPicPr>
          <p:nvPr>
            <p:custDataLst>
              <p:tags r:id="rId1"/>
            </p:custDataLst>
          </p:nvPr>
        </p:nvPicPr>
        <p:blipFill>
          <a:blip r:embed="rId4"/>
          <a:stretch>
            <a:fillRect/>
          </a:stretch>
        </p:blipFill>
        <p:spPr>
          <a:xfrm>
            <a:off x="1819910" y="1136015"/>
            <a:ext cx="7231380" cy="4879340"/>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lang="zh-CN" altLang="en-US" dirty="0"/>
              <a:t>需求分析</a:t>
            </a:r>
          </a:p>
        </p:txBody>
      </p:sp>
      <p:graphicFrame>
        <p:nvGraphicFramePr>
          <p:cNvPr id="3" name="表格 2"/>
          <p:cNvGraphicFramePr/>
          <p:nvPr>
            <p:custDataLst>
              <p:tags r:id="rId1"/>
            </p:custDataLst>
          </p:nvPr>
        </p:nvGraphicFramePr>
        <p:xfrm>
          <a:off x="767715" y="1731010"/>
          <a:ext cx="10255250" cy="3867150"/>
        </p:xfrm>
        <a:graphic>
          <a:graphicData uri="http://schemas.openxmlformats.org/drawingml/2006/table">
            <a:tbl>
              <a:tblPr firstRow="1" bandRow="1">
                <a:tableStyleId>{5C22544A-7EE6-4342-B048-85BDC9FD1C3A}</a:tableStyleId>
              </a:tblPr>
              <a:tblGrid>
                <a:gridCol w="1968500">
                  <a:extLst>
                    <a:ext uri="{9D8B030D-6E8A-4147-A177-3AD203B41FA5}">
                      <a16:colId xmlns:a16="http://schemas.microsoft.com/office/drawing/2014/main" val="20000"/>
                    </a:ext>
                  </a:extLst>
                </a:gridCol>
                <a:gridCol w="8286750">
                  <a:extLst>
                    <a:ext uri="{9D8B030D-6E8A-4147-A177-3AD203B41FA5}">
                      <a16:colId xmlns:a16="http://schemas.microsoft.com/office/drawing/2014/main" val="20001"/>
                    </a:ext>
                  </a:extLst>
                </a:gridCol>
              </a:tblGrid>
              <a:tr h="631825">
                <a:tc>
                  <a:txBody>
                    <a:bodyPr/>
                    <a:lstStyle/>
                    <a:p>
                      <a:pPr>
                        <a:buNone/>
                      </a:pPr>
                      <a:r>
                        <a:rPr lang="zh-CN" altLang="en-US" sz="2000"/>
                        <a:t>需求描述</a:t>
                      </a:r>
                    </a:p>
                  </a:txBody>
                  <a:tcPr/>
                </a:tc>
                <a:tc>
                  <a:txBody>
                    <a:bodyPr/>
                    <a:lstStyle/>
                    <a:p>
                      <a:pPr>
                        <a:buNone/>
                      </a:pPr>
                      <a:r>
                        <a:rPr lang="zh-CN" altLang="en-US" sz="2000"/>
                        <a:t>相关功能</a:t>
                      </a:r>
                    </a:p>
                  </a:txBody>
                  <a:tcPr/>
                </a:tc>
                <a:extLst>
                  <a:ext uri="{0D108BD9-81ED-4DB2-BD59-A6C34878D82A}">
                    <a16:rowId xmlns:a16="http://schemas.microsoft.com/office/drawing/2014/main" val="10000"/>
                  </a:ext>
                </a:extLst>
              </a:tr>
              <a:tr h="1085850">
                <a:tc>
                  <a:txBody>
                    <a:bodyPr/>
                    <a:lstStyle/>
                    <a:p>
                      <a:pPr>
                        <a:buNone/>
                      </a:pPr>
                      <a:r>
                        <a:rPr lang="zh-CN" altLang="en-US" sz="2000"/>
                        <a:t>查看</a:t>
                      </a:r>
                    </a:p>
                  </a:txBody>
                  <a:tcPr/>
                </a:tc>
                <a:tc>
                  <a:txBody>
                    <a:bodyPr/>
                    <a:lstStyle/>
                    <a:p>
                      <a:pPr>
                        <a:buNone/>
                      </a:pPr>
                      <a:r>
                        <a:rPr lang="zh-CN" altLang="en-US" sz="2000"/>
                        <a:t>查看云南省的所有企业上报的数据，用户可以先查看各个市的企业上报情况，包括已上报数量和未上报数量，然后选择某个市进一步查看已上报企业的详细数据和未上报企业的基本信息</a:t>
                      </a:r>
                    </a:p>
                  </a:txBody>
                  <a:tcPr/>
                </a:tc>
                <a:extLst>
                  <a:ext uri="{0D108BD9-81ED-4DB2-BD59-A6C34878D82A}">
                    <a16:rowId xmlns:a16="http://schemas.microsoft.com/office/drawing/2014/main" val="10001"/>
                  </a:ext>
                </a:extLst>
              </a:tr>
              <a:tr h="574040">
                <a:tc>
                  <a:txBody>
                    <a:bodyPr/>
                    <a:lstStyle/>
                    <a:p>
                      <a:pPr>
                        <a:buNone/>
                      </a:pPr>
                      <a:r>
                        <a:rPr lang="zh-CN" altLang="en-US" sz="2000"/>
                        <a:t>审核通过</a:t>
                      </a:r>
                    </a:p>
                  </a:txBody>
                  <a:tcPr/>
                </a:tc>
                <a:tc>
                  <a:txBody>
                    <a:bodyPr/>
                    <a:lstStyle/>
                    <a:p>
                      <a:pPr>
                        <a:buNone/>
                      </a:pPr>
                      <a:r>
                        <a:rPr lang="zh-CN" altLang="en-US" sz="2000"/>
                        <a:t>若企业上报的数据确认无误，将企业数据审核通过</a:t>
                      </a:r>
                    </a:p>
                  </a:txBody>
                  <a:tcPr/>
                </a:tc>
                <a:extLst>
                  <a:ext uri="{0D108BD9-81ED-4DB2-BD59-A6C34878D82A}">
                    <a16:rowId xmlns:a16="http://schemas.microsoft.com/office/drawing/2014/main" val="10002"/>
                  </a:ext>
                </a:extLst>
              </a:tr>
              <a:tr h="776605">
                <a:tc>
                  <a:txBody>
                    <a:bodyPr/>
                    <a:lstStyle/>
                    <a:p>
                      <a:pPr>
                        <a:buNone/>
                      </a:pPr>
                      <a:r>
                        <a:rPr lang="zh-CN" altLang="en-US" sz="2000"/>
                        <a:t>退回修改</a:t>
                      </a:r>
                    </a:p>
                  </a:txBody>
                  <a:tcPr/>
                </a:tc>
                <a:tc>
                  <a:txBody>
                    <a:bodyPr/>
                    <a:lstStyle/>
                    <a:p>
                      <a:pPr>
                        <a:buNone/>
                      </a:pPr>
                      <a:r>
                        <a:rPr lang="zh-CN" altLang="en-US" sz="2000"/>
                        <a:t>若企业上报的数据存在错误，将企业上报的数据退回修改并添加退回修改批注，仍可以在未上报列表中查看该条数据和退回修改批注</a:t>
                      </a:r>
                    </a:p>
                  </a:txBody>
                  <a:tcPr/>
                </a:tc>
                <a:extLst>
                  <a:ext uri="{0D108BD9-81ED-4DB2-BD59-A6C34878D82A}">
                    <a16:rowId xmlns:a16="http://schemas.microsoft.com/office/drawing/2014/main" val="10003"/>
                  </a:ext>
                </a:extLst>
              </a:tr>
              <a:tr h="798830">
                <a:tc>
                  <a:txBody>
                    <a:bodyPr/>
                    <a:lstStyle/>
                    <a:p>
                      <a:pPr>
                        <a:buNone/>
                      </a:pPr>
                      <a:r>
                        <a:rPr lang="zh-CN" altLang="en-US" sz="2000"/>
                        <a:t>上报</a:t>
                      </a:r>
                    </a:p>
                  </a:txBody>
                  <a:tcPr/>
                </a:tc>
                <a:tc>
                  <a:txBody>
                    <a:bodyPr/>
                    <a:lstStyle/>
                    <a:p>
                      <a:pPr>
                        <a:buNone/>
                      </a:pPr>
                      <a:r>
                        <a:rPr lang="zh-CN" altLang="en-US" sz="2000"/>
                        <a:t>审核通过后可以将企业的数据上报到国家部门</a:t>
                      </a:r>
                    </a:p>
                  </a:txBody>
                  <a:tcPr/>
                </a:tc>
                <a:extLst>
                  <a:ext uri="{0D108BD9-81ED-4DB2-BD59-A6C34878D82A}">
                    <a16:rowId xmlns:a16="http://schemas.microsoft.com/office/drawing/2014/main" val="10004"/>
                  </a:ext>
                </a:extLst>
              </a:tr>
            </a:tbl>
          </a:graphicData>
        </a:graphic>
      </p:graphicFrame>
      <p:sp>
        <p:nvSpPr>
          <p:cNvPr id="6" name="文本框 5"/>
          <p:cNvSpPr txBox="1"/>
          <p:nvPr/>
        </p:nvSpPr>
        <p:spPr>
          <a:xfrm>
            <a:off x="607060" y="1076325"/>
            <a:ext cx="3432175" cy="521970"/>
          </a:xfrm>
          <a:prstGeom prst="rect">
            <a:avLst/>
          </a:prstGeom>
          <a:noFill/>
        </p:spPr>
        <p:txBody>
          <a:bodyPr wrap="square" rtlCol="0">
            <a:spAutoFit/>
          </a:bodyPr>
          <a:lstStyle/>
          <a:p>
            <a:r>
              <a:rPr lang="zh-CN" altLang="en-US" sz="2800" b="1"/>
              <a:t>省级用户</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lang="zh-CN" altLang="en-US" dirty="0"/>
              <a:t>需求分析</a:t>
            </a:r>
          </a:p>
        </p:txBody>
      </p:sp>
      <p:sp>
        <p:nvSpPr>
          <p:cNvPr id="6" name="文本框 5"/>
          <p:cNvSpPr txBox="1"/>
          <p:nvPr/>
        </p:nvSpPr>
        <p:spPr>
          <a:xfrm>
            <a:off x="678180" y="946150"/>
            <a:ext cx="3432175" cy="521970"/>
          </a:xfrm>
          <a:prstGeom prst="rect">
            <a:avLst/>
          </a:prstGeom>
          <a:noFill/>
        </p:spPr>
        <p:txBody>
          <a:bodyPr wrap="square" rtlCol="0">
            <a:spAutoFit/>
          </a:bodyPr>
          <a:lstStyle/>
          <a:p>
            <a:r>
              <a:rPr lang="zh-CN" altLang="en-US" sz="2800" b="1"/>
              <a:t>状态转换图</a:t>
            </a:r>
          </a:p>
        </p:txBody>
      </p:sp>
      <p:pic>
        <p:nvPicPr>
          <p:cNvPr id="4" name="图片 3"/>
          <p:cNvPicPr>
            <a:picLocks noChangeAspect="1"/>
          </p:cNvPicPr>
          <p:nvPr/>
        </p:nvPicPr>
        <p:blipFill>
          <a:blip r:embed="rId3"/>
          <a:stretch>
            <a:fillRect/>
          </a:stretch>
        </p:blipFill>
        <p:spPr>
          <a:xfrm>
            <a:off x="678180" y="1468120"/>
            <a:ext cx="10533380" cy="4589145"/>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5" name="文本框 4"/>
          <p:cNvSpPr txBox="1"/>
          <p:nvPr/>
        </p:nvSpPr>
        <p:spPr>
          <a:xfrm>
            <a:off x="1470660" y="1322070"/>
            <a:ext cx="8779510" cy="4338320"/>
          </a:xfrm>
          <a:prstGeom prst="rect">
            <a:avLst/>
          </a:prstGeom>
          <a:noFill/>
        </p:spPr>
        <p:txBody>
          <a:bodyPr wrap="square" rtlCol="0">
            <a:spAutoFit/>
          </a:bodyPr>
          <a:lstStyle/>
          <a:p>
            <a:pPr indent="0">
              <a:buFont typeface="Arial" panose="020B0604020202020204" pitchFamily="34" charset="0"/>
              <a:buNone/>
            </a:pPr>
            <a:r>
              <a:rPr lang="zh-CN" altLang="en-US" sz="2800" b="1"/>
              <a:t>界面设计文件结构</a:t>
            </a:r>
          </a:p>
          <a:p>
            <a:pPr indent="0">
              <a:buFont typeface="Arial" panose="020B0604020202020204" pitchFamily="34" charset="0"/>
              <a:buNone/>
            </a:pPr>
            <a:endParaRPr lang="en-US" altLang="zh-CN" sz="2800" b="1"/>
          </a:p>
          <a:p>
            <a:pPr marL="285750" indent="-285750">
              <a:buFont typeface="Arial" panose="020B0604020202020204" pitchFamily="34" charset="0"/>
              <a:buChar char="•"/>
            </a:pPr>
            <a:r>
              <a:rPr lang="en-US" altLang="zh-CN" sz="2000"/>
              <a:t>government-pro			</a:t>
            </a:r>
            <a:r>
              <a:rPr lang="zh-CN" altLang="en-US" sz="2000"/>
              <a:t>省端界面文件</a:t>
            </a:r>
            <a:endParaRPr lang="en-US" altLang="zh-CN" sz="2000"/>
          </a:p>
          <a:p>
            <a:pPr marL="742950" lvl="1" indent="-285750">
              <a:buFont typeface="Arial" panose="020B0604020202020204" pitchFamily="34" charset="0"/>
              <a:buChar char="•"/>
            </a:pPr>
            <a:r>
              <a:rPr lang="en-US" altLang="zh-CN" sz="2000"/>
              <a:t>dataexam.vue			</a:t>
            </a:r>
            <a:r>
              <a:rPr lang="zh-CN" altLang="en-US" sz="2000"/>
              <a:t>各个市企业上报情况概览界面</a:t>
            </a:r>
            <a:endParaRPr lang="en-US" altLang="zh-CN" sz="2000"/>
          </a:p>
          <a:p>
            <a:pPr marL="742950" lvl="1" indent="-285750">
              <a:buFont typeface="Arial" panose="020B0604020202020204" pitchFamily="34" charset="0"/>
              <a:buChar char="•"/>
            </a:pPr>
            <a:r>
              <a:rPr lang="en-US" altLang="zh-CN" sz="2000"/>
              <a:t>committed.vue			</a:t>
            </a:r>
            <a:r>
              <a:rPr lang="zh-CN" altLang="en-US" sz="2000"/>
              <a:t>某个市已上报企业的列表界面</a:t>
            </a:r>
            <a:endParaRPr lang="en-US" altLang="zh-CN" sz="2000"/>
          </a:p>
          <a:p>
            <a:pPr marL="742950" lvl="1" indent="-285750">
              <a:buFont typeface="Arial" panose="020B0604020202020204" pitchFamily="34" charset="0"/>
              <a:buChar char="•"/>
            </a:pPr>
            <a:r>
              <a:rPr lang="en-US" altLang="zh-CN" sz="2000"/>
              <a:t>uncommitted.vue		</a:t>
            </a:r>
            <a:r>
              <a:rPr lang="zh-CN" altLang="en-US" sz="2000"/>
              <a:t>某个市未上报企业的列表界面</a:t>
            </a:r>
            <a:endParaRPr lang="en-US" altLang="zh-CN" sz="2000"/>
          </a:p>
          <a:p>
            <a:pPr marL="742950" lvl="1" indent="-285750">
              <a:buFont typeface="Arial" panose="020B0604020202020204" pitchFamily="34" charset="0"/>
              <a:buChar char="•"/>
            </a:pPr>
            <a:r>
              <a:rPr lang="en-US" altLang="zh-CN" sz="2000"/>
              <a:t>detail.vue			</a:t>
            </a:r>
            <a:r>
              <a:rPr lang="zh-CN" altLang="en-US" sz="2000"/>
              <a:t>某个企业上报数据的详细内容界面</a:t>
            </a:r>
          </a:p>
          <a:p>
            <a:pPr lvl="1" indent="0">
              <a:buFont typeface="Arial" panose="020B0604020202020204" pitchFamily="34" charset="0"/>
              <a:buNone/>
            </a:pPr>
            <a:endParaRPr lang="en-US" altLang="zh-CN" sz="2000"/>
          </a:p>
          <a:p>
            <a:pPr marL="285750" lvl="0" indent="-285750">
              <a:buFont typeface="Arial" panose="020B0604020202020204" pitchFamily="34" charset="0"/>
              <a:buChar char="•"/>
            </a:pPr>
            <a:r>
              <a:rPr lang="en-US" altLang="zh-CN" sz="2000">
                <a:solidFill>
                  <a:schemeClr val="tx1"/>
                </a:solidFill>
              </a:rPr>
              <a:t>government-city			</a:t>
            </a:r>
            <a:r>
              <a:rPr lang="zh-CN" altLang="en-US" sz="2000">
                <a:solidFill>
                  <a:schemeClr val="tx1"/>
                </a:solidFill>
              </a:rPr>
              <a:t>市端界面文件</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dataexam.vue			</a:t>
            </a:r>
            <a:r>
              <a:rPr lang="zh-CN" altLang="en-US" sz="2000">
                <a:solidFill>
                  <a:schemeClr val="tx1"/>
                </a:solidFill>
              </a:rPr>
              <a:t>所属市企业上报情况概览界面</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committed.vue			</a:t>
            </a:r>
            <a:r>
              <a:rPr lang="zh-CN" altLang="en-US" sz="2000">
                <a:solidFill>
                  <a:schemeClr val="tx1"/>
                </a:solidFill>
              </a:rPr>
              <a:t>所属市已上报企业的列表界面</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uncommitted.vue		</a:t>
            </a:r>
            <a:r>
              <a:rPr lang="zh-CN" altLang="en-US" sz="2000">
                <a:solidFill>
                  <a:schemeClr val="tx1"/>
                </a:solidFill>
              </a:rPr>
              <a:t>所属市未上报企业的列表界面</a:t>
            </a:r>
            <a:endParaRPr lang="en-US" altLang="zh-CN" sz="2000">
              <a:solidFill>
                <a:schemeClr val="tx1"/>
              </a:solidFill>
            </a:endParaRPr>
          </a:p>
          <a:p>
            <a:pPr marL="742950" lvl="1" indent="-285750">
              <a:buFont typeface="Arial" panose="020B0604020202020204" pitchFamily="34" charset="0"/>
              <a:buChar char="•"/>
            </a:pPr>
            <a:r>
              <a:rPr lang="en-US" altLang="zh-CN" sz="2000">
                <a:solidFill>
                  <a:schemeClr val="tx1"/>
                </a:solidFill>
              </a:rPr>
              <a:t>detail.vue			</a:t>
            </a:r>
            <a:r>
              <a:rPr lang="zh-CN" altLang="en-US" sz="2000">
                <a:solidFill>
                  <a:schemeClr val="tx1"/>
                </a:solidFill>
              </a:rPr>
              <a:t>某个企业上报数据的详细内容界面</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pic>
        <p:nvPicPr>
          <p:cNvPr id="6" name="图片 5"/>
          <p:cNvPicPr>
            <a:picLocks noChangeAspect="1"/>
          </p:cNvPicPr>
          <p:nvPr>
            <p:custDataLst>
              <p:tags r:id="rId1"/>
            </p:custDataLst>
          </p:nvPr>
        </p:nvPicPr>
        <p:blipFill>
          <a:blip r:embed="rId6"/>
          <a:stretch>
            <a:fillRect/>
          </a:stretch>
        </p:blipFill>
        <p:spPr>
          <a:xfrm>
            <a:off x="350520" y="1483360"/>
            <a:ext cx="7059295" cy="3340100"/>
          </a:xfrm>
          <a:prstGeom prst="rect">
            <a:avLst/>
          </a:prstGeom>
        </p:spPr>
      </p:pic>
      <p:sp>
        <p:nvSpPr>
          <p:cNvPr id="7" name="文本框 6"/>
          <p:cNvSpPr txBox="1"/>
          <p:nvPr/>
        </p:nvSpPr>
        <p:spPr>
          <a:xfrm>
            <a:off x="350520" y="980440"/>
            <a:ext cx="2654935" cy="460375"/>
          </a:xfrm>
          <a:prstGeom prst="rect">
            <a:avLst/>
          </a:prstGeom>
          <a:noFill/>
        </p:spPr>
        <p:txBody>
          <a:bodyPr wrap="square" rtlCol="0">
            <a:spAutoFit/>
          </a:bodyPr>
          <a:lstStyle/>
          <a:p>
            <a:r>
              <a:rPr lang="en-US" altLang="zh-CN" sz="2400" b="1"/>
              <a:t>dataexam.vue</a:t>
            </a:r>
          </a:p>
        </p:txBody>
      </p:sp>
      <p:sp>
        <p:nvSpPr>
          <p:cNvPr id="10" name="文本框 9"/>
          <p:cNvSpPr txBox="1"/>
          <p:nvPr/>
        </p:nvSpPr>
        <p:spPr>
          <a:xfrm>
            <a:off x="7704455" y="2125980"/>
            <a:ext cx="4125595" cy="2861310"/>
          </a:xfrm>
          <a:prstGeom prst="rect">
            <a:avLst/>
          </a:prstGeom>
          <a:noFill/>
        </p:spPr>
        <p:txBody>
          <a:bodyPr wrap="square" rtlCol="0">
            <a:spAutoFit/>
          </a:bodyPr>
          <a:lstStyle/>
          <a:p>
            <a:pPr marL="285750" indent="-285750">
              <a:buFont typeface="Arial" panose="020B0604020202020204" pitchFamily="34" charset="0"/>
              <a:buChar char="•"/>
            </a:pPr>
            <a:r>
              <a:rPr lang="zh-CN" altLang="en-US">
                <a:sym typeface="+mn-ea"/>
              </a:rPr>
              <a:t>调查期的时间为动态从数据库获取，显示当前调查期的开始时间和结束时间</a:t>
            </a:r>
          </a:p>
          <a:p>
            <a:pPr marL="285750" indent="-285750">
              <a:buFont typeface="Arial" panose="020B0604020202020204" pitchFamily="34" charset="0"/>
              <a:buChar char="•"/>
            </a:pPr>
            <a:r>
              <a:rPr lang="zh-CN" altLang="en-US"/>
              <a:t>省端显示各个市的上报情况</a:t>
            </a:r>
          </a:p>
          <a:p>
            <a:pPr marL="285750" indent="-285750">
              <a:buFont typeface="Arial" panose="020B0604020202020204" pitchFamily="34" charset="0"/>
              <a:buChar char="•"/>
            </a:pPr>
            <a:r>
              <a:rPr lang="zh-CN" altLang="en-US">
                <a:sym typeface="+mn-ea"/>
              </a:rPr>
              <a:t>通过</a:t>
            </a:r>
            <a:r>
              <a:rPr lang="en-US" altLang="zh-CN">
                <a:sym typeface="+mn-ea"/>
              </a:rPr>
              <a:t>click</a:t>
            </a:r>
            <a:r>
              <a:rPr lang="zh-CN" altLang="en-US">
                <a:sym typeface="+mn-ea"/>
              </a:rPr>
              <a:t>事件触发路由跳转</a:t>
            </a:r>
          </a:p>
          <a:p>
            <a:pPr marL="285750" indent="-285750">
              <a:buFont typeface="Arial" panose="020B0604020202020204" pitchFamily="34" charset="0"/>
              <a:buChar char="•"/>
            </a:pPr>
            <a:r>
              <a:rPr lang="zh-CN" altLang="en-US"/>
              <a:t>通过使用</a:t>
            </a:r>
            <a:r>
              <a:rPr lang="en-US" altLang="zh-CN"/>
              <a:t>axios.get()</a:t>
            </a:r>
            <a:r>
              <a:rPr lang="zh-CN" altLang="en-US"/>
              <a:t>方法从调用后端接口从数据库获取数据</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pic>
        <p:nvPicPr>
          <p:cNvPr id="11" name="图片 10"/>
          <p:cNvPicPr>
            <a:picLocks noChangeAspect="1"/>
          </p:cNvPicPr>
          <p:nvPr>
            <p:custDataLst>
              <p:tags r:id="rId2"/>
            </p:custDataLst>
          </p:nvPr>
        </p:nvPicPr>
        <p:blipFill>
          <a:blip r:embed="rId7"/>
          <a:stretch>
            <a:fillRect/>
          </a:stretch>
        </p:blipFill>
        <p:spPr>
          <a:xfrm>
            <a:off x="415925" y="4925695"/>
            <a:ext cx="6385560" cy="1193165"/>
          </a:xfrm>
          <a:prstGeom prst="rect">
            <a:avLst/>
          </a:prstGeom>
        </p:spPr>
      </p:pic>
      <p:pic>
        <p:nvPicPr>
          <p:cNvPr id="3" name="图片 2"/>
          <p:cNvPicPr>
            <a:picLocks noChangeAspect="1"/>
          </p:cNvPicPr>
          <p:nvPr>
            <p:custDataLst>
              <p:tags r:id="rId3"/>
            </p:custDataLst>
          </p:nvPr>
        </p:nvPicPr>
        <p:blipFill>
          <a:blip r:embed="rId8"/>
          <a:stretch>
            <a:fillRect/>
          </a:stretch>
        </p:blipFill>
        <p:spPr>
          <a:xfrm>
            <a:off x="6958965" y="4359275"/>
            <a:ext cx="4937760" cy="175958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7" name="文本框 6"/>
          <p:cNvSpPr txBox="1"/>
          <p:nvPr/>
        </p:nvSpPr>
        <p:spPr>
          <a:xfrm>
            <a:off x="350520" y="980440"/>
            <a:ext cx="2654935" cy="460375"/>
          </a:xfrm>
          <a:prstGeom prst="rect">
            <a:avLst/>
          </a:prstGeom>
          <a:noFill/>
        </p:spPr>
        <p:txBody>
          <a:bodyPr wrap="square" rtlCol="0">
            <a:spAutoFit/>
          </a:bodyPr>
          <a:lstStyle/>
          <a:p>
            <a:r>
              <a:rPr lang="en-US" altLang="zh-CN" sz="2400" b="1"/>
              <a:t>dataexam.vue</a:t>
            </a:r>
          </a:p>
        </p:txBody>
      </p:sp>
      <p:sp>
        <p:nvSpPr>
          <p:cNvPr id="10" name="文本框 9"/>
          <p:cNvSpPr txBox="1"/>
          <p:nvPr/>
        </p:nvSpPr>
        <p:spPr>
          <a:xfrm>
            <a:off x="398145" y="5270500"/>
            <a:ext cx="4022090" cy="922020"/>
          </a:xfrm>
          <a:prstGeom prst="rect">
            <a:avLst/>
          </a:prstGeom>
          <a:noFill/>
        </p:spPr>
        <p:txBody>
          <a:bodyPr wrap="square" rtlCol="0">
            <a:spAutoFit/>
          </a:bodyPr>
          <a:lstStyle/>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pic>
        <p:nvPicPr>
          <p:cNvPr id="3" name="图片 2"/>
          <p:cNvPicPr>
            <a:picLocks noChangeAspect="1"/>
          </p:cNvPicPr>
          <p:nvPr>
            <p:custDataLst>
              <p:tags r:id="rId1"/>
            </p:custDataLst>
          </p:nvPr>
        </p:nvPicPr>
        <p:blipFill>
          <a:blip r:embed="rId6"/>
          <a:stretch>
            <a:fillRect/>
          </a:stretch>
        </p:blipFill>
        <p:spPr>
          <a:xfrm>
            <a:off x="290830" y="1521460"/>
            <a:ext cx="7303770" cy="3259455"/>
          </a:xfrm>
          <a:prstGeom prst="rect">
            <a:avLst/>
          </a:prstGeom>
        </p:spPr>
      </p:pic>
      <p:pic>
        <p:nvPicPr>
          <p:cNvPr id="4" name="图片 3"/>
          <p:cNvPicPr>
            <a:picLocks noChangeAspect="1"/>
          </p:cNvPicPr>
          <p:nvPr>
            <p:custDataLst>
              <p:tags r:id="rId2"/>
            </p:custDataLst>
          </p:nvPr>
        </p:nvPicPr>
        <p:blipFill>
          <a:blip r:embed="rId7"/>
          <a:stretch>
            <a:fillRect/>
          </a:stretch>
        </p:blipFill>
        <p:spPr>
          <a:xfrm>
            <a:off x="8260080" y="922655"/>
            <a:ext cx="2858770" cy="3964940"/>
          </a:xfrm>
          <a:prstGeom prst="rect">
            <a:avLst/>
          </a:prstGeom>
        </p:spPr>
      </p:pic>
      <p:pic>
        <p:nvPicPr>
          <p:cNvPr id="5" name="图片 4"/>
          <p:cNvPicPr>
            <a:picLocks noChangeAspect="1"/>
          </p:cNvPicPr>
          <p:nvPr>
            <p:custDataLst>
              <p:tags r:id="rId3"/>
            </p:custDataLst>
          </p:nvPr>
        </p:nvPicPr>
        <p:blipFill>
          <a:blip r:embed="rId8"/>
          <a:stretch>
            <a:fillRect/>
          </a:stretch>
        </p:blipFill>
        <p:spPr>
          <a:xfrm>
            <a:off x="7135495" y="4940935"/>
            <a:ext cx="4493260" cy="1123315"/>
          </a:xfrm>
          <a:prstGeom prst="rect">
            <a:avLst/>
          </a:prstGeom>
        </p:spPr>
      </p:pic>
      <p:sp>
        <p:nvSpPr>
          <p:cNvPr id="8" name="文本框 7"/>
          <p:cNvSpPr txBox="1"/>
          <p:nvPr/>
        </p:nvSpPr>
        <p:spPr>
          <a:xfrm>
            <a:off x="655320" y="5047615"/>
            <a:ext cx="5859145" cy="781050"/>
          </a:xfrm>
          <a:prstGeom prst="rect">
            <a:avLst/>
          </a:prstGeom>
          <a:noFill/>
        </p:spPr>
        <p:txBody>
          <a:bodyPr wrap="square" rtlCol="0">
            <a:noAutofit/>
          </a:bodyPr>
          <a:lstStyle/>
          <a:p>
            <a:r>
              <a:rPr lang="zh-CN" altLang="en-US" sz="2000"/>
              <a:t>市端只显示该市企业的上报情况</a:t>
            </a:r>
          </a:p>
          <a:p>
            <a:r>
              <a:rPr lang="zh-CN" altLang="en-US" sz="2000"/>
              <a:t>通过用户登录后传入登录的</a:t>
            </a:r>
            <a:r>
              <a:rPr lang="en-US" altLang="zh-CN" sz="2000"/>
              <a:t>userId</a:t>
            </a:r>
            <a:r>
              <a:rPr lang="zh-CN" altLang="en-US" sz="2000"/>
              <a:t>来判断是哪个市</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7" name="文本框 6"/>
          <p:cNvSpPr txBox="1"/>
          <p:nvPr/>
        </p:nvSpPr>
        <p:spPr>
          <a:xfrm>
            <a:off x="350520" y="980440"/>
            <a:ext cx="2654935" cy="460375"/>
          </a:xfrm>
          <a:prstGeom prst="rect">
            <a:avLst/>
          </a:prstGeom>
          <a:noFill/>
        </p:spPr>
        <p:txBody>
          <a:bodyPr wrap="square" rtlCol="0">
            <a:spAutoFit/>
          </a:bodyPr>
          <a:lstStyle/>
          <a:p>
            <a:r>
              <a:rPr lang="en-US" altLang="zh-CN" sz="2400" b="1"/>
              <a:t>committed.vue</a:t>
            </a:r>
          </a:p>
        </p:txBody>
      </p:sp>
      <p:pic>
        <p:nvPicPr>
          <p:cNvPr id="3" name="图片 2"/>
          <p:cNvPicPr>
            <a:picLocks noChangeAspect="1"/>
          </p:cNvPicPr>
          <p:nvPr>
            <p:custDataLst>
              <p:tags r:id="rId1"/>
            </p:custDataLst>
          </p:nvPr>
        </p:nvPicPr>
        <p:blipFill>
          <a:blip r:embed="rId5"/>
          <a:stretch>
            <a:fillRect/>
          </a:stretch>
        </p:blipFill>
        <p:spPr>
          <a:xfrm>
            <a:off x="350520" y="1467485"/>
            <a:ext cx="7289800" cy="4455795"/>
          </a:xfrm>
          <a:prstGeom prst="rect">
            <a:avLst/>
          </a:prstGeom>
        </p:spPr>
      </p:pic>
      <p:pic>
        <p:nvPicPr>
          <p:cNvPr id="4" name="图片 3"/>
          <p:cNvPicPr>
            <a:picLocks noChangeAspect="1"/>
          </p:cNvPicPr>
          <p:nvPr>
            <p:custDataLst>
              <p:tags r:id="rId2"/>
            </p:custDataLst>
          </p:nvPr>
        </p:nvPicPr>
        <p:blipFill>
          <a:blip r:embed="rId6"/>
          <a:stretch>
            <a:fillRect/>
          </a:stretch>
        </p:blipFill>
        <p:spPr>
          <a:xfrm>
            <a:off x="7847965" y="3653790"/>
            <a:ext cx="3853180" cy="2269490"/>
          </a:xfrm>
          <a:prstGeom prst="rect">
            <a:avLst/>
          </a:prstGeom>
        </p:spPr>
      </p:pic>
      <p:sp>
        <p:nvSpPr>
          <p:cNvPr id="5" name="文本框 4"/>
          <p:cNvSpPr txBox="1"/>
          <p:nvPr/>
        </p:nvSpPr>
        <p:spPr>
          <a:xfrm>
            <a:off x="7951470" y="1467485"/>
            <a:ext cx="3749675"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a:t>在点击批量上报后，由于组件没有重新加载，上报状态不能立即变化</a:t>
            </a:r>
          </a:p>
          <a:p>
            <a:pPr marL="285750" indent="-285750">
              <a:buFont typeface="Arial" panose="020B0604020202020204" pitchFamily="34" charset="0"/>
              <a:buChar char="•"/>
            </a:pPr>
            <a:r>
              <a:rPr lang="zh-CN" altLang="en-US"/>
              <a:t>设计了</a:t>
            </a:r>
            <a:r>
              <a:rPr lang="en-US" altLang="zh-CN"/>
              <a:t>reload</a:t>
            </a:r>
            <a:r>
              <a:rPr lang="zh-CN" altLang="en-US"/>
              <a:t>方法，实现了页面刷新，在点击批量上报时调用该方法</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数据审核</a:t>
            </a:r>
            <a:r>
              <a:rPr lang="en-US" altLang="zh-CN" dirty="0"/>
              <a:t>-</a:t>
            </a:r>
            <a:r>
              <a:rPr dirty="0"/>
              <a:t>前端界面设计</a:t>
            </a:r>
          </a:p>
        </p:txBody>
      </p:sp>
      <p:sp>
        <p:nvSpPr>
          <p:cNvPr id="7" name="文本框 6"/>
          <p:cNvSpPr txBox="1"/>
          <p:nvPr/>
        </p:nvSpPr>
        <p:spPr>
          <a:xfrm>
            <a:off x="350520" y="980440"/>
            <a:ext cx="2939415" cy="460375"/>
          </a:xfrm>
          <a:prstGeom prst="rect">
            <a:avLst/>
          </a:prstGeom>
          <a:noFill/>
        </p:spPr>
        <p:txBody>
          <a:bodyPr wrap="square" rtlCol="0">
            <a:spAutoFit/>
          </a:bodyPr>
          <a:lstStyle/>
          <a:p>
            <a:r>
              <a:rPr lang="en-US" altLang="zh-CN" sz="2400" b="1"/>
              <a:t>uncommitted.vue</a:t>
            </a:r>
          </a:p>
        </p:txBody>
      </p:sp>
      <p:sp>
        <p:nvSpPr>
          <p:cNvPr id="10" name="文本框 9"/>
          <p:cNvSpPr txBox="1"/>
          <p:nvPr/>
        </p:nvSpPr>
        <p:spPr>
          <a:xfrm>
            <a:off x="7640320" y="2378075"/>
            <a:ext cx="4125595" cy="2030095"/>
          </a:xfrm>
          <a:prstGeom prst="rect">
            <a:avLst/>
          </a:prstGeom>
          <a:noFill/>
        </p:spPr>
        <p:txBody>
          <a:bodyPr wrap="square" rtlCol="0">
            <a:spAutoFit/>
          </a:bodyPr>
          <a:lstStyle/>
          <a:p>
            <a:pPr marL="285750" indent="-285750">
              <a:buFont typeface="Arial" panose="020B0604020202020204" pitchFamily="34" charset="0"/>
              <a:buChar char="•"/>
            </a:pPr>
            <a:r>
              <a:rPr lang="zh-CN" altLang="en-US"/>
              <a:t>显示某个市的所有未上报企业和退回修改企业的列表</a:t>
            </a:r>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未上报企业和退回修改企业的记录显示模式不同，采用了将两种格式的表格拼接在一起</a:t>
            </a:r>
          </a:p>
          <a:p>
            <a:pPr marL="285750" indent="-285750">
              <a:buFont typeface="Arial" panose="020B0604020202020204" pitchFamily="34" charset="0"/>
              <a:buChar char="•"/>
            </a:pPr>
            <a:endParaRPr lang="zh-CN" altLang="en-US"/>
          </a:p>
        </p:txBody>
      </p:sp>
      <p:pic>
        <p:nvPicPr>
          <p:cNvPr id="4" name="图片 3"/>
          <p:cNvPicPr>
            <a:picLocks noChangeAspect="1"/>
          </p:cNvPicPr>
          <p:nvPr>
            <p:custDataLst>
              <p:tags r:id="rId1"/>
            </p:custDataLst>
          </p:nvPr>
        </p:nvPicPr>
        <p:blipFill>
          <a:blip r:embed="rId5"/>
          <a:stretch>
            <a:fillRect/>
          </a:stretch>
        </p:blipFill>
        <p:spPr>
          <a:xfrm>
            <a:off x="350520" y="1440815"/>
            <a:ext cx="6916420" cy="262826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350520" y="4128135"/>
            <a:ext cx="6916420" cy="1944370"/>
          </a:xfrm>
          <a:prstGeom prst="rect">
            <a:avLst/>
          </a:prstGeom>
        </p:spPr>
      </p:pic>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c4768913-7e80-4586-9ff6-0145e610350a"/>
  <p:tag name="COMMONDATA" val="eyJoZGlkIjoiMDk1ZGVkZGJjNTI4YWQxZDZlYWFlNzczMzVkZjE2Yj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17*302"/>
  <p:tag name="TABLE_ENDDRAG_RECT" val="60*132*817*302"/>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TABLE_ENDDRAG_ORIGIN_RECT" val="802*237"/>
  <p:tag name="TABLE_ENDDRAG_RECT" val="65*148*802*237"/>
</p:tagLst>
</file>

<file path=ppt/tags/tag24.xml><?xml version="1.0" encoding="utf-8"?>
<p:tagLst xmlns:a="http://schemas.openxmlformats.org/drawingml/2006/main" xmlns:r="http://schemas.openxmlformats.org/officeDocument/2006/relationships" xmlns:p="http://schemas.openxmlformats.org/presentationml/2006/main">
  <p:tag name="TABLE_ENDDRAG_ORIGIN_RECT" val="802*237"/>
  <p:tag name="TABLE_ENDDRAG_RECT" val="65*148*802*237"/>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07*304"/>
  <p:tag name="TABLE_ENDDRAG_RECT" val="60*136*807*304"/>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宽屏</PresentationFormat>
  <Paragraphs>178</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微软雅黑</vt:lpstr>
      <vt:lpstr>微软雅黑 Light</vt:lpstr>
      <vt:lpstr>Arial</vt:lpstr>
      <vt:lpstr>Calibri</vt:lpstr>
      <vt:lpstr>Century Gothic</vt:lpstr>
      <vt:lpstr>内页​​</vt:lpstr>
      <vt:lpstr>PowerPoint 演示文稿</vt:lpstr>
      <vt:lpstr>数据审核-需求分析</vt:lpstr>
      <vt:lpstr>数据审核-需求分析</vt:lpstr>
      <vt:lpstr>数据审核-需求分析</vt:lpstr>
      <vt:lpstr>数据审核-前端界面设计</vt:lpstr>
      <vt:lpstr>数据审核-前端界面设计</vt:lpstr>
      <vt:lpstr>数据审核-前端界面设计</vt:lpstr>
      <vt:lpstr>数据审核-前端界面设计</vt:lpstr>
      <vt:lpstr>数据审核-前端界面设计</vt:lpstr>
      <vt:lpstr>数据审核-前端界面设计</vt:lpstr>
      <vt:lpstr>数据审核-前端界面设计</vt:lpstr>
      <vt:lpstr>数据审核-后端设计</vt:lpstr>
      <vt:lpstr>数据审核-后端设计</vt:lpstr>
      <vt:lpstr>数据审核-后端设计</vt:lpstr>
      <vt:lpstr>PowerPoint 演示文稿</vt:lpstr>
      <vt:lpstr>数据查询与导出-需求分析</vt:lpstr>
      <vt:lpstr>数据查询与导出-需求分析</vt:lpstr>
      <vt:lpstr>数据查询与导出-前端界面设计</vt:lpstr>
      <vt:lpstr>数据查询与导出-前端界面设计</vt:lpstr>
      <vt:lpstr>数据查询与导出-前端界面设计</vt:lpstr>
      <vt:lpstr>数据查询与导出-前端界面设计</vt:lpstr>
      <vt:lpstr>数据查询与导出-前端界面设计</vt:lpstr>
      <vt:lpstr>数据查询与导出-前端界面设计</vt:lpstr>
      <vt:lpstr>数据查询与导出-后端设计</vt:lpstr>
      <vt:lpstr>数据查询与导出-后端设计</vt:lpstr>
      <vt:lpstr>数据查询与导出-后端设计</vt:lpstr>
      <vt:lpstr>数据查询与导出-后端设计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Tloy</dc:creator>
  <cp:lastModifiedBy>晨 林</cp:lastModifiedBy>
  <cp:revision>177</cp:revision>
  <dcterms:created xsi:type="dcterms:W3CDTF">2019-06-19T02:08:00Z</dcterms:created>
  <dcterms:modified xsi:type="dcterms:W3CDTF">2023-11-23T06:16:45Z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7FA08849B1094796A4D9677C16C37763_13</vt:lpwstr>
  </property>
</Properties>
</file>