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</p:sldMasterIdLst>
  <p:notesMasterIdLst>
    <p:notesMasterId r:id="rId22"/>
  </p:notesMasterIdLst>
  <p:sldIdLst>
    <p:sldId id="277" r:id="rId3"/>
    <p:sldId id="279" r:id="rId4"/>
    <p:sldId id="280" r:id="rId5"/>
    <p:sldId id="2248" r:id="rId6"/>
    <p:sldId id="2249" r:id="rId7"/>
    <p:sldId id="2250" r:id="rId8"/>
    <p:sldId id="2251" r:id="rId9"/>
    <p:sldId id="2207" r:id="rId10"/>
    <p:sldId id="2246" r:id="rId11"/>
    <p:sldId id="2247" r:id="rId12"/>
    <p:sldId id="281" r:id="rId13"/>
    <p:sldId id="275" r:id="rId14"/>
    <p:sldId id="282" r:id="rId15"/>
    <p:sldId id="272" r:id="rId16"/>
    <p:sldId id="2253" r:id="rId17"/>
    <p:sldId id="2255" r:id="rId18"/>
    <p:sldId id="2254" r:id="rId19"/>
    <p:sldId id="283" r:id="rId20"/>
    <p:sldId id="27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9" y="62"/>
      </p:cViewPr>
      <p:guideLst>
        <p:guide orient="horz" pos="2162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39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02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548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16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4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45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75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17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88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99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274498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4759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993087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042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945663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520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8373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2809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42103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317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672495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7101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204348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534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9798063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128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74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&#31572;&#36777;_&#38647;&#26126;&#22372;.pptx" TargetMode="External"/><Relationship Id="rId3" Type="http://schemas.openxmlformats.org/officeDocument/2006/relationships/hyperlink" Target="&#22791;&#26696;&#23457;&#26680;.pptx" TargetMode="External"/><Relationship Id="rId7" Type="http://schemas.openxmlformats.org/officeDocument/2006/relationships/hyperlink" Target="&#36890;&#30693;&#31649;&#29702;.ppt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&#25968;&#25454;&#27719;&#24635;&#21644;&#25968;&#25454;&#20998;&#26512;.pptx" TargetMode="External"/><Relationship Id="rId5" Type="http://schemas.openxmlformats.org/officeDocument/2006/relationships/hyperlink" Target="&#25968;&#25454;&#23457;&#26680;+&#25968;&#25454;&#26597;&#35810;&#21644;&#23548;&#20986;.pptx" TargetMode="External"/><Relationship Id="rId4" Type="http://schemas.openxmlformats.org/officeDocument/2006/relationships/hyperlink" Target="&#22791;&#26696;&#20449;&#24687;.ppt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BITCyman/DCSP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Relationship Id="rId5" Type="http://schemas.openxmlformats.org/officeDocument/2006/relationships/hyperlink" Target="https://gitee.com/BITCyman/DCSPCE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docs.qq.com/doc/DZXpTVmppQ09TUkxC" TargetMode="External"/><Relationship Id="rId5" Type="http://schemas.openxmlformats.org/officeDocument/2006/relationships/hyperlink" Target="https://docs.qq.com/doc/DZWd4dUFweVFORXFQ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286889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/>
              <a:t>《</a:t>
            </a:r>
            <a:r>
              <a:rPr lang="zh-CN" altLang="en-US" sz="4000" b="1" dirty="0"/>
              <a:t>云南省企业就业失业数据采集系统</a:t>
            </a:r>
            <a:r>
              <a:rPr lang="en-US" altLang="zh-CN" sz="4000" b="1" dirty="0"/>
              <a:t>》</a:t>
            </a:r>
            <a:r>
              <a:rPr lang="zh-CN" altLang="en-US" sz="4000" b="1" dirty="0"/>
              <a:t>项目答辩</a:t>
            </a:r>
          </a:p>
        </p:txBody>
      </p:sp>
      <p:sp>
        <p:nvSpPr>
          <p:cNvPr id="8" name="文本占位符 34"/>
          <p:cNvSpPr txBox="1"/>
          <p:nvPr/>
        </p:nvSpPr>
        <p:spPr>
          <a:xfrm>
            <a:off x="803275" y="5500576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答辩人：林 晨  刘泽木  普文麒  王翊轩  祁 瑜  曹艺霖  雷明坤     时间：</a:t>
            </a:r>
            <a:fld id="{FAA7561E-A48D-4E03-84F4-488CDA95D192}" type="datetime1"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2023/11/23</a:t>
            </a:fld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一些不足和改进空间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F5FDD6-04DD-CAA6-AC2B-A1059312F5F5}"/>
              </a:ext>
            </a:extLst>
          </p:cNvPr>
          <p:cNvSpPr txBox="1"/>
          <p:nvPr/>
        </p:nvSpPr>
        <p:spPr>
          <a:xfrm>
            <a:off x="662914" y="1356243"/>
            <a:ext cx="11011221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界面还有很大的改进空间，可以进一步”装修“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有的功能因为时间原因还没来得及完成（多维分析，系统状态分析等）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在进行项目开发的过程中由于经验问题，没有把软件工程的精髓用的很好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可能在项目开发后期，还在修改数据库的表头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由于前期对</a:t>
            </a:r>
            <a:r>
              <a:rPr lang="en-US" altLang="zh-CN" dirty="0" err="1"/>
              <a:t>springboot</a:t>
            </a:r>
            <a:r>
              <a:rPr lang="zh-CN" altLang="en-US" dirty="0"/>
              <a:t>不太熟悉，也没有对后端</a:t>
            </a:r>
            <a:r>
              <a:rPr lang="en-US" altLang="zh-CN" dirty="0"/>
              <a:t>controller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mapper</a:t>
            </a:r>
            <a:r>
              <a:rPr lang="zh-CN" altLang="en-US" dirty="0"/>
              <a:t>进行很好的设计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创建了大量的</a:t>
            </a:r>
            <a:r>
              <a:rPr lang="en-US" altLang="zh-CN" dirty="0"/>
              <a:t>Entity</a:t>
            </a:r>
            <a:r>
              <a:rPr lang="zh-CN" altLang="en-US" dirty="0"/>
              <a:t>实体类，事先没有设计好，需要的时候自己创建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系统健壮性还不太够，有的时候还有可能会跳出红色界面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可能和用户实际需求还有一定差距，还需要用户使用后获取反馈后再进行改进</a:t>
            </a:r>
          </a:p>
        </p:txBody>
      </p:sp>
    </p:spTree>
    <p:extLst>
      <p:ext uri="{BB962C8B-B14F-4D97-AF65-F5344CB8AC3E}">
        <p14:creationId xmlns:p14="http://schemas.microsoft.com/office/powerpoint/2010/main" val="7881743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现场演示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现场演示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55827F-C166-C96B-FBFF-82121567D830}"/>
              </a:ext>
            </a:extLst>
          </p:cNvPr>
          <p:cNvSpPr txBox="1"/>
          <p:nvPr/>
        </p:nvSpPr>
        <p:spPr>
          <a:xfrm>
            <a:off x="747943" y="1366716"/>
            <a:ext cx="10260368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整体上分成“企业备案”、“数据上报”和其他附加</a:t>
            </a:r>
            <a:r>
              <a:rPr lang="zh-CN" altLang="en-US"/>
              <a:t>功能。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企业备案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省端创建企业用户 </a:t>
            </a:r>
            <a:r>
              <a:rPr lang="en-US" altLang="zh-CN" dirty="0"/>
              <a:t>-&gt; </a:t>
            </a:r>
            <a:r>
              <a:rPr lang="zh-CN" altLang="en-US" dirty="0"/>
              <a:t>企业用户第一次登入系统 </a:t>
            </a:r>
            <a:r>
              <a:rPr lang="en-US" altLang="zh-CN" dirty="0"/>
              <a:t>-&gt; </a:t>
            </a:r>
            <a:r>
              <a:rPr lang="zh-CN" altLang="en-US" dirty="0"/>
              <a:t>企业上报备案信息 </a:t>
            </a:r>
            <a:r>
              <a:rPr lang="en-US" altLang="zh-CN" dirty="0"/>
              <a:t>-&gt; </a:t>
            </a:r>
            <a:r>
              <a:rPr lang="zh-CN" altLang="en-US" dirty="0"/>
              <a:t>省端审核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数据上报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省端新建调查期 </a:t>
            </a:r>
            <a:r>
              <a:rPr lang="en-US" altLang="zh-CN" dirty="0"/>
              <a:t>-&gt; </a:t>
            </a:r>
            <a:r>
              <a:rPr lang="zh-CN" altLang="en-US" dirty="0"/>
              <a:t>企业上报就业数据 </a:t>
            </a:r>
            <a:r>
              <a:rPr lang="en-US" altLang="zh-CN" dirty="0"/>
              <a:t>-&gt; </a:t>
            </a:r>
            <a:r>
              <a:rPr lang="zh-CN" altLang="en-US" dirty="0"/>
              <a:t>省端审核并上报 </a:t>
            </a:r>
            <a:r>
              <a:rPr lang="en-US" altLang="zh-CN" dirty="0"/>
              <a:t>-&gt; </a:t>
            </a:r>
            <a:r>
              <a:rPr lang="zh-CN" altLang="en-US" dirty="0"/>
              <a:t>市端审核并上报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其他附加功能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数据汇总业务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数据分析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数据查询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通知发布</a:t>
            </a:r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latin typeface="微软雅黑" panose="020B0503020204020204" charset="-122"/>
              </a:rPr>
              <a:t>个人汇报环节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企业端数据上报业务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14778" y="1397676"/>
            <a:ext cx="94525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主要需求：完成企业的数据上报。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主要功能：将企业填报的就业数据写入调查期数据库，修改调查期数据表中的状态位。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028608-A647-D734-030D-4E2B6D444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8" y="2501410"/>
            <a:ext cx="7610032" cy="331514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企业端数据上报业务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14778" y="1397676"/>
            <a:ext cx="5938416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为了丰富用户的体验，增加了额外的功能：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显示当前的填报状态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显示未修改前的填报信息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显示当前调查期截止时间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如果被驳回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显示驳回信息、登陆时提示用户存在驳回信息等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特殊情况：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企业第一次进入时，特殊判断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只有在“未上报数据”、“退回未修改”、“上报未审核”的状态下才能点击修改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2212D-5353-CF56-8FB8-F7E65667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94" y="1010879"/>
            <a:ext cx="5638806" cy="30395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531A66-9A31-6503-4A60-D8061FFB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741" y="1397676"/>
            <a:ext cx="6241713" cy="3039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943927-597B-1080-F5FA-76FA11FD2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654" y="2352583"/>
            <a:ext cx="4898503" cy="3039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170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企业端数据上报业务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14778" y="1397676"/>
            <a:ext cx="5938416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前后端通信主要有几个函数：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查询当前的数据上报状态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无调查期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有调查期，无初始化数据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有初始化数据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写入填报的就业信息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状态位修改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登陆时、进入数据上报页面时获取驳回信息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6FFD8-DA2B-4202-F7B1-3B8154FD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7" y="1397676"/>
            <a:ext cx="8305453" cy="27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378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其他人的个人汇报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3FE14-8CC8-5535-0923-C88BAD87DF5C}"/>
              </a:ext>
            </a:extLst>
          </p:cNvPr>
          <p:cNvSpPr txBox="1"/>
          <p:nvPr/>
        </p:nvSpPr>
        <p:spPr>
          <a:xfrm>
            <a:off x="623656" y="1486453"/>
            <a:ext cx="9452500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 action="ppaction://hlinkpres?slideindex=1&amp;slidetitle="/>
              </a:rPr>
              <a:t>刘泽木：备案审核</a:t>
            </a:r>
            <a:r>
              <a:rPr lang="en-US" altLang="zh-CN" dirty="0">
                <a:hlinkClick r:id="rId3" action="ppaction://hlinkpres?slideindex=1&amp;slidetitle="/>
              </a:rPr>
              <a:t>+</a:t>
            </a:r>
            <a:r>
              <a:rPr lang="zh-CN" altLang="en-US" dirty="0">
                <a:hlinkClick r:id="rId3" action="ppaction://hlinkpres?slideindex=1&amp;slidetitle="/>
              </a:rPr>
              <a:t>企业信息查询</a:t>
            </a:r>
            <a:endParaRPr lang="en-US" altLang="zh-CN" dirty="0">
              <a:hlinkClick r:id="rId4" action="ppaction://hlinkpres?slideindex=1&amp;slidetitle=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5" action="ppaction://hlinkpres?slideindex=1&amp;slidetitle="/>
              </a:rPr>
              <a:t>普文麒：数据审核</a:t>
            </a:r>
            <a:r>
              <a:rPr lang="en-US" altLang="zh-CN" dirty="0">
                <a:hlinkClick r:id="rId5" action="ppaction://hlinkpres?slideindex=1&amp;slidetitle="/>
              </a:rPr>
              <a:t>+</a:t>
            </a:r>
            <a:r>
              <a:rPr lang="zh-CN" altLang="en-US" dirty="0">
                <a:hlinkClick r:id="rId5" action="ppaction://hlinkpres?slideindex=1&amp;slidetitle="/>
              </a:rPr>
              <a:t>数据查询和导出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6" action="ppaction://hlinkpres?slideindex=1&amp;slidetitle="/>
              </a:rPr>
              <a:t>王翊轩：数据汇总</a:t>
            </a:r>
            <a:r>
              <a:rPr lang="en-US" altLang="zh-CN" dirty="0">
                <a:hlinkClick r:id="rId6" action="ppaction://hlinkpres?slideindex=1&amp;slidetitle="/>
              </a:rPr>
              <a:t>+</a:t>
            </a:r>
            <a:r>
              <a:rPr lang="zh-CN" altLang="en-US" dirty="0">
                <a:hlinkClick r:id="rId6" action="ppaction://hlinkpres?slideindex=1&amp;slidetitle="/>
              </a:rPr>
              <a:t>数据分析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4" action="ppaction://hlinkpres?slideindex=1&amp;slidetitle="/>
              </a:rPr>
              <a:t>祁瑜：备案上报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7" action="ppaction://hlinkpres?slideindex=1&amp;slidetitle="/>
              </a:rPr>
              <a:t>曹艺霖：通知管理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8" action="ppaction://hlinkpres?slideindex=1&amp;slidetitle="/>
              </a:rPr>
              <a:t>雷明坤：登录系统</a:t>
            </a:r>
            <a:r>
              <a:rPr lang="en-US" altLang="zh-CN" dirty="0">
                <a:hlinkClick r:id="rId8" action="ppaction://hlinkpres?slideindex=1&amp;slidetitle="/>
              </a:rPr>
              <a:t>+</a:t>
            </a:r>
            <a:r>
              <a:rPr lang="zh-CN" altLang="en-US" dirty="0">
                <a:hlinkClick r:id="rId8" action="ppaction://hlinkpres?slideindex=1&amp;slidetitle="/>
              </a:rPr>
              <a:t>数据库设计</a:t>
            </a:r>
            <a:r>
              <a:rPr lang="en-US" altLang="zh-CN" dirty="0">
                <a:hlinkClick r:id="rId8" action="ppaction://hlinkpres?slideindex=1&amp;slidetitle="/>
              </a:rPr>
              <a:t>+</a:t>
            </a:r>
            <a:r>
              <a:rPr lang="zh-CN" altLang="en-US" dirty="0">
                <a:hlinkClick r:id="rId8" action="ppaction://hlinkpres?slideindex=1&amp;slidetitle="/>
              </a:rPr>
              <a:t>系统设置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30935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04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latin typeface="微软雅黑" panose="020B0503020204020204" charset="-122"/>
              </a:rPr>
              <a:t>Q&amp;A</a:t>
            </a:r>
            <a:endParaRPr lang="zh-CN" altLang="en-US" sz="4000" b="1" spc="6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6" name="椭圆 25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611630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/>
              <a:t>感谢老师的悉心指导</a:t>
            </a:r>
          </a:p>
        </p:txBody>
      </p:sp>
      <p:sp>
        <p:nvSpPr>
          <p:cNvPr id="7" name="副标题 2"/>
          <p:cNvSpPr txBox="1"/>
          <p:nvPr/>
        </p:nvSpPr>
        <p:spPr>
          <a:xfrm>
            <a:off x="803276" y="5297168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accent3"/>
                </a:solidFill>
              </a:rPr>
              <a:t>Thanks for Your Attention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2569934" cy="960541"/>
            <a:chOff x="5576876" y="540040"/>
            <a:chExt cx="2569934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2569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项目总体情况</a:t>
              </a:r>
              <a:endParaRPr lang="en-US" altLang="zh-CN" sz="2800" b="1" spc="300" dirty="0">
                <a:latin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现场演示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2569934" cy="929999"/>
            <a:chOff x="5576876" y="2230747"/>
            <a:chExt cx="2569934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03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569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个人汇报环节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1189749" cy="929999"/>
            <a:chOff x="8704421" y="2230747"/>
            <a:chExt cx="1189749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04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189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pc="300" dirty="0">
                  <a:latin typeface="微软雅黑" panose="020B0503020204020204" charset="-122"/>
                </a:rPr>
                <a:t>Q&amp;A</a:t>
              </a:r>
              <a:endParaRPr lang="zh-CN" altLang="en-US" sz="2800" b="1" spc="300" dirty="0">
                <a:latin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latin typeface="微软雅黑" panose="020B0503020204020204" charset="-122"/>
              </a:rPr>
              <a:t>项目总体情况</a:t>
            </a:r>
            <a:endParaRPr lang="en-US" altLang="zh-CN" sz="4000" b="1" spc="3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项目整体进展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336FD5-9FA5-480D-F281-F14F26E8F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10377"/>
              </p:ext>
            </p:extLst>
          </p:nvPr>
        </p:nvGraphicFramePr>
        <p:xfrm>
          <a:off x="798681" y="1269507"/>
          <a:ext cx="9925544" cy="4671880"/>
        </p:xfrm>
        <a:graphic>
          <a:graphicData uri="http://schemas.openxmlformats.org/drawingml/2006/table">
            <a:tbl>
              <a:tblPr/>
              <a:tblGrid>
                <a:gridCol w="4962772">
                  <a:extLst>
                    <a:ext uri="{9D8B030D-6E8A-4147-A177-3AD203B41FA5}">
                      <a16:colId xmlns:a16="http://schemas.microsoft.com/office/drawing/2014/main" val="3532849337"/>
                    </a:ext>
                  </a:extLst>
                </a:gridCol>
                <a:gridCol w="4962772">
                  <a:extLst>
                    <a:ext uri="{9D8B030D-6E8A-4147-A177-3AD203B41FA5}">
                      <a16:colId xmlns:a16="http://schemas.microsoft.com/office/drawing/2014/main" val="4186544732"/>
                    </a:ext>
                  </a:extLst>
                </a:gridCol>
              </a:tblGrid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周次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主要工作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89049"/>
                  </a:ext>
                </a:extLst>
              </a:tr>
              <a:tr h="4307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effectLst/>
                        </a:rPr>
                        <a:t>10.10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发布任务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57546"/>
                  </a:ext>
                </a:extLst>
              </a:tr>
              <a:tr h="3999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第一周 </a:t>
                      </a:r>
                      <a:r>
                        <a:rPr lang="en-US" altLang="zh-CN" sz="1400" dirty="0">
                          <a:effectLst/>
                        </a:rPr>
                        <a:t>10.10-10.12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把项目需求理清，生成了一份粗略的需求分析文档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进行了简单的</a:t>
                      </a:r>
                      <a:r>
                        <a:rPr lang="zh-CN" altLang="en-US" sz="1400" b="1" dirty="0">
                          <a:effectLst/>
                        </a:rPr>
                        <a:t>分工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84965"/>
                  </a:ext>
                </a:extLst>
              </a:tr>
              <a:tr h="5846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第二周 </a:t>
                      </a:r>
                      <a:r>
                        <a:rPr lang="en-US" altLang="zh-CN" sz="1400" dirty="0">
                          <a:effectLst/>
                        </a:rPr>
                        <a:t>10.13-10.19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使用墨刀，进一步把页面上的业务逻辑理清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和客户进行沟通，进一步明确需求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生成了一份比较详细的</a:t>
                      </a:r>
                      <a:r>
                        <a:rPr lang="zh-CN" altLang="en-US" sz="1400" b="1" dirty="0">
                          <a:effectLst/>
                        </a:rPr>
                        <a:t>需求文档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4750"/>
                  </a:ext>
                </a:extLst>
              </a:tr>
              <a:tr h="5846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第三周 </a:t>
                      </a:r>
                      <a:r>
                        <a:rPr lang="en-US" altLang="zh-CN" sz="1400" dirty="0">
                          <a:effectLst/>
                        </a:rPr>
                        <a:t>10.20-10.26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组织学习了</a:t>
                      </a:r>
                      <a:r>
                        <a:rPr lang="en-US" altLang="zh-CN" sz="1400" dirty="0" err="1">
                          <a:effectLst/>
                        </a:rPr>
                        <a:t>vue</a:t>
                      </a:r>
                      <a:r>
                        <a:rPr lang="zh-CN" altLang="en-US" sz="1400" dirty="0">
                          <a:effectLst/>
                        </a:rPr>
                        <a:t>相关知识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完成了初版的</a:t>
                      </a:r>
                      <a:r>
                        <a:rPr lang="en-US" altLang="zh-CN" sz="1400" b="1" dirty="0" err="1">
                          <a:effectLst/>
                        </a:rPr>
                        <a:t>vue</a:t>
                      </a:r>
                      <a:r>
                        <a:rPr lang="zh-CN" altLang="en-US" sz="1400" b="1" dirty="0">
                          <a:effectLst/>
                        </a:rPr>
                        <a:t>界面设计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形成了初步的</a:t>
                      </a:r>
                      <a:r>
                        <a:rPr lang="zh-CN" altLang="en-US" sz="1400" b="1" dirty="0">
                          <a:effectLst/>
                        </a:rPr>
                        <a:t>概要设计文档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形成了第一版</a:t>
                      </a:r>
                      <a:r>
                        <a:rPr lang="zh-CN" altLang="en-US" sz="1400" b="1" dirty="0">
                          <a:effectLst/>
                        </a:rPr>
                        <a:t>数据库设计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56542"/>
                  </a:ext>
                </a:extLst>
              </a:tr>
              <a:tr h="677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>
                          <a:effectLst/>
                        </a:rPr>
                        <a:t>第四周 </a:t>
                      </a:r>
                      <a:r>
                        <a:rPr lang="en-US" altLang="zh-CN" sz="1400">
                          <a:effectLst/>
                        </a:rPr>
                        <a:t>10.27-11.02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组织学习了</a:t>
                      </a:r>
                      <a:r>
                        <a:rPr lang="en-US" altLang="zh-CN" sz="1400" dirty="0" err="1">
                          <a:effectLst/>
                        </a:rPr>
                        <a:t>springboot</a:t>
                      </a:r>
                      <a:r>
                        <a:rPr lang="en-US" altLang="zh-CN" sz="1400" dirty="0">
                          <a:effectLst/>
                        </a:rPr>
                        <a:t> + </a:t>
                      </a:r>
                      <a:r>
                        <a:rPr lang="en-US" altLang="zh-CN" sz="1400" dirty="0" err="1">
                          <a:effectLst/>
                        </a:rPr>
                        <a:t>mysql</a:t>
                      </a:r>
                      <a:r>
                        <a:rPr lang="zh-CN" altLang="en-US" sz="1400" dirty="0">
                          <a:effectLst/>
                        </a:rPr>
                        <a:t>相关知识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初步撰写了</a:t>
                      </a:r>
                      <a:r>
                        <a:rPr lang="zh-CN" altLang="en-US" sz="1400" b="1" dirty="0">
                          <a:effectLst/>
                        </a:rPr>
                        <a:t>详细设计文档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完成了</a:t>
                      </a:r>
                      <a:r>
                        <a:rPr lang="zh-CN" altLang="en-US" sz="1400" b="1" dirty="0">
                          <a:effectLst/>
                        </a:rPr>
                        <a:t>登录功能、企业端备案功能、企业端数据上报</a:t>
                      </a:r>
                      <a:r>
                        <a:rPr lang="zh-CN" altLang="en-US" sz="1400" dirty="0">
                          <a:effectLst/>
                        </a:rPr>
                        <a:t>功能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68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0841C47-90F9-0119-0057-313FF5D2AC16}"/>
              </a:ext>
            </a:extLst>
          </p:cNvPr>
          <p:cNvSpPr txBox="1"/>
          <p:nvPr/>
        </p:nvSpPr>
        <p:spPr>
          <a:xfrm>
            <a:off x="10839321" y="1009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仓库地址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4826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项目整体进展（续）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0D3151-B5F2-F5CD-0606-E822C05FD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14489"/>
              </p:ext>
            </p:extLst>
          </p:nvPr>
        </p:nvGraphicFramePr>
        <p:xfrm>
          <a:off x="634013" y="1106534"/>
          <a:ext cx="9925544" cy="4869605"/>
        </p:xfrm>
        <a:graphic>
          <a:graphicData uri="http://schemas.openxmlformats.org/drawingml/2006/table">
            <a:tbl>
              <a:tblPr/>
              <a:tblGrid>
                <a:gridCol w="4962772">
                  <a:extLst>
                    <a:ext uri="{9D8B030D-6E8A-4147-A177-3AD203B41FA5}">
                      <a16:colId xmlns:a16="http://schemas.microsoft.com/office/drawing/2014/main" val="832416985"/>
                    </a:ext>
                  </a:extLst>
                </a:gridCol>
                <a:gridCol w="4962772">
                  <a:extLst>
                    <a:ext uri="{9D8B030D-6E8A-4147-A177-3AD203B41FA5}">
                      <a16:colId xmlns:a16="http://schemas.microsoft.com/office/drawing/2014/main" val="1972421106"/>
                    </a:ext>
                  </a:extLst>
                </a:gridCol>
              </a:tblGrid>
              <a:tr h="4115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周次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effectLst/>
                        </a:rPr>
                        <a:t>主要工作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49989"/>
                  </a:ext>
                </a:extLst>
              </a:tr>
              <a:tr h="86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第五周 </a:t>
                      </a:r>
                      <a:r>
                        <a:rPr lang="en-US" altLang="zh-CN" sz="1400" dirty="0">
                          <a:effectLst/>
                        </a:rPr>
                        <a:t>11.03-11.09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主要编写了业务代码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省端备案审核功能完成 </a:t>
                      </a:r>
                      <a:r>
                        <a:rPr lang="en-US" altLang="zh-CN" sz="1400" dirty="0">
                          <a:effectLst/>
                        </a:rPr>
                        <a:t>70%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省市端就业报表审核、上报、驳回功能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省市端数据查询功能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省市端数据汇总功能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省市端取样分析功能</a:t>
                      </a:r>
                      <a:r>
                        <a:rPr lang="zh-CN" altLang="en-US" sz="1400" dirty="0">
                          <a:effectLst/>
                        </a:rPr>
                        <a:t>基本完成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30201"/>
                  </a:ext>
                </a:extLst>
              </a:tr>
              <a:tr h="86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第六周 </a:t>
                      </a:r>
                      <a:r>
                        <a:rPr lang="en-US" altLang="zh-CN" sz="1400" dirty="0">
                          <a:effectLst/>
                        </a:rPr>
                        <a:t>11.10-11.16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继续编写业务代码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省端备案信息审核功能</a:t>
                      </a:r>
                      <a:r>
                        <a:rPr lang="zh-CN" altLang="en-US" sz="1400" dirty="0">
                          <a:effectLst/>
                        </a:rPr>
                        <a:t>实现完毕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省市端</a:t>
                      </a:r>
                      <a:r>
                        <a:rPr lang="zh-CN" altLang="en-US" sz="1400" b="1" dirty="0">
                          <a:effectLst/>
                        </a:rPr>
                        <a:t>趋势分析、对比分析功能</a:t>
                      </a:r>
                      <a:r>
                        <a:rPr lang="zh-CN" altLang="en-US" sz="1400" dirty="0">
                          <a:effectLst/>
                        </a:rPr>
                        <a:t>实现完毕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b="1" dirty="0">
                          <a:effectLst/>
                        </a:rPr>
                        <a:t>数据导出功能</a:t>
                      </a:r>
                      <a:r>
                        <a:rPr lang="zh-CN" altLang="en-US" sz="1400" dirty="0">
                          <a:effectLst/>
                        </a:rPr>
                        <a:t>实现完毕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系统管理功能基本实现（包括</a:t>
                      </a:r>
                      <a:r>
                        <a:rPr lang="zh-CN" altLang="en-US" sz="1400" b="1" dirty="0">
                          <a:effectLst/>
                        </a:rPr>
                        <a:t>新增用户和新增调查期</a:t>
                      </a:r>
                      <a:r>
                        <a:rPr lang="zh-CN" altLang="en-US" sz="1400" dirty="0">
                          <a:effectLst/>
                        </a:rPr>
                        <a:t>）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24189"/>
                  </a:ext>
                </a:extLst>
              </a:tr>
              <a:tr h="2198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</a:rPr>
                        <a:t>第七周 </a:t>
                      </a:r>
                      <a:r>
                        <a:rPr lang="en-US" altLang="zh-CN" sz="1400" dirty="0">
                          <a:effectLst/>
                        </a:rPr>
                        <a:t>11.17-11.23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准备测试数据，对系统进行</a:t>
                      </a:r>
                      <a:r>
                        <a:rPr lang="zh-CN" altLang="en-US" sz="1400" b="1" dirty="0">
                          <a:effectLst/>
                        </a:rPr>
                        <a:t>测试</a:t>
                      </a:r>
                      <a:r>
                        <a:rPr lang="zh-CN" altLang="en-US" sz="1400" b="1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b="1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修复一些</a:t>
                      </a:r>
                      <a:r>
                        <a:rPr lang="en-US" altLang="zh-CN" sz="1400" dirty="0">
                          <a:effectLst/>
                        </a:rPr>
                        <a:t>bug</a:t>
                      </a:r>
                      <a:r>
                        <a:rPr lang="zh-CN" altLang="en-US" sz="1400" dirty="0">
                          <a:solidFill>
                            <a:srgbClr val="A7A7A7"/>
                          </a:solidFill>
                          <a:effectLst/>
                          <a:latin typeface="var(--monospace)"/>
                        </a:rPr>
                        <a:t> </a:t>
                      </a:r>
                      <a:endParaRPr lang="en-US" altLang="zh-CN" sz="1400" dirty="0">
                        <a:solidFill>
                          <a:srgbClr val="A7A7A7"/>
                        </a:solidFill>
                        <a:effectLst/>
                        <a:latin typeface="var(--monospace)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400" dirty="0">
                          <a:effectLst/>
                        </a:rPr>
                        <a:t>准备</a:t>
                      </a:r>
                      <a:r>
                        <a:rPr lang="zh-CN" altLang="en-US" sz="1400" b="1" dirty="0">
                          <a:effectLst/>
                        </a:rPr>
                        <a:t>答辩</a:t>
                      </a:r>
                    </a:p>
                  </a:txBody>
                  <a:tcPr marL="32736" marR="32736" marT="15109" marB="151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8092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FA75DE3-475F-A6B0-7F17-6F6E210B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638" y="1495056"/>
            <a:ext cx="6734175" cy="4400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BDB22-7AF6-6CD8-2325-11EB8BFF67BB}"/>
              </a:ext>
            </a:extLst>
          </p:cNvPr>
          <p:cNvSpPr txBox="1"/>
          <p:nvPr/>
        </p:nvSpPr>
        <p:spPr>
          <a:xfrm>
            <a:off x="10664687" y="1045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5"/>
              </a:rPr>
              <a:t>仓库地址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146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项目整体架构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EAEB21-3474-DE84-A262-31CB4281D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9" y="2520027"/>
            <a:ext cx="7430926" cy="21910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451345-59A6-E77D-54FA-C3353A12FB33}"/>
              </a:ext>
            </a:extLst>
          </p:cNvPr>
          <p:cNvSpPr txBox="1"/>
          <p:nvPr/>
        </p:nvSpPr>
        <p:spPr>
          <a:xfrm>
            <a:off x="998531" y="1777564"/>
            <a:ext cx="313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Vue + </a:t>
            </a:r>
            <a:r>
              <a:rPr lang="en-US" altLang="zh-CN" dirty="0" err="1"/>
              <a:t>SpringBoot</a:t>
            </a:r>
            <a:r>
              <a:rPr lang="en-US" altLang="zh-CN" dirty="0"/>
              <a:t> + 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DE3025-2EE4-0256-BED9-A1C7A9C38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66" y="814383"/>
            <a:ext cx="5235689" cy="52292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568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03E3C-05BF-D39C-BE59-B39E0C7BC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90" y="2078095"/>
            <a:ext cx="7467113" cy="39021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35F481C-F359-F258-CC28-4CF5026C7A6E}"/>
              </a:ext>
            </a:extLst>
          </p:cNvPr>
          <p:cNvSpPr txBox="1"/>
          <p:nvPr/>
        </p:nvSpPr>
        <p:spPr>
          <a:xfrm>
            <a:off x="356734" y="1433555"/>
            <a:ext cx="4339650" cy="475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系统完成了需求文档中的绝大多数功能：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企业端：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企业信息备案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数据上报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通知查询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省市端：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审批备案信息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审批上报数据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查询往期上报数据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发布通知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数据汇总和数据分析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系统管理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6241430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小组分工（功能分工）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-18141" y="143201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林晨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3097894" y="137758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300" dirty="0">
                <a:solidFill>
                  <a:srgbClr val="006C39"/>
                </a:solidFill>
                <a:latin typeface="微软雅黑"/>
                <a:ea typeface="微软雅黑"/>
              </a:rPr>
              <a:t>祁瑜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C22EC-4924-40A3-A11D-92541F8FCDFA}"/>
              </a:ext>
            </a:extLst>
          </p:cNvPr>
          <p:cNvSpPr txBox="1"/>
          <p:nvPr/>
        </p:nvSpPr>
        <p:spPr>
          <a:xfrm>
            <a:off x="6213022" y="137758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300" dirty="0">
                <a:solidFill>
                  <a:srgbClr val="006C39"/>
                </a:solidFill>
                <a:latin typeface="微软雅黑"/>
                <a:ea typeface="微软雅黑"/>
              </a:rPr>
              <a:t>刘泽木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-135163" y="2095727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项目经理</a:t>
            </a:r>
            <a:endParaRPr kumimoji="0" lang="en-US" altLang="zh-CN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企业端数据上报业务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2980872" y="2095727"/>
            <a:ext cx="289015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企业端备案信息上报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921EF8-76CA-4D2D-BB1B-B4129424ADCA}"/>
              </a:ext>
            </a:extLst>
          </p:cNvPr>
          <p:cNvSpPr txBox="1"/>
          <p:nvPr/>
        </p:nvSpPr>
        <p:spPr>
          <a:xfrm>
            <a:off x="6096000" y="2095727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省端审核备案信息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企业备案信息查询功能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DEF717-60BB-4D96-A896-719BF369F299}"/>
              </a:ext>
            </a:extLst>
          </p:cNvPr>
          <p:cNvSpPr txBox="1"/>
          <p:nvPr/>
        </p:nvSpPr>
        <p:spPr>
          <a:xfrm>
            <a:off x="9290958" y="1377586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普文麒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D1A1A9B-C560-4994-8048-E72AEEB9B91F}"/>
              </a:ext>
            </a:extLst>
          </p:cNvPr>
          <p:cNvSpPr txBox="1"/>
          <p:nvPr/>
        </p:nvSpPr>
        <p:spPr>
          <a:xfrm>
            <a:off x="9173936" y="2095727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省市端就业数据审核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省市端往期数据查询功能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C6B83F-56C6-E5E8-1DC4-38D5B26B4A59}"/>
              </a:ext>
            </a:extLst>
          </p:cNvPr>
          <p:cNvSpPr txBox="1"/>
          <p:nvPr/>
        </p:nvSpPr>
        <p:spPr>
          <a:xfrm>
            <a:off x="-18141" y="3530038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王翊轩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4304AE-4E98-AB93-250D-9A0E2C88D798}"/>
              </a:ext>
            </a:extLst>
          </p:cNvPr>
          <p:cNvSpPr txBox="1"/>
          <p:nvPr/>
        </p:nvSpPr>
        <p:spPr>
          <a:xfrm>
            <a:off x="3097894" y="3475608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雷明坤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6A2C1-6BB6-74C0-163A-6CEA3F6B774B}"/>
              </a:ext>
            </a:extLst>
          </p:cNvPr>
          <p:cNvSpPr txBox="1"/>
          <p:nvPr/>
        </p:nvSpPr>
        <p:spPr>
          <a:xfrm>
            <a:off x="6213022" y="3475608"/>
            <a:ext cx="2656114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曹艺霖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E81E9-E0AE-60E2-9BB4-E3DF01803D34}"/>
              </a:ext>
            </a:extLst>
          </p:cNvPr>
          <p:cNvSpPr txBox="1"/>
          <p:nvPr/>
        </p:nvSpPr>
        <p:spPr>
          <a:xfrm>
            <a:off x="-135163" y="4193749"/>
            <a:ext cx="289015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省市端数据汇总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省市端数据分析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3DE174-31D7-0177-7D16-D217A49258DC}"/>
              </a:ext>
            </a:extLst>
          </p:cNvPr>
          <p:cNvSpPr txBox="1"/>
          <p:nvPr/>
        </p:nvSpPr>
        <p:spPr>
          <a:xfrm>
            <a:off x="2980872" y="4193749"/>
            <a:ext cx="2890158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登陆系统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系统设置</a:t>
            </a:r>
            <a:endParaRPr lang="en-US" altLang="zh-CN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（调查期和账户管理）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D38654-4B3E-558B-C731-7F4BC77A7F02}"/>
              </a:ext>
            </a:extLst>
          </p:cNvPr>
          <p:cNvSpPr txBox="1"/>
          <p:nvPr/>
        </p:nvSpPr>
        <p:spPr>
          <a:xfrm>
            <a:off x="6096000" y="4193749"/>
            <a:ext cx="2890158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通知系统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4797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小组分工（学习任务）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AC2B14-E5A2-6E37-C7E4-EA565FBE21BB}"/>
              </a:ext>
            </a:extLst>
          </p:cNvPr>
          <p:cNvSpPr txBox="1"/>
          <p:nvPr/>
        </p:nvSpPr>
        <p:spPr>
          <a:xfrm>
            <a:off x="715473" y="1213374"/>
            <a:ext cx="7122850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除功能外，还有负责先行学习vue、springboot、mysql知识，然后或以ppt形式、或以文档的形式向其他人分享的任务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vue：王翊轩 + 普文麒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springboot + mysql： 雷明坤 + 刘泽木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数据库初步设计： 雷明坤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051142-958B-E471-3DD5-D8675AAB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9" y="3657355"/>
            <a:ext cx="7693376" cy="14214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0DEF7F-144A-9459-FF85-380DBB8AD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35" y="984574"/>
            <a:ext cx="2189946" cy="50167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E9F8519-83FA-BA71-5E7C-162BC7A80BD4}"/>
              </a:ext>
            </a:extLst>
          </p:cNvPr>
          <p:cNvSpPr txBox="1"/>
          <p:nvPr/>
        </p:nvSpPr>
        <p:spPr>
          <a:xfrm>
            <a:off x="482439" y="5182961"/>
            <a:ext cx="10892070" cy="735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数据库设计文档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hlinkClick r:id="rId6"/>
              </a:rPr>
              <a:t>springboot + mysql学习文档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19147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g2ZDU0NjYwNjFhOGM3OTlkYWY4MTlmNzdlNzZhZjQifQ=="/>
  <p:tag name="KSO_WPP_MARK_KEY" val="c4768913-7e80-4586-9ff6-0145e610350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11.8"/>
</p:tagLst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939</Words>
  <Application>Microsoft Office PowerPoint</Application>
  <PresentationFormat>宽屏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var(--monospace)</vt:lpstr>
      <vt:lpstr>微软雅黑</vt:lpstr>
      <vt:lpstr>微软雅黑 Light</vt:lpstr>
      <vt:lpstr>Arial</vt:lpstr>
      <vt:lpstr>Calibri</vt:lpstr>
      <vt:lpstr>Century Gothic</vt:lpstr>
      <vt:lpstr>内页​​</vt:lpstr>
      <vt:lpstr>1_内页​​</vt:lpstr>
      <vt:lpstr>PowerPoint 演示文稿</vt:lpstr>
      <vt:lpstr>PowerPoint 演示文稿</vt:lpstr>
      <vt:lpstr>PowerPoint 演示文稿</vt:lpstr>
      <vt:lpstr>项目整体进展</vt:lpstr>
      <vt:lpstr>项目整体进展（续）</vt:lpstr>
      <vt:lpstr>项目整体架构</vt:lpstr>
      <vt:lpstr>系统功能</vt:lpstr>
      <vt:lpstr>小组分工（功能分工）</vt:lpstr>
      <vt:lpstr>小组分工（学习任务）</vt:lpstr>
      <vt:lpstr>一些不足和改进空间</vt:lpstr>
      <vt:lpstr>PowerPoint 演示文稿</vt:lpstr>
      <vt:lpstr>现场演示</vt:lpstr>
      <vt:lpstr>PowerPoint 演示文稿</vt:lpstr>
      <vt:lpstr>企业端数据上报业务</vt:lpstr>
      <vt:lpstr>企业端数据上报业务</vt:lpstr>
      <vt:lpstr>企业端数据上报业务</vt:lpstr>
      <vt:lpstr>其他人的个人汇报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Tloy</dc:creator>
  <cp:lastModifiedBy>晨 林</cp:lastModifiedBy>
  <cp:revision>215</cp:revision>
  <dcterms:created xsi:type="dcterms:W3CDTF">2019-06-19T02:08:00Z</dcterms:created>
  <dcterms:modified xsi:type="dcterms:W3CDTF">2023-11-23T11:50:26Z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49C108B20C0F486EAF5A6240D380E97A_13</vt:lpwstr>
  </property>
</Properties>
</file>