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23"/>
  </p:notesMasterIdLst>
  <p:sldIdLst>
    <p:sldId id="277" r:id="rId3"/>
    <p:sldId id="280" r:id="rId4"/>
    <p:sldId id="2207" r:id="rId5"/>
    <p:sldId id="281" r:id="rId6"/>
    <p:sldId id="274" r:id="rId7"/>
    <p:sldId id="282" r:id="rId8"/>
    <p:sldId id="272" r:id="rId9"/>
    <p:sldId id="2244" r:id="rId10"/>
    <p:sldId id="2243" r:id="rId11"/>
    <p:sldId id="2245" r:id="rId12"/>
    <p:sldId id="283" r:id="rId13"/>
    <p:sldId id="2246" r:id="rId14"/>
    <p:sldId id="2249" r:id="rId15"/>
    <p:sldId id="2248" r:id="rId16"/>
    <p:sldId id="284" r:id="rId17"/>
    <p:sldId id="2247" r:id="rId18"/>
    <p:sldId id="2251" r:id="rId19"/>
    <p:sldId id="2252" r:id="rId20"/>
    <p:sldId id="2253" r:id="rId21"/>
    <p:sldId id="27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2690" autoAdjust="0"/>
  </p:normalViewPr>
  <p:slideViewPr>
    <p:cSldViewPr snapToGrid="0" showGuides="1">
      <p:cViewPr varScale="1">
        <p:scale>
          <a:sx n="80" d="100"/>
          <a:sy n="80" d="100"/>
        </p:scale>
        <p:origin x="840" y="38"/>
      </p:cViewPr>
      <p:guideLst>
        <p:guide orient="horz" pos="2162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99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0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20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16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21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9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516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23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88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4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91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274498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4759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993087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042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94566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520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8373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2809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42103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317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672495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101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04348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3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979806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128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74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工程实践答辩</a:t>
            </a:r>
          </a:p>
        </p:txBody>
      </p:sp>
      <p:sp>
        <p:nvSpPr>
          <p:cNvPr id="8" name="文本占位符 34"/>
          <p:cNvSpPr txBox="1"/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答辩人：王翊轩          时间：</a:t>
            </a:r>
            <a:fld id="{FAA7561E-A48D-4E03-84F4-488CDA95D192}" type="datetime1"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2023/11/23</a:t>
            </a:fld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后端具体设计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F1AD65-D5AD-492E-8930-5FA7886C70E5}"/>
              </a:ext>
            </a:extLst>
          </p:cNvPr>
          <p:cNvSpPr/>
          <p:nvPr/>
        </p:nvSpPr>
        <p:spPr>
          <a:xfrm>
            <a:off x="149196" y="1154251"/>
            <a:ext cx="8773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Entity :  </a:t>
            </a:r>
            <a:r>
              <a:rPr lang="en-US" altLang="zh-CN" dirty="0" err="1"/>
              <a:t>SumMountedEntity</a:t>
            </a:r>
            <a:r>
              <a:rPr lang="en-US" altLang="zh-CN" dirty="0"/>
              <a:t>:</a:t>
            </a:r>
            <a:r>
              <a:rPr lang="zh-CN" altLang="en-US" dirty="0"/>
              <a:t>用于存储当前调查期的企业报表数据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SumEntity</a:t>
            </a:r>
            <a:r>
              <a:rPr lang="zh-CN" altLang="en-US" dirty="0"/>
              <a:t>：用于存储查询到的企业就业数据，拥有</a:t>
            </a:r>
            <a:r>
              <a:rPr lang="en-US" altLang="zh-CN" dirty="0" err="1"/>
              <a:t>kind_name</a:t>
            </a:r>
            <a:r>
              <a:rPr lang="zh-CN" altLang="en-US" dirty="0"/>
              <a:t>和</a:t>
            </a:r>
            <a:r>
              <a:rPr lang="en-US" altLang="zh-CN" dirty="0"/>
              <a:t>num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TimeMountedEntity</a:t>
            </a:r>
            <a:r>
              <a:rPr lang="en-US" altLang="zh-CN" dirty="0"/>
              <a:t>:</a:t>
            </a:r>
            <a:r>
              <a:rPr lang="zh-CN" altLang="en-US" dirty="0"/>
              <a:t>用于向前端返回时间区间数据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9B366-8900-40BD-ABE2-C8553118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08" y="1935481"/>
            <a:ext cx="4907972" cy="42250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B695CE-CF79-4325-8F88-9F5719350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" r="29408"/>
          <a:stretch/>
        </p:blipFill>
        <p:spPr>
          <a:xfrm>
            <a:off x="262731" y="2212672"/>
            <a:ext cx="6328643" cy="36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897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取样分析功能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需求分析和设计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043909" y="3549218"/>
            <a:ext cx="636765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94764" y="3763429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1972" y="1085316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B2BA580-7058-46F2-9AE4-F5DD517D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09" y="476619"/>
            <a:ext cx="6552381" cy="29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D8D5C6-ADEF-45CF-B80A-85976B11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49" y="3745723"/>
            <a:ext cx="6468653" cy="3028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3464DA-E308-4332-A5BF-ACA233593A94}"/>
              </a:ext>
            </a:extLst>
          </p:cNvPr>
          <p:cNvSpPr txBox="1"/>
          <p:nvPr/>
        </p:nvSpPr>
        <p:spPr>
          <a:xfrm>
            <a:off x="451904" y="1141171"/>
            <a:ext cx="450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需求说明书中的需求均</a:t>
            </a:r>
            <a:r>
              <a:rPr lang="zh-CN" altLang="en-US" dirty="0">
                <a:highlight>
                  <a:srgbClr val="FFFF00"/>
                </a:highlight>
              </a:rPr>
              <a:t>全部实现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用户可以根据检索结果</a:t>
            </a:r>
            <a:r>
              <a:rPr lang="zh-CN" altLang="en-US" dirty="0">
                <a:highlight>
                  <a:srgbClr val="FFFF00"/>
                </a:highlight>
              </a:rPr>
              <a:t>动态</a:t>
            </a:r>
            <a:r>
              <a:rPr lang="zh-CN" altLang="en-US" dirty="0"/>
              <a:t>生成饼状图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F0857-C091-405A-A8D0-C4098EA94D49}"/>
              </a:ext>
            </a:extLst>
          </p:cNvPr>
          <p:cNvSpPr txBox="1"/>
          <p:nvPr/>
        </p:nvSpPr>
        <p:spPr>
          <a:xfrm>
            <a:off x="391347" y="3494274"/>
            <a:ext cx="45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用户需要某几个市的饼图</a:t>
            </a:r>
            <a:r>
              <a:rPr lang="en-US" altLang="zh-CN" dirty="0"/>
              <a:t>:</a:t>
            </a:r>
            <a:r>
              <a:rPr lang="zh-CN" altLang="en-US" dirty="0"/>
              <a:t>点击取消选中按钮，查询需要的市，选中需要的市，构建对应的饼状图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DC86364D-3CAE-4BAB-B04C-EB0463A07534}"/>
              </a:ext>
            </a:extLst>
          </p:cNvPr>
          <p:cNvSpPr/>
          <p:nvPr/>
        </p:nvSpPr>
        <p:spPr>
          <a:xfrm>
            <a:off x="3016644" y="1795530"/>
            <a:ext cx="205724" cy="1633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6954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前端页面设计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A0AC0-9D42-4DFD-A421-9983C474353B}"/>
              </a:ext>
            </a:extLst>
          </p:cNvPr>
          <p:cNvSpPr/>
          <p:nvPr/>
        </p:nvSpPr>
        <p:spPr>
          <a:xfrm>
            <a:off x="149196" y="1064821"/>
            <a:ext cx="1951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表格组件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多选表</a:t>
            </a:r>
            <a:r>
              <a:rPr lang="en-US" altLang="zh-CN" dirty="0"/>
              <a:t>2.</a:t>
            </a:r>
            <a:r>
              <a:rPr lang="zh-CN" altLang="en-US" dirty="0"/>
              <a:t>饼状图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2A309-1846-449C-88C7-AA60DDB4690A}"/>
              </a:ext>
            </a:extLst>
          </p:cNvPr>
          <p:cNvSpPr/>
          <p:nvPr/>
        </p:nvSpPr>
        <p:spPr>
          <a:xfrm>
            <a:off x="149196" y="1787558"/>
            <a:ext cx="9474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选项框组件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市区选项框：选择后会改变表格显示的数据，</a:t>
            </a:r>
            <a:endParaRPr lang="en-US" altLang="zh-CN" dirty="0"/>
          </a:p>
          <a:p>
            <a:r>
              <a:rPr lang="en-US" altLang="zh-CN" dirty="0"/>
              <a:t>	         </a:t>
            </a:r>
            <a:r>
              <a:rPr lang="zh-CN" altLang="en-US" dirty="0"/>
              <a:t>不会改变饼状图的数据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8DCD9A-AE17-4B76-886D-B3C237C999DF}"/>
              </a:ext>
            </a:extLst>
          </p:cNvPr>
          <p:cNvSpPr/>
          <p:nvPr/>
        </p:nvSpPr>
        <p:spPr>
          <a:xfrm>
            <a:off x="202536" y="3269950"/>
            <a:ext cx="544982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数据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1.ShowData:</a:t>
            </a:r>
            <a:r>
              <a:rPr lang="zh-CN" altLang="en-US" dirty="0"/>
              <a:t>表格显示的数据源</a:t>
            </a:r>
            <a:endParaRPr lang="en-US" altLang="zh-CN" dirty="0"/>
          </a:p>
          <a:p>
            <a:r>
              <a:rPr lang="en-US" altLang="zh-CN" dirty="0"/>
              <a:t>2.TableData:</a:t>
            </a:r>
            <a:r>
              <a:rPr lang="zh-CN" altLang="en-US" dirty="0"/>
              <a:t>后台获取的数据，页面存在时不会改变</a:t>
            </a:r>
            <a:endParaRPr lang="en-US" altLang="zh-CN" dirty="0"/>
          </a:p>
          <a:p>
            <a:r>
              <a:rPr lang="en-US" altLang="zh-CN" dirty="0"/>
              <a:t>3.ChartData:</a:t>
            </a:r>
            <a:r>
              <a:rPr lang="zh-CN" altLang="en-US" dirty="0"/>
              <a:t>饼图显示的数据源</a:t>
            </a:r>
            <a:endParaRPr lang="en-US" altLang="zh-CN" dirty="0"/>
          </a:p>
          <a:p>
            <a:r>
              <a:rPr lang="en-US" altLang="zh-CN" dirty="0"/>
              <a:t>4.ChancleData:</a:t>
            </a:r>
            <a:r>
              <a:rPr lang="zh-CN" altLang="en-US" dirty="0"/>
              <a:t>根据表格选项取消的数据</a:t>
            </a:r>
            <a:endParaRPr lang="en-US" altLang="zh-CN" dirty="0"/>
          </a:p>
          <a:p>
            <a:r>
              <a:rPr lang="en-US" altLang="zh-CN" dirty="0"/>
              <a:t>5.Serise of flag</a:t>
            </a:r>
            <a:r>
              <a:rPr lang="zh-CN" altLang="en-US" dirty="0"/>
              <a:t>：用于状态判断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C94C7-E9B3-436E-9F5D-CB0FDD89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990600"/>
            <a:ext cx="624078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97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后端具体设计和状态转换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072838-0DB8-473A-9857-9409DF58F371}"/>
              </a:ext>
            </a:extLst>
          </p:cNvPr>
          <p:cNvSpPr txBox="1"/>
          <p:nvPr/>
        </p:nvSpPr>
        <p:spPr>
          <a:xfrm>
            <a:off x="7338059" y="1147755"/>
            <a:ext cx="450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技术难点</a:t>
            </a:r>
            <a:r>
              <a:rPr lang="en-US" altLang="zh-CN" dirty="0"/>
              <a:t>:</a:t>
            </a:r>
            <a:r>
              <a:rPr lang="zh-CN" altLang="en-US" dirty="0"/>
              <a:t>如何实现页面的状态切换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zh-CN" altLang="en-US" dirty="0"/>
              <a:t>解决方案</a:t>
            </a:r>
            <a:r>
              <a:rPr lang="en-US" altLang="zh-CN" dirty="0"/>
              <a:t>:</a:t>
            </a:r>
            <a:r>
              <a:rPr lang="zh-CN" altLang="en-US" dirty="0"/>
              <a:t>通过多个</a:t>
            </a:r>
            <a:r>
              <a:rPr lang="en-US" altLang="zh-CN" dirty="0"/>
              <a:t>flag</a:t>
            </a:r>
            <a:r>
              <a:rPr lang="zh-CN" altLang="en-US" dirty="0"/>
              <a:t>标记状态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8AC6CE-0ECE-4206-941B-0F86E432CACE}"/>
              </a:ext>
            </a:extLst>
          </p:cNvPr>
          <p:cNvSpPr txBox="1"/>
          <p:nvPr/>
        </p:nvSpPr>
        <p:spPr>
          <a:xfrm>
            <a:off x="266700" y="1103154"/>
            <a:ext cx="45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38F03-1B31-4207-B0DE-E2CB9051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95876"/>
            <a:ext cx="5669280" cy="4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3061D6-CBE0-478C-BC03-B5C5DDB6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66" y="2043495"/>
            <a:ext cx="4147466" cy="24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605A66-57DD-4FC2-A3E3-C8258757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880" y="2228671"/>
            <a:ext cx="7932419" cy="38063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9C5FC5-885C-40BC-8F3E-2E6F29AA06C5}"/>
              </a:ext>
            </a:extLst>
          </p:cNvPr>
          <p:cNvSpPr txBox="1"/>
          <p:nvPr/>
        </p:nvSpPr>
        <p:spPr>
          <a:xfrm>
            <a:off x="7338058" y="2211135"/>
            <a:ext cx="45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状态转换图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03129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05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图表分析功能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需求分析和设计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043909" y="3549218"/>
            <a:ext cx="636765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94764" y="3763429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1972" y="1085316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811B970-411F-4306-B91A-2E82F9B8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090" y="344317"/>
            <a:ext cx="6173475" cy="317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A275D3-FF3A-4A48-8075-4F57F6D1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148" y="3683269"/>
            <a:ext cx="6173457" cy="31747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821E11-1E63-41FB-A960-1102D7D3082A}"/>
              </a:ext>
            </a:extLst>
          </p:cNvPr>
          <p:cNvSpPr txBox="1"/>
          <p:nvPr/>
        </p:nvSpPr>
        <p:spPr>
          <a:xfrm>
            <a:off x="322364" y="1208019"/>
            <a:ext cx="4503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对比分析的需求</a:t>
            </a:r>
            <a:r>
              <a:rPr lang="en-US" altLang="zh-CN" dirty="0"/>
              <a:t>:</a:t>
            </a:r>
            <a:r>
              <a:rPr lang="zh-CN" altLang="en-US" dirty="0"/>
              <a:t>选择</a:t>
            </a:r>
            <a:r>
              <a:rPr lang="en-US" altLang="zh-CN" dirty="0"/>
              <a:t>AB</a:t>
            </a:r>
            <a:r>
              <a:rPr lang="zh-CN" altLang="en-US" dirty="0"/>
              <a:t>调查期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折线图</a:t>
            </a:r>
            <a:r>
              <a:rPr lang="zh-CN" altLang="en-US" dirty="0"/>
              <a:t>显示</a:t>
            </a:r>
            <a:r>
              <a:rPr lang="en-US" altLang="zh-CN" dirty="0"/>
              <a:t>AB</a:t>
            </a:r>
            <a:r>
              <a:rPr lang="zh-CN" altLang="en-US" dirty="0"/>
              <a:t>调查期和</a:t>
            </a:r>
            <a:r>
              <a:rPr lang="en-US" altLang="zh-CN" dirty="0"/>
              <a:t>AB</a:t>
            </a:r>
            <a:r>
              <a:rPr lang="zh-CN" altLang="en-US" dirty="0"/>
              <a:t>建档期的岗位总数和变化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表格</a:t>
            </a:r>
            <a:r>
              <a:rPr lang="zh-CN" altLang="en-US" dirty="0"/>
              <a:t>显示</a:t>
            </a:r>
            <a:r>
              <a:rPr lang="en-US" altLang="zh-CN" dirty="0"/>
              <a:t>:A</a:t>
            </a:r>
            <a:r>
              <a:rPr lang="zh-CN" altLang="en-US" dirty="0"/>
              <a:t>调查期对比建档期的结果</a:t>
            </a:r>
            <a:endParaRPr lang="en-US" altLang="zh-CN" dirty="0"/>
          </a:p>
          <a:p>
            <a:r>
              <a:rPr lang="en-US" altLang="zh-CN" dirty="0"/>
              <a:t>	 B</a:t>
            </a:r>
            <a:r>
              <a:rPr lang="zh-CN" altLang="en-US" dirty="0"/>
              <a:t>调查期对比建档期的结果</a:t>
            </a:r>
            <a:endParaRPr lang="en-US" altLang="zh-CN" dirty="0"/>
          </a:p>
          <a:p>
            <a:r>
              <a:rPr lang="en-US" altLang="zh-CN" dirty="0"/>
              <a:t>	 AB</a:t>
            </a:r>
            <a:r>
              <a:rPr lang="zh-CN" altLang="en-US" dirty="0"/>
              <a:t>调查期对比的结果</a:t>
            </a:r>
            <a:endParaRPr lang="en-US" altLang="zh-CN" dirty="0"/>
          </a:p>
          <a:p>
            <a:r>
              <a:rPr lang="en-US" altLang="zh-CN" dirty="0"/>
              <a:t>	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F3F09-2600-47D5-B723-6688D0244F25}"/>
              </a:ext>
            </a:extLst>
          </p:cNvPr>
          <p:cNvSpPr txBox="1"/>
          <p:nvPr/>
        </p:nvSpPr>
        <p:spPr>
          <a:xfrm>
            <a:off x="322363" y="3874157"/>
            <a:ext cx="45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趋势分析的需求</a:t>
            </a:r>
            <a:r>
              <a:rPr lang="en-US" altLang="zh-CN" dirty="0"/>
              <a:t>:</a:t>
            </a:r>
            <a:r>
              <a:rPr lang="zh-CN" altLang="en-US" dirty="0"/>
              <a:t>选择起止调查期，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折线图</a:t>
            </a:r>
            <a:r>
              <a:rPr lang="zh-CN" altLang="en-US" dirty="0"/>
              <a:t>显示区间内岗位的变化曲线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表格</a:t>
            </a:r>
            <a:r>
              <a:rPr lang="zh-CN" altLang="en-US" dirty="0"/>
              <a:t>显示区间内每个调查期的岗位变化数量占比</a:t>
            </a:r>
          </a:p>
        </p:txBody>
      </p:sp>
    </p:spTree>
    <p:extLst>
      <p:ext uri="{BB962C8B-B14F-4D97-AF65-F5344CB8AC3E}">
        <p14:creationId xmlns:p14="http://schemas.microsoft.com/office/powerpoint/2010/main" val="145284843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前端页面设计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A0AC0-9D42-4DFD-A421-9983C474353B}"/>
              </a:ext>
            </a:extLst>
          </p:cNvPr>
          <p:cNvSpPr/>
          <p:nvPr/>
        </p:nvSpPr>
        <p:spPr>
          <a:xfrm>
            <a:off x="149196" y="1154251"/>
            <a:ext cx="117599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图表组件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表格</a:t>
            </a:r>
            <a:r>
              <a:rPr lang="en-US" altLang="zh-CN" dirty="0"/>
              <a:t>:</a:t>
            </a:r>
            <a:r>
              <a:rPr lang="zh-CN" altLang="en-US" dirty="0"/>
              <a:t>显示对应企业在起止调查期内的就业人数变化占比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)</a:t>
            </a:r>
            <a:r>
              <a:rPr lang="zh-CN" altLang="en-US" dirty="0"/>
              <a:t>，对应企业在</a:t>
            </a:r>
            <a:r>
              <a:rPr lang="en-US" altLang="zh-CN" dirty="0"/>
              <a:t>AB</a:t>
            </a:r>
            <a:r>
              <a:rPr lang="zh-CN" altLang="en-US" dirty="0"/>
              <a:t>调查期和建档期的变化对比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折线图</a:t>
            </a:r>
            <a:r>
              <a:rPr lang="en-US" altLang="zh-CN" dirty="0"/>
              <a:t>:</a:t>
            </a:r>
            <a:r>
              <a:rPr lang="zh-CN" altLang="en-US" dirty="0"/>
              <a:t>显示企业在起止调查期内的岗位变化曲线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调查期和建档期的岗位总数变化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en-US" altLang="zh-CN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2A309-1846-449C-88C7-AA60DDB4690A}"/>
              </a:ext>
            </a:extLst>
          </p:cNvPr>
          <p:cNvSpPr/>
          <p:nvPr/>
        </p:nvSpPr>
        <p:spPr>
          <a:xfrm>
            <a:off x="149196" y="4474904"/>
            <a:ext cx="9474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选项框组件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起止调查期选项框组件</a:t>
            </a:r>
            <a:r>
              <a:rPr lang="en-US" altLang="zh-CN" dirty="0"/>
              <a:t>:</a:t>
            </a:r>
            <a:r>
              <a:rPr lang="zh-CN" altLang="en-US" dirty="0"/>
              <a:t>选项格式</a:t>
            </a:r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月第</a:t>
            </a:r>
            <a:r>
              <a:rPr lang="en-US" altLang="zh-CN" dirty="0"/>
              <a:t>X</a:t>
            </a:r>
            <a:r>
              <a:rPr lang="zh-CN" altLang="en-US" dirty="0"/>
              <a:t>号调查期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地区选项框，企业性质选项框，所属行业选项框：所有选项均从后台获取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DE4EF3-D08D-4600-AF17-F287D099792B}"/>
              </a:ext>
            </a:extLst>
          </p:cNvPr>
          <p:cNvSpPr/>
          <p:nvPr/>
        </p:nvSpPr>
        <p:spPr>
          <a:xfrm>
            <a:off x="149196" y="5338167"/>
            <a:ext cx="7356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按钮组件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查询按钮</a:t>
            </a:r>
            <a:r>
              <a:rPr lang="en-US" altLang="zh-CN" dirty="0"/>
              <a:t>:</a:t>
            </a:r>
            <a:r>
              <a:rPr lang="zh-CN" altLang="en-US" dirty="0"/>
              <a:t>默认禁用，当且仅当选项的起始时间小于结束时间时激活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导出按钮</a:t>
            </a:r>
            <a:r>
              <a:rPr lang="en-US" altLang="zh-CN" dirty="0"/>
              <a:t>:</a:t>
            </a:r>
            <a:r>
              <a:rPr lang="zh-CN" altLang="en-US" dirty="0"/>
              <a:t>默认禁用，当且仅当从后台有效数据时激活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13B7F-B3BA-49AA-A765-2D9B5B19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" y="2214688"/>
            <a:ext cx="11759951" cy="4161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C2DF3E-8C74-4B0E-B7BE-46F20D898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87" y="2739080"/>
            <a:ext cx="9383881" cy="1806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19412C-4415-4C7C-8A0B-6905954EC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829" y="2651098"/>
            <a:ext cx="12192000" cy="1588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3032E1-B9A4-4E03-8BCD-8DD366321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227" y="4545736"/>
            <a:ext cx="2161905" cy="5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EB1064-DE1B-4795-A862-887CB3236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9227" y="4990039"/>
            <a:ext cx="2057143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973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712067-69F8-42AB-8D3E-9687609F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891540"/>
            <a:ext cx="9762490" cy="2682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372D9-5333-499B-BC19-749DA18C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02" y="3429000"/>
            <a:ext cx="10120625" cy="275082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54119E9-59F5-476E-8A88-71E78709AC10}"/>
              </a:ext>
            </a:extLst>
          </p:cNvPr>
          <p:cNvSpPr txBox="1">
            <a:spLocks/>
          </p:cNvSpPr>
          <p:nvPr/>
        </p:nvSpPr>
        <p:spPr bwMode="auto">
          <a:xfrm>
            <a:off x="105410" y="4091576"/>
            <a:ext cx="19215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800" b="1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  <a:t>趋势分析</a:t>
            </a:r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28F550-5652-4653-A717-0C01EC0153B5}"/>
              </a:ext>
            </a:extLst>
          </p:cNvPr>
          <p:cNvSpPr txBox="1">
            <a:spLocks/>
          </p:cNvSpPr>
          <p:nvPr/>
        </p:nvSpPr>
        <p:spPr bwMode="auto">
          <a:xfrm>
            <a:off x="105410" y="1823043"/>
            <a:ext cx="19215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800" b="1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  <a:t>对比分析</a:t>
            </a:r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878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后端具体设计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072838-0DB8-473A-9857-9409DF58F371}"/>
              </a:ext>
            </a:extLst>
          </p:cNvPr>
          <p:cNvSpPr txBox="1"/>
          <p:nvPr/>
        </p:nvSpPr>
        <p:spPr>
          <a:xfrm>
            <a:off x="329984" y="4385635"/>
            <a:ext cx="450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697AC7-A3A2-4713-9184-1960BE52CE02}"/>
              </a:ext>
            </a:extLst>
          </p:cNvPr>
          <p:cNvSpPr txBox="1"/>
          <p:nvPr/>
        </p:nvSpPr>
        <p:spPr>
          <a:xfrm>
            <a:off x="329984" y="1114366"/>
            <a:ext cx="45034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接口设计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B01D53-EC8C-4E96-A397-0AABE6FC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2" y="1679748"/>
            <a:ext cx="3533333" cy="27058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D60CDE-9F48-4892-9BB0-15E4632D7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135" y="1679748"/>
            <a:ext cx="6328492" cy="134991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E07564D-7AB2-4FFD-96F6-5EA447AEB1AE}"/>
              </a:ext>
            </a:extLst>
          </p:cNvPr>
          <p:cNvSpPr txBox="1">
            <a:spLocks/>
          </p:cNvSpPr>
          <p:nvPr/>
        </p:nvSpPr>
        <p:spPr bwMode="auto">
          <a:xfrm>
            <a:off x="10245619" y="3548180"/>
            <a:ext cx="19215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800" b="1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  <a:t>对比分析</a:t>
            </a:r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68F8C70-F026-45D6-8B58-C6D6C1AED733}"/>
              </a:ext>
            </a:extLst>
          </p:cNvPr>
          <p:cNvSpPr txBox="1">
            <a:spLocks/>
          </p:cNvSpPr>
          <p:nvPr/>
        </p:nvSpPr>
        <p:spPr bwMode="auto">
          <a:xfrm>
            <a:off x="10314627" y="1787153"/>
            <a:ext cx="19215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800" b="1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  <a:t>趋势分析</a:t>
            </a:r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2CC8BE-2352-46B3-9BD0-600EF7DD2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43" y="3176111"/>
            <a:ext cx="6190476" cy="1209524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D7513021-7DD8-467D-9DD9-A4B8873B6B7A}"/>
              </a:ext>
            </a:extLst>
          </p:cNvPr>
          <p:cNvSpPr txBox="1">
            <a:spLocks/>
          </p:cNvSpPr>
          <p:nvPr/>
        </p:nvSpPr>
        <p:spPr bwMode="auto">
          <a:xfrm>
            <a:off x="10467027" y="1939553"/>
            <a:ext cx="19215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800" b="1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383506-47B1-47EE-B25B-FF674B5385CF}"/>
              </a:ext>
            </a:extLst>
          </p:cNvPr>
          <p:cNvSpPr/>
          <p:nvPr/>
        </p:nvSpPr>
        <p:spPr>
          <a:xfrm>
            <a:off x="1419313" y="4373439"/>
            <a:ext cx="69733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出错处理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当未从后台取到数据时提示警告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若某个调查期的企业数据不存在，则将就业人数至</a:t>
            </a:r>
            <a:r>
              <a:rPr lang="en-US" altLang="zh-CN" dirty="0"/>
              <a:t>0</a:t>
            </a:r>
            <a:r>
              <a:rPr lang="zh-CN" altLang="en-US" dirty="0"/>
              <a:t>并返回无数据</a:t>
            </a:r>
            <a:endParaRPr lang="en-US" altLang="zh-CN" dirty="0"/>
          </a:p>
          <a:p>
            <a:r>
              <a:rPr lang="zh-CN" altLang="en-US" dirty="0"/>
              <a:t>且无法进行对比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4897BD-84FE-4D86-B7ED-B3BFD1BD20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151" t="14001" r="16553" b="14571"/>
          <a:stretch/>
        </p:blipFill>
        <p:spPr>
          <a:xfrm>
            <a:off x="8038748" y="4506055"/>
            <a:ext cx="3642360" cy="4285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C28930-71BB-485C-84CC-722E3F49E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506" y="5611012"/>
            <a:ext cx="7427917" cy="6060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72E1647-9048-45F9-9A20-6B0717DDE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06" y="5236673"/>
            <a:ext cx="7122113" cy="3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88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主要任务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感谢老师的悉心指导</a:t>
            </a:r>
          </a:p>
        </p:txBody>
      </p:sp>
      <p:sp>
        <p:nvSpPr>
          <p:cNvPr id="7" name="副标题 2"/>
          <p:cNvSpPr txBox="1"/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accent3"/>
                </a:solidFill>
              </a:rPr>
              <a:t>Thanks for Your Attention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481058" y="1192861"/>
            <a:ext cx="265611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Vue</a:t>
            </a: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界面导航设计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597444" y="2877650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项目功能实现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3489962" y="1280822"/>
            <a:ext cx="728698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1.</a:t>
            </a:r>
            <a:r>
              <a:rPr kumimoji="0" lang="zh-CN" altLang="en-US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主要负责网站界面的导航架构和路由导航编写</a:t>
            </a:r>
            <a:endParaRPr kumimoji="0" lang="en-US" altLang="zh-CN" sz="1800" b="0" i="0" u="sng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2.</a:t>
            </a:r>
            <a:r>
              <a:rPr kumimoji="0" lang="zh-CN" altLang="en-US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自学</a:t>
            </a:r>
            <a:r>
              <a:rPr kumimoji="0" lang="en-US" altLang="zh-CN" sz="1800" b="0" i="0" u="sng" strike="noStrike" kern="120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vue</a:t>
            </a:r>
            <a:r>
              <a:rPr kumimoji="0" lang="zh-CN" altLang="en-US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并</a:t>
            </a:r>
            <a:r>
              <a:rPr lang="zh-CN" altLang="en-US" u="sng" spc="300" dirty="0">
                <a:solidFill>
                  <a:prstClr val="black"/>
                </a:solidFill>
                <a:latin typeface="微软雅黑"/>
                <a:ea typeface="微软雅黑"/>
              </a:rPr>
              <a:t>制作有声</a:t>
            </a:r>
            <a:r>
              <a:rPr kumimoji="0" lang="en-US" altLang="zh-CN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sng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讲解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3489962" y="2911691"/>
            <a:ext cx="803147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u="sng" spc="300" dirty="0">
                <a:solidFill>
                  <a:prstClr val="black"/>
                </a:solidFill>
                <a:latin typeface="微软雅黑"/>
                <a:ea typeface="微软雅黑"/>
              </a:rPr>
              <a:t>主要负责企业管理系统的数据汇总，取样分析，对比分析和趋势分析功能的设计编写和测试</a:t>
            </a:r>
            <a:endParaRPr kumimoji="0" lang="zh-CN" altLang="en-US" sz="1800" b="0" i="0" u="sng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6370C7-79C5-420B-B331-C2F1A5410D9A}"/>
              </a:ext>
            </a:extLst>
          </p:cNvPr>
          <p:cNvSpPr txBox="1"/>
          <p:nvPr/>
        </p:nvSpPr>
        <p:spPr>
          <a:xfrm>
            <a:off x="597444" y="4355930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小组日志记录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40FE46-4453-4F99-9FCF-61BFD488DC1F}"/>
              </a:ext>
            </a:extLst>
          </p:cNvPr>
          <p:cNvSpPr/>
          <p:nvPr/>
        </p:nvSpPr>
        <p:spPr>
          <a:xfrm>
            <a:off x="2880474" y="4446211"/>
            <a:ext cx="6096000" cy="417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pc="300" dirty="0">
                <a:solidFill>
                  <a:prstClr val="black"/>
                </a:solidFill>
              </a:rPr>
              <a:t>每次小组会议和展示之后记录日志留档</a:t>
            </a:r>
          </a:p>
        </p:txBody>
      </p:sp>
    </p:spTree>
    <p:extLst>
      <p:ext uri="{BB962C8B-B14F-4D97-AF65-F5344CB8AC3E}">
        <p14:creationId xmlns:p14="http://schemas.microsoft.com/office/powerpoint/2010/main" val="14104797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4936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latin typeface="微软雅黑" panose="020B0503020204020204" charset="-122"/>
              </a:rPr>
              <a:t>Vue</a:t>
            </a:r>
            <a:r>
              <a:rPr lang="zh-CN" altLang="en-US" sz="4000" b="1" spc="600" dirty="0">
                <a:latin typeface="微软雅黑" panose="020B0503020204020204" charset="-122"/>
              </a:rPr>
              <a:t>界面导航架构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9890" y="258716"/>
            <a:ext cx="8643848" cy="867930"/>
          </a:xfrm>
        </p:spPr>
        <p:txBody>
          <a:bodyPr/>
          <a:lstStyle/>
          <a:p>
            <a: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  <a:t>界面布局</a:t>
            </a:r>
            <a:br>
              <a:rPr lang="zh-CN" altLang="en-US" spc="300" dirty="0">
                <a:solidFill>
                  <a:srgbClr val="006C39"/>
                </a:solidFill>
                <a:latin typeface="微软雅黑"/>
                <a:ea typeface="微软雅黑"/>
              </a:rPr>
            </a:br>
            <a:endParaRPr lang="zh-CN" altLang="en-US" dirty="0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6220072" y="3608945"/>
            <a:ext cx="597192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7492" y="3603482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67492" y="1218666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0E60308-FE21-4D08-A85C-D6276091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14" y="1248475"/>
            <a:ext cx="5922341" cy="22783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5A02CEE-BC33-48F2-AC66-597DE019786A}"/>
              </a:ext>
            </a:extLst>
          </p:cNvPr>
          <p:cNvSpPr txBox="1"/>
          <p:nvPr/>
        </p:nvSpPr>
        <p:spPr>
          <a:xfrm>
            <a:off x="-38216" y="2651543"/>
            <a:ext cx="728698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21B50-3196-45C2-9558-69E2E84B87B8}"/>
              </a:ext>
            </a:extLst>
          </p:cNvPr>
          <p:cNvSpPr txBox="1"/>
          <p:nvPr/>
        </p:nvSpPr>
        <p:spPr>
          <a:xfrm>
            <a:off x="402165" y="1126646"/>
            <a:ext cx="45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路由规则</a:t>
            </a:r>
            <a:endParaRPr lang="en-US" altLang="zh-CN" b="1" dirty="0"/>
          </a:p>
          <a:p>
            <a:r>
              <a:rPr lang="zh-CN" altLang="en-US" dirty="0"/>
              <a:t>根目录为登录界面，登录后根据账号可进入省端，市端和企业端的界面，且禁止</a:t>
            </a:r>
            <a:r>
              <a:rPr lang="en-US" altLang="zh-CN" dirty="0" err="1"/>
              <a:t>url</a:t>
            </a:r>
            <a:r>
              <a:rPr lang="zh-CN" altLang="en-US" dirty="0"/>
              <a:t>跳转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7D5B9F-DBD5-4F65-838E-B715F73D6154}"/>
              </a:ext>
            </a:extLst>
          </p:cNvPr>
          <p:cNvSpPr txBox="1"/>
          <p:nvPr/>
        </p:nvSpPr>
        <p:spPr>
          <a:xfrm>
            <a:off x="211548" y="2853960"/>
            <a:ext cx="450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1D5A11-514C-4805-9696-DF5EBB7D201C}"/>
              </a:ext>
            </a:extLst>
          </p:cNvPr>
          <p:cNvSpPr txBox="1"/>
          <p:nvPr/>
        </p:nvSpPr>
        <p:spPr>
          <a:xfrm>
            <a:off x="402166" y="2405689"/>
            <a:ext cx="450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主界面由侧边导航栏，顶部栏和页面显示部分组成，点击左侧导航栏的选项可以跳转到对应的页面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05391D-12A2-4D6A-BC28-BC12986C7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76" y="3691017"/>
            <a:ext cx="5922340" cy="23892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C03D77-66E7-4108-B739-493D4BD11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8" y="3458211"/>
            <a:ext cx="4316935" cy="2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DFF5BF7-EC0E-4EF6-86EC-574C8877ECD0}"/>
              </a:ext>
            </a:extLst>
          </p:cNvPr>
          <p:cNvSpPr txBox="1"/>
          <p:nvPr/>
        </p:nvSpPr>
        <p:spPr>
          <a:xfrm>
            <a:off x="8383091" y="871393"/>
            <a:ext cx="450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界面参考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49E3AB-5FC5-42B9-8629-B8BDA73E5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48" y="146717"/>
            <a:ext cx="12192000" cy="61531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1473" y="240851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数据汇总功能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/>
              <a:t>需求分析和设计</a:t>
            </a:r>
            <a:endParaRPr lang="zh-CN" altLang="en-US" dirty="0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043909" y="3549218"/>
            <a:ext cx="636765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94764" y="3763429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1972" y="1085316"/>
            <a:ext cx="0" cy="2278411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A561817-5F6B-4509-90B6-8FF31917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69" y="856716"/>
            <a:ext cx="6752381" cy="25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FB51E6-E0CA-49FC-8AFF-B295B72D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87" y="3708387"/>
            <a:ext cx="6423648" cy="29133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92A68A-874A-4368-8B48-D3D144D41C20}"/>
              </a:ext>
            </a:extLst>
          </p:cNvPr>
          <p:cNvSpPr txBox="1"/>
          <p:nvPr/>
        </p:nvSpPr>
        <p:spPr>
          <a:xfrm>
            <a:off x="391347" y="1246219"/>
            <a:ext cx="4503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初始需求比较简单，后续客户具体需求需要加上企业季度和企业性质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最终汇总字段</a:t>
            </a:r>
            <a:r>
              <a:rPr lang="zh-CN" altLang="en-US" dirty="0"/>
              <a:t>可选：调查期，企业性质，所属行业，企业地区，企业月度，企业季度，企业年度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E2F9D7-40BE-4A8F-9E5E-0BE647E239AA}"/>
              </a:ext>
            </a:extLst>
          </p:cNvPr>
          <p:cNvSpPr txBox="1"/>
          <p:nvPr/>
        </p:nvSpPr>
        <p:spPr>
          <a:xfrm>
            <a:off x="391347" y="3857456"/>
            <a:ext cx="450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汇总的前提是确定时间，后续加入时间选项</a:t>
            </a:r>
            <a:r>
              <a:rPr lang="zh-CN" altLang="en-US" dirty="0">
                <a:highlight>
                  <a:srgbClr val="FFFF00"/>
                </a:highlight>
              </a:rPr>
              <a:t>下拉框</a:t>
            </a:r>
            <a:r>
              <a:rPr lang="zh-CN" altLang="en-US" dirty="0"/>
              <a:t>，不同的汇总字段对应不同的下拉框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前端页面设计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A0AC0-9D42-4DFD-A421-9983C474353B}"/>
              </a:ext>
            </a:extLst>
          </p:cNvPr>
          <p:cNvSpPr/>
          <p:nvPr/>
        </p:nvSpPr>
        <p:spPr>
          <a:xfrm>
            <a:off x="149196" y="1154251"/>
            <a:ext cx="7032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表格组件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当前调查期就业表格</a:t>
            </a:r>
            <a:r>
              <a:rPr lang="en-US" altLang="zh-CN" dirty="0"/>
              <a:t>:</a:t>
            </a:r>
            <a:r>
              <a:rPr lang="zh-CN" altLang="en-US" dirty="0"/>
              <a:t>用户进入页面后直接显示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汇总数据表格</a:t>
            </a:r>
            <a:r>
              <a:rPr lang="en-US" altLang="zh-CN" dirty="0"/>
              <a:t> :</a:t>
            </a:r>
            <a:r>
              <a:rPr lang="zh-CN" altLang="en-US" dirty="0"/>
              <a:t>用于展示汇总的数据，表头包括汇总项和就业人数</a:t>
            </a:r>
            <a:r>
              <a:rPr lang="en-US" altLang="zh-CN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2A309-1846-449C-88C7-AA60DDB4690A}"/>
              </a:ext>
            </a:extLst>
          </p:cNvPr>
          <p:cNvSpPr/>
          <p:nvPr/>
        </p:nvSpPr>
        <p:spPr>
          <a:xfrm>
            <a:off x="149196" y="2616964"/>
            <a:ext cx="11532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选项框组件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汇总字段选项框</a:t>
            </a:r>
            <a:r>
              <a:rPr lang="en-US" altLang="zh-CN" dirty="0"/>
              <a:t>:</a:t>
            </a:r>
            <a:r>
              <a:rPr lang="zh-CN" altLang="en-US" dirty="0"/>
              <a:t>调查期，企业性质，所属行业，企业地区，企业月度，企业季度，企业年度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起止调查期选项框组件</a:t>
            </a:r>
            <a:r>
              <a:rPr lang="en-US" altLang="zh-CN" dirty="0"/>
              <a:t>:</a:t>
            </a:r>
            <a:r>
              <a:rPr lang="zh-CN" altLang="en-US" dirty="0"/>
              <a:t>当汇总字段为调查期，企业性质，所属行业，企业地区时显示，具有匹配功能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起止月份组件</a:t>
            </a:r>
            <a:r>
              <a:rPr lang="en-US" altLang="zh-CN" dirty="0"/>
              <a:t>:</a:t>
            </a:r>
            <a:r>
              <a:rPr lang="zh-CN" altLang="en-US" dirty="0"/>
              <a:t>当汇总字段为企业月度和企业季度时显示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起止年份组件</a:t>
            </a:r>
            <a:r>
              <a:rPr lang="en-US" altLang="zh-CN" dirty="0"/>
              <a:t>:</a:t>
            </a:r>
            <a:r>
              <a:rPr lang="zh-CN" altLang="en-US" dirty="0"/>
              <a:t>当汇总字段为企业年度时显示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DE4EF3-D08D-4600-AF17-F287D099792B}"/>
              </a:ext>
            </a:extLst>
          </p:cNvPr>
          <p:cNvSpPr/>
          <p:nvPr/>
        </p:nvSpPr>
        <p:spPr>
          <a:xfrm>
            <a:off x="171282" y="5187045"/>
            <a:ext cx="7739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按钮组件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汇总按钮</a:t>
            </a:r>
            <a:r>
              <a:rPr lang="en-US" altLang="zh-CN" dirty="0"/>
              <a:t>:</a:t>
            </a:r>
            <a:r>
              <a:rPr lang="zh-CN" altLang="en-US" dirty="0"/>
              <a:t>默认禁用，当且仅当选项的起始时间小于等于结束时间时激活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导出按钮</a:t>
            </a:r>
            <a:r>
              <a:rPr lang="en-US" altLang="zh-CN" dirty="0"/>
              <a:t>:</a:t>
            </a:r>
            <a:r>
              <a:rPr lang="zh-CN" altLang="en-US" dirty="0"/>
              <a:t>点击可以导出图表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1C45B6-090C-49CB-BF06-512E0ADE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4" y="3534727"/>
            <a:ext cx="4652558" cy="4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A62BFC-3833-4E1A-B723-8FCECFF40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44251"/>
            <a:ext cx="4769412" cy="496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536004-3559-4806-A500-362EA2A8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25317"/>
            <a:ext cx="4811620" cy="5776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4DDFC5-5E0F-4E2D-A6AE-240A1BCF6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562" r="75716" b="16818"/>
          <a:stretch/>
        </p:blipFill>
        <p:spPr>
          <a:xfrm>
            <a:off x="7362657" y="965294"/>
            <a:ext cx="3810168" cy="16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696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32D86-860A-4FC3-BE0C-1DB9519A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2" y="1287801"/>
            <a:ext cx="11292535" cy="37006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3A65F7-3295-48EF-8934-310EBFC0F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335426"/>
            <a:ext cx="11037417" cy="444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9D20AA-2DA9-4447-80C0-B1FB8BFF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74399"/>
            <a:ext cx="12192000" cy="49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5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g2ZDU0NjYwNjFhOGM3OTlkYWY4MTlmNzdlNzZhZjQifQ=="/>
  <p:tag name="KSO_WPP_MARK_KEY" val="c4768913-7e80-4586-9ff6-0145e610350a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946</Words>
  <Application>Microsoft Office PowerPoint</Application>
  <PresentationFormat>宽屏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主要任务</vt:lpstr>
      <vt:lpstr>PowerPoint 演示文稿</vt:lpstr>
      <vt:lpstr>界面布局 </vt:lpstr>
      <vt:lpstr>PowerPoint 演示文稿</vt:lpstr>
      <vt:lpstr>需求分析和设计</vt:lpstr>
      <vt:lpstr>前端页面设计</vt:lpstr>
      <vt:lpstr>数据流图</vt:lpstr>
      <vt:lpstr>后端具体设计</vt:lpstr>
      <vt:lpstr>PowerPoint 演示文稿</vt:lpstr>
      <vt:lpstr>需求分析和设计</vt:lpstr>
      <vt:lpstr>前端页面设计</vt:lpstr>
      <vt:lpstr>后端具体设计和状态转换</vt:lpstr>
      <vt:lpstr>PowerPoint 演示文稿</vt:lpstr>
      <vt:lpstr>需求分析和设计</vt:lpstr>
      <vt:lpstr>前端页面设计</vt:lpstr>
      <vt:lpstr>数据流图</vt:lpstr>
      <vt:lpstr>后端具体设计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235</cp:revision>
  <dcterms:created xsi:type="dcterms:W3CDTF">2019-06-19T02:08:00Z</dcterms:created>
  <dcterms:modified xsi:type="dcterms:W3CDTF">2023-11-23T08:16:18Z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49C108B20C0F486EAF5A6240D380E97A_13</vt:lpwstr>
  </property>
</Properties>
</file>