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6" r:id="rId5"/>
    <p:sldId id="267" r:id="rId6"/>
    <p:sldId id="299" r:id="rId7"/>
    <p:sldId id="277" r:id="rId8"/>
    <p:sldId id="300" r:id="rId9"/>
    <p:sldId id="306" r:id="rId10"/>
    <p:sldId id="291" r:id="rId11"/>
    <p:sldId id="310" r:id="rId12"/>
    <p:sldId id="307" r:id="rId13"/>
    <p:sldId id="301" r:id="rId14"/>
    <p:sldId id="308" r:id="rId15"/>
    <p:sldId id="265" r:id="rId16"/>
    <p:sldId id="309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0053A3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6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这里讲清更新策略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0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9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8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2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6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84583/global-average-selling-price-smartphon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medium.com/dev-channel/the-cost-of-javascript-84009f51e99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google.com/web/fundamentals/performance/rai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15900" y="2911772"/>
            <a:ext cx="876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Start-up Performance of Web Applications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7666" y="3742413"/>
            <a:ext cx="11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Qi Sun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409822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Scripting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82171" y="810885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6D89D60-30FB-4496-B240-1F69C293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83" y="4140155"/>
            <a:ext cx="6982799" cy="1257475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FBA60E-6202-4AD2-ABA2-F94AADD9D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83" y="2065291"/>
            <a:ext cx="4115374" cy="1305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D32273-3F65-4CD9-BD33-90E40D388433}"/>
              </a:ext>
            </a:extLst>
          </p:cNvPr>
          <p:cNvSpPr txBox="1"/>
          <p:nvPr/>
        </p:nvSpPr>
        <p:spPr>
          <a:xfrm>
            <a:off x="1110343" y="1110344"/>
            <a:ext cx="92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Test on Course Website with Chrome’s Developer 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0AFC2D-07E8-4BF7-800D-23D59822C2FF}"/>
              </a:ext>
            </a:extLst>
          </p:cNvPr>
          <p:cNvSpPr txBox="1"/>
          <p:nvPr/>
        </p:nvSpPr>
        <p:spPr>
          <a:xfrm>
            <a:off x="5943601" y="2368092"/>
            <a:ext cx="603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most time-costing task for your browser!</a:t>
            </a:r>
          </a:p>
        </p:txBody>
      </p:sp>
    </p:spTree>
    <p:extLst>
      <p:ext uri="{BB962C8B-B14F-4D97-AF65-F5344CB8AC3E}">
        <p14:creationId xmlns:p14="http://schemas.microsoft.com/office/powerpoint/2010/main" val="73987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Scripting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82171" y="810885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32273-3F65-4CD9-BD33-90E40D388433}"/>
              </a:ext>
            </a:extLst>
          </p:cNvPr>
          <p:cNvSpPr txBox="1"/>
          <p:nvPr/>
        </p:nvSpPr>
        <p:spPr>
          <a:xfrm>
            <a:off x="1110342" y="1110344"/>
            <a:ext cx="969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Loading time is acceptable, but how about other devices?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360A6-CCBB-4623-BD3E-4981FBFE06A2}"/>
              </a:ext>
            </a:extLst>
          </p:cNvPr>
          <p:cNvSpPr txBox="1"/>
          <p:nvPr/>
        </p:nvSpPr>
        <p:spPr>
          <a:xfrm>
            <a:off x="1733266" y="1869743"/>
            <a:ext cx="7929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global average cost this year is only 245.1$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735BA-D39C-4346-B053-6C7D2EC6D5A6}"/>
              </a:ext>
            </a:extLst>
          </p:cNvPr>
          <p:cNvSpPr txBox="1"/>
          <p:nvPr/>
        </p:nvSpPr>
        <p:spPr>
          <a:xfrm>
            <a:off x="4242890" y="5897606"/>
            <a:ext cx="7710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https://www.statista.com/statistics/484583/global-average-selling-price-smartphones/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https://medium.com/dev-channel/the-cost-of-javascript-84009f51e99e</a:t>
            </a:r>
            <a:endParaRPr lang="en-US" sz="1400" dirty="0"/>
          </a:p>
          <a:p>
            <a:endParaRPr lang="en-US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DE0B95-9E09-4420-829A-6A70D4AFE6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6" r="3916" b="13216"/>
          <a:stretch/>
        </p:blipFill>
        <p:spPr>
          <a:xfrm>
            <a:off x="1733266" y="2287166"/>
            <a:ext cx="7710985" cy="31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Scripting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82171" y="810885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32273-3F65-4CD9-BD33-90E40D388433}"/>
              </a:ext>
            </a:extLst>
          </p:cNvPr>
          <p:cNvSpPr txBox="1"/>
          <p:nvPr/>
        </p:nvSpPr>
        <p:spPr>
          <a:xfrm>
            <a:off x="1110342" y="1110344"/>
            <a:ext cx="969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Loading time is acceptable, but how about other devices?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78382-4686-4634-8F59-1282B4AF9F68}"/>
              </a:ext>
            </a:extLst>
          </p:cNvPr>
          <p:cNvSpPr txBox="1"/>
          <p:nvPr/>
        </p:nvSpPr>
        <p:spPr>
          <a:xfrm>
            <a:off x="1733266" y="1878400"/>
            <a:ext cx="840702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of course website, on simulated Nexus 5X with Chrome</a:t>
            </a:r>
          </a:p>
        </p:txBody>
      </p:sp>
      <p:pic>
        <p:nvPicPr>
          <p:cNvPr id="14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B9B59F-9DFA-4BCA-AF56-78AE267C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91" y="2743396"/>
            <a:ext cx="821169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Strategies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8651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0836" y="3820884"/>
            <a:ext cx="3115714" cy="1843959"/>
            <a:chOff x="1050836" y="3820884"/>
            <a:chExt cx="3115714" cy="2306961"/>
          </a:xfrm>
        </p:grpSpPr>
        <p:sp>
          <p:nvSpPr>
            <p:cNvPr id="19" name="矩形 9"/>
            <p:cNvSpPr/>
            <p:nvPr/>
          </p:nvSpPr>
          <p:spPr>
            <a:xfrm>
              <a:off x="1050836" y="3820884"/>
              <a:ext cx="3115714" cy="2306961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5"/>
            <p:cNvGrpSpPr/>
            <p:nvPr/>
          </p:nvGrpSpPr>
          <p:grpSpPr>
            <a:xfrm>
              <a:off x="1095799" y="4117301"/>
              <a:ext cx="3060280" cy="1455093"/>
              <a:chOff x="3552933" y="623574"/>
              <a:chExt cx="2295210" cy="1091318"/>
            </a:xfrm>
          </p:grpSpPr>
          <p:sp>
            <p:nvSpPr>
              <p:cNvPr id="21" name="文本框 8"/>
              <p:cNvSpPr txBox="1"/>
              <p:nvPr/>
            </p:nvSpPr>
            <p:spPr>
              <a:xfrm>
                <a:off x="3552933" y="1105495"/>
                <a:ext cx="2295210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Obviously less script will need less time to process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560788" y="623574"/>
                <a:ext cx="116589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Less Script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733515" y="260802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  <a:latin typeface="+mn-ea"/>
              </a:rPr>
              <a:t>Method 1</a:t>
            </a:r>
            <a:endParaRPr kumimoji="1"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82650" y="3429668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rgbClr val="404040"/>
                </a:solidFill>
              </a:rPr>
              <a:t>Method 2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12932" y="260802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/>
              <a:t>Method 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052639" y="3429668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rgbClr val="404040"/>
                </a:solidFill>
              </a:rPr>
              <a:t>Method 4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21602" y="894959"/>
            <a:ext cx="3759879" cy="1805472"/>
            <a:chOff x="3521602" y="948168"/>
            <a:chExt cx="3167707" cy="1805472"/>
          </a:xfrm>
        </p:grpSpPr>
        <p:sp>
          <p:nvSpPr>
            <p:cNvPr id="14" name="矩形 9"/>
            <p:cNvSpPr/>
            <p:nvPr/>
          </p:nvSpPr>
          <p:spPr>
            <a:xfrm flipV="1">
              <a:off x="3521602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 45"/>
            <p:cNvGrpSpPr/>
            <p:nvPr/>
          </p:nvGrpSpPr>
          <p:grpSpPr>
            <a:xfrm>
              <a:off x="3577037" y="1053952"/>
              <a:ext cx="3112272" cy="1528069"/>
              <a:chOff x="3560787" y="480600"/>
              <a:chExt cx="2334204" cy="1146051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3560787" y="853073"/>
                <a:ext cx="2334204" cy="7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Divide codes into small chunks with different priority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60787" y="480600"/>
                <a:ext cx="152229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Code-splitting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936246" y="3820883"/>
            <a:ext cx="3630836" cy="1843959"/>
            <a:chOff x="5936246" y="3820884"/>
            <a:chExt cx="3201520" cy="1805472"/>
          </a:xfrm>
        </p:grpSpPr>
        <p:sp>
          <p:nvSpPr>
            <p:cNvPr id="24" name="矩形 9"/>
            <p:cNvSpPr/>
            <p:nvPr/>
          </p:nvSpPr>
          <p:spPr>
            <a:xfrm>
              <a:off x="593624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组 45"/>
            <p:cNvGrpSpPr/>
            <p:nvPr/>
          </p:nvGrpSpPr>
          <p:grpSpPr>
            <a:xfrm>
              <a:off x="5991683" y="4117301"/>
              <a:ext cx="3146083" cy="1236456"/>
              <a:chOff x="3560788" y="623574"/>
              <a:chExt cx="2359562" cy="927340"/>
            </a:xfrm>
          </p:grpSpPr>
          <p:sp>
            <p:nvSpPr>
              <p:cNvPr id="42" name="文本框 8"/>
              <p:cNvSpPr txBox="1"/>
              <p:nvPr/>
            </p:nvSpPr>
            <p:spPr>
              <a:xfrm>
                <a:off x="3560788" y="954237"/>
                <a:ext cx="2359562" cy="59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Convert code into efficient JavaScript before download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560788" y="623574"/>
                <a:ext cx="179097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AOT Compilation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304128" y="948168"/>
            <a:ext cx="3569424" cy="1805472"/>
            <a:chOff x="8304128" y="948168"/>
            <a:chExt cx="3352375" cy="1805472"/>
          </a:xfrm>
        </p:grpSpPr>
        <p:sp>
          <p:nvSpPr>
            <p:cNvPr id="29" name="矩形 9"/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4" name="组 45"/>
            <p:cNvGrpSpPr/>
            <p:nvPr/>
          </p:nvGrpSpPr>
          <p:grpSpPr>
            <a:xfrm>
              <a:off x="8304128" y="1040082"/>
              <a:ext cx="3352375" cy="1261517"/>
              <a:chOff x="3458780" y="470197"/>
              <a:chExt cx="2514280" cy="946137"/>
            </a:xfrm>
          </p:grpSpPr>
          <p:sp>
            <p:nvSpPr>
              <p:cNvPr id="45" name="文本框 8"/>
              <p:cNvSpPr txBox="1"/>
              <p:nvPr/>
            </p:nvSpPr>
            <p:spPr>
              <a:xfrm>
                <a:off x="3515418" y="806937"/>
                <a:ext cx="245764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Load lazily and unlock more when arriving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458780" y="470197"/>
                <a:ext cx="2457643" cy="276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Progressive bootstrapping</a:t>
                </a:r>
                <a:endParaRPr lang="zh-CN" altLang="en-US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0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Rendering: Server-side VS Client-side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82171" y="810885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32273-3F65-4CD9-BD33-90E40D388433}"/>
              </a:ext>
            </a:extLst>
          </p:cNvPr>
          <p:cNvSpPr txBox="1"/>
          <p:nvPr/>
        </p:nvSpPr>
        <p:spPr>
          <a:xfrm>
            <a:off x="1110343" y="1110344"/>
            <a:ext cx="9274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Server Side Rendering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Good choice for static, less interactive pages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Convenient for search engine to parse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A8092-5195-4406-908E-2814FB7E3078}"/>
              </a:ext>
            </a:extLst>
          </p:cNvPr>
          <p:cNvSpPr txBox="1"/>
          <p:nvPr/>
        </p:nvSpPr>
        <p:spPr>
          <a:xfrm>
            <a:off x="1110343" y="3377776"/>
            <a:ext cx="92746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Client Side Rendering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More efficient for webpages with complex features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Hard to handle: bundling, </a:t>
            </a:r>
            <a:r>
              <a:rPr lang="en-US" sz="2000" dirty="0" err="1"/>
              <a:t>transpiling</a:t>
            </a:r>
            <a:r>
              <a:rPr lang="en-US" sz="2000" dirty="0"/>
              <a:t>, linting, cache bursting……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No worry, frameworks will do it for us!!</a:t>
            </a:r>
          </a:p>
        </p:txBody>
      </p:sp>
    </p:spTree>
    <p:extLst>
      <p:ext uri="{BB962C8B-B14F-4D97-AF65-F5344CB8AC3E}">
        <p14:creationId xmlns:p14="http://schemas.microsoft.com/office/powerpoint/2010/main" val="42299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42335" y="2698222"/>
            <a:ext cx="5307329" cy="1750950"/>
            <a:chOff x="4887549" y="1124584"/>
            <a:chExt cx="2416902" cy="3470609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3416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Summary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82171" y="810885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32273-3F65-4CD9-BD33-90E40D388433}"/>
              </a:ext>
            </a:extLst>
          </p:cNvPr>
          <p:cNvSpPr txBox="1"/>
          <p:nvPr/>
        </p:nvSpPr>
        <p:spPr>
          <a:xfrm>
            <a:off x="1110343" y="1110344"/>
            <a:ext cx="927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Network,</a:t>
            </a:r>
            <a:r>
              <a:rPr lang="zh-CN" altLang="en-US" sz="2400" dirty="0"/>
              <a:t> </a:t>
            </a:r>
            <a:r>
              <a:rPr lang="en-US" altLang="zh-CN" sz="2400" dirty="0"/>
              <a:t>Scripting, Rendering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9C33C7-AB80-4678-850D-B02EAB93A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4" y="1941341"/>
            <a:ext cx="836411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100018" y="1731128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873413" y="1865136"/>
            <a:ext cx="4189595" cy="1209570"/>
            <a:chOff x="3909356" y="1685526"/>
            <a:chExt cx="4189595" cy="1209570"/>
          </a:xfrm>
        </p:grpSpPr>
        <p:sp>
          <p:nvSpPr>
            <p:cNvPr id="19" name="文本框 18"/>
            <p:cNvSpPr txBox="1"/>
            <p:nvPr/>
          </p:nvSpPr>
          <p:spPr>
            <a:xfrm>
              <a:off x="4917839" y="1817878"/>
              <a:ext cx="3181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微软雅黑" panose="020B0503020204020204" pitchFamily="34" charset="-122"/>
                </a:rPr>
                <a:t>Backgrounds</a:t>
              </a:r>
            </a:p>
            <a:p>
              <a:endParaRPr lang="zh-CN" altLang="en-US" sz="32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897220"/>
            <a:ext cx="3453868" cy="828000"/>
            <a:chOff x="3873413" y="4753058"/>
            <a:chExt cx="3453868" cy="828000"/>
          </a:xfrm>
        </p:grpSpPr>
        <p:sp>
          <p:nvSpPr>
            <p:cNvPr id="24" name="文本框 23"/>
            <p:cNvSpPr txBox="1"/>
            <p:nvPr/>
          </p:nvSpPr>
          <p:spPr>
            <a:xfrm>
              <a:off x="4932423" y="4843892"/>
              <a:ext cx="2394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微软雅黑" panose="020B0503020204020204" pitchFamily="34" charset="-122"/>
                </a:rPr>
                <a:t>Summary</a:t>
              </a:r>
              <a:endParaRPr lang="zh-CN" altLang="en-US" sz="36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873413" y="3430498"/>
            <a:ext cx="6389287" cy="828000"/>
            <a:chOff x="8098970" y="3203903"/>
            <a:chExt cx="6389287" cy="828000"/>
          </a:xfrm>
        </p:grpSpPr>
        <p:sp>
          <p:nvSpPr>
            <p:cNvPr id="60" name="文本框 59"/>
            <p:cNvSpPr txBox="1"/>
            <p:nvPr/>
          </p:nvSpPr>
          <p:spPr>
            <a:xfrm>
              <a:off x="9107453" y="3294737"/>
              <a:ext cx="5380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微软雅黑" panose="020B0503020204020204" pitchFamily="34" charset="-122"/>
                </a:rPr>
                <a:t>Facts and Strategies</a:t>
              </a:r>
              <a:endParaRPr lang="zh-CN" altLang="en-US" sz="36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607060" y="2063530"/>
            <a:ext cx="6977880" cy="2730940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825204"/>
              <a:ext cx="241690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29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Why start-up performance matters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54661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Hyper-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connected</a:t>
            </a:r>
          </a:p>
        </p:txBody>
      </p:sp>
      <p:sp>
        <p:nvSpPr>
          <p:cNvPr id="46" name="矩形 45"/>
          <p:cNvSpPr/>
          <p:nvPr/>
        </p:nvSpPr>
        <p:spPr>
          <a:xfrm>
            <a:off x="5742853" y="4255837"/>
            <a:ext cx="534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——</a:t>
            </a:r>
            <a:r>
              <a:rPr lang="en-US" dirty="0"/>
              <a:t>Webpagetest.org, February 2016</a:t>
            </a:r>
          </a:p>
        </p:txBody>
      </p:sp>
      <p:sp>
        <p:nvSpPr>
          <p:cNvPr id="47" name="矩形 46"/>
          <p:cNvSpPr/>
          <p:nvPr/>
        </p:nvSpPr>
        <p:spPr>
          <a:xfrm>
            <a:off x="8413996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减少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环境污染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4F65B-C173-4086-A2E7-5AFD35AC0A1A}"/>
              </a:ext>
            </a:extLst>
          </p:cNvPr>
          <p:cNvSpPr txBox="1"/>
          <p:nvPr/>
        </p:nvSpPr>
        <p:spPr>
          <a:xfrm>
            <a:off x="1293222" y="1398350"/>
            <a:ext cx="9287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53% of mobile site visits are abandoned if the pages take longer than </a:t>
            </a:r>
            <a:r>
              <a:rPr lang="en-US" sz="2400" b="1" dirty="0"/>
              <a:t>3 seconds</a:t>
            </a:r>
            <a:r>
              <a:rPr lang="en-US" sz="2400" dirty="0"/>
              <a:t> to load.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average load time for mobile sites is </a:t>
            </a:r>
            <a:r>
              <a:rPr lang="en-US" sz="2400" b="1" dirty="0"/>
              <a:t>19 seconds </a:t>
            </a:r>
            <a:r>
              <a:rPr lang="en-US" sz="2400" dirty="0"/>
              <a:t>on 3G connections.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19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69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How to measure performance: RAIL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7C62C-B74D-4613-83F2-7E140E7C1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889400"/>
            <a:ext cx="10101943" cy="36628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2B6222-AD08-455D-8DEC-ACF395A7B9E4}"/>
              </a:ext>
            </a:extLst>
          </p:cNvPr>
          <p:cNvSpPr txBox="1"/>
          <p:nvPr/>
        </p:nvSpPr>
        <p:spPr>
          <a:xfrm>
            <a:off x="4706983" y="6094191"/>
            <a:ext cx="643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https://developers.google.com/web/fundamentals/performance/rail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487862" y="2137268"/>
            <a:ext cx="3216275" cy="2765599"/>
            <a:chOff x="4887549" y="1124584"/>
            <a:chExt cx="2416902" cy="2587295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588221"/>
              <a:ext cx="2416902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Facts &amp; Strategies</a:t>
              </a:r>
              <a:endPara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7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893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Facts that influence start-up performance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21143" y="3163510"/>
            <a:ext cx="1142022" cy="1142022"/>
            <a:chOff x="794881" y="1048888"/>
            <a:chExt cx="1142022" cy="1142022"/>
          </a:xfrm>
        </p:grpSpPr>
        <p:sp>
          <p:nvSpPr>
            <p:cNvPr id="9" name="椭圆 8"/>
            <p:cNvSpPr/>
            <p:nvPr/>
          </p:nvSpPr>
          <p:spPr>
            <a:xfrm>
              <a:off x="794881" y="1048888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27705" y="1277340"/>
              <a:ext cx="676374" cy="685120"/>
              <a:chOff x="7639243" y="2325084"/>
              <a:chExt cx="726802" cy="736201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011851" y="3563025"/>
            <a:ext cx="71497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Parse, compile &amp; execute JavaScript.</a:t>
            </a:r>
          </a:p>
        </p:txBody>
      </p:sp>
      <p:sp>
        <p:nvSpPr>
          <p:cNvPr id="14" name="矩形 13"/>
          <p:cNvSpPr/>
          <p:nvPr/>
        </p:nvSpPr>
        <p:spPr>
          <a:xfrm>
            <a:off x="2048719" y="3054623"/>
            <a:ext cx="173637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Scripting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94881" y="1327101"/>
            <a:ext cx="1142022" cy="1142022"/>
            <a:chOff x="794881" y="2597323"/>
            <a:chExt cx="1142022" cy="1142022"/>
          </a:xfrm>
        </p:grpSpPr>
        <p:sp>
          <p:nvSpPr>
            <p:cNvPr id="15" name="椭圆 14"/>
            <p:cNvSpPr/>
            <p:nvPr/>
          </p:nvSpPr>
          <p:spPr>
            <a:xfrm>
              <a:off x="794881" y="2597323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025651" y="2880589"/>
              <a:ext cx="680482" cy="575490"/>
            </a:xfrm>
            <a:custGeom>
              <a:avLst/>
              <a:gdLst>
                <a:gd name="T0" fmla="*/ 103 w 175"/>
                <a:gd name="T1" fmla="*/ 64 h 148"/>
                <a:gd name="T2" fmla="*/ 51 w 175"/>
                <a:gd name="T3" fmla="*/ 64 h 148"/>
                <a:gd name="T4" fmla="*/ 51 w 175"/>
                <a:gd name="T5" fmla="*/ 84 h 148"/>
                <a:gd name="T6" fmla="*/ 0 w 175"/>
                <a:gd name="T7" fmla="*/ 42 h 148"/>
                <a:gd name="T8" fmla="*/ 51 w 175"/>
                <a:gd name="T9" fmla="*/ 0 h 148"/>
                <a:gd name="T10" fmla="*/ 51 w 175"/>
                <a:gd name="T11" fmla="*/ 22 h 148"/>
                <a:gd name="T12" fmla="*/ 103 w 175"/>
                <a:gd name="T13" fmla="*/ 22 h 148"/>
                <a:gd name="T14" fmla="*/ 103 w 175"/>
                <a:gd name="T15" fmla="*/ 64 h 148"/>
                <a:gd name="T16" fmla="*/ 103 w 175"/>
                <a:gd name="T17" fmla="*/ 64 h 148"/>
                <a:gd name="T18" fmla="*/ 74 w 175"/>
                <a:gd name="T19" fmla="*/ 126 h 148"/>
                <a:gd name="T20" fmla="*/ 126 w 175"/>
                <a:gd name="T21" fmla="*/ 126 h 148"/>
                <a:gd name="T22" fmla="*/ 126 w 175"/>
                <a:gd name="T23" fmla="*/ 148 h 148"/>
                <a:gd name="T24" fmla="*/ 175 w 175"/>
                <a:gd name="T25" fmla="*/ 106 h 148"/>
                <a:gd name="T26" fmla="*/ 126 w 175"/>
                <a:gd name="T27" fmla="*/ 64 h 148"/>
                <a:gd name="T28" fmla="*/ 126 w 175"/>
                <a:gd name="T29" fmla="*/ 84 h 148"/>
                <a:gd name="T30" fmla="*/ 74 w 175"/>
                <a:gd name="T31" fmla="*/ 84 h 148"/>
                <a:gd name="T32" fmla="*/ 74 w 175"/>
                <a:gd name="T33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48">
                  <a:moveTo>
                    <a:pt x="103" y="64"/>
                  </a:moveTo>
                  <a:lnTo>
                    <a:pt x="51" y="64"/>
                  </a:lnTo>
                  <a:lnTo>
                    <a:pt x="51" y="84"/>
                  </a:lnTo>
                  <a:lnTo>
                    <a:pt x="0" y="42"/>
                  </a:lnTo>
                  <a:lnTo>
                    <a:pt x="51" y="0"/>
                  </a:lnTo>
                  <a:lnTo>
                    <a:pt x="51" y="22"/>
                  </a:lnTo>
                  <a:lnTo>
                    <a:pt x="103" y="22"/>
                  </a:lnTo>
                  <a:lnTo>
                    <a:pt x="103" y="64"/>
                  </a:lnTo>
                  <a:lnTo>
                    <a:pt x="103" y="64"/>
                  </a:lnTo>
                  <a:close/>
                  <a:moveTo>
                    <a:pt x="74" y="126"/>
                  </a:moveTo>
                  <a:lnTo>
                    <a:pt x="126" y="126"/>
                  </a:lnTo>
                  <a:lnTo>
                    <a:pt x="126" y="148"/>
                  </a:lnTo>
                  <a:lnTo>
                    <a:pt x="175" y="106"/>
                  </a:lnTo>
                  <a:lnTo>
                    <a:pt x="126" y="64"/>
                  </a:lnTo>
                  <a:lnTo>
                    <a:pt x="126" y="84"/>
                  </a:lnTo>
                  <a:lnTo>
                    <a:pt x="74" y="8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48719" y="1244523"/>
            <a:ext cx="166263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5" name="矩形 24"/>
          <p:cNvSpPr/>
          <p:nvPr/>
        </p:nvSpPr>
        <p:spPr>
          <a:xfrm>
            <a:off x="2085589" y="4869615"/>
            <a:ext cx="1874231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rendering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94881" y="4957187"/>
            <a:ext cx="1142022" cy="1142022"/>
            <a:chOff x="794881" y="4198540"/>
            <a:chExt cx="1142022" cy="1142022"/>
          </a:xfrm>
        </p:grpSpPr>
        <p:sp>
          <p:nvSpPr>
            <p:cNvPr id="23" name="椭圆 22"/>
            <p:cNvSpPr/>
            <p:nvPr/>
          </p:nvSpPr>
          <p:spPr>
            <a:xfrm>
              <a:off x="794881" y="4198540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117748" y="4506592"/>
              <a:ext cx="496288" cy="525917"/>
            </a:xfrm>
            <a:custGeom>
              <a:avLst/>
              <a:gdLst>
                <a:gd name="T0" fmla="*/ 35 w 134"/>
                <a:gd name="T1" fmla="*/ 142 h 142"/>
                <a:gd name="T2" fmla="*/ 35 w 134"/>
                <a:gd name="T3" fmla="*/ 73 h 142"/>
                <a:gd name="T4" fmla="*/ 0 w 134"/>
                <a:gd name="T5" fmla="*/ 73 h 142"/>
                <a:gd name="T6" fmla="*/ 67 w 134"/>
                <a:gd name="T7" fmla="*/ 0 h 142"/>
                <a:gd name="T8" fmla="*/ 134 w 134"/>
                <a:gd name="T9" fmla="*/ 73 h 142"/>
                <a:gd name="T10" fmla="*/ 102 w 134"/>
                <a:gd name="T11" fmla="*/ 73 h 142"/>
                <a:gd name="T12" fmla="*/ 102 w 134"/>
                <a:gd name="T13" fmla="*/ 142 h 142"/>
                <a:gd name="T14" fmla="*/ 35 w 134"/>
                <a:gd name="T15" fmla="*/ 142 h 142"/>
                <a:gd name="T16" fmla="*/ 35 w 134"/>
                <a:gd name="T17" fmla="*/ 142 h 142"/>
                <a:gd name="T18" fmla="*/ 65 w 134"/>
                <a:gd name="T19" fmla="*/ 20 h 142"/>
                <a:gd name="T20" fmla="*/ 30 w 134"/>
                <a:gd name="T21" fmla="*/ 60 h 142"/>
                <a:gd name="T22" fmla="*/ 47 w 134"/>
                <a:gd name="T23" fmla="*/ 60 h 142"/>
                <a:gd name="T24" fmla="*/ 47 w 134"/>
                <a:gd name="T25" fmla="*/ 105 h 142"/>
                <a:gd name="T26" fmla="*/ 57 w 134"/>
                <a:gd name="T27" fmla="*/ 105 h 142"/>
                <a:gd name="T28" fmla="*/ 65 w 134"/>
                <a:gd name="T2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42">
                  <a:moveTo>
                    <a:pt x="35" y="142"/>
                  </a:moveTo>
                  <a:lnTo>
                    <a:pt x="35" y="73"/>
                  </a:lnTo>
                  <a:lnTo>
                    <a:pt x="0" y="73"/>
                  </a:lnTo>
                  <a:lnTo>
                    <a:pt x="67" y="0"/>
                  </a:lnTo>
                  <a:lnTo>
                    <a:pt x="134" y="73"/>
                  </a:lnTo>
                  <a:lnTo>
                    <a:pt x="102" y="73"/>
                  </a:lnTo>
                  <a:lnTo>
                    <a:pt x="102" y="142"/>
                  </a:lnTo>
                  <a:lnTo>
                    <a:pt x="35" y="142"/>
                  </a:lnTo>
                  <a:lnTo>
                    <a:pt x="35" y="142"/>
                  </a:lnTo>
                  <a:close/>
                  <a:moveTo>
                    <a:pt x="65" y="20"/>
                  </a:moveTo>
                  <a:lnTo>
                    <a:pt x="30" y="60"/>
                  </a:lnTo>
                  <a:lnTo>
                    <a:pt x="47" y="60"/>
                  </a:lnTo>
                  <a:lnTo>
                    <a:pt x="47" y="105"/>
                  </a:lnTo>
                  <a:lnTo>
                    <a:pt x="57" y="105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2011851" y="1770182"/>
            <a:ext cx="7149722" cy="43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Fetch files and resources from server to user.</a:t>
            </a:r>
          </a:p>
        </p:txBody>
      </p:sp>
      <p:sp>
        <p:nvSpPr>
          <p:cNvPr id="27" name="矩形 26"/>
          <p:cNvSpPr/>
          <p:nvPr/>
        </p:nvSpPr>
        <p:spPr>
          <a:xfrm>
            <a:off x="1986033" y="5390382"/>
            <a:ext cx="94110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Display items </a:t>
            </a:r>
            <a:r>
              <a:rPr lang="en-US" altLang="zh-CN" sz="2000"/>
              <a:t>on user’s screen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21" grpId="0" animBg="1"/>
      <p:bldP spid="25" grpId="0" animBg="1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Network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6" name="矩形 44">
            <a:extLst>
              <a:ext uri="{FF2B5EF4-FFF2-40B4-BE49-F238E27FC236}">
                <a16:creationId xmlns:a16="http://schemas.microsoft.com/office/drawing/2014/main" id="{73519500-4172-434C-805B-EA5F1D349BBE}"/>
              </a:ext>
            </a:extLst>
          </p:cNvPr>
          <p:cNvSpPr/>
          <p:nvPr/>
        </p:nvSpPr>
        <p:spPr>
          <a:xfrm>
            <a:off x="4243330" y="141141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Hyper-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connected</a:t>
            </a:r>
          </a:p>
        </p:txBody>
      </p:sp>
      <p:sp>
        <p:nvSpPr>
          <p:cNvPr id="17" name="矩形 45">
            <a:extLst>
              <a:ext uri="{FF2B5EF4-FFF2-40B4-BE49-F238E27FC236}">
                <a16:creationId xmlns:a16="http://schemas.microsoft.com/office/drawing/2014/main" id="{BD7DDFEC-7DDF-492A-940A-CA9E69DF9A22}"/>
              </a:ext>
            </a:extLst>
          </p:cNvPr>
          <p:cNvSpPr/>
          <p:nvPr/>
        </p:nvSpPr>
        <p:spPr>
          <a:xfrm>
            <a:off x="4513119" y="4288494"/>
            <a:ext cx="663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——</a:t>
            </a:r>
            <a:r>
              <a:rPr lang="en-US" dirty="0"/>
              <a:t>GSMA, https://www.gsma.com/mobileeconomy/</a:t>
            </a:r>
          </a:p>
        </p:txBody>
      </p:sp>
      <p:sp>
        <p:nvSpPr>
          <p:cNvPr id="18" name="矩形 46">
            <a:extLst>
              <a:ext uri="{FF2B5EF4-FFF2-40B4-BE49-F238E27FC236}">
                <a16:creationId xmlns:a16="http://schemas.microsoft.com/office/drawing/2014/main" id="{332C74ED-B256-4252-BD38-8D782F0EAFFB}"/>
              </a:ext>
            </a:extLst>
          </p:cNvPr>
          <p:cNvSpPr/>
          <p:nvPr/>
        </p:nvSpPr>
        <p:spPr>
          <a:xfrm>
            <a:off x="8102665" y="141141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减少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环境污染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A3F6F-BC46-4D78-8223-656F5E063BED}"/>
              </a:ext>
            </a:extLst>
          </p:cNvPr>
          <p:cNvSpPr txBox="1"/>
          <p:nvPr/>
        </p:nvSpPr>
        <p:spPr>
          <a:xfrm>
            <a:off x="981891" y="1411413"/>
            <a:ext cx="9287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45% of mobile connections occurred over 2G worldwide.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75% of connections occurred on either 2G or 3G.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00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Strategies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82171" y="810885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D091D-06FB-487D-8F08-A3C574A51C73}"/>
              </a:ext>
            </a:extLst>
          </p:cNvPr>
          <p:cNvSpPr txBox="1"/>
          <p:nvPr/>
        </p:nvSpPr>
        <p:spPr>
          <a:xfrm>
            <a:off x="1452154" y="1359161"/>
            <a:ext cx="9287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Minify your code. (Uglify)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220889-DC3C-489E-AD61-A3026BEFFBEE}"/>
              </a:ext>
            </a:extLst>
          </p:cNvPr>
          <p:cNvSpPr/>
          <p:nvPr/>
        </p:nvSpPr>
        <p:spPr>
          <a:xfrm>
            <a:off x="1452154" y="2379976"/>
            <a:ext cx="81558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Compress the files heavily. (</a:t>
            </a:r>
            <a:r>
              <a:rPr lang="en-US" sz="2400" dirty="0" err="1"/>
              <a:t>Gzip</a:t>
            </a:r>
            <a:r>
              <a:rPr lang="en-US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0EF39-3353-4EF3-8CF1-545BA72D3F75}"/>
              </a:ext>
            </a:extLst>
          </p:cNvPr>
          <p:cNvSpPr/>
          <p:nvPr/>
        </p:nvSpPr>
        <p:spPr>
          <a:xfrm>
            <a:off x="1452154" y="3436359"/>
            <a:ext cx="91794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Remove unused code. (code-coverage tool: Google Chrome’s Developer Tool, </a:t>
            </a:r>
            <a:r>
              <a:rPr lang="en-US" sz="2400" dirty="0" err="1"/>
              <a:t>uncss</a:t>
            </a:r>
            <a:r>
              <a:rPr lang="en-US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BC68E-683F-420A-A186-4729CC18A7F8}"/>
              </a:ext>
            </a:extLst>
          </p:cNvPr>
          <p:cNvSpPr/>
          <p:nvPr/>
        </p:nvSpPr>
        <p:spPr>
          <a:xfrm>
            <a:off x="1452153" y="4601120"/>
            <a:ext cx="9002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Preload all resources in the main document, or even better, preload with HTTP/2.0.</a:t>
            </a:r>
          </a:p>
        </p:txBody>
      </p:sp>
    </p:spTree>
    <p:extLst>
      <p:ext uri="{BB962C8B-B14F-4D97-AF65-F5344CB8AC3E}">
        <p14:creationId xmlns:p14="http://schemas.microsoft.com/office/powerpoint/2010/main" val="42381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777</Words>
  <Application>Microsoft Office PowerPoint</Application>
  <PresentationFormat>Widescreen</PresentationFormat>
  <Paragraphs>132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华文楷体</vt:lpstr>
      <vt:lpstr>宋体</vt:lpstr>
      <vt:lpstr>Microsoft YaHei</vt:lpstr>
      <vt:lpstr>Microsoft YaHei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Qi Sun</cp:lastModifiedBy>
  <cp:revision>540</cp:revision>
  <dcterms:created xsi:type="dcterms:W3CDTF">2015-10-24T01:57:14Z</dcterms:created>
  <dcterms:modified xsi:type="dcterms:W3CDTF">2017-12-07T07:09:36Z</dcterms:modified>
  <cp:category>第一PPT模板网-WWW.1PPT.COM</cp:category>
</cp:coreProperties>
</file>