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5" r:id="rId4"/>
    <p:sldId id="257" r:id="rId6"/>
    <p:sldId id="266" r:id="rId7"/>
    <p:sldId id="259" r:id="rId8"/>
    <p:sldId id="258" r:id="rId9"/>
    <p:sldId id="260" r:id="rId10"/>
    <p:sldId id="267" r:id="rId11"/>
    <p:sldId id="262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96" y="402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2559-4261-4ED9-AB0C-3188083F74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2559-4261-4ED9-AB0C-3188083F74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8606-D140-4253-877D-2969F8FBD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A0FB-A640-4AA5-8CDC-9677DFE61D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539552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+mj-lt"/>
              </a:rPr>
              <a:t>第一次生统作业答案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2485" y="4517390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 err="1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Luonan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 Chen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4015" y="618490"/>
            <a:ext cx="80467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7</a:t>
            </a:r>
            <a:r>
              <a:rPr lang="en-US" altLang="zh-CN">
                <a:sym typeface="+mn-ea"/>
              </a:rPr>
              <a:t>.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(18')</a:t>
            </a:r>
            <a:r>
              <a:rPr lang="zh-CN" altLang="en-US">
                <a:sym typeface="+mn-ea"/>
              </a:rPr>
              <a:t>某地区2000年共有10万个12岁正常儿童，为了解该地区12岁正常儿童的身高情况，可以采用两种方法进行调查。第一种方法是在该地区进行普查，即测量全部这10万个儿童的身高，然后进行分析，但是这样做的工作量非常大。第二种方法是采用抽样调查，如随机抽取100个对象，测量他们的身高，通过分析这100个儿童的身高，推断该地区的10万个12岁正常儿童的身高情况。</a:t>
            </a:r>
            <a:endParaRPr lang="zh-CN" altLang="en-US"/>
          </a:p>
          <a:p>
            <a:r>
              <a:rPr lang="zh-CN" altLang="en-US">
                <a:sym typeface="+mn-ea"/>
              </a:rPr>
              <a:t>请问1）观察单位或者个体是什么？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2）观察指标或者变量是什么？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3）观察值是什么？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4）样本是什么？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5）总体是什么？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6）有哪些基本方法可以对收集的资料进行统计描述？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7）这些描述有哪两个重要特征？并列举一些统计量。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657225"/>
            <a:ext cx="69062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参考答案：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1）每个12岁正常女孩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2）身高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3）身高的测量值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4）随机抽取的100个12岁正常女孩身高观察值构成的集合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5）10万个正常女孩身高的集合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）可以用频数分布表与频数分布图来描述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表和图可以显示频数分布的集中趋势和离散趋势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集中趋势：算术平均数，几何平均数、中位数、百分位数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离散趋势：方差、标准差、极差、四分位数、变异系数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56335"/>
            <a:ext cx="8650605" cy="2273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(9')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在某次射击比赛中，运动员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射击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次，命中环数如下：</a:t>
            </a:r>
            <a:endParaRPr lang="zh-CN" altLang="ja-JP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6,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7,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6, 10, 5, 8,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6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zh-CN" altLang="ja-JP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求：</a:t>
            </a:r>
            <a:endParaRPr lang="zh-CN" altLang="ja-JP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）依据数据，求运动员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命中环数的算术平均数和中位数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(3')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zh-CN" altLang="ja-JP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）依据数据，求运动员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命中环数的样本方差和标准差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(3')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zh-CN" altLang="ja-JP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）依据数据，求运动员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命中环数的变异系数</a:t>
            </a:r>
            <a:r>
              <a:rPr lang="zh-CN" altLang="ja-JP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(3')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772" y="3593146"/>
            <a:ext cx="882047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(12')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某工厂生产的一批产品一共有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件，其中有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件为次品，其余为正品；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每次不放回地抽取，抽取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次，第一次、第二次取到正品，第三次取到次品的概率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每次不放回地抽取，抽取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次，其中两次为正品、一次为次品的概率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每次有放回地抽取，抽取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次，第二次取到正品，第一次、第三次取到次品的概率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每次有放回地抽取，抽取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次，其中两次为正品、一次为次品的概率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3018"/>
            <a:ext cx="8229600" cy="1143000"/>
          </a:xfrm>
        </p:spPr>
        <p:txBody>
          <a:bodyPr/>
          <a:p>
            <a:r>
              <a:rPr lang="en-US" altLang="zh-CN" dirty="0" smtClean="0"/>
              <a:t>Lecture-1,2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DAE9E13C-BC9C-4932-B23D-F3F6AE8F6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25" y="480619"/>
                <a:ext cx="8297236" cy="56541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AutoNum type="arabicParenBoth"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7.3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环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 7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环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AutoNum type="arabicParenBoth"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2.678</a:t>
                </a:r>
                <a:r>
                  <a:rPr lang="zh-CN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环</a:t>
                </a:r>
                <a:r>
                  <a:rPr lang="en-US" altLang="zh-CN" sz="18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 1.636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环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AutoNum type="arabicParenBoth"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0.224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22.4%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</a:p>
              <a:p>
                <a:pPr marL="385763" indent="-385763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24×23×6</m:t>
                        </m:r>
                      </m:num>
                      <m:den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30×29×28</m:t>
                        </m:r>
                      </m:den>
                    </m:f>
                    <m:r>
                      <a:rPr lang="en-US" altLang="zh-CN" sz="18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138</m:t>
                        </m:r>
                      </m:num>
                      <m:den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1015</m:t>
                        </m:r>
                      </m:den>
                    </m:f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 </a:t>
                </a:r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6×24×23×3</m:t>
                        </m:r>
                      </m:num>
                      <m:den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30×29×28</m:t>
                        </m:r>
                      </m:den>
                    </m:f>
                    <m:r>
                      <a:rPr lang="en-US" altLang="zh-CN" sz="18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414</m:t>
                        </m:r>
                      </m:num>
                      <m:den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1015</m:t>
                        </m:r>
                      </m:den>
                    </m:f>
                    <m:r>
                      <a:rPr lang="en-US" altLang="zh-CN" sz="18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或者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6 </m:t>
                            </m:r>
                          </m:sub>
                          <m:sup>
                            <m:r>
                              <a:rPr lang="en-US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zh-CN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  <m:sup>
                            <m:r>
                              <a:rPr lang="en-US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zh-CN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30</m:t>
                            </m:r>
                          </m:sub>
                          <m:sup>
                            <m:r>
                              <a:rPr lang="en-US" altLang="zh-CN" sz="18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414</m:t>
                        </m:r>
                      </m:num>
                      <m:den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1015</m:t>
                        </m:r>
                      </m:den>
                    </m:f>
                  </m:oMath>
                </a14:m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6×24×6</m:t>
                        </m:r>
                      </m:num>
                      <m:den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30×30×30</m:t>
                        </m:r>
                      </m:den>
                    </m:f>
                    <m:r>
                      <a:rPr lang="en-US" altLang="zh-CN" sz="18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125</m:t>
                        </m:r>
                      </m:den>
                    </m:f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6×24×6×3</m:t>
                        </m:r>
                      </m:num>
                      <m:den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30×30×30</m:t>
                        </m:r>
                      </m:den>
                    </m:f>
                    <m:r>
                      <a:rPr lang="en-US" altLang="zh-CN" sz="18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CN" sz="18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125</m:t>
                        </m:r>
                      </m:den>
                    </m:f>
                  </m:oMath>
                </a14:m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buAutoNum type="arabicParenBoth"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25" y="480619"/>
                <a:ext cx="8297236" cy="5654180"/>
              </a:xfrm>
              <a:blipFill rotWithShape="1">
                <a:blip r:embed="rId1"/>
                <a:stretch>
                  <a:fillRect l="-588" t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04664"/>
                <a:ext cx="9036496" cy="5832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3. </a:t>
                </a:r>
                <a:r>
                  <a:rPr lang="zh-CN" altLang="en-US" sz="2000" dirty="0"/>
                  <a:t>设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是样本空间</a:t>
                </a:r>
                <a:r>
                  <a:rPr lang="en-US" altLang="zh-CN" sz="2000" dirty="0"/>
                  <a:t>Ω</a:t>
                </a:r>
                <a:r>
                  <a:rPr lang="zh-CN" altLang="en-US" sz="2000" dirty="0"/>
                  <a:t>中的事件，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Ω={1,2,3,4,5,6,7,8} , P(i)=1/8, i=1,…,8.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A={1,3,5,7}, B={1,2,3,4,5}, C={4,5,6,7,8}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分别求出表示出下列事件的概率：</a:t>
                </a:r>
                <a:endParaRPr lang="en-US" altLang="zh-CN" sz="2000" dirty="0"/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A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000"/>
                          <m:t>BC</m:t>
                        </m:r>
                      </m:e>
                    </m:d>
                  </m:oMath>
                </a14:m>
                <a:r>
                  <a:rPr lang="en-US" altLang="zh-CN" sz="2000" dirty="0"/>
                  <a:t>; (2)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/>
                  <a:t>; 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A</m:t>
                    </m:r>
                    <m:r>
                      <m:rPr>
                        <m:nor/>
                      </m:rPr>
                      <a:rPr lang="zh-CN" altLang="en-US" sz="2000"/>
                      <m:t>+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000" dirty="0"/>
                  <a:t>; (4)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; (5)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/>
                  <a:t>; (6)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4.  </a:t>
                </a:r>
                <a:r>
                  <a:rPr lang="zh-CN" altLang="en-US" sz="2000" dirty="0"/>
                  <a:t>证明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 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/>
                          </m:ctrlPr>
                        </m:mPr>
                        <m:mr>
                          <m:e>
                            <m:d>
                              <m:dPr>
                                <m:endChr m:val=""/>
                                <m:ctrlPr>
                                  <a:rPr lang="zh-CN" altLang="en-US" sz="2000"/>
                                </m:ctrlPr>
                              </m:dPr>
                              <m:e>
                                <m:r>
                                  <a:rPr lang="zh-CN" altLang="en-US" sz="2000"/>
                                  <m:t>1)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000"/>
                                  <m:t>如果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/>
                                  <m:t>B</m:t>
                                </m:r>
                                <m:r>
                                  <a:rPr lang="zh-CN" altLang="en-US" sz="2000"/>
                                  <m:t>独立,则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000"/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000"/>
                                      <m:t>A</m:t>
                                    </m:r>
                                  </m:e>
                                </m:acc>
                                <m:r>
                                  <a:rPr lang="zh-CN" altLang="en-US" sz="2000"/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000"/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000"/>
                                      <m:t>B</m:t>
                                    </m:r>
                                  </m:e>
                                </m:acc>
                                <m:r>
                                  <a:rPr lang="zh-CN" altLang="en-US" sz="2000"/>
                                  <m:t>独立；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/>
                              <m:t>如果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P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|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B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)=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P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000"/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/>
                                  <m:t>B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CN" altLang="en-US" sz="2000"/>
                              <m:t>)</m:t>
                            </m:r>
                            <m:r>
                              <a:rPr lang="en-US" altLang="zh-CN" sz="2000"/>
                              <m:t>, </m:t>
                            </m:r>
                            <m:r>
                              <a:rPr lang="zh-CN" altLang="en-US" sz="2000"/>
                              <m:t>则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B</m:t>
                            </m:r>
                            <m:r>
                              <a:rPr lang="zh-CN" altLang="en-US" sz="2000"/>
                              <m:t>独立。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5.</a:t>
                </a:r>
                <a:r>
                  <a:rPr lang="zh-CN" altLang="en-US" sz="2000" dirty="0"/>
                  <a:t> 给定</a:t>
                </a:r>
                <a:r>
                  <a:rPr lang="en-US" altLang="zh-CN" sz="2000" dirty="0"/>
                  <a:t>p=P(A), q=P(B), r= P(A</a:t>
                </a:r>
                <a14:m>
                  <m:oMath xmlns:m="http://schemas.openxmlformats.org/officeDocument/2006/math">
                    <m:r>
                      <a:rPr lang="en-US" altLang="zh-CN" sz="2000" smtClean="0"/>
                      <m:t>∪</m:t>
                    </m:r>
                    <m:r>
                      <m:rPr>
                        <m:sty m:val="p"/>
                      </m:rPr>
                      <a:rPr lang="en-US" altLang="zh-CN" sz="2000"/>
                      <m:t>B</m:t>
                    </m:r>
                    <m:r>
                      <a:rPr lang="en-US" altLang="zh-CN" sz="2000"/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/>
                        </m:ctrlPr>
                      </m:dPr>
                      <m:e>
                        <m:r>
                          <a:rPr lang="en-US" altLang="zh-CN" sz="2000"/>
                          <m:t>1</m:t>
                        </m:r>
                      </m:e>
                    </m:d>
                    <m:r>
                      <a:rPr lang="en-US" altLang="zh-CN" sz="2000"/>
                      <m:t> </m:t>
                    </m:r>
                    <m:r>
                      <a:rPr lang="zh-CN" altLang="en-US" sz="2000"/>
                      <m:t>求</m:t>
                    </m:r>
                  </m:oMath>
                </a14:m>
                <a:r>
                  <a:rPr lang="en-US" altLang="zh-CN" sz="2000" dirty="0"/>
                  <a:t> P(A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B</m:t>
                        </m:r>
                      </m:e>
                    </m:acc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000" dirty="0"/>
                  <a:t> 求 </a:t>
                </a:r>
                <a:r>
                  <a:rPr lang="en-US" altLang="zh-CN" sz="2000" dirty="0"/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sz="2000"/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000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B</m:t>
                        </m:r>
                      </m:e>
                    </m:acc>
                  </m:oMath>
                </a14:m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04664"/>
                <a:ext cx="9036496" cy="5832649"/>
              </a:xfrm>
              <a:blipFill rotWithShape="1">
                <a:blip r:embed="rId1"/>
                <a:stretch>
                  <a:fillRect l="-742" t="-836"/>
                </a:stretch>
              </a:blipFill>
            </p:spPr>
            <p:txBody>
              <a:bodyPr/>
              <a:lstStyle/>
              <a:p>
                <a:r>
                  <a:rPr lang="en-US" altLang="zh-CN">
                    <a:noFill/>
                  </a:rPr>
                  <a:t>()</a:t>
                </a: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8635" y="163195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(18')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865" y="2687955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(14')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635" y="443992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(12')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B93B6CA-8CB8-470C-AF85-62355C53D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6350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、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求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(1) </m:t>
                    </m:r>
                    <m:r>
                      <m:rPr>
                        <m:nor/>
                      </m:rPr>
                      <a:rPr lang="zh-CN" altLang="en-US" sz="2000"/>
                      <m:t>A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000"/>
                          <m:t>BC</m:t>
                        </m:r>
                      </m:e>
                    </m:d>
                  </m:oMath>
                </a14:m>
                <a:r>
                  <a:rPr lang="en-US" altLang="zh-CN" sz="2000" dirty="0"/>
                  <a:t>; (2)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/>
                  <a:t>; 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A</m:t>
                    </m:r>
                    <m:r>
                      <m:rPr>
                        <m:nor/>
                      </m:rPr>
                      <a:rPr lang="zh-CN" altLang="en-US" sz="2000"/>
                      <m:t>+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000" dirty="0"/>
                  <a:t>; (4)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; (5)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/>
                  <a:t>; (6)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80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zh-CN" altLang="en-US" sz="18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1800">
                            <a:latin typeface="Cambria Math" panose="02040503050406030204" pitchFamily="18" charset="0"/>
                          </a:rPr>
                          <m:t>BC</m:t>
                        </m:r>
                      </m:e>
                    </m:d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={5}; P= 1/8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CN" altLang="en-US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8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{6,8}; P=1/4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CN" altLang="en-US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80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CN" altLang="en-US" sz="18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18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；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P=1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CN" altLang="en-US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；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P=1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8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18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=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∅ 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; P=0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8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acc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=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∅ 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; P=0</a:t>
                </a:r>
                <a:br>
                  <a:rPr lang="zh-CN" altLang="en-US" sz="1800" dirty="0"/>
                </a:b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arenBoth"/>
                </a:pPr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635000"/>
                <a:ext cx="7886700" cy="4351338"/>
              </a:xfrm>
              <a:blipFill rotWithShape="1">
                <a:blip r:embed="rId1"/>
                <a:stretch>
                  <a:fillRect l="-851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28320" y="337820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18'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47" y="293092"/>
            <a:ext cx="7886700" cy="5458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78E9EA56-960D-4088-B6D0-0AF8A17ABC69}"/>
                  </a:ext>
                </a:extLst>
              </p:cNvPr>
              <p:cNvSpPr txBox="1"/>
              <p:nvPr/>
            </p:nvSpPr>
            <p:spPr>
              <a:xfrm>
                <a:off x="855153" y="239857"/>
                <a:ext cx="6096000" cy="318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/>
                            </a:rPr>
                            <m:t>1)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如果</m:t>
                          </m:r>
                          <m:r>
                            <m:rPr>
                              <m:nor/>
                            </m:rPr>
                            <a:rPr lang="zh-CN" altLang="en-US" sz="2000" i="1"/>
                            <m:t>A</m:t>
                          </m:r>
                          <m:r>
                            <m:rPr>
                              <m:nor/>
                            </m:rPr>
                            <a:rPr lang="zh-CN" altLang="en-US" sz="2000" i="1"/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000" i="1"/>
                            <m:t>B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独立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,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则</m:t>
                          </m:r>
                          <m:acc>
                            <m:accPr>
                              <m:chr m:val="̅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zh-CN" altLang="en-US" sz="2000" i="1"/>
                                <m:t>A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zh-CN" altLang="en-US" sz="2000" i="1"/>
                                <m:t>B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/>
                            </a:rPr>
                            <m:t>独立；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00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en-US" sz="2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P(A)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P(B)+P(A)P(B)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    = 1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P(A)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P(B)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+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P(AB)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    = 1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P(A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    =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；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独立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53" y="239857"/>
                <a:ext cx="6096000" cy="3189143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BF1615C4-9250-4DE9-8C4A-49BC5BBE9370}"/>
                  </a:ext>
                </a:extLst>
              </p:cNvPr>
              <p:cNvSpPr txBox="1"/>
              <p:nvPr/>
            </p:nvSpPr>
            <p:spPr>
              <a:xfrm>
                <a:off x="720090" y="3470131"/>
                <a:ext cx="6096000" cy="341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>
                          <a:latin typeface="Cambria Math"/>
                        </a:rPr>
                        <m:t>如果</m:t>
                      </m:r>
                      <m:r>
                        <m:rPr>
                          <m:nor/>
                        </m:rPr>
                        <a:rPr lang="zh-CN" altLang="en-US" sz="2000" i="1"/>
                        <m:t>P</m:t>
                      </m:r>
                      <m:r>
                        <m:rPr>
                          <m:nor/>
                        </m:rPr>
                        <a:rPr lang="zh-CN" altLang="en-US" sz="2000" i="1"/>
                        <m:t>(</m:t>
                      </m:r>
                      <m:r>
                        <m:rPr>
                          <m:nor/>
                        </m:rPr>
                        <a:rPr lang="zh-CN" altLang="en-US" sz="2000" i="1"/>
                        <m:t>A</m:t>
                      </m:r>
                      <m:r>
                        <m:rPr>
                          <m:nor/>
                        </m:rPr>
                        <a:rPr lang="zh-CN" altLang="en-US" sz="2000" i="1"/>
                        <m:t>|</m:t>
                      </m:r>
                      <m:r>
                        <m:rPr>
                          <m:nor/>
                        </m:rPr>
                        <a:rPr lang="zh-CN" altLang="en-US" sz="2000" i="1"/>
                        <m:t>B</m:t>
                      </m:r>
                      <m:r>
                        <m:rPr>
                          <m:nor/>
                        </m:rPr>
                        <a:rPr lang="zh-CN" altLang="en-US" sz="2000" i="1"/>
                        <m:t>)=</m:t>
                      </m:r>
                      <m:r>
                        <m:rPr>
                          <m:nor/>
                        </m:rPr>
                        <a:rPr lang="zh-CN" altLang="en-US" sz="2000" i="1"/>
                        <m:t>P</m:t>
                      </m:r>
                      <m:r>
                        <m:rPr>
                          <m:nor/>
                        </m:rPr>
                        <a:rPr lang="zh-CN" altLang="en-US" sz="2000" i="1"/>
                        <m:t>(</m:t>
                      </m:r>
                      <m:r>
                        <m:rPr>
                          <m:nor/>
                        </m:rPr>
                        <a:rPr lang="zh-CN" altLang="en-US" sz="2000" i="1"/>
                        <m:t>A</m:t>
                      </m:r>
                      <m:r>
                        <m:rPr>
                          <m:nor/>
                        </m:rPr>
                        <a:rPr lang="zh-CN" altLang="en-US" sz="2000" i="1"/>
                        <m:t>|</m:t>
                      </m:r>
                      <m:acc>
                        <m:accPr>
                          <m:chr m:val="̅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000" i="1"/>
                        <m:t>)</m:t>
                      </m:r>
                      <m:r>
                        <a:rPr lang="en-US" altLang="zh-CN" sz="2000">
                          <a:latin typeface="Cambria Math"/>
                        </a:rPr>
                        <m:t>, </m:t>
                      </m:r>
                      <m:r>
                        <a:rPr lang="zh-CN" altLang="en-US" sz="2000">
                          <a:latin typeface="Cambria Math"/>
                        </a:rPr>
                        <m:t>则</m:t>
                      </m:r>
                      <m:r>
                        <m:rPr>
                          <m:nor/>
                        </m:rPr>
                        <a:rPr lang="zh-CN" altLang="en-US" sz="2000" i="1"/>
                        <m:t>A</m:t>
                      </m:r>
                      <m:r>
                        <m:rPr>
                          <m:nor/>
                        </m:rPr>
                        <a:rPr lang="zh-CN" altLang="en-US" sz="2000" i="1"/>
                        <m:t>, </m:t>
                      </m:r>
                      <m:r>
                        <m:rPr>
                          <m:nor/>
                        </m:rPr>
                        <a:rPr lang="zh-CN" altLang="en-US" sz="2000" i="1"/>
                        <m:t>B</m:t>
                      </m:r>
                      <m:r>
                        <a:rPr lang="zh-CN" altLang="en-US" sz="2000">
                          <a:latin typeface="Cambria Math"/>
                        </a:rPr>
                        <m:t>独立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P(A)=P(AB)+P(A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P</m:t>
                    </m:r>
                    <m:r>
                      <m:rPr>
                        <m:nor/>
                      </m:rPr>
                      <a:rPr lang="zh-CN" altLang="en-US"/>
                      <m:t>(</m:t>
                    </m:r>
                    <m:r>
                      <m:rPr>
                        <m:nor/>
                      </m:rPr>
                      <a:rPr lang="zh-CN" altLang="en-US"/>
                      <m:t>A</m:t>
                    </m:r>
                    <m:r>
                      <m:rPr>
                        <m:nor/>
                      </m:rPr>
                      <a:rPr lang="zh-CN" altLang="en-US"/>
                      <m:t>|</m:t>
                    </m:r>
                    <m:r>
                      <m:rPr>
                        <m:nor/>
                      </m:rPr>
                      <a:rPr lang="zh-CN" altLang="en-US"/>
                      <m:t>B</m:t>
                    </m:r>
                    <m:r>
                      <m:rPr>
                        <m:nor/>
                      </m:rPr>
                      <a:rPr lang="zh-CN" altLang="en-US"/>
                      <m:t>)</m:t>
                    </m:r>
                    <m:r>
                      <a:rPr lang="en-US" altLang="zh-CN" b="0" i="1" smtClean="0"/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P</m:t>
                    </m:r>
                    <m:r>
                      <m:rPr>
                        <m:nor/>
                      </m:rPr>
                      <a:rPr lang="zh-CN" altLang="en-US"/>
                      <m:t>(</m:t>
                    </m:r>
                    <m:r>
                      <m:rPr>
                        <m:nor/>
                      </m:rPr>
                      <a:rPr lang="zh-CN" altLang="en-US"/>
                      <m:t>A</m:t>
                    </m:r>
                    <m:r>
                      <m:rPr>
                        <m:nor/>
                      </m:rPr>
                      <a:rPr lang="zh-CN" altLang="en-US"/>
                      <m:t>|</m:t>
                    </m:r>
                    <m:acc>
                      <m:accPr>
                        <m:chr m:val="̅"/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nor/>
                      </m:rPr>
                      <a:rPr lang="zh-CN" altLang="en-US"/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=P(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A</m:t>
                    </m:r>
                    <m:r>
                      <m:rPr>
                        <m:nor/>
                      </m:rPr>
                      <a:rPr lang="zh-CN" altLang="en-US"/>
                      <m:t>|</m:t>
                    </m:r>
                    <m:r>
                      <m:rPr>
                        <m:nor/>
                      </m:rPr>
                      <a:rPr lang="zh-CN" altLang="en-US"/>
                      <m:t>B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)(P(B)+P(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=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A</m:t>
                    </m:r>
                    <m:r>
                      <m:rPr>
                        <m:nor/>
                      </m:rPr>
                      <a:rPr lang="zh-CN" altLang="en-US"/>
                      <m:t>|</m:t>
                    </m:r>
                    <m:r>
                      <m:rPr>
                        <m:nor/>
                      </m:rPr>
                      <a:rPr lang="zh-CN" altLang="en-US"/>
                      <m:t>B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=P(AB)/P(B)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pitchFamily="18" charset="0"/>
                  </a:rPr>
                  <a:t>即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P(AB)=P(A)P(B)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；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A, B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独立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" y="3470131"/>
                <a:ext cx="6096000" cy="3411127"/>
              </a:xfrm>
              <a:prstGeom prst="rect">
                <a:avLst/>
              </a:prstGeom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296410" y="2930525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(7')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4515" y="5915025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(7')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57D4C4BC-6D86-4240-85A0-D1ACFA8061E0}"/>
                  </a:ext>
                </a:extLst>
              </p:cNvPr>
              <p:cNvSpPr txBox="1"/>
              <p:nvPr/>
            </p:nvSpPr>
            <p:spPr>
              <a:xfrm>
                <a:off x="681827" y="2132481"/>
                <a:ext cx="5633248" cy="301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/>
                      </a:rPr>
                      <m:t>求</m:t>
                    </m:r>
                  </m:oMath>
                </a14:m>
                <a:r>
                  <a:rPr lang="en-US" altLang="zh-CN" sz="2000" dirty="0">
                    <a:latin typeface="Cambria Math"/>
                  </a:rPr>
                  <a:t> P(A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</a:t>
                </a:r>
              </a:p>
              <a:p>
                <a:pPr marL="108000">
                  <a:lnSpc>
                    <a:spcPct val="150000"/>
                  </a:lnSpc>
                </a:pPr>
                <a:r>
                  <a:rPr lang="en-US" altLang="zh-CN" sz="2000" dirty="0">
                    <a:latin typeface="Cambria Math"/>
                  </a:rPr>
                  <a:t>         </a:t>
                </a:r>
                <a:r>
                  <a:rPr lang="zh-CN" altLang="en-US" sz="2000" dirty="0">
                    <a:latin typeface="Cambria Math"/>
                  </a:rPr>
                  <a:t>∵ </a:t>
                </a:r>
                <a:r>
                  <a:rPr lang="en-US" altLang="zh-CN" sz="2000" dirty="0">
                    <a:latin typeface="Cambria Math"/>
                  </a:rPr>
                  <a:t>r=P(A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B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/>
                  </a:rPr>
                  <a:t>= P(A)+P(B)-P(AB)</a:t>
                </a:r>
              </a:p>
              <a:p>
                <a:pPr marL="108000">
                  <a:lnSpc>
                    <a:spcPct val="150000"/>
                  </a:lnSpc>
                </a:pPr>
                <a:r>
                  <a:rPr lang="en-US" altLang="zh-CN" sz="2000" dirty="0">
                    <a:latin typeface="Cambria Math"/>
                  </a:rPr>
                  <a:t>         </a:t>
                </a:r>
                <a:r>
                  <a:rPr lang="zh-CN" altLang="en-US" sz="2000" dirty="0">
                    <a:latin typeface="Cambria Math"/>
                  </a:rPr>
                  <a:t>∴ </a:t>
                </a:r>
                <a:r>
                  <a:rPr lang="en-US" altLang="zh-CN" sz="2000" dirty="0">
                    <a:latin typeface="Cambria Math"/>
                  </a:rPr>
                  <a:t>P(A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)=P(A)-P(AB)=r-P(B)=r-q</a:t>
                </a:r>
              </a:p>
              <a:p>
                <a:pPr marL="108000">
                  <a:lnSpc>
                    <a:spcPct val="150000"/>
                  </a:lnSpc>
                </a:pPr>
                <a:endParaRPr lang="en-US" altLang="zh-CN" sz="2000" dirty="0">
                  <a:latin typeface="Cambria Math"/>
                </a:endParaRPr>
              </a:p>
              <a:p>
                <a:pPr marL="457200" indent="-457200">
                  <a:buAutoNum type="arabicParenBoth" startAt="2"/>
                </a:pPr>
                <a:r>
                  <a:rPr lang="zh-CN" altLang="en-US" sz="2000" dirty="0">
                    <a:latin typeface="Cambria Math"/>
                  </a:rPr>
                  <a:t>求 </a:t>
                </a:r>
                <a:r>
                  <a:rPr lang="en-US" altLang="zh-CN" sz="2000" dirty="0">
                    <a:latin typeface="Cambria Math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</a:t>
                </a:r>
              </a:p>
              <a:p>
                <a:pPr marL="108000">
                  <a:lnSpc>
                    <a:spcPct val="150000"/>
                  </a:lnSpc>
                </a:pPr>
                <a:r>
                  <a:rPr lang="en-US" altLang="zh-CN" sz="2000" dirty="0">
                    <a:latin typeface="Cambria Math"/>
                  </a:rPr>
                  <a:t>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 =1 –P(A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B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/>
                  </a:rPr>
                  <a:t>=1-r</a:t>
                </a:r>
              </a:p>
              <a:p>
                <a:endParaRPr lang="zh-CN" altLang="en-US" sz="2000" dirty="0">
                  <a:latin typeface="Cambria Math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27" y="2132481"/>
                <a:ext cx="5633248" cy="3018006"/>
              </a:xfrm>
              <a:prstGeom prst="rect">
                <a:avLst/>
              </a:prstGeom>
              <a:blipFill rotWithShape="1">
                <a:blip r:embed="rId1"/>
                <a:stretch>
                  <a:fillRect l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C774C8EF-D7DE-4BFF-880D-D9B2635E60CA}"/>
                  </a:ext>
                </a:extLst>
              </p:cNvPr>
              <p:cNvSpPr txBox="1"/>
              <p:nvPr/>
            </p:nvSpPr>
            <p:spPr>
              <a:xfrm>
                <a:off x="516141" y="421621"/>
                <a:ext cx="7237209" cy="142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>
                  <a:lnSpc>
                    <a:spcPct val="150000"/>
                  </a:lnSpc>
                </a:pPr>
                <a:r>
                  <a:rPr lang="en-US" altLang="zh-CN" sz="2000" dirty="0">
                    <a:latin typeface="Cambria Math"/>
                  </a:rPr>
                  <a:t>5</a:t>
                </a:r>
                <a:r>
                  <a:rPr lang="zh-CN" altLang="en-US" sz="2000" dirty="0">
                    <a:latin typeface="Cambria Math"/>
                  </a:rPr>
                  <a:t>、给定</a:t>
                </a:r>
                <a:r>
                  <a:rPr lang="en-US" altLang="zh-CN" sz="2000" dirty="0">
                    <a:latin typeface="Cambria Math"/>
                  </a:rPr>
                  <a:t>p=P(A), q=P(B), r= P(A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B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>
                  <a:latin typeface="Cambria Math"/>
                </a:endParaRPr>
              </a:p>
              <a:p>
                <a:pPr marL="108000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/>
                      </a:rPr>
                      <m:t>求</m:t>
                    </m:r>
                  </m:oMath>
                </a14:m>
                <a:r>
                  <a:rPr lang="en-US" altLang="zh-CN" sz="2000" dirty="0">
                    <a:latin typeface="Cambria Math"/>
                  </a:rPr>
                  <a:t> P(A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</a:t>
                </a:r>
              </a:p>
              <a:p>
                <a:pPr marL="108000">
                  <a:lnSpc>
                    <a:spcPct val="150000"/>
                  </a:lnSpc>
                </a:pPr>
                <a:r>
                  <a:rPr lang="en-US" altLang="zh-CN" sz="2000" dirty="0">
                    <a:latin typeface="Cambria Math"/>
                  </a:rPr>
                  <a:t>(2) </a:t>
                </a:r>
                <a:r>
                  <a:rPr lang="zh-CN" altLang="en-US" sz="2000" dirty="0">
                    <a:latin typeface="Cambria Math"/>
                  </a:rPr>
                  <a:t>求 </a:t>
                </a:r>
                <a:r>
                  <a:rPr lang="en-US" altLang="zh-CN" sz="2000" dirty="0">
                    <a:latin typeface="Cambria Math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00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</a:t>
                </a:r>
                <a:endParaRPr lang="zh-CN" altLang="en-US" sz="2000" dirty="0">
                  <a:latin typeface="Cambria Math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1" y="421621"/>
                <a:ext cx="7237209" cy="1428789"/>
              </a:xfrm>
              <a:prstGeom prst="rect">
                <a:avLst/>
              </a:prstGeom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570220" y="3143250"/>
            <a:ext cx="74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(6')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15" y="4344035"/>
            <a:ext cx="74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(6')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8160" y="618490"/>
            <a:ext cx="76612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6</a:t>
            </a:r>
            <a:r>
              <a:rPr lang="en-US" altLang="zh-CN">
                <a:sym typeface="+mn-ea"/>
              </a:rPr>
              <a:t>.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(17')</a:t>
            </a:r>
            <a:r>
              <a:rPr lang="zh-CN" altLang="en-US">
                <a:sym typeface="+mn-ea"/>
              </a:rPr>
              <a:t>进入春季，上海每天下雨的可能性是三分之一。如果下雨，交通量随之增大的可能性是二分之一，如果不下雨，交通量增加的可能性是四分之一。在下雨和交通量增加的情况下，我将有二分之一的可能性会迟到。然而，在不下雨且交通量不增加的情况下，我只有八分之一的可能性会迟到。在其他情况（下雨交通量不增加，交通量增加不下雨），我都只有四分之一的可能性迟到。</a:t>
            </a:r>
            <a:endParaRPr lang="zh-CN" altLang="en-US"/>
          </a:p>
          <a:p>
            <a:r>
              <a:rPr lang="zh-CN" altLang="en-US">
                <a:sym typeface="+mn-ea"/>
              </a:rPr>
              <a:t>在上海的任意一天中，</a:t>
            </a:r>
            <a:endParaRPr lang="zh-CN" altLang="en-US"/>
          </a:p>
          <a:p>
            <a:r>
              <a:rPr lang="zh-CN" altLang="en-US">
                <a:sym typeface="+mn-ea"/>
              </a:rPr>
              <a:t>（1）这一天未下雨交通量增加，我却没有迟到的概率是多少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(5')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r>
              <a:rPr lang="zh-CN" altLang="en-US">
                <a:sym typeface="+mn-ea"/>
              </a:rPr>
              <a:t>（2）我迟到的概率是多少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(6')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r>
              <a:rPr lang="zh-CN" altLang="en-US">
                <a:sym typeface="+mn-ea"/>
              </a:rPr>
              <a:t>（3）如果已知我当天迟到了，那么这一天下雨的可能性是多少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(6')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2760" y="222250"/>
            <a:ext cx="768985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当天下雨为事件A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当天交通量增加为事件B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当天迟到为事件C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（1）解题思路：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这一题计算的是这一天未下雨，在未下雨的条件下交通量增加了，在未下雨交通量增加的条件下我未迟到的概率，为三个概率相乘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（2）解题思路：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这一题计算的是我迟到的概率，而迟到事件可以看做四个子事件的和。即：下雨交通量增加我迟到，下雨交通量未增加我迟到，未下雨交通量增加我迟到，未下雨交通量未增加我迟到 用负事件减也可以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（3）解题思路：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这一题我迟到了，下雨的条件概率，需要使用贝叶斯公式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我迟到和下雨同时发生的概率如下，且上一题已经计算了我迟到的概率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可得，我迟到那一天下雨的概率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18235" y="3272155"/>
          <a:ext cx="64382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003800" imgH="393700" progId="Equation.KSEE3">
                  <p:embed/>
                </p:oleObj>
              </mc:Choice>
              <mc:Fallback>
                <p:oleObj name="" r:id="rId1" imgW="5003800" imgH="3937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8235" y="3272155"/>
                        <a:ext cx="6438265" cy="50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1" name="对象 -2147482622"/>
          <p:cNvGraphicFramePr>
            <a:graphicFrameLocks noChangeAspect="1"/>
          </p:cNvGraphicFramePr>
          <p:nvPr/>
        </p:nvGraphicFramePr>
        <p:xfrm>
          <a:off x="3367405" y="439928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308100" imgH="419100" progId="Equation.KSEE3">
                  <p:embed/>
                </p:oleObj>
              </mc:Choice>
              <mc:Fallback>
                <p:oleObj name="" r:id="rId3" imgW="1308100" imgH="4191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7405" y="4399280"/>
                        <a:ext cx="1308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0" name="对象 -2147482621"/>
          <p:cNvGraphicFramePr>
            <a:graphicFrameLocks noChangeAspect="1"/>
          </p:cNvGraphicFramePr>
          <p:nvPr/>
        </p:nvGraphicFramePr>
        <p:xfrm>
          <a:off x="2695575" y="5177790"/>
          <a:ext cx="343471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3060065" imgH="393700" progId="Equation.KSEE3">
                  <p:embed/>
                </p:oleObj>
              </mc:Choice>
              <mc:Fallback>
                <p:oleObj name="" r:id="rId5" imgW="3060065" imgH="3937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5575" y="5177790"/>
                        <a:ext cx="3434715" cy="441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9" name="对象 -2147482620"/>
          <p:cNvGraphicFramePr>
            <a:graphicFrameLocks noChangeAspect="1"/>
          </p:cNvGraphicFramePr>
          <p:nvPr/>
        </p:nvGraphicFramePr>
        <p:xfrm>
          <a:off x="3152140" y="5813425"/>
          <a:ext cx="1997075" cy="77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968500" imgH="762000" progId="Equation.KSEE3">
                  <p:embed/>
                </p:oleObj>
              </mc:Choice>
              <mc:Fallback>
                <p:oleObj name="" r:id="rId7" imgW="1968500" imgH="7620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2140" y="5813425"/>
                        <a:ext cx="1997075" cy="772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1942465" y="1752600"/>
          <a:ext cx="460629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3937000" imgH="393700" progId="Equation.KSEE3">
                  <p:embed/>
                </p:oleObj>
              </mc:Choice>
              <mc:Fallback>
                <p:oleObj name="" r:id="rId9" imgW="3937000" imgH="3937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42465" y="1752600"/>
                        <a:ext cx="4606290" cy="461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804785" y="175260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(5')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04785" y="33413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(6')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04785" y="585470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(6')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1570</Words>
  <Application>WPS 演示</Application>
  <PresentationFormat>全屏显示(4:3)</PresentationFormat>
  <Paragraphs>115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等线 Light</vt:lpstr>
      <vt:lpstr>Calibri Light</vt:lpstr>
      <vt:lpstr>等线</vt:lpstr>
      <vt:lpstr>Calibri</vt:lpstr>
      <vt:lpstr>Times New Roman</vt:lpstr>
      <vt:lpstr>华文中宋</vt:lpstr>
      <vt:lpstr>华文细黑</vt:lpstr>
      <vt:lpstr>幼圆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Assignment of Biostatistics</vt:lpstr>
      <vt:lpstr>Lecture-1,2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第一次生统作业答案</dc:title>
  <dc:creator>tang</dc:creator>
  <cp:lastModifiedBy>陈亚彬</cp:lastModifiedBy>
  <cp:revision>12</cp:revision>
  <dcterms:created xsi:type="dcterms:W3CDTF">2019-02-28T04:12:00Z</dcterms:created>
  <dcterms:modified xsi:type="dcterms:W3CDTF">2019-03-05T13:36:30Z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