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5" r:id="rId4"/>
    <p:sldId id="268" r:id="rId6"/>
    <p:sldId id="26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9C560-3ADC-4525-A44C-311CA288B0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32559-4261-4ED9-AB0C-3188083F744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32559-4261-4ED9-AB0C-3188083F74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32559-4261-4ED9-AB0C-3188083F74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5EE3-A6EC-4FE3-BE1B-0D924892B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AAD-9C9D-4462-A7AB-544D78297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5EE3-A6EC-4FE3-BE1B-0D924892B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AAD-9C9D-4462-A7AB-544D78297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5EE3-A6EC-4FE3-BE1B-0D924892B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AAD-9C9D-4462-A7AB-544D78297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5EE3-A6EC-4FE3-BE1B-0D924892B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AAD-9C9D-4462-A7AB-544D78297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5EE3-A6EC-4FE3-BE1B-0D924892B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AAD-9C9D-4462-A7AB-544D78297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5EE3-A6EC-4FE3-BE1B-0D924892B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AAD-9C9D-4462-A7AB-544D78297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5EE3-A6EC-4FE3-BE1B-0D924892B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AAD-9C9D-4462-A7AB-544D78297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5EE3-A6EC-4FE3-BE1B-0D924892B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AAD-9C9D-4462-A7AB-544D78297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5EE3-A6EC-4FE3-BE1B-0D924892B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AAD-9C9D-4462-A7AB-544D78297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5EE3-A6EC-4FE3-BE1B-0D924892B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AAD-9C9D-4462-A7AB-544D78297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5EE3-A6EC-4FE3-BE1B-0D924892B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AAD-9C9D-4462-A7AB-544D78297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A5EE3-A6EC-4FE3-BE1B-0D924892B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5BAAD-9C9D-4462-A7AB-544D782975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Assignment of Biostatistics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72485" y="4517390"/>
            <a:ext cx="2588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 err="1" smtClean="0">
                <a:solidFill>
                  <a:schemeClr val="bg1">
                    <a:lumMod val="65000"/>
                  </a:schemeClr>
                </a:solidFill>
                <a:sym typeface="+mn-ea"/>
              </a:rPr>
              <a:t>Luonan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sym typeface="+mn-ea"/>
              </a:rPr>
              <a:t> Chen</a:t>
            </a:r>
            <a:endParaRPr lang="en-US" altLang="zh-CN" sz="3200" dirty="0" smtClean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156335"/>
            <a:ext cx="8650605" cy="2273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</a:t>
            </a:r>
            <a:r>
              <a:rPr lang="en-US" altLang="zh-CN" sz="1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(9')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在某次射击比赛中，运动员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射击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次，命中环数如下：</a:t>
            </a:r>
            <a:endParaRPr lang="zh-CN" altLang="ja-JP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6, 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7, 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9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6, 10, 5, 8, 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9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6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；</a:t>
            </a:r>
            <a:endParaRPr lang="zh-CN" altLang="ja-JP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求：</a:t>
            </a:r>
            <a:endParaRPr lang="zh-CN" altLang="ja-JP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）依据数据，求运动员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命中环数的算术平均数和中位数 </a:t>
            </a:r>
            <a:r>
              <a:rPr lang="en-US" altLang="zh-CN" sz="1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(3')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；</a:t>
            </a:r>
            <a:endParaRPr lang="zh-CN" altLang="ja-JP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）依据数据，求运动员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命中环数的样本方差和标准差 </a:t>
            </a:r>
            <a:r>
              <a:rPr lang="en-US" altLang="zh-CN" sz="1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(3')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；</a:t>
            </a:r>
            <a:endParaRPr lang="zh-CN" altLang="ja-JP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）依据数据，求运动员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命中环数的变异系数</a:t>
            </a:r>
            <a:r>
              <a:rPr lang="zh-CN" altLang="ja-JP" sz="1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(3')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Font typeface="+mj-lt"/>
              <a:buNone/>
            </a:pPr>
            <a:endParaRPr lang="zh-CN" altLang="en-US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3772" y="3593146"/>
            <a:ext cx="8820472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(12')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某工厂生产的一批产品一共有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件，其中有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件为次品，其余为正品；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求：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每次不放回地抽取，抽取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次，第一次、第二次取到正品，第三次取到次品的概率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(3')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每次不放回地抽取，抽取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次，其中两次为正品、一次为次品的概率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(3')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每次有放回地抽取，抽取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次，第二次取到正品，第一次、第三次取到次品的概率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(3')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每次有放回地抽取，抽取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次，其中两次为正品、一次为次品的概率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(3')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13018"/>
            <a:ext cx="8229600" cy="1143000"/>
          </a:xfrm>
        </p:spPr>
        <p:txBody>
          <a:bodyPr/>
          <a:p>
            <a:r>
              <a:rPr lang="en-US" altLang="zh-CN" dirty="0" smtClean="0"/>
              <a:t>Lecture-1,2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404664"/>
                <a:ext cx="9036496" cy="58326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dirty="0"/>
                  <a:t>3. </a:t>
                </a:r>
                <a:r>
                  <a:rPr lang="zh-CN" altLang="en-US" sz="2000" dirty="0"/>
                  <a:t>设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C</a:t>
                </a:r>
                <a:r>
                  <a:rPr lang="zh-CN" altLang="en-US" sz="2000" dirty="0"/>
                  <a:t>是样本空间</a:t>
                </a:r>
                <a:r>
                  <a:rPr lang="en-US" altLang="zh-CN" sz="2000" dirty="0"/>
                  <a:t>Ω</a:t>
                </a:r>
                <a:r>
                  <a:rPr lang="zh-CN" altLang="en-US" sz="2000" dirty="0"/>
                  <a:t>中的事件，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   Ω={1,2,3,4,5,6,7,8} , P(i)=1/8, i=1,…,8.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   A={1,3,5,7}, B={1,2,3,4,5}, C={4,5,6,7,8}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 分别求出表示出下列事件的概率：</a:t>
                </a:r>
                <a:endParaRPr lang="en-US" altLang="zh-CN" sz="2000" dirty="0"/>
              </a:p>
              <a:p>
                <a:pPr marL="514350" indent="-51435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/>
                      <m:t>A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000"/>
                          <m:t>BC</m:t>
                        </m:r>
                      </m:e>
                    </m:d>
                  </m:oMath>
                </a14:m>
                <a:r>
                  <a:rPr lang="en-US" altLang="zh-CN" sz="2000" dirty="0"/>
                  <a:t>; (2)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000" dirty="0"/>
                  <a:t>; (3)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/>
                      <m:t>A</m:t>
                    </m:r>
                    <m:r>
                      <m:rPr>
                        <m:nor/>
                      </m:rPr>
                      <a:rPr lang="zh-CN" altLang="en-US" sz="2000"/>
                      <m:t>+</m:t>
                    </m:r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2000" dirty="0"/>
                  <a:t>; (4)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∪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∪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000" dirty="0"/>
                  <a:t>; (5)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000" dirty="0"/>
                  <a:t>; (6)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</m:acc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2000" dirty="0"/>
                  <a:t>4.  </a:t>
                </a:r>
                <a:r>
                  <a:rPr lang="zh-CN" altLang="en-US" sz="2000" dirty="0"/>
                  <a:t>证明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 </a:t>
                </a: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/>
                          </m:ctrlPr>
                        </m:mPr>
                        <m:mr>
                          <m:e>
                            <m:d>
                              <m:dPr>
                                <m:endChr m:val=""/>
                                <m:ctrlPr>
                                  <a:rPr lang="zh-CN" altLang="en-US" sz="2000"/>
                                </m:ctrlPr>
                              </m:dPr>
                              <m:e>
                                <m:r>
                                  <a:rPr lang="zh-CN" altLang="en-US" sz="2000"/>
                                  <m:t>1)</m:t>
                                </m:r>
                                <m: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2000"/>
                                  <m:t>如果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/>
                                  <m:t>B</m:t>
                                </m:r>
                                <m:r>
                                  <a:rPr lang="zh-CN" altLang="en-US" sz="2000"/>
                                  <m:t>独立,则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altLang="en-US" sz="2000"/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zh-CN" altLang="en-US" sz="2000"/>
                                      <m:t>A</m:t>
                                    </m:r>
                                  </m:e>
                                </m:acc>
                                <m:r>
                                  <a:rPr lang="zh-CN" altLang="en-US" sz="2000"/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altLang="en-US" sz="2000"/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zh-CN" altLang="en-US" sz="2000"/>
                                      <m:t>B</m:t>
                                    </m:r>
                                  </m:e>
                                </m:acc>
                                <m:r>
                                  <a:rPr lang="zh-CN" altLang="en-US" sz="2000"/>
                                  <m:t>独立；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000"/>
                              <m:t>如果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P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(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A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|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B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)=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P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(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A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|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sz="2000"/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000"/>
                                  <m:t>B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zh-CN" altLang="en-US" sz="2000"/>
                              <m:t>)</m:t>
                            </m:r>
                            <m:r>
                              <a:rPr lang="en-US" altLang="zh-CN" sz="2000"/>
                              <m:t>, </m:t>
                            </m:r>
                            <m:r>
                              <a:rPr lang="zh-CN" altLang="en-US" sz="2000"/>
                              <m:t>则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A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B</m:t>
                            </m:r>
                            <m:r>
                              <a:rPr lang="zh-CN" altLang="en-US" sz="2000"/>
                              <m:t>独立。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2000" dirty="0"/>
                  <a:t>5.</a:t>
                </a:r>
                <a:r>
                  <a:rPr lang="zh-CN" altLang="en-US" sz="2000" dirty="0"/>
                  <a:t> 给定</a:t>
                </a:r>
                <a:r>
                  <a:rPr lang="en-US" altLang="zh-CN" sz="2000" dirty="0"/>
                  <a:t>p=P(A), q=P(B), r= P(A</a:t>
                </a:r>
                <a14:m>
                  <m:oMath xmlns:m="http://schemas.openxmlformats.org/officeDocument/2006/math">
                    <m:r>
                      <a:rPr lang="en-US" altLang="zh-CN" sz="2000" smtClean="0"/>
                      <m:t>∪</m:t>
                    </m:r>
                    <m:r>
                      <m:rPr>
                        <m:sty m:val="p"/>
                      </m:rPr>
                      <a:rPr lang="en-US" altLang="zh-CN" sz="2000"/>
                      <m:t>B</m:t>
                    </m:r>
                    <m:r>
                      <a:rPr lang="en-US" altLang="zh-CN" sz="2000"/>
                      <m:t>)</m:t>
                    </m:r>
                  </m:oMath>
                </a14:m>
                <a:endParaRPr lang="en-US" altLang="zh-CN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/>
                        </m:ctrlPr>
                      </m:dPr>
                      <m:e>
                        <m:r>
                          <a:rPr lang="en-US" altLang="zh-CN" sz="2000"/>
                          <m:t>1</m:t>
                        </m:r>
                      </m:e>
                    </m:d>
                    <m:r>
                      <a:rPr lang="en-US" altLang="zh-CN" sz="2000"/>
                      <m:t> </m:t>
                    </m:r>
                    <m:r>
                      <a:rPr lang="zh-CN" altLang="en-US" sz="2000"/>
                      <m:t>求</m:t>
                    </m:r>
                  </m:oMath>
                </a14:m>
                <a:r>
                  <a:rPr lang="en-US" altLang="zh-CN" sz="2000" dirty="0"/>
                  <a:t> P(A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/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/>
                          <m:t>B</m:t>
                        </m:r>
                      </m:e>
                    </m:acc>
                  </m:oMath>
                </a14:m>
                <a:r>
                  <a:rPr lang="en-US" altLang="zh-CN" sz="200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sz="2000" dirty="0"/>
                  <a:t> 求 </a:t>
                </a:r>
                <a:r>
                  <a:rPr lang="en-US" altLang="zh-CN" sz="2000" dirty="0"/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/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en-US" sz="2000"/>
                          <m:t>A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000"/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/>
                          <m:t>B</m:t>
                        </m:r>
                      </m:e>
                    </m:acc>
                  </m:oMath>
                </a14:m>
                <a:r>
                  <a:rPr lang="en-US" altLang="zh-CN" sz="2000" dirty="0"/>
                  <a:t>)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404664"/>
                <a:ext cx="9036496" cy="5832649"/>
              </a:xfrm>
              <a:blipFill rotWithShape="1">
                <a:blip r:embed="rId1"/>
                <a:stretch>
                  <a:fillRect l="-742" t="-836"/>
                </a:stretch>
              </a:blipFill>
            </p:spPr>
            <p:txBody>
              <a:bodyPr/>
              <a:lstStyle/>
              <a:p>
                <a:r>
                  <a:rPr lang="en-US" altLang="zh-CN">
                    <a:noFill/>
                  </a:rPr>
                  <a:t>()</a:t>
                </a:r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08635" y="163195"/>
            <a:ext cx="739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(18')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0865" y="2687955"/>
            <a:ext cx="615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(14')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8635" y="4439920"/>
            <a:ext cx="615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(12')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7370" y="474980"/>
            <a:ext cx="747522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6</a:t>
            </a:r>
            <a:r>
              <a:rPr lang="en-US" altLang="zh-CN" sz="1600"/>
              <a:t>.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(17')</a:t>
            </a:r>
            <a:r>
              <a:rPr lang="zh-CN" altLang="en-US" sz="1600"/>
              <a:t>进入春季，上海每天下雨的可能性是三分之一。如果下雨，交通量随之增大的可能性是二分之一，如果不下雨，交通量增加的可能性是四分之一。在下雨和交通量增加的情况下，我将有二分之一的可能性会迟到。然而，在不下雨且交通量不增加的情况下，我只有八分之一的可能性会迟到。在其他情况（下雨交通量不增加，交通量增加不下雨），我都只有四分之一的可能性迟到。</a:t>
            </a:r>
            <a:endParaRPr lang="zh-CN" altLang="en-US" sz="1600"/>
          </a:p>
          <a:p>
            <a:r>
              <a:rPr lang="zh-CN" altLang="en-US" sz="1600"/>
              <a:t>在上海的任意一天中，</a:t>
            </a:r>
            <a:endParaRPr lang="zh-CN" altLang="en-US" sz="1600"/>
          </a:p>
          <a:p>
            <a:r>
              <a:rPr lang="zh-CN" altLang="en-US" sz="1600"/>
              <a:t>（1）这一天未下雨交通量增加，我却没有迟到的概率是多少</a:t>
            </a:r>
            <a:r>
              <a: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(5')</a:t>
            </a:r>
            <a:r>
              <a:rPr lang="zh-CN" altLang="en-US" sz="1600"/>
              <a:t>？</a:t>
            </a:r>
            <a:endParaRPr lang="zh-CN" altLang="en-US" sz="1600"/>
          </a:p>
          <a:p>
            <a:r>
              <a:rPr lang="zh-CN" altLang="en-US" sz="1600"/>
              <a:t>（2）我迟到的概率是多少 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(6')</a:t>
            </a:r>
            <a:r>
              <a:rPr lang="zh-CN" altLang="en-US" sz="1600"/>
              <a:t>？</a:t>
            </a:r>
            <a:endParaRPr lang="zh-CN" altLang="en-US" sz="1600"/>
          </a:p>
          <a:p>
            <a:r>
              <a:rPr lang="zh-CN" altLang="en-US" sz="1600"/>
              <a:t>（3）如果已知我当天迟到了，那么这一天下雨的可能性是多少 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(6')</a:t>
            </a:r>
            <a:r>
              <a:rPr lang="zh-CN" altLang="en-US" sz="1600"/>
              <a:t>？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7</a:t>
            </a:r>
            <a:r>
              <a:rPr lang="en-US" altLang="zh-CN" sz="1600"/>
              <a:t>.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(18')</a:t>
            </a:r>
            <a:r>
              <a:rPr lang="zh-CN" altLang="en-US" sz="1600"/>
              <a:t>某地区2000年共有10万个12岁正常儿童，为了解该地区12岁正常儿童的身高情况，可以采用两种方法进行调查。第一种方法是在该地区进行普查，即测量全部这10万个儿童的身高，然后进行分析，但是这样做的工作量非常大。第二种方法是采用抽样调查，如随机抽取100个对象，测量他们的身高，通过分析这100个儿童的身高，推断该地区的10万个12岁正常儿童的身高情况。</a:t>
            </a:r>
            <a:endParaRPr lang="zh-CN" altLang="en-US" sz="1600"/>
          </a:p>
          <a:p>
            <a:r>
              <a:rPr lang="zh-CN" altLang="en-US" sz="1600"/>
              <a:t>请问1）观察单位或者个体是什么？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(2')</a:t>
            </a:r>
            <a:endParaRPr lang="zh-CN" altLang="en-US" sz="1600"/>
          </a:p>
          <a:p>
            <a:r>
              <a:rPr lang="zh-CN" altLang="en-US" sz="1600"/>
              <a:t>         2）观察指标或者变量是什么？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(2')</a:t>
            </a:r>
            <a:endParaRPr lang="zh-CN" altLang="en-US" sz="1600"/>
          </a:p>
          <a:p>
            <a:r>
              <a:rPr lang="zh-CN" altLang="en-US" sz="1600"/>
              <a:t>         3）观察值是什么？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(2') </a:t>
            </a:r>
            <a:endParaRPr lang="en-US" altLang="zh-CN" sz="16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1600">
                <a:sym typeface="+mn-ea"/>
              </a:rPr>
              <a:t>         </a:t>
            </a:r>
            <a:r>
              <a:rPr lang="zh-CN" altLang="en-US" sz="1600"/>
              <a:t>4）样本是什么？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(3')</a:t>
            </a:r>
            <a:endParaRPr lang="zh-CN" altLang="en-US" sz="1600"/>
          </a:p>
          <a:p>
            <a:r>
              <a:rPr lang="zh-CN" altLang="en-US" sz="1600"/>
              <a:t>         5）总体是什么？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(3')</a:t>
            </a:r>
            <a:endParaRPr lang="zh-CN" altLang="en-US" sz="1600"/>
          </a:p>
          <a:p>
            <a:r>
              <a:rPr lang="zh-CN" altLang="en-US" sz="1600"/>
              <a:t>         6）有哪些基本方法可以对收集的资料进行统计描述？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(3')</a:t>
            </a:r>
            <a:endParaRPr lang="en-US" altLang="zh-CN" sz="1600"/>
          </a:p>
          <a:p>
            <a:r>
              <a:rPr lang="en-US" altLang="zh-CN" sz="1600"/>
              <a:t>         </a:t>
            </a:r>
            <a:r>
              <a:rPr lang="zh-CN" altLang="en-US" sz="1600"/>
              <a:t>7）这些描述有哪两个重要特征？并列举一些统计量。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(3')</a:t>
            </a:r>
            <a:endParaRPr lang="en-US" altLang="zh-CN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1078</Words>
  <Application>WPS 演示</Application>
  <PresentationFormat>全屏显示(4:3)</PresentationFormat>
  <Paragraphs>48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等线</vt:lpstr>
      <vt:lpstr>MS PGothic</vt:lpstr>
      <vt:lpstr>仿宋</vt:lpstr>
      <vt:lpstr>Office 主题</vt:lpstr>
      <vt:lpstr>第一次生统作业</vt:lpstr>
      <vt:lpstr>Lecture-1,2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</dc:title>
  <dc:creator>Woanway</dc:creator>
  <cp:lastModifiedBy>陈亚彬</cp:lastModifiedBy>
  <cp:revision>37</cp:revision>
  <dcterms:created xsi:type="dcterms:W3CDTF">2014-04-15T00:40:00Z</dcterms:created>
  <dcterms:modified xsi:type="dcterms:W3CDTF">2019-03-05T13:36:45Z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