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8"/>
  </p:normalViewPr>
  <p:slideViewPr>
    <p:cSldViewPr>
      <p:cViewPr varScale="1">
        <p:scale>
          <a:sx n="116" d="100"/>
          <a:sy n="116" d="100"/>
        </p:scale>
        <p:origin x="9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FA95-5068-41BC-AC71-24402640B2F8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2793-B547-452C-86EF-E8BA3EC213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FA95-5068-41BC-AC71-24402640B2F8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2793-B547-452C-86EF-E8BA3EC213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FA95-5068-41BC-AC71-24402640B2F8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2793-B547-452C-86EF-E8BA3EC213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FA95-5068-41BC-AC71-24402640B2F8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2793-B547-452C-86EF-E8BA3EC213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FA95-5068-41BC-AC71-24402640B2F8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2793-B547-452C-86EF-E8BA3EC213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FA95-5068-41BC-AC71-24402640B2F8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2793-B547-452C-86EF-E8BA3EC213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FA95-5068-41BC-AC71-24402640B2F8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2793-B547-452C-86EF-E8BA3EC213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FA95-5068-41BC-AC71-24402640B2F8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2793-B547-452C-86EF-E8BA3EC213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FA95-5068-41BC-AC71-24402640B2F8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2793-B547-452C-86EF-E8BA3EC213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FA95-5068-41BC-AC71-24402640B2F8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2793-B547-452C-86EF-E8BA3EC213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FA95-5068-41BC-AC71-24402640B2F8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2793-B547-452C-86EF-E8BA3EC213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EFA95-5068-41BC-AC71-24402640B2F8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42793-B547-452C-86EF-E8BA3EC213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27225"/>
            <a:ext cx="7772400" cy="1470025"/>
          </a:xfrm>
        </p:spPr>
        <p:txBody>
          <a:bodyPr/>
          <a:lstStyle/>
          <a:p>
            <a:r>
              <a:rPr lang="en-US" altLang="zh-CN" dirty="0"/>
              <a:t>Assignment </a:t>
            </a:r>
            <a:r>
              <a:rPr lang="en-US" altLang="zh-CN"/>
              <a:t>for Lectures 3-4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37385" y="4650105"/>
            <a:ext cx="5269230" cy="1162050"/>
          </a:xfrm>
        </p:spPr>
        <p:txBody>
          <a:bodyPr/>
          <a:lstStyle/>
          <a:p>
            <a:r>
              <a:rPr lang="en-US" altLang="zh-CN"/>
              <a:t>Luonan Chen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675" y="504190"/>
            <a:ext cx="8902065" cy="6334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对以往数据分析结果表明，当机器调整得良好时，产品的合格率为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90%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，而当机器发生某一故障时，其合格率为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30%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。每天早上机器开动时，机器调整良好的概率为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75%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，试求已知某日早上第一件产品是合格品时，机器调整良好的概率是多少？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(10')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ja-JP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某零件用两种工艺加工，第一种工艺有三道工序，各道工序出现不合格品的概率分别是</a:t>
            </a:r>
            <a:r>
              <a:rPr lang="en-US" altLang="ja-JP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0.3,0.2,0.1</a:t>
            </a:r>
            <a:r>
              <a:rPr lang="en-US" altLang="ja-JP" sz="2000" dirty="0">
                <a:latin typeface="宋体" panose="02010600030101010101" pitchFamily="2" charset="-122"/>
                <a:ea typeface="宋体" panose="02010600030101010101" pitchFamily="2" charset="-122"/>
              </a:rPr>
              <a:t>；第二种 工艺有两道工序，各道工序出现不合格品的概率分别为</a:t>
            </a:r>
            <a:r>
              <a:rPr lang="en-US" altLang="ja-JP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0.3,0.2</a:t>
            </a:r>
            <a:r>
              <a:rPr lang="en-US" altLang="ja-JP" sz="2000" dirty="0">
                <a:latin typeface="宋体" panose="02010600030101010101" pitchFamily="2" charset="-122"/>
                <a:ea typeface="宋体" panose="02010600030101010101" pitchFamily="2" charset="-122"/>
              </a:rPr>
              <a:t>，试问：</a:t>
            </a:r>
            <a:endParaRPr lang="ja-JP" altLang="ja-JP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ja-JP" sz="2000" dirty="0">
                <a:latin typeface="宋体" panose="02010600030101010101" pitchFamily="2" charset="-122"/>
                <a:ea typeface="宋体" panose="02010600030101010101" pitchFamily="2" charset="-122"/>
              </a:rPr>
              <a:t>（1）</a:t>
            </a:r>
            <a:r>
              <a:rPr lang="en-US" altLang="ja-JP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用那种工艺加工得到合格品的概率较大些</a:t>
            </a:r>
            <a:r>
              <a:rPr lang="en-US" altLang="ja-JP" sz="2000" dirty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r>
              <a:rPr lang="en-US" altLang="ja-JP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(10')</a:t>
            </a:r>
            <a:endParaRPr lang="ja-JP" altLang="ja-JP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ja-JP" sz="2000" dirty="0">
                <a:latin typeface="宋体" panose="02010600030101010101" pitchFamily="2" charset="-122"/>
                <a:ea typeface="宋体" panose="02010600030101010101" pitchFamily="2" charset="-122"/>
              </a:rPr>
              <a:t>（2）第二道工艺两道工序出现不合格品的概率都是</a:t>
            </a:r>
            <a:r>
              <a:rPr lang="en-US" altLang="ja-JP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0.3</a:t>
            </a:r>
            <a:r>
              <a:rPr lang="en-US" altLang="ja-JP" sz="2000" dirty="0">
                <a:latin typeface="宋体" panose="02010600030101010101" pitchFamily="2" charset="-122"/>
                <a:ea typeface="宋体" panose="02010600030101010101" pitchFamily="2" charset="-122"/>
              </a:rPr>
              <a:t>时，情况</a:t>
            </a:r>
            <a:r>
              <a:rPr lang="zh-Han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又</a:t>
            </a:r>
            <a:r>
              <a:rPr lang="en-US" altLang="ja-JP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如何</a:t>
            </a:r>
            <a:r>
              <a:rPr lang="en-US" altLang="ja-JP" sz="2000" dirty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r>
              <a:rPr lang="en-US" altLang="ja-JP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(10')</a:t>
            </a:r>
            <a:endParaRPr lang="ja-JP" altLang="ja-JP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altLang="ja-JP" sz="2000" dirty="0">
                <a:latin typeface="+mn-ea"/>
              </a:rPr>
              <a:t> </a:t>
            </a:r>
            <a:r>
              <a:rPr lang="zh-CN" altLang="ja-JP" sz="2000" dirty="0">
                <a:latin typeface="+mn-ea"/>
              </a:rPr>
              <a:t>雨伞掉了。落在图书馆的概率为</a:t>
            </a:r>
            <a:r>
              <a:rPr lang="en-US" altLang="ja-JP" sz="2000" dirty="0">
                <a:latin typeface="+mn-ea"/>
              </a:rPr>
              <a:t>50%</a:t>
            </a:r>
            <a:r>
              <a:rPr lang="zh-CN" altLang="ja-JP" sz="2000" dirty="0">
                <a:latin typeface="+mn-ea"/>
              </a:rPr>
              <a:t>，这种情况下找回的概率为</a:t>
            </a:r>
            <a:r>
              <a:rPr lang="en-US" altLang="ja-JP" sz="2000" dirty="0">
                <a:latin typeface="+mn-ea"/>
              </a:rPr>
              <a:t>0.80</a:t>
            </a:r>
            <a:r>
              <a:rPr lang="zh-CN" altLang="en-US" sz="2000" dirty="0">
                <a:latin typeface="+mn-ea"/>
              </a:rPr>
              <a:t>，</a:t>
            </a:r>
            <a:r>
              <a:rPr lang="zh-CN" altLang="ja-JP" sz="2000" dirty="0">
                <a:latin typeface="+mn-ea"/>
              </a:rPr>
              <a:t>落在教室的概率为</a:t>
            </a:r>
            <a:r>
              <a:rPr lang="en-US" altLang="ja-JP" sz="2000" dirty="0">
                <a:latin typeface="+mn-ea"/>
              </a:rPr>
              <a:t>30%</a:t>
            </a:r>
            <a:r>
              <a:rPr lang="zh-CN" altLang="ja-JP" sz="2000" dirty="0">
                <a:latin typeface="+mn-ea"/>
              </a:rPr>
              <a:t>，这种情况下找回的概率为</a:t>
            </a:r>
            <a:r>
              <a:rPr lang="en-US" altLang="ja-JP" sz="2000" dirty="0">
                <a:latin typeface="+mn-ea"/>
              </a:rPr>
              <a:t>0.60</a:t>
            </a:r>
            <a:r>
              <a:rPr lang="zh-CN" altLang="ja-JP" sz="2000" dirty="0">
                <a:latin typeface="+mn-ea"/>
              </a:rPr>
              <a:t>；落在商场的概率为</a:t>
            </a:r>
            <a:r>
              <a:rPr lang="en-US" altLang="ja-JP" sz="2000" dirty="0">
                <a:latin typeface="+mn-ea"/>
              </a:rPr>
              <a:t>20%</a:t>
            </a:r>
            <a:r>
              <a:rPr lang="zh-CN" altLang="ja-JP" sz="2000" dirty="0">
                <a:latin typeface="+mn-ea"/>
              </a:rPr>
              <a:t>，这种情况下找回的概率为</a:t>
            </a:r>
            <a:r>
              <a:rPr lang="en-US" altLang="ja-JP" sz="2000" dirty="0">
                <a:latin typeface="+mn-ea"/>
              </a:rPr>
              <a:t>0.05</a:t>
            </a:r>
            <a:r>
              <a:rPr lang="zh-CN" altLang="ja-JP" sz="2000" dirty="0">
                <a:latin typeface="+mn-ea"/>
              </a:rPr>
              <a:t>，求找回雨伞的概率。</a:t>
            </a:r>
            <a:r>
              <a:rPr lang="en-US" altLang="ja-JP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(10')</a:t>
            </a:r>
            <a:endParaRPr lang="ja-JP" altLang="ja-JP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ja-JP" altLang="ja-JP" sz="2000" dirty="0">
              <a:latin typeface="+mn-ea"/>
            </a:endParaRP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6245" y="687070"/>
            <a:ext cx="800227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sym typeface="+mn-ea"/>
              </a:rPr>
              <a:t>一个交通路口的一个月交通事故次数服从平均值为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sym typeface="+mn-ea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sym typeface="+mn-ea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Poisson distribution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sym typeface="+mn-ea"/>
              </a:rPr>
              <a:t>。下一个月观察到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sym typeface="+mn-ea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sym typeface="+mn-ea"/>
              </a:rPr>
              <a:t>次交通事故的概率为多少？</a:t>
            </a:r>
            <a:r>
              <a:rPr lang="en-US" altLang="ja-JP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(12')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zh-CN" altLang="en-US" sz="2000" dirty="0"/>
              <a:t>研究人员对锌水平是否会因饮食中补充钙而发生改变感兴趣。研究人员用20只小鼠做实验（假设已知饮食中没有补充钙小鼠血液锌的浓度是 1 mg/ml），在它们的饮食中补充钙，并测量血液中锌的浓度（mg/ml）分别是：1.31, 1.45, 1.12, 1.16, 1.30, 1.50, 1.20, 1.22, 1.42, 1.14, 1.23, 1.59, 1.11, 1.10, 1.53, 1.52, 1.17, 1.49, 1.62, 1.29 。</a:t>
            </a:r>
          </a:p>
          <a:p>
            <a:r>
              <a:rPr lang="zh-CN" altLang="en-US" sz="2000" dirty="0"/>
              <a:t>（1）计算平均值和样本标准差，并计算平均值的标准误差？</a:t>
            </a:r>
            <a:r>
              <a:rPr lang="en-US" altLang="ja-JP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(8')</a:t>
            </a:r>
            <a:endParaRPr lang="zh-CN" altLang="en-US" sz="2000" dirty="0"/>
          </a:p>
          <a:p>
            <a:r>
              <a:rPr lang="zh-CN" altLang="en-US" sz="2000" dirty="0"/>
              <a:t>（2）95%的置信区间是多少？</a:t>
            </a:r>
            <a:r>
              <a:rPr lang="en-US" altLang="ja-JP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(8')</a:t>
            </a:r>
            <a:endParaRPr lang="zh-CN" altLang="en-US" sz="2000" dirty="0"/>
          </a:p>
          <a:p>
            <a:r>
              <a:rPr lang="zh-CN" altLang="en-US" sz="2000" dirty="0"/>
              <a:t>（3）小鼠饮食中补充钙是否会改变它血液中锌的浓度，计算P值（0.05作为阈值）</a:t>
            </a:r>
            <a:r>
              <a:rPr lang="en-US" altLang="zh-CN" sz="2000" dirty="0">
                <a:latin typeface="+mn-ea"/>
              </a:rPr>
              <a:t>? </a:t>
            </a:r>
            <a:r>
              <a:rPr lang="en-US" altLang="ja-JP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(8')</a:t>
            </a:r>
            <a:endParaRPr lang="zh-CN" altLang="en-US" sz="2000" dirty="0"/>
          </a:p>
          <a:p>
            <a:r>
              <a:rPr lang="zh-CN" altLang="en-US" sz="2000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2450" y="502285"/>
            <a:ext cx="7352665" cy="153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6、已知某校2万人体检测得所有人的平均体重为59kg，标准差为25kg，从中抽取20人的样本体重值如下表所示：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9" name="表格 8"/>
          <p:cNvGraphicFramePr/>
          <p:nvPr/>
        </p:nvGraphicFramePr>
        <p:xfrm>
          <a:off x="774065" y="1478915"/>
          <a:ext cx="1831340" cy="506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9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+mn-ea"/>
                        </a:rPr>
                        <a:t>样品编号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体重(kg)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61.5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60.5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54.5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52.5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67.5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57.5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65.5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70.5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57.5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59.5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886710" y="1760855"/>
            <a:ext cx="558863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(1) </a:t>
            </a:r>
            <a:r>
              <a:rPr lang="zh-CN" altLang="en-US" sz="2000"/>
              <a:t>求置信区间95%时的边际误差E？</a:t>
            </a:r>
            <a:r>
              <a:rPr lang="en-US" altLang="ja-JP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(8')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(2) </a:t>
            </a:r>
            <a:r>
              <a:rPr lang="zh-CN" altLang="en-US" sz="2000"/>
              <a:t>求样本均值落在50~63kg之间的概率？</a:t>
            </a:r>
            <a:r>
              <a:rPr lang="en-US" altLang="ja-JP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(8')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(3) </a:t>
            </a:r>
            <a:r>
              <a:rPr lang="zh-CN" altLang="en-US" sz="2000"/>
              <a:t>求样本均值95%的置信区间？</a:t>
            </a:r>
            <a:r>
              <a:rPr lang="en-US" altLang="ja-JP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(8')</a:t>
            </a:r>
            <a:endParaRPr lang="zh-CN" altLang="en-US" sz="20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cae3cf8-2f10-46ac-a765-ef667b8355e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536</Words>
  <Application>Microsoft Macintosh PowerPoint</Application>
  <PresentationFormat>全屏显示(4:3)</PresentationFormat>
  <Paragraphs>71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ＭＳ Ｐゴシック</vt:lpstr>
      <vt:lpstr>Arial</vt:lpstr>
      <vt:lpstr>Calibri</vt:lpstr>
      <vt:lpstr>Times New Roman</vt:lpstr>
      <vt:lpstr>Office 主题​​</vt:lpstr>
      <vt:lpstr>Assignment for Lectures 3-4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for Lecture 3</dc:title>
  <dc:creator>user</dc:creator>
  <cp:lastModifiedBy>齐 光耀</cp:lastModifiedBy>
  <cp:revision>17</cp:revision>
  <dcterms:created xsi:type="dcterms:W3CDTF">2014-04-21T08:15:00Z</dcterms:created>
  <dcterms:modified xsi:type="dcterms:W3CDTF">2019-03-26T15:07:25Z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