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81" r:id="rId3"/>
    <p:sldId id="264" r:id="rId4"/>
    <p:sldId id="258" r:id="rId5"/>
    <p:sldId id="260" r:id="rId6"/>
    <p:sldId id="265" r:id="rId7"/>
    <p:sldId id="267" r:id="rId8"/>
    <p:sldId id="268" r:id="rId9"/>
    <p:sldId id="271" r:id="rId10"/>
    <p:sldId id="282" r:id="rId11"/>
    <p:sldId id="272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5"/>
    <p:restoredTop sz="94342"/>
  </p:normalViewPr>
  <p:slideViewPr>
    <p:cSldViewPr snapToGrid="0" snapToObjects="1">
      <p:cViewPr varScale="1">
        <p:scale>
          <a:sx n="85" d="100"/>
          <a:sy n="85" d="100"/>
        </p:scale>
        <p:origin x="8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E64A4-4B85-4D44-A415-8E27A8D322C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E95E9-8E14-A64C-83F2-E063C90E3E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5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E95E9-8E14-A64C-83F2-E063C90E3EE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2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E95E9-8E14-A64C-83F2-E063C90E3EE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81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E95E9-8E14-A64C-83F2-E063C90E3EE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75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E95E9-8E14-A64C-83F2-E063C90E3EE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45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29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7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6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32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06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5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54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5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50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7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4B321-7D9D-D842-8EEB-C09B2FD36D6B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E2AB-FDC7-744F-B990-EEECFE02D4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4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043BE-5135-A343-A6B8-64DDAF09D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ggplot2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08FF1A-9EBA-C045-B248-CEF65637F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571" y="5514985"/>
            <a:ext cx="6858000" cy="1655762"/>
          </a:xfrm>
        </p:spPr>
        <p:txBody>
          <a:bodyPr/>
          <a:lstStyle/>
          <a:p>
            <a:pPr algn="r"/>
            <a:r>
              <a:rPr kumimoji="1" lang="zh-CN" altLang="en-US" dirty="0"/>
              <a:t>陈梦婷，乐子薇，黄娟，程序，刘振</a:t>
            </a:r>
          </a:p>
        </p:txBody>
      </p:sp>
    </p:spTree>
    <p:extLst>
      <p:ext uri="{BB962C8B-B14F-4D97-AF65-F5344CB8AC3E}">
        <p14:creationId xmlns:p14="http://schemas.microsoft.com/office/powerpoint/2010/main" val="88346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4E754-E5C4-4ADA-9C5A-F7120A8E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9" y="721482"/>
            <a:ext cx="61199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ggplot</a:t>
            </a:r>
            <a:r>
              <a:rPr lang="en-US" altLang="zh-CN" sz="2000" dirty="0"/>
              <a:t>(data = &lt;DATA&gt;) + </a:t>
            </a:r>
          </a:p>
          <a:p>
            <a:pPr marL="0" indent="0">
              <a:buNone/>
            </a:pPr>
            <a:r>
              <a:rPr lang="en-US" altLang="zh-CN" sz="2000" dirty="0"/>
              <a:t>  &lt;GEOM_FUNCTION&gt;(</a:t>
            </a:r>
          </a:p>
          <a:p>
            <a:pPr marL="0" indent="0">
              <a:buNone/>
            </a:pPr>
            <a:r>
              <a:rPr lang="en-US" altLang="zh-CN" sz="2000" dirty="0"/>
              <a:t>     mapping = </a:t>
            </a:r>
            <a:r>
              <a:rPr lang="en-US" altLang="zh-CN" sz="2000" dirty="0" err="1"/>
              <a:t>aes</a:t>
            </a:r>
            <a:r>
              <a:rPr lang="en-US" altLang="zh-CN" sz="2000" dirty="0"/>
              <a:t>(&lt;MAPPINGS&gt;),</a:t>
            </a:r>
          </a:p>
          <a:p>
            <a:pPr marL="0" indent="0">
              <a:buNone/>
            </a:pPr>
            <a:r>
              <a:rPr lang="en-US" altLang="zh-CN" sz="2000" dirty="0"/>
              <a:t>     stat = &lt;STAT&gt;, </a:t>
            </a:r>
          </a:p>
          <a:p>
            <a:pPr marL="0" indent="0">
              <a:buNone/>
            </a:pPr>
            <a:r>
              <a:rPr lang="en-US" altLang="zh-CN" sz="2000" dirty="0"/>
              <a:t>     position = &lt;POSITION&gt;</a:t>
            </a:r>
          </a:p>
          <a:p>
            <a:pPr marL="0" indent="0">
              <a:buNone/>
            </a:pPr>
            <a:r>
              <a:rPr lang="en-US" altLang="zh-CN" sz="2000" dirty="0"/>
              <a:t>  ) +</a:t>
            </a:r>
          </a:p>
          <a:p>
            <a:pPr marL="0" indent="0">
              <a:buNone/>
            </a:pPr>
            <a:r>
              <a:rPr lang="en-US" altLang="zh-CN" sz="2000" dirty="0"/>
              <a:t>  &lt;COORDINATE_FUNCTION&gt; +</a:t>
            </a:r>
          </a:p>
          <a:p>
            <a:pPr marL="0" indent="0">
              <a:buNone/>
            </a:pPr>
            <a:r>
              <a:rPr lang="en-US" altLang="zh-CN" sz="2000" dirty="0"/>
              <a:t>  &lt;FACET_FUNCTION&gt;</a:t>
            </a:r>
            <a:endParaRPr lang="zh-CN" altLang="en-US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B56381-EA7F-4318-BF4B-9ABBDE9B17D7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The layered grammar of graphics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FBE965-0BA3-4320-BE7A-6FEB9F4D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21" y="3132763"/>
            <a:ext cx="5486440" cy="33861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F05F75-CE0F-4311-8EC2-3C6959EF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536" y="1807442"/>
            <a:ext cx="4315409" cy="9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2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F7E0D9F-4C26-40A1-9E57-DD86CDDE6ACE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Label</a:t>
            </a:r>
            <a:endParaRPr kumimoji="1"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879281-722F-4E8B-B23B-D2B00E70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56" y="2642223"/>
            <a:ext cx="5084720" cy="41694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AD7EAE-36A6-43F6-A888-057A27C7D826}"/>
              </a:ext>
            </a:extLst>
          </p:cNvPr>
          <p:cNvSpPr/>
          <p:nvPr/>
        </p:nvSpPr>
        <p:spPr>
          <a:xfrm>
            <a:off x="117045" y="725095"/>
            <a:ext cx="94165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7020"/>
                </a:solidFill>
              </a:rPr>
              <a:t>ggplot</a:t>
            </a:r>
            <a:r>
              <a:rPr lang="en-US" altLang="zh-CN" dirty="0"/>
              <a:t>(mpg, </a:t>
            </a:r>
            <a:r>
              <a:rPr lang="en-US" altLang="zh-CN" b="1" dirty="0" err="1">
                <a:solidFill>
                  <a:srgbClr val="007020"/>
                </a:solidFill>
              </a:rPr>
              <a:t>aes</a:t>
            </a:r>
            <a:r>
              <a:rPr lang="en-US" altLang="zh-CN" dirty="0"/>
              <a:t>(</a:t>
            </a:r>
            <a:r>
              <a:rPr lang="en-US" altLang="zh-CN" dirty="0" err="1"/>
              <a:t>displ</a:t>
            </a:r>
            <a:r>
              <a:rPr lang="en-US" altLang="zh-CN" dirty="0"/>
              <a:t>, </a:t>
            </a:r>
            <a:r>
              <a:rPr lang="en-US" altLang="zh-CN" dirty="0" err="1"/>
              <a:t>hwy</a:t>
            </a:r>
            <a:r>
              <a:rPr lang="en-US" altLang="zh-CN" dirty="0"/>
              <a:t>)) +</a:t>
            </a:r>
          </a:p>
          <a:p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007020"/>
                </a:solidFill>
              </a:rPr>
              <a:t>geom_point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7020"/>
                </a:solidFill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color =</a:t>
            </a:r>
            <a:r>
              <a:rPr lang="en-US" altLang="zh-CN" dirty="0"/>
              <a:t> class)) +</a:t>
            </a:r>
          </a:p>
          <a:p>
            <a:r>
              <a:rPr lang="en-US" altLang="zh-CN" dirty="0"/>
              <a:t>  </a:t>
            </a:r>
            <a:r>
              <a:rPr lang="en-US" altLang="zh-CN" b="1" dirty="0" err="1">
                <a:solidFill>
                  <a:srgbClr val="007020"/>
                </a:solidFill>
              </a:rPr>
              <a:t>geom_smooth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se = </a:t>
            </a:r>
            <a:r>
              <a:rPr lang="en-US" altLang="zh-CN" dirty="0"/>
              <a:t>FALSE) +</a:t>
            </a:r>
          </a:p>
          <a:p>
            <a:r>
              <a:rPr lang="en-US" altLang="zh-CN" b="1" dirty="0">
                <a:solidFill>
                  <a:srgbClr val="007020"/>
                </a:solidFill>
              </a:rPr>
              <a:t>  labs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902000"/>
                </a:solidFill>
              </a:rPr>
              <a:t>title = </a:t>
            </a:r>
            <a:r>
              <a:rPr lang="en-US" altLang="zh-CN" dirty="0"/>
              <a:t>"Fuel efficiency generally decreases with engine size",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902000"/>
                </a:solidFill>
              </a:rPr>
              <a:t>subtitle =</a:t>
            </a:r>
            <a:r>
              <a:rPr lang="en-US" altLang="zh-CN" dirty="0"/>
              <a:t> "Two seaters (sports cars) are an exception because of their light weight",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902000"/>
                </a:solidFill>
              </a:rPr>
              <a:t>caption =</a:t>
            </a:r>
            <a:r>
              <a:rPr lang="en-US" altLang="zh-CN" dirty="0"/>
              <a:t> "Data from fueleconomy.gov",</a:t>
            </a:r>
          </a:p>
          <a:p>
            <a:r>
              <a:rPr lang="en-US" altLang="zh-CN" dirty="0">
                <a:solidFill>
                  <a:srgbClr val="902000"/>
                </a:solidFill>
              </a:rPr>
              <a:t>    x = </a:t>
            </a:r>
            <a:r>
              <a:rPr lang="en-US" altLang="zh-CN" dirty="0"/>
              <a:t>"Engine displacement (L)",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902000"/>
                </a:solidFill>
              </a:rPr>
              <a:t>y =</a:t>
            </a:r>
            <a:r>
              <a:rPr lang="en-US" altLang="zh-CN" dirty="0"/>
              <a:t> "Highway fuel economy (mpg)",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902000"/>
                </a:solidFill>
              </a:rPr>
              <a:t>colour</a:t>
            </a:r>
            <a:r>
              <a:rPr lang="en-US" altLang="zh-CN" dirty="0">
                <a:solidFill>
                  <a:srgbClr val="902000"/>
                </a:solidFill>
              </a:rPr>
              <a:t> =</a:t>
            </a:r>
            <a:r>
              <a:rPr lang="en-US" altLang="zh-CN" dirty="0"/>
              <a:t> "Car type"</a:t>
            </a:r>
          </a:p>
          <a:p>
            <a:r>
              <a:rPr lang="en-US" altLang="zh-CN" dirty="0"/>
              <a:t> 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41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F7E0D9F-4C26-40A1-9E57-DD86CDDE6ACE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Annotation</a:t>
            </a:r>
            <a:endParaRPr kumimoji="1"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A8A749-82B3-48E0-9F28-3384A83A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0" y="591516"/>
            <a:ext cx="5057135" cy="3121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593CDC-8D5C-4FA9-AA18-D8B15355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1" y="3738448"/>
            <a:ext cx="5054464" cy="311955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4966BE6-DF23-4694-9F9B-4F75A7B54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842" y="594624"/>
            <a:ext cx="376276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best_in_class &lt;- mpg %&gt;%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</a:t>
            </a:r>
            <a:r>
              <a:rPr lang="zh-CN" altLang="zh-CN" b="1" dirty="0">
                <a:solidFill>
                  <a:srgbClr val="007020"/>
                </a:solidFill>
              </a:rPr>
              <a:t>group_by</a:t>
            </a:r>
            <a:r>
              <a:rPr lang="zh-CN" altLang="zh-CN" dirty="0"/>
              <a:t>(class) %&gt;%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</a:t>
            </a:r>
            <a:r>
              <a:rPr lang="zh-CN" altLang="zh-CN" b="1" dirty="0">
                <a:solidFill>
                  <a:srgbClr val="007020"/>
                </a:solidFill>
              </a:rPr>
              <a:t>filter</a:t>
            </a:r>
            <a:r>
              <a:rPr lang="zh-CN" altLang="zh-CN" dirty="0"/>
              <a:t>(row_number(desc(hwy)) == 1)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rgbClr val="007020"/>
                </a:solidFill>
              </a:rPr>
              <a:t>ggplot</a:t>
            </a:r>
            <a:r>
              <a:rPr lang="zh-CN" altLang="zh-CN" dirty="0"/>
              <a:t>(mpg, aes(displ, hwy)) +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</a:t>
            </a:r>
            <a:r>
              <a:rPr lang="zh-CN" altLang="zh-CN" b="1" dirty="0">
                <a:solidFill>
                  <a:srgbClr val="007020"/>
                </a:solidFill>
              </a:rPr>
              <a:t>geom_point</a:t>
            </a:r>
            <a:r>
              <a:rPr lang="zh-CN" altLang="zh-CN" dirty="0"/>
              <a:t>(aes(</a:t>
            </a:r>
            <a:r>
              <a:rPr lang="zh-CN" altLang="zh-CN" dirty="0">
                <a:solidFill>
                  <a:srgbClr val="902000"/>
                </a:solidFill>
              </a:rPr>
              <a:t>colour =</a:t>
            </a:r>
            <a:r>
              <a:rPr lang="zh-CN" altLang="zh-CN" dirty="0"/>
              <a:t> class)) +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</a:t>
            </a:r>
            <a:r>
              <a:rPr lang="zh-CN" altLang="zh-CN" b="1" dirty="0">
                <a:solidFill>
                  <a:srgbClr val="007020"/>
                </a:solidFill>
              </a:rPr>
              <a:t>geom_text</a:t>
            </a:r>
            <a:r>
              <a:rPr lang="zh-CN" altLang="zh-CN" dirty="0"/>
              <a:t>(aes(</a:t>
            </a:r>
            <a:r>
              <a:rPr lang="zh-CN" altLang="zh-CN" dirty="0">
                <a:solidFill>
                  <a:srgbClr val="902000"/>
                </a:solidFill>
              </a:rPr>
              <a:t>label =</a:t>
            </a:r>
            <a:r>
              <a:rPr lang="zh-CN" altLang="zh-CN" dirty="0"/>
              <a:t> model), data = best_in_class)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3CD27B-A38B-407C-B205-5E40745A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11" y="3996670"/>
            <a:ext cx="3836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rgbClr val="007020"/>
                </a:solidFill>
              </a:rPr>
              <a:t>ggplot</a:t>
            </a:r>
            <a:r>
              <a:rPr lang="zh-CN" altLang="zh-CN" dirty="0"/>
              <a:t>(mpg, aes(displ, hwy)) +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</a:t>
            </a:r>
            <a:r>
              <a:rPr lang="zh-CN" altLang="zh-CN" b="1" dirty="0">
                <a:solidFill>
                  <a:srgbClr val="007020"/>
                </a:solidFill>
              </a:rPr>
              <a:t>geom_point</a:t>
            </a:r>
            <a:r>
              <a:rPr lang="zh-CN" altLang="zh-CN" dirty="0"/>
              <a:t>(aes(</a:t>
            </a:r>
            <a:r>
              <a:rPr lang="zh-CN" altLang="zh-CN" dirty="0">
                <a:solidFill>
                  <a:srgbClr val="902000"/>
                </a:solidFill>
              </a:rPr>
              <a:t>colour =</a:t>
            </a:r>
            <a:r>
              <a:rPr lang="zh-CN" altLang="zh-CN" dirty="0"/>
              <a:t> class)) +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</a:t>
            </a:r>
            <a:r>
              <a:rPr lang="zh-CN" altLang="zh-CN" b="1" dirty="0">
                <a:solidFill>
                  <a:srgbClr val="007020"/>
                </a:solidFill>
              </a:rPr>
              <a:t>geom_point</a:t>
            </a:r>
            <a:r>
              <a:rPr lang="zh-CN" altLang="zh-CN" dirty="0"/>
              <a:t>(</a:t>
            </a:r>
            <a:r>
              <a:rPr lang="zh-CN" altLang="zh-CN" dirty="0">
                <a:solidFill>
                  <a:srgbClr val="902000"/>
                </a:solidFill>
              </a:rPr>
              <a:t>size =</a:t>
            </a:r>
            <a:r>
              <a:rPr lang="zh-CN" altLang="zh-CN" dirty="0"/>
              <a:t> 3, </a:t>
            </a:r>
            <a:r>
              <a:rPr lang="zh-CN" altLang="zh-CN" dirty="0">
                <a:solidFill>
                  <a:srgbClr val="902000"/>
                </a:solidFill>
              </a:rPr>
              <a:t>shape = </a:t>
            </a:r>
            <a:r>
              <a:rPr lang="zh-CN" altLang="zh-CN" dirty="0"/>
              <a:t>1, </a:t>
            </a:r>
            <a:r>
              <a:rPr lang="zh-CN" altLang="zh-CN" dirty="0">
                <a:solidFill>
                  <a:srgbClr val="902000"/>
                </a:solidFill>
              </a:rPr>
              <a:t>data =</a:t>
            </a:r>
            <a:r>
              <a:rPr lang="zh-CN" altLang="zh-CN" dirty="0"/>
              <a:t> best_in_class) +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zh-CN" altLang="zh-CN" dirty="0"/>
              <a:t>ggrepel::</a:t>
            </a:r>
            <a:r>
              <a:rPr lang="zh-CN" altLang="zh-CN" b="1" dirty="0">
                <a:solidFill>
                  <a:srgbClr val="007020"/>
                </a:solidFill>
              </a:rPr>
              <a:t>geom_label_repel</a:t>
            </a:r>
            <a:r>
              <a:rPr lang="zh-CN" altLang="zh-CN" dirty="0"/>
              <a:t>(aes(</a:t>
            </a:r>
            <a:r>
              <a:rPr lang="zh-CN" altLang="zh-CN" dirty="0">
                <a:solidFill>
                  <a:srgbClr val="902000"/>
                </a:solidFill>
              </a:rPr>
              <a:t>label =</a:t>
            </a:r>
            <a:r>
              <a:rPr lang="zh-CN" altLang="zh-CN" dirty="0"/>
              <a:t> model), </a:t>
            </a:r>
            <a:r>
              <a:rPr lang="zh-CN" altLang="zh-CN" dirty="0">
                <a:solidFill>
                  <a:srgbClr val="902000"/>
                </a:solidFill>
              </a:rPr>
              <a:t>data =</a:t>
            </a:r>
            <a:r>
              <a:rPr lang="zh-CN" altLang="zh-CN" dirty="0"/>
              <a:t> best_in_class) </a:t>
            </a:r>
          </a:p>
        </p:txBody>
      </p:sp>
    </p:spTree>
    <p:extLst>
      <p:ext uri="{BB962C8B-B14F-4D97-AF65-F5344CB8AC3E}">
        <p14:creationId xmlns:p14="http://schemas.microsoft.com/office/powerpoint/2010/main" val="858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F7E0D9F-4C26-40A1-9E57-DD86CDDE6ACE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Scales</a:t>
            </a:r>
            <a:endParaRPr kumimoji="1"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E4C1F-8D60-46E7-BA8C-F0B283F7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9" y="642910"/>
            <a:ext cx="5057135" cy="3121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4B9E53-1855-417A-8CEC-707659E32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76"/>
          <a:stretch/>
        </p:blipFill>
        <p:spPr>
          <a:xfrm>
            <a:off x="5379814" y="1409737"/>
            <a:ext cx="3653460" cy="9112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576FC6-109F-4682-8955-9AF3453A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0" y="3592729"/>
            <a:ext cx="5057134" cy="3121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D57914-E72D-48F4-A060-71A8D85E3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500" y="4526949"/>
            <a:ext cx="3349648" cy="11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F7E0D9F-4C26-40A1-9E57-DD86CDDE6ACE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Zooming</a:t>
            </a:r>
            <a:endParaRPr kumimoji="1" lang="zh-CN" alt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CDDD1-C8AA-4835-BC3C-65B67442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39" y="848891"/>
            <a:ext cx="53742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/>
              <a:t>There are three ways to control the plot limits: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zh-CN" sz="2000" dirty="0"/>
              <a:t>Adjusting what data are plotted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zh-CN" sz="2000" dirty="0"/>
              <a:t>Setting the limits in each 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sz="2000" dirty="0"/>
              <a:t>Setting xlim and ylim in coord_cartesian()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739A52-2A19-4727-927E-6E90AF3F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29710"/>
            <a:ext cx="4490642" cy="2771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9CEA1B-6A9E-4DBD-83A3-89DEC0ED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8" y="3629278"/>
            <a:ext cx="4491342" cy="27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F3493-B6A6-4273-83E0-803DDF60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853" y="2414687"/>
            <a:ext cx="3762871" cy="11124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547810-17D2-464D-980B-87EC3D418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39" y="2368637"/>
            <a:ext cx="3981392" cy="12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D32D43-7A59-4573-A76A-3A95024E7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241" y="702478"/>
            <a:ext cx="5723517" cy="5895222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B61FAD41-9E01-4968-A56B-2C7D272170DF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Themes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13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C8FE8-7DA8-40E8-8ECC-2FAF7C0A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程序：</a:t>
            </a:r>
            <a:r>
              <a:rPr lang="en-US" altLang="zh-CN" dirty="0"/>
              <a:t>Aesthetic mapping &amp; Geometric  object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黄娟：</a:t>
            </a:r>
            <a:r>
              <a:rPr lang="en-US" altLang="zh-CN" dirty="0"/>
              <a:t>Statistical transformation &amp; Position adjustment</a:t>
            </a:r>
          </a:p>
          <a:p>
            <a:r>
              <a:rPr lang="zh-CN" altLang="en-US" dirty="0"/>
              <a:t>陈梦婷：</a:t>
            </a:r>
            <a:r>
              <a:rPr lang="en-US" altLang="zh-CN" dirty="0"/>
              <a:t>Label &amp; Annotation</a:t>
            </a:r>
          </a:p>
          <a:p>
            <a:r>
              <a:rPr lang="zh-CN" altLang="en-US" dirty="0"/>
              <a:t>乐子薇：</a:t>
            </a:r>
            <a:r>
              <a:rPr lang="en-US" altLang="zh-CN" dirty="0"/>
              <a:t>Scales &amp; Zooming</a:t>
            </a:r>
          </a:p>
          <a:p>
            <a:r>
              <a:rPr lang="zh-CN" altLang="en-US" dirty="0"/>
              <a:t>刘振：</a:t>
            </a:r>
            <a:r>
              <a:rPr lang="en-US" altLang="zh-CN" dirty="0"/>
              <a:t>Integration &amp; Speaking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22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E1B018-1CEC-435E-9F04-3E01A1F5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3" y="750518"/>
            <a:ext cx="3031200" cy="4546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E51C2F-A962-4E4F-900D-27AC1C7AA476}"/>
              </a:ext>
            </a:extLst>
          </p:cNvPr>
          <p:cNvSpPr txBox="1"/>
          <p:nvPr/>
        </p:nvSpPr>
        <p:spPr>
          <a:xfrm>
            <a:off x="1127572" y="6154426"/>
            <a:ext cx="306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https://r4ds.had.co.nz/</a:t>
            </a:r>
            <a:endParaRPr lang="zh-CN" altLang="en-US" dirty="0"/>
          </a:p>
        </p:txBody>
      </p:sp>
      <p:pic>
        <p:nvPicPr>
          <p:cNvPr id="11268" name="Picture 4" descr="âspatial analysis with râçå¾çæç´¢ç»æ">
            <a:extLst>
              <a:ext uri="{FF2B5EF4-FFF2-40B4-BE49-F238E27FC236}">
                <a16:creationId xmlns:a16="http://schemas.microsoft.com/office/drawing/2014/main" id="{96ECE17C-2C6E-4F3E-9DB1-AA2809A23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69" y="750518"/>
            <a:ext cx="3025706" cy="45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4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D30C0-95F0-9D43-8D7A-898809DD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77" y="27289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b="1" dirty="0"/>
              <a:t>Case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Study</a:t>
            </a:r>
            <a:br>
              <a:rPr kumimoji="1" lang="en-US" altLang="zh-CN" sz="3200" dirty="0"/>
            </a:b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mpg data frame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cs typeface="Arial" panose="020B0604020202020204" pitchFamily="34" charset="0"/>
              </a:rPr>
              <a:t>（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</a:rPr>
              <a:t>ggplot2::mpg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kumimoji="1" lang="zh-CN" alt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90D278-4C9A-8C45-9AB1-5DDD7417745C}"/>
              </a:ext>
            </a:extLst>
          </p:cNvPr>
          <p:cNvSpPr/>
          <p:nvPr/>
        </p:nvSpPr>
        <p:spPr>
          <a:xfrm>
            <a:off x="710756" y="1773180"/>
            <a:ext cx="751414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Displ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engine displacement, in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litres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Cyl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number of cylinders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Hwy: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highway miles per gallon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drv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f = front-wheel drive, r = rear wheel drive, 4 = 4wd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419F1-A0D0-4B51-874B-1C169954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8" y="1773180"/>
            <a:ext cx="8583018" cy="27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A28F2-BF09-A744-92E4-BF373EF3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39" y="-22604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Aesthetic mappings</a:t>
            </a:r>
            <a:endParaRPr kumimoji="1" lang="zh-CN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D627EB-F32C-954F-878E-D46AB4489512}"/>
              </a:ext>
            </a:extLst>
          </p:cNvPr>
          <p:cNvSpPr/>
          <p:nvPr/>
        </p:nvSpPr>
        <p:spPr>
          <a:xfrm>
            <a:off x="270054" y="2240323"/>
            <a:ext cx="4347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data =</a:t>
            </a:r>
            <a:r>
              <a:rPr lang="en-US" altLang="zh-CN" dirty="0"/>
              <a:t> mpg) </a:t>
            </a:r>
            <a:r>
              <a:rPr lang="en-US" altLang="zh-CN" dirty="0">
                <a:solidFill>
                  <a:srgbClr val="666666"/>
                </a:solidFill>
                <a:effectLst/>
              </a:rPr>
              <a:t>+</a:t>
            </a:r>
            <a:r>
              <a:rPr lang="en-US" altLang="zh-CN" dirty="0">
                <a:solidFill>
                  <a:srgbClr val="4070A0"/>
                </a:solidFill>
                <a:effectLst/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  <a:effectLst/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geom_point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x =</a:t>
            </a:r>
            <a:r>
              <a:rPr lang="en-US" altLang="zh-CN" dirty="0"/>
              <a:t> </a:t>
            </a:r>
            <a:r>
              <a:rPr lang="en-US" altLang="zh-CN" dirty="0" err="1"/>
              <a:t>displ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y =</a:t>
            </a:r>
            <a:r>
              <a:rPr lang="en-US" altLang="zh-CN" dirty="0"/>
              <a:t> </a:t>
            </a:r>
            <a:r>
              <a:rPr lang="en-US" altLang="zh-CN" dirty="0" err="1"/>
              <a:t>hwy</a:t>
            </a:r>
            <a:r>
              <a:rPr lang="en-US" altLang="zh-CN" dirty="0"/>
              <a:t>))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C01732-2513-4F57-9566-2DE697AF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344"/>
            <a:ext cx="4527121" cy="27940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065CFE2-0839-4CAC-A078-8CF7E5BA347E}"/>
              </a:ext>
            </a:extLst>
          </p:cNvPr>
          <p:cNvSpPr/>
          <p:nvPr/>
        </p:nvSpPr>
        <p:spPr>
          <a:xfrm>
            <a:off x="249637" y="1178060"/>
            <a:ext cx="8554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aesthetic is a visual property of the objects in your plot. Aesthetics include things like the size, the shape, or the color of your points.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3806A8-1530-43CD-BC13-A3C55BE72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660" y="3417344"/>
            <a:ext cx="4526340" cy="2793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5E7F14B-7CA8-49B9-89CC-5213D652B4E6}"/>
              </a:ext>
            </a:extLst>
          </p:cNvPr>
          <p:cNvSpPr/>
          <p:nvPr/>
        </p:nvSpPr>
        <p:spPr>
          <a:xfrm>
            <a:off x="4863710" y="2174591"/>
            <a:ext cx="4411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data =</a:t>
            </a:r>
            <a:r>
              <a:rPr lang="en-US" altLang="zh-CN" dirty="0"/>
              <a:t> mpg) </a:t>
            </a:r>
            <a:r>
              <a:rPr lang="en-US" altLang="zh-CN" dirty="0">
                <a:solidFill>
                  <a:srgbClr val="666666"/>
                </a:solidFill>
                <a:effectLst/>
              </a:rPr>
              <a:t>+</a:t>
            </a:r>
            <a:r>
              <a:rPr lang="en-US" altLang="zh-CN" dirty="0">
                <a:solidFill>
                  <a:srgbClr val="4070A0"/>
                </a:solidFill>
                <a:effectLst/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  <a:effectLst/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geom_point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x =</a:t>
            </a:r>
            <a:r>
              <a:rPr lang="en-US" altLang="zh-CN" dirty="0"/>
              <a:t> </a:t>
            </a:r>
            <a:r>
              <a:rPr lang="en-US" altLang="zh-CN" dirty="0" err="1"/>
              <a:t>displ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y =</a:t>
            </a:r>
            <a:r>
              <a:rPr lang="en-US" altLang="zh-CN" dirty="0"/>
              <a:t> </a:t>
            </a:r>
            <a:r>
              <a:rPr lang="en-US" altLang="zh-CN" dirty="0" err="1"/>
              <a:t>hwy</a:t>
            </a:r>
            <a:r>
              <a:rPr lang="en-US" altLang="zh-CN" dirty="0"/>
              <a:t>, color = class))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08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9EDA52B-D725-46FB-B68D-2AB95E7B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7" y="1075673"/>
            <a:ext cx="5486440" cy="27432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08DE70-6902-4517-A26C-E756C7C08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7" y="3947898"/>
            <a:ext cx="5486440" cy="27432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6E1F4D1-7AE7-422B-802A-E720DEADE6B9}"/>
              </a:ext>
            </a:extLst>
          </p:cNvPr>
          <p:cNvSpPr/>
          <p:nvPr/>
        </p:nvSpPr>
        <p:spPr>
          <a:xfrm>
            <a:off x="5413472" y="1441694"/>
            <a:ext cx="373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data =</a:t>
            </a:r>
            <a:r>
              <a:rPr lang="en-US" altLang="zh-CN" dirty="0"/>
              <a:t> mpg) </a:t>
            </a:r>
            <a:r>
              <a:rPr lang="en-US" altLang="zh-CN" dirty="0">
                <a:solidFill>
                  <a:srgbClr val="666666"/>
                </a:solidFill>
                <a:effectLst/>
              </a:rPr>
              <a:t>+</a:t>
            </a:r>
            <a:r>
              <a:rPr lang="en-US" altLang="zh-CN" dirty="0">
                <a:solidFill>
                  <a:srgbClr val="4070A0"/>
                </a:solidFill>
                <a:effectLst/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  <a:effectLst/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geom_point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x =</a:t>
            </a:r>
            <a:r>
              <a:rPr lang="en-US" altLang="zh-CN" dirty="0"/>
              <a:t> </a:t>
            </a:r>
            <a:r>
              <a:rPr lang="en-US" altLang="zh-CN" dirty="0" err="1"/>
              <a:t>displ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y =</a:t>
            </a:r>
            <a:r>
              <a:rPr lang="en-US" altLang="zh-CN" dirty="0"/>
              <a:t> </a:t>
            </a:r>
            <a:r>
              <a:rPr lang="en-US" altLang="zh-CN" dirty="0" err="1"/>
              <a:t>hwy</a:t>
            </a:r>
            <a:r>
              <a:rPr lang="en-US" altLang="zh-CN" dirty="0"/>
              <a:t>, alpha = class))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EF0E4B-4AFC-4EA9-9ABD-8193159BC324}"/>
              </a:ext>
            </a:extLst>
          </p:cNvPr>
          <p:cNvSpPr/>
          <p:nvPr/>
        </p:nvSpPr>
        <p:spPr>
          <a:xfrm>
            <a:off x="5413472" y="4633679"/>
            <a:ext cx="373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data =</a:t>
            </a:r>
            <a:r>
              <a:rPr lang="en-US" altLang="zh-CN" dirty="0"/>
              <a:t> mpg) </a:t>
            </a:r>
            <a:r>
              <a:rPr lang="en-US" altLang="zh-CN" dirty="0">
                <a:solidFill>
                  <a:srgbClr val="666666"/>
                </a:solidFill>
                <a:effectLst/>
              </a:rPr>
              <a:t>+</a:t>
            </a:r>
            <a:r>
              <a:rPr lang="en-US" altLang="zh-CN" dirty="0">
                <a:solidFill>
                  <a:srgbClr val="4070A0"/>
                </a:solidFill>
                <a:effectLst/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  <a:effectLst/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geom_point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x =</a:t>
            </a:r>
            <a:r>
              <a:rPr lang="en-US" altLang="zh-CN" dirty="0"/>
              <a:t> </a:t>
            </a:r>
            <a:r>
              <a:rPr lang="en-US" altLang="zh-CN" dirty="0" err="1"/>
              <a:t>displ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y =</a:t>
            </a:r>
            <a:r>
              <a:rPr lang="en-US" altLang="zh-CN" dirty="0"/>
              <a:t> </a:t>
            </a:r>
            <a:r>
              <a:rPr lang="en-US" altLang="zh-CN" dirty="0" err="1"/>
              <a:t>hwy</a:t>
            </a:r>
            <a:r>
              <a:rPr lang="en-US" altLang="zh-CN" dirty="0"/>
              <a:t>, shape = class))</a:t>
            </a:r>
            <a:endParaRPr lang="zh-CN" altLang="en-US" sz="16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F762666-2D14-4542-AF0D-E40E9809A586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/>
              <a:t>Aesthetic mappings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73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BE2391-712B-AC4F-A359-F9F804771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14" y="3611301"/>
            <a:ext cx="4756992" cy="30253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885F8A-F56D-5A44-A421-CEE9B786B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4" y="802299"/>
            <a:ext cx="4803492" cy="30969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14CC71D-7C7B-1840-B6EE-0A606E3FB6CE}"/>
              </a:ext>
            </a:extLst>
          </p:cNvPr>
          <p:cNvSpPr/>
          <p:nvPr/>
        </p:nvSpPr>
        <p:spPr>
          <a:xfrm>
            <a:off x="5116010" y="1498558"/>
            <a:ext cx="3634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>
                <a:solidFill>
                  <a:srgbClr val="004982"/>
                </a:solidFill>
                <a:latin typeface="HYa1gj"/>
              </a:rPr>
            </a:br>
            <a:r>
              <a:rPr lang="en-US" altLang="zh-CN" b="1" dirty="0" err="1">
                <a:solidFill>
                  <a:srgbClr val="007020"/>
                </a:solidFill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data =</a:t>
            </a:r>
            <a:r>
              <a:rPr lang="en-US" altLang="zh-CN" dirty="0"/>
              <a:t> mpg) </a:t>
            </a:r>
            <a:r>
              <a:rPr lang="en-US" altLang="zh-CN" dirty="0">
                <a:solidFill>
                  <a:srgbClr val="666666"/>
                </a:solidFill>
              </a:rPr>
              <a:t>+</a:t>
            </a:r>
            <a:r>
              <a:rPr lang="en-US" altLang="zh-CN" dirty="0">
                <a:solidFill>
                  <a:srgbClr val="4070A0"/>
                </a:solidFill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</a:rPr>
              <a:t>geom_point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x =</a:t>
            </a:r>
            <a:r>
              <a:rPr lang="en-US" altLang="zh-CN" dirty="0"/>
              <a:t> </a:t>
            </a:r>
            <a:r>
              <a:rPr lang="en-US" altLang="zh-CN" dirty="0" err="1"/>
              <a:t>displ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02000"/>
                </a:solidFill>
              </a:rPr>
              <a:t>y =</a:t>
            </a:r>
            <a:r>
              <a:rPr lang="en-US" altLang="zh-CN" dirty="0"/>
              <a:t> </a:t>
            </a:r>
            <a:r>
              <a:rPr lang="en-US" altLang="zh-CN" dirty="0" err="1"/>
              <a:t>hwy</a:t>
            </a:r>
            <a:r>
              <a:rPr lang="en-US" altLang="zh-CN" dirty="0"/>
              <a:t>))</a:t>
            </a:r>
            <a:endParaRPr lang="zh-CN" altLang="en-US" sz="1600" dirty="0"/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br>
              <a:rPr lang="zh-CN" altLang="en-US" dirty="0">
                <a:solidFill>
                  <a:srgbClr val="004982"/>
                </a:solidFill>
                <a:latin typeface="HYa1gj"/>
              </a:rPr>
            </a:br>
            <a:r>
              <a:rPr lang="en-US" altLang="zh-CN" b="1" dirty="0" err="1">
                <a:solidFill>
                  <a:srgbClr val="007020"/>
                </a:solidFill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data =</a:t>
            </a:r>
            <a:r>
              <a:rPr lang="en-US" altLang="zh-CN" dirty="0"/>
              <a:t> mpg) </a:t>
            </a:r>
            <a:r>
              <a:rPr lang="en-US" altLang="zh-CN" dirty="0">
                <a:solidFill>
                  <a:srgbClr val="666666"/>
                </a:solidFill>
              </a:rPr>
              <a:t>+</a:t>
            </a:r>
            <a:r>
              <a:rPr lang="en-US" altLang="zh-CN" dirty="0">
                <a:solidFill>
                  <a:srgbClr val="4070A0"/>
                </a:solidFill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</a:rPr>
              <a:t>geom_smooth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x =</a:t>
            </a:r>
            <a:r>
              <a:rPr lang="en-US" altLang="zh-CN" dirty="0"/>
              <a:t> </a:t>
            </a:r>
            <a:r>
              <a:rPr lang="en-US" altLang="zh-CN" dirty="0" err="1"/>
              <a:t>displ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02000"/>
                </a:solidFill>
              </a:rPr>
              <a:t>y =</a:t>
            </a:r>
            <a:r>
              <a:rPr lang="en-US" altLang="zh-CN" dirty="0"/>
              <a:t> </a:t>
            </a:r>
            <a:r>
              <a:rPr lang="en-US" altLang="zh-CN" dirty="0" err="1"/>
              <a:t>hwy</a:t>
            </a:r>
            <a:r>
              <a:rPr lang="en-US" altLang="zh-CN" dirty="0"/>
              <a:t>))</a:t>
            </a:r>
            <a:endParaRPr lang="zh-CN" altLang="en-US" sz="1600" dirty="0"/>
          </a:p>
          <a:p>
            <a:br>
              <a:rPr lang="en-US" altLang="zh-CN" dirty="0">
                <a:latin typeface="UbuntuMono"/>
              </a:rPr>
            </a:br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D12263C-27FA-4547-986F-EC23886E2E5E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Geometric object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040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25E1B49-D0B7-405C-86AF-1C665C04CEC0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Geometric object</a:t>
            </a:r>
            <a:endParaRPr kumimoji="1" lang="zh-CN" altLang="en-US" sz="3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016F11-4133-41D8-9CC4-F4E0ABD0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16" y="3704966"/>
            <a:ext cx="4444679" cy="2743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E82BF8-6EF1-4A59-8566-FF65A91E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7" y="776642"/>
            <a:ext cx="4444679" cy="2743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2512777-4271-46B5-AF9B-03684A58B1E4}"/>
              </a:ext>
            </a:extLst>
          </p:cNvPr>
          <p:cNvSpPr/>
          <p:nvPr/>
        </p:nvSpPr>
        <p:spPr>
          <a:xfrm>
            <a:off x="4568094" y="1257684"/>
            <a:ext cx="45759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>
                <a:solidFill>
                  <a:srgbClr val="004982"/>
                </a:solidFill>
                <a:latin typeface="HYa1gj"/>
              </a:rPr>
            </a:br>
            <a:r>
              <a:rPr lang="en-US" altLang="zh-CN" b="1" dirty="0" err="1">
                <a:solidFill>
                  <a:srgbClr val="007020"/>
                </a:solidFill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data =</a:t>
            </a:r>
            <a:r>
              <a:rPr lang="en-US" altLang="zh-CN" dirty="0"/>
              <a:t> mpg) </a:t>
            </a:r>
            <a:r>
              <a:rPr lang="en-US" altLang="zh-CN" dirty="0">
                <a:solidFill>
                  <a:srgbClr val="666666"/>
                </a:solidFill>
              </a:rPr>
              <a:t>+</a:t>
            </a:r>
            <a:r>
              <a:rPr lang="en-US" altLang="zh-CN" dirty="0">
                <a:solidFill>
                  <a:srgbClr val="4070A0"/>
                </a:solidFill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</a:rPr>
              <a:t>geom_smooth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</a:rPr>
              <a:t>x =</a:t>
            </a:r>
            <a:r>
              <a:rPr lang="en-US" altLang="zh-CN" dirty="0"/>
              <a:t> </a:t>
            </a:r>
            <a:r>
              <a:rPr lang="en-US" altLang="zh-CN" dirty="0" err="1"/>
              <a:t>displ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902000"/>
                </a:solidFill>
              </a:rPr>
              <a:t>y =</a:t>
            </a:r>
            <a:r>
              <a:rPr lang="en-US" altLang="zh-CN" dirty="0"/>
              <a:t> </a:t>
            </a:r>
            <a:r>
              <a:rPr lang="en-US" altLang="zh-CN" dirty="0" err="1"/>
              <a:t>hwy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902000"/>
                </a:solidFill>
              </a:rPr>
              <a:t>linetype</a:t>
            </a:r>
            <a:r>
              <a:rPr lang="en-US" altLang="zh-CN" dirty="0">
                <a:solidFill>
                  <a:srgbClr val="902000"/>
                </a:solidFill>
              </a:rPr>
              <a:t> = </a:t>
            </a:r>
            <a:r>
              <a:rPr lang="en-US" altLang="zh-CN" dirty="0" err="1"/>
              <a:t>drv</a:t>
            </a:r>
            <a:r>
              <a:rPr lang="en-US" altLang="zh-CN" dirty="0"/>
              <a:t>))</a:t>
            </a:r>
            <a:endParaRPr lang="zh-CN" altLang="en-US" sz="1600" dirty="0"/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endParaRPr lang="en-US" altLang="zh-CN" i="1" dirty="0">
              <a:solidFill>
                <a:srgbClr val="004982"/>
              </a:solidFill>
              <a:latin typeface="UbuntuMono"/>
            </a:endParaRPr>
          </a:p>
          <a:p>
            <a:r>
              <a:rPr lang="zh-CN" altLang="zh-CN" b="1" dirty="0">
                <a:solidFill>
                  <a:srgbClr val="007020"/>
                </a:solidFill>
              </a:rPr>
              <a:t>ggplot</a:t>
            </a:r>
            <a:r>
              <a:rPr lang="zh-CN" altLang="zh-CN" dirty="0"/>
              <a:t>(</a:t>
            </a:r>
            <a:r>
              <a:rPr lang="zh-CN" altLang="zh-CN" dirty="0">
                <a:solidFill>
                  <a:srgbClr val="902000"/>
                </a:solidFill>
              </a:rPr>
              <a:t>data =</a:t>
            </a:r>
            <a:r>
              <a:rPr lang="zh-CN" altLang="zh-CN" dirty="0"/>
              <a:t> mpg, </a:t>
            </a:r>
            <a:r>
              <a:rPr lang="zh-CN" altLang="zh-CN" dirty="0">
                <a:solidFill>
                  <a:srgbClr val="902000"/>
                </a:solidFill>
              </a:rPr>
              <a:t>mapping = </a:t>
            </a:r>
            <a:r>
              <a:rPr lang="zh-CN" altLang="zh-CN" dirty="0"/>
              <a:t>aes(</a:t>
            </a:r>
            <a:r>
              <a:rPr lang="zh-CN" altLang="zh-CN" dirty="0">
                <a:solidFill>
                  <a:srgbClr val="902000"/>
                </a:solidFill>
              </a:rPr>
              <a:t>x = </a:t>
            </a:r>
            <a:r>
              <a:rPr lang="zh-CN" altLang="zh-CN" dirty="0"/>
              <a:t>displ, </a:t>
            </a:r>
            <a:r>
              <a:rPr lang="zh-CN" altLang="zh-CN" dirty="0">
                <a:solidFill>
                  <a:srgbClr val="902000"/>
                </a:solidFill>
              </a:rPr>
              <a:t>y =</a:t>
            </a:r>
            <a:r>
              <a:rPr lang="zh-CN" altLang="zh-CN" dirty="0"/>
              <a:t> hwy)) +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zh-CN" b="1" dirty="0">
                <a:solidFill>
                  <a:srgbClr val="007020"/>
                </a:solidFill>
              </a:rPr>
              <a:t>geom_point</a:t>
            </a:r>
            <a:r>
              <a:rPr lang="zh-CN" altLang="zh-CN" dirty="0"/>
              <a:t>(</a:t>
            </a:r>
            <a:r>
              <a:rPr lang="zh-CN" altLang="zh-CN" dirty="0">
                <a:solidFill>
                  <a:srgbClr val="902000"/>
                </a:solidFill>
              </a:rPr>
              <a:t>mapping = </a:t>
            </a:r>
            <a:r>
              <a:rPr lang="zh-CN" altLang="zh-CN" dirty="0"/>
              <a:t>aes(</a:t>
            </a:r>
            <a:r>
              <a:rPr lang="zh-CN" altLang="zh-CN" dirty="0">
                <a:solidFill>
                  <a:srgbClr val="902000"/>
                </a:solidFill>
              </a:rPr>
              <a:t>color =</a:t>
            </a:r>
            <a:r>
              <a:rPr lang="zh-CN" altLang="zh-CN" dirty="0"/>
              <a:t> class)) +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zh-CN" b="1" dirty="0">
                <a:solidFill>
                  <a:srgbClr val="007020"/>
                </a:solidFill>
              </a:rPr>
              <a:t>geom_smooth</a:t>
            </a:r>
            <a:r>
              <a:rPr lang="zh-CN" altLang="zh-CN" dirty="0"/>
              <a:t>() </a:t>
            </a:r>
          </a:p>
          <a:p>
            <a:br>
              <a:rPr lang="en-US" altLang="zh-CN" dirty="0">
                <a:latin typeface="UbuntuMono"/>
              </a:rPr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564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72728C-6EF1-4156-99CE-876CDC59FB60}"/>
              </a:ext>
            </a:extLst>
          </p:cNvPr>
          <p:cNvSpPr/>
          <p:nvPr/>
        </p:nvSpPr>
        <p:spPr>
          <a:xfrm>
            <a:off x="5337273" y="1273630"/>
            <a:ext cx="3599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data = </a:t>
            </a:r>
            <a:r>
              <a:rPr lang="en-US" altLang="zh-CN" dirty="0"/>
              <a:t>diamonds) </a:t>
            </a:r>
            <a:r>
              <a:rPr lang="en-US" altLang="zh-CN" dirty="0">
                <a:solidFill>
                  <a:srgbClr val="666666"/>
                </a:solidFill>
                <a:effectLst/>
              </a:rPr>
              <a:t>+</a:t>
            </a:r>
            <a:r>
              <a:rPr lang="en-US" altLang="zh-CN" dirty="0">
                <a:solidFill>
                  <a:srgbClr val="4070A0"/>
                </a:solidFill>
                <a:effectLst/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  <a:effectLst/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geom_bar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x =</a:t>
            </a:r>
            <a:r>
              <a:rPr lang="en-US" altLang="zh-CN" dirty="0"/>
              <a:t> cut, </a:t>
            </a:r>
            <a:r>
              <a:rPr lang="en-US" altLang="zh-CN" dirty="0">
                <a:solidFill>
                  <a:srgbClr val="902000"/>
                </a:solidFill>
              </a:rPr>
              <a:t>y = </a:t>
            </a:r>
            <a:r>
              <a:rPr lang="en-US" altLang="zh-CN" dirty="0"/>
              <a:t>..count..), </a:t>
            </a:r>
            <a:r>
              <a:rPr lang="en-US" altLang="zh-CN" dirty="0">
                <a:solidFill>
                  <a:srgbClr val="902000"/>
                </a:solidFill>
              </a:rPr>
              <a:t>stat = </a:t>
            </a:r>
            <a:r>
              <a:rPr lang="en-US" altLang="zh-CN" dirty="0"/>
              <a:t>"count")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10E7734-7793-4BB2-9BEC-C0AAC389D270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Statistical transformation</a:t>
            </a:r>
            <a:endParaRPr kumimoji="1" lang="zh-CN" altLang="en-US" sz="3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F8D4DE-1F6E-4FC7-80F1-7D46327F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35318"/>
            <a:ext cx="9127642" cy="3776956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E90EF8-2DF8-42DA-9580-2C2DA9B9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593" y="871880"/>
            <a:ext cx="4257067" cy="2627408"/>
          </a:xfrm>
        </p:spPr>
      </p:pic>
    </p:spTree>
    <p:extLst>
      <p:ext uri="{BB962C8B-B14F-4D97-AF65-F5344CB8AC3E}">
        <p14:creationId xmlns:p14="http://schemas.microsoft.com/office/powerpoint/2010/main" val="265389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4B23DFF-9EAC-4A76-B961-20C5412EA7D1}"/>
              </a:ext>
            </a:extLst>
          </p:cNvPr>
          <p:cNvSpPr txBox="1">
            <a:spLocks/>
          </p:cNvSpPr>
          <p:nvPr/>
        </p:nvSpPr>
        <p:spPr>
          <a:xfrm>
            <a:off x="193539" y="-22604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Position adjustment</a:t>
            </a:r>
            <a:endParaRPr kumimoji="1"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F3083E-69D7-4B45-8BA2-A9647017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" y="813422"/>
            <a:ext cx="5071845" cy="31302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549343-6F46-4882-91D5-C88398924792}"/>
              </a:ext>
            </a:extLst>
          </p:cNvPr>
          <p:cNvSpPr/>
          <p:nvPr/>
        </p:nvSpPr>
        <p:spPr>
          <a:xfrm>
            <a:off x="5337272" y="1273630"/>
            <a:ext cx="37450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7020"/>
                </a:solidFill>
                <a:effectLst/>
              </a:rPr>
              <a:t>ggplot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data = </a:t>
            </a:r>
            <a:r>
              <a:rPr lang="en-US" altLang="zh-CN" dirty="0"/>
              <a:t>diamonds) </a:t>
            </a:r>
            <a:r>
              <a:rPr lang="en-US" altLang="zh-CN" dirty="0">
                <a:solidFill>
                  <a:srgbClr val="666666"/>
                </a:solidFill>
                <a:effectLst/>
              </a:rPr>
              <a:t>+</a:t>
            </a:r>
            <a:r>
              <a:rPr lang="en-US" altLang="zh-CN" dirty="0">
                <a:solidFill>
                  <a:srgbClr val="4070A0"/>
                </a:solidFill>
                <a:effectLst/>
              </a:rPr>
              <a:t> </a:t>
            </a:r>
          </a:p>
          <a:p>
            <a:r>
              <a:rPr lang="zh-CN" altLang="en-US" b="1" dirty="0">
                <a:solidFill>
                  <a:srgbClr val="007020"/>
                </a:solidFill>
                <a:effectLst/>
              </a:rPr>
              <a:t> 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geom_bar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mapping =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20"/>
                </a:solidFill>
                <a:effectLst/>
              </a:rPr>
              <a:t>aes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02000"/>
                </a:solidFill>
                <a:effectLst/>
              </a:rPr>
              <a:t>x =</a:t>
            </a:r>
            <a:r>
              <a:rPr lang="en-US" altLang="zh-CN" dirty="0"/>
              <a:t> cut, </a:t>
            </a:r>
            <a:r>
              <a:rPr lang="en-US" altLang="zh-CN" dirty="0">
                <a:solidFill>
                  <a:srgbClr val="902000"/>
                </a:solidFill>
              </a:rPr>
              <a:t>y = </a:t>
            </a:r>
            <a:r>
              <a:rPr lang="en-US" altLang="zh-CN" dirty="0"/>
              <a:t>..count.., </a:t>
            </a:r>
            <a:r>
              <a:rPr lang="en-US" altLang="zh-CN" dirty="0">
                <a:solidFill>
                  <a:srgbClr val="902000"/>
                </a:solidFill>
              </a:rPr>
              <a:t>fill =</a:t>
            </a:r>
            <a:r>
              <a:rPr lang="en-US" altLang="zh-CN" dirty="0"/>
              <a:t> clarity), </a:t>
            </a:r>
            <a:r>
              <a:rPr lang="en-US" altLang="zh-CN" dirty="0">
                <a:solidFill>
                  <a:srgbClr val="902000"/>
                </a:solidFill>
              </a:rPr>
              <a:t>stat = </a:t>
            </a:r>
            <a:r>
              <a:rPr lang="en-US" altLang="zh-CN" dirty="0"/>
              <a:t>"count", </a:t>
            </a:r>
            <a:r>
              <a:rPr lang="en-US" altLang="zh-CN" dirty="0">
                <a:solidFill>
                  <a:srgbClr val="902000"/>
                </a:solidFill>
              </a:rPr>
              <a:t>position = </a:t>
            </a:r>
            <a:r>
              <a:rPr lang="en-US" altLang="zh-CN" dirty="0"/>
              <a:t>"stack")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69A14B-B9EA-4498-BB85-4C5ECD00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9" y="4050770"/>
            <a:ext cx="4308856" cy="26593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BE600F-A556-428C-8F4A-7EA006C97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39" y="4049742"/>
            <a:ext cx="4310522" cy="2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648</Words>
  <Application>Microsoft Office PowerPoint</Application>
  <PresentationFormat>全屏显示(4:3)</PresentationFormat>
  <Paragraphs>108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Helvetica Neue</vt:lpstr>
      <vt:lpstr>HYa1gj</vt:lpstr>
      <vt:lpstr>UbuntuMono</vt:lpstr>
      <vt:lpstr>等线</vt:lpstr>
      <vt:lpstr>Arial</vt:lpstr>
      <vt:lpstr>Calibri</vt:lpstr>
      <vt:lpstr>Calibri Light</vt:lpstr>
      <vt:lpstr>Wingdings</vt:lpstr>
      <vt:lpstr>Office 主题​​</vt:lpstr>
      <vt:lpstr>ggplot2</vt:lpstr>
      <vt:lpstr>PowerPoint 演示文稿</vt:lpstr>
      <vt:lpstr>Case Study  mpg data frame（ggplot2::mpg）</vt:lpstr>
      <vt:lpstr>Aesthetic mappings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Microsoft Office User</dc:creator>
  <cp:lastModifiedBy>Zhen Liu</cp:lastModifiedBy>
  <cp:revision>55</cp:revision>
  <dcterms:created xsi:type="dcterms:W3CDTF">2019-05-06T09:27:34Z</dcterms:created>
  <dcterms:modified xsi:type="dcterms:W3CDTF">2019-05-08T09:50:48Z</dcterms:modified>
</cp:coreProperties>
</file>