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9E23E9-23DE-40CC-AA42-B8CAA5098ED7}">
          <p14:sldIdLst>
            <p14:sldId id="256"/>
            <p14:sldId id="257"/>
            <p14:sldId id="260"/>
            <p14:sldId id="259"/>
            <p14:sldId id="261"/>
            <p14:sldId id="262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0929-0D25-E158-5902-6B7CD9C81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F416F-F6E0-3CEB-EBFB-223B749EA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F067D-BBE5-E9F4-8A75-DF30459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0C83-78F7-0C00-3152-DF598B80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233B8-2DAD-23B0-8648-3BD9F25F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5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5483-C55C-EBE7-CA18-5A2AA69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BD75-9C04-432C-1CD2-E253341A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5CAD-6EA3-2A8A-0561-A1D2F94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7483-C4C0-30B5-1467-3B340A3B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F286-D9ED-1A5D-F386-6A95A73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2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DEB58-72A7-14C2-4051-FBAA06BD8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CD47B-6A8E-81DD-F589-CB4525743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6599-228B-2C34-C742-6A53276E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FE7C-AF6A-7CA0-0FCA-67D66916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C327-0364-6CE9-56DD-90969168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6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5A17-2A83-F74B-9313-DAC827B9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5C522-2716-AD77-4933-5E0A46F45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8AEB-FA26-594C-25C0-E9AF8E35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84B46-E93D-4737-A9CF-2CAF4C87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B17D-4410-401F-57FB-548D6AB1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9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BF64-A829-D9AA-DC91-F75D4C96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5008-0F63-50F5-C630-30B18439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A99C5-C014-D775-AC38-0764E300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58F2-1BC7-B6CC-3A7D-6D3590BD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3BB4-FDCC-EDEE-B6EC-1F4FEF5D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41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BA61-759B-B069-6720-431B1E7B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BE32-FA09-FDCA-5666-771F9D5B8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8E859-1E7C-39A0-9110-630B0D0A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0943-D0CF-4069-1F15-80029284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2E6FA-84C5-B314-D092-75E701CB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13F05-4415-73DE-10EF-1A3CDEF1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06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4114-6248-D476-ACBB-F520AA90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693C4-A105-EE05-44B1-FB315C91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AA889-8C5F-8090-A9A4-CFF2FD90B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6B777-4E4E-38EC-C027-68732B2ED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DB30CC-9496-82CC-D9D4-4C4862B4F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D744C-CE02-68AB-272A-BAB11FD6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27F85-03D6-75B6-9B90-3A9FCFF8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CEA73-6624-5B70-7047-24057FD8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A6D6-F6AA-92D0-D3D4-E41A0FCA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F4E39-2597-2530-E514-412660B1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27322-366E-9360-DDC9-B2BB63AA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4BA96-2625-6CB7-5626-A2ED017C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88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068A4-6BFC-D0F0-2690-B038117C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7254F-9EEA-46C6-C3E5-8CDD30EA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573A2-AC52-A825-89DA-1531908A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68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0D60-1C03-D83B-1AEC-7D80A015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69DD-9FFD-A70A-82E1-C4C22A8F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2840B-B11C-2240-6725-FA28556C0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AF0ED-E67B-10BD-0D52-89B2D226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9CED7-EA60-1B4E-C88A-D17C5B8C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6E97A-16CD-14E4-CD3A-34C2523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65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8426-DFA8-E3AB-B437-1065390E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C3678-1C90-43D6-EF51-1CF813507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DF76F-A3CA-1593-5F7E-81C439C8D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9B50B-0AD1-58BF-06E3-A5569EA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730BF-2EF8-B43A-1BD7-259EF83B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307D-0E37-1A46-4A02-4D9A85AC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6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5FFA6-70AC-2D13-C28B-592784D3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76AB-A288-BFDB-AE8C-B51E2C47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6585-B26F-68B3-FA71-7BF76B44E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A018-DDAF-4617-AF6D-CF628A23D9AB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F9C89-46D7-9B40-0925-C5D56A22F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D563-8768-BC17-866E-9B4F18AB2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331D-9578-43B1-9977-9E8530D4F8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0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9077-708D-0634-B102-B8F9C6872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5400" dirty="0"/>
              <a:t>Power analysis for the PDT pilot</a:t>
            </a:r>
            <a:endParaRPr lang="en-GB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400428-A3EC-28AF-B5F4-813C6959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24"/>
            <a:ext cx="9144000" cy="1655762"/>
          </a:xfrm>
        </p:spPr>
        <p:txBody>
          <a:bodyPr>
            <a:normAutofit/>
          </a:bodyPr>
          <a:lstStyle/>
          <a:p>
            <a:r>
              <a:rPr lang="en-GB" sz="3600" dirty="0"/>
              <a:t>Hongchao Qi</a:t>
            </a:r>
          </a:p>
          <a:p>
            <a:r>
              <a:rPr lang="en-GB" sz="3600" dirty="0"/>
              <a:t>September 2025</a:t>
            </a:r>
          </a:p>
        </p:txBody>
      </p:sp>
    </p:spTree>
    <p:extLst>
      <p:ext uri="{BB962C8B-B14F-4D97-AF65-F5344CB8AC3E}">
        <p14:creationId xmlns:p14="http://schemas.microsoft.com/office/powerpoint/2010/main" val="221310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1EF8-D812-8236-913E-9BA2A3B6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AB88A-D6C7-EE0B-3238-1952731885F0}"/>
              </a:ext>
            </a:extLst>
          </p:cNvPr>
          <p:cNvSpPr txBox="1"/>
          <p:nvPr/>
        </p:nvSpPr>
        <p:spPr>
          <a:xfrm>
            <a:off x="838198" y="1411371"/>
            <a:ext cx="10865201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Primary outcome: % under-threshold donations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Two arms: 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Universal on-session testing: using copper sulphate followed by </a:t>
            </a:r>
            <a:r>
              <a:rPr lang="en-GB" dirty="0">
                <a:solidFill>
                  <a:srgbClr val="FF0000"/>
                </a:solidFill>
              </a:rPr>
              <a:t>venous</a:t>
            </a:r>
            <a:r>
              <a:rPr lang="en-GB" dirty="0"/>
              <a:t> </a:t>
            </a:r>
            <a:r>
              <a:rPr lang="en-GB" dirty="0" err="1"/>
              <a:t>HemoCue</a:t>
            </a:r>
            <a:r>
              <a:rPr lang="en-GB" dirty="0"/>
              <a:t> (instead of capillary HQ) 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GB" dirty="0"/>
              <a:t>PDT: PDT with on-session tests for targeted subset</a:t>
            </a:r>
            <a:endParaRPr lang="en-GB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C9C69C-3982-DF81-460F-14566B62E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77797"/>
              </p:ext>
            </p:extLst>
          </p:nvPr>
        </p:nvGraphicFramePr>
        <p:xfrm>
          <a:off x="838200" y="2917103"/>
          <a:ext cx="10515600" cy="2529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709">
                  <a:extLst>
                    <a:ext uri="{9D8B030D-6E8A-4147-A177-3AD203B41FA5}">
                      <a16:colId xmlns:a16="http://schemas.microsoft.com/office/drawing/2014/main" val="722865037"/>
                    </a:ext>
                  </a:extLst>
                </a:gridCol>
                <a:gridCol w="2473269">
                  <a:extLst>
                    <a:ext uri="{9D8B030D-6E8A-4147-A177-3AD203B41FA5}">
                      <a16:colId xmlns:a16="http://schemas.microsoft.com/office/drawing/2014/main" val="1720222717"/>
                    </a:ext>
                  </a:extLst>
                </a:gridCol>
                <a:gridCol w="3663635">
                  <a:extLst>
                    <a:ext uri="{9D8B030D-6E8A-4147-A177-3AD203B41FA5}">
                      <a16:colId xmlns:a16="http://schemas.microsoft.com/office/drawing/2014/main" val="583478366"/>
                    </a:ext>
                  </a:extLst>
                </a:gridCol>
                <a:gridCol w="2956987">
                  <a:extLst>
                    <a:ext uri="{9D8B030D-6E8A-4147-A177-3AD203B41FA5}">
                      <a16:colId xmlns:a16="http://schemas.microsoft.com/office/drawing/2014/main" val="3800371189"/>
                    </a:ext>
                  </a:extLst>
                </a:gridCol>
              </a:tblGrid>
              <a:tr h="2851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Arm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Hb at current visit*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Inter-donation interval (weeks)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On-session test**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137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On-session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Very low (defer)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52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√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03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Low (defer)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√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25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Medium/High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12 (m) / 16 (f)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</a:rPr>
                        <a:t>√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00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PDT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Very low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52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√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9310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Low (defer)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 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√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944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26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√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3732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Medium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 (m) /16 (f)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√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555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High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12 (m)/16 (f)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×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0991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F37DB39-4354-242E-C481-D678F05BED77}"/>
              </a:ext>
            </a:extLst>
          </p:cNvPr>
          <p:cNvSpPr txBox="1"/>
          <p:nvPr/>
        </p:nvSpPr>
        <p:spPr>
          <a:xfrm>
            <a:off x="838198" y="5552619"/>
            <a:ext cx="10865201" cy="106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* on-session = Hb detected on-session / PDT = Hb detected post-donation</a:t>
            </a:r>
          </a:p>
          <a:p>
            <a:pPr>
              <a:lnSpc>
                <a:spcPct val="120000"/>
              </a:lnSpc>
            </a:pPr>
            <a:r>
              <a:rPr lang="en-GB" dirty="0"/>
              <a:t>** for PDT, indicates action at next visit</a:t>
            </a:r>
          </a:p>
          <a:p>
            <a:pPr>
              <a:lnSpc>
                <a:spcPct val="120000"/>
              </a:lnSpc>
            </a:pPr>
            <a:r>
              <a:rPr lang="en-GB" dirty="0"/>
              <a:t>Medium = 125-134g/l (female), 135-144g/l (male)</a:t>
            </a:r>
          </a:p>
        </p:txBody>
      </p:sp>
    </p:spTree>
    <p:extLst>
      <p:ext uri="{BB962C8B-B14F-4D97-AF65-F5344CB8AC3E}">
        <p14:creationId xmlns:p14="http://schemas.microsoft.com/office/powerpoint/2010/main" val="18599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C22A-FF4C-5081-FD9D-2913D86F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Stepped wedge roll-out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45D17-9B02-09A7-D340-040E014F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134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8000" dirty="0"/>
              <a:t>Stepped wedge design: </a:t>
            </a:r>
          </a:p>
          <a:p>
            <a:pPr>
              <a:lnSpc>
                <a:spcPct val="120000"/>
              </a:lnSpc>
            </a:pPr>
            <a:r>
              <a:rPr lang="en-GB" sz="8000" dirty="0"/>
              <a:t>3 clusters (donation centres) </a:t>
            </a:r>
          </a:p>
          <a:p>
            <a:pPr>
              <a:lnSpc>
                <a:spcPct val="120000"/>
              </a:lnSpc>
            </a:pPr>
            <a:r>
              <a:rPr lang="en-GB" sz="8000" dirty="0"/>
              <a:t>4 phases (4 months per phase) – the pilot will last for 16 months, covering all the seasons in a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9C3AA9-886D-1221-248E-225026214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313972"/>
              </p:ext>
            </p:extLst>
          </p:nvPr>
        </p:nvGraphicFramePr>
        <p:xfrm>
          <a:off x="888534" y="3777998"/>
          <a:ext cx="8584657" cy="159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723">
                  <a:extLst>
                    <a:ext uri="{9D8B030D-6E8A-4147-A177-3AD203B41FA5}">
                      <a16:colId xmlns:a16="http://schemas.microsoft.com/office/drawing/2014/main" val="3392086265"/>
                    </a:ext>
                  </a:extLst>
                </a:gridCol>
                <a:gridCol w="1744916">
                  <a:extLst>
                    <a:ext uri="{9D8B030D-6E8A-4147-A177-3AD203B41FA5}">
                      <a16:colId xmlns:a16="http://schemas.microsoft.com/office/drawing/2014/main" val="4094295786"/>
                    </a:ext>
                  </a:extLst>
                </a:gridCol>
                <a:gridCol w="1744916">
                  <a:extLst>
                    <a:ext uri="{9D8B030D-6E8A-4147-A177-3AD203B41FA5}">
                      <a16:colId xmlns:a16="http://schemas.microsoft.com/office/drawing/2014/main" val="2824699842"/>
                    </a:ext>
                  </a:extLst>
                </a:gridCol>
                <a:gridCol w="1714051">
                  <a:extLst>
                    <a:ext uri="{9D8B030D-6E8A-4147-A177-3AD203B41FA5}">
                      <a16:colId xmlns:a16="http://schemas.microsoft.com/office/drawing/2014/main" val="3049142377"/>
                    </a:ext>
                  </a:extLst>
                </a:gridCol>
                <a:gridCol w="1714051">
                  <a:extLst>
                    <a:ext uri="{9D8B030D-6E8A-4147-A177-3AD203B41FA5}">
                      <a16:colId xmlns:a16="http://schemas.microsoft.com/office/drawing/2014/main" val="3151180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8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Baseline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Phase 1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Phase 2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>
                          <a:effectLst/>
                        </a:rPr>
                        <a:t>Phase 3</a:t>
                      </a:r>
                      <a:endParaRPr lang="en-GB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71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effectLst/>
                        </a:rPr>
                        <a:t>Cluster 1</a:t>
                      </a:r>
                      <a:endParaRPr lang="en-GB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On-session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PDT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PDT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PDT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61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Cluster 2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On-session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On-session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PDT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PDT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66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Cluster 3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On-session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On-session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On-session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800"/>
                        </a:spcAft>
                      </a:pPr>
                      <a:r>
                        <a:rPr lang="en-GB" sz="1800" kern="100" dirty="0">
                          <a:effectLst/>
                        </a:rPr>
                        <a:t>PDT</a:t>
                      </a:r>
                      <a:endParaRPr lang="en-GB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7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3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7303-8C22-E773-25AF-98076045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non-inferiority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BB91B0-1496-602D-44EA-543D0C8DA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070186"/>
              </p:ext>
            </p:extLst>
          </p:nvPr>
        </p:nvGraphicFramePr>
        <p:xfrm>
          <a:off x="611677" y="2328454"/>
          <a:ext cx="11160000" cy="1407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049827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11144143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2624404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40058638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321036098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Strategy</a:t>
                      </a:r>
                      <a:endParaRPr lang="en-GB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Over-threshold donations (%)</a:t>
                      </a:r>
                      <a:endParaRPr lang="en-GB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Under-threshold donations (%)</a:t>
                      </a:r>
                      <a:endParaRPr lang="en-GB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Low Hb deferrals (%)</a:t>
                      </a:r>
                      <a:endParaRPr lang="en-GB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1128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Men </a:t>
                      </a:r>
                      <a:endParaRPr lang="en-GB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On-session</a:t>
                      </a:r>
                      <a:endParaRPr lang="en-GB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92.6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5.4</a:t>
                      </a: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0109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 </a:t>
                      </a:r>
                      <a:endParaRPr lang="en-GB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PDT</a:t>
                      </a:r>
                      <a:endParaRPr lang="en-GB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93.8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4.9</a:t>
                      </a: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230679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Women</a:t>
                      </a:r>
                      <a:endParaRPr lang="en-GB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On-session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87.3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7.9</a:t>
                      </a: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4.8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057528"/>
                  </a:ext>
                </a:extLst>
              </a:tr>
              <a:tr h="255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effectLst/>
                        </a:rPr>
                        <a:t> </a:t>
                      </a:r>
                      <a:endParaRPr lang="en-GB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</a:rPr>
                        <a:t>PDT</a:t>
                      </a:r>
                      <a:endParaRPr lang="en-GB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89.0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7.8</a:t>
                      </a:r>
                    </a:p>
                  </a:txBody>
                  <a:tcPr marL="68580" marR="68580" marT="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81834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9AEEAF-5A9D-A497-EF99-0F6B33B32F01}"/>
              </a:ext>
            </a:extLst>
          </p:cNvPr>
          <p:cNvSpPr txBox="1"/>
          <p:nvPr/>
        </p:nvSpPr>
        <p:spPr>
          <a:xfrm>
            <a:off x="927781" y="1547789"/>
            <a:ext cx="10515600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We derived expected % of under-threshold donations (onsite test: </a:t>
            </a:r>
            <a:r>
              <a:rPr lang="en-GB" dirty="0" err="1"/>
              <a:t>CS+venous</a:t>
            </a:r>
            <a:r>
              <a:rPr lang="en-GB" dirty="0"/>
              <a:t> HQ) based on our simulation models (Qi et al., Transfusion, 2025)</a:t>
            </a:r>
            <a:endParaRPr lang="en-GB" sz="1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CE501-78D8-4AA1-470C-11E2FD27F937}"/>
              </a:ext>
            </a:extLst>
          </p:cNvPr>
          <p:cNvSpPr txBox="1"/>
          <p:nvPr/>
        </p:nvSpPr>
        <p:spPr>
          <a:xfrm>
            <a:off x="605581" y="3844761"/>
            <a:ext cx="10837800" cy="173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Based on the simulation results, PDT is better than on-session only both in under-threshold donations and low Hb deferrals. But we are still interested in a non-inferiority trial, so non-inferiority margins are needed.</a:t>
            </a:r>
          </a:p>
          <a:p>
            <a:pPr>
              <a:lnSpc>
                <a:spcPct val="120000"/>
              </a:lnSpc>
            </a:pPr>
            <a:r>
              <a:rPr lang="en-GB" b="1" u="sng" dirty="0"/>
              <a:t>Men: </a:t>
            </a:r>
            <a:r>
              <a:rPr lang="en-GB" dirty="0"/>
              <a:t>Expected decrease under PDT = 0.5%. </a:t>
            </a:r>
          </a:p>
          <a:p>
            <a:pPr>
              <a:lnSpc>
                <a:spcPct val="120000"/>
              </a:lnSpc>
            </a:pPr>
            <a:r>
              <a:rPr lang="en-GB" b="1" u="sng" dirty="0"/>
              <a:t>Women: </a:t>
            </a:r>
            <a:r>
              <a:rPr lang="en-GB" dirty="0"/>
              <a:t>Expected decrease under PDT = 0.1%</a:t>
            </a:r>
          </a:p>
          <a:p>
            <a:pPr>
              <a:lnSpc>
                <a:spcPct val="120000"/>
              </a:lnSpc>
            </a:pPr>
            <a:r>
              <a:rPr lang="en-GB" dirty="0"/>
              <a:t>We will try several candidate non-inferiority margins in the power analysis.</a:t>
            </a:r>
          </a:p>
        </p:txBody>
      </p:sp>
    </p:spTree>
    <p:extLst>
      <p:ext uri="{BB962C8B-B14F-4D97-AF65-F5344CB8AC3E}">
        <p14:creationId xmlns:p14="http://schemas.microsoft.com/office/powerpoint/2010/main" val="297212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35EC767-54EA-5BCC-1AAA-61038BEF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Candidate blood centres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5DE7230-240F-D862-2E86-9EEA148DF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652" y="1468380"/>
            <a:ext cx="4531583" cy="1800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A40E67-215F-F8DA-31B3-7DEC09A7AC4E}"/>
              </a:ext>
            </a:extLst>
          </p:cNvPr>
          <p:cNvSpPr txBox="1"/>
          <p:nvPr/>
        </p:nvSpPr>
        <p:spPr>
          <a:xfrm>
            <a:off x="1008529" y="3365143"/>
            <a:ext cx="10304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Based on the information about the candidate blood centres: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Average number of samples per centre per 4 months is ~3250 for 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Average number of samples per centre per 4 months is ~2740 for women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267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D18D-8388-AED8-9B98-2ED7D2E3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of the power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1CB0-436C-C92B-6B30-099A5F21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119"/>
            <a:ext cx="10515600" cy="2704985"/>
          </a:xfrm>
        </p:spPr>
        <p:txBody>
          <a:bodyPr>
            <a:normAutofit/>
          </a:bodyPr>
          <a:lstStyle/>
          <a:p>
            <a:r>
              <a:rPr lang="en-GB" sz="1800" dirty="0"/>
              <a:t>Men: with 1% non-inferiority margin (accept 6.4% under-threshold donations) and 3250 donations per centre per phase, power is 90.4%. </a:t>
            </a:r>
          </a:p>
          <a:p>
            <a:r>
              <a:rPr lang="en-GB" sz="1800" dirty="0"/>
              <a:t>Women: several candidate values tested, corresponding power values shown below.</a:t>
            </a:r>
          </a:p>
          <a:p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/>
              <a:t>We can achieve a statistical power&gt;80% based on the non-inferiority margins (men: 1%; women: 2%) and sample sizes, the total number of samples will be 3250*12 (blocks) + 2740*12 (blocks)= 71,880. Power curves are presented below.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9FC73A-C659-8AA8-6123-F988CEC2F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67598"/>
              </p:ext>
            </p:extLst>
          </p:nvPr>
        </p:nvGraphicFramePr>
        <p:xfrm>
          <a:off x="4171910" y="2484880"/>
          <a:ext cx="3168000" cy="7978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000">
                  <a:extLst>
                    <a:ext uri="{9D8B030D-6E8A-4147-A177-3AD203B41FA5}">
                      <a16:colId xmlns:a16="http://schemas.microsoft.com/office/drawing/2014/main" val="46183094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861428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Non-inferiority margin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Power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58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1%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42%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815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1.5%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73.2%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7946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2%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92.2%</a:t>
                      </a:r>
                      <a:endParaRPr lang="en-GB" sz="1200" kern="100" dirty="0"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6659059"/>
                  </a:ext>
                </a:extLst>
              </a:tr>
            </a:tbl>
          </a:graphicData>
        </a:graphic>
      </p:graphicFrame>
      <p:pic>
        <p:nvPicPr>
          <p:cNvPr id="5" name="Picture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622EE15E-EB71-5DEB-A680-F6FECC3C59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278" y="4203212"/>
            <a:ext cx="5205248" cy="26023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71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EF11-8B07-80EB-290F-18DE9BA1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51651-0F77-5298-9B07-273093F4046B}"/>
              </a:ext>
            </a:extLst>
          </p:cNvPr>
          <p:cNvSpPr txBox="1"/>
          <p:nvPr/>
        </p:nvSpPr>
        <p:spPr>
          <a:xfrm>
            <a:off x="664612" y="1418435"/>
            <a:ext cx="10515599" cy="302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design will be a stepped wedge design with 3 donation centres and 4 phases (4 months per phase), lasting for 16 months.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Assume we can collect ~190 samples per centre per week for men (i.e., 3250 per 4 months) and ~160 samples per centre per week for women (i.e., 2740 per 4 months), we can achieve 80% statistical power based on the non-inferiority margins (1% for men, 2% for women).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Total number of samples will be 71,880 for the pilot study, which we think is feasible. </a:t>
            </a:r>
          </a:p>
        </p:txBody>
      </p:sp>
    </p:spTree>
    <p:extLst>
      <p:ext uri="{BB962C8B-B14F-4D97-AF65-F5344CB8AC3E}">
        <p14:creationId xmlns:p14="http://schemas.microsoft.com/office/powerpoint/2010/main" val="206169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e7a1c9-043b-4408-a5dd-8d730cdacad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58CB8F0FBA6F42AF193F11A715331F" ma:contentTypeVersion="16" ma:contentTypeDescription="Create a new document." ma:contentTypeScope="" ma:versionID="62979781aa5320e9372975535a50d96f">
  <xsd:schema xmlns:xsd="http://www.w3.org/2001/XMLSchema" xmlns:xs="http://www.w3.org/2001/XMLSchema" xmlns:p="http://schemas.microsoft.com/office/2006/metadata/properties" xmlns:ns3="56e7a1c9-043b-4408-a5dd-8d730cdacad9" xmlns:ns4="899c66ce-98db-44cc-90b0-bde083f3c70d" targetNamespace="http://schemas.microsoft.com/office/2006/metadata/properties" ma:root="true" ma:fieldsID="dfca002e8a4d8c6e4f34139b214c0755" ns3:_="" ns4:_="">
    <xsd:import namespace="56e7a1c9-043b-4408-a5dd-8d730cdacad9"/>
    <xsd:import namespace="899c66ce-98db-44cc-90b0-bde083f3c7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e7a1c9-043b-4408-a5dd-8d730cdac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9c66ce-98db-44cc-90b0-bde083f3c70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E3DAFD-9B4B-495F-BEAD-2E167C600487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99c66ce-98db-44cc-90b0-bde083f3c70d"/>
    <ds:schemaRef ds:uri="56e7a1c9-043b-4408-a5dd-8d730cdacad9"/>
  </ds:schemaRefs>
</ds:datastoreItem>
</file>

<file path=customXml/itemProps2.xml><?xml version="1.0" encoding="utf-8"?>
<ds:datastoreItem xmlns:ds="http://schemas.openxmlformats.org/officeDocument/2006/customXml" ds:itemID="{E440D1F0-8786-4D75-8B7E-087703159A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68D606-FE83-444F-B8D7-31D59FDCB4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e7a1c9-043b-4408-a5dd-8d730cdacad9"/>
    <ds:schemaRef ds:uri="899c66ce-98db-44cc-90b0-bde083f3c7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618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Power analysis for the PDT pilot</vt:lpstr>
      <vt:lpstr>Strategy summary</vt:lpstr>
      <vt:lpstr>Stepped wedge roll-out structure</vt:lpstr>
      <vt:lpstr>Defining non-inferiority</vt:lpstr>
      <vt:lpstr>Candidate blood centres</vt:lpstr>
      <vt:lpstr>Results of the power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size calculation for the PDT trial</dc:title>
  <dc:creator>Hongchao Qi</dc:creator>
  <cp:lastModifiedBy>Hongchao Qi</cp:lastModifiedBy>
  <cp:revision>76</cp:revision>
  <dcterms:created xsi:type="dcterms:W3CDTF">2024-06-17T14:51:29Z</dcterms:created>
  <dcterms:modified xsi:type="dcterms:W3CDTF">2025-09-09T16:09:06Z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0x0101006A58CB8F0FBA6F42AF193F11A715331F</vt:lpwstr>
  </property>
</Properties>
</file>