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64" r:id="rId4"/>
    <p:sldId id="265" r:id="rId5"/>
    <p:sldId id="266" r:id="rId6"/>
    <p:sldId id="267" r:id="rId7"/>
    <p:sldId id="286" r:id="rId8"/>
    <p:sldId id="287" r:id="rId9"/>
    <p:sldId id="288" r:id="rId10"/>
    <p:sldId id="289" r:id="rId11"/>
    <p:sldId id="281" r:id="rId12"/>
    <p:sldId id="268" r:id="rId13"/>
    <p:sldId id="269" r:id="rId14"/>
    <p:sldId id="270" r:id="rId15"/>
    <p:sldId id="290" r:id="rId16"/>
    <p:sldId id="291" r:id="rId17"/>
    <p:sldId id="271" r:id="rId18"/>
    <p:sldId id="272" r:id="rId19"/>
    <p:sldId id="282" r:id="rId20"/>
    <p:sldId id="278" r:id="rId21"/>
    <p:sldId id="273" r:id="rId22"/>
    <p:sldId id="274" r:id="rId23"/>
    <p:sldId id="275" r:id="rId24"/>
    <p:sldId id="283" r:id="rId25"/>
    <p:sldId id="284" r:id="rId26"/>
    <p:sldId id="285" r:id="rId27"/>
    <p:sldId id="25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2021/10/15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2.png"/><Relationship Id="rId11" Type="http://schemas.openxmlformats.org/officeDocument/2006/relationships/image" Target="../media/image53.png"/><Relationship Id="rId5" Type="http://schemas.openxmlformats.org/officeDocument/2006/relationships/image" Target="../media/image472.png"/><Relationship Id="rId10" Type="http://schemas.openxmlformats.org/officeDocument/2006/relationships/image" Target="../media/image52.png"/><Relationship Id="rId4" Type="http://schemas.openxmlformats.org/officeDocument/2006/relationships/image" Target="../media/image20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30.png"/><Relationship Id="rId7" Type="http://schemas.openxmlformats.org/officeDocument/2006/relationships/image" Target="../media/image2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1.png"/><Relationship Id="rId4" Type="http://schemas.openxmlformats.org/officeDocument/2006/relationships/image" Target="../media/image20.png"/><Relationship Id="rId9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1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701.png"/><Relationship Id="rId2" Type="http://schemas.openxmlformats.org/officeDocument/2006/relationships/image" Target="../media/image23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20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23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1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png"/><Relationship Id="rId3" Type="http://schemas.openxmlformats.org/officeDocument/2006/relationships/image" Target="../media/image410.png"/><Relationship Id="rId7" Type="http://schemas.openxmlformats.org/officeDocument/2006/relationships/image" Target="../media/image4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421.png"/><Relationship Id="rId4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7" Type="http://schemas.openxmlformats.org/officeDocument/2006/relationships/image" Target="../media/image4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3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1.png"/><Relationship Id="rId7" Type="http://schemas.openxmlformats.org/officeDocument/2006/relationships/image" Target="../media/image4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0" Type="http://schemas.openxmlformats.org/officeDocument/2006/relationships/image" Target="../media/image481.png"/><Relationship Id="rId4" Type="http://schemas.openxmlformats.org/officeDocument/2006/relationships/image" Target="../media/image4600.png"/><Relationship Id="rId9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png"/><Relationship Id="rId3" Type="http://schemas.openxmlformats.org/officeDocument/2006/relationships/image" Target="../media/image57.png"/><Relationship Id="rId7" Type="http://schemas.openxmlformats.org/officeDocument/2006/relationships/image" Target="../media/image5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481.png"/><Relationship Id="rId4" Type="http://schemas.openxmlformats.org/officeDocument/2006/relationships/image" Target="../media/image58.png"/><Relationship Id="rId9" Type="http://schemas.openxmlformats.org/officeDocument/2006/relationships/image" Target="../media/image46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90.png"/><Relationship Id="rId7" Type="http://schemas.openxmlformats.org/officeDocument/2006/relationships/image" Target="../media/image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630.png"/><Relationship Id="rId7" Type="http://schemas.openxmlformats.org/officeDocument/2006/relationships/image" Target="../media/image67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240.png"/><Relationship Id="rId12" Type="http://schemas.openxmlformats.org/officeDocument/2006/relationships/image" Target="../media/image44.png"/><Relationship Id="rId2" Type="http://schemas.openxmlformats.org/officeDocument/2006/relationships/image" Target="../media/image2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4133782" y="1119218"/>
            <a:ext cx="3924436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线性空间的概念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3884221" y="2707798"/>
            <a:ext cx="442355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365523734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  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维空间中的向量集合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3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884401" y="2121122"/>
            <a:ext cx="6875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加法满足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884401" y="4181194"/>
            <a:ext cx="6875462" cy="4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数乘满足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56430" y="2201097"/>
                <a:ext cx="2672719" cy="5502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1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0" y="2201097"/>
                <a:ext cx="2672719" cy="550279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364802" y="2638318"/>
                <a:ext cx="4035272" cy="5992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2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</m:acc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US" altLang="zh-CN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02" y="2638318"/>
                <a:ext cx="4035272" cy="599267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364802" y="3133708"/>
                <a:ext cx="2173993" cy="613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3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02" y="3133708"/>
                <a:ext cx="2173993" cy="613053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63304" y="3567272"/>
                <a:ext cx="2577950" cy="613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4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04" y="3567272"/>
                <a:ext cx="2577950" cy="613053"/>
              </a:xfrm>
              <a:prstGeom prst="rect">
                <a:avLst/>
              </a:prstGeom>
              <a:blipFill>
                <a:blip r:embed="rId8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357580" y="4416052"/>
                <a:ext cx="2619563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5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𝑘𝑙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acc>
                          <m:accPr>
                            <m:chr m:val="⃑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80" y="4416052"/>
                <a:ext cx="2619563" cy="499624"/>
              </a:xfrm>
              <a:prstGeom prst="rect">
                <a:avLst/>
              </a:prstGeom>
              <a:blipFill>
                <a:blip r:embed="rId9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359077" y="4812023"/>
                <a:ext cx="3348865" cy="659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6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</m:acc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⃑"/>
                            <m:ctrlPr>
                              <a:rPr lang="en-US" altLang="zh-CN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077" y="4812023"/>
                <a:ext cx="3348865" cy="659411"/>
              </a:xfrm>
              <a:prstGeom prst="rect">
                <a:avLst/>
              </a:prstGeom>
              <a:blipFill>
                <a:blip r:embed="rId10"/>
                <a:stretch>
                  <a:fillRect b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372827" y="5341788"/>
                <a:ext cx="319247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7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827" y="5341788"/>
                <a:ext cx="3192477" cy="553998"/>
              </a:xfrm>
              <a:prstGeom prst="rect">
                <a:avLst/>
              </a:prstGeom>
              <a:blipFill>
                <a:blip r:embed="rId11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364454" y="5802852"/>
                <a:ext cx="186762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8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⃑"/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454" y="5802852"/>
                <a:ext cx="1867627" cy="553998"/>
              </a:xfrm>
              <a:prstGeom prst="rect">
                <a:avLst/>
              </a:prstGeom>
              <a:blipFill>
                <a:blip r:embed="rId1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32" grpId="0"/>
      <p:bldP spid="33" grpId="0"/>
      <p:bldP spid="34" grpId="0"/>
      <p:bldP spid="39" grpId="0"/>
      <p:bldP spid="40" grpId="0"/>
      <p:bldP spid="42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3637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dirty="0" err="1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Peano</a:t>
                </a:r>
                <a:r>
                  <a:rPr lang="en-US" altLang="zh-CN" sz="2800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1888</a:t>
                </a:r>
                <a:r>
                  <a:rPr lang="en-US" altLang="zh-CN" sz="2800" b="1" dirty="0">
                    <a:solidFill>
                      <a:schemeClr val="accent6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  <a:p>
                <a:pPr marL="177800"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是一个非空集合，其中的元素称为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向量</a:t>
                </a:r>
                <a:r>
                  <a:rPr kumimoji="1" lang="en-US" altLang="zh-CN" sz="2400" b="1" dirty="0">
                    <a:latin typeface="+mn-ea"/>
                  </a:rPr>
                  <a:t>;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𝑭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是数域，其中的元素称为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数</a:t>
                </a:r>
                <a:r>
                  <a:rPr kumimoji="1" lang="zh-CN" altLang="en-US" sz="2400" b="1" dirty="0">
                    <a:latin typeface="+mn-ea"/>
                  </a:rPr>
                  <a:t>或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纯量</a:t>
                </a:r>
                <a:r>
                  <a:rPr kumimoji="1" lang="en-US" altLang="zh-CN" sz="2400" b="1" dirty="0">
                    <a:latin typeface="+mn-ea"/>
                  </a:rPr>
                  <a:t>. </a:t>
                </a:r>
                <a:r>
                  <a:rPr kumimoji="1" lang="zh-CN" altLang="en-US" sz="2400" b="1" dirty="0">
                    <a:latin typeface="+mn-ea"/>
                  </a:rPr>
                  <a:t>如果在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中定义有两个运算</a:t>
                </a:r>
                <a:r>
                  <a:rPr kumimoji="1" lang="en-US" altLang="zh-CN" sz="2400" b="1" dirty="0">
                    <a:latin typeface="+mn-ea"/>
                  </a:rPr>
                  <a:t>:</a:t>
                </a:r>
              </a:p>
              <a:p>
                <a:pPr marL="177800"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① 向量与向量的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加法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使得</a:t>
                </a:r>
                <a:endParaRPr kumimoji="1" lang="en-US" altLang="zh-CN" sz="2400" b="1" dirty="0">
                  <a:latin typeface="+mn-ea"/>
                </a:endParaRPr>
              </a:p>
              <a:p>
                <a:pPr marL="177800">
                  <a:spcBef>
                    <a:spcPct val="20000"/>
                  </a:spcBef>
                </a:pPr>
                <a:r>
                  <a:rPr kumimoji="1" lang="en-US" altLang="zh-CN" sz="2400" b="1" dirty="0">
                    <a:latin typeface="+mn-ea"/>
                  </a:rPr>
                  <a:t>               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∀</m:t>
                    </m:r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latin typeface="Cambria Math"/>
                      </a:rPr>
                      <m:t>,</m:t>
                    </m:r>
                    <m:r>
                      <a:rPr kumimoji="1" lang="zh-CN" altLang="en-US" sz="2400" b="1" i="1">
                        <a:latin typeface="Cambria Math"/>
                      </a:rPr>
                      <m:t>𝜷</m:t>
                    </m:r>
                    <m:r>
                      <a:rPr kumimoji="1" lang="zh-CN" altLang="en-US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latin typeface="Cambria Math"/>
                      </a:rPr>
                      <m:t>+</m:t>
                    </m:r>
                    <m:r>
                      <a:rPr kumimoji="1" lang="zh-CN" altLang="en-US" sz="2400" b="1" i="1">
                        <a:latin typeface="Cambria Math"/>
                      </a:rPr>
                      <m:t>𝜷</m:t>
                    </m:r>
                    <m:r>
                      <a:rPr kumimoji="1" lang="zh-CN" altLang="en-US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;</a:t>
                </a:r>
              </a:p>
              <a:p>
                <a:pPr marL="177800"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② 数与向量的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数乘</a:t>
                </a:r>
                <a:r>
                  <a:rPr kumimoji="1" lang="zh-CN" altLang="en-US" sz="2400" b="1" dirty="0">
                    <a:latin typeface="+mn-ea"/>
                  </a:rPr>
                  <a:t>，使得</a:t>
                </a:r>
                <a:r>
                  <a:rPr kumimoji="1" lang="en-US" altLang="zh-CN" sz="2400" b="1" dirty="0">
                    <a:latin typeface="+mn-ea"/>
                  </a:rPr>
                  <a:t> </a:t>
                </a:r>
              </a:p>
              <a:p>
                <a:pPr marL="177800">
                  <a:spcBef>
                    <a:spcPct val="20000"/>
                  </a:spcBef>
                </a:pPr>
                <a:r>
                  <a:rPr kumimoji="1" lang="en-US" altLang="zh-CN" sz="2400" b="1" dirty="0">
                    <a:latin typeface="+mn-ea"/>
                  </a:rPr>
                  <a:t>             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∀</m:t>
                    </m:r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  <m:r>
                      <a:rPr kumimoji="1" lang="zh-CN" altLang="en-US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  <m:r>
                      <a:rPr kumimoji="1" lang="en-US" altLang="zh-CN" sz="2400" b="1" i="1">
                        <a:latin typeface="Cambria Math"/>
                      </a:rPr>
                      <m:t>, ∀</m:t>
                    </m:r>
                    <m:r>
                      <a:rPr kumimoji="1" lang="zh-CN" altLang="en-US" sz="2400" b="1" i="1">
                        <a:latin typeface="Cambria Math"/>
                      </a:rPr>
                      <m:t>𝝀</m:t>
                    </m:r>
                    <m:r>
                      <a:rPr kumimoji="1" lang="zh-CN" altLang="en-US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𝑭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</a:t>
                </a:r>
                <a:r>
                  <a:rPr kumimoji="1" lang="zh-CN" altLang="en-US" sz="2400" b="1" dirty="0">
                    <a:latin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𝝀𝜶</m:t>
                    </m:r>
                    <m:r>
                      <a:rPr kumimoji="1" lang="zh-CN" altLang="en-US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3637919"/>
              </a:xfrm>
              <a:prstGeom prst="rect">
                <a:avLst/>
              </a:prstGeom>
              <a:blipFill rotWithShape="0">
                <a:blip r:embed="rId2"/>
                <a:stretch>
                  <a:fillRect l="-1613" t="-670" r="-53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55285" y="534065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b="1" dirty="0">
                <a:latin typeface="+mn-ea"/>
              </a:rPr>
              <a:t>并且满足如下公理：</a:t>
            </a:r>
            <a:endParaRPr kumimoji="1" lang="en-US" altLang="zh-CN" sz="24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053" y="1294327"/>
            <a:ext cx="3643920" cy="46114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56588" y="852199"/>
            <a:ext cx="3149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G. </a:t>
            </a:r>
            <a:r>
              <a:rPr lang="en-US" altLang="zh-CN" dirty="0" err="1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Peano</a:t>
            </a:r>
            <a:r>
              <a:rPr lang="en-US" altLang="zh-CN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(1858-1932, </a:t>
            </a:r>
            <a:r>
              <a:rPr lang="zh-CN" altLang="en-US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意大利</a:t>
            </a:r>
            <a:r>
              <a:rPr lang="en-US" altLang="zh-CN" dirty="0">
                <a:solidFill>
                  <a:schemeClr val="accent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08745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5299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定义（续）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关于加法有运算律</a:t>
                </a:r>
                <a:endParaRPr kumimoji="1" lang="en-US" altLang="zh-CN" sz="2400" b="1" dirty="0">
                  <a:latin typeface="+mn-ea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/>
                  <a:t>（</a:t>
                </a:r>
                <a:r>
                  <a:rPr kumimoji="1" lang="en-US" altLang="zh-CN" sz="2400" b="1" dirty="0"/>
                  <a:t>1</a:t>
                </a:r>
                <a:r>
                  <a:rPr kumimoji="1" lang="zh-CN" altLang="en-US" sz="2400" b="1" dirty="0"/>
                  <a:t>）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latin typeface="Cambria Math"/>
                      </a:rPr>
                      <m:t>+</m:t>
                    </m:r>
                    <m:r>
                      <a:rPr kumimoji="1" lang="zh-CN" altLang="en-US" sz="2400" b="1" i="1">
                        <a:latin typeface="Cambria Math"/>
                      </a:rPr>
                      <m:t>𝜷</m:t>
                    </m:r>
                    <m:r>
                      <a:rPr kumimoji="1" lang="en-US" altLang="zh-CN" sz="2400" b="1" i="1">
                        <a:latin typeface="Cambria Math"/>
                      </a:rPr>
                      <m:t>=</m:t>
                    </m:r>
                    <m:r>
                      <a:rPr kumimoji="1" lang="zh-CN" altLang="en-US" sz="2400" b="1" i="1">
                        <a:latin typeface="Cambria Math"/>
                      </a:rPr>
                      <m:t>𝜷</m:t>
                    </m:r>
                    <m:r>
                      <a:rPr kumimoji="1" lang="en-US" altLang="zh-CN" sz="2400" b="1" i="1">
                        <a:latin typeface="Cambria Math"/>
                      </a:rPr>
                      <m:t>+</m:t>
                    </m:r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</m:oMath>
                </a14:m>
                <a:endParaRPr kumimoji="1"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/>
                  <a:t>（</a:t>
                </a:r>
                <a:r>
                  <a:rPr kumimoji="1" lang="en-US" altLang="zh-CN" sz="2400" b="1" dirty="0"/>
                  <a:t>2</a:t>
                </a:r>
                <a:r>
                  <a:rPr kumimoji="1" lang="zh-CN" altLang="en-US" sz="24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400" b="1" i="1">
                            <a:latin typeface="Cambria Math"/>
                          </a:rPr>
                          <m:t>𝜶</m:t>
                        </m:r>
                        <m:r>
                          <a:rPr kumimoji="1" lang="en-US" altLang="zh-CN" sz="2400" b="1" i="1">
                            <a:latin typeface="Cambria Math"/>
                          </a:rPr>
                          <m:t>+</m:t>
                        </m:r>
                        <m:r>
                          <a:rPr kumimoji="1" lang="zh-CN" altLang="en-US" sz="2400" b="1" i="1"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kumimoji="1" lang="en-US" altLang="zh-CN" sz="2400" b="1" i="1">
                        <a:latin typeface="Cambria Math"/>
                      </a:rPr>
                      <m:t>+</m:t>
                    </m:r>
                    <m:r>
                      <a:rPr kumimoji="1" lang="zh-CN" altLang="en-US" sz="2400" b="1" i="1">
                        <a:latin typeface="Cambria Math"/>
                      </a:rPr>
                      <m:t>𝜸</m:t>
                    </m:r>
                    <m:r>
                      <a:rPr kumimoji="1" lang="en-US" altLang="zh-CN" sz="2400" b="1" i="1">
                        <a:latin typeface="Cambria Math"/>
                      </a:rPr>
                      <m:t>=</m:t>
                    </m:r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400" b="1" i="1">
                            <a:latin typeface="Cambria Math"/>
                          </a:rPr>
                          <m:t>𝜷</m:t>
                        </m:r>
                        <m:r>
                          <a:rPr kumimoji="1" lang="en-US" altLang="zh-CN" sz="2400" b="1" i="1">
                            <a:latin typeface="Cambria Math"/>
                          </a:rPr>
                          <m:t>+</m:t>
                        </m:r>
                        <m:r>
                          <a:rPr kumimoji="1" lang="zh-CN" altLang="en-US" sz="2400" b="1" i="1"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endParaRPr kumimoji="1"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（</a:t>
                </a:r>
                <a:r>
                  <a:rPr kumimoji="1" lang="en-US" altLang="zh-CN" sz="2400" b="1" dirty="0">
                    <a:latin typeface="+mn-ea"/>
                  </a:rPr>
                  <a:t>3</a:t>
                </a:r>
                <a:r>
                  <a:rPr kumimoji="1" lang="zh-CN" altLang="en-US" sz="2400" b="1" dirty="0">
                    <a:latin typeface="+mn-ea"/>
                  </a:rPr>
                  <a:t>）存在一个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零向量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𝟎</m:t>
                    </m:r>
                    <m:r>
                      <a:rPr kumimoji="1" lang="en-US" altLang="zh-CN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</a:t>
                </a:r>
                <a:r>
                  <a:rPr kumimoji="1" lang="zh-CN" altLang="en-US" sz="2400" b="1" dirty="0"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∀</m:t>
                    </m:r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  <m:r>
                      <a:rPr kumimoji="1" lang="zh-CN" altLang="en-US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</a:t>
                </a:r>
                <a:r>
                  <a:rPr kumimoji="1" lang="zh-CN" altLang="en-US" sz="2400" b="1" dirty="0">
                    <a:latin typeface="+mn-ea"/>
                  </a:rPr>
                  <a:t>有</a:t>
                </a:r>
                <a:endParaRPr kumimoji="1"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latin typeface="Cambria Math"/>
                        </a:rPr>
                        <m:t>𝜶</m:t>
                      </m:r>
                      <m:r>
                        <a:rPr kumimoji="1" lang="en-US" altLang="zh-CN" sz="2400" b="1" i="1">
                          <a:latin typeface="Cambria Math"/>
                        </a:rPr>
                        <m:t>+</m:t>
                      </m:r>
                      <m:r>
                        <a:rPr kumimoji="1" lang="en-US" altLang="zh-CN" sz="2400" b="1" i="1">
                          <a:latin typeface="Cambria Math"/>
                        </a:rPr>
                        <m:t>𝟎</m:t>
                      </m:r>
                      <m:r>
                        <a:rPr kumimoji="1" lang="en-US" altLang="zh-CN" sz="2400" b="1" i="1">
                          <a:latin typeface="Cambria Math"/>
                        </a:rPr>
                        <m:t>=</m:t>
                      </m:r>
                      <m:r>
                        <a:rPr kumimoji="1" lang="zh-CN" altLang="en-US" sz="2400" b="1" i="1">
                          <a:latin typeface="Cambria Math"/>
                        </a:rPr>
                        <m:t>𝜶</m:t>
                      </m:r>
                    </m:oMath>
                  </m:oMathPara>
                </a14:m>
                <a:endParaRPr kumimoji="1"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（</a:t>
                </a:r>
                <a:r>
                  <a:rPr kumimoji="1" lang="en-US" altLang="zh-CN" sz="2400" b="1" dirty="0">
                    <a:latin typeface="+mn-ea"/>
                  </a:rPr>
                  <a:t>4</a:t>
                </a:r>
                <a:r>
                  <a:rPr kumimoji="1" lang="zh-CN" altLang="en-US" sz="2400" b="1" dirty="0">
                    <a:latin typeface="+mn-ea"/>
                  </a:rPr>
                  <a:t>）对于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∀</m:t>
                    </m:r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  <m:r>
                      <a:rPr kumimoji="1" lang="zh-CN" altLang="en-US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</a:t>
                </a:r>
                <a:r>
                  <a:rPr kumimoji="1" lang="zh-CN" altLang="en-US" sz="2400" b="1" dirty="0">
                    <a:latin typeface="+mn-ea"/>
                  </a:rPr>
                  <a:t>存在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𝜷</m:t>
                    </m:r>
                    <m:r>
                      <a:rPr kumimoji="1" lang="zh-CN" altLang="en-US" sz="2400" b="1" i="1"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，使得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latin typeface="Cambria Math"/>
                      </a:rPr>
                      <m:t>+</m:t>
                    </m:r>
                    <m:r>
                      <a:rPr kumimoji="1" lang="zh-CN" altLang="en-US" sz="2400" b="1" i="1">
                        <a:latin typeface="Cambria Math"/>
                      </a:rPr>
                      <m:t>𝜷</m:t>
                    </m:r>
                    <m:r>
                      <a:rPr kumimoji="1" lang="en-US" altLang="zh-CN" sz="2400" b="1" i="1">
                        <a:latin typeface="Cambria Math"/>
                      </a:rPr>
                      <m:t>=</m:t>
                    </m:r>
                    <m:r>
                      <a:rPr kumimoji="1" lang="en-US" altLang="zh-CN" sz="2400" b="1" i="1">
                        <a:latin typeface="Cambria Math"/>
                      </a:rPr>
                      <m:t>𝟎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𝜷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负向量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=−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5299912"/>
              </a:xfrm>
              <a:prstGeom prst="rect">
                <a:avLst/>
              </a:prstGeom>
              <a:blipFill rotWithShape="1">
                <a:blip r:embed="rId2"/>
                <a:stretch>
                  <a:fillRect l="-1613" t="-3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20790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37487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定义（续）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+mn-ea"/>
                  </a:rPr>
                  <a:t>关于数乘的运算律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𝝀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𝝁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𝑭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,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𝜷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∈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（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5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𝝀𝝁</m:t>
                        </m:r>
                      </m:e>
                    </m:d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𝝀</m:t>
                    </m:r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𝝁𝜶</m:t>
                        </m:r>
                      </m:e>
                    </m:d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（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6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）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𝝀</m:t>
                    </m:r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𝜶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kumimoji="1" lang="zh-CN" alt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𝝀𝜶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𝝀𝜷</m:t>
                    </m:r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（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7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kumimoji="1" lang="en-US" altLang="zh-CN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kumimoji="1" lang="zh-CN" altLang="en-US" sz="24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𝝀𝜶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𝝁𝜶</m:t>
                    </m:r>
                  </m:oMath>
                </a14:m>
                <a:endParaRPr kumimoji="1" lang="en-US" altLang="zh-CN" sz="2400" b="1" dirty="0">
                  <a:solidFill>
                    <a:srgbClr val="000000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（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8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）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𝟏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𝜶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kumimoji="1" lang="zh-CN" altLang="en-US" sz="2400" b="1" i="1">
                        <a:solidFill>
                          <a:srgbClr val="000000"/>
                        </a:solidFill>
                        <a:latin typeface="Cambria Math"/>
                      </a:rPr>
                      <m:t>𝜶</m:t>
                    </m:r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3748719"/>
              </a:xfrm>
              <a:prstGeom prst="rect">
                <a:avLst/>
              </a:prstGeom>
              <a:blipFill rotWithShape="1">
                <a:blip r:embed="rId2"/>
                <a:stretch>
                  <a:fillRect l="-1613" t="-488" b="-11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95325" y="5208583"/>
                <a:ext cx="713160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rgbClr val="000000"/>
                    </a:solidFill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  <a:latin typeface="+mn-ea"/>
                  </a:rPr>
                  <a:t>上的一个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线性空间</a:t>
                </a:r>
                <a:r>
                  <a:rPr kumimoji="1" lang="en-US" altLang="zh-CN" sz="2400" b="1" dirty="0">
                    <a:latin typeface="+mn-ea"/>
                  </a:rPr>
                  <a:t>(linear space)</a:t>
                </a:r>
                <a:r>
                  <a:rPr kumimoji="1" lang="zh-CN" altLang="en-US" sz="2400" b="1" dirty="0">
                    <a:latin typeface="+mn-ea"/>
                  </a:rPr>
                  <a:t>或</a:t>
                </a:r>
                <a:r>
                  <a:rPr kumimoji="1" lang="en-US" altLang="zh-CN" sz="2400" b="1" dirty="0">
                    <a:latin typeface="+mn-ea"/>
                  </a:rPr>
                  <a:t> 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  <a:latin typeface="+mn-ea"/>
                  </a:rPr>
                  <a:t>向量空间</a:t>
                </a:r>
                <a:r>
                  <a:rPr kumimoji="1" lang="en-US" altLang="zh-CN" sz="2400" b="1" dirty="0">
                    <a:latin typeface="+mn-ea"/>
                  </a:rPr>
                  <a:t>(vector space)</a:t>
                </a:r>
                <a:endParaRPr kumimoji="1"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5208583"/>
                <a:ext cx="7131603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282" b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48374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714791" y="1494331"/>
            <a:ext cx="741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1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实数域上全体 </a:t>
            </a:r>
            <a:r>
              <a:rPr lang="en-US" altLang="zh-CN" sz="2400" b="1" i="1" dirty="0">
                <a:solidFill>
                  <a:srgbClr val="006666"/>
                </a:solidFill>
                <a:latin typeface="+mn-ea"/>
                <a:ea typeface="+mn-ea"/>
              </a:rPr>
              <a:t>n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维向量的集合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3"/>
              <p:cNvSpPr>
                <a:spLocks noChangeArrowheads="1"/>
              </p:cNvSpPr>
              <p:nvPr/>
            </p:nvSpPr>
            <p:spPr bwMode="auto">
              <a:xfrm>
                <a:off x="867191" y="2081441"/>
                <a:ext cx="7415213" cy="468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ℝ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191" y="2081441"/>
                <a:ext cx="7415213" cy="468718"/>
              </a:xfrm>
              <a:prstGeom prst="rect">
                <a:avLst/>
              </a:prstGeom>
              <a:blipFill rotWithShape="1">
                <a:blip r:embed="rId3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749771" y="2623581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;   ∀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ℝ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771" y="2623581"/>
                <a:ext cx="8124409" cy="468205"/>
              </a:xfrm>
              <a:prstGeom prst="rect">
                <a:avLst/>
              </a:prstGeom>
              <a:blipFill rotWithShape="1">
                <a:blip r:embed="rId5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374244" y="3200400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定义加法：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902171" y="3735341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 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171" y="3735341"/>
                <a:ext cx="8124409" cy="468205"/>
              </a:xfrm>
              <a:prstGeom prst="rect">
                <a:avLst/>
              </a:prstGeom>
              <a:blipFill rotWithShape="1">
                <a:blip r:embed="rId6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407958" y="4292600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定义数乘：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1054571" y="4757161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6666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571" y="4757161"/>
                <a:ext cx="8124409" cy="468205"/>
              </a:xfrm>
              <a:prstGeom prst="rect">
                <a:avLst/>
              </a:prstGeom>
              <a:blipFill rotWithShape="1">
                <a:blip r:embed="rId7"/>
                <a:stretch>
                  <a:fillRect b="-25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714790" y="5424252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是实数域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5424252"/>
                <a:ext cx="7415213" cy="463781"/>
              </a:xfrm>
              <a:prstGeom prst="rect">
                <a:avLst/>
              </a:prstGeom>
              <a:blipFill rotWithShape="1">
                <a:blip r:embed="rId8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047070" y="5921422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ea typeface="+mn-ea"/>
                  </a:rPr>
                  <a:t>同理，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是复数域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ℂ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7070" y="5921422"/>
                <a:ext cx="7415213" cy="463781"/>
              </a:xfrm>
              <a:prstGeom prst="rect">
                <a:avLst/>
              </a:prstGeom>
              <a:blipFill rotWithShape="1">
                <a:blip r:embed="rId9"/>
                <a:stretch>
                  <a:fillRect l="-1316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85087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思考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：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时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为实数集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为线性空间？</a:t>
                </a: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3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695326" y="2164335"/>
                <a:ext cx="4380528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𝒄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ℝ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6" y="2164335"/>
                <a:ext cx="4380528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800453" y="2692169"/>
                <a:ext cx="68754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定义加法：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53" y="2692169"/>
                <a:ext cx="6875462" cy="461665"/>
              </a:xfrm>
              <a:prstGeom prst="rect">
                <a:avLst/>
              </a:prstGeom>
              <a:blipFill>
                <a:blip r:embed="rId6"/>
                <a:stretch>
                  <a:fillRect l="-1330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9"/>
              <p:cNvSpPr>
                <a:spLocks noChangeArrowheads="1"/>
              </p:cNvSpPr>
              <p:nvPr/>
            </p:nvSpPr>
            <p:spPr bwMode="auto">
              <a:xfrm>
                <a:off x="800453" y="3246838"/>
                <a:ext cx="68754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定义数乘：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6666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53" y="3246838"/>
                <a:ext cx="6875462" cy="461665"/>
              </a:xfrm>
              <a:prstGeom prst="rect">
                <a:avLst/>
              </a:prstGeom>
              <a:blipFill>
                <a:blip r:embed="rId7"/>
                <a:stretch>
                  <a:fillRect l="-1330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87333" y="3830024"/>
            <a:ext cx="7415213" cy="4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8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八条算律成立：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32730" y="4384693"/>
                <a:ext cx="261180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1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30" y="4384693"/>
                <a:ext cx="2611805" cy="553998"/>
              </a:xfrm>
              <a:prstGeom prst="rect">
                <a:avLst/>
              </a:prstGeom>
              <a:blipFill>
                <a:blip r:embed="rId9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41102" y="4821914"/>
                <a:ext cx="4052969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2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02" y="4821914"/>
                <a:ext cx="4052969" cy="499624"/>
              </a:xfrm>
              <a:prstGeom prst="rect">
                <a:avLst/>
              </a:prstGeom>
              <a:blipFill>
                <a:blip r:embed="rId10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41102" y="5276054"/>
                <a:ext cx="2204450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3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02" y="5276054"/>
                <a:ext cx="2204450" cy="499624"/>
              </a:xfrm>
              <a:prstGeom prst="rect">
                <a:avLst/>
              </a:prstGeom>
              <a:blipFill>
                <a:blip r:embed="rId11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9604" y="5723368"/>
                <a:ext cx="2609689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4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4" y="5723368"/>
                <a:ext cx="2609689" cy="499624"/>
              </a:xfrm>
              <a:prstGeom prst="rect">
                <a:avLst/>
              </a:prstGeom>
              <a:blipFill>
                <a:blip r:embed="rId12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602443" y="4384693"/>
                <a:ext cx="2607317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5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43" y="4384693"/>
                <a:ext cx="2607317" cy="499624"/>
              </a:xfrm>
              <a:prstGeom prst="rect">
                <a:avLst/>
              </a:prstGeom>
              <a:blipFill>
                <a:blip r:embed="rId13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601293" y="4845757"/>
                <a:ext cx="3338735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6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93" y="4845757"/>
                <a:ext cx="3338735" cy="499624"/>
              </a:xfrm>
              <a:prstGeom prst="rect">
                <a:avLst/>
              </a:prstGeom>
              <a:blipFill>
                <a:blip r:embed="rId14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608167" y="5281438"/>
                <a:ext cx="3156120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7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7" y="5281438"/>
                <a:ext cx="3156120" cy="499624"/>
              </a:xfrm>
              <a:prstGeom prst="rect">
                <a:avLst/>
              </a:prstGeom>
              <a:blipFill>
                <a:blip r:embed="rId15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608167" y="5742502"/>
                <a:ext cx="1853200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8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7" y="5742502"/>
                <a:ext cx="1853200" cy="499624"/>
              </a:xfrm>
              <a:prstGeom prst="rect">
                <a:avLst/>
              </a:prstGeom>
              <a:blipFill>
                <a:blip r:embed="rId16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7618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714791" y="1494331"/>
            <a:ext cx="7415213" cy="4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  <a:ea typeface="+mn-ea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八条算律的用途在哪里体现？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95407" y="1914523"/>
                <a:ext cx="261180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1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07" y="1914523"/>
                <a:ext cx="2611805" cy="553998"/>
              </a:xfrm>
              <a:prstGeom prst="rect">
                <a:avLst/>
              </a:prstGeom>
              <a:blipFill>
                <a:blip r:embed="rId3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3779" y="2351744"/>
                <a:ext cx="4052969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2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9" y="2351744"/>
                <a:ext cx="4052969" cy="499624"/>
              </a:xfrm>
              <a:prstGeom prst="rect">
                <a:avLst/>
              </a:prstGeom>
              <a:blipFill>
                <a:blip r:embed="rId4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3779" y="2805884"/>
                <a:ext cx="2204450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3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79" y="2805884"/>
                <a:ext cx="2204450" cy="499624"/>
              </a:xfrm>
              <a:prstGeom prst="rect">
                <a:avLst/>
              </a:prstGeom>
              <a:blipFill>
                <a:blip r:embed="rId5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2281" y="3253198"/>
                <a:ext cx="2609689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4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81" y="3253198"/>
                <a:ext cx="2609689" cy="499624"/>
              </a:xfrm>
              <a:prstGeom prst="rect">
                <a:avLst/>
              </a:prstGeom>
              <a:blipFill>
                <a:blip r:embed="rId6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65120" y="1914523"/>
                <a:ext cx="2607317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5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120" y="1914523"/>
                <a:ext cx="2607317" cy="499624"/>
              </a:xfrm>
              <a:prstGeom prst="rect">
                <a:avLst/>
              </a:prstGeom>
              <a:blipFill>
                <a:blip r:embed="rId7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63970" y="2375587"/>
                <a:ext cx="3338735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6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970" y="2375587"/>
                <a:ext cx="3338735" cy="499624"/>
              </a:xfrm>
              <a:prstGeom prst="rect">
                <a:avLst/>
              </a:prstGeom>
              <a:blipFill>
                <a:blip r:embed="rId8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570844" y="2811268"/>
                <a:ext cx="3156120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7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44" y="2811268"/>
                <a:ext cx="3156120" cy="499624"/>
              </a:xfrm>
              <a:prstGeom prst="rect">
                <a:avLst/>
              </a:prstGeom>
              <a:blipFill>
                <a:blip r:embed="rId9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570844" y="3272332"/>
                <a:ext cx="1853200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8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844" y="3272332"/>
                <a:ext cx="1853200" cy="499624"/>
              </a:xfrm>
              <a:prstGeom prst="rect">
                <a:avLst/>
              </a:prstGeom>
              <a:blipFill>
                <a:blip r:embed="rId10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80500" y="3975673"/>
                <a:ext cx="435010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0" y="3975673"/>
                <a:ext cx="4350101" cy="5078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105794" y="4347245"/>
                <a:ext cx="2103461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794" y="4347245"/>
                <a:ext cx="2103461" cy="507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99573" y="4752050"/>
                <a:ext cx="243611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73" y="4752050"/>
                <a:ext cx="2436116" cy="5078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099573" y="5169909"/>
                <a:ext cx="243611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d>
                        <m:dPr>
                          <m:ctrlP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73" y="5169909"/>
                <a:ext cx="2436116" cy="5078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099572" y="5571124"/>
                <a:ext cx="227581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kumimoji="1" lang="en-US" altLang="zh-CN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72" y="5571124"/>
                <a:ext cx="2275816" cy="5078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099572" y="5969524"/>
                <a:ext cx="1661032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kumimoji="1" lang="en-US" altLang="zh-CN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72" y="5969524"/>
                <a:ext cx="1661032" cy="5078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90D00107-8786-41C8-82BD-0B630DFFDFB5}"/>
              </a:ext>
            </a:extLst>
          </p:cNvPr>
          <p:cNvSpPr/>
          <p:nvPr/>
        </p:nvSpPr>
        <p:spPr>
          <a:xfrm>
            <a:off x="4691355" y="4284447"/>
            <a:ext cx="3529079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B0F0"/>
                </a:solidFill>
              </a:rPr>
              <a:t>八条算律保证混合运算和数的运算一样自由合理；</a:t>
            </a:r>
            <a:endParaRPr lang="en-US" altLang="zh-CN" sz="20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B0F0"/>
                </a:solidFill>
              </a:rPr>
              <a:t>线性空间是实数集合在高维度集合中的推广</a:t>
            </a:r>
            <a:r>
              <a:rPr lang="en-US" altLang="zh-CN" sz="2000" b="1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477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862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实数域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上的全体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矩阵，对矩阵的加法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和数乘运算构成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𝒎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862608"/>
              </a:xfrm>
              <a:prstGeom prst="rect">
                <a:avLst/>
              </a:prstGeom>
              <a:blipFill rotWithShape="1">
                <a:blip r:embed="rId3"/>
                <a:stretch>
                  <a:fillRect l="-1233" t="-5634" b="-112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1036080" y="4170456"/>
                <a:ext cx="6613162" cy="571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𝑚𝑛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6080" y="4170456"/>
                <a:ext cx="6613162" cy="5711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1423144" y="4968979"/>
                <a:ext cx="4551750" cy="570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𝑨</m:t>
                      </m:r>
                      <m:r>
                        <a:rPr lang="en-US" altLang="zh-CN" sz="2400" b="0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CN" altLang="en-US" sz="2400" i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3144" y="4968979"/>
                <a:ext cx="4551750" cy="57073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1104368" y="5656142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是实数域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4368" y="5656142"/>
                <a:ext cx="7415213" cy="463781"/>
              </a:xfrm>
              <a:prstGeom prst="rect">
                <a:avLst/>
              </a:prstGeom>
              <a:blipFill rotWithShape="1">
                <a:blip r:embed="rId6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474444" y="2524807"/>
                <a:ext cx="4675062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𝒎𝒏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ℝ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444" y="2524807"/>
                <a:ext cx="4675062" cy="5729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22700" y="3250121"/>
                <a:ext cx="6039922" cy="572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∀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en-US" altLang="zh-CN" sz="2400" b="0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400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6666"/>
                                          </a:solidFill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;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ℝ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00" y="3250121"/>
                <a:ext cx="6039922" cy="57291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8423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上次数小于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n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的多项式的全体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824048" y="2981912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对于多项式的加法、数乘构成数域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048" y="2981912"/>
                <a:ext cx="741521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4166" y="2289780"/>
                <a:ext cx="7328929" cy="470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𝑭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66" y="2289780"/>
                <a:ext cx="7328929" cy="470513"/>
              </a:xfrm>
              <a:prstGeom prst="rect">
                <a:avLst/>
              </a:prstGeom>
              <a:blipFill rotWithShape="1">
                <a:blip r:embed="rId5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714791" y="4869350"/>
                <a:ext cx="7524470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)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𝒕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),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4869350"/>
                <a:ext cx="7524470" cy="407099"/>
              </a:xfrm>
              <a:prstGeom prst="rect">
                <a:avLst/>
              </a:prstGeom>
              <a:blipFill rotWithShape="1">
                <a:blip r:embed="rId6"/>
                <a:stretch>
                  <a:fillRect b="-14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41113" y="5543396"/>
                <a:ext cx="4632550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0" i="1">
                          <a:solidFill>
                            <a:srgbClr val="006666"/>
                          </a:solidFill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13" y="5543396"/>
                <a:ext cx="4632550" cy="407099"/>
              </a:xfrm>
              <a:prstGeom prst="rect">
                <a:avLst/>
              </a:prstGeom>
              <a:blipFill rotWithShape="1">
                <a:blip r:embed="rId7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9522" y="3800982"/>
                <a:ext cx="6551113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∀ </m:t>
                            </m:r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rgbClr val="006666"/>
                                </a:solidFill>
                                <a:latin typeface="+mn-ea"/>
                              </a:rPr>
                              <m:t> </m:t>
                            </m:r>
                          </m:e>
                        </m:eqArr>
                      </m:e>
                    </m:d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𝑭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6666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</a:rPr>
                      <m:t>𝑭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22" y="3800982"/>
                <a:ext cx="6551113" cy="77886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9210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4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上多项式的全体</a:t>
                </a:r>
                <a:endParaRPr lang="en-US" altLang="zh-CN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824048" y="2981912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对于多项式的加法、数乘构成数域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048" y="2981912"/>
                <a:ext cx="741521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09412" y="2211622"/>
                <a:ext cx="5331331" cy="463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i="0" dirty="0">
                    <a:solidFill>
                      <a:srgbClr val="0070C0"/>
                    </a:solidFill>
                    <a:latin typeface="+mj-lt"/>
                  </a:rPr>
                  <a:t>为数域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2400" b="1" i="0" dirty="0">
                    <a:solidFill>
                      <a:srgbClr val="0070C0"/>
                    </a:solidFill>
                    <a:latin typeface="+mj-lt"/>
                  </a:rPr>
                  <a:t>上的多项式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12" y="2211622"/>
                <a:ext cx="5331331" cy="463397"/>
              </a:xfrm>
              <a:prstGeom prst="rect">
                <a:avLst/>
              </a:prstGeom>
              <a:blipFill rotWithShape="0">
                <a:blip r:embed="rId5"/>
                <a:stretch>
                  <a:fillRect l="-3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714791" y="4869350"/>
                <a:ext cx="7524470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)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𝒕</m:t>
                      </m:r>
                      <m:r>
                        <a:rPr lang="en-US" altLang="zh-CN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+(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  <a:ea typeface="+mn-ea"/>
                        </a:rPr>
                        <m:t>),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4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4869350"/>
                <a:ext cx="7524470" cy="407099"/>
              </a:xfrm>
              <a:prstGeom prst="rect">
                <a:avLst/>
              </a:prstGeom>
              <a:blipFill rotWithShape="0">
                <a:blip r:embed="rId6"/>
                <a:stretch>
                  <a:fillRect b="-14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51579" y="5543396"/>
                <a:ext cx="4439677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𝑘</m:t>
                      </m:r>
                      <m:r>
                        <a:rPr lang="en-US" altLang="zh-CN" sz="2000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b="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𝑘𝑎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2000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𝑘𝑎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accent4">
                      <a:lumMod val="7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579" y="5543396"/>
                <a:ext cx="4439677" cy="407099"/>
              </a:xfrm>
              <a:prstGeom prst="rect">
                <a:avLst/>
              </a:prstGeom>
              <a:blipFill rotWithShape="0">
                <a:blip r:embed="rId7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9522" y="3800982"/>
                <a:ext cx="6551113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∀ 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𝒕</m:t>
                            </m:r>
                            <m:r>
                              <a:rPr lang="en-US" altLang="zh-CN" sz="20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>
                                <a:solidFill>
                                  <a:srgbClr val="002060"/>
                                </a:solidFill>
                                <a:latin typeface="+mn-ea"/>
                              </a:rPr>
                              <m:t> </m:t>
                            </m:r>
                          </m:e>
                        </m:eqArr>
                      </m:e>
                    </m:d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/>
                      </a:rPr>
                      <m:t>𝑭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b="1" dirty="0">
                    <a:solidFill>
                      <a:srgbClr val="002060"/>
                    </a:solidFill>
                    <a:latin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𝑭</m:t>
                    </m:r>
                  </m:oMath>
                </a14:m>
                <a:endParaRPr lang="zh-CN" altLang="en-US" sz="2000" b="1" dirty="0">
                  <a:solidFill>
                    <a:srgbClr val="00206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22" y="3800982"/>
                <a:ext cx="6551113" cy="7788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09473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集合的概念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D00107-8786-41C8-82BD-0B630DFFDFB5}"/>
              </a:ext>
            </a:extLst>
          </p:cNvPr>
          <p:cNvSpPr/>
          <p:nvPr/>
        </p:nvSpPr>
        <p:spPr>
          <a:xfrm>
            <a:off x="3962398" y="4254150"/>
            <a:ext cx="4294189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集合论的基础是由德国数学家</a:t>
            </a:r>
            <a:r>
              <a:rPr lang="en-US" altLang="zh-CN" sz="2000" b="1" dirty="0"/>
              <a:t>Cantor</a:t>
            </a:r>
            <a:r>
              <a:rPr lang="zh-CN" altLang="en-US" sz="2000" b="1" dirty="0"/>
              <a:t>在</a:t>
            </a:r>
            <a:r>
              <a:rPr lang="en-US" altLang="zh-CN" sz="2000" b="1" dirty="0"/>
              <a:t>19</a:t>
            </a:r>
            <a:r>
              <a:rPr lang="zh-CN" altLang="en-US" sz="2000" b="1" dirty="0"/>
              <a:t>世纪</a:t>
            </a:r>
            <a:r>
              <a:rPr lang="en-US" altLang="zh-CN" sz="2000" b="1" dirty="0"/>
              <a:t>70</a:t>
            </a:r>
            <a:r>
              <a:rPr lang="zh-CN" altLang="en-US" sz="2000" b="1" dirty="0"/>
              <a:t>年代奠定的</a:t>
            </a:r>
            <a:r>
              <a:rPr lang="en-US" altLang="zh-CN" sz="2000" b="1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现代数学各个分支的几乎所有成果都构筑在严格的集合理论上</a:t>
            </a:r>
            <a:r>
              <a:rPr lang="en-US" altLang="zh-CN" sz="2000" b="1" dirty="0"/>
              <a:t>.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定义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集合</a:t>
            </a:r>
            <a:r>
              <a:rPr lang="zh-CN" altLang="en-US" sz="2400" b="1" dirty="0">
                <a:latin typeface="+mn-ea"/>
              </a:rPr>
              <a:t>是指具有某种特定性质的具体的或抽象的对象汇总而成的集体</a:t>
            </a:r>
            <a:r>
              <a:rPr lang="en-US" altLang="zh-CN" sz="2400" b="1" dirty="0">
                <a:latin typeface="+mn-ea"/>
              </a:rPr>
              <a:t>. </a:t>
            </a:r>
            <a:r>
              <a:rPr lang="zh-CN" altLang="en-US" sz="2400" b="1" dirty="0">
                <a:latin typeface="+mn-ea"/>
              </a:rPr>
              <a:t>其中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dirty="0">
                <a:latin typeface="+mn-ea"/>
              </a:rPr>
              <a:t>构成集合的这些对象称之为该集合的元素</a:t>
            </a:r>
            <a:r>
              <a:rPr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317" y="3478342"/>
                <a:ext cx="3952176" cy="464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2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sz="2200" b="1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2200" b="1" dirty="0">
                    <a:solidFill>
                      <a:srgbClr val="0070C0"/>
                    </a:solidFill>
                    <a:latin typeface="+mn-ea"/>
                  </a:rPr>
                  <a:t>满足性质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zh-CN" altLang="en-US" sz="22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7317" y="3478342"/>
                <a:ext cx="3952176" cy="464166"/>
              </a:xfrm>
              <a:prstGeom prst="rect">
                <a:avLst/>
              </a:prstGeom>
              <a:blipFill rotWithShape="1">
                <a:blip r:embed="rId2"/>
                <a:stretch>
                  <a:fillRect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086496"/>
                <a:ext cx="7561263" cy="21605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: 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200" b="1" dirty="0">
                    <a:latin typeface="+mn-ea"/>
                  </a:rPr>
                  <a:t>自然数集</a:t>
                </a:r>
                <a:r>
                  <a:rPr lang="zh-CN" altLang="en-US" sz="2200" b="1" dirty="0">
                    <a:solidFill>
                      <a:srgbClr val="00B0F0"/>
                    </a:solidFill>
                    <a:latin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ℕ</m:t>
                    </m:r>
                  </m:oMath>
                </a14:m>
                <a:r>
                  <a:rPr lang="zh-CN" altLang="en-US" sz="2200" b="1" dirty="0">
                    <a:solidFill>
                      <a:srgbClr val="00B0F0"/>
                    </a:solidFill>
                    <a:latin typeface="+mn-ea"/>
                  </a:rPr>
                  <a:t> </a:t>
                </a:r>
                <a:endParaRPr lang="en-US" altLang="zh-CN" sz="2200" b="1" dirty="0">
                  <a:solidFill>
                    <a:srgbClr val="00B0F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200" b="1" dirty="0">
                    <a:latin typeface="+mn-ea"/>
                  </a:rPr>
                  <a:t>有理数集</a:t>
                </a:r>
                <a:r>
                  <a:rPr lang="zh-CN" altLang="en-US" sz="2200" b="1" dirty="0">
                    <a:solidFill>
                      <a:srgbClr val="00B0F0"/>
                    </a:solidFill>
                    <a:latin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ℚ</m:t>
                    </m:r>
                  </m:oMath>
                </a14:m>
                <a:endParaRPr lang="en-US" altLang="zh-CN" sz="2200" b="1" dirty="0">
                  <a:solidFill>
                    <a:srgbClr val="00B0F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200" b="1" dirty="0">
                    <a:latin typeface="+mn-ea"/>
                  </a:rPr>
                  <a:t>实数集</a:t>
                </a:r>
                <a:r>
                  <a:rPr lang="zh-CN" altLang="en-US" sz="2200" b="1" dirty="0">
                    <a:solidFill>
                      <a:srgbClr val="00B0F0"/>
                    </a:solidFill>
                    <a:latin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ℝ</m:t>
                    </m:r>
                  </m:oMath>
                </a14:m>
                <a:endParaRPr lang="en-US" altLang="zh-CN" sz="2200" b="1" dirty="0">
                  <a:solidFill>
                    <a:srgbClr val="00B0F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200" b="1" dirty="0">
                    <a:latin typeface="+mn-ea"/>
                  </a:rPr>
                  <a:t>复数集     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ℂ</m:t>
                    </m:r>
                  </m:oMath>
                </a14:m>
                <a:endParaRPr lang="zh-CN" altLang="en-US" sz="22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086496"/>
                <a:ext cx="7561263" cy="2160591"/>
              </a:xfrm>
              <a:prstGeom prst="rect">
                <a:avLst/>
              </a:prstGeom>
              <a:blipFill rotWithShape="1">
                <a:blip r:embed="rId3"/>
                <a:stretch>
                  <a:fillRect t="-563" b="-309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16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62261" y="1500374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AU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5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闭区间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]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上实值连续函数的全体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𝑪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]</m:t>
                    </m:r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1500374"/>
                <a:ext cx="7415213" cy="461665"/>
              </a:xfrm>
              <a:prstGeom prst="rect">
                <a:avLst/>
              </a:prstGeom>
              <a:blipFill>
                <a:blip r:embed="rId3"/>
                <a:stretch>
                  <a:fillRect l="-1234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976448" y="2208475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对于函数的加法、数乘构成实数域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448" y="2208475"/>
                <a:ext cx="741521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762261" y="3040550"/>
                <a:ext cx="7524470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比如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sin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𝒈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[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]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3040550"/>
                <a:ext cx="7524470" cy="407099"/>
              </a:xfrm>
              <a:prstGeom prst="rect">
                <a:avLst/>
              </a:prstGeom>
              <a:blipFill rotWithShape="1">
                <a:blip r:embed="rId5"/>
                <a:stretch>
                  <a:fillRect l="-810" t="-597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921819" y="3799340"/>
                <a:ext cx="7524470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sin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[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819" y="3799340"/>
                <a:ext cx="7524470" cy="407099"/>
              </a:xfrm>
              <a:prstGeom prst="rect">
                <a:avLst/>
              </a:prstGeom>
              <a:blipFill rotWithShape="1">
                <a:blip r:embed="rId6"/>
                <a:stretch>
                  <a:fillRect b="-149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503768" y="4346023"/>
                <a:ext cx="7524470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𝑘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6666"/>
                          </a:solidFill>
                          <a:latin typeface="Cambria Math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sin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[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]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768" y="4346023"/>
                <a:ext cx="7524470" cy="407099"/>
              </a:xfrm>
              <a:prstGeom prst="rect">
                <a:avLst/>
              </a:prstGeom>
              <a:blipFill rotWithShape="1">
                <a:blip r:embed="rId7"/>
                <a:stretch>
                  <a:fillRect b="-134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9283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8" grpId="0"/>
      <p:bldP spid="9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不是线性空间的例子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6 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上次数等于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𝟏</m:t>
                    </m:r>
                  </m:oMath>
                </a14:m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的多项式的全体</a:t>
                </a:r>
                <a:endParaRPr lang="en-US" altLang="zh-CN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824048" y="2981912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对于多项式的加法、数乘不构成数域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/>
                        <a:ea typeface="+mn-ea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048" y="2981912"/>
                <a:ext cx="741521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76448" y="2289780"/>
                <a:ext cx="6889194" cy="470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={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≠0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8" y="2289780"/>
                <a:ext cx="6889194" cy="470513"/>
              </a:xfrm>
              <a:prstGeom prst="rect">
                <a:avLst/>
              </a:prstGeom>
              <a:blipFill rotWithShape="0">
                <a:blip r:embed="rId5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62261" y="3828996"/>
                <a:ext cx="7415213" cy="961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  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𝒕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en-US" altLang="zh-CN" sz="2000" b="0" dirty="0">
                    <a:solidFill>
                      <a:srgbClr val="006666"/>
                    </a:solidFill>
                    <a:ea typeface="+mn-ea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/>
                        <a:ea typeface="+mn-ea"/>
                      </a:rPr>
                      <m:t>0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⋅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𝒕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(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零多项式）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3828996"/>
                <a:ext cx="7415213" cy="961097"/>
              </a:xfrm>
              <a:prstGeom prst="rect">
                <a:avLst/>
              </a:prstGeom>
              <a:blipFill rotWithShape="1">
                <a:blip r:embed="rId6"/>
                <a:stretch>
                  <a:fillRect l="-822" b="-101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976448" y="4978082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关于数乘运算不封闭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不是线性空间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448" y="4978082"/>
                <a:ext cx="7415213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6276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1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0" y="1494331"/>
                <a:ext cx="883394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AU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7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正实数的全体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，在其中定义加法及数乘运算为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1494331"/>
                <a:ext cx="8833943" cy="830997"/>
              </a:xfrm>
              <a:prstGeom prst="rect">
                <a:avLst/>
              </a:prstGeom>
              <a:blipFill>
                <a:blip r:embed="rId3"/>
                <a:stretch>
                  <a:fillRect l="-1035" t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824048" y="2788965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验证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对上述加法和数乘构成数域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048" y="2788965"/>
                <a:ext cx="741521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33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62261" y="354377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  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(1)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𝒂𝒃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𝒃𝒂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3543770"/>
                <a:ext cx="7415213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8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906272" y="399597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(2)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𝒂𝒃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𝒃𝒄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272" y="3995970"/>
                <a:ext cx="7415213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906272" y="4451918"/>
                <a:ext cx="741521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(3)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存在零向量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  <m:r>
                      <a:rPr lang="zh-CN" altLang="en-US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：</m:t>
                    </m:r>
                  </m:oMath>
                </a14:m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272" y="4451918"/>
                <a:ext cx="7415213" cy="707886"/>
              </a:xfrm>
              <a:prstGeom prst="rect">
                <a:avLst/>
              </a:prstGeom>
              <a:blipFill rotWithShape="1">
                <a:blip r:embed="rId8"/>
                <a:stretch>
                  <a:fillRect t="-4310" b="-25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889681" y="5230150"/>
                <a:ext cx="7415213" cy="721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(4)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每一个向量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𝒂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存在负向量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681" y="5230150"/>
                <a:ext cx="7415213" cy="721864"/>
              </a:xfrm>
              <a:prstGeom prst="rect">
                <a:avLst/>
              </a:prstGeom>
              <a:blipFill rotWithShape="1">
                <a:blip r:embed="rId9"/>
                <a:stretch>
                  <a:fillRect t="-3390" b="-2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68142" y="2142623"/>
                <a:ext cx="6892977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𝒂𝒃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,   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𝝀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,   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2" y="2142623"/>
                <a:ext cx="6892977" cy="47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83151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8" grpId="0"/>
      <p:bldP spid="9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线性空间的例子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68142" y="5408086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(8) 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142" y="5408086"/>
                <a:ext cx="7415213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876478" y="3490048"/>
                <a:ext cx="7415213" cy="412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(5)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Cambria Math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𝝀𝝁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=(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𝝀𝝁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)∘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endParaRPr lang="en-US" altLang="zh-CN" sz="2000" b="1" i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478" y="3490048"/>
                <a:ext cx="7415213" cy="412292"/>
              </a:xfrm>
              <a:prstGeom prst="rect">
                <a:avLst/>
              </a:prstGeom>
              <a:blipFill>
                <a:blip r:embed="rId4"/>
                <a:stretch>
                  <a:fillRect t="-597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876478" y="4008838"/>
                <a:ext cx="7415213" cy="412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(6)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𝝁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𝝀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</p:txBody>
          </p:sp>
        </mc:Choice>
        <mc:Fallback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478" y="4008838"/>
                <a:ext cx="7415213" cy="412292"/>
              </a:xfrm>
              <a:prstGeom prst="rect">
                <a:avLst/>
              </a:prstGeom>
              <a:blipFill>
                <a:blip r:embed="rId5"/>
                <a:stretch>
                  <a:fillRect t="-597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876478" y="4615032"/>
                <a:ext cx="7415213" cy="732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(7)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𝝀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𝒂𝒃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Cambria Math"/>
                              </a:rPr>
                              <m:t>𝒂𝒃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sup>
                    </m:sSup>
                  </m:oMath>
                </a14:m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Cambria Math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ea typeface="Cambria Math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Cambria Math"/>
                          </a:rPr>
                          <m:t>𝝀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⨁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∘</m:t>
                    </m:r>
                  </m:oMath>
                </a14:m>
                <a:r>
                  <a:rPr lang="en-US" altLang="zh-CN" sz="2000" b="1" i="1" dirty="0">
                    <a:solidFill>
                      <a:srgbClr val="006666"/>
                    </a:solidFill>
                    <a:latin typeface="Cambria Math"/>
                    <a:ea typeface="+mn-ea"/>
                  </a:rPr>
                  <a:t>b</a:t>
                </a:r>
              </a:p>
            </p:txBody>
          </p:sp>
        </mc:Choice>
        <mc:Fallback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478" y="4615032"/>
                <a:ext cx="7415213" cy="732252"/>
              </a:xfrm>
              <a:prstGeom prst="rect">
                <a:avLst/>
              </a:prstGeom>
              <a:blipFill>
                <a:blip r:embed="rId6"/>
                <a:stretch>
                  <a:fillRect t="-2500"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1116013" y="5868999"/>
                <a:ext cx="436953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latin typeface="+mn-ea"/>
                    <a:ea typeface="+mn-ea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000" b="1" dirty="0">
                    <a:latin typeface="+mn-ea"/>
                    <a:ea typeface="+mn-ea"/>
                  </a:rPr>
                  <a:t>对所定义的运算构成线性空间．</a:t>
                </a:r>
              </a:p>
            </p:txBody>
          </p:sp>
        </mc:Choice>
        <mc:Fallback xmlns="">
          <p:sp>
            <p:nvSpPr>
              <p:cNvPr id="14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6013" y="5868999"/>
                <a:ext cx="436953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395" t="-7692" r="-976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714790" y="1494331"/>
                <a:ext cx="8833943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AU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7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正实数的全体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，在其中定义加法及数乘运算为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0" y="1494331"/>
                <a:ext cx="8833943" cy="830997"/>
              </a:xfrm>
              <a:prstGeom prst="rect">
                <a:avLst/>
              </a:prstGeom>
              <a:blipFill>
                <a:blip r:embed="rId8"/>
                <a:stretch>
                  <a:fillRect l="-1035" t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824048" y="2788965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验证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对上述加法和数乘构成数域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048" y="2788965"/>
                <a:ext cx="7415213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233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68142" y="2142623"/>
                <a:ext cx="6892977" cy="47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⨁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𝒂𝒃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,   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𝝀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,   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2" y="2142623"/>
                <a:ext cx="6892977" cy="47622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8105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940232" y="1874007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上的线性空间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0232" y="1874007"/>
                <a:ext cx="741521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89" y="2566561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中的零向量惟一</a:t>
                </a:r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189" y="2566561"/>
                <a:ext cx="7561263" cy="535531"/>
              </a:xfrm>
              <a:prstGeom prst="rect">
                <a:avLst/>
              </a:prstGeom>
              <a:blipFill rotWithShape="0">
                <a:blip r:embed="rId4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369" y="3139625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中任何向量的负向量惟一</a:t>
                </a:r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369" y="3139625"/>
                <a:ext cx="7561263" cy="535531"/>
              </a:xfrm>
              <a:prstGeom prst="rect">
                <a:avLst/>
              </a:prstGeom>
              <a:blipFill rotWithShape="0">
                <a:blip r:embed="rId5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9869" y="3712450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zh-CN" altLang="en-US" sz="2400" b="1" dirty="0">
                    <a:latin typeface="+mn-ea"/>
                  </a:rPr>
                  <a:t>数零</a:t>
                </a:r>
                <a:r>
                  <a:rPr lang="en-US" altLang="zh-CN" sz="2400" b="1" dirty="0">
                    <a:latin typeface="+mn-ea"/>
                  </a:rPr>
                  <a:t>)</a:t>
                </a:r>
                <a:r>
                  <a:rPr lang="zh-CN" altLang="en-US" sz="2400" b="1" dirty="0">
                    <a:latin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zh-CN" altLang="en-US" sz="2400" b="1" dirty="0">
                    <a:latin typeface="+mn-ea"/>
                  </a:rPr>
                  <a:t>零向量</a:t>
                </a:r>
                <a:r>
                  <a:rPr lang="en-US" altLang="zh-CN" sz="2400" b="1" dirty="0">
                    <a:latin typeface="+mn-ea"/>
                  </a:rPr>
                  <a:t>)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869" y="3712450"/>
                <a:ext cx="7561263" cy="535531"/>
              </a:xfrm>
              <a:prstGeom prst="rect">
                <a:avLst/>
              </a:prstGeom>
              <a:blipFill rotWithShape="0">
                <a:blip r:embed="rId6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891" y="4285233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4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891" y="4285233"/>
                <a:ext cx="7561263" cy="535531"/>
              </a:xfrm>
              <a:prstGeom prst="rect">
                <a:avLst/>
              </a:prstGeom>
              <a:blipFill rotWithShape="0">
                <a:blip r:embed="rId7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68" y="5061088"/>
            <a:ext cx="7561263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注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：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</a:rPr>
              <a:t>由此可以定义向量的减法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182" y="5714876"/>
                <a:ext cx="7561263" cy="538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182" y="5714876"/>
                <a:ext cx="7561263" cy="5380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674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8" grpId="0"/>
      <p:bldP spid="19" grpId="0"/>
      <p:bldP spid="10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849888" y="2327592"/>
                <a:ext cx="741521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  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均为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V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的零向量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𝟎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888" y="2327592"/>
                <a:ext cx="7415213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822" t="-5172" b="-8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368136" y="4232730"/>
                <a:ext cx="790884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均为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的负向量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.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136" y="4232730"/>
                <a:ext cx="7908841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92" y="1569946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中的零向量惟一</a:t>
                </a:r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492" y="1569946"/>
                <a:ext cx="7561263" cy="535531"/>
              </a:xfrm>
              <a:prstGeom prst="rect">
                <a:avLst/>
              </a:prstGeom>
              <a:blipFill rotWithShape="0">
                <a:blip r:embed="rId5"/>
                <a:stretch>
                  <a:fillRect t="-2299" b="-19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91" y="3466366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中任何向量的负向量惟一</a:t>
                </a:r>
                <a:r>
                  <a:rPr lang="en-US" altLang="zh-CN" sz="2400" b="1" dirty="0">
                    <a:latin typeface="+mn-ea"/>
                  </a:rPr>
                  <a:t>;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491" y="3466366"/>
                <a:ext cx="7561263" cy="535531"/>
              </a:xfrm>
              <a:prstGeom prst="rect">
                <a:avLst/>
              </a:prstGeom>
              <a:blipFill rotWithShape="0">
                <a:blip r:embed="rId6"/>
                <a:stretch>
                  <a:fillRect t="-2299" b="-19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0" y="4713536"/>
                <a:ext cx="6096000" cy="4001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13536"/>
                <a:ext cx="6096000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00385" y="5178120"/>
                <a:ext cx="38345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006666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385" y="5178120"/>
                <a:ext cx="3834576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46819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2" grpId="0"/>
      <p:bldP spid="18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线性空间的基本性质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762261" y="2133098"/>
                <a:ext cx="7415213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  只需证必要性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6666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 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0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则结论已证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 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0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2133098"/>
                <a:ext cx="7415213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822" b="-28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98" y="1562132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𝑘</m:t>
                    </m:r>
                    <m:r>
                      <a:rPr lang="en-US" altLang="zh-CN" sz="2400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zh-CN" altLang="en-US" sz="2400" b="1" dirty="0">
                    <a:latin typeface="+mn-ea"/>
                  </a:rPr>
                  <a:t>数零</a:t>
                </a:r>
                <a:r>
                  <a:rPr lang="en-US" altLang="zh-CN" sz="2400" b="1" dirty="0">
                    <a:latin typeface="+mn-ea"/>
                  </a:rPr>
                  <a:t>)</a:t>
                </a:r>
                <a:r>
                  <a:rPr lang="zh-CN" altLang="en-US" sz="2400" b="1" dirty="0">
                    <a:latin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zh-CN" altLang="en-US" sz="2400" b="1" dirty="0">
                    <a:latin typeface="+mn-ea"/>
                  </a:rPr>
                  <a:t>零向量</a:t>
                </a:r>
                <a:r>
                  <a:rPr lang="en-US" altLang="zh-CN" sz="2400" b="1" dirty="0">
                    <a:latin typeface="+mn-ea"/>
                  </a:rPr>
                  <a:t>)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898" y="1562132"/>
                <a:ext cx="7561263" cy="535531"/>
              </a:xfrm>
              <a:prstGeom prst="rect">
                <a:avLst/>
              </a:prstGeom>
              <a:blipFill rotWithShape="0">
                <a:blip r:embed="rId4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513516" y="3756895"/>
                <a:ext cx="7415213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⋅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516" y="3756895"/>
                <a:ext cx="7415213" cy="4070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20" y="4255867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4</a:t>
                </a:r>
                <a:r>
                  <a:rPr lang="zh-CN" altLang="en-US" sz="2400" b="1" dirty="0">
                    <a:latin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920" y="4255867"/>
                <a:ext cx="7561263" cy="535531"/>
              </a:xfrm>
              <a:prstGeom prst="rect">
                <a:avLst/>
              </a:prstGeom>
              <a:blipFill rotWithShape="0">
                <a:blip r:embed="rId6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762261" y="4821311"/>
                <a:ext cx="7415213" cy="1477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  根据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       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的负向量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从而由负向量的唯一性可知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4821311"/>
                <a:ext cx="7415213" cy="1477328"/>
              </a:xfrm>
              <a:prstGeom prst="rect">
                <a:avLst/>
              </a:prstGeom>
              <a:blipFill rotWithShape="0">
                <a:blip r:embed="rId7"/>
                <a:stretch>
                  <a:fillRect l="-8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05117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9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集合的概念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定义</a:t>
            </a:r>
            <a:endParaRPr lang="en-US" altLang="zh-CN" sz="2800" b="1" dirty="0">
              <a:solidFill>
                <a:schemeClr val="accent6"/>
              </a:solidFill>
              <a:latin typeface="+mn-ea"/>
            </a:endParaRPr>
          </a:p>
          <a:p>
            <a:pPr marL="361950">
              <a:lnSpc>
                <a:spcPct val="120000"/>
              </a:lnSpc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集合</a:t>
            </a:r>
            <a:r>
              <a:rPr lang="zh-CN" altLang="en-US" sz="2400" b="1" dirty="0">
                <a:latin typeface="+mn-ea"/>
              </a:rPr>
              <a:t>是指具有某种特定性质的具体的或抽象的对象汇总而成的集体</a:t>
            </a:r>
            <a:r>
              <a:rPr lang="en-US" altLang="zh-CN" sz="2400" b="1" dirty="0">
                <a:latin typeface="+mn-ea"/>
              </a:rPr>
              <a:t>. </a:t>
            </a:r>
            <a:r>
              <a:rPr lang="zh-CN" altLang="en-US" sz="2400" b="1" dirty="0">
                <a:latin typeface="+mn-ea"/>
              </a:rPr>
              <a:t>其中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en-US" sz="2400" b="1" dirty="0">
                <a:latin typeface="+mn-ea"/>
              </a:rPr>
              <a:t>构成集合的这些对象称之为该集合的元素</a:t>
            </a:r>
            <a:r>
              <a:rPr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9738238-B9E8-4EE2-BC20-5A03BF02EC95}"/>
              </a:ext>
            </a:extLst>
          </p:cNvPr>
          <p:cNvSpPr/>
          <p:nvPr/>
        </p:nvSpPr>
        <p:spPr>
          <a:xfrm>
            <a:off x="795992" y="4254150"/>
            <a:ext cx="72658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chemeClr val="accent6"/>
                </a:solidFill>
              </a:rPr>
              <a:t>注：集合的概念过于初等，无法得到比较好的代数结构</a:t>
            </a:r>
            <a:r>
              <a:rPr lang="en-US" altLang="zh-CN" sz="2200" b="1" dirty="0">
                <a:solidFill>
                  <a:schemeClr val="accent6"/>
                </a:solidFill>
              </a:rPr>
              <a:t>.</a:t>
            </a:r>
            <a:endParaRPr lang="zh-CN" altLang="en-US" sz="2200" b="1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317" y="3478342"/>
                <a:ext cx="3952176" cy="4641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2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sz="2200" b="1" i="0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zh-CN" altLang="en-US" sz="2200" b="1" dirty="0">
                    <a:solidFill>
                      <a:srgbClr val="0070C0"/>
                    </a:solidFill>
                    <a:latin typeface="+mn-ea"/>
                  </a:rPr>
                  <a:t>满足性质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zh-CN" altLang="en-US" sz="22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7317" y="3478342"/>
                <a:ext cx="3952176" cy="464166"/>
              </a:xfrm>
              <a:prstGeom prst="rect">
                <a:avLst/>
              </a:prstGeom>
              <a:blipFill rotWithShape="1">
                <a:blip r:embed="rId2"/>
                <a:stretch>
                  <a:fillRect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65" y="4849895"/>
            <a:ext cx="756126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20000"/>
              </a:lnSpc>
            </a:pPr>
            <a:r>
              <a:rPr lang="zh-CN" altLang="en-US" sz="2200" b="1" dirty="0">
                <a:solidFill>
                  <a:srgbClr val="00B0F0"/>
                </a:solidFill>
                <a:latin typeface="+mn-ea"/>
              </a:rPr>
              <a:t>解决方案</a:t>
            </a:r>
            <a:r>
              <a:rPr lang="en-US" altLang="zh-CN" sz="2200" b="1" dirty="0">
                <a:solidFill>
                  <a:srgbClr val="00B0F0"/>
                </a:solidFill>
                <a:latin typeface="+mn-ea"/>
              </a:rPr>
              <a:t>:</a:t>
            </a:r>
          </a:p>
          <a:p>
            <a:pPr marL="361950">
              <a:lnSpc>
                <a:spcPct val="120000"/>
              </a:lnSpc>
            </a:pP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                 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在集合概念的基础上添加新的元素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93905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23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是复数集的一个子集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如果满足如下条件</a:t>
                </a:r>
                <a:endParaRPr lang="en-US" altLang="zh-CN" sz="2400" b="1" dirty="0">
                  <a:latin typeface="+mn-ea"/>
                </a:endParaRPr>
              </a:p>
              <a:p>
                <a:pPr marL="704850" indent="-342900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zh-CN" altLang="en-US" sz="2400" b="1" dirty="0">
                    <a:latin typeface="+mn-ea"/>
                  </a:rPr>
                  <a:t>𝐹是至少含有</a:t>
                </a:r>
                <a:r>
                  <a:rPr lang="en-US" altLang="zh-CN" sz="2400" b="1" dirty="0">
                    <a:latin typeface="+mn-ea"/>
                  </a:rPr>
                  <a:t>0</a:t>
                </a:r>
                <a:r>
                  <a:rPr lang="zh-CN" altLang="en-US" sz="2400" b="1" dirty="0">
                    <a:latin typeface="+mn-ea"/>
                  </a:rPr>
                  <a:t>和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两个数，</a:t>
                </a:r>
                <a:endParaRPr lang="en-US" altLang="zh-CN" sz="2400" b="1" dirty="0">
                  <a:latin typeface="+mn-ea"/>
                </a:endParaRPr>
              </a:p>
              <a:p>
                <a:pPr marL="704850" indent="-342900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zh-CN" altLang="en-US" sz="2400" b="1" dirty="0">
                    <a:latin typeface="+mn-ea"/>
                  </a:rPr>
                  <a:t> 𝐹关于数的和、差、积、商（除数不为零）等运算是封闭的</a:t>
                </a:r>
              </a:p>
            </p:txBody>
          </p:sp>
        </mc:Choice>
        <mc:Fallback>
          <p:sp>
            <p:nvSpPr>
              <p:cNvPr id="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2344616"/>
              </a:xfrm>
              <a:prstGeom prst="rect">
                <a:avLst/>
              </a:prstGeom>
              <a:blipFill>
                <a:blip r:embed="rId2"/>
                <a:stretch>
                  <a:fillRect l="-1613" t="-779" b="-49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49416" y="4348687"/>
                <a:ext cx="6096000" cy="5355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是一个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数域</a:t>
                </a:r>
                <a:r>
                  <a:rPr lang="en-US" altLang="zh-CN" sz="2400" b="1" dirty="0">
                    <a:latin typeface="+mn-ea"/>
                  </a:rPr>
                  <a:t>(field)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16" y="4348687"/>
                <a:ext cx="6096000" cy="535531"/>
              </a:xfrm>
              <a:prstGeom prst="rect">
                <a:avLst/>
              </a:prstGeom>
              <a:blipFill rotWithShape="1">
                <a:blip r:embed="rId3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87" y="4968108"/>
                <a:ext cx="4718510" cy="13480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:   </a:t>
                </a:r>
                <a:r>
                  <a:rPr lang="zh-CN" altLang="en-US" sz="2200" b="1" dirty="0">
                    <a:latin typeface="+mn-ea"/>
                  </a:rPr>
                  <a:t>实数集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ℝ</m:t>
                    </m:r>
                  </m:oMath>
                </a14:m>
                <a:r>
                  <a:rPr lang="zh-CN" altLang="en-US" sz="2200" b="1" dirty="0">
                    <a:latin typeface="+mn-ea"/>
                  </a:rPr>
                  <a:t>构成</a:t>
                </a:r>
                <a:r>
                  <a:rPr lang="zh-CN" altLang="en-US" sz="2200" b="1" dirty="0">
                    <a:solidFill>
                      <a:srgbClr val="00B0F0"/>
                    </a:solidFill>
                    <a:latin typeface="+mn-ea"/>
                  </a:rPr>
                  <a:t>实数域；</a:t>
                </a:r>
                <a:endParaRPr lang="en-US" altLang="zh-CN" sz="2200" b="1" dirty="0">
                  <a:solidFill>
                    <a:srgbClr val="00B0F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200" b="1" dirty="0">
                    <a:solidFill>
                      <a:srgbClr val="00B0F0"/>
                    </a:solidFill>
                    <a:latin typeface="+mn-ea"/>
                  </a:rPr>
                  <a:t>        </a:t>
                </a:r>
                <a:r>
                  <a:rPr lang="zh-CN" altLang="en-US" sz="2200" b="1" dirty="0">
                    <a:latin typeface="+mn-ea"/>
                  </a:rPr>
                  <a:t>复数集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ℂ</m:t>
                    </m:r>
                  </m:oMath>
                </a14:m>
                <a:r>
                  <a:rPr lang="zh-CN" altLang="en-US" sz="2200" b="1" dirty="0">
                    <a:latin typeface="+mn-ea"/>
                  </a:rPr>
                  <a:t>构成</a:t>
                </a:r>
                <a:r>
                  <a:rPr lang="zh-CN" altLang="en-US" sz="2200" b="1" dirty="0">
                    <a:solidFill>
                      <a:srgbClr val="00B0F0"/>
                    </a:solidFill>
                    <a:latin typeface="+mn-ea"/>
                  </a:rPr>
                  <a:t>复数域；</a:t>
                </a:r>
                <a:endParaRPr lang="en-US" altLang="zh-CN" sz="2200" b="1" dirty="0">
                  <a:solidFill>
                    <a:srgbClr val="00B0F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200" b="1" dirty="0">
                    <a:solidFill>
                      <a:srgbClr val="00B0F0"/>
                    </a:solidFill>
                    <a:latin typeface="+mn-ea"/>
                  </a:rPr>
                  <a:t>        </a:t>
                </a:r>
                <a:r>
                  <a:rPr lang="zh-CN" altLang="en-US" sz="2200" b="1" dirty="0">
                    <a:latin typeface="+mn-ea"/>
                  </a:rPr>
                  <a:t>有理数集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0070C0"/>
                        </a:solidFill>
                        <a:latin typeface="Cambria Math"/>
                      </a:rPr>
                      <m:t>ℚ</m:t>
                    </m:r>
                  </m:oMath>
                </a14:m>
                <a:r>
                  <a:rPr lang="zh-CN" altLang="en-US" sz="2200" b="1" dirty="0">
                    <a:latin typeface="+mn-ea"/>
                  </a:rPr>
                  <a:t>构成</a:t>
                </a:r>
                <a:r>
                  <a:rPr lang="zh-CN" altLang="en-US" sz="2200" b="1" dirty="0">
                    <a:solidFill>
                      <a:srgbClr val="00B0F0"/>
                    </a:solidFill>
                    <a:latin typeface="+mn-ea"/>
                  </a:rPr>
                  <a:t>有理数域</a:t>
                </a:r>
                <a:r>
                  <a:rPr lang="en-US" altLang="zh-CN" sz="2200" b="1" dirty="0">
                    <a:solidFill>
                      <a:srgbClr val="00B0F0"/>
                    </a:solidFill>
                    <a:latin typeface="+mn-ea"/>
                  </a:rPr>
                  <a:t>.</a:t>
                </a:r>
                <a:endParaRPr lang="zh-CN" altLang="en-US" sz="22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887" y="4968108"/>
                <a:ext cx="4718510" cy="1348061"/>
              </a:xfrm>
              <a:prstGeom prst="rect">
                <a:avLst/>
              </a:prstGeom>
              <a:blipFill rotWithShape="1">
                <a:blip r:embed="rId4"/>
                <a:stretch>
                  <a:fillRect t="-905" b="-5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449" y="4968269"/>
                <a:ext cx="4718510" cy="9417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反例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: 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200" b="1" dirty="0">
                    <a:solidFill>
                      <a:srgbClr val="FF0000"/>
                    </a:solidFill>
                    <a:latin typeface="+mn-ea"/>
                  </a:rPr>
                  <a:t>自然集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/>
                      </a:rPr>
                      <m:t>ℕ</m:t>
                    </m:r>
                  </m:oMath>
                </a14:m>
                <a:r>
                  <a:rPr lang="zh-CN" altLang="en-US" sz="2200" b="1" dirty="0">
                    <a:solidFill>
                      <a:srgbClr val="FF0000"/>
                    </a:solidFill>
                    <a:latin typeface="+mn-ea"/>
                  </a:rPr>
                  <a:t>不能构成数域</a:t>
                </a:r>
                <a:r>
                  <a:rPr lang="en-US" altLang="zh-CN" sz="2200" b="1" dirty="0">
                    <a:solidFill>
                      <a:srgbClr val="FF0000"/>
                    </a:solidFill>
                    <a:latin typeface="+mn-ea"/>
                  </a:rPr>
                  <a:t>.</a:t>
                </a:r>
                <a:endParaRPr lang="zh-CN" altLang="en-US" sz="22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0449" y="4968269"/>
                <a:ext cx="4718510" cy="941796"/>
              </a:xfrm>
              <a:prstGeom prst="rect">
                <a:avLst/>
              </a:prstGeom>
              <a:blipFill rotWithShape="1">
                <a:blip r:embed="rId5"/>
                <a:stretch>
                  <a:fillRect t="-1299" b="-9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76549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87" y="1642797"/>
                <a:ext cx="7731234" cy="1425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:   </a:t>
                </a:r>
                <a:r>
                  <a:rPr lang="zh-CN" altLang="en-US" sz="2200" b="1" dirty="0">
                    <a:latin typeface="+mn-ea"/>
                  </a:rPr>
                  <a:t>实数集</a:t>
                </a:r>
                <a14:m>
                  <m:oMath xmlns:m="http://schemas.openxmlformats.org/officeDocument/2006/math">
                    <m:r>
                      <a:rPr lang="zh-CN" altLang="en-US" sz="2200" b="1">
                        <a:latin typeface="Cambria Math" panose="02040503050406030204" pitchFamily="18" charset="0"/>
                      </a:rPr>
                      <m:t>的子集</m:t>
                    </m:r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2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</m:d>
                    <m:r>
                      <a:rPr lang="en-US" altLang="zh-CN" sz="22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𝒃</m:t>
                        </m:r>
                        <m:rad>
                          <m:radPr>
                            <m:degHide m:val="on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e>
                      <m:e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d>
                  </m:oMath>
                </a14:m>
                <a:r>
                  <a:rPr lang="zh-CN" altLang="en-US" sz="2200" b="1" dirty="0">
                    <a:latin typeface="+mn-ea"/>
                  </a:rPr>
                  <a:t>是一个数域。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200" b="1" dirty="0">
                    <a:latin typeface="+mn-ea"/>
                  </a:rPr>
                  <a:t>   </a:t>
                </a:r>
                <a:endParaRPr lang="zh-CN" altLang="en-US" sz="22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87" y="1642797"/>
                <a:ext cx="7731234" cy="1425134"/>
              </a:xfrm>
              <a:prstGeom prst="rect">
                <a:avLst/>
              </a:prstGeom>
              <a:blipFill>
                <a:blip r:embed="rId2"/>
                <a:stretch>
                  <a:fillRect r="-5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20178" y="2811717"/>
                <a:ext cx="6096000" cy="15213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000" b="1" dirty="0">
                    <a:latin typeface="+mn-ea"/>
                  </a:rPr>
                  <a:t>证明：由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𝒃</m:t>
                    </m:r>
                    <m:rad>
                      <m:radPr>
                        <m:degHide m:val="on"/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sz="2000" b="1" kern="0" dirty="0">
                    <a:solidFill>
                      <a:srgbClr val="000000"/>
                    </a:solidFill>
                    <a:latin typeface="Arial"/>
                    <a:ea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𝒄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𝒅</m:t>
                    </m:r>
                    <m:rad>
                      <m:radPr>
                        <m:degHide m:val="on"/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rad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endParaRPr lang="en-US" altLang="zh-CN" sz="2000" b="1" kern="0" dirty="0">
                  <a:solidFill>
                    <a:srgbClr val="000000"/>
                  </a:solidFill>
                  <a:latin typeface="Arial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𝒃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e>
                          </m:rad>
                        </m:e>
                      </m:d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𝒄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𝒅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e>
                          </m:rad>
                        </m:e>
                      </m:d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𝒄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𝒃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𝒅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e>
                      </m:rad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altLang="zh-CN" sz="2000" b="1" kern="0" dirty="0">
                  <a:solidFill>
                    <a:srgbClr val="000000"/>
                  </a:solidFill>
                  <a:latin typeface="Arial"/>
                  <a:ea typeface="Cambria Math" panose="02040503050406030204" pitchFamily="18" charset="0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000" b="1" dirty="0">
                    <a:latin typeface="+mn-ea"/>
                  </a:rPr>
                  <a:t>𝐹关于运算</a:t>
                </a:r>
                <a:r>
                  <a:rPr lang="en-US" altLang="zh-CN" sz="2000" b="1" dirty="0">
                    <a:latin typeface="+mn-ea"/>
                  </a:rPr>
                  <a:t>+</a:t>
                </a:r>
                <a:r>
                  <a:rPr lang="zh-CN" altLang="en-US" sz="2000" b="1" dirty="0">
                    <a:latin typeface="+mn-ea"/>
                  </a:rPr>
                  <a:t>是封闭的</a:t>
                </a:r>
                <a:r>
                  <a:rPr lang="en-US" altLang="zh-CN" sz="2000" b="1" dirty="0">
                    <a:latin typeface="+mn-ea"/>
                  </a:rPr>
                  <a:t>,</a:t>
                </a:r>
                <a:r>
                  <a:rPr lang="zh-CN" altLang="en-US" sz="2000" b="1" dirty="0">
                    <a:latin typeface="+mn-ea"/>
                  </a:rPr>
                  <a:t>减法容易验证。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78" y="2811717"/>
                <a:ext cx="6096000" cy="1521379"/>
              </a:xfrm>
              <a:prstGeom prst="rect">
                <a:avLst/>
              </a:prstGeom>
              <a:blipFill rotWithShape="1">
                <a:blip r:embed="rId3"/>
                <a:stretch>
                  <a:fillRect l="-100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20846" y="4510180"/>
                <a:ext cx="6924196" cy="16137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rgbClr val="000000"/>
                    </a:solidFill>
                    <a:latin typeface="+mn-ea"/>
                  </a:rPr>
                  <a:t>由</a:t>
                </a:r>
                <a:r>
                  <a:rPr lang="en-US" altLang="zh-CN" sz="2000" b="1" kern="0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/>
                      </a:rPr>
                      <m:t>𝒃</m:t>
                    </m:r>
                    <m:rad>
                      <m:radPr>
                        <m:degHide m:val="on"/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zh-CN" altLang="en-US" sz="2000" b="1" kern="0" dirty="0">
                    <a:solidFill>
                      <a:srgbClr val="000000"/>
                    </a:solidFill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/>
                      </a:rPr>
                      <m:t>𝒅</m:t>
                    </m:r>
                    <m:rad>
                      <m:radPr>
                        <m:degHide m:val="on"/>
                        <m:ctrlP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0000"/>
                        </a:solidFill>
                        <a:latin typeface="Cambria Math"/>
                      </a:rPr>
                      <m:t>𝑭</m:t>
                    </m:r>
                  </m:oMath>
                </a14:m>
                <a:endParaRPr lang="en-US" altLang="zh-CN" sz="2000" b="1" kern="0" dirty="0">
                  <a:solidFill>
                    <a:srgbClr val="000000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𝒃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</m:e>
                      </m:d>
                      <m:r>
                        <a:rPr lang="en-US" altLang="zh-CN" sz="2000" b="1">
                          <a:solidFill>
                            <a:srgbClr val="000000"/>
                          </a:solidFill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𝒅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</m:e>
                      </m:d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𝒂𝒄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𝒃𝒅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𝒃𝒄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𝒂𝒅</m:t>
                          </m:r>
                        </m:e>
                      </m:d>
                      <m:rad>
                        <m:radPr>
                          <m:degHide m:val="on"/>
                          <m:ctrlP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rad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en-US" altLang="zh-CN" sz="2000" b="1" kern="0" dirty="0">
                  <a:solidFill>
                    <a:srgbClr val="000000"/>
                  </a:solidFill>
                  <a:latin typeface="+mn-ea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zh-CN" sz="2000" b="1" kern="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1" i="1" kern="0">
                        <a:solidFill>
                          <a:srgbClr val="00000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000" b="1" kern="0" dirty="0">
                    <a:solidFill>
                      <a:srgbClr val="000000"/>
                    </a:solidFill>
                    <a:latin typeface="+mn-ea"/>
                  </a:rPr>
                  <a:t>关于运算</a:t>
                </a:r>
                <a14:m>
                  <m:oMath xmlns:m="http://schemas.openxmlformats.org/officeDocument/2006/math">
                    <m:r>
                      <a:rPr lang="en-US" altLang="zh-CN" sz="2000" b="1" ker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CN" sz="2000" b="1" i="1" kern="0">
                        <a:solidFill>
                          <a:srgbClr val="000000"/>
                        </a:solidFill>
                        <a:latin typeface="Cambria Math"/>
                      </a:rPr>
                      <m:t>∙ </m:t>
                    </m:r>
                  </m:oMath>
                </a14:m>
                <a:r>
                  <a:rPr lang="zh-CN" altLang="en-US" sz="2000" b="1" kern="0" dirty="0">
                    <a:solidFill>
                      <a:srgbClr val="000000"/>
                    </a:solidFill>
                    <a:latin typeface="+mn-ea"/>
                  </a:rPr>
                  <a:t>是封闭的 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846" y="4510180"/>
                <a:ext cx="6924196" cy="1613711"/>
              </a:xfrm>
              <a:prstGeom prst="rect">
                <a:avLst/>
              </a:prstGeom>
              <a:blipFill rotWithShape="1">
                <a:blip r:embed="rId4"/>
                <a:stretch>
                  <a:fillRect l="-968" b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49100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87" y="1642797"/>
                <a:ext cx="7731234" cy="1468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+mn-ea"/>
                  </a:rPr>
                  <a:t>:   </a:t>
                </a:r>
                <a:r>
                  <a:rPr lang="zh-CN" altLang="en-US" sz="2200" b="1" dirty="0">
                    <a:latin typeface="+mn-ea"/>
                  </a:rPr>
                  <a:t>实数集的子集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𝑭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e>
                        </m:rad>
                      </m:e>
                    </m:d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</m:t>
                        </m:r>
                        <m:rad>
                          <m:radPr>
                            <m:degHide m:val="on"/>
                            <m:ctrlP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e>
                        </m:rad>
                      </m:e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𝒃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</m:d>
                  </m:oMath>
                </a14:m>
                <a:r>
                  <a:rPr lang="zh-CN" altLang="en-US" sz="2200" b="1" dirty="0">
                    <a:latin typeface="+mn-ea"/>
                  </a:rPr>
                  <a:t>是一个数域。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zh-CN" altLang="en-US" sz="2200" b="1" dirty="0">
                    <a:latin typeface="+mn-ea"/>
                  </a:rPr>
                  <a:t>   </a:t>
                </a:r>
                <a:endParaRPr lang="zh-CN" altLang="en-US" sz="2200" b="1" dirty="0">
                  <a:solidFill>
                    <a:srgbClr val="00B0F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87" y="1642797"/>
                <a:ext cx="7731234" cy="14685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9738238-B9E8-4EE2-BC20-5A03BF02EC95}"/>
                  </a:ext>
                </a:extLst>
              </p:cNvPr>
              <p:cNvSpPr/>
              <p:nvPr/>
            </p:nvSpPr>
            <p:spPr>
              <a:xfrm>
                <a:off x="897364" y="5437551"/>
                <a:ext cx="7265828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b="1" dirty="0">
                    <a:solidFill>
                      <a:schemeClr val="accent6"/>
                    </a:solidFill>
                  </a:rPr>
                  <a:t>注：本课程约定</a:t>
                </a:r>
                <a:r>
                  <a:rPr lang="en-US" altLang="zh-CN" sz="2200" b="1" dirty="0">
                    <a:solidFill>
                      <a:schemeClr val="accent6"/>
                    </a:solidFill>
                  </a:rPr>
                  <a:t>, </a:t>
                </a:r>
                <a:r>
                  <a:rPr lang="zh-CN" altLang="en-US" sz="2200" b="1" dirty="0">
                    <a:solidFill>
                      <a:schemeClr val="accent6"/>
                    </a:solidFill>
                  </a:rPr>
                  <a:t>以后所称的数域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chemeClr val="accent6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US" altLang="zh-CN" sz="2200" b="1" dirty="0">
                    <a:solidFill>
                      <a:schemeClr val="accent6"/>
                    </a:solidFill>
                  </a:rPr>
                  <a:t>, </a:t>
                </a:r>
                <a:r>
                  <a:rPr lang="zh-CN" altLang="en-US" sz="2200" b="1" dirty="0">
                    <a:solidFill>
                      <a:schemeClr val="accent6"/>
                    </a:solidFill>
                  </a:rPr>
                  <a:t>是指实数域或复数域</a:t>
                </a:r>
                <a:r>
                  <a:rPr lang="en-US" altLang="zh-CN" sz="2200" b="1" dirty="0">
                    <a:solidFill>
                      <a:schemeClr val="accent6"/>
                    </a:solidFill>
                  </a:rPr>
                  <a:t>.</a:t>
                </a:r>
                <a:endParaRPr lang="zh-CN" altLang="en-US" sz="22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738238-B9E8-4EE2-BC20-5A03BF02E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64" y="5437551"/>
                <a:ext cx="7265828" cy="430887"/>
              </a:xfrm>
              <a:prstGeom prst="rect">
                <a:avLst/>
              </a:prstGeom>
              <a:blipFill rotWithShape="1">
                <a:blip r:embed="rId3"/>
                <a:stretch>
                  <a:fillRect l="-1007" t="-8451" r="-252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25547" y="2882075"/>
            <a:ext cx="713764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000000"/>
                </a:solidFill>
                <a:latin typeface="+mn-ea"/>
              </a:rPr>
              <a:t>又</a:t>
            </a:r>
            <a:endParaRPr lang="zh-CN" altLang="en-US" sz="2000" b="1" dirty="0">
              <a:solidFill>
                <a:srgbClr val="00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56050" y="4566930"/>
                <a:ext cx="6096000" cy="55399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000" b="1" kern="0" dirty="0">
                    <a:solidFill>
                      <a:srgbClr val="000000"/>
                    </a:solidFill>
                    <a:latin typeface="+mn-ea"/>
                  </a:rPr>
                  <a:t>关于运算 商 是封闭的</a:t>
                </a:r>
                <a:r>
                  <a:rPr lang="en-US" altLang="zh-CN" sz="2000" b="1" kern="0" dirty="0">
                    <a:solidFill>
                      <a:srgbClr val="000000"/>
                    </a:solidFill>
                    <a:latin typeface="+mn-ea"/>
                  </a:rPr>
                  <a:t>. </a:t>
                </a:r>
                <a:r>
                  <a:rPr lang="zh-CN" altLang="en-US" sz="2000" b="1" kern="0" dirty="0">
                    <a:solidFill>
                      <a:srgbClr val="000000"/>
                    </a:solidFill>
                    <a:latin typeface="+mn-ea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00000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zh-CN" altLang="en-US" sz="2000" b="1" dirty="0">
                    <a:solidFill>
                      <a:srgbClr val="000000"/>
                    </a:solidFill>
                    <a:latin typeface="+mn-ea"/>
                  </a:rPr>
                  <a:t>是数域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+mn-ea"/>
                  </a:rPr>
                  <a:t>.</a:t>
                </a:r>
                <a:endParaRPr lang="zh-CN" altLang="en-US" sz="20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50" y="4566930"/>
                <a:ext cx="6096000" cy="553998"/>
              </a:xfrm>
              <a:prstGeom prst="rect">
                <a:avLst/>
              </a:prstGeom>
              <a:blipFill rotWithShape="1">
                <a:blip r:embed="rId4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72468" y="2823352"/>
                <a:ext cx="3495509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𝒃</m:t>
                          </m:r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𝒅</m:t>
                          </m:r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𝒅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rad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b="1" i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68" y="2823352"/>
                <a:ext cx="3495509" cy="7846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55382" y="3819632"/>
                <a:ext cx="6096000" cy="6298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𝒂𝒄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𝒃𝒅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𝒃𝒄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𝒂𝒅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ad>
                        <m:radPr>
                          <m:degHide m:val="on"/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ra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en-US" altLang="zh-CN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2" y="3819632"/>
                <a:ext cx="609600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9623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  <p:bldP spid="3" grpId="0"/>
      <p:bldP spid="4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835154" y="2163766"/>
                <a:ext cx="7071311" cy="79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;   ∀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ℝ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154" y="2163766"/>
                <a:ext cx="7071311" cy="791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835154" y="3249433"/>
                <a:ext cx="68754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的加法：</a:t>
                </a: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154" y="3249433"/>
                <a:ext cx="6875462" cy="461665"/>
              </a:xfrm>
              <a:prstGeom prst="rect">
                <a:avLst/>
              </a:prstGeom>
              <a:blipFill>
                <a:blip r:embed="rId4"/>
                <a:stretch>
                  <a:fillRect l="-1330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9"/>
              <p:cNvSpPr>
                <a:spLocks noChangeArrowheads="1"/>
              </p:cNvSpPr>
              <p:nvPr/>
            </p:nvSpPr>
            <p:spPr bwMode="auto">
              <a:xfrm>
                <a:off x="884401" y="4804807"/>
                <a:ext cx="68754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的数乘：</a:t>
                </a:r>
              </a:p>
            </p:txBody>
          </p:sp>
        </mc:Choice>
        <mc:Fallback xmlns="">
          <p:sp>
            <p:nvSpPr>
              <p:cNvPr id="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401" y="4804807"/>
                <a:ext cx="6875462" cy="461665"/>
              </a:xfrm>
              <a:prstGeom prst="rect">
                <a:avLst/>
              </a:prstGeom>
              <a:blipFill>
                <a:blip r:embed="rId6"/>
                <a:stretch>
                  <a:fillRect l="-1330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5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矩阵的集合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5451"/>
              </a:xfrm>
              <a:prstGeom prst="rect">
                <a:avLst/>
              </a:prstGeom>
              <a:blipFill>
                <a:blip r:embed="rId7"/>
                <a:stretch>
                  <a:fillRect l="-1233" t="-7692" b="-28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16"/>
              <p:cNvSpPr>
                <a:spLocks noChangeArrowheads="1"/>
              </p:cNvSpPr>
              <p:nvPr/>
            </p:nvSpPr>
            <p:spPr bwMode="auto">
              <a:xfrm>
                <a:off x="1254542" y="3862427"/>
                <a:ext cx="6875462" cy="79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3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542" y="3862427"/>
                <a:ext cx="6875462" cy="7910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1254542" y="5351661"/>
                <a:ext cx="6019407" cy="791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542" y="5351661"/>
                <a:ext cx="6019407" cy="7910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23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884401" y="2121122"/>
            <a:ext cx="68754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加法满足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884401" y="4181194"/>
            <a:ext cx="6875462" cy="4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数乘满足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356430" y="2207317"/>
                <a:ext cx="2695161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1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0" y="2207317"/>
                <a:ext cx="2695161" cy="499624"/>
              </a:xfrm>
              <a:prstGeom prst="rect">
                <a:avLst/>
              </a:prstGeom>
              <a:blipFill>
                <a:blip r:embed="rId4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364802" y="2638318"/>
                <a:ext cx="4052969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2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02" y="2638318"/>
                <a:ext cx="4052969" cy="499624"/>
              </a:xfrm>
              <a:prstGeom prst="rect">
                <a:avLst/>
              </a:prstGeom>
              <a:blipFill>
                <a:blip r:embed="rId6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364802" y="3092458"/>
                <a:ext cx="2204450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3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02" y="3092458"/>
                <a:ext cx="2204450" cy="499624"/>
              </a:xfrm>
              <a:prstGeom prst="rect">
                <a:avLst/>
              </a:prstGeom>
              <a:blipFill>
                <a:blip r:embed="rId7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63304" y="3539772"/>
                <a:ext cx="2609689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4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04" y="3539772"/>
                <a:ext cx="2609689" cy="499624"/>
              </a:xfrm>
              <a:prstGeom prst="rect">
                <a:avLst/>
              </a:prstGeom>
              <a:blipFill>
                <a:blip r:embed="rId8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357580" y="4416052"/>
                <a:ext cx="2607317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5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80" y="4416052"/>
                <a:ext cx="2607317" cy="499624"/>
              </a:xfrm>
              <a:prstGeom prst="rect">
                <a:avLst/>
              </a:prstGeom>
              <a:blipFill>
                <a:blip r:embed="rId9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356430" y="4877116"/>
                <a:ext cx="3338735" cy="499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6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0" y="4877116"/>
                <a:ext cx="3338735" cy="499624"/>
              </a:xfrm>
              <a:prstGeom prst="rect">
                <a:avLst/>
              </a:prstGeom>
              <a:blipFill>
                <a:blip r:embed="rId10"/>
                <a:stretch>
                  <a:fillRect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363304" y="5298302"/>
                <a:ext cx="317708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7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04" y="5298302"/>
                <a:ext cx="3177088" cy="553998"/>
              </a:xfrm>
              <a:prstGeom prst="rect">
                <a:avLst/>
              </a:prstGeom>
              <a:blipFill>
                <a:blip r:embed="rId11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356430" y="5754727"/>
                <a:ext cx="186762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7800" lvl="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8</a:t>
                </a:r>
                <a:r>
                  <a:rPr kumimoji="1" lang="zh-CN" altLang="en-US" sz="20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kumimoji="1" lang="en-US" altLang="zh-CN" sz="2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0" y="5754727"/>
                <a:ext cx="1867627" cy="553998"/>
              </a:xfrm>
              <a:prstGeom prst="rect">
                <a:avLst/>
              </a:prstGeom>
              <a:blipFill>
                <a:blip r:embed="rId1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5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矩阵的集合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5451"/>
              </a:xfrm>
              <a:prstGeom prst="rect">
                <a:avLst/>
              </a:prstGeom>
              <a:blipFill>
                <a:blip r:embed="rId13"/>
                <a:stretch>
                  <a:fillRect l="-1233" t="-7692" b="-282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1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32" grpId="0"/>
      <p:bldP spid="33" grpId="0"/>
      <p:bldP spid="34" grpId="0"/>
      <p:bldP spid="39" grpId="0"/>
      <p:bldP spid="40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  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+mn-ea"/>
                    <a:ea typeface="+mn-ea"/>
                  </a:rPr>
                  <a:t>维空间中的向量集合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𝟑</m:t>
                        </m:r>
                      </m:sup>
                    </m:sSup>
                  </m:oMath>
                </a14:m>
                <a:endParaRPr lang="zh-CN" altLang="en-US" sz="2400" b="1" dirty="0">
                  <a:solidFill>
                    <a:srgbClr val="00206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70000"/>
              </a:xfrm>
              <a:prstGeom prst="rect">
                <a:avLst/>
              </a:prstGeom>
              <a:blipFill>
                <a:blip r:embed="rId3"/>
                <a:stretch>
                  <a:fillRect l="-123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1254542" y="2164335"/>
                <a:ext cx="3080400" cy="516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∀</m:t>
                      </m:r>
                      <m:acc>
                        <m:accPr>
                          <m:chr m:val="⃑"/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;   ∀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ℝ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542" y="2164335"/>
                <a:ext cx="3080400" cy="516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884401" y="3490065"/>
                <a:ext cx="6875462" cy="516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的加法：</a:t>
                </a: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401" y="3490065"/>
                <a:ext cx="6875462" cy="516360"/>
              </a:xfrm>
              <a:prstGeom prst="rect">
                <a:avLst/>
              </a:prstGeom>
              <a:blipFill>
                <a:blip r:embed="rId6"/>
                <a:stretch>
                  <a:fillRect l="-1330" b="-27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9"/>
              <p:cNvSpPr>
                <a:spLocks noChangeArrowheads="1"/>
              </p:cNvSpPr>
              <p:nvPr/>
            </p:nvSpPr>
            <p:spPr bwMode="auto">
              <a:xfrm>
                <a:off x="884401" y="4804807"/>
                <a:ext cx="6875462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𝜶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的数乘：</a:t>
                </a:r>
              </a:p>
            </p:txBody>
          </p:sp>
        </mc:Choice>
        <mc:Fallback xmlns="">
          <p:sp>
            <p:nvSpPr>
              <p:cNvPr id="8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401" y="4804807"/>
                <a:ext cx="6875462" cy="463781"/>
              </a:xfrm>
              <a:prstGeom prst="rect">
                <a:avLst/>
              </a:prstGeom>
              <a:blipFill>
                <a:blip r:embed="rId7"/>
                <a:stretch>
                  <a:fillRect l="-1330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立方体 11"/>
          <p:cNvSpPr/>
          <p:nvPr/>
        </p:nvSpPr>
        <p:spPr>
          <a:xfrm>
            <a:off x="4964375" y="805169"/>
            <a:ext cx="2467370" cy="2385799"/>
          </a:xfrm>
          <a:prstGeom prst="cube">
            <a:avLst/>
          </a:prstGeom>
          <a:noFill/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832638" y="2025532"/>
            <a:ext cx="317682" cy="5306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150320" y="2320370"/>
            <a:ext cx="933105" cy="3841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634121" y="1229614"/>
            <a:ext cx="923758" cy="74021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5116775" y="2179367"/>
            <a:ext cx="767662" cy="86608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856454" y="1758555"/>
                <a:ext cx="40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454" y="1758555"/>
                <a:ext cx="4090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846896" y="2256022"/>
                <a:ext cx="41068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6" y="2256022"/>
                <a:ext cx="410689" cy="410369"/>
              </a:xfrm>
              <a:prstGeom prst="rect">
                <a:avLst/>
              </a:prstGeom>
              <a:blipFill>
                <a:blip r:embed="rId9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/>
          <p:cNvCxnSpPr/>
          <p:nvPr/>
        </p:nvCxnSpPr>
        <p:spPr>
          <a:xfrm flipV="1">
            <a:off x="3973844" y="3539126"/>
            <a:ext cx="317682" cy="5306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91526" y="3567621"/>
            <a:ext cx="933105" cy="38415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829598" y="3510432"/>
                <a:ext cx="40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598" y="3510432"/>
                <a:ext cx="40908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813942" y="3407408"/>
                <a:ext cx="41068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942" y="3407408"/>
                <a:ext cx="410689" cy="410369"/>
              </a:xfrm>
              <a:prstGeom prst="rect">
                <a:avLst/>
              </a:prstGeom>
              <a:blipFill>
                <a:blip r:embed="rId11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/>
          <p:cNvCxnSpPr/>
          <p:nvPr/>
        </p:nvCxnSpPr>
        <p:spPr>
          <a:xfrm flipV="1">
            <a:off x="3970931" y="3944900"/>
            <a:ext cx="1253700" cy="1322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 rot="-300000">
                <a:off x="4144571" y="4022577"/>
                <a:ext cx="943047" cy="41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acc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300000">
                <a:off x="4144571" y="4022577"/>
                <a:ext cx="943047" cy="410369"/>
              </a:xfrm>
              <a:prstGeom prst="rect">
                <a:avLst/>
              </a:prstGeom>
              <a:blipFill>
                <a:blip r:embed="rId1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 flipV="1">
            <a:off x="4009993" y="5314641"/>
            <a:ext cx="317682" cy="53062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033809" y="5047664"/>
                <a:ext cx="409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809" y="5047664"/>
                <a:ext cx="40908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 flipV="1">
            <a:off x="4011140" y="4830453"/>
            <a:ext cx="600347" cy="10228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4590862" y="4866350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⃑"/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862" y="4866350"/>
                <a:ext cx="5501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06009" y="4165974"/>
                <a:ext cx="1797222" cy="5163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acc>
                      <m:r>
                        <a:rPr lang="en-US" altLang="zh-CN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09" y="4165974"/>
                <a:ext cx="1797222" cy="5163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03755" y="5426704"/>
                <a:ext cx="1401729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acc>
                        <m:accPr>
                          <m:chr m:val="⃑"/>
                          <m:ctrlP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𝜶</m:t>
                          </m:r>
                        </m:e>
                      </m:acc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55" y="5426704"/>
                <a:ext cx="1401729" cy="47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799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25" grpId="0"/>
      <p:bldP spid="26" grpId="0"/>
      <p:bldP spid="29" grpId="0"/>
      <p:bldP spid="30" grpId="0"/>
      <p:bldP spid="35" grpId="0"/>
      <p:bldP spid="37" grpId="0"/>
      <p:bldP spid="41" grpId="0"/>
      <p:bldP spid="4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2343</Words>
  <Application>Microsoft Office PowerPoint</Application>
  <PresentationFormat>宽屏</PresentationFormat>
  <Paragraphs>242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华文楷体</vt:lpstr>
      <vt:lpstr>宋体</vt:lpstr>
      <vt:lpstr>微软雅黑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114</cp:revision>
  <dcterms:created xsi:type="dcterms:W3CDTF">2019-05-01T08:28:28Z</dcterms:created>
  <dcterms:modified xsi:type="dcterms:W3CDTF">2021-10-15T09:33:52Z</dcterms:modified>
</cp:coreProperties>
</file>