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9" r:id="rId3"/>
    <p:sldId id="300" r:id="rId4"/>
    <p:sldId id="257" r:id="rId5"/>
    <p:sldId id="278" r:id="rId6"/>
    <p:sldId id="296" r:id="rId7"/>
    <p:sldId id="301" r:id="rId8"/>
    <p:sldId id="279" r:id="rId9"/>
    <p:sldId id="280" r:id="rId10"/>
    <p:sldId id="302" r:id="rId11"/>
    <p:sldId id="264" r:id="rId12"/>
    <p:sldId id="283" r:id="rId13"/>
    <p:sldId id="282" r:id="rId14"/>
    <p:sldId id="265" r:id="rId15"/>
    <p:sldId id="303" r:id="rId16"/>
    <p:sldId id="267" r:id="rId17"/>
    <p:sldId id="304" r:id="rId18"/>
    <p:sldId id="291" r:id="rId19"/>
    <p:sldId id="270" r:id="rId20"/>
    <p:sldId id="284" r:id="rId21"/>
    <p:sldId id="292" r:id="rId22"/>
    <p:sldId id="293" r:id="rId23"/>
    <p:sldId id="271" r:id="rId24"/>
    <p:sldId id="285" r:id="rId25"/>
    <p:sldId id="286" r:id="rId26"/>
    <p:sldId id="287" r:id="rId27"/>
    <p:sldId id="305" r:id="rId28"/>
    <p:sldId id="294" r:id="rId29"/>
    <p:sldId id="288" r:id="rId30"/>
    <p:sldId id="297" r:id="rId31"/>
    <p:sldId id="289" r:id="rId32"/>
    <p:sldId id="306" r:id="rId33"/>
    <p:sldId id="307" r:id="rId34"/>
    <p:sldId id="298" r:id="rId35"/>
    <p:sldId id="295" r:id="rId36"/>
    <p:sldId id="25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39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13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2021/10/15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21.wmf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8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91.png"/><Relationship Id="rId4" Type="http://schemas.openxmlformats.org/officeDocument/2006/relationships/image" Target="../media/image4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5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00.png"/><Relationship Id="rId4" Type="http://schemas.openxmlformats.org/officeDocument/2006/relationships/image" Target="../media/image471.png"/><Relationship Id="rId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5.png"/><Relationship Id="rId7" Type="http://schemas.openxmlformats.org/officeDocument/2006/relationships/image" Target="../media/image50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pn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1.png"/><Relationship Id="rId7" Type="http://schemas.openxmlformats.org/officeDocument/2006/relationships/image" Target="../media/image690.pn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65.png"/><Relationship Id="rId7" Type="http://schemas.openxmlformats.org/officeDocument/2006/relationships/image" Target="../media/image48.wmf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0.png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3.png"/><Relationship Id="rId9" Type="http://schemas.openxmlformats.org/officeDocument/2006/relationships/image" Target="../media/image1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/>
              <a:t>维数、基和坐标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243572" y="3418011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4291882408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23" y="837060"/>
            <a:ext cx="7561263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解： 将矩阵写成列并做初等行变换</a:t>
            </a:r>
            <a:endParaRPr lang="en-US" altLang="zh-CN" sz="2000" b="1" dirty="0">
              <a:solidFill>
                <a:srgbClr val="006666"/>
              </a:solidFill>
              <a:latin typeface="+mn-ea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44" y="3590047"/>
            <a:ext cx="7561263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由此得到：</a:t>
            </a:r>
            <a:endParaRPr lang="en-US" altLang="zh-CN" sz="2000" b="1" dirty="0">
              <a:solidFill>
                <a:srgbClr val="006666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54" y="4242071"/>
                <a:ext cx="7561263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）向量组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线性相关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;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454" y="4242071"/>
                <a:ext cx="7561263" cy="553998"/>
              </a:xfrm>
              <a:prstGeom prst="rect">
                <a:avLst/>
              </a:prstGeom>
              <a:blipFill rotWithShape="0">
                <a:blip r:embed="rId2"/>
                <a:stretch>
                  <a:fillRect b="-8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41" y="4755198"/>
                <a:ext cx="7561263" cy="4996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为向量组的一个最大线性无关组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;</a:t>
                </a:r>
              </a:p>
            </p:txBody>
          </p:sp>
        </mc:Choice>
        <mc:Fallback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241" y="4755198"/>
                <a:ext cx="7561263" cy="499624"/>
              </a:xfrm>
              <a:prstGeom prst="rect">
                <a:avLst/>
              </a:prstGeom>
              <a:blipFill>
                <a:blip r:embed="rId3"/>
                <a:stretch>
                  <a:fillRect b="-207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9" y="5285103"/>
                <a:ext cx="7561263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3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639" y="5285103"/>
                <a:ext cx="7561263" cy="553998"/>
              </a:xfrm>
              <a:prstGeom prst="rect">
                <a:avLst/>
              </a:prstGeom>
              <a:blipFill>
                <a:blip r:embed="rId4"/>
                <a:stretch>
                  <a:fillRect b="-8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10114" y="1819707"/>
                <a:ext cx="6167266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zh-CN" altLang="en-US" sz="2000" b="1" i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b="1" i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14" y="1819707"/>
                <a:ext cx="6167266" cy="122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5138057" y="2133600"/>
            <a:ext cx="1586204" cy="624437"/>
            <a:chOff x="5138057" y="2133600"/>
            <a:chExt cx="1586204" cy="624437"/>
          </a:xfrm>
        </p:grpSpPr>
        <p:cxnSp>
          <p:nvCxnSpPr>
            <p:cNvPr id="9" name="肘形连接符 8"/>
            <p:cNvCxnSpPr/>
            <p:nvPr/>
          </p:nvCxnSpPr>
          <p:spPr>
            <a:xfrm>
              <a:off x="5138057" y="2133600"/>
              <a:ext cx="789992" cy="335426"/>
            </a:xfrm>
            <a:prstGeom prst="bentConnector3">
              <a:avLst>
                <a:gd name="adj1" fmla="val 46063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>
              <a:off x="5567265" y="2469026"/>
              <a:ext cx="1156996" cy="289011"/>
            </a:xfrm>
            <a:prstGeom prst="bentConnector3">
              <a:avLst>
                <a:gd name="adj1" fmla="val 31183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5158838" y="1766456"/>
            <a:ext cx="231287" cy="132508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540403" y="1758759"/>
            <a:ext cx="216726" cy="132508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5921122" y="1758759"/>
            <a:ext cx="223369" cy="132508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00800" y="1866589"/>
            <a:ext cx="302679" cy="267011"/>
          </a:xfrm>
          <a:prstGeom prst="ellipse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 w="158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400801" y="2171389"/>
            <a:ext cx="302679" cy="267011"/>
          </a:xfrm>
          <a:prstGeom prst="ellipse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 w="158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393878" y="2483116"/>
            <a:ext cx="302679" cy="267011"/>
          </a:xfrm>
          <a:prstGeom prst="ellipse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 w="158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940207" y="2228945"/>
                <a:ext cx="5527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07" y="2228945"/>
                <a:ext cx="552780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328135" y="2228949"/>
                <a:ext cx="5527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35" y="2228949"/>
                <a:ext cx="552780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709136" y="2233101"/>
                <a:ext cx="5527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36" y="2233101"/>
                <a:ext cx="55278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2" grpId="0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线性空间的基和维数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若存在一个有限元素的部分组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满足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224" r="-726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381" y="2996568"/>
                <a:ext cx="7561263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819150" indent="-457200">
                  <a:lnSpc>
                    <a:spcPct val="150000"/>
                  </a:lnSpc>
                  <a:buAutoNum type="arabicParenBoth"/>
                </a:pP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线性无关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;</a:t>
                </a:r>
              </a:p>
              <a:p>
                <a:pPr marL="819150" indent="-457200">
                  <a:lnSpc>
                    <a:spcPct val="150000"/>
                  </a:lnSpc>
                  <a:buAutoNum type="arabicParenBoth"/>
                </a:pP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中任意一向量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可以由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线性表示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381" y="2996568"/>
                <a:ext cx="7561263" cy="1200329"/>
              </a:xfrm>
              <a:prstGeom prst="rect">
                <a:avLst/>
              </a:prstGeom>
              <a:blipFill rotWithShape="1">
                <a:blip r:embed="rId3"/>
                <a:stretch>
                  <a:fillRect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4213675"/>
                <a:ext cx="7792320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基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basis</a:t>
                </a:r>
                <a:r>
                  <a:rPr lang="en-US" altLang="zh-CN" sz="2400" b="1" dirty="0">
                    <a:latin typeface="+mn-ea"/>
                  </a:rPr>
                  <a:t>); </a:t>
                </a:r>
                <a:r>
                  <a:rPr lang="zh-CN" altLang="en-US" sz="2400" b="1" dirty="0">
                    <a:latin typeface="+mn-ea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维数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dimension</a:t>
                </a:r>
                <a:r>
                  <a:rPr lang="en-US" altLang="zh-CN" sz="2400" b="1" dirty="0">
                    <a:latin typeface="+mn-ea"/>
                  </a:rPr>
                  <a:t>), </a:t>
                </a:r>
                <a:r>
                  <a:rPr lang="zh-CN" altLang="en-US" sz="2400" b="1" dirty="0">
                    <a:latin typeface="+mn-ea"/>
                  </a:rPr>
                  <a:t>记为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d</m:t>
                      </m:r>
                      <m:r>
                        <a:rPr lang="en-US" altLang="zh-CN" sz="2400" b="1" i="0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𝐢𝐦</m:t>
                      </m:r>
                      <m:r>
                        <a:rPr lang="en-US" altLang="zh-CN" sz="2400" b="1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altLang="zh-CN" sz="2400" b="1" i="0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0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4213675"/>
                <a:ext cx="7792320" cy="17543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93905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线性空间的基和维数</a:t>
            </a:r>
          </a:p>
        </p:txBody>
      </p:sp>
      <p:sp>
        <p:nvSpPr>
          <p:cNvPr id="7" name="矩形 6"/>
          <p:cNvSpPr/>
          <p:nvPr/>
        </p:nvSpPr>
        <p:spPr>
          <a:xfrm>
            <a:off x="227373" y="5501543"/>
            <a:ext cx="770204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          基</a:t>
            </a:r>
            <a:r>
              <a:rPr lang="zh-CN" altLang="en-US" sz="2400" b="1" dirty="0">
                <a:latin typeface="+mn-ea"/>
              </a:rPr>
              <a:t>：</a:t>
            </a: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线性空间的一个最大线性无关组</a:t>
            </a:r>
            <a:r>
              <a:rPr lang="en-US" altLang="zh-CN" sz="2400" b="1" dirty="0">
                <a:latin typeface="+mn-ea"/>
              </a:rPr>
              <a:t>;</a:t>
            </a:r>
          </a:p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   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维数</a:t>
            </a:r>
            <a:r>
              <a:rPr lang="zh-CN" altLang="en-US" sz="2400" b="1" dirty="0">
                <a:latin typeface="+mn-ea"/>
              </a:rPr>
              <a:t>：</a:t>
            </a: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基向量的个数</a:t>
            </a:r>
            <a:r>
              <a:rPr lang="en-US" altLang="zh-CN" sz="24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若存在一个有限元素的部分组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满足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224" r="-726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381" y="2996568"/>
                <a:ext cx="7561263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819150" indent="-457200">
                  <a:lnSpc>
                    <a:spcPct val="150000"/>
                  </a:lnSpc>
                  <a:buAutoNum type="arabicParenBoth"/>
                </a:pP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线性无关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;</a:t>
                </a:r>
              </a:p>
              <a:p>
                <a:pPr marL="819150" indent="-457200">
                  <a:lnSpc>
                    <a:spcPct val="150000"/>
                  </a:lnSpc>
                  <a:buAutoNum type="arabicParenBoth"/>
                </a:pP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中任意一向量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可以由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线性表示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381" y="2996568"/>
                <a:ext cx="7561263" cy="1200329"/>
              </a:xfrm>
              <a:prstGeom prst="rect">
                <a:avLst/>
              </a:prstGeom>
              <a:blipFill rotWithShape="1">
                <a:blip r:embed="rId3"/>
                <a:stretch>
                  <a:fillRect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4213675"/>
                <a:ext cx="7792320" cy="1134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基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basis</a:t>
                </a:r>
                <a:r>
                  <a:rPr lang="en-US" altLang="zh-CN" sz="2400" b="1" dirty="0">
                    <a:latin typeface="+mn-ea"/>
                  </a:rPr>
                  <a:t>); </a:t>
                </a:r>
                <a:r>
                  <a:rPr lang="zh-CN" altLang="en-US" sz="2400" b="1" dirty="0">
                    <a:latin typeface="+mn-ea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维数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dimension</a:t>
                </a:r>
                <a:r>
                  <a:rPr lang="en-US" altLang="zh-CN" sz="2400" b="1" dirty="0">
                    <a:latin typeface="+mn-ea"/>
                  </a:rPr>
                  <a:t>), </a:t>
                </a:r>
                <a:r>
                  <a:rPr lang="zh-CN" altLang="en-US" sz="2400" b="1" dirty="0">
                    <a:latin typeface="+mn-ea"/>
                  </a:rPr>
                  <a:t>记为</a:t>
                </a:r>
                <a:endParaRPr lang="en-US" altLang="zh-CN" sz="24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4213675"/>
                <a:ext cx="7792320" cy="1134413"/>
              </a:xfrm>
              <a:prstGeom prst="rect">
                <a:avLst/>
              </a:prstGeom>
              <a:blipFill rotWithShape="1">
                <a:blip r:embed="rId4"/>
                <a:stretch>
                  <a:fillRect b="-11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69446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常见的线性空间的基和维数</a:t>
            </a:r>
          </a:p>
        </p:txBody>
      </p:sp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187782"/>
              </p:ext>
            </p:extLst>
          </p:nvPr>
        </p:nvGraphicFramePr>
        <p:xfrm>
          <a:off x="1390494" y="2083237"/>
          <a:ext cx="3367087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3" imgW="2184120" imgH="1066680" progId="Equation.DSMT4">
                  <p:embed/>
                </p:oleObj>
              </mc:Choice>
              <mc:Fallback>
                <p:oleObj name="Equation" r:id="rId3" imgW="2184120" imgH="1066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494" y="2083237"/>
                        <a:ext cx="3367087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69" y="1492103"/>
                <a:ext cx="6905651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1</a:t>
                </a: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）线性空间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的一组基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769" y="1492103"/>
                <a:ext cx="6905651" cy="497957"/>
              </a:xfrm>
              <a:prstGeom prst="rect">
                <a:avLst/>
              </a:prstGeom>
              <a:blipFill rotWithShape="1">
                <a:blip r:embed="rId5"/>
                <a:stretch>
                  <a:fillRect t="-2469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6666" y="2667960"/>
                <a:ext cx="2279536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dim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6666" y="2667960"/>
                <a:ext cx="2279536" cy="5355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301584"/>
              </p:ext>
            </p:extLst>
          </p:nvPr>
        </p:nvGraphicFramePr>
        <p:xfrm>
          <a:off x="986835" y="4730372"/>
          <a:ext cx="61658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7" imgW="4000320" imgH="533160" progId="Equation.DSMT4">
                  <p:embed/>
                </p:oleObj>
              </mc:Choice>
              <mc:Fallback>
                <p:oleObj name="Equation" r:id="rId7" imgW="4000320" imgH="5331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835" y="4730372"/>
                        <a:ext cx="616585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991" y="4017189"/>
                <a:ext cx="6905651" cy="545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）线性空间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的一组基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991" y="4017189"/>
                <a:ext cx="6905651" cy="545534"/>
              </a:xfrm>
              <a:prstGeom prst="rect">
                <a:avLst/>
              </a:prstGeom>
              <a:blipFill rotWithShape="1">
                <a:blip r:embed="rId9"/>
                <a:stretch>
                  <a:fillRect t="-1124" b="-179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035" y="5805445"/>
                <a:ext cx="4393562" cy="545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dim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8035" y="5805445"/>
                <a:ext cx="4393562" cy="5455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48234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544" y="1493496"/>
                <a:ext cx="7399848" cy="139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3</a:t>
                </a: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）线性空间</a:t>
                </a:r>
                <a:endParaRPr lang="en-US" altLang="zh-CN" sz="2400" b="1" i="1" dirty="0">
                  <a:solidFill>
                    <a:schemeClr val="accent4">
                      <a:lumMod val="50000"/>
                    </a:schemeClr>
                  </a:solidFill>
                  <a:latin typeface="Cambria Math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𝑭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={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AU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AU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AU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AU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AU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}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       的一组基</a:t>
                </a: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544" y="1493496"/>
                <a:ext cx="7399848" cy="1394997"/>
              </a:xfrm>
              <a:prstGeom prst="rect">
                <a:avLst/>
              </a:prstGeom>
              <a:blipFill>
                <a:blip r:embed="rId2"/>
                <a:stretch>
                  <a:fillRect t="-873" b="-91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384" y="2953992"/>
                <a:ext cx="4393562" cy="545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𝒕</m:t>
                      </m:r>
                      <m:r>
                        <a:rPr lang="en-US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4384" y="2953992"/>
                <a:ext cx="4393562" cy="5455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325" y="574327"/>
            <a:ext cx="6388100" cy="720000"/>
          </a:xfrm>
        </p:spPr>
        <p:txBody>
          <a:bodyPr/>
          <a:lstStyle/>
          <a:p>
            <a:r>
              <a:rPr lang="zh-CN" altLang="en-US" dirty="0"/>
              <a:t>常见的线性空间的基和维数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165" y="2921986"/>
                <a:ext cx="4393562" cy="545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dim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𝑭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1165" y="2921986"/>
                <a:ext cx="4393562" cy="545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544" y="3548303"/>
                <a:ext cx="6905651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4</a:t>
                </a: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）线性空间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𝑪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  由于</a:t>
                </a:r>
              </a:p>
            </p:txBody>
          </p:sp>
        </mc:Choice>
        <mc:Fallback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544" y="3548303"/>
                <a:ext cx="6905651" cy="497957"/>
              </a:xfrm>
              <a:prstGeom prst="rect">
                <a:avLst/>
              </a:prstGeom>
              <a:blipFill>
                <a:blip r:embed="rId5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384" y="4075833"/>
                <a:ext cx="6763736" cy="545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𝒔𝒊𝒏𝒙</m:t>
                      </m:r>
                      <m:r>
                        <a:rPr lang="en-US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𝒄𝒐𝒔𝒙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,⋯,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𝒔𝒊𝒏𝒏𝒙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𝒄𝒐𝒔𝒏𝒙</m:t>
                      </m:r>
                      <m:r>
                        <a:rPr lang="en-US" altLang="zh-CN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,⋯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4384" y="4075833"/>
                <a:ext cx="6763736" cy="545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383" y="5436915"/>
                <a:ext cx="4393562" cy="545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dim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𝑪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]=∞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383" y="5436915"/>
                <a:ext cx="4393562" cy="5455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043608" y="5957799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8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latin typeface="+mn-ea"/>
              </a:rPr>
              <a:t>约定：</a:t>
            </a:r>
            <a:r>
              <a:rPr lang="zh-CN" altLang="en-US" sz="2400" b="1" kern="0" dirty="0">
                <a:solidFill>
                  <a:srgbClr val="0066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本书主要研究有限维线性空间</a:t>
            </a:r>
            <a:endParaRPr lang="en-US" altLang="zh-CN" sz="2400" b="1" kern="0" dirty="0">
              <a:solidFill>
                <a:srgbClr val="0066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C3567197-7EEC-4561-804E-7401C5E6F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642" y="4611364"/>
                <a:ext cx="6905651" cy="951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AU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AU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AU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AU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AU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AU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𝑪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的一组线性无关的向量组，所以</a:t>
                </a: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C3567197-7EEC-4561-804E-7401C5E6F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642" y="4611364"/>
                <a:ext cx="6905651" cy="951158"/>
              </a:xfrm>
              <a:prstGeom prst="rect">
                <a:avLst/>
              </a:prstGeom>
              <a:blipFill>
                <a:blip r:embed="rId9"/>
                <a:stretch>
                  <a:fillRect t="-641" r="-530" b="-141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76549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0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线性空间基的作用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的向量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可以由基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唯一线性表示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224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60233" y="3060506"/>
                <a:ext cx="4416274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" prst="convex"/>
              </a:sp3d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b="1" i="1" ker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chemeClr val="tx2"/>
                  </a:solidFill>
                  <a:latin typeface="宋体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233" y="3060506"/>
                <a:ext cx="441627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3868219"/>
                <a:ext cx="6905651" cy="1292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</a:rPr>
                  <a:t>证明 只需要证明唯一性</a:t>
                </a:r>
                <a:r>
                  <a:rPr lang="en-US" altLang="zh-CN" sz="2000" b="1" dirty="0">
                    <a:solidFill>
                      <a:srgbClr val="006666"/>
                    </a:solidFill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还可以表示为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3868219"/>
                <a:ext cx="6905651" cy="1292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823644"/>
                <a:ext cx="6905651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</a:rPr>
                  <a:t>于是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823644"/>
                <a:ext cx="690565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5330499"/>
                <a:ext cx="69056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kern="0" dirty="0">
                    <a:solidFill>
                      <a:srgbClr val="006666"/>
                    </a:solidFill>
                  </a:rPr>
                  <a:t>整理得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kern="0" smtClean="0">
                        <a:solidFill>
                          <a:srgbClr val="006666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sz="2000" b="1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kern="0" smtClean="0">
                        <a:solidFill>
                          <a:srgbClr val="006666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000" b="1" i="0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6666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5330499"/>
                <a:ext cx="6905651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723" y="5826848"/>
                <a:ext cx="6905651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kern="0" dirty="0">
                    <a:solidFill>
                      <a:srgbClr val="006666"/>
                    </a:solidFill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线性无关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723" y="5826848"/>
                <a:ext cx="6905651" cy="430374"/>
              </a:xfrm>
              <a:prstGeom prst="rect">
                <a:avLst/>
              </a:prstGeom>
              <a:blipFill rotWithShape="0">
                <a:blip r:embed="rId7"/>
                <a:stretch>
                  <a:fillRect t="-1429" b="-2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3468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9" grpId="0"/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可以由基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唯一线性表示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blipFill rotWithShape="1">
                <a:blip r:embed="rId3"/>
                <a:stretch>
                  <a:fillRect l="-1613" t="-1224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60233" y="3060506"/>
                <a:ext cx="44162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b="1" i="1" ker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0" kern="0" smtClean="0">
                          <a:solidFill>
                            <a:srgbClr val="006666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400" b="1" kern="0" dirty="0">
                  <a:solidFill>
                    <a:srgbClr val="006666"/>
                  </a:solidFill>
                  <a:latin typeface="宋体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233" y="3060506"/>
                <a:ext cx="441627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3760670"/>
                <a:ext cx="7792320" cy="12101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 lvl="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则称有序数组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为向量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下的坐标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dirty="0" err="1">
                    <a:latin typeface="Cambria" pitchFamily="18" charset="0"/>
                    <a:ea typeface="Cambria" pitchFamily="18" charset="0"/>
                  </a:rPr>
                  <a:t>cordinate</a:t>
                </a:r>
                <a:r>
                  <a:rPr lang="en-US" altLang="zh-CN" sz="2400" b="1" dirty="0">
                    <a:latin typeface="+mn-ea"/>
                  </a:rPr>
                  <a:t>), </a:t>
                </a:r>
                <a:r>
                  <a:rPr lang="zh-CN" altLang="en-US" sz="2400" b="1" dirty="0">
                    <a:latin typeface="+mn-ea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400" b="1" i="1" ker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400" b="1" i="1" ker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ker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ker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ker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 ker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ker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sz="2400" b="1" i="1" ker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ker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1" i="1" ker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3760670"/>
                <a:ext cx="7792320" cy="1210139"/>
              </a:xfrm>
              <a:prstGeom prst="rect">
                <a:avLst/>
              </a:prstGeom>
              <a:blipFill rotWithShape="0">
                <a:blip r:embed="rId5"/>
                <a:stretch>
                  <a:fillRect b="-5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586094"/>
              </p:ext>
            </p:extLst>
          </p:nvPr>
        </p:nvGraphicFramePr>
        <p:xfrm>
          <a:off x="2828164" y="5163303"/>
          <a:ext cx="40132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6" imgW="2603160" imgH="812520" progId="Equation.DSMT4">
                  <p:embed/>
                </p:oleObj>
              </mc:Choice>
              <mc:Fallback>
                <p:oleObj name="Equation" r:id="rId6" imgW="2603160" imgH="812520" progId="Equation.DSMT4">
                  <p:embed/>
                  <p:pic>
                    <p:nvPicPr>
                      <p:cNvPr id="0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64" y="5163303"/>
                        <a:ext cx="40132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999406" y="5556743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8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latin typeface="+mn-ea"/>
              </a:rPr>
              <a:t>记号：</a:t>
            </a:r>
            <a:endParaRPr lang="en-US" altLang="zh-CN" sz="2400" b="1" kern="0" dirty="0">
              <a:solidFill>
                <a:srgbClr val="0066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9623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902" y="1356757"/>
                <a:ext cx="7853395" cy="986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的坐标为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,⋯, 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902" y="1356757"/>
                <a:ext cx="7853395" cy="986552"/>
              </a:xfrm>
              <a:prstGeom prst="rect">
                <a:avLst/>
              </a:prstGeom>
              <a:blipFill rotWithShape="0">
                <a:blip r:embed="rId2"/>
                <a:stretch>
                  <a:fillRect t="-1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65488" y="3385042"/>
                <a:ext cx="32377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488" y="3385042"/>
                <a:ext cx="323774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61" y="2235174"/>
            <a:ext cx="7561263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Cambria" panose="02040503050406030204" pitchFamily="18" charset="0"/>
              </a:rPr>
              <a:t>注</a:t>
            </a:r>
            <a:endParaRPr lang="en-US" altLang="zh-CN" sz="2400" b="1" dirty="0">
              <a:solidFill>
                <a:schemeClr val="accent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195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）记号</a:t>
            </a:r>
            <a:endParaRPr lang="zh-CN" altLang="en-US" sz="24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647786" y="3861521"/>
                <a:ext cx="4745658" cy="1070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4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b="0" i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400" b="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4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86" y="3861521"/>
                <a:ext cx="4745658" cy="10700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61" y="4842436"/>
            <a:ext cx="7561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）向量与坐标是一一对应的关系</a:t>
            </a:r>
            <a:endParaRPr lang="zh-CN" altLang="en-US" sz="24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35164" y="5796831"/>
                <a:ext cx="534121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64" y="5796831"/>
                <a:ext cx="53412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667647" y="5796831"/>
                <a:ext cx="2835840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647" y="5796831"/>
                <a:ext cx="28358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65796" y="5512363"/>
                <a:ext cx="1702133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96" y="5512363"/>
                <a:ext cx="170213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2109743" y="6058441"/>
            <a:ext cx="2310063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34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6"/>
          <p:cNvSpPr>
            <a:spLocks noGrp="1" noChangeArrowheads="1"/>
          </p:cNvSpPr>
          <p:nvPr/>
        </p:nvSpPr>
        <p:spPr bwMode="auto">
          <a:xfrm>
            <a:off x="1670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fld id="{1128D8A8-77A7-40A7-838B-2DD502A66694}" type="slidenum">
              <a:rPr lang="en-US" altLang="zh-CN" sz="14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graphicFrame>
        <p:nvGraphicFramePr>
          <p:cNvPr id="34819" name="Object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53621712"/>
              </p:ext>
            </p:extLst>
          </p:nvPr>
        </p:nvGraphicFramePr>
        <p:xfrm>
          <a:off x="3783013" y="2339660"/>
          <a:ext cx="3875087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4" imgW="1666990" imgH="581040" progId="Equation.DSMT4">
                  <p:embed/>
                </p:oleObj>
              </mc:Choice>
              <mc:Fallback>
                <p:oleObj name="Equation" r:id="rId4" imgW="1666990" imgH="581040" progId="Equation.DSMT4">
                  <p:embed/>
                  <p:pic>
                    <p:nvPicPr>
                      <p:cNvPr id="34819" name="Object 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2339660"/>
                        <a:ext cx="3875087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2454275" y="1744811"/>
            <a:ext cx="162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3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1" name="Object 4"/>
              <p:cNvSpPr txBox="1"/>
              <p:nvPr/>
            </p:nvSpPr>
            <p:spPr bwMode="auto">
              <a:xfrm>
                <a:off x="2576038" y="4654653"/>
                <a:ext cx="1821216" cy="5397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82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6038" y="4654653"/>
                <a:ext cx="1821216" cy="539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219751" y="469393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下的坐标。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pSp>
        <p:nvGrpSpPr>
          <p:cNvPr id="34823" name="组合 8"/>
          <p:cNvGrpSpPr>
            <a:grpSpLocks/>
          </p:cNvGrpSpPr>
          <p:nvPr/>
        </p:nvGrpSpPr>
        <p:grpSpPr bwMode="auto">
          <a:xfrm>
            <a:off x="2558257" y="4023267"/>
            <a:ext cx="6140395" cy="488505"/>
            <a:chOff x="962819" y="4022607"/>
            <a:chExt cx="6140396" cy="489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24" name="Rectangle 3"/>
                <p:cNvSpPr>
                  <a:spLocks noChangeArrowheads="1"/>
                </p:cNvSpPr>
                <p:nvPr/>
              </p:nvSpPr>
              <p:spPr bwMode="auto">
                <a:xfrm>
                  <a:off x="3358302" y="4022607"/>
                  <a:ext cx="3744913" cy="468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zh-CN" altLang="en-US" sz="2400" b="1" dirty="0">
                      <a:latin typeface="+mn-ea"/>
                      <a:ea typeface="+mn-ea"/>
                    </a:rPr>
                    <a:t>求</a:t>
                  </a:r>
                  <a14:m>
                    <m:oMath xmlns:m="http://schemas.openxmlformats.org/officeDocument/2006/math">
                      <m:r>
                        <a:rPr lang="en-AU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  <m:r>
                        <a:rPr lang="en-AU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AU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AU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  <m:r>
                                <a:rPr lang="en-AU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lang="en-AU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  <m:r>
                                <a:rPr lang="en-AU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,−</m:t>
                              </m:r>
                              <m:r>
                                <a:rPr lang="en-AU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AU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p>
                    </m:oMath>
                  </a14:m>
                  <a:r>
                    <a:rPr lang="zh-CN" altLang="en-US" sz="2400" b="1" dirty="0">
                      <a:latin typeface="+mn-ea"/>
                      <a:ea typeface="+mn-ea"/>
                    </a:rPr>
                    <a:t>在基</a:t>
                  </a:r>
                </a:p>
              </p:txBody>
            </p:sp>
          </mc:Choice>
          <mc:Fallback xmlns="">
            <p:sp>
              <p:nvSpPr>
                <p:cNvPr id="3482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58302" y="4022607"/>
                  <a:ext cx="3744913" cy="468773"/>
                </a:xfrm>
                <a:prstGeom prst="rect">
                  <a:avLst/>
                </a:prstGeom>
                <a:blipFill>
                  <a:blip r:embed="rId7"/>
                  <a:stretch>
                    <a:fillRect l="-2606" t="-9091" b="-2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2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62819" y="4041134"/>
                  <a:ext cx="2395483" cy="470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zh-CN" altLang="en-US" sz="2400" b="1" dirty="0">
                      <a:latin typeface="+mn-ea"/>
                      <a:ea typeface="+mn-ea"/>
                    </a:rPr>
                    <a:t>为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AU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AU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𝑹</m:t>
                          </m:r>
                        </m:e>
                        <m:sup>
                          <m:r>
                            <a:rPr lang="en-AU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zh-CN" altLang="en-US" sz="2400" b="1" dirty="0">
                      <a:latin typeface="+mn-ea"/>
                      <a:ea typeface="+mn-ea"/>
                    </a:rPr>
                    <a:t>的一组基，</a:t>
                  </a:r>
                </a:p>
              </p:txBody>
            </p:sp>
          </mc:Choice>
          <mc:Fallback xmlns="">
            <p:sp>
              <p:nvSpPr>
                <p:cNvPr id="34825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2819" y="4041134"/>
                  <a:ext cx="2395483" cy="470570"/>
                </a:xfrm>
                <a:prstGeom prst="rect">
                  <a:avLst/>
                </a:prstGeom>
                <a:blipFill>
                  <a:blip r:embed="rId8"/>
                  <a:stretch>
                    <a:fillRect l="-4071" t="-7792" r="-2799" b="-2987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1EECF09-3504-490E-8099-51FE7B12E1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551" y="505958"/>
            <a:ext cx="6541575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3376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求解向量坐标示例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4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中的元素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分别在两组基</a:t>
                </a: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blipFill>
                <a:blip r:embed="rId4"/>
                <a:stretch>
                  <a:fillRect l="-1233" b="-1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179041" y="4341302"/>
            <a:ext cx="687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下的坐标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.</a:t>
            </a:r>
            <a:endParaRPr lang="zh-CN" altLang="en-US" sz="24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对象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592481"/>
              </p:ext>
            </p:extLst>
          </p:nvPr>
        </p:nvGraphicFramePr>
        <p:xfrm>
          <a:off x="972220" y="3282950"/>
          <a:ext cx="674846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5" imgW="4381200" imgH="533160" progId="Equation.DSMT4">
                  <p:embed/>
                </p:oleObj>
              </mc:Choice>
              <mc:Fallback>
                <p:oleObj name="Equation" r:id="rId5" imgW="4381200" imgH="53316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220" y="3282950"/>
                        <a:ext cx="6748463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254118"/>
              </p:ext>
            </p:extLst>
          </p:nvPr>
        </p:nvGraphicFramePr>
        <p:xfrm>
          <a:off x="1103540" y="2357030"/>
          <a:ext cx="64579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7" imgW="4190760" imgH="533160" progId="Equation.DSMT4">
                  <p:embed/>
                </p:oleObj>
              </mc:Choice>
              <mc:Fallback>
                <p:oleObj name="Equation" r:id="rId7" imgW="4190760" imgH="533160" progId="Equation.DSMT4">
                  <p:embed/>
                  <p:pic>
                    <p:nvPicPr>
                      <p:cNvPr id="0" name="对象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540" y="2357030"/>
                        <a:ext cx="64579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984666" y="5064153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  因为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𝐈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下的坐标为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666" y="5064153"/>
                <a:ext cx="6875462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976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1069954" y="5728282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954" y="5728282"/>
                <a:ext cx="6875462" cy="405624"/>
              </a:xfrm>
              <a:prstGeom prst="rect">
                <a:avLst/>
              </a:prstGeom>
              <a:blipFill rotWithShape="1">
                <a:blip r:embed="rId10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85087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线性空间的研究方法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18067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问题  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如何研究线性空间？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381" y="2186474"/>
                <a:ext cx="7330207" cy="1135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/>
                  <a:t>线性空间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/>
                  <a:t>的元素称之为</a:t>
                </a:r>
                <a:r>
                  <a:rPr lang="zh-CN" altLang="en-US" sz="2400" b="1" dirty="0">
                    <a:solidFill>
                      <a:srgbClr val="00B0F0"/>
                    </a:solidFill>
                  </a:rPr>
                  <a:t>向量</a:t>
                </a:r>
                <a:r>
                  <a:rPr lang="en-US" altLang="zh-CN" sz="2400" b="1" dirty="0"/>
                  <a:t>, </a:t>
                </a:r>
                <a:r>
                  <a:rPr lang="zh-CN" altLang="en-US" sz="2400" b="1" dirty="0"/>
                  <a:t>因此线性空间亦称之为</a:t>
                </a:r>
                <a:r>
                  <a:rPr lang="zh-CN" altLang="en-US" sz="2400" b="1" dirty="0">
                    <a:solidFill>
                      <a:srgbClr val="00B0F0"/>
                    </a:solidFill>
                  </a:rPr>
                  <a:t>向量空间</a:t>
                </a:r>
                <a:r>
                  <a:rPr lang="en-US" altLang="zh-CN" sz="2400" b="1" dirty="0"/>
                  <a:t>.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381" y="2186474"/>
                <a:ext cx="7330207" cy="1135054"/>
              </a:xfrm>
              <a:prstGeom prst="rect">
                <a:avLst/>
              </a:prstGeom>
              <a:blipFill>
                <a:blip r:embed="rId2"/>
                <a:stretch>
                  <a:fillRect r="-1165" b="-11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218" y="3544812"/>
                <a:ext cx="5169619" cy="649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6218" y="3544812"/>
                <a:ext cx="5169619" cy="649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034" y="4194349"/>
                <a:ext cx="7283554" cy="581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有序数组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称之为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向量</a:t>
                </a:r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034" y="4194349"/>
                <a:ext cx="7283554" cy="581057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843886"/>
                <a:ext cx="7166268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400" b="1" dirty="0"/>
                  <a:t>(1) 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用研究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中向量组的方法来研究线性空间</a:t>
                </a:r>
                <a:r>
                  <a:rPr lang="en-US" altLang="zh-CN" sz="2400" b="1" dirty="0"/>
                  <a:t>;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843886"/>
                <a:ext cx="7166268" cy="646331"/>
              </a:xfrm>
              <a:prstGeom prst="rect">
                <a:avLst/>
              </a:prstGeom>
              <a:blipFill>
                <a:blip r:embed="rId5"/>
                <a:stretch>
                  <a:fillRect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4" y="5424943"/>
            <a:ext cx="75612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en-US" altLang="zh-CN" sz="2400" b="1" dirty="0"/>
              <a:t>(2) </a:t>
            </a:r>
            <a:r>
              <a:rPr lang="zh-CN" altLang="en-US" sz="2400" b="1" dirty="0">
                <a:solidFill>
                  <a:schemeClr val="tx1"/>
                </a:solidFill>
              </a:rPr>
              <a:t>线性空间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</a:rPr>
              <a:t>向量空间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中的向量是抽象的向量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</a:p>
          <a:p>
            <a:pPr marL="361950">
              <a:lnSpc>
                <a:spcPct val="150000"/>
              </a:lnSpc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不再特指有序数组</a:t>
            </a:r>
            <a:r>
              <a:rPr lang="en-US" altLang="zh-CN" sz="2400" b="1" dirty="0">
                <a:solidFill>
                  <a:schemeClr val="tx1"/>
                </a:solidFill>
              </a:rPr>
              <a:t>.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4567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求解向量坐标示例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917554" y="1708557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即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554" y="1708557"/>
                <a:ext cx="687546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976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772883"/>
              </p:ext>
            </p:extLst>
          </p:nvPr>
        </p:nvGraphicFramePr>
        <p:xfrm>
          <a:off x="1532768" y="2352413"/>
          <a:ext cx="334645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5" imgW="2171520" imgH="1079280" progId="Equation.DSMT4">
                  <p:embed/>
                </p:oleObj>
              </mc:Choice>
              <mc:Fallback>
                <p:oleObj name="Equation" r:id="rId5" imgW="2171520" imgH="1079280" progId="Equation.DSMT4">
                  <p:embed/>
                  <p:pic>
                    <p:nvPicPr>
                      <p:cNvPr id="0" name="对象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768" y="2352413"/>
                        <a:ext cx="3346450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917554" y="4304354"/>
                <a:ext cx="687546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解方程组得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 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𝟏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下的坐标为</a:t>
                </a: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554" y="4304354"/>
                <a:ext cx="6875462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976" t="-4310" b="-146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549837" y="5276362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37" y="5276362"/>
                <a:ext cx="6875462" cy="405624"/>
              </a:xfrm>
              <a:prstGeom prst="rect">
                <a:avLst/>
              </a:prstGeom>
              <a:blipFill rotWithShape="1">
                <a:blip r:embed="rId8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917554" y="5900692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1" kern="0" dirty="0">
                <a:solidFill>
                  <a:srgbClr val="C00000"/>
                </a:solidFill>
                <a:latin typeface="+mn-ea"/>
              </a:rPr>
              <a:t>注：同一向量在不同的基底下的坐标不相等</a:t>
            </a:r>
            <a:r>
              <a:rPr lang="en-US" altLang="zh-CN" sz="2000" b="1" kern="0" dirty="0">
                <a:solidFill>
                  <a:srgbClr val="C00000"/>
                </a:solidFill>
                <a:latin typeface="+mn-ea"/>
              </a:rPr>
              <a:t>.</a:t>
            </a:r>
            <a:endParaRPr lang="en-US" altLang="zh-CN" sz="2000" b="1" kern="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2747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 noChangeArrowheads="1"/>
          </p:cNvSpPr>
          <p:nvPr/>
        </p:nvSpPr>
        <p:spPr bwMode="auto">
          <a:xfrm>
            <a:off x="1670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fld id="{B05476A3-621A-45C0-A638-6CE5594168FB}" type="slidenum">
              <a:rPr lang="en-US" altLang="zh-CN" sz="14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graphicFrame>
        <p:nvGraphicFramePr>
          <p:cNvPr id="44035" name="Object 4"/>
          <p:cNvGraphicFramePr>
            <a:graphicFrameLocks/>
          </p:cNvGraphicFramePr>
          <p:nvPr/>
        </p:nvGraphicFramePr>
        <p:xfrm>
          <a:off x="3238500" y="2643189"/>
          <a:ext cx="2927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r:id="rId4" imgW="1362010" imgH="371520" progId="Equation.DSMT4">
                  <p:embed/>
                </p:oleObj>
              </mc:Choice>
              <mc:Fallback>
                <p:oleObj r:id="rId4" imgW="1362010" imgH="371520" progId="Equation.DSMT4">
                  <p:embed/>
                  <p:pic>
                    <p:nvPicPr>
                      <p:cNvPr id="4403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643189"/>
                        <a:ext cx="29273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874" name="Rectangle 5"/>
              <p:cNvSpPr>
                <a:spLocks noChangeArrowheads="1"/>
              </p:cNvSpPr>
              <p:nvPr/>
            </p:nvSpPr>
            <p:spPr bwMode="auto">
              <a:xfrm>
                <a:off x="1243616" y="1898790"/>
                <a:ext cx="437870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5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两组基           </a:t>
                </a:r>
              </a:p>
            </p:txBody>
          </p:sp>
        </mc:Choice>
        <mc:Fallback xmlns="">
          <p:sp>
            <p:nvSpPr>
              <p:cNvPr id="3687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616" y="1898790"/>
                <a:ext cx="4378707" cy="461665"/>
              </a:xfrm>
              <a:prstGeom prst="rect">
                <a:avLst/>
              </a:prstGeom>
              <a:blipFill>
                <a:blip r:embed="rId6"/>
                <a:stretch>
                  <a:fillRect l="-2089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1" name="Rectangle 8"/>
              <p:cNvSpPr>
                <a:spLocks noChangeArrowheads="1"/>
              </p:cNvSpPr>
              <p:nvPr/>
            </p:nvSpPr>
            <p:spPr bwMode="auto">
              <a:xfrm>
                <a:off x="1745511" y="3906731"/>
                <a:ext cx="7992934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marL="514350" indent="-514350"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</m:d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𝟒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在这两组基下的坐标</a:t>
                </a:r>
                <a:r>
                  <a:rPr lang="en-AU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871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511" y="3906731"/>
                <a:ext cx="7992934" cy="470000"/>
              </a:xfrm>
              <a:prstGeom prst="rect">
                <a:avLst/>
              </a:prstGeom>
              <a:blipFill>
                <a:blip r:embed="rId7"/>
                <a:stretch>
                  <a:fillRect l="-114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8" name="矩形 1"/>
          <p:cNvSpPr>
            <a:spLocks noChangeArrowheads="1"/>
          </p:cNvSpPr>
          <p:nvPr/>
        </p:nvSpPr>
        <p:spPr bwMode="auto">
          <a:xfrm>
            <a:off x="1745511" y="4878384"/>
            <a:ext cx="7113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kern="0" dirty="0">
                <a:solidFill>
                  <a:srgbClr val="C00000"/>
                </a:solidFill>
                <a:latin typeface="+mn-ea"/>
                <a:ea typeface="+mn-ea"/>
              </a:rPr>
              <a:t>再次强调：一个向量在不同基底下的坐标是不相同的。</a:t>
            </a:r>
          </a:p>
        </p:txBody>
      </p:sp>
    </p:spTree>
    <p:extLst>
      <p:ext uri="{BB962C8B-B14F-4D97-AF65-F5344CB8AC3E}">
        <p14:creationId xmlns:p14="http://schemas.microsoft.com/office/powerpoint/2010/main" val="19261313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/>
      <p:bldP spid="36871" grpId="0"/>
      <p:bldP spid="440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Text Box 4"/>
              <p:cNvSpPr txBox="1">
                <a:spLocks noChangeArrowheads="1"/>
              </p:cNvSpPr>
              <p:nvPr/>
            </p:nvSpPr>
            <p:spPr bwMode="auto">
              <a:xfrm>
                <a:off x="1847850" y="1700214"/>
                <a:ext cx="8610600" cy="830997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Blip>
                    <a:blip r:embed="rId3"/>
                  </a:buBlip>
                </a:pPr>
                <a:r>
                  <a:rPr lang="zh-CN" altLang="en-US" sz="2400" b="1" dirty="0">
                    <a:latin typeface="+mn-ea"/>
                    <a:ea typeface="+mn-ea"/>
                  </a:rPr>
                  <a:t>有了基，就可以将一个抽象的线性空间中的元素和一个实际的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>
                            <a:latin typeface="+mn-ea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+mn-ea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zh-CN" sz="2400" b="1">
                            <a:latin typeface="+mn-ea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中元素对应起来，从而将抽象问题具体化进行研究。</a:t>
                </a:r>
              </a:p>
            </p:txBody>
          </p:sp>
        </mc:Choice>
        <mc:Fallback>
          <p:sp>
            <p:nvSpPr>
              <p:cNvPr id="2560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850" y="1700214"/>
                <a:ext cx="8610600" cy="830997"/>
              </a:xfrm>
              <a:prstGeom prst="rect">
                <a:avLst/>
              </a:prstGeom>
              <a:blipFill>
                <a:blip r:embed="rId4"/>
                <a:stretch>
                  <a:fillRect t="-5072" r="-495" b="-15217"/>
                </a:stretch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528255" y="836613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归纳：</a:t>
            </a:r>
          </a:p>
        </p:txBody>
      </p:sp>
    </p:spTree>
    <p:extLst>
      <p:ext uri="{BB962C8B-B14F-4D97-AF65-F5344CB8AC3E}">
        <p14:creationId xmlns:p14="http://schemas.microsoft.com/office/powerpoint/2010/main" val="184463065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532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的两组基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532727"/>
              </a:xfrm>
              <a:prstGeom prst="rect">
                <a:avLst/>
              </a:prstGeom>
              <a:blipFill rotWithShape="1">
                <a:blip r:embed="rId2"/>
                <a:stretch>
                  <a:fillRect t="-797" b="-43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17" y="3106474"/>
            <a:ext cx="7561263" cy="178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讨论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 marL="70485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两组基底之间的过渡关系；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  <a:p>
            <a:pPr marL="70485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同一向量在不同基底下坐标之间的关系</a:t>
            </a:r>
            <a:r>
              <a:rPr lang="en-US" altLang="zh-CN" sz="24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284236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532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的两组基</a:t>
                </a:r>
              </a:p>
            </p:txBody>
          </p:sp>
        </mc:Choice>
        <mc:Fallback xmlns=""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532727"/>
              </a:xfrm>
              <a:prstGeom prst="rect">
                <a:avLst/>
              </a:prstGeom>
              <a:blipFill rotWithShape="1">
                <a:blip r:embed="rId3"/>
                <a:stretch>
                  <a:fillRect t="-797" b="-43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17" y="3106474"/>
            <a:ext cx="7561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70485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两组基底之间的过渡关系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40574"/>
              </p:ext>
            </p:extLst>
          </p:nvPr>
        </p:nvGraphicFramePr>
        <p:xfrm>
          <a:off x="1854622" y="3895418"/>
          <a:ext cx="3424237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4" imgW="2222280" imgH="1066680" progId="Equation.DSMT4">
                  <p:embed/>
                </p:oleObj>
              </mc:Choice>
              <mc:Fallback>
                <p:oleObj name="Equation" r:id="rId4" imgW="2222280" imgH="1066680" progId="Equation.DSMT4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622" y="3895418"/>
                        <a:ext cx="3424237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08161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532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的两组基</a:t>
                </a:r>
              </a:p>
            </p:txBody>
          </p:sp>
        </mc:Choice>
        <mc:Fallback xmlns=""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532727"/>
              </a:xfrm>
              <a:prstGeom prst="rect">
                <a:avLst/>
              </a:prstGeom>
              <a:blipFill rotWithShape="1">
                <a:blip r:embed="rId3"/>
                <a:stretch>
                  <a:fillRect t="-797" b="-43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17" y="3106474"/>
            <a:ext cx="7561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70485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两组基底之间的过渡关系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248519"/>
              </p:ext>
            </p:extLst>
          </p:nvPr>
        </p:nvGraphicFramePr>
        <p:xfrm>
          <a:off x="1109663" y="3705225"/>
          <a:ext cx="577056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4" imgW="3746160" imgH="1079280" progId="Equation.DSMT4">
                  <p:embed/>
                </p:oleObj>
              </mc:Choice>
              <mc:Fallback>
                <p:oleObj name="Equation" r:id="rId4" imgW="3746160" imgH="10792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3705225"/>
                        <a:ext cx="5770562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229" y="5391871"/>
                <a:ext cx="6862526" cy="600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200" b="1" dirty="0"/>
                  <a:t>即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200" b="1" i="1" smtClean="0">
                            <a:latin typeface="Cambria Math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2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200" b="1" i="1" smtClean="0">
                            <a:latin typeface="Cambria Math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zh-CN" altLang="en-US" sz="22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229" y="5391871"/>
                <a:ext cx="6862526" cy="600164"/>
              </a:xfrm>
              <a:prstGeom prst="rect">
                <a:avLst/>
              </a:prstGeom>
              <a:blipFill rotWithShape="1">
                <a:blip r:embed="rId6"/>
                <a:stretch>
                  <a:fillRect b="-90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57" y="5924922"/>
                <a:ext cx="756126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为由基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到基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过渡矩阵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157" y="5924922"/>
                <a:ext cx="7561263" cy="646331"/>
              </a:xfrm>
              <a:prstGeom prst="rect">
                <a:avLst/>
              </a:prstGeom>
              <a:blipFill rotWithShape="1">
                <a:blip r:embed="rId7"/>
                <a:stretch>
                  <a:fillRect r="-806"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38970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532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的两组基</a:t>
                </a:r>
              </a:p>
            </p:txBody>
          </p:sp>
        </mc:Choice>
        <mc:Fallback xmlns=""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532727"/>
              </a:xfrm>
              <a:prstGeom prst="rect">
                <a:avLst/>
              </a:prstGeom>
              <a:blipFill rotWithShape="1">
                <a:blip r:embed="rId2"/>
                <a:stretch>
                  <a:fillRect t="-797" b="-43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17" y="3106474"/>
            <a:ext cx="7561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70485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两组基底之间的过渡关系</a:t>
            </a:r>
            <a:endParaRPr lang="zh-CN" altLang="en-US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217" y="3898631"/>
                <a:ext cx="6862526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217" y="3898631"/>
                <a:ext cx="6862526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4" y="4582683"/>
            <a:ext cx="756126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注：过渡矩阵是可逆矩阵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.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063" y="5238389"/>
                <a:ext cx="6862526" cy="6588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063" y="5238389"/>
                <a:ext cx="6862526" cy="6588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90" y="5891366"/>
                <a:ext cx="7561263" cy="6588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由基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到基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的过渡矩阵为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990" y="5891366"/>
                <a:ext cx="7561263" cy="658835"/>
              </a:xfrm>
              <a:prstGeom prst="rect">
                <a:avLst/>
              </a:prstGeom>
              <a:blipFill rotWithShape="1">
                <a:blip r:embed="rId5"/>
                <a:stretch>
                  <a:fillRect b="-91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53981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的一个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阶方阵</a:t>
                </a:r>
                <a:r>
                  <a:rPr lang="en-US" altLang="zh-CN" sz="2400" b="1" dirty="0">
                    <a:latin typeface="+mn-ea"/>
                  </a:rPr>
                  <a:t>,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blipFill rotWithShape="0">
                <a:blip r:embed="rId2"/>
                <a:stretch>
                  <a:fillRect l="-1613" t="-1224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60233" y="2854672"/>
                <a:ext cx="4875437" cy="742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2400" b="1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233" y="2854672"/>
                <a:ext cx="4875437" cy="742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01349" y="3455851"/>
                <a:ext cx="64121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kern="0" dirty="0">
                    <a:solidFill>
                      <a:schemeClr val="tx1"/>
                    </a:solidFill>
                    <a:latin typeface="+mn-ea"/>
                  </a:rPr>
                  <a:t>则</a:t>
                </a:r>
                <a:r>
                  <a:rPr lang="zh-CN" altLang="en-US" sz="2400" b="1" kern="0" dirty="0">
                    <a:solidFill>
                      <a:srgbClr val="0070C0"/>
                    </a:solidFill>
                    <a:latin typeface="+mn-ea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solidFill>
                      <a:srgbClr val="0070C0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kern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kern="0" dirty="0">
                    <a:solidFill>
                      <a:srgbClr val="0070C0"/>
                    </a:solidFill>
                    <a:latin typeface="+mn-ea"/>
                  </a:rPr>
                  <a:t>的基当且仅当</a:t>
                </a:r>
                <a14:m>
                  <m:oMath xmlns:m="http://schemas.openxmlformats.org/officeDocument/2006/math">
                    <m:r>
                      <a:rPr lang="en-US" altLang="zh-CN" sz="2400" b="1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kern="0" dirty="0">
                    <a:solidFill>
                      <a:srgbClr val="0070C0"/>
                    </a:solidFill>
                    <a:latin typeface="+mn-ea"/>
                  </a:rPr>
                  <a:t>可逆</a:t>
                </a:r>
                <a:r>
                  <a:rPr lang="en-US" altLang="zh-CN" sz="2400" b="1" kern="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49" y="3455851"/>
                <a:ext cx="6412140" cy="646331"/>
              </a:xfrm>
              <a:prstGeom prst="rect">
                <a:avLst/>
              </a:prstGeom>
              <a:blipFill>
                <a:blip r:embed="rId4"/>
                <a:stretch>
                  <a:fillRect l="-1426" r="-57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4229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28" y="1534705"/>
                <a:ext cx="6905651" cy="434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</a:rPr>
                  <a:t>证明   令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000" b="1" i="1" dirty="0">
                    <a:solidFill>
                      <a:srgbClr val="006666"/>
                    </a:solidFill>
                    <a:latin typeface="Cambria Math"/>
                  </a:rPr>
                  <a:t>,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628" y="1534705"/>
                <a:ext cx="6905651" cy="434606"/>
              </a:xfrm>
              <a:prstGeom prst="rect">
                <a:avLst/>
              </a:prstGeom>
              <a:blipFill>
                <a:blip r:embed="rId2"/>
                <a:stretch>
                  <a:fillRect t="-1408" b="-253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465" y="2136080"/>
                <a:ext cx="69056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0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0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465" y="2136080"/>
                <a:ext cx="6905651" cy="461665"/>
              </a:xfrm>
              <a:prstGeom prst="rect">
                <a:avLst/>
              </a:prstGeom>
              <a:blipFill>
                <a:blip r:embed="rId3"/>
                <a:stretch>
                  <a:fillRect b="-65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28" y="3601867"/>
            <a:ext cx="6905651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000" b="1" kern="0" dirty="0">
                <a:solidFill>
                  <a:schemeClr val="accent4">
                    <a:lumMod val="50000"/>
                  </a:schemeClr>
                </a:solidFill>
              </a:rPr>
              <a:t>由此，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078" y="4127585"/>
                <a:ext cx="8351960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可逆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齐次线性方程组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只有零解：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078" y="4127585"/>
                <a:ext cx="8351960" cy="430374"/>
              </a:xfrm>
              <a:prstGeom prst="rect">
                <a:avLst/>
              </a:prstGeom>
              <a:blipFill rotWithShape="0">
                <a:blip r:embed="rId4"/>
                <a:stretch>
                  <a:fillRect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599" y="2705336"/>
                <a:ext cx="69056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kern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𝑨𝑿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599" y="2705336"/>
                <a:ext cx="690565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00580" y="4771064"/>
                <a:ext cx="60242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000" b="1" i="0" dirty="0">
                    <a:solidFill>
                      <a:schemeClr val="accent4">
                        <a:lumMod val="50000"/>
                      </a:schemeClr>
                    </a:solidFill>
                    <a:latin typeface="+mj-lt"/>
                  </a:rPr>
                  <a:t>要使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</a:t>
                </a:r>
                <a:endParaRPr lang="zh-CN" altLang="en-US" sz="20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80" y="4771064"/>
                <a:ext cx="6024213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00579" y="5382682"/>
                <a:ext cx="2994859" cy="43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线性无关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79" y="5382682"/>
                <a:ext cx="2994859" cy="431657"/>
              </a:xfrm>
              <a:prstGeom prst="rect">
                <a:avLst/>
              </a:prstGeom>
              <a:blipFill>
                <a:blip r:embed="rId7"/>
                <a:stretch>
                  <a:fillRect t="-8451" r="-1423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970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2" grpId="0"/>
      <p:bldP spid="4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55" y="4924765"/>
            <a:ext cx="7561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70485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同一向量在不同基底下坐标之间的关系</a:t>
            </a:r>
            <a:endParaRPr lang="zh-CN" altLang="en-US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884" y="1491859"/>
                <a:ext cx="7561263" cy="14674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分别在两组基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下的坐标为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0884" y="1491859"/>
                <a:ext cx="7561263" cy="1467453"/>
              </a:xfrm>
              <a:prstGeom prst="rect">
                <a:avLst/>
              </a:prstGeom>
              <a:blipFill rotWithShape="1">
                <a:blip r:embed="rId3"/>
                <a:stretch>
                  <a:fillRect t="-833" b="-9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800959"/>
              </p:ext>
            </p:extLst>
          </p:nvPr>
        </p:nvGraphicFramePr>
        <p:xfrm>
          <a:off x="1443926" y="3127390"/>
          <a:ext cx="19764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4" imgW="1282680" imgH="241200" progId="Equation.DSMT4">
                  <p:embed/>
                </p:oleObj>
              </mc:Choice>
              <mc:Fallback>
                <p:oleObj name="Equation" r:id="rId4" imgW="1282680" imgH="241200" progId="Equation.DSMT4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926" y="3127390"/>
                        <a:ext cx="197643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27349"/>
              </p:ext>
            </p:extLst>
          </p:nvPr>
        </p:nvGraphicFramePr>
        <p:xfrm>
          <a:off x="4077589" y="3124949"/>
          <a:ext cx="29146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6" imgW="1892160" imgH="241200" progId="Equation.DSMT4">
                  <p:embed/>
                </p:oleObj>
              </mc:Choice>
              <mc:Fallback>
                <p:oleObj name="Equation" r:id="rId6" imgW="1892160" imgH="241200" progId="Equation.DSMT4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589" y="3124949"/>
                        <a:ext cx="29146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778934"/>
              </p:ext>
            </p:extLst>
          </p:nvPr>
        </p:nvGraphicFramePr>
        <p:xfrm>
          <a:off x="1440081" y="3683873"/>
          <a:ext cx="1936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8" imgW="1257120" imgH="241200" progId="Equation.DSMT4">
                  <p:embed/>
                </p:oleObj>
              </mc:Choice>
              <mc:Fallback>
                <p:oleObj name="Equation" r:id="rId8" imgW="1257120" imgH="241200" progId="Equation.DSMT4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081" y="3683873"/>
                        <a:ext cx="1936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97589"/>
              </p:ext>
            </p:extLst>
          </p:nvPr>
        </p:nvGraphicFramePr>
        <p:xfrm>
          <a:off x="1696295" y="4223856"/>
          <a:ext cx="1879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10" imgW="1218960" imgH="241200" progId="Equation.DSMT4">
                  <p:embed/>
                </p:oleObj>
              </mc:Choice>
              <mc:Fallback>
                <p:oleObj name="Equation" r:id="rId10" imgW="1218960" imgH="241200" progId="Equation.DSMT4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295" y="4223856"/>
                        <a:ext cx="18796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392572" y="3649210"/>
            <a:ext cx="2290195" cy="10821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224" y="5663375"/>
                <a:ext cx="5958638" cy="649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𝑨𝒀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224" y="5663375"/>
                <a:ext cx="5958638" cy="64953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85041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线性空间的研究方法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685" y="1454446"/>
                <a:ext cx="5169619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向量组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8685" y="1454446"/>
                <a:ext cx="5169619" cy="646331"/>
              </a:xfrm>
              <a:prstGeom prst="rect">
                <a:avLst/>
              </a:prstGeom>
              <a:blipFill>
                <a:blip r:embed="rId2"/>
                <a:stretch>
                  <a:fillRect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82" y="3482623"/>
            <a:ext cx="7619906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(1) </a:t>
            </a:r>
            <a:r>
              <a:rPr lang="zh-CN" altLang="en-US" sz="2400" b="1" dirty="0">
                <a:latin typeface="+mn-ea"/>
              </a:rPr>
              <a:t>厘清向量之间的亲疏关系：线性相关、线性无关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82" y="4147245"/>
            <a:ext cx="7166268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en-US" altLang="zh-CN" sz="2400" b="1" dirty="0"/>
              <a:t>(2) </a:t>
            </a:r>
            <a:r>
              <a:rPr lang="zh-CN" altLang="en-US" sz="2400" b="1" dirty="0">
                <a:solidFill>
                  <a:schemeClr val="tx1"/>
                </a:solidFill>
              </a:rPr>
              <a:t>选取代表组：</a:t>
            </a:r>
            <a:r>
              <a:rPr lang="zh-CN" altLang="en-US" sz="2400" b="1" dirty="0"/>
              <a:t>最大线性无关组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82" y="4793576"/>
            <a:ext cx="75612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代表组的价值：</a:t>
            </a:r>
            <a:endParaRPr lang="en-US" altLang="zh-CN" sz="2400" b="1" dirty="0"/>
          </a:p>
          <a:p>
            <a:pPr marL="361950"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F0"/>
                </a:solidFill>
              </a:rPr>
              <a:t>每一个向量可以用最大线性无关组唯一表示</a:t>
            </a:r>
            <a:endParaRPr lang="en-US" altLang="zh-CN" sz="24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41935" y="1362807"/>
            <a:ext cx="2108719" cy="201487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6218" y="1651476"/>
            <a:ext cx="284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638618" y="1803876"/>
            <a:ext cx="284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1813997" y="1648430"/>
            <a:ext cx="284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488054" y="1971006"/>
            <a:ext cx="284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1825481" y="1972766"/>
            <a:ext cx="284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1642071" y="2096263"/>
            <a:ext cx="284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1650102" y="1528233"/>
            <a:ext cx="284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.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73686" y="2895988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686" y="2895988"/>
                <a:ext cx="4106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0452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4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 noChangeArrowheads="1"/>
          </p:cNvSpPr>
          <p:nvPr/>
        </p:nvSpPr>
        <p:spPr bwMode="auto">
          <a:xfrm>
            <a:off x="1670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fld id="{E760DC76-FE2F-4417-83D5-89BF75E3292D}" type="slidenum">
              <a:rPr lang="en-US" altLang="zh-CN" sz="14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330801" y="14296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6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9" name="Rectangle 6"/>
              <p:cNvSpPr>
                <a:spLocks noChangeArrowheads="1"/>
              </p:cNvSpPr>
              <p:nvPr/>
            </p:nvSpPr>
            <p:spPr bwMode="auto">
              <a:xfrm>
                <a:off x="1236163" y="2637318"/>
                <a:ext cx="8566319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中的两组基，求由基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到基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过渡矩阵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P.</a:t>
                </a:r>
                <a:endPara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03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6163" y="2637318"/>
                <a:ext cx="8566319" cy="470000"/>
              </a:xfrm>
              <a:prstGeom prst="rect">
                <a:avLst/>
              </a:prstGeom>
              <a:blipFill>
                <a:blip r:embed="rId4"/>
                <a:stretch>
                  <a:fillRect l="-1139" t="-7792" r="-569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1524001" y="2887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latin typeface="Perpetua" panose="02020502060401020303" pitchFamily="18" charset="0"/>
            </a:endParaRPr>
          </a:p>
        </p:txBody>
      </p:sp>
      <p:graphicFrame>
        <p:nvGraphicFramePr>
          <p:cNvPr id="44044" name="Object 17"/>
          <p:cNvGraphicFramePr>
            <a:graphicFrameLocks/>
          </p:cNvGraphicFramePr>
          <p:nvPr>
            <p:extLst/>
          </p:nvPr>
        </p:nvGraphicFramePr>
        <p:xfrm>
          <a:off x="2861104" y="1019133"/>
          <a:ext cx="704691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5" imgW="3743232" imgH="581040" progId="Equation.DSMT4">
                  <p:embed/>
                </p:oleObj>
              </mc:Choice>
              <mc:Fallback>
                <p:oleObj r:id="rId5" imgW="3743232" imgH="581040" progId="Equation.DSMT4">
                  <p:embed/>
                  <p:pic>
                    <p:nvPicPr>
                      <p:cNvPr id="44044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104" y="1019133"/>
                        <a:ext cx="7046912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161288"/>
      </p:ext>
    </p:extLst>
  </p:cSld>
  <p:clrMapOvr>
    <a:masterClrMapping/>
  </p:clrMapOvr>
  <p:transition spd="slow">
    <p:strips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7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已知线性空间</a:t>
                </a:r>
                <a:r>
                  <a:rPr lang="en-AU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𝒕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的两组基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blipFill>
                <a:blip r:embed="rId3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824048" y="2981912"/>
                <a:ext cx="7415213" cy="1143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0"/>
                  </a:spcBef>
                  <a:buSzTx/>
                  <a:buAutoNum type="arabicParenBoth"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求由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A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到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B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的过渡矩阵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ct val="0"/>
                  </a:spcBef>
                  <a:buSzTx/>
                  <a:buAutoNum type="arabicParenBoth"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𝒕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B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下的坐标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048" y="2981912"/>
                <a:ext cx="7415213" cy="1143518"/>
              </a:xfrm>
              <a:prstGeom prst="rect">
                <a:avLst/>
              </a:prstGeom>
              <a:blipFill>
                <a:blip r:embed="rId4"/>
                <a:stretch>
                  <a:fillRect l="-1479" b="-132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02225" y="2289780"/>
                <a:ext cx="4821063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6666"/>
                    </a:solidFill>
                  </a:rPr>
                  <a:t>A: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dirty="0"/>
                  <a:t>;    </a:t>
                </a:r>
                <a:r>
                  <a:rPr lang="en-US" altLang="zh-CN" sz="2400" b="1" dirty="0"/>
                  <a:t>B: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25" y="2289780"/>
                <a:ext cx="4821063" cy="470000"/>
              </a:xfrm>
              <a:prstGeom prst="rect">
                <a:avLst/>
              </a:prstGeom>
              <a:blipFill>
                <a:blip r:embed="rId5"/>
                <a:stretch>
                  <a:fillRect l="-1896" t="-779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0060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uiExpand="1" build="p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4" y="1417325"/>
            <a:ext cx="69056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</a:rPr>
              <a:t>解  </a:t>
            </a:r>
            <a:r>
              <a:rPr lang="en-US" altLang="zh-CN" sz="2000" b="1" dirty="0">
                <a:solidFill>
                  <a:srgbClr val="006666"/>
                </a:solidFill>
              </a:rPr>
              <a:t>(1) </a:t>
            </a:r>
            <a:r>
              <a:rPr lang="zh-CN" altLang="en-US" sz="2000" b="1" dirty="0">
                <a:solidFill>
                  <a:srgbClr val="006666"/>
                </a:solidFill>
              </a:rPr>
              <a:t>根据</a:t>
            </a: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52234" y="2033333"/>
                <a:ext cx="2839432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234" y="2033333"/>
                <a:ext cx="2839432" cy="407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02735" y="2443076"/>
                <a:ext cx="3588931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5" y="2443076"/>
                <a:ext cx="3588931" cy="407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02735" y="2855722"/>
                <a:ext cx="3588931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1⋅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5" y="2855722"/>
                <a:ext cx="3588931" cy="407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77154" y="33915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0" dirty="0">
                <a:solidFill>
                  <a:srgbClr val="006666"/>
                </a:solidFill>
                <a:latin typeface="+mj-lt"/>
              </a:rPr>
              <a:t>写</a:t>
            </a:r>
            <a:r>
              <a:rPr lang="zh-CN" altLang="en-US" sz="2000" b="1" dirty="0">
                <a:solidFill>
                  <a:srgbClr val="006666"/>
                </a:solidFill>
                <a:latin typeface="+mj-lt"/>
              </a:rPr>
              <a:t>为</a:t>
            </a:r>
            <a:r>
              <a:rPr lang="zh-CN" altLang="en-US" sz="2000" b="1" i="0" dirty="0">
                <a:solidFill>
                  <a:srgbClr val="006666"/>
                </a:solidFill>
                <a:latin typeface="+mj-lt"/>
              </a:rPr>
              <a:t>矩阵乘积</a:t>
            </a:r>
            <a:endParaRPr lang="zh-CN" altLang="en-US" sz="2000" b="1" dirty="0">
              <a:solidFill>
                <a:srgbClr val="0066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35852" y="4056464"/>
                <a:ext cx="3793474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52" y="4056464"/>
                <a:ext cx="3793474" cy="439736"/>
              </a:xfrm>
              <a:prstGeom prst="rect">
                <a:avLst/>
              </a:prstGeom>
              <a:blipFill>
                <a:blip r:embed="rId5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77154" y="4852769"/>
                <a:ext cx="7179434" cy="12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6666"/>
                    </a:solidFill>
                  </a:rPr>
                  <a:t>从而</a:t>
                </a:r>
                <a:r>
                  <a:rPr lang="en-US" altLang="zh-CN" sz="2000" b="1" dirty="0">
                    <a:solidFill>
                      <a:srgbClr val="006666"/>
                    </a:solidFill>
                  </a:rPr>
                  <a:t>A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到</a:t>
                </a:r>
                <a:r>
                  <a:rPr lang="en-US" altLang="zh-CN" sz="2000" b="1" dirty="0">
                    <a:solidFill>
                      <a:srgbClr val="006666"/>
                    </a:solidFill>
                  </a:rPr>
                  <a:t>B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的过渡矩阵为</a:t>
                </a:r>
                <a:endParaRPr lang="en-US" altLang="zh-CN" sz="2000" b="1" dirty="0">
                  <a:solidFill>
                    <a:srgbClr val="0066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54" y="4852769"/>
                <a:ext cx="7179434" cy="1213987"/>
              </a:xfrm>
              <a:prstGeom prst="rect">
                <a:avLst/>
              </a:prstGeom>
              <a:blipFill>
                <a:blip r:embed="rId6"/>
                <a:stretch>
                  <a:fillRect l="-935" t="-2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81662" y="3823967"/>
                <a:ext cx="415498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662" y="3823967"/>
                <a:ext cx="415498" cy="906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双括号 21"/>
          <p:cNvSpPr/>
          <p:nvPr/>
        </p:nvSpPr>
        <p:spPr>
          <a:xfrm>
            <a:off x="4714618" y="3868086"/>
            <a:ext cx="1277473" cy="875945"/>
          </a:xfrm>
          <a:prstGeom prst="bracketPair">
            <a:avLst>
              <a:gd name="adj" fmla="val 7482"/>
            </a:avLst>
          </a:prstGeom>
          <a:ln w="1905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071464" y="3823967"/>
                <a:ext cx="415498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64" y="3823967"/>
                <a:ext cx="415498" cy="9062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436279" y="3817040"/>
                <a:ext cx="607859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>
                  <a:solidFill>
                    <a:srgbClr val="006666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279" y="3817040"/>
                <a:ext cx="607859" cy="906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/>
      <p:bldP spid="9" grpId="0"/>
      <p:bldP spid="11" grpId="0" build="p"/>
      <p:bldP spid="13" grpId="0"/>
      <p:bldP spid="14" grpId="0" uiExpand="1" build="p"/>
      <p:bldP spid="5" grpId="0"/>
      <p:bldP spid="22" grpId="0" animBg="1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724" y="1417325"/>
                <a:ext cx="6905651" cy="564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6666"/>
                    </a:solidFill>
                  </a:rPr>
                  <a:t>(2) </a:t>
                </a:r>
                <a:r>
                  <a:rPr lang="zh-CN" altLang="en-US" sz="2000" b="1" dirty="0">
                    <a:solidFill>
                      <a:srgbClr val="0070C0"/>
                    </a:solidFill>
                  </a:rPr>
                  <a:t>方法一</a:t>
                </a:r>
                <a:r>
                  <a:rPr lang="en-US" altLang="zh-CN" sz="2000" b="1" dirty="0">
                    <a:solidFill>
                      <a:srgbClr val="006666"/>
                    </a:solidFill>
                  </a:rPr>
                  <a:t>:   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 即      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724" y="1417325"/>
                <a:ext cx="6905651" cy="564514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11906" y="2109815"/>
                <a:ext cx="5293500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06" y="2109815"/>
                <a:ext cx="5293500" cy="407099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04862" y="272648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6666"/>
                </a:solidFill>
              </a:rPr>
              <a:t>比较系数得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28195" y="3296407"/>
                <a:ext cx="2257028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2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95" y="3296407"/>
                <a:ext cx="2257028" cy="1074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71863" y="3296407"/>
                <a:ext cx="2244845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6666"/>
                    </a:solidFill>
                  </a:rPr>
                  <a:t>解之得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63" y="3296407"/>
                <a:ext cx="2244845" cy="1074910"/>
              </a:xfrm>
              <a:prstGeom prst="rect">
                <a:avLst/>
              </a:prstGeom>
              <a:blipFill>
                <a:blip r:embed="rId5"/>
                <a:stretch>
                  <a:fillRect l="-2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04862" y="4660709"/>
                <a:ext cx="26180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6666"/>
                    </a:solidFill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</a:rPr>
                  <a:t>在</a:t>
                </a:r>
                <a:r>
                  <a:rPr lang="en-US" altLang="zh-CN" sz="2000" b="1" dirty="0">
                    <a:solidFill>
                      <a:srgbClr val="006666"/>
                    </a:solidFill>
                  </a:rPr>
                  <a:t>B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下的坐标为  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62" y="4660709"/>
                <a:ext cx="2618024" cy="400110"/>
              </a:xfrm>
              <a:prstGeom prst="rect">
                <a:avLst/>
              </a:prstGeom>
              <a:blipFill>
                <a:blip r:embed="rId6"/>
                <a:stretch>
                  <a:fillRect l="-2326" t="-9231" r="-2093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590162"/>
                <a:ext cx="7322345" cy="13101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590162"/>
                <a:ext cx="7322345" cy="13101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795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/>
      <p:bldP spid="9" grpId="0"/>
      <p:bldP spid="10" grpId="0"/>
      <p:bldP spid="15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基变换和坐标变换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36" y="1374952"/>
                <a:ext cx="6905651" cy="5648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70C0"/>
                    </a:solidFill>
                  </a:rPr>
                  <a:t>方法二</a:t>
                </a:r>
                <a:r>
                  <a:rPr lang="en-US" altLang="zh-CN" sz="2000" b="1" dirty="0">
                    <a:solidFill>
                      <a:srgbClr val="006666"/>
                    </a:solidFill>
                  </a:rPr>
                  <a:t>:   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根据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20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有</a:t>
                </a: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636" y="1374952"/>
                <a:ext cx="6905651" cy="564835"/>
              </a:xfrm>
              <a:prstGeom prst="rect">
                <a:avLst/>
              </a:prstGeom>
              <a:blipFill>
                <a:blip r:embed="rId2"/>
                <a:stretch>
                  <a:fillRect b="-163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144" y="3052280"/>
                <a:ext cx="5437529" cy="613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144" y="3052280"/>
                <a:ext cx="5437529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473" y="3569863"/>
                <a:ext cx="6373309" cy="613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8473" y="3569863"/>
                <a:ext cx="6373309" cy="613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561" y="4247871"/>
                <a:ext cx="6373309" cy="4996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由此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在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B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下的坐标为</a:t>
                </a: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561" y="4247871"/>
                <a:ext cx="6373309" cy="499624"/>
              </a:xfrm>
              <a:prstGeom prst="rect">
                <a:avLst/>
              </a:prstGeom>
              <a:blipFill>
                <a:blip r:embed="rId5"/>
                <a:stretch>
                  <a:fillRect b="-207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634" y="4111676"/>
                <a:ext cx="7322345" cy="2272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634" y="4111676"/>
                <a:ext cx="7322345" cy="22722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93159" y="2626489"/>
                <a:ext cx="4960782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6666"/>
                    </a:solidFill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在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A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下的坐标为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 则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9" y="2626489"/>
                <a:ext cx="4960782" cy="405624"/>
              </a:xfrm>
              <a:prstGeom prst="rect">
                <a:avLst/>
              </a:prstGeom>
              <a:blipFill>
                <a:blip r:embed="rId7"/>
                <a:stretch>
                  <a:fillRect l="-1351"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98359" y="2056297"/>
                <a:ext cx="4214359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59" y="2056297"/>
                <a:ext cx="4214359" cy="4397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2" grpId="0"/>
      <p:bldP spid="13" grpId="0"/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553618" y="4292601"/>
            <a:ext cx="6797428" cy="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6666"/>
                </a:solidFill>
                <a:latin typeface="+mn-ea"/>
              </a:rPr>
              <a:t>2.</a:t>
            </a:r>
            <a:r>
              <a:rPr lang="en-US" altLang="zh-CN" sz="3300" dirty="0">
                <a:solidFill>
                  <a:srgbClr val="008080"/>
                </a:solidFill>
                <a:latin typeface="Castellar" panose="020A0402060406010301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6666"/>
                </a:solidFill>
                <a:latin typeface="+mn-ea"/>
              </a:rPr>
              <a:t>求向量             在基（</a:t>
            </a:r>
            <a:r>
              <a:rPr lang="en-US" altLang="zh-CN" sz="2400" dirty="0">
                <a:solidFill>
                  <a:srgbClr val="006666"/>
                </a:solidFill>
                <a:latin typeface="+mn-ea"/>
              </a:rPr>
              <a:t>II</a:t>
            </a:r>
            <a:r>
              <a:rPr lang="zh-CN" altLang="en-US" sz="2400" dirty="0">
                <a:solidFill>
                  <a:srgbClr val="006666"/>
                </a:solidFill>
                <a:latin typeface="+mn-ea"/>
              </a:rPr>
              <a:t>）的坐标</a:t>
            </a:r>
            <a:r>
              <a:rPr lang="en-US" altLang="zh-CN" sz="2400" dirty="0">
                <a:solidFill>
                  <a:srgbClr val="006666"/>
                </a:solidFill>
                <a:latin typeface="+mn-ea"/>
              </a:rPr>
              <a:t>Y.</a:t>
            </a:r>
            <a:endParaRPr lang="zh-CN" altLang="en-US" sz="2400" dirty="0">
              <a:solidFill>
                <a:srgbClr val="008080"/>
              </a:solidFill>
              <a:latin typeface="Castellar" panose="020A0402060406010301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27" name="Object 17"/>
          <p:cNvGraphicFramePr>
            <a:graphicFrameLocks/>
          </p:cNvGraphicFramePr>
          <p:nvPr/>
        </p:nvGraphicFramePr>
        <p:xfrm>
          <a:off x="2913064" y="1966914"/>
          <a:ext cx="457993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3" imgW="2400401" imgH="638280" progId="Equation.DSMT4">
                  <p:embed/>
                </p:oleObj>
              </mc:Choice>
              <mc:Fallback>
                <p:oleObj name="Equation" r:id="rId3" imgW="2400401" imgH="638280" progId="Equation.DSMT4">
                  <p:embed/>
                  <p:pic>
                    <p:nvPicPr>
                      <p:cNvPr id="52227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4" y="1966914"/>
                        <a:ext cx="4579937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254729"/>
              </p:ext>
            </p:extLst>
          </p:nvPr>
        </p:nvGraphicFramePr>
        <p:xfrm>
          <a:off x="4298157" y="4292601"/>
          <a:ext cx="9048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r:id="rId5" imgW="371433" imgH="352350" progId="Equation.DSMT4">
                  <p:embed/>
                </p:oleObj>
              </mc:Choice>
              <mc:Fallback>
                <p:oleObj r:id="rId5" imgW="371433" imgH="352350" progId="Equation.DSMT4">
                  <p:embed/>
                  <p:pic>
                    <p:nvPicPr>
                      <p:cNvPr id="5222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57" y="4292601"/>
                        <a:ext cx="9048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>
                <a:spLocks noChangeArrowheads="1"/>
              </p:cNvSpPr>
              <p:nvPr/>
            </p:nvSpPr>
            <p:spPr bwMode="auto">
              <a:xfrm>
                <a:off x="2115322" y="1335929"/>
                <a:ext cx="3998146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609600" indent="-609600"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8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已知空间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中两组基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322" y="1335929"/>
                <a:ext cx="3998146" cy="470000"/>
              </a:xfrm>
              <a:prstGeom prst="rect">
                <a:avLst/>
              </a:prstGeom>
              <a:blipFill>
                <a:blip r:embed="rId8"/>
                <a:stretch>
                  <a:fillRect l="-2287" t="-7792" r="-137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30" name="矩形 2"/>
          <p:cNvSpPr>
            <a:spLocks noChangeArrowheads="1"/>
          </p:cNvSpPr>
          <p:nvPr/>
        </p:nvSpPr>
        <p:spPr bwMode="auto">
          <a:xfrm>
            <a:off x="2495551" y="3644901"/>
            <a:ext cx="6913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SzPct val="85000"/>
              <a:buBlip>
                <a:blip r:embed="rId7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求从基（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I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）到基（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II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）的过渡矩阵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11336632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  <p:bldP spid="2" grpId="0"/>
      <p:bldP spid="522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向量组的线性相关性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的向量组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𝜷</m:t>
                    </m:r>
                    <m:r>
                      <a:rPr lang="en-US" altLang="zh-CN" sz="2400" b="1" i="1" smtClean="0">
                        <a:latin typeface="Cambria Math"/>
                      </a:rPr>
                      <m:t>∈</m:t>
                    </m:r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497957"/>
              </a:xfrm>
              <a:prstGeom prst="rect">
                <a:avLst/>
              </a:prstGeom>
              <a:blipFill rotWithShape="1">
                <a:blip r:embed="rId2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057" y="2070384"/>
                <a:ext cx="7561263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(1) </a:t>
                </a:r>
                <a:r>
                  <a:rPr lang="zh-CN" altLang="en-US" sz="2400" b="1" dirty="0">
                    <a:latin typeface="+mn-ea"/>
                  </a:rPr>
                  <a:t>若存在数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使得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则称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可以由向量组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线性表示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57" y="2070384"/>
                <a:ext cx="7561263" cy="1754326"/>
              </a:xfrm>
              <a:prstGeom prst="rect">
                <a:avLst/>
              </a:prstGeom>
              <a:blipFill rotWithShape="1">
                <a:blip r:embed="rId3"/>
                <a:stretch>
                  <a:fillRect b="-3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455" y="3850250"/>
                <a:ext cx="7561263" cy="2308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(2) </a:t>
                </a:r>
                <a:r>
                  <a:rPr lang="zh-CN" altLang="en-US" sz="2400" b="1" dirty="0">
                    <a:latin typeface="+mn-ea"/>
                  </a:rPr>
                  <a:t>若存在不全为零的数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使得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则称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线性相关</a:t>
                </a:r>
                <a:r>
                  <a:rPr lang="zh-CN" altLang="en-US" sz="2400" b="1" dirty="0">
                    <a:latin typeface="+mn-ea"/>
                  </a:rPr>
                  <a:t>；否则，称向量组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线性无关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.</a:t>
                </a:r>
                <a:endParaRPr lang="zh-CN" altLang="en-US" sz="24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455" y="3850250"/>
                <a:ext cx="7561263" cy="2308324"/>
              </a:xfrm>
              <a:prstGeom prst="rect">
                <a:avLst/>
              </a:prstGeom>
              <a:blipFill rotWithShape="1">
                <a:blip r:embed="rId4"/>
                <a:stretch>
                  <a:fillRect b="-26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163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向量组的线性相关性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135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注：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线性无关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135054"/>
              </a:xfrm>
              <a:prstGeom prst="rect">
                <a:avLst/>
              </a:prstGeom>
              <a:blipFill rotWithShape="1">
                <a:blip r:embed="rId2"/>
                <a:stretch>
                  <a:fillRect b="-11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654999"/>
                <a:ext cx="7561263" cy="1135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/>
                      </a:rPr>
                      <m:t>⇔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其中任何一个向量都不可由其余的向量线性表示；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/>
                      </a:rPr>
                      <m:t>⇔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   </a:t>
                </a:r>
                <a:r>
                  <a:rPr lang="zh-CN" altLang="en-US" sz="2400" b="1" dirty="0">
                    <a:latin typeface="+mn-ea"/>
                  </a:rPr>
                  <a:t>要使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只有系数均为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654999"/>
                <a:ext cx="7561263" cy="1135054"/>
              </a:xfrm>
              <a:prstGeom prst="rect">
                <a:avLst/>
              </a:prstGeom>
              <a:blipFill>
                <a:blip r:embed="rId3"/>
                <a:stretch>
                  <a:fillRect r="-5323" b="-11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844" y="4369912"/>
                <a:ext cx="756126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线性相关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844" y="4369912"/>
                <a:ext cx="7561263" cy="646331"/>
              </a:xfrm>
              <a:prstGeom prst="rect">
                <a:avLst/>
              </a:prstGeom>
              <a:blipFill rotWithShape="1">
                <a:blip r:embed="rId4"/>
                <a:stretch>
                  <a:fillRect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845" y="4965959"/>
                <a:ext cx="9328411" cy="1135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   其中一个向量可由其余的向量线性表示；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/>
                      </a:rPr>
                      <m:t>⇔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   </a:t>
                </a:r>
                <a:r>
                  <a:rPr lang="zh-CN" altLang="en-US" sz="2400" b="1" dirty="0">
                    <a:latin typeface="+mn-ea"/>
                  </a:rPr>
                  <a:t>存在非零系数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i="0" dirty="0">
                    <a:latin typeface="+mj-lt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845" y="4965959"/>
                <a:ext cx="9328411" cy="1135054"/>
              </a:xfrm>
              <a:prstGeom prst="rect">
                <a:avLst/>
              </a:prstGeom>
              <a:blipFill>
                <a:blip r:embed="rId5"/>
                <a:stretch>
                  <a:fillRect b="-11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87736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3492" name="Rectangle 4"/>
              <p:cNvSpPr>
                <a:spLocks noChangeArrowheads="1"/>
              </p:cNvSpPr>
              <p:nvPr/>
            </p:nvSpPr>
            <p:spPr bwMode="auto">
              <a:xfrm>
                <a:off x="2039646" y="881850"/>
                <a:ext cx="60516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实数域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𝑹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上的线性空间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中，函数组</a:t>
                </a:r>
              </a:p>
            </p:txBody>
          </p:sp>
        </mc:Choice>
        <mc:Fallback>
          <p:sp>
            <p:nvSpPr>
              <p:cNvPr id="6349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9646" y="881850"/>
                <a:ext cx="6051657" cy="461665"/>
              </a:xfrm>
              <a:prstGeom prst="rect">
                <a:avLst/>
              </a:prstGeom>
              <a:blipFill>
                <a:blip r:embed="rId3"/>
                <a:stretch>
                  <a:fillRect l="-1613" t="-10667" r="-605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495" name="Object 7"/>
              <p:cNvSpPr txBox="1"/>
              <p:nvPr/>
            </p:nvSpPr>
            <p:spPr bwMode="auto">
              <a:xfrm>
                <a:off x="4274052" y="1473704"/>
                <a:ext cx="2955925" cy="6715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b="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349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4052" y="1473704"/>
                <a:ext cx="2955925" cy="671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496" name="Object 8"/>
              <p:cNvSpPr txBox="1"/>
              <p:nvPr/>
            </p:nvSpPr>
            <p:spPr bwMode="auto">
              <a:xfrm>
                <a:off x="3485858" y="3501226"/>
                <a:ext cx="5281612" cy="10192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,⋅⋅⋅,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349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5858" y="3501226"/>
                <a:ext cx="5281612" cy="1019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488" name="Rectangle 0"/>
          <p:cNvSpPr>
            <a:spLocks noChangeArrowheads="1"/>
          </p:cNvSpPr>
          <p:nvPr/>
        </p:nvSpPr>
        <p:spPr bwMode="auto">
          <a:xfrm>
            <a:off x="2250784" y="4524598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6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是线性相关的函数组。</a:t>
            </a: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250784" y="3232937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6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latin typeface="+mn-ea"/>
                <a:ea typeface="+mn-ea"/>
              </a:rPr>
              <a:t>函数组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054059" y="2224874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是线性相关</a:t>
            </a:r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6169981" y="4912169"/>
            <a:ext cx="4626599" cy="609600"/>
          </a:xfrm>
          <a:prstGeom prst="wedgeRectCallout">
            <a:avLst>
              <a:gd name="adj1" fmla="val -68477"/>
              <a:gd name="adj2" fmla="val -1341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6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kumimoji="1" lang="zh-CN" altLang="zh-C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9" name="Object 4"/>
              <p:cNvSpPr txBox="1"/>
              <p:nvPr/>
            </p:nvSpPr>
            <p:spPr bwMode="auto">
              <a:xfrm>
                <a:off x="6169981" y="4975730"/>
                <a:ext cx="4546077" cy="6095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741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9981" y="4975730"/>
                <a:ext cx="4546077" cy="6095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20" name="AutoShape 5"/>
          <p:cNvSpPr>
            <a:spLocks noChangeArrowheads="1"/>
          </p:cNvSpPr>
          <p:nvPr/>
        </p:nvSpPr>
        <p:spPr bwMode="auto">
          <a:xfrm>
            <a:off x="5513216" y="2637287"/>
            <a:ext cx="2592387" cy="506412"/>
          </a:xfrm>
          <a:prstGeom prst="wedgeRectCallout">
            <a:avLst>
              <a:gd name="adj1" fmla="val -13134"/>
              <a:gd name="adj2" fmla="val -1841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8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kumimoji="1" lang="zh-CN" altLang="zh-C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1" name="Object 6"/>
              <p:cNvSpPr txBox="1"/>
              <p:nvPr/>
            </p:nvSpPr>
            <p:spPr bwMode="auto">
              <a:xfrm>
                <a:off x="5621165" y="2661154"/>
                <a:ext cx="259238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421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1165" y="2661154"/>
                <a:ext cx="259238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71233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6" grpId="0"/>
      <p:bldP spid="63488" grpId="0"/>
      <p:bldP spid="63489" grpId="0"/>
      <p:bldP spid="63490" grpId="0"/>
      <p:bldP spid="63491" grpId="0" animBg="1"/>
      <p:bldP spid="17419" grpId="0"/>
      <p:bldP spid="17420" grpId="0" animBg="1"/>
      <p:bldP spid="174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向量组的线性相关性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的向量组</a:t>
                </a:r>
                <a:r>
                  <a:rPr lang="en-US" altLang="zh-CN" sz="2400" b="1" dirty="0">
                    <a:latin typeface="+mn-ea"/>
                  </a:rPr>
                  <a:t>. 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497957"/>
              </a:xfrm>
              <a:prstGeom prst="rect">
                <a:avLst/>
              </a:prstGeom>
              <a:blipFill rotWithShape="0">
                <a:blip r:embed="rId2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85" y="2078145"/>
                <a:ext cx="7820703" cy="1134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 algn="just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   如果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中的每一向量都可由向量组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中有限个向量线性表示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可由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线性表示</a:t>
                </a:r>
                <a:r>
                  <a:rPr lang="en-US" altLang="zh-CN" sz="2400" b="1" dirty="0">
                    <a:latin typeface="+mn-ea"/>
                  </a:rPr>
                  <a:t>.    </a:t>
                </a:r>
                <a:endParaRPr lang="zh-CN" altLang="en-US" sz="2400" dirty="0">
                  <a:solidFill>
                    <a:srgbClr val="00B0F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885" y="2078145"/>
                <a:ext cx="7820703" cy="1134413"/>
              </a:xfrm>
              <a:prstGeom prst="rect">
                <a:avLst/>
              </a:prstGeom>
              <a:blipFill rotWithShape="0">
                <a:blip r:embed="rId3"/>
                <a:stretch>
                  <a:fillRect r="-1248" b="-11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95324" y="3386041"/>
                <a:ext cx="7561263" cy="113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 algn="just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可以互相线性表示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等价的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(equivalent).</a:t>
                </a:r>
                <a:endParaRPr lang="zh-CN" altLang="en-US" sz="2400" dirty="0">
                  <a:solidFill>
                    <a:srgbClr val="00B0F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3386041"/>
                <a:ext cx="7561263" cy="1131785"/>
              </a:xfrm>
              <a:prstGeom prst="rect">
                <a:avLst/>
              </a:prstGeom>
              <a:blipFill rotWithShape="0">
                <a:blip r:embed="rId4"/>
                <a:stretch>
                  <a:fillRect r="-1290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521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向量组的最大线性无关组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95" y="1518067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是向量组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的一个部分组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395" y="1518067"/>
                <a:ext cx="7561263" cy="497957"/>
              </a:xfrm>
              <a:prstGeom prst="rect">
                <a:avLst/>
              </a:prstGeom>
              <a:blipFill>
                <a:blip r:embed="rId2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857" y="2070384"/>
                <a:ext cx="756126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819150" indent="-457200">
                  <a:lnSpc>
                    <a:spcPct val="150000"/>
                  </a:lnSpc>
                  <a:buAutoNum type="arabicParenBoth"/>
                </a:pP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Cambria Math"/>
                  </a:rPr>
                  <a:t>线性无关</a:t>
                </a:r>
                <a:r>
                  <a:rPr lang="en-US" altLang="zh-CN" sz="2400" b="1" dirty="0">
                    <a:latin typeface="Cambria Math"/>
                  </a:rPr>
                  <a:t>;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857" y="2070384"/>
                <a:ext cx="7561263" cy="646331"/>
              </a:xfrm>
              <a:prstGeom prst="rect">
                <a:avLst/>
              </a:prstGeom>
              <a:blipFill rotWithShape="1">
                <a:blip r:embed="rId3"/>
                <a:stretch>
                  <a:fillRect b="-150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866" y="2775726"/>
                <a:ext cx="7561263" cy="581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(2) </a:t>
                </a:r>
                <a:r>
                  <a:rPr lang="zh-CN" altLang="en-US" sz="2400" b="1" dirty="0">
                    <a:latin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可以由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线性表示</a:t>
                </a:r>
                <a:r>
                  <a:rPr lang="en-US" altLang="zh-CN" sz="2400" b="1" dirty="0">
                    <a:latin typeface="+mn-ea"/>
                  </a:rPr>
                  <a:t>,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866" y="2775726"/>
                <a:ext cx="7561263" cy="581057"/>
              </a:xfrm>
              <a:prstGeom prst="rect">
                <a:avLst/>
              </a:prstGeom>
              <a:blipFill rotWithShape="1">
                <a:blip r:embed="rId4"/>
                <a:stretch>
                  <a:fillRect b="-229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32" y="3512734"/>
                <a:ext cx="7561263" cy="17575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则称部分组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是向量组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的一个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最大线性无关组</a:t>
                </a:r>
                <a:r>
                  <a:rPr lang="en-US" altLang="zh-CN" sz="2400" b="1" dirty="0">
                    <a:latin typeface="+mn-ea"/>
                  </a:rPr>
                  <a:t>; </a:t>
                </a:r>
                <a:r>
                  <a:rPr lang="zh-CN" altLang="en-US" sz="2400" b="1" dirty="0">
                    <a:latin typeface="+mn-ea"/>
                  </a:rPr>
                  <a:t>且称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𝒓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为向量组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秩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记为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𝒓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rank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432" y="3512734"/>
                <a:ext cx="7561263" cy="17575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41788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最大线性无关组的求解举例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113" y="2070384"/>
                <a:ext cx="7561263" cy="1859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sz="2400" b="1" i="0" dirty="0">
                  <a:latin typeface="Cambria Math"/>
                </a:endParaRPr>
              </a:p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400" b="1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13" y="2070384"/>
                <a:ext cx="7561263" cy="1859548"/>
              </a:xfrm>
              <a:prstGeom prst="rect">
                <a:avLst/>
              </a:prstGeom>
              <a:blipFill rotWithShape="1">
                <a:blip r:embed="rId2"/>
                <a:stretch>
                  <a:fillRect b="-3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13" y="4284797"/>
            <a:ext cx="75612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19150" indent="-457200">
              <a:lnSpc>
                <a:spcPct val="150000"/>
              </a:lnSpc>
              <a:buAutoNum type="arabicParenBoth"/>
            </a:pPr>
            <a:r>
              <a:rPr lang="zh-CN" altLang="en-US" sz="2400" b="1" dirty="0">
                <a:latin typeface="+mn-ea"/>
              </a:rPr>
              <a:t>讨论向量组的线性相关性</a:t>
            </a:r>
            <a:r>
              <a:rPr lang="en-US" altLang="zh-CN" sz="2400" b="1" dirty="0">
                <a:latin typeface="+mn-ea"/>
              </a:rPr>
              <a:t>;</a:t>
            </a:r>
          </a:p>
          <a:p>
            <a:pPr marL="819150" indent="-457200">
              <a:lnSpc>
                <a:spcPct val="150000"/>
              </a:lnSpc>
              <a:buAutoNum type="arabicParenBoth"/>
            </a:pPr>
            <a:r>
              <a:rPr lang="zh-CN" altLang="en-US" sz="2400" b="1" dirty="0">
                <a:latin typeface="+mn-ea"/>
              </a:rPr>
              <a:t>求向量组的秩和最大线性无关组；</a:t>
            </a:r>
            <a:endParaRPr lang="en-US" altLang="zh-CN" sz="2400" b="1" dirty="0">
              <a:latin typeface="+mn-ea"/>
            </a:endParaRPr>
          </a:p>
          <a:p>
            <a:pPr marL="819150" indent="-457200">
              <a:lnSpc>
                <a:spcPct val="150000"/>
              </a:lnSpc>
              <a:buAutoNum type="arabicParenBoth"/>
            </a:pPr>
            <a:r>
              <a:rPr lang="zh-CN" altLang="en-US" sz="2400" b="1" dirty="0">
                <a:latin typeface="+mn-ea"/>
              </a:rPr>
              <a:t>将其余的向量表示为最大线性无关组的线性组合</a:t>
            </a:r>
            <a:r>
              <a:rPr lang="en-US" altLang="zh-CN" sz="2400" b="1" dirty="0">
                <a:latin typeface="+mn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714790" y="1494331"/>
                <a:ext cx="883394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中的向量组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1494331"/>
                <a:ext cx="8833943" cy="470000"/>
              </a:xfrm>
              <a:prstGeom prst="rect">
                <a:avLst/>
              </a:prstGeom>
              <a:blipFill>
                <a:blip r:embed="rId4"/>
                <a:stretch>
                  <a:fillRect l="-1035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5253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2343</Words>
  <Application>Microsoft Office PowerPoint</Application>
  <PresentationFormat>宽屏</PresentationFormat>
  <Paragraphs>243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华文楷体</vt:lpstr>
      <vt:lpstr>楷体</vt:lpstr>
      <vt:lpstr>宋体</vt:lpstr>
      <vt:lpstr>微软雅黑</vt:lpstr>
      <vt:lpstr>Arial</vt:lpstr>
      <vt:lpstr>Cambria</vt:lpstr>
      <vt:lpstr>Cambria Math</vt:lpstr>
      <vt:lpstr>Castellar</vt:lpstr>
      <vt:lpstr>Perpetua</vt:lpstr>
      <vt:lpstr>Times New Roman</vt:lpstr>
      <vt:lpstr>Wingdings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158</cp:revision>
  <dcterms:created xsi:type="dcterms:W3CDTF">2019-05-01T08:28:28Z</dcterms:created>
  <dcterms:modified xsi:type="dcterms:W3CDTF">2021-10-15T09:37:15Z</dcterms:modified>
</cp:coreProperties>
</file>