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26" r:id="rId3"/>
    <p:sldId id="257" r:id="rId4"/>
    <p:sldId id="289" r:id="rId5"/>
    <p:sldId id="291" r:id="rId6"/>
    <p:sldId id="278" r:id="rId7"/>
    <p:sldId id="292" r:id="rId8"/>
    <p:sldId id="293" r:id="rId9"/>
    <p:sldId id="294" r:id="rId10"/>
    <p:sldId id="295" r:id="rId11"/>
    <p:sldId id="320" r:id="rId12"/>
    <p:sldId id="321" r:id="rId13"/>
    <p:sldId id="279" r:id="rId14"/>
    <p:sldId id="299" r:id="rId15"/>
    <p:sldId id="280" r:id="rId16"/>
    <p:sldId id="297" r:id="rId17"/>
    <p:sldId id="300" r:id="rId18"/>
    <p:sldId id="303" r:id="rId19"/>
    <p:sldId id="301" r:id="rId20"/>
    <p:sldId id="302" r:id="rId21"/>
    <p:sldId id="298" r:id="rId22"/>
    <p:sldId id="305" r:id="rId23"/>
    <p:sldId id="304" r:id="rId24"/>
    <p:sldId id="264" r:id="rId25"/>
    <p:sldId id="315" r:id="rId26"/>
    <p:sldId id="324" r:id="rId27"/>
    <p:sldId id="323" r:id="rId28"/>
    <p:sldId id="283" r:id="rId29"/>
    <p:sldId id="306" r:id="rId30"/>
    <p:sldId id="282" r:id="rId31"/>
    <p:sldId id="307" r:id="rId32"/>
    <p:sldId id="308" r:id="rId33"/>
    <p:sldId id="265" r:id="rId34"/>
    <p:sldId id="266" r:id="rId35"/>
    <p:sldId id="309" r:id="rId36"/>
    <p:sldId id="310" r:id="rId37"/>
    <p:sldId id="312" r:id="rId38"/>
    <p:sldId id="258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2894312" y="2921169"/>
            <a:ext cx="6403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100" dirty="0">
                <a:solidFill>
                  <a:schemeClr val="accent3"/>
                </a:solidFill>
                <a:latin typeface="+mj-ea"/>
                <a:ea typeface="+mj-ea"/>
              </a:rPr>
              <a:t>向量范数的定义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B98B4EA-351F-4952-9DE8-682A42B21C98}"/>
              </a:ext>
            </a:extLst>
          </p:cNvPr>
          <p:cNvCxnSpPr/>
          <p:nvPr/>
        </p:nvCxnSpPr>
        <p:spPr>
          <a:xfrm>
            <a:off x="3936000" y="4706946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DF487F-70FF-48F3-97E7-6E3463741B7E}"/>
              </a:ext>
            </a:extLst>
          </p:cNvPr>
          <p:cNvCxnSpPr/>
          <p:nvPr/>
        </p:nvCxnSpPr>
        <p:spPr>
          <a:xfrm>
            <a:off x="3936000" y="5245323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47E84D5-E855-41FD-A9A6-956491F58314}"/>
              </a:ext>
            </a:extLst>
          </p:cNvPr>
          <p:cNvSpPr/>
          <p:nvPr userDrawn="1"/>
        </p:nvSpPr>
        <p:spPr>
          <a:xfrm>
            <a:off x="4918134" y="4745302"/>
            <a:ext cx="20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理学院</a:t>
            </a:r>
            <a:r>
              <a:rPr lang="en-US" altLang="zh-CN" sz="2400" b="1" dirty="0"/>
              <a:t>    </a:t>
            </a:r>
            <a:r>
              <a:rPr lang="zh-CN" altLang="en-US" sz="2400" b="1" dirty="0"/>
              <a:t>张亮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18" y="817555"/>
            <a:ext cx="2064565" cy="19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760"/>
      </p:ext>
    </p:extLst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DC68EFD-C1EC-4F76-B9BD-75D181F9EE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344400" cy="6953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9DD506-05DE-4E3C-95F8-C09A59D97382}"/>
              </a:ext>
            </a:extLst>
          </p:cNvPr>
          <p:cNvSpPr/>
          <p:nvPr userDrawn="1"/>
        </p:nvSpPr>
        <p:spPr>
          <a:xfrm>
            <a:off x="0" y="558515"/>
            <a:ext cx="12344400" cy="6001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F6C02D-3C8B-4720-8591-1C25439A0CC3}"/>
              </a:ext>
            </a:extLst>
          </p:cNvPr>
          <p:cNvSpPr/>
          <p:nvPr userDrawn="1"/>
        </p:nvSpPr>
        <p:spPr>
          <a:xfrm>
            <a:off x="0" y="531275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DCFF06-EE8F-4516-82B1-0C85604E580C}"/>
              </a:ext>
            </a:extLst>
          </p:cNvPr>
          <p:cNvSpPr/>
          <p:nvPr userDrawn="1"/>
        </p:nvSpPr>
        <p:spPr>
          <a:xfrm>
            <a:off x="0" y="6524458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599BFB-F301-422B-AFEB-354FB12921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36" y="85638"/>
            <a:ext cx="1636364" cy="360000"/>
          </a:xfrm>
          <a:prstGeom prst="rect">
            <a:avLst/>
          </a:prstGeo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C1E2C03-1066-4F09-AA9C-50C8915AF1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574327"/>
            <a:ext cx="6388100" cy="7200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248921762"/>
      </p:ext>
    </p:extLst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4418956" y="3254753"/>
            <a:ext cx="33540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spc="100" dirty="0">
                <a:solidFill>
                  <a:schemeClr val="accent3"/>
                </a:solidFill>
                <a:latin typeface="+mj-ea"/>
                <a:ea typeface="+mj-ea"/>
              </a:rPr>
              <a:t>谢谢</a:t>
            </a:r>
            <a:endParaRPr lang="en-US" altLang="zh-CN" sz="7200" b="1" spc="100" dirty="0">
              <a:solidFill>
                <a:schemeClr val="accent3"/>
              </a:solidFill>
              <a:latin typeface="+mj-ea"/>
              <a:ea typeface="+mj-ea"/>
            </a:endParaRPr>
          </a:p>
          <a:p>
            <a:pPr algn="dist"/>
            <a:r>
              <a:rPr lang="en-US" altLang="zh-CN" sz="2400" b="1" spc="100" dirty="0">
                <a:solidFill>
                  <a:schemeClr val="accent3"/>
                </a:solidFill>
                <a:latin typeface="+mj-ea"/>
                <a:ea typeface="+mj-ea"/>
              </a:rPr>
              <a:t>THANK YOU</a:t>
            </a:r>
            <a:endParaRPr lang="zh-CN" altLang="en-US" sz="2400" b="1" spc="1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17" y="1527975"/>
            <a:ext cx="1501563" cy="140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22204"/>
      </p:ext>
    </p:extLst>
  </p:cSld>
  <p:clrMapOvr>
    <a:masterClrMapping/>
  </p:clrMapOvr>
  <p:transition spd="slow"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BA5F75-4952-46AA-AAD7-00F60292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3FD92-F770-4441-82DC-8B98B4E2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DF5CC-F52C-4BFA-88EA-AA30167DA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DBD2-C522-439D-9C27-93602316D994}" type="datetimeFigureOut">
              <a:rPr lang="zh-CN" altLang="en-US" smtClean="0"/>
              <a:t>2021/10/22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DCFBA-E91E-4CCB-979A-0F57AC263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DD520-274C-4F07-AC00-041D25BC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DE16-7891-4560-94C2-7B74448FF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1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01" userDrawn="1">
          <p15:clr>
            <a:srgbClr val="F26B43"/>
          </p15:clr>
        </p15:guide>
        <p15:guide id="2" orient="horz" pos="346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80.png"/><Relationship Id="rId7" Type="http://schemas.openxmlformats.org/officeDocument/2006/relationships/image" Target="../media/image54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10" Type="http://schemas.openxmlformats.org/officeDocument/2006/relationships/image" Target="../media/image590.png"/><Relationship Id="rId4" Type="http://schemas.openxmlformats.org/officeDocument/2006/relationships/image" Target="../media/image49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21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11" Type="http://schemas.openxmlformats.org/officeDocument/2006/relationships/image" Target="../media/image88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7.png"/><Relationship Id="rId4" Type="http://schemas.openxmlformats.org/officeDocument/2006/relationships/image" Target="../media/image260.png"/><Relationship Id="rId9" Type="http://schemas.openxmlformats.org/officeDocument/2006/relationships/image" Target="../media/image6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0.png"/><Relationship Id="rId4" Type="http://schemas.openxmlformats.org/officeDocument/2006/relationships/image" Target="../media/image6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1.png"/><Relationship Id="rId7" Type="http://schemas.openxmlformats.org/officeDocument/2006/relationships/image" Target="../media/image80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21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wmf"/><Relationship Id="rId11" Type="http://schemas.openxmlformats.org/officeDocument/2006/relationships/image" Target="../media/image69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3.png"/><Relationship Id="rId4" Type="http://schemas.openxmlformats.org/officeDocument/2006/relationships/image" Target="../media/image340.png"/><Relationship Id="rId9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96.png"/><Relationship Id="rId3" Type="http://schemas.openxmlformats.org/officeDocument/2006/relationships/image" Target="../media/image71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4.png"/><Relationship Id="rId11" Type="http://schemas.openxmlformats.org/officeDocument/2006/relationships/image" Target="../media/image91.png"/><Relationship Id="rId5" Type="http://schemas.openxmlformats.org/officeDocument/2006/relationships/image" Target="../media/image21.png"/><Relationship Id="rId10" Type="http://schemas.openxmlformats.org/officeDocument/2006/relationships/image" Target="../media/image86.png"/><Relationship Id="rId4" Type="http://schemas.openxmlformats.org/officeDocument/2006/relationships/image" Target="../media/image56.png"/><Relationship Id="rId9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570.png"/><Relationship Id="rId7" Type="http://schemas.openxmlformats.org/officeDocument/2006/relationships/image" Target="../media/image111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702.png"/><Relationship Id="rId4" Type="http://schemas.openxmlformats.org/officeDocument/2006/relationships/image" Target="../media/image5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5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1.png"/><Relationship Id="rId7" Type="http://schemas.openxmlformats.org/officeDocument/2006/relationships/image" Target="../media/image1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0.png"/><Relationship Id="rId7" Type="http://schemas.openxmlformats.org/officeDocument/2006/relationships/image" Target="../media/image3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36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1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0.png"/><Relationship Id="rId4" Type="http://schemas.openxmlformats.org/officeDocument/2006/relationships/image" Target="../media/image12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0.png"/><Relationship Id="rId3" Type="http://schemas.openxmlformats.org/officeDocument/2006/relationships/image" Target="../media/image761.png"/><Relationship Id="rId7" Type="http://schemas.openxmlformats.org/officeDocument/2006/relationships/image" Target="../media/image128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0.png"/><Relationship Id="rId5" Type="http://schemas.openxmlformats.org/officeDocument/2006/relationships/image" Target="../media/image1260.png"/><Relationship Id="rId4" Type="http://schemas.openxmlformats.org/officeDocument/2006/relationships/image" Target="../media/image1250.png"/><Relationship Id="rId9" Type="http://schemas.openxmlformats.org/officeDocument/2006/relationships/image" Target="../media/image13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0.png"/><Relationship Id="rId2" Type="http://schemas.openxmlformats.org/officeDocument/2006/relationships/image" Target="../media/image1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0.png"/><Relationship Id="rId5" Type="http://schemas.openxmlformats.org/officeDocument/2006/relationships/image" Target="../media/image1340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1.png"/><Relationship Id="rId7" Type="http://schemas.openxmlformats.org/officeDocument/2006/relationships/image" Target="../media/image136.png"/><Relationship Id="rId12" Type="http://schemas.openxmlformats.org/officeDocument/2006/relationships/image" Target="../media/image1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00.png"/><Relationship Id="rId9" Type="http://schemas.openxmlformats.org/officeDocument/2006/relationships/image" Target="../media/image3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4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2" Type="http://schemas.openxmlformats.org/officeDocument/2006/relationships/image" Target="../media/image146.png"/><Relationship Id="rId16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5" Type="http://schemas.openxmlformats.org/officeDocument/2006/relationships/image" Target="../media/image108.png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Relationship Id="rId14" Type="http://schemas.openxmlformats.org/officeDocument/2006/relationships/image" Target="../media/image10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7" Type="http://schemas.openxmlformats.org/officeDocument/2006/relationships/image" Target="../media/image13.png"/><Relationship Id="rId2" Type="http://schemas.openxmlformats.org/officeDocument/2006/relationships/image" Target="../media/image9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0.png"/><Relationship Id="rId11" Type="http://schemas.openxmlformats.org/officeDocument/2006/relationships/image" Target="../media/image17.png"/><Relationship Id="rId10" Type="http://schemas.openxmlformats.org/officeDocument/2006/relationships/image" Target="../media/image14.png"/><Relationship Id="rId9" Type="http://schemas.openxmlformats.org/officeDocument/2006/relationships/image" Target="../media/image9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810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1210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3" Type="http://schemas.openxmlformats.org/officeDocument/2006/relationships/image" Target="../media/image250.png"/><Relationship Id="rId7" Type="http://schemas.openxmlformats.org/officeDocument/2006/relationships/image" Target="../media/image35.png"/><Relationship Id="rId12" Type="http://schemas.openxmlformats.org/officeDocument/2006/relationships/image" Target="../media/image3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1.png"/><Relationship Id="rId5" Type="http://schemas.openxmlformats.org/officeDocument/2006/relationships/image" Target="../media/image32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220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1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2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/>
        </p:nvSpPr>
        <p:spPr bwMode="auto">
          <a:xfrm>
            <a:off x="2171564" y="1687389"/>
            <a:ext cx="7776864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子空间</a:t>
            </a:r>
          </a:p>
        </p:txBody>
      </p:sp>
      <p:sp>
        <p:nvSpPr>
          <p:cNvPr id="4" name="Rectangle 6"/>
          <p:cNvSpPr>
            <a:spLocks noGrp="1" noChangeArrowheads="1"/>
          </p:cNvSpPr>
          <p:nvPr/>
        </p:nvSpPr>
        <p:spPr bwMode="auto">
          <a:xfrm>
            <a:off x="2243572" y="3418011"/>
            <a:ext cx="777686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/>
              <a:t>主讲人：赵维锐</a:t>
            </a:r>
            <a:endParaRPr lang="en-US" altLang="zh-CN" dirty="0"/>
          </a:p>
          <a:p>
            <a:r>
              <a:rPr lang="zh-CN" altLang="en-US" dirty="0"/>
              <a:t>单位：武汉理工大学</a:t>
            </a:r>
          </a:p>
        </p:txBody>
      </p:sp>
    </p:spTree>
    <p:extLst>
      <p:ext uri="{BB962C8B-B14F-4D97-AF65-F5344CB8AC3E}">
        <p14:creationId xmlns:p14="http://schemas.microsoft.com/office/powerpoint/2010/main" val="102310511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子空间的例子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850" y="1837685"/>
                <a:ext cx="6334316" cy="10160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𝑨𝑷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𝑷𝑨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3850" y="1837685"/>
                <a:ext cx="6334316" cy="10160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14791" y="1494331"/>
            <a:ext cx="6817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  <a:ea typeface="+mn-ea"/>
              </a:rPr>
              <a:t>6  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1386964" y="2917395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(1)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的子空间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;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6964" y="2917395"/>
                <a:ext cx="7415213" cy="470000"/>
              </a:xfrm>
              <a:prstGeom prst="rect">
                <a:avLst/>
              </a:prstGeom>
              <a:blipFill rotWithShape="0">
                <a:blip r:embed="rId4"/>
                <a:stretch>
                  <a:fillRect l="-1316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1384989" y="3449808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(2)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的基和维数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;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4989" y="3449808"/>
                <a:ext cx="7415213" cy="470000"/>
              </a:xfrm>
              <a:prstGeom prst="rect">
                <a:avLst/>
              </a:prstGeom>
              <a:blipFill rotWithShape="0">
                <a:blip r:embed="rId8"/>
                <a:stretch>
                  <a:fillRect l="-1233" t="-10390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1383014" y="3970345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(3)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中矩阵的一般形式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3014" y="3970345"/>
                <a:ext cx="7415213" cy="470000"/>
              </a:xfrm>
              <a:prstGeom prst="rect">
                <a:avLst/>
              </a:prstGeom>
              <a:blipFill rotWithShape="0">
                <a:blip r:embed="rId9"/>
                <a:stretch>
                  <a:fillRect l="-1316" t="-10390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69142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子空间的例子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040" y="2067376"/>
                <a:ext cx="2101095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5040" y="2067376"/>
                <a:ext cx="210109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40" y="3199546"/>
            <a:ext cx="756126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</a:rPr>
              <a:t>即表明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150" y="2560494"/>
                <a:ext cx="1637172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5150" y="2560494"/>
                <a:ext cx="163717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040" y="3534059"/>
                <a:ext cx="6571965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006666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</a:p>
              <a:p>
                <a:pPr marL="36195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从而</a:t>
                </a:r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5040" y="3534059"/>
                <a:ext cx="6571965" cy="1015663"/>
              </a:xfrm>
              <a:prstGeom prst="rect">
                <a:avLst/>
              </a:prstGeom>
              <a:blipFill>
                <a:blip r:embed="rId4"/>
                <a:stretch>
                  <a:fillRect b="-48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5555" y="2062319"/>
                <a:ext cx="3351672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5555" y="2062319"/>
                <a:ext cx="335167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8209" y="2066585"/>
                <a:ext cx="2308797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8209" y="2066585"/>
                <a:ext cx="2308797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977" y="2567851"/>
                <a:ext cx="2881978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           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4977" y="2567851"/>
                <a:ext cx="288197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5629" y="2566713"/>
                <a:ext cx="1463200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5629" y="2566713"/>
                <a:ext cx="1463200" cy="553998"/>
              </a:xfrm>
              <a:prstGeom prst="rect">
                <a:avLst/>
              </a:prstGeom>
              <a:blipFill>
                <a:blip r:embed="rId8"/>
                <a:stretch>
                  <a:fillRect r="-58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534" y="1548905"/>
                <a:ext cx="7561263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(1)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证明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  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3534" y="1548905"/>
                <a:ext cx="7561263" cy="553998"/>
              </a:xfrm>
              <a:prstGeom prst="rect">
                <a:avLst/>
              </a:prstGeom>
              <a:blipFill>
                <a:blip r:embed="rId9"/>
                <a:stretch>
                  <a:fillRect b="-87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183" y="4454017"/>
                <a:ext cx="3785141" cy="564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的子空间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5183" y="4454017"/>
                <a:ext cx="3785141" cy="564514"/>
              </a:xfrm>
              <a:prstGeom prst="rect">
                <a:avLst/>
              </a:prstGeom>
              <a:blipFill>
                <a:blip r:embed="rId10"/>
                <a:stretch>
                  <a:fillRect b="-97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54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子空间的例子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1" y="1120953"/>
                <a:ext cx="7561263" cy="869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(2)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解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  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 则由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𝑷𝑨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𝑨𝑷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得</a:t>
                </a:r>
              </a:p>
            </p:txBody>
          </p:sp>
        </mc:Choice>
        <mc:Fallback xmlns="">
          <p:sp>
            <p:nvSpPr>
              <p:cNvPr id="3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3021" y="1120953"/>
                <a:ext cx="7561263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027" y="1243851"/>
                <a:ext cx="3353519" cy="1965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          2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027" y="1243851"/>
                <a:ext cx="3353519" cy="1965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6957" y="1878577"/>
                <a:ext cx="4196829" cy="1019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</a:rPr>
                  <a:t>化简</a:t>
                </a:r>
                <a:r>
                  <a:rPr lang="zh-CN" altLang="en-US" sz="2000" b="1" i="0" dirty="0">
                    <a:solidFill>
                      <a:srgbClr val="006666"/>
                    </a:solidFill>
                    <a:latin typeface="+mj-lt"/>
                  </a:rPr>
                  <a:t>为</a:t>
                </a:r>
                <a:r>
                  <a:rPr lang="zh-CN" altLang="en-US" b="1" i="0" dirty="0">
                    <a:solidFill>
                      <a:srgbClr val="006666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zh-CN" altLang="en-US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6957" y="1878577"/>
                <a:ext cx="4196829" cy="1019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054" y="3152001"/>
                <a:ext cx="6787395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</a:rPr>
                  <a:t>该方程组的基础解系为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054" y="3152001"/>
                <a:ext cx="6787395" cy="553998"/>
              </a:xfrm>
              <a:prstGeom prst="rect">
                <a:avLst/>
              </a:prstGeom>
              <a:blipFill>
                <a:blip r:embed="rId5"/>
                <a:stretch>
                  <a:fillRect b="-87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054" y="3622548"/>
                <a:ext cx="7473195" cy="8621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</a:rPr>
                  <a:t>由此得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</a:rPr>
                  <a:t>的一组基：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altLang="zh-CN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zh-CN" altLang="en-US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054" y="3622548"/>
                <a:ext cx="7473195" cy="862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1" y="4505152"/>
                <a:ext cx="7561263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(3)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解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  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根据基的定义可知对于任意的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有</a:t>
                </a:r>
              </a:p>
            </p:txBody>
          </p:sp>
        </mc:Choice>
        <mc:Fallback xmlns=""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3021" y="4505152"/>
                <a:ext cx="7561263" cy="553998"/>
              </a:xfrm>
              <a:prstGeom prst="rect">
                <a:avLst/>
              </a:prstGeom>
              <a:blipFill>
                <a:blip r:embed="rId7"/>
                <a:stretch>
                  <a:fillRect b="-87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375257" y="4954815"/>
                <a:ext cx="5484578" cy="862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57" y="4954815"/>
                <a:ext cx="5484578" cy="8621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027" y="5786270"/>
                <a:ext cx="7561263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即为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中矩阵的一般形式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027" y="5786270"/>
                <a:ext cx="7561263" cy="553998"/>
              </a:xfrm>
              <a:prstGeom prst="rect">
                <a:avLst/>
              </a:prstGeom>
              <a:blipFill>
                <a:blip r:embed="rId9"/>
                <a:stretch>
                  <a:fillRect b="-87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8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0" grpId="0"/>
      <p:bldP spid="21" grpId="0"/>
      <p:bldP spid="22" grpId="0"/>
      <p:bldP spid="23" grpId="0"/>
      <p:bldP spid="24" grpId="0"/>
      <p:bldP spid="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生成子空间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907" y="4380570"/>
                <a:ext cx="7561263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Span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5907" y="4380570"/>
                <a:ext cx="7561263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404283"/>
                <a:ext cx="7561263" cy="29546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的一组向量</a:t>
                </a:r>
                <a:r>
                  <a:rPr lang="en-US" altLang="zh-CN" sz="2400" b="1" dirty="0">
                    <a:latin typeface="+mn-ea"/>
                  </a:rPr>
                  <a:t>. </a:t>
                </a:r>
              </a:p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70C0"/>
                  </a:solidFill>
                  <a:latin typeface="+mn-ea"/>
                </a:endParaRPr>
              </a:p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的子空间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称之为由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生成的子空间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404283"/>
                <a:ext cx="7561263" cy="2954655"/>
              </a:xfrm>
              <a:prstGeom prst="rect">
                <a:avLst/>
              </a:prstGeom>
              <a:blipFill rotWithShape="0">
                <a:blip r:embed="rId3"/>
                <a:stretch>
                  <a:fillRect l="-1613" r="-484" b="-16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4847763"/>
            <a:ext cx="7561263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或</a:t>
            </a:r>
            <a:endParaRPr lang="en-US" altLang="zh-CN" sz="2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4" y="5271314"/>
                <a:ext cx="7561263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 dirty="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4" y="5271314"/>
                <a:ext cx="7561263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058331" y="423401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记为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441788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生成子空间的例子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714790" y="1494331"/>
                <a:ext cx="883394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7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中的向量组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0" y="1494331"/>
                <a:ext cx="8833943" cy="470000"/>
              </a:xfrm>
              <a:prstGeom prst="rect">
                <a:avLst/>
              </a:prstGeom>
              <a:blipFill>
                <a:blip r:embed="rId4"/>
                <a:stretch>
                  <a:fillRect l="-1035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/>
          <p:cNvGraphicFramePr>
            <a:graphicFrameLocks/>
          </p:cNvGraphicFramePr>
          <p:nvPr>
            <p:extLst/>
          </p:nvPr>
        </p:nvGraphicFramePr>
        <p:xfrm>
          <a:off x="1570037" y="2068796"/>
          <a:ext cx="46386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Equation" r:id="rId5" imgW="3009600" imgH="241200" progId="Equation.DSMT4">
                  <p:embed/>
                </p:oleObj>
              </mc:Choice>
              <mc:Fallback>
                <p:oleObj name="Equation" r:id="rId5" imgW="300960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7" y="2068796"/>
                        <a:ext cx="46386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125706" y="2525507"/>
            <a:ext cx="7415213" cy="4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计算如下生成子空间：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44" y="4102873"/>
            <a:ext cx="756126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解</a:t>
            </a:r>
            <a:r>
              <a:rPr lang="en-US" altLang="zh-CN" b="1" dirty="0">
                <a:latin typeface="+mn-ea"/>
              </a:rPr>
              <a:t>: </a:t>
            </a:r>
            <a:r>
              <a:rPr lang="zh-CN" altLang="en-US" b="1" dirty="0">
                <a:latin typeface="+mn-ea"/>
              </a:rPr>
              <a:t>根据生成子空间的定义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441" y="4578400"/>
                <a:ext cx="5749139" cy="510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={(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,0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441" y="4578400"/>
                <a:ext cx="5749139" cy="5102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1058417" y="3528373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Span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𝟒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Span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𝟒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}</m:t>
                    </m:r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8417" y="3528373"/>
                <a:ext cx="7415213" cy="470000"/>
              </a:xfrm>
              <a:prstGeom prst="rect">
                <a:avLst/>
              </a:prstGeom>
              <a:blipFill rotWithShape="0">
                <a:blip r:embed="rId8"/>
                <a:stretch>
                  <a:fillRect l="-247" b="-168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1004981" y="3046041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Span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Span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}</m:t>
                    </m:r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4981" y="3046041"/>
                <a:ext cx="7415213" cy="470000"/>
              </a:xfrm>
              <a:prstGeom prst="rect">
                <a:avLst/>
              </a:prstGeom>
              <a:blipFill rotWithShape="0">
                <a:blip r:embed="rId9"/>
                <a:stretch>
                  <a:fillRect l="-247" t="-10390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329" y="4938630"/>
                <a:ext cx="5749139" cy="510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329" y="4938630"/>
                <a:ext cx="5749139" cy="5102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36" y="5305598"/>
                <a:ext cx="7002051" cy="517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536" y="5305598"/>
                <a:ext cx="7002051" cy="51719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35" y="5665828"/>
                <a:ext cx="7002051" cy="553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b="1" dirty="0">
                    <a:latin typeface="+mn-ea"/>
                  </a:rPr>
                  <a:t>  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+mn-ea"/>
                  </a:rPr>
                  <a:t>?</a:t>
                </a:r>
                <a:endParaRPr lang="zh-CN" altLang="en-US" sz="20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535" y="5665828"/>
                <a:ext cx="7002051" cy="553998"/>
              </a:xfrm>
              <a:prstGeom prst="rect">
                <a:avLst/>
              </a:prstGeom>
              <a:blipFill rotWithShape="0">
                <a:blip r:embed="rId12"/>
                <a:stretch>
                  <a:fillRect b="-87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34964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9" grpId="0"/>
      <p:bldP spid="21" grpId="0"/>
      <p:bldP spid="22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生成子空间的性质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404283"/>
                <a:ext cx="7561263" cy="1846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命题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1</a:t>
                </a:r>
                <a:r>
                  <a:rPr lang="zh-CN" altLang="en-US" sz="2400" b="1" dirty="0">
                    <a:latin typeface="+mn-ea"/>
                  </a:rPr>
                  <a:t>）若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线性无关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为其生成子空间的基</a:t>
                </a:r>
                <a:r>
                  <a:rPr lang="en-US" altLang="zh-CN" sz="2400" b="1" dirty="0">
                    <a:latin typeface="+mn-ea"/>
                  </a:rPr>
                  <a:t>; </a:t>
                </a: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404283"/>
                <a:ext cx="7561263" cy="1846659"/>
              </a:xfrm>
              <a:prstGeom prst="rect">
                <a:avLst/>
              </a:prstGeom>
              <a:blipFill rotWithShape="0">
                <a:blip r:embed="rId2"/>
                <a:stretch>
                  <a:fillRect l="-1613" b="-33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4" y="3250942"/>
                <a:ext cx="7561263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2</a:t>
                </a:r>
                <a:r>
                  <a:rPr lang="zh-CN" altLang="en-US" sz="2400" b="1" dirty="0">
                    <a:latin typeface="+mn-ea"/>
                  </a:rPr>
                  <a:t>）若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的最大线性无关组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4" y="3250942"/>
                <a:ext cx="7561263" cy="1200329"/>
              </a:xfrm>
              <a:prstGeom prst="rect">
                <a:avLst/>
              </a:prstGeom>
              <a:blipFill rotWithShape="0">
                <a:blip r:embed="rId3"/>
                <a:stretch>
                  <a:fillRect b="-55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982" y="4329617"/>
                <a:ext cx="7561263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en-US" altLang="zh-CN" sz="2400" b="1" dirty="0">
                    <a:latin typeface="+mn-ea"/>
                  </a:rPr>
                  <a:t>a.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8982" y="4329617"/>
                <a:ext cx="7561263" cy="646331"/>
              </a:xfrm>
              <a:prstGeom prst="rect">
                <a:avLst/>
              </a:prstGeom>
              <a:blipFill rotWithShape="0">
                <a:blip r:embed="rId4"/>
                <a:stretch>
                  <a:fillRect b="-113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982" y="4869764"/>
                <a:ext cx="7561263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en-US" altLang="zh-CN" sz="2400" b="1" dirty="0">
                    <a:latin typeface="+mn-ea"/>
                  </a:rPr>
                  <a:t>b.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 </a:t>
                </a:r>
                <a:r>
                  <a:rPr lang="zh-CN" altLang="en-US" sz="2400" b="1" dirty="0"/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的一组基</a:t>
                </a:r>
                <a:r>
                  <a:rPr lang="en-US" altLang="zh-CN" sz="2400" b="1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8982" y="4869764"/>
                <a:ext cx="7561263" cy="646331"/>
              </a:xfrm>
              <a:prstGeom prst="rect">
                <a:avLst/>
              </a:prstGeom>
              <a:blipFill rotWithShape="0">
                <a:blip r:embed="rId5"/>
                <a:stretch>
                  <a:fillRect b="-113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52531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子空间的运算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是线性空间的子空间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blipFill>
                <a:blip r:embed="rId2"/>
                <a:stretch>
                  <a:fillRect l="-1613" t="-1734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14" y="2570663"/>
                <a:ext cx="9704464" cy="5810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AU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AU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AU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AU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AU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AU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AU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AU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AU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AU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的子空间</a:t>
                </a:r>
                <a:r>
                  <a:rPr lang="en-US" altLang="zh-CN" sz="2400" b="1" dirty="0">
                    <a:latin typeface="+mn-ea"/>
                  </a:rPr>
                  <a:t>. </a:t>
                </a: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814" y="2570663"/>
                <a:ext cx="9704464" cy="581057"/>
              </a:xfrm>
              <a:prstGeom prst="rect">
                <a:avLst/>
              </a:prstGeom>
              <a:blipFill>
                <a:blip r:embed="rId3"/>
                <a:stretch>
                  <a:fillRect b="-242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65" y="3369343"/>
            <a:ext cx="756126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证明</a:t>
            </a:r>
            <a:r>
              <a:rPr lang="en-US" altLang="zh-CN" b="1" dirty="0">
                <a:latin typeface="+mn-ea"/>
              </a:rPr>
              <a:t>:  </a:t>
            </a:r>
            <a:r>
              <a:rPr lang="zh-CN" altLang="en-US" b="1" dirty="0">
                <a:latin typeface="+mn-ea"/>
              </a:rPr>
              <a:t>只需要验证运算封闭即可</a:t>
            </a:r>
            <a:r>
              <a:rPr lang="en-US" altLang="zh-CN" b="1" dirty="0">
                <a:latin typeface="+mn-ea"/>
              </a:rPr>
              <a:t>. </a:t>
            </a:r>
            <a:endParaRPr lang="zh-CN" altLang="en-US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494" y="3856247"/>
                <a:ext cx="5749139" cy="4589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+mn-ea"/>
                  </a:rPr>
                  <a:t>. </a:t>
                </a:r>
                <a:r>
                  <a:rPr lang="zh-CN" altLang="en-US" b="1" dirty="0">
                    <a:latin typeface="+mn-ea"/>
                  </a:rPr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+mn-ea"/>
                  </a:rPr>
                  <a:t>为子空间</a:t>
                </a:r>
                <a:r>
                  <a:rPr lang="en-US" altLang="zh-CN" b="1" dirty="0">
                    <a:latin typeface="+mn-ea"/>
                  </a:rPr>
                  <a:t>, </a:t>
                </a:r>
                <a:r>
                  <a:rPr lang="zh-CN" altLang="en-US" b="1" dirty="0">
                    <a:latin typeface="+mn-ea"/>
                  </a:rPr>
                  <a:t>因此有</a:t>
                </a: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3494" y="3856247"/>
                <a:ext cx="5749139" cy="458908"/>
              </a:xfrm>
              <a:prstGeom prst="rect">
                <a:avLst/>
              </a:prstGeom>
              <a:blipFill rotWithShape="0">
                <a:blip r:embed="rId4"/>
                <a:stretch>
                  <a:fillRect b="-21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094" y="4364078"/>
                <a:ext cx="7561263" cy="4589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4094" y="4364078"/>
                <a:ext cx="7561263" cy="458908"/>
              </a:xfrm>
              <a:prstGeom prst="rect">
                <a:avLst/>
              </a:prstGeom>
              <a:blipFill rotWithShape="0">
                <a:blip r:embed="rId5"/>
                <a:stretch>
                  <a:fillRect b="-21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4756763"/>
                <a:ext cx="7561263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b="1" dirty="0">
                    <a:latin typeface="+mn-ea"/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+mn-ea"/>
                  </a:rPr>
                  <a:t>为子空间</a:t>
                </a:r>
                <a:r>
                  <a:rPr lang="en-US" altLang="zh-CN" b="1" dirty="0">
                    <a:latin typeface="+mn-ea"/>
                  </a:rPr>
                  <a:t>.</a:t>
                </a:r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4756763"/>
                <a:ext cx="7561263" cy="507831"/>
              </a:xfrm>
              <a:prstGeom prst="rect">
                <a:avLst/>
              </a:prstGeom>
              <a:blipFill rotWithShape="0">
                <a:blip r:embed="rId6"/>
                <a:stretch>
                  <a:fillRect b="-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600" y="5170419"/>
                <a:ext cx="7561263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+mn-ea"/>
                  </a:rPr>
                  <a:t>. </a:t>
                </a:r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600" y="5170419"/>
                <a:ext cx="7561263" cy="507831"/>
              </a:xfrm>
              <a:prstGeom prst="rect">
                <a:avLst/>
              </a:prstGeom>
              <a:blipFill rotWithShape="0">
                <a:blip r:embed="rId7"/>
                <a:stretch>
                  <a:fillRect b="-96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057" y="5584075"/>
                <a:ext cx="7561263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b="1" dirty="0">
                    <a:latin typeface="+mn-ea"/>
                  </a:rPr>
                  <a:t>于是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+mn-ea"/>
                  </a:rPr>
                  <a:t>. </a:t>
                </a:r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057" y="5584075"/>
                <a:ext cx="7561263" cy="507831"/>
              </a:xfrm>
              <a:prstGeom prst="rect">
                <a:avLst/>
              </a:prstGeom>
              <a:blipFill rotWithShape="0">
                <a:blip r:embed="rId8"/>
                <a:stretch>
                  <a:fillRect b="-96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203" y="5973975"/>
                <a:ext cx="7561263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b="1" dirty="0">
                    <a:latin typeface="+mn-ea"/>
                  </a:rPr>
                  <a:t>类似可证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+mn-ea"/>
                  </a:rPr>
                  <a:t>. </a:t>
                </a:r>
                <a:r>
                  <a:rPr lang="zh-CN" altLang="en-US" b="1" dirty="0">
                    <a:latin typeface="+mn-ea"/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+mn-ea"/>
                  </a:rPr>
                  <a:t>为子空间</a:t>
                </a:r>
                <a:r>
                  <a:rPr lang="en-US" altLang="zh-CN" b="1" dirty="0">
                    <a:latin typeface="+mn-ea"/>
                  </a:rPr>
                  <a:t>. </a:t>
                </a:r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203" y="5973975"/>
                <a:ext cx="7561263" cy="507831"/>
              </a:xfrm>
              <a:prstGeom prst="rect">
                <a:avLst/>
              </a:prstGeom>
              <a:blipFill rotWithShape="0">
                <a:blip r:embed="rId9"/>
                <a:stretch>
                  <a:fillRect b="-96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24464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0" grpId="0"/>
      <p:bldP spid="12" grpId="0"/>
      <p:bldP spid="13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子空间的运算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714790" y="1494331"/>
                <a:ext cx="883394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8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中的向量组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0" y="1494331"/>
                <a:ext cx="8833943" cy="470000"/>
              </a:xfrm>
              <a:prstGeom prst="rect">
                <a:avLst/>
              </a:prstGeom>
              <a:blipFill>
                <a:blip r:embed="rId4"/>
                <a:stretch>
                  <a:fillRect l="-1035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对象 13"/>
          <p:cNvGraphicFramePr>
            <a:graphicFrameLocks/>
          </p:cNvGraphicFramePr>
          <p:nvPr>
            <p:extLst/>
          </p:nvPr>
        </p:nvGraphicFramePr>
        <p:xfrm>
          <a:off x="1570037" y="2068796"/>
          <a:ext cx="46386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Equation" r:id="rId5" imgW="3009600" imgH="241200" progId="Equation.DSMT4">
                  <p:embed/>
                </p:oleObj>
              </mc:Choice>
              <mc:Fallback>
                <p:oleObj name="Equation" r:id="rId5" imgW="300960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7" y="2068796"/>
                        <a:ext cx="46386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125706" y="2525507"/>
            <a:ext cx="7415213" cy="4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考虑生成子空间：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28" y="4248949"/>
                <a:ext cx="7561263" cy="517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b="1" dirty="0">
                    <a:latin typeface="+mn-ea"/>
                  </a:rPr>
                  <a:t>解</a:t>
                </a:r>
                <a:r>
                  <a:rPr lang="en-US" altLang="zh-CN" b="1" dirty="0">
                    <a:latin typeface="+mn-ea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6" name="Rectangle 8">
                <a:extLst>
                  <a:ext uri="{FF2B5EF4-FFF2-40B4-BE49-F238E27FC236}">
                    <a16:creationId xmlns:a14="http://schemas.microsoft.com/office/drawing/2010/main" xmlns:a16="http://schemas.microsoft.com/office/drawing/2014/main" xmlns="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928" y="4248949"/>
                <a:ext cx="7561263" cy="517193"/>
              </a:xfrm>
              <a:prstGeom prst="rect">
                <a:avLst/>
              </a:prstGeom>
              <a:blipFill rotWithShape="0">
                <a:blip r:embed="rId7"/>
                <a:stretch>
                  <a:fillRect b="-82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618978" y="3064962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Span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Span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}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1" dirty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978" y="3064962"/>
                <a:ext cx="7415213" cy="470000"/>
              </a:xfrm>
              <a:prstGeom prst="rect">
                <a:avLst/>
              </a:prstGeom>
              <a:blipFill rotWithShape="0">
                <a:blip r:embed="rId8"/>
                <a:stretch>
                  <a:fillRect l="-247" t="-10390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6" y="4706984"/>
                <a:ext cx="3781672" cy="517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6" y="4706984"/>
                <a:ext cx="3781672" cy="51719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6" y="5125393"/>
                <a:ext cx="3187906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6" y="5125393"/>
                <a:ext cx="3187906" cy="5078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1125706" y="3619741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∩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∩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5706" y="3619741"/>
                <a:ext cx="7415213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316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101" y="5550925"/>
                <a:ext cx="2988004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101" y="5550925"/>
                <a:ext cx="2988004" cy="50783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44556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21" grpId="0"/>
      <p:bldP spid="23" grpId="0"/>
      <p:bldP spid="24" grpId="0"/>
      <p:bldP spid="18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子空间的运算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思考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是线性空间的子空间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问：</a:t>
                </a: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blipFill rotWithShape="0">
                <a:blip r:embed="rId3"/>
                <a:stretch>
                  <a:fillRect l="-1613" t="-1734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14" y="2570663"/>
                <a:ext cx="7792320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C00000"/>
                    </a:solidFill>
                    <a:latin typeface="+mn-ea"/>
                  </a:rPr>
                  <a:t>子空间的并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b="1" i="0" dirty="0">
                    <a:solidFill>
                      <a:srgbClr val="C00000"/>
                    </a:solidFill>
                    <a:latin typeface="+mj-lt"/>
                  </a:rPr>
                  <a:t>是不是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rgbClr val="C00000"/>
                    </a:solidFill>
                    <a:latin typeface="+mn-ea"/>
                  </a:rPr>
                  <a:t>的子空间？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814" y="2570663"/>
                <a:ext cx="7792320" cy="646331"/>
              </a:xfrm>
              <a:prstGeom prst="rect">
                <a:avLst/>
              </a:prstGeom>
              <a:blipFill>
                <a:blip r:embed="rId4"/>
                <a:stretch>
                  <a:fillRect b="-113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714790" y="3283655"/>
                <a:ext cx="8833943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中的向量组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0" y="3283655"/>
                <a:ext cx="8833943" cy="407099"/>
              </a:xfrm>
              <a:prstGeom prst="rect">
                <a:avLst/>
              </a:prstGeom>
              <a:blipFill rotWithShape="0">
                <a:blip r:embed="rId6"/>
                <a:stretch>
                  <a:fillRect l="-690" t="-7576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对象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794621"/>
              </p:ext>
            </p:extLst>
          </p:nvPr>
        </p:nvGraphicFramePr>
        <p:xfrm>
          <a:off x="3542301" y="3325773"/>
          <a:ext cx="230981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7" imgW="1498320" imgH="241200" progId="Equation.DSMT4">
                  <p:embed/>
                </p:oleObj>
              </mc:Choice>
              <mc:Fallback>
                <p:oleObj name="Equation" r:id="rId7" imgW="149832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301" y="3325773"/>
                        <a:ext cx="2309813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545952" y="3813074"/>
            <a:ext cx="7415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5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生成子空间：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26" y="4878152"/>
                <a:ext cx="7561263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b="1" dirty="0">
                    <a:latin typeface="+mn-ea"/>
                  </a:rPr>
                  <a:t>事实上</a:t>
                </a:r>
                <a:r>
                  <a:rPr lang="en-US" altLang="zh-CN" b="1" dirty="0">
                    <a:latin typeface="+mn-ea"/>
                  </a:rPr>
                  <a:t>, </a:t>
                </a:r>
                <a:r>
                  <a:rPr lang="zh-CN" altLang="en-US" b="1" dirty="0">
                    <a:latin typeface="+mn-ea"/>
                  </a:rPr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+mn-ea"/>
                  </a:rPr>
                  <a:t>,</a:t>
                </a:r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0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926" y="4878152"/>
                <a:ext cx="7561263" cy="507831"/>
              </a:xfrm>
              <a:prstGeom prst="rect">
                <a:avLst/>
              </a:prstGeom>
              <a:blipFill rotWithShape="0">
                <a:blip r:embed="rId9"/>
                <a:stretch>
                  <a:fillRect b="-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2306103" y="3807092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Span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Span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}</m:t>
                    </m:r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6103" y="3807092"/>
                <a:ext cx="7415213" cy="400110"/>
              </a:xfrm>
              <a:prstGeom prst="rect">
                <a:avLst/>
              </a:prstGeom>
              <a:blipFill rotWithShape="0">
                <a:blip r:embed="rId10"/>
                <a:stretch>
                  <a:fillRect t="-9231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6" y="5463497"/>
                <a:ext cx="3781672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)∉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2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6" y="5463497"/>
                <a:ext cx="3781672" cy="5078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812101" y="4366398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验证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不是子空间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101" y="4366398"/>
                <a:ext cx="7415213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822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828" y="5971328"/>
                <a:ext cx="5476866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latin typeface="+mn-ea"/>
                  </a:rPr>
                  <a:t>加法运算不封闭</a:t>
                </a:r>
                <a:r>
                  <a:rPr lang="en-US" altLang="zh-CN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b="1" dirty="0">
                    <a:solidFill>
                      <a:schemeClr val="tx1"/>
                    </a:solidFill>
                    <a:latin typeface="+mn-ea"/>
                  </a:rPr>
                  <a:t>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  <a:latin typeface="+mn-ea"/>
                  </a:rPr>
                  <a:t>不是子空间</a:t>
                </a:r>
                <a:r>
                  <a:rPr lang="en-US" altLang="zh-CN" b="1" dirty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zh-CN" altLang="en-US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828" y="5971328"/>
                <a:ext cx="5476866" cy="507831"/>
              </a:xfrm>
              <a:prstGeom prst="rect">
                <a:avLst/>
              </a:prstGeom>
              <a:blipFill rotWithShape="0">
                <a:blip r:embed="rId13"/>
                <a:stretch>
                  <a:fillRect b="-96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08676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9" grpId="0"/>
      <p:bldP spid="20" grpId="0"/>
      <p:bldP spid="21" grpId="0"/>
      <p:bldP spid="22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生成子空间的性质（续）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404283"/>
            <a:ext cx="756126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/>
                </a:solidFill>
                <a:latin typeface="+mn-ea"/>
              </a:rPr>
              <a:t>命题</a:t>
            </a:r>
            <a:endParaRPr lang="en-US" altLang="zh-CN" sz="2800" b="1" dirty="0">
              <a:solidFill>
                <a:schemeClr val="accent6"/>
              </a:solidFill>
              <a:latin typeface="+mn-ea"/>
            </a:endParaRPr>
          </a:p>
          <a:p>
            <a:pPr marL="361950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3</a:t>
            </a:r>
            <a:r>
              <a:rPr lang="zh-CN" altLang="en-US" sz="2400" b="1" dirty="0">
                <a:latin typeface="+mn-ea"/>
              </a:rPr>
              <a:t>）生成子空间的和满足</a:t>
            </a:r>
            <a:endParaRPr lang="en-US" altLang="zh-CN" sz="2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37402" y="2696945"/>
                <a:ext cx="6388100" cy="11875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Span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Span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Span</m:t>
                      </m:r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4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02" y="2696945"/>
                <a:ext cx="6388100" cy="11875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321" y="3990695"/>
                <a:ext cx="7561263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4</a:t>
                </a:r>
                <a:r>
                  <a:rPr lang="zh-CN" altLang="en-US" sz="2400" b="1" dirty="0">
                    <a:latin typeface="+mn-ea"/>
                  </a:rPr>
                  <a:t>）若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一组基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9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9321" y="3990695"/>
                <a:ext cx="7561263" cy="646331"/>
              </a:xfrm>
              <a:prstGeom prst="rect">
                <a:avLst/>
              </a:prstGeom>
              <a:blipFill rotWithShape="0">
                <a:blip r:embed="rId3"/>
                <a:stretch>
                  <a:fillRect b="-113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63763" y="4651371"/>
                <a:ext cx="63881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altLang="zh-CN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Span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63" y="4651371"/>
                <a:ext cx="638810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75232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集合的子集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523037"/>
            <a:ext cx="7561263" cy="49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6"/>
                </a:solidFill>
                <a:latin typeface="+mn-ea"/>
              </a:rPr>
              <a:t>定义  线性空间作为集合</a:t>
            </a:r>
            <a:r>
              <a:rPr lang="en-US" altLang="zh-CN" sz="2400" b="1" dirty="0">
                <a:solidFill>
                  <a:schemeClr val="accent6"/>
                </a:solidFill>
                <a:latin typeface="+mn-ea"/>
              </a:rPr>
              <a:t>, </a:t>
            </a:r>
            <a:r>
              <a:rPr lang="zh-CN" altLang="en-US" sz="2400" b="1" dirty="0">
                <a:solidFill>
                  <a:schemeClr val="accent6"/>
                </a:solidFill>
                <a:latin typeface="+mn-ea"/>
              </a:rPr>
              <a:t>其子集如何考量？</a:t>
            </a:r>
            <a:r>
              <a:rPr lang="en-US" altLang="zh-CN" sz="2400" b="1" dirty="0">
                <a:solidFill>
                  <a:schemeClr val="accent6"/>
                </a:solidFill>
                <a:latin typeface="+mn-ea"/>
              </a:rPr>
              <a:t> 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9170" y="4710742"/>
            <a:ext cx="710418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</a:rPr>
              <a:t>     （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</a:rPr>
              <a:t>）线性空间作为集合，其子集合有很多种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</a:rPr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741114" y="5436768"/>
            <a:ext cx="7382740" cy="497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</a:rPr>
              <a:t>）只关心完美的子集合！</a:t>
            </a:r>
            <a:endParaRPr lang="en-US" altLang="zh-CN" sz="2400" dirty="0">
              <a:solidFill>
                <a:srgbClr val="006666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750583" y="2200034"/>
            <a:ext cx="2353472" cy="2282639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434429" y="2899511"/>
            <a:ext cx="973079" cy="914397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323091" y="3853171"/>
            <a:ext cx="467002" cy="377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3274646" y="3298092"/>
            <a:ext cx="609600" cy="555079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774461" y="2422769"/>
            <a:ext cx="562707" cy="375139"/>
          </a:xfrm>
          <a:custGeom>
            <a:avLst/>
            <a:gdLst>
              <a:gd name="connsiteX0" fmla="*/ 0 w 485164"/>
              <a:gd name="connsiteY0" fmla="*/ 85969 h 273539"/>
              <a:gd name="connsiteX1" fmla="*/ 0 w 485164"/>
              <a:gd name="connsiteY1" fmla="*/ 85969 h 273539"/>
              <a:gd name="connsiteX2" fmla="*/ 39076 w 485164"/>
              <a:gd name="connsiteY2" fmla="*/ 148493 h 273539"/>
              <a:gd name="connsiteX3" fmla="*/ 85969 w 485164"/>
              <a:gd name="connsiteY3" fmla="*/ 179754 h 273539"/>
              <a:gd name="connsiteX4" fmla="*/ 109415 w 485164"/>
              <a:gd name="connsiteY4" fmla="*/ 195385 h 273539"/>
              <a:gd name="connsiteX5" fmla="*/ 187569 w 485164"/>
              <a:gd name="connsiteY5" fmla="*/ 211016 h 273539"/>
              <a:gd name="connsiteX6" fmla="*/ 226646 w 485164"/>
              <a:gd name="connsiteY6" fmla="*/ 226646 h 273539"/>
              <a:gd name="connsiteX7" fmla="*/ 265723 w 485164"/>
              <a:gd name="connsiteY7" fmla="*/ 250093 h 273539"/>
              <a:gd name="connsiteX8" fmla="*/ 320430 w 485164"/>
              <a:gd name="connsiteY8" fmla="*/ 273539 h 273539"/>
              <a:gd name="connsiteX9" fmla="*/ 367323 w 485164"/>
              <a:gd name="connsiteY9" fmla="*/ 265723 h 273539"/>
              <a:gd name="connsiteX10" fmla="*/ 453292 w 485164"/>
              <a:gd name="connsiteY10" fmla="*/ 257908 h 273539"/>
              <a:gd name="connsiteX11" fmla="*/ 484553 w 485164"/>
              <a:gd name="connsiteY11" fmla="*/ 195385 h 273539"/>
              <a:gd name="connsiteX12" fmla="*/ 476738 w 485164"/>
              <a:gd name="connsiteY12" fmla="*/ 39077 h 273539"/>
              <a:gd name="connsiteX13" fmla="*/ 406400 w 485164"/>
              <a:gd name="connsiteY13" fmla="*/ 0 h 273539"/>
              <a:gd name="connsiteX14" fmla="*/ 62523 w 485164"/>
              <a:gd name="connsiteY14" fmla="*/ 15631 h 273539"/>
              <a:gd name="connsiteX15" fmla="*/ 54707 w 485164"/>
              <a:gd name="connsiteY15" fmla="*/ 46893 h 273539"/>
              <a:gd name="connsiteX16" fmla="*/ 46892 w 485164"/>
              <a:gd name="connsiteY16" fmla="*/ 85969 h 273539"/>
              <a:gd name="connsiteX17" fmla="*/ 0 w 485164"/>
              <a:gd name="connsiteY17" fmla="*/ 85969 h 27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85164" h="273539">
                <a:moveTo>
                  <a:pt x="0" y="85969"/>
                </a:moveTo>
                <a:lnTo>
                  <a:pt x="0" y="85969"/>
                </a:lnTo>
                <a:cubicBezTo>
                  <a:pt x="13025" y="106810"/>
                  <a:pt x="22469" y="130376"/>
                  <a:pt x="39076" y="148493"/>
                </a:cubicBezTo>
                <a:cubicBezTo>
                  <a:pt x="51770" y="162341"/>
                  <a:pt x="70338" y="169334"/>
                  <a:pt x="85969" y="179754"/>
                </a:cubicBezTo>
                <a:cubicBezTo>
                  <a:pt x="93784" y="184964"/>
                  <a:pt x="100303" y="193107"/>
                  <a:pt x="109415" y="195385"/>
                </a:cubicBezTo>
                <a:cubicBezTo>
                  <a:pt x="156050" y="207043"/>
                  <a:pt x="130081" y="201434"/>
                  <a:pt x="187569" y="211016"/>
                </a:cubicBezTo>
                <a:cubicBezTo>
                  <a:pt x="200595" y="216226"/>
                  <a:pt x="214098" y="220372"/>
                  <a:pt x="226646" y="226646"/>
                </a:cubicBezTo>
                <a:cubicBezTo>
                  <a:pt x="240233" y="233439"/>
                  <a:pt x="252444" y="242716"/>
                  <a:pt x="265723" y="250093"/>
                </a:cubicBezTo>
                <a:cubicBezTo>
                  <a:pt x="294690" y="266186"/>
                  <a:pt x="292764" y="264316"/>
                  <a:pt x="320430" y="273539"/>
                </a:cubicBezTo>
                <a:cubicBezTo>
                  <a:pt x="336061" y="270934"/>
                  <a:pt x="351585" y="267575"/>
                  <a:pt x="367323" y="265723"/>
                </a:cubicBezTo>
                <a:cubicBezTo>
                  <a:pt x="395900" y="262361"/>
                  <a:pt x="426844" y="269243"/>
                  <a:pt x="453292" y="257908"/>
                </a:cubicBezTo>
                <a:cubicBezTo>
                  <a:pt x="467647" y="251756"/>
                  <a:pt x="479163" y="211555"/>
                  <a:pt x="484553" y="195385"/>
                </a:cubicBezTo>
                <a:cubicBezTo>
                  <a:pt x="481948" y="143282"/>
                  <a:pt x="491345" y="89158"/>
                  <a:pt x="476738" y="39077"/>
                </a:cubicBezTo>
                <a:cubicBezTo>
                  <a:pt x="470951" y="19234"/>
                  <a:pt x="426636" y="6746"/>
                  <a:pt x="406400" y="0"/>
                </a:cubicBezTo>
                <a:cubicBezTo>
                  <a:pt x="291774" y="5210"/>
                  <a:pt x="176260" y="466"/>
                  <a:pt x="62523" y="15631"/>
                </a:cubicBezTo>
                <a:cubicBezTo>
                  <a:pt x="51876" y="17051"/>
                  <a:pt x="57037" y="36407"/>
                  <a:pt x="54707" y="46893"/>
                </a:cubicBezTo>
                <a:cubicBezTo>
                  <a:pt x="51825" y="59860"/>
                  <a:pt x="53482" y="74436"/>
                  <a:pt x="46892" y="85969"/>
                </a:cubicBezTo>
                <a:cubicBezTo>
                  <a:pt x="42232" y="94124"/>
                  <a:pt x="7815" y="85969"/>
                  <a:pt x="0" y="8596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963584" y="2825268"/>
            <a:ext cx="359507" cy="351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189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7" grpId="0"/>
      <p:bldP spid="3" grpId="0" animBg="1"/>
      <p:bldP spid="9" grpId="0" animBg="1"/>
      <p:bldP spid="4" grpId="0" animBg="1"/>
      <p:bldP spid="5" grpId="0" animBg="1"/>
      <p:bldP spid="6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基的扩张定理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404283"/>
                <a:ext cx="7561263" cy="2335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:r>
                  <a:rPr lang="en-US" altLang="zh-CN" sz="2400" b="1" dirty="0">
                    <a:latin typeface="+mn-ea"/>
                  </a:rPr>
                  <a:t>n</a:t>
                </a:r>
                <a:r>
                  <a:rPr lang="zh-CN" altLang="en-US" sz="2400" b="1" dirty="0">
                    <a:latin typeface="+mn-ea"/>
                  </a:rPr>
                  <a:t>维线性空间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的子空间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/>
                      </a:rPr>
                      <m:t>dim</m:t>
                    </m:r>
                    <m:r>
                      <a:rPr lang="en-US" altLang="zh-CN" sz="2400" b="1" i="1" smtClean="0">
                        <a:latin typeface="Cambria Math"/>
                      </a:rPr>
                      <m:t>𝑾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的一组基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则存在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𝑛</m:t>
                    </m:r>
                    <m:r>
                      <a:rPr lang="en-US" altLang="zh-CN" sz="2400" b="0" i="1" smtClean="0">
                        <a:latin typeface="Cambria Math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中的向量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𝒌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的一组基</a:t>
                </a:r>
                <a:r>
                  <a:rPr lang="en-US" altLang="zh-CN" sz="2400" b="1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404283"/>
                <a:ext cx="7561263" cy="2335383"/>
              </a:xfrm>
              <a:prstGeom prst="rect">
                <a:avLst/>
              </a:prstGeom>
              <a:blipFill>
                <a:blip r:embed="rId2"/>
                <a:stretch>
                  <a:fillRect l="-1613" r="-1129" b="-52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3453668" y="3927314"/>
            <a:ext cx="2572161" cy="247348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977976" y="4615799"/>
            <a:ext cx="730204" cy="7433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896985" y="4669330"/>
            <a:ext cx="203493" cy="646331"/>
            <a:chOff x="4896985" y="4669330"/>
            <a:chExt cx="203493" cy="646331"/>
          </a:xfrm>
        </p:grpSpPr>
        <p:sp>
          <p:nvSpPr>
            <p:cNvPr id="13" name="文本框 12"/>
            <p:cNvSpPr txBox="1"/>
            <p:nvPr/>
          </p:nvSpPr>
          <p:spPr>
            <a:xfrm>
              <a:off x="4896985" y="4669330"/>
              <a:ext cx="143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accent5">
                      <a:lumMod val="75000"/>
                    </a:schemeClr>
                  </a:solidFill>
                </a:rPr>
                <a:t>.</a:t>
              </a:r>
              <a:endParaRPr lang="zh-CN" altLang="en-US" sz="36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957293" y="4821730"/>
                  <a:ext cx="14318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7293" y="4821730"/>
                  <a:ext cx="14318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8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/>
          <p:cNvGrpSpPr/>
          <p:nvPr/>
        </p:nvGrpSpPr>
        <p:grpSpPr>
          <a:xfrm>
            <a:off x="4058884" y="4369165"/>
            <a:ext cx="460490" cy="909383"/>
            <a:chOff x="4058884" y="4369165"/>
            <a:chExt cx="460490" cy="909383"/>
          </a:xfrm>
        </p:grpSpPr>
        <p:grpSp>
          <p:nvGrpSpPr>
            <p:cNvPr id="6" name="组合 5"/>
            <p:cNvGrpSpPr/>
            <p:nvPr/>
          </p:nvGrpSpPr>
          <p:grpSpPr>
            <a:xfrm>
              <a:off x="4058884" y="4369165"/>
              <a:ext cx="460490" cy="880412"/>
              <a:chOff x="4058883" y="4369165"/>
              <a:chExt cx="571227" cy="935782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058883" y="4506216"/>
                <a:ext cx="177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.</a:t>
                </a:r>
                <a:endParaRPr lang="zh-CN" altLang="en-US" sz="36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211283" y="4658616"/>
                <a:ext cx="177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.</a:t>
                </a:r>
                <a:endParaRPr lang="zh-CN" altLang="en-US" sz="3600" dirty="0"/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300092" y="4369165"/>
                <a:ext cx="177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.</a:t>
                </a:r>
                <a:endParaRPr lang="zh-CN" altLang="en-US" sz="3600" dirty="0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452492" y="4526223"/>
                <a:ext cx="177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.</a:t>
                </a:r>
                <a:endParaRPr lang="zh-CN" altLang="en-US" sz="36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4162388" y="4579426"/>
                  <a:ext cx="14318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2388" y="4579426"/>
                  <a:ext cx="1431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8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4295054" y="5001549"/>
                  <a:ext cx="14318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5054" y="5001549"/>
                  <a:ext cx="14318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913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椭圆 17"/>
          <p:cNvSpPr/>
          <p:nvPr/>
        </p:nvSpPr>
        <p:spPr>
          <a:xfrm>
            <a:off x="3784120" y="4369164"/>
            <a:ext cx="1728594" cy="1557989"/>
          </a:xfrm>
          <a:prstGeom prst="ellipse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593622" y="4821730"/>
            <a:ext cx="14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7030A0"/>
                </a:solidFill>
              </a:rPr>
              <a:t>.</a:t>
            </a:r>
            <a:endParaRPr lang="zh-CN" alt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207372" y="5157580"/>
                <a:ext cx="143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1200" b="1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372" y="5157580"/>
                <a:ext cx="143185" cy="276999"/>
              </a:xfrm>
              <a:prstGeom prst="rect">
                <a:avLst/>
              </a:prstGeom>
              <a:blipFill rotWithShape="0">
                <a:blip r:embed="rId6"/>
                <a:stretch>
                  <a:fillRect r="-9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46737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8" grpId="0" animBg="1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维数公式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是线性空间的子空间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blipFill rotWithShape="0">
                <a:blip r:embed="rId2"/>
                <a:stretch>
                  <a:fillRect l="-1613" t="-1734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4387068"/>
                <a:ext cx="7792320" cy="1580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注：交空间与和空间满足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  <a:p>
                <a:pPr marL="361950">
                  <a:lnSpc>
                    <a:spcPct val="150000"/>
                  </a:lnSpc>
                </a:pPr>
                <a:r>
                  <a:rPr lang="en-US" altLang="zh-CN" sz="2400" b="1" dirty="0">
                    <a:latin typeface="+mn-ea"/>
                  </a:rPr>
                  <a:t>         </a:t>
                </a:r>
                <a:r>
                  <a:rPr lang="zh-CN" altLang="en-US" sz="2400" b="1" dirty="0">
                    <a:latin typeface="+mn-ea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24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400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4387068"/>
                <a:ext cx="7792320" cy="1580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2570663"/>
                <a:ext cx="7792320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dim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dim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dim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2570663"/>
                <a:ext cx="779232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74037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维数公式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是线性空间的子空间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blipFill rotWithShape="0">
                <a:blip r:embed="rId2"/>
                <a:stretch>
                  <a:fillRect l="-1613" t="-1734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2570663"/>
                <a:ext cx="7792320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dim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dim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dim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2570663"/>
                <a:ext cx="779232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973" y="3365568"/>
                <a:ext cx="7561263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b="1" dirty="0">
                    <a:latin typeface="+mn-ea"/>
                  </a:rPr>
                  <a:t>证明梗概</a:t>
                </a:r>
                <a:r>
                  <a:rPr lang="en-US" altLang="zh-CN" b="1" dirty="0">
                    <a:latin typeface="+mn-ea"/>
                  </a:rPr>
                  <a:t>: </a:t>
                </a:r>
                <a:r>
                  <a:rPr lang="zh-CN" altLang="en-US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dim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1" i="1" dirty="0">
                        <a:latin typeface="Cambria Math" panose="02040503050406030204" pitchFamily="18" charset="0"/>
                      </a:rPr>
                      <m:t>dim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dim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+mn-ea"/>
                  </a:rPr>
                  <a:t> </a:t>
                </a:r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973" y="3365568"/>
                <a:ext cx="7561263" cy="507831"/>
              </a:xfrm>
              <a:prstGeom prst="rect">
                <a:avLst/>
              </a:prstGeom>
              <a:blipFill>
                <a:blip r:embed="rId4"/>
                <a:stretch>
                  <a:fillRect b="-96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057" y="3854311"/>
                <a:ext cx="5749139" cy="923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+mn-ea"/>
                  </a:rPr>
                  <a:t>的一组基</a:t>
                </a:r>
                <a:r>
                  <a:rPr lang="en-US" altLang="zh-CN" b="1" dirty="0">
                    <a:latin typeface="+mn-ea"/>
                  </a:rPr>
                  <a:t>, </a:t>
                </a:r>
                <a:r>
                  <a:rPr lang="zh-CN" altLang="en-US" b="1" dirty="0">
                    <a:latin typeface="+mn-ea"/>
                  </a:rPr>
                  <a:t>现将之分别扩充为</a:t>
                </a:r>
                <a:r>
                  <a:rPr lang="en-US" altLang="zh-CN" b="1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+mn-ea"/>
                  </a:rPr>
                  <a:t>的基：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057" y="3854311"/>
                <a:ext cx="5749139" cy="923330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382" y="4670014"/>
                <a:ext cx="7561263" cy="9590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+mn-ea"/>
                  </a:rPr>
                  <a:t>;     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+mn-ea"/>
                  </a:rPr>
                  <a:t>   </a:t>
                </a:r>
              </a:p>
              <a:p>
                <a:pPr marL="361950">
                  <a:lnSpc>
                    <a:spcPct val="150000"/>
                  </a:lnSpc>
                </a:pPr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6382" y="4670014"/>
                <a:ext cx="7561263" cy="9590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4" y="5157223"/>
            <a:ext cx="7561263" cy="4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785" y="5574256"/>
                <a:ext cx="8732361" cy="572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+mn-ea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𝐒𝐩𝐚𝐧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d>
                    <m:r>
                      <a:rPr lang="en-US" altLang="zh-C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𝐒𝐩𝐚𝐧</m:t>
                    </m:r>
                    <m:r>
                      <a:rPr lang="en-US" altLang="zh-CN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785" y="5574256"/>
                <a:ext cx="8732361" cy="572208"/>
              </a:xfrm>
              <a:prstGeom prst="rect">
                <a:avLst/>
              </a:prstGeom>
              <a:blipFill rotWithShape="0">
                <a:blip r:embed="rId7"/>
                <a:stretch>
                  <a:fillRect b="-42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9495" y="6007857"/>
                <a:ext cx="8732361" cy="572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en-US" altLang="zh-CN" b="1" dirty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𝐒𝐩𝐚𝐧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9495" y="6007857"/>
                <a:ext cx="8732361" cy="572208"/>
              </a:xfrm>
              <a:prstGeom prst="rect">
                <a:avLst/>
              </a:prstGeom>
              <a:blipFill rotWithShape="0">
                <a:blip r:embed="rId8"/>
                <a:stretch>
                  <a:fillRect b="-53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26305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维数公式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是线性空间的子空间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blipFill rotWithShape="0">
                <a:blip r:embed="rId2"/>
                <a:stretch>
                  <a:fillRect l="-1613" t="-1734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2570663"/>
                <a:ext cx="7792320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dim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dim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dim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2570663"/>
                <a:ext cx="779232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973" y="3365568"/>
                <a:ext cx="7561263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b="1" dirty="0">
                    <a:latin typeface="+mn-ea"/>
                  </a:rPr>
                  <a:t>证明梗概</a:t>
                </a:r>
                <a:r>
                  <a:rPr lang="en-US" altLang="zh-CN" b="1" dirty="0">
                    <a:latin typeface="+mn-ea"/>
                  </a:rPr>
                  <a:t>: </a:t>
                </a:r>
                <a:r>
                  <a:rPr lang="zh-CN" altLang="en-US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dim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1" i="1" dirty="0">
                        <a:latin typeface="Cambria Math" panose="02040503050406030204" pitchFamily="18" charset="0"/>
                      </a:rPr>
                      <m:t>dim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dim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+mn-ea"/>
                  </a:rPr>
                  <a:t> </a:t>
                </a:r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973" y="3365568"/>
                <a:ext cx="7561263" cy="507831"/>
              </a:xfrm>
              <a:prstGeom prst="rect">
                <a:avLst/>
              </a:prstGeom>
              <a:blipFill>
                <a:blip r:embed="rId4"/>
                <a:stretch>
                  <a:fillRect b="-96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73" y="4560525"/>
            <a:ext cx="5749139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只需要证明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7417" y="3930858"/>
                <a:ext cx="5784137" cy="572208"/>
              </a:xfrm>
              <a:prstGeom prst="rect">
                <a:avLst/>
              </a:prstGeom>
              <a:noFill/>
              <a:ln w="15875">
                <a:solidFill>
                  <a:schemeClr val="accent5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+mn-ea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𝐒𝐩𝐚𝐧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6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7417" y="3930858"/>
                <a:ext cx="5784137" cy="572208"/>
              </a:xfrm>
              <a:prstGeom prst="rect">
                <a:avLst/>
              </a:prstGeom>
              <a:blipFill rotWithShape="0">
                <a:blip r:embed="rId5"/>
                <a:stretch>
                  <a:fillRect b="-2062"/>
                </a:stretch>
              </a:blipFill>
              <a:ln w="15875">
                <a:solidFill>
                  <a:schemeClr val="accent5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94056" y="5068356"/>
                <a:ext cx="3780971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56" y="5068356"/>
                <a:ext cx="3780971" cy="393121"/>
              </a:xfrm>
              <a:prstGeom prst="rect">
                <a:avLst/>
              </a:prstGeom>
              <a:blipFill rotWithShape="0"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97" y="5383923"/>
            <a:ext cx="5749139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线性无关</a:t>
            </a:r>
            <a:r>
              <a:rPr lang="en-US" altLang="zh-CN" b="1" dirty="0">
                <a:latin typeface="+mn-ea"/>
              </a:rPr>
              <a:t>. </a:t>
            </a:r>
            <a:r>
              <a:rPr lang="zh-CN" altLang="en-US" b="1" dirty="0">
                <a:latin typeface="+mn-ea"/>
              </a:rPr>
              <a:t>从而得到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378063" y="5969308"/>
                <a:ext cx="5963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dim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i="1" dirty="0"/>
                  <a:t>. </a:t>
                </a:r>
                <a:r>
                  <a:rPr lang="zh-CN" altLang="en-US" b="1" dirty="0"/>
                  <a:t>即证</a:t>
                </a: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063" y="5969308"/>
                <a:ext cx="5963940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8197" r="-10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73645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4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维数公式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1754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9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n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维线性空间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的子空间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若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dim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dim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&gt;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𝒏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中必有非零的公共向量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1754326"/>
              </a:xfrm>
              <a:prstGeom prst="rect">
                <a:avLst/>
              </a:prstGeom>
              <a:blipFill>
                <a:blip r:embed="rId3"/>
                <a:stretch>
                  <a:fillRect l="-1233" b="-34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885990" y="3439116"/>
                <a:ext cx="68754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解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: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  注意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⊂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𝑽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. 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根据维数公式</a:t>
                </a:r>
              </a:p>
            </p:txBody>
          </p:sp>
        </mc:Choice>
        <mc:Fallback xmlns="">
          <p:sp>
            <p:nvSpPr>
              <p:cNvPr id="13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990" y="3439116"/>
                <a:ext cx="6875462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887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451644" y="4094959"/>
                <a:ext cx="6875462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dim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dim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dim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dim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644" y="4094959"/>
                <a:ext cx="6875462" cy="405624"/>
              </a:xfrm>
              <a:prstGeom prst="rect">
                <a:avLst/>
              </a:prstGeom>
              <a:blipFill rotWithShape="0">
                <a:blip r:embed="rId5"/>
                <a:stretch>
                  <a:fillRect b="-151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-535119" y="4658465"/>
                <a:ext cx="6875462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≥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535119" y="4658465"/>
                <a:ext cx="6875462" cy="405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6"/>
              <p:cNvSpPr>
                <a:spLocks noChangeArrowheads="1"/>
              </p:cNvSpPr>
              <p:nvPr/>
            </p:nvSpPr>
            <p:spPr bwMode="auto">
              <a:xfrm>
                <a:off x="821302" y="5157179"/>
                <a:ext cx="6875462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说明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,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中必有非零的公共向量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</a:p>
              <a:p>
                <a:pPr>
                  <a:spcBef>
                    <a:spcPct val="0"/>
                  </a:spcBef>
                  <a:buSzTx/>
                  <a:buNone/>
                </a:pPr>
                <a:endParaRPr lang="zh-CN" altLang="en-US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8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1302" y="5157179"/>
                <a:ext cx="6875462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975" t="-51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93905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维数公式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714791" y="1494331"/>
            <a:ext cx="741521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  <a:ea typeface="+mn-ea"/>
              </a:rPr>
              <a:t>10  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已知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>
                <a:off x="1245419" y="2051958"/>
                <a:ext cx="6660988" cy="581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𝟓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,−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,−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𝟓</m:t>
                        </m:r>
                      </m:e>
                    </m:d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,−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,−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e>
                    </m:d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5419" y="2051958"/>
                <a:ext cx="6660988" cy="581057"/>
              </a:xfrm>
              <a:prstGeom prst="rect">
                <a:avLst/>
              </a:prstGeom>
              <a:blipFill>
                <a:blip r:embed="rId3"/>
                <a:stretch>
                  <a:fillRect b="-31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994430" y="3280000"/>
                <a:ext cx="7415213" cy="1908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1200"/>
                  </a:spcAft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Span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dirty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1" dirty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Span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dirty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400" b="1" dirty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dirty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400" b="1" dirty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400" b="1" dirty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分别求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dirty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∩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的维数和一组基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4430" y="3280000"/>
                <a:ext cx="7415213" cy="1908215"/>
              </a:xfrm>
              <a:prstGeom prst="rect">
                <a:avLst/>
              </a:prstGeom>
              <a:blipFill>
                <a:blip r:embed="rId4"/>
                <a:stretch>
                  <a:fillRect l="-1233" b="-31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3"/>
              <p:cNvSpPr>
                <a:spLocks noChangeArrowheads="1"/>
              </p:cNvSpPr>
              <p:nvPr/>
            </p:nvSpPr>
            <p:spPr bwMode="auto">
              <a:xfrm>
                <a:off x="1245419" y="2625786"/>
                <a:ext cx="6597926" cy="581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𝜷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,−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e>
                    </m:d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𝜷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,−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𝟒</m:t>
                        </m:r>
                      </m:e>
                    </m:d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5419" y="2625786"/>
                <a:ext cx="6597926" cy="581057"/>
              </a:xfrm>
              <a:prstGeom prst="rect">
                <a:avLst/>
              </a:prstGeom>
              <a:blipFill>
                <a:blip r:embed="rId5"/>
                <a:stretch>
                  <a:fillRect l="-739" b="-157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7063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维数公式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410229" y="1850765"/>
                <a:ext cx="495829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Span</m:t>
                      </m:r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}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0229" y="1850765"/>
                <a:ext cx="4958292" cy="400110"/>
              </a:xfrm>
              <a:prstGeom prst="rect">
                <a:avLst/>
              </a:prstGeom>
              <a:blipFill>
                <a:blip r:embed="rId3"/>
                <a:stretch>
                  <a:fillRect b="-169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960469" y="2376164"/>
                <a:ext cx="730975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的一组最大线性无关组即为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的基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0469" y="2376164"/>
                <a:ext cx="7309755" cy="400110"/>
              </a:xfrm>
              <a:prstGeom prst="rect">
                <a:avLst/>
              </a:prstGeom>
              <a:blipFill>
                <a:blip r:embed="rId4"/>
                <a:stretch>
                  <a:fillRect l="-917" t="-9231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60491" y="2875488"/>
                <a:ext cx="6675417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91" y="2875488"/>
                <a:ext cx="6675417" cy="122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974105" y="4267114"/>
                <a:ext cx="72961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由此可知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的最大无关组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从而</a:t>
                </a:r>
              </a:p>
            </p:txBody>
          </p:sp>
        </mc:Choice>
        <mc:Fallback xmlns="">
          <p:sp>
            <p:nvSpPr>
              <p:cNvPr id="15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105" y="4267114"/>
                <a:ext cx="7296119" cy="400110"/>
              </a:xfrm>
              <a:prstGeom prst="rect">
                <a:avLst/>
              </a:prstGeom>
              <a:blipFill>
                <a:blip r:embed="rId6"/>
                <a:stretch>
                  <a:fillRect l="-919" t="-9091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974105" y="4882342"/>
                <a:ext cx="72961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的一组基为：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2000" b="1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105" y="4882342"/>
                <a:ext cx="7296119" cy="400110"/>
              </a:xfrm>
              <a:prstGeom prst="rect">
                <a:avLst/>
              </a:prstGeom>
              <a:blipFill>
                <a:blip r:embed="rId7"/>
                <a:stretch>
                  <a:fillRect t="-9091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750139" y="5392506"/>
                <a:ext cx="72961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dim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𝟑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139" y="5392506"/>
                <a:ext cx="7296119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827011" y="1361911"/>
                <a:ext cx="454903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解    </a:t>
                </a:r>
                <a:r>
                  <a:rPr lang="zh-CN" altLang="en-US" sz="2000" b="1" dirty="0">
                    <a:solidFill>
                      <a:srgbClr val="006666"/>
                    </a:solidFill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可以写为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11" y="1361911"/>
                <a:ext cx="4549030" cy="400110"/>
              </a:xfrm>
              <a:prstGeom prst="rect">
                <a:avLst/>
              </a:prstGeom>
              <a:blipFill>
                <a:blip r:embed="rId9"/>
                <a:stretch>
                  <a:fillRect l="-1475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73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" grpId="0"/>
      <p:bldP spid="15" grpId="0"/>
      <p:bldP spid="16" grpId="0"/>
      <p:bldP spid="17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维数公式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949105" y="1760050"/>
                <a:ext cx="58647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={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;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∈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ℝ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}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105" y="1760050"/>
                <a:ext cx="5864772" cy="400110"/>
              </a:xfrm>
              <a:prstGeom prst="rect">
                <a:avLst/>
              </a:prstGeom>
              <a:blipFill>
                <a:blip r:embed="rId3"/>
                <a:stretch>
                  <a:fillRect b="-169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949105" y="2245857"/>
                <a:ext cx="6875462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𝝃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∩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𝝃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可以写为</a:t>
                </a:r>
              </a:p>
            </p:txBody>
          </p:sp>
        </mc:Choice>
        <mc:Fallback xmlns="">
          <p:sp>
            <p:nvSpPr>
              <p:cNvPr id="11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105" y="2245857"/>
                <a:ext cx="6875462" cy="405624"/>
              </a:xfrm>
              <a:prstGeom prst="rect">
                <a:avLst/>
              </a:prstGeom>
              <a:blipFill>
                <a:blip r:embed="rId4"/>
                <a:stretch>
                  <a:fillRect l="-975" t="-7463" b="-23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6"/>
              <p:cNvSpPr>
                <a:spLocks noChangeArrowheads="1"/>
              </p:cNvSpPr>
              <p:nvPr/>
            </p:nvSpPr>
            <p:spPr bwMode="auto">
              <a:xfrm>
                <a:off x="1852412" y="2737178"/>
                <a:ext cx="514916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𝝃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AU" altLang="zh-CN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𝝃</m:t>
                    </m:r>
                    <m:r>
                      <a:rPr lang="en-US" altLang="zh-CN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3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2412" y="2737178"/>
                <a:ext cx="5149166" cy="400110"/>
              </a:xfrm>
              <a:prstGeom prst="rect">
                <a:avLst/>
              </a:prstGeom>
              <a:blipFill>
                <a:blip r:embed="rId5"/>
                <a:stretch>
                  <a:fillRect l="-592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946833" y="154458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6666"/>
                </a:solidFill>
                <a:latin typeface="+mn-ea"/>
              </a:rPr>
              <a:t>由题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980871" y="1361911"/>
                <a:ext cx="38170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871" y="1361911"/>
                <a:ext cx="3817007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946834" y="3172983"/>
                <a:ext cx="514916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dirty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dirty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即</a:t>
                </a:r>
              </a:p>
            </p:txBody>
          </p:sp>
        </mc:Choice>
        <mc:Fallback xmlns="">
          <p:sp>
            <p:nvSpPr>
              <p:cNvPr id="14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6834" y="3172983"/>
                <a:ext cx="5149166" cy="400110"/>
              </a:xfrm>
              <a:prstGeom prst="rect">
                <a:avLst/>
              </a:prstGeom>
              <a:blipFill>
                <a:blip r:embed="rId7"/>
                <a:stretch>
                  <a:fillRect l="-1183" t="-9231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852412" y="3665198"/>
                <a:ext cx="3575659" cy="1226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412" y="3665198"/>
                <a:ext cx="3575659" cy="122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946834" y="4983536"/>
                <a:ext cx="72961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解方程组得到通解为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: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=(</m:t>
                    </m:r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6834" y="4983536"/>
                <a:ext cx="7296119" cy="400110"/>
              </a:xfrm>
              <a:prstGeom prst="rect">
                <a:avLst/>
              </a:prstGeom>
              <a:blipFill>
                <a:blip r:embed="rId9"/>
                <a:stretch>
                  <a:fillRect l="-835" t="-9231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946833" y="5482860"/>
                <a:ext cx="72961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𝒌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∩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𝑾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的一组基为：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=(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,−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000" b="1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6833" y="5482860"/>
                <a:ext cx="7296119" cy="400110"/>
              </a:xfrm>
              <a:prstGeom prst="rect">
                <a:avLst/>
              </a:prstGeom>
              <a:blipFill>
                <a:blip r:embed="rId10"/>
                <a:stretch>
                  <a:fillRect l="-835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960469" y="5982184"/>
                <a:ext cx="729611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dim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𝟏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0469" y="5982184"/>
                <a:ext cx="7296119" cy="400110"/>
              </a:xfrm>
              <a:prstGeom prst="rect">
                <a:avLst/>
              </a:prstGeom>
              <a:blipFill>
                <a:blip r:embed="rId11"/>
                <a:stretch>
                  <a:fillRect b="-3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96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4" grpId="0"/>
      <p:bldP spid="14" grpId="0"/>
      <p:bldP spid="5" grpId="0"/>
      <p:bldP spid="15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子空间的直和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23037"/>
                <a:ext cx="7561263" cy="1495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的子空间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={</m:t>
                    </m:r>
                    <m:r>
                      <a:rPr lang="en-US" altLang="zh-CN" sz="2400" b="1" i="1" smtClean="0">
                        <a:latin typeface="Cambria Math"/>
                      </a:rPr>
                      <m:t>𝟎</m:t>
                    </m:r>
                    <m:r>
                      <a:rPr lang="en-US" altLang="zh-CN" sz="2400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的直和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b="1" dirty="0">
                    <a:latin typeface="Cambria" pitchFamily="18" charset="0"/>
                    <a:ea typeface="Cambria" pitchFamily="18" charset="0"/>
                  </a:rPr>
                  <a:t>direct sum</a:t>
                </a:r>
                <a:r>
                  <a:rPr lang="en-US" altLang="zh-CN" sz="2400" b="1" dirty="0">
                    <a:latin typeface="+mn-ea"/>
                  </a:rPr>
                  <a:t>). </a:t>
                </a:r>
                <a:r>
                  <a:rPr lang="zh-CN" altLang="en-US" sz="2400" b="1" dirty="0">
                    <a:latin typeface="+mn-ea"/>
                  </a:rPr>
                  <a:t>记为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23037"/>
                <a:ext cx="7561263" cy="1495794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224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381" y="2996568"/>
                <a:ext cx="7561263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𝐕</m:t>
                          </m:r>
                        </m:e>
                        <m:sub>
                          <m:r>
                            <a:rPr lang="en-US" altLang="zh-CN" sz="2400" b="1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6381" y="2996568"/>
                <a:ext cx="7561263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56121" y="3981501"/>
                <a:ext cx="7702043" cy="4303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注</a:t>
                </a:r>
                <a:r>
                  <a:rPr lang="en-US" altLang="zh-CN" sz="20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:</a:t>
                </a:r>
                <a:r>
                  <a:rPr lang="zh-CN" altLang="en-US" sz="20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（</a:t>
                </a:r>
                <a:r>
                  <a:rPr lang="en-US" altLang="zh-CN" sz="20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1</a:t>
                </a:r>
                <a:r>
                  <a:rPr lang="zh-CN" altLang="en-US" sz="20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）子空间的直和仍然是和：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⨁</m:t>
                        </m:r>
                        <m:r>
                          <a:rPr lang="en-US" altLang="zh-CN" sz="20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21" y="3981501"/>
                <a:ext cx="7702043" cy="430374"/>
              </a:xfrm>
              <a:prstGeom prst="rect">
                <a:avLst/>
              </a:prstGeom>
              <a:blipFill rotWithShape="1">
                <a:blip r:embed="rId4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98521" y="4459980"/>
                <a:ext cx="7702043" cy="4303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（</a:t>
                </a:r>
                <a:r>
                  <a:rPr lang="en-US" altLang="zh-CN" sz="20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2</a:t>
                </a:r>
                <a:r>
                  <a:rPr lang="zh-CN" altLang="en-US" sz="20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）“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zh-CN" altLang="en-US" sz="20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”的含义有二：和“</a:t>
                </a:r>
                <a:r>
                  <a:rPr lang="en-US" altLang="zh-CN" sz="20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+</a:t>
                </a:r>
                <a:r>
                  <a:rPr lang="zh-CN" altLang="en-US" sz="20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”；交为零空间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𝐎</m:t>
                    </m:r>
                    <m:r>
                      <a:rPr lang="en-US" altLang="zh-CN" sz="2000" b="1" i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altLang="zh-CN" sz="20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21" y="4459980"/>
                <a:ext cx="7702043" cy="430374"/>
              </a:xfrm>
              <a:prstGeom prst="rect">
                <a:avLst/>
              </a:prstGeom>
              <a:blipFill rotWithShape="1">
                <a:blip r:embed="rId5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69446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子空间的直和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11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线性空间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的子空间</a:t>
                </a:r>
              </a:p>
            </p:txBody>
          </p:sp>
        </mc:Choice>
        <mc:Fallback xmlns="">
          <p:sp>
            <p:nvSpPr>
              <p:cNvPr id="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470000"/>
              </a:xfrm>
              <a:prstGeom prst="rect">
                <a:avLst/>
              </a:prstGeom>
              <a:blipFill>
                <a:blip r:embed="rId3"/>
                <a:stretch>
                  <a:fillRect l="-1233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867190" y="3625097"/>
                <a:ext cx="6875462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解  </a:t>
                </a:r>
                <a:endPara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000" b="1" dirty="0">
                    <a:solidFill>
                      <a:schemeClr val="tx1"/>
                    </a:solidFill>
                    <a:ea typeface="+mn-ea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∩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={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}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18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18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190" y="3625097"/>
                <a:ext cx="6875462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887" t="-4310" b="-146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1069954" y="5260350"/>
                <a:ext cx="6875462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𝒚</m:t>
                            </m:r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𝟎</m:t>
                            </m:r>
                          </m:e>
                        </m:d>
                      </m:e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ℝ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≠{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,  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不是直和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9954" y="5260350"/>
                <a:ext cx="6875462" cy="405624"/>
              </a:xfrm>
              <a:prstGeom prst="rect">
                <a:avLst/>
              </a:prstGeom>
              <a:blipFill rotWithShape="1">
                <a:blip r:embed="rId5"/>
                <a:stretch>
                  <a:fillRect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867190" y="2056308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𝒙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𝟎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𝟎</m:t>
                            </m:r>
                          </m:e>
                        </m:d>
                      </m:e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∈</m:t>
                        </m:r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0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={(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𝒚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)|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𝒚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ℝ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}</m:t>
                    </m:r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190" y="2056308"/>
                <a:ext cx="7415213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164" t="-10390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867190" y="2533962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0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={(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𝒚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𝒛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)|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𝒚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𝒛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ℝ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}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190" y="2533962"/>
                <a:ext cx="7415213" cy="470000"/>
              </a:xfrm>
              <a:prstGeom prst="rect">
                <a:avLst/>
              </a:prstGeom>
              <a:blipFill rotWithShape="1">
                <a:blip r:embed="rId7"/>
                <a:stretch>
                  <a:fillRect l="-164" t="-10390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759815" y="2985379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ea typeface="+mn-ea"/>
                  </a:rPr>
                  <a:t>探讨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400" b="1" i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是否直和？</a:t>
                </a:r>
              </a:p>
            </p:txBody>
          </p:sp>
        </mc:Choice>
        <mc:Fallback xmlns="">
          <p:sp>
            <p:nvSpPr>
              <p:cNvPr id="2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815" y="2985379"/>
                <a:ext cx="7415213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1316" t="-10390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1047181" y="4473879"/>
                <a:ext cx="6875462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∩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={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}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18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18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18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且</a:t>
                </a:r>
                <a:endPara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sSub>
                        <m:sSubPr>
                          <m:ctrlP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+mn-ea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+mn-ea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7181" y="4473879"/>
                <a:ext cx="6875462" cy="769441"/>
              </a:xfrm>
              <a:prstGeom prst="rect">
                <a:avLst/>
              </a:prstGeom>
              <a:blipFill rotWithShape="1">
                <a:blip r:embed="rId9"/>
                <a:stretch>
                  <a:fillRect t="-3968" b="-31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89534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8" grpId="0"/>
      <p:bldP spid="19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子空间的定义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23037"/>
                <a:ext cx="7561263" cy="19389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是数域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上的线性空间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的非空子集</a:t>
                </a:r>
                <a:r>
                  <a:rPr lang="en-US" altLang="zh-CN" sz="2400" b="1" dirty="0">
                    <a:latin typeface="+mn-ea"/>
                  </a:rPr>
                  <a:t>. </a:t>
                </a:r>
                <a:r>
                  <a:rPr lang="zh-CN" altLang="en-US" sz="2400" b="1" dirty="0">
                    <a:latin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中的加法和数乘构成数域</a:t>
                </a:r>
                <a:r>
                  <a:rPr lang="en-US" altLang="zh-CN" sz="2400" b="1" dirty="0">
                    <a:latin typeface="+mn-ea"/>
                  </a:rPr>
                  <a:t>F</a:t>
                </a:r>
                <a:r>
                  <a:rPr lang="zh-CN" altLang="en-US" sz="2400" b="1" dirty="0">
                    <a:latin typeface="+mn-ea"/>
                  </a:rPr>
                  <a:t>上的线性空间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</a:t>
                </a:r>
                <a:r>
                  <a:rPr lang="zh-CN" altLang="en-US" sz="2400" b="1" dirty="0">
                    <a:solidFill>
                      <a:schemeClr val="accent4"/>
                    </a:solidFill>
                    <a:latin typeface="+mn-ea"/>
                  </a:rPr>
                  <a:t>子空间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subspace</a:t>
                </a:r>
                <a:r>
                  <a:rPr lang="en-US" altLang="zh-CN" sz="2400" b="1" dirty="0">
                    <a:latin typeface="+mn-ea"/>
                  </a:rPr>
                  <a:t>).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23037"/>
                <a:ext cx="7561263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613" t="-1258" b="-44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56121" y="3981501"/>
            <a:ext cx="7702043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注</a:t>
            </a:r>
            <a:r>
              <a:rPr lang="en-US" altLang="zh-CN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:</a:t>
            </a:r>
            <a:r>
              <a:rPr lang="zh-CN" altLang="en-US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）子空间中的两种运算是原线性空间的运算</a:t>
            </a:r>
            <a:r>
              <a:rPr lang="en-US" altLang="zh-CN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;</a:t>
            </a:r>
          </a:p>
        </p:txBody>
      </p:sp>
      <p:sp>
        <p:nvSpPr>
          <p:cNvPr id="11" name="矩形 10"/>
          <p:cNvSpPr/>
          <p:nvPr/>
        </p:nvSpPr>
        <p:spPr>
          <a:xfrm>
            <a:off x="498521" y="4459980"/>
            <a:ext cx="7702043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）子空间本身是线性空间;</a:t>
            </a:r>
            <a:endParaRPr lang="en-US" altLang="zh-CN" sz="24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02483" y="4933016"/>
                <a:ext cx="7702043" cy="940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accent3">
                        <a:lumMod val="50000"/>
                      </a:schemeClr>
                    </a:solidFill>
                  </a:rPr>
                  <a:t>（</a:t>
                </a:r>
                <a:r>
                  <a:rPr lang="en-US" altLang="zh-CN" sz="2400" b="1" dirty="0">
                    <a:solidFill>
                      <a:schemeClr val="accent3">
                        <a:lumMod val="50000"/>
                      </a:schemeClr>
                    </a:solidFill>
                  </a:rPr>
                  <a:t>3</a:t>
                </a:r>
                <a:r>
                  <a:rPr lang="zh-CN" altLang="en-US" sz="2400" b="1" dirty="0">
                    <a:solidFill>
                      <a:schemeClr val="accent3">
                        <a:lumMod val="50000"/>
                      </a:schemeClr>
                    </a:solidFill>
                  </a:rPr>
                  <a:t>）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零空间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的子空间，称之为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         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平凡子空间</a:t>
                </a:r>
                <a:r>
                  <a:rPr lang="en-US" altLang="zh-CN" sz="2400" dirty="0">
                    <a:solidFill>
                      <a:srgbClr val="00666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(trivial subspace).</a:t>
                </a:r>
                <a:endParaRPr lang="en-US" altLang="zh-CN" sz="2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3" y="4933016"/>
                <a:ext cx="7702043" cy="940514"/>
              </a:xfrm>
              <a:prstGeom prst="rect">
                <a:avLst/>
              </a:prstGeom>
              <a:blipFill>
                <a:blip r:embed="rId3"/>
                <a:stretch>
                  <a:fillRect t="-1290" b="-13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2C95D0D5-3E98-48D4-88B5-671A1AA78E22}"/>
              </a:ext>
            </a:extLst>
          </p:cNvPr>
          <p:cNvSpPr/>
          <p:nvPr/>
        </p:nvSpPr>
        <p:spPr>
          <a:xfrm>
            <a:off x="475424" y="5920325"/>
            <a:ext cx="7382740" cy="497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</a:rPr>
              <a:t>（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</a:rPr>
              <a:t>4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</a:rPr>
              <a:t>）</a:t>
            </a:r>
            <a:r>
              <a:rPr lang="zh-CN" altLang="en-US" sz="2400" b="1" dirty="0">
                <a:solidFill>
                  <a:schemeClr val="accent3">
                    <a:lumMod val="50000"/>
                  </a:schemeClr>
                </a:solidFill>
              </a:rPr>
              <a:t>运用定义验证集合是子空间过于繁琐</a:t>
            </a:r>
            <a:r>
              <a:rPr lang="en-US" altLang="zh-CN" sz="2400" b="1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altLang="zh-CN" sz="2400" dirty="0">
              <a:solidFill>
                <a:srgbClr val="006666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1631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直和的判定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2638096"/>
                <a:ext cx="6905651" cy="545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1</a:t>
                </a:r>
                <a:r>
                  <a:rPr lang="zh-CN" altLang="en-US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1" dirty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en-US" altLang="zh-CN" sz="2400" b="1" i="0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的和是直和</a:t>
                </a:r>
                <a:r>
                  <a:rPr lang="en-US" altLang="zh-CN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;</a:t>
                </a:r>
                <a:endParaRPr lang="zh-CN" altLang="en-US" sz="24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2638096"/>
                <a:ext cx="6905651" cy="545534"/>
              </a:xfrm>
              <a:prstGeom prst="rect">
                <a:avLst/>
              </a:prstGeom>
              <a:blipFill rotWithShape="1">
                <a:blip r:embed="rId2"/>
                <a:stretch>
                  <a:fillRect t="-2247" b="-168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23037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的子空间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则下列命题等价</a:t>
                </a:r>
                <a:r>
                  <a:rPr lang="en-US" altLang="zh-CN" sz="2400" b="1" dirty="0">
                    <a:latin typeface="+mn-ea"/>
                  </a:rPr>
                  <a:t>: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23037"/>
                <a:ext cx="7561263" cy="1052596"/>
              </a:xfrm>
              <a:prstGeom prst="rect">
                <a:avLst/>
              </a:prstGeom>
              <a:blipFill rotWithShape="1">
                <a:blip r:embed="rId3"/>
                <a:stretch>
                  <a:fillRect l="-1613" t="-1734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3213163"/>
                <a:ext cx="7561263" cy="14219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2</a:t>
                </a:r>
                <a:r>
                  <a:rPr lang="zh-CN" altLang="en-US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）向量分解唯一：即任意的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, </a:t>
                </a: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          </a:t>
                </a:r>
                <a:r>
                  <a:rPr lang="zh-CN" altLang="en-US" sz="24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存在唯一的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使得</a:t>
                </a:r>
                <a:endParaRPr lang="en-US" altLang="zh-CN" sz="24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𝜶</m:t>
                      </m:r>
                      <m:r>
                        <a:rPr lang="en-US" altLang="zh-CN" sz="2400" b="1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3213163"/>
                <a:ext cx="7561263" cy="1421928"/>
              </a:xfrm>
              <a:prstGeom prst="rect">
                <a:avLst/>
              </a:prstGeom>
              <a:blipFill>
                <a:blip r:embed="rId4"/>
                <a:stretch>
                  <a:fillRect t="-8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835" y="4609733"/>
                <a:ext cx="6905651" cy="14219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3</a:t>
                </a:r>
                <a:r>
                  <a:rPr lang="zh-CN" altLang="en-US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）零向量分解唯一：即若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𝟎</m:t>
                    </m:r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其中</a:t>
                </a:r>
                <a:r>
                  <a:rPr lang="en-US" altLang="zh-CN" sz="24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 </a:t>
                </a: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accent3">
                        <a:lumMod val="50000"/>
                      </a:schemeClr>
                    </a:solidFill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则有</a:t>
                </a:r>
                <a:endParaRPr lang="en-US" altLang="zh-CN" sz="24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sz="2400" b="1" dirty="0">
                    <a:solidFill>
                      <a:schemeClr val="accent3">
                        <a:lumMod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zh-CN" altLang="en-US" sz="24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835" y="4609733"/>
                <a:ext cx="6905651" cy="1421928"/>
              </a:xfrm>
              <a:prstGeom prst="rect">
                <a:avLst/>
              </a:prstGeom>
              <a:blipFill rotWithShape="1">
                <a:blip r:embed="rId5"/>
                <a:stretch>
                  <a:fillRect t="-858" r="-177" b="-64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335" y="5991313"/>
                <a:ext cx="6905651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4</a:t>
                </a:r>
                <a:r>
                  <a:rPr lang="zh-CN" altLang="en-US" sz="24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dim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dim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</a:rPr>
                      <m:t>dim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zh-CN" altLang="en-US" sz="2400" b="1" dirty="0">
                  <a:solidFill>
                    <a:schemeClr val="accent3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335" y="5991313"/>
                <a:ext cx="6905651" cy="535531"/>
              </a:xfrm>
              <a:prstGeom prst="rect">
                <a:avLst/>
              </a:prstGeom>
              <a:blipFill rotWithShape="1">
                <a:blip r:embed="rId6"/>
                <a:stretch>
                  <a:fillRect t="-2273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48234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直和的判定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12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分别是齐次方程组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+⋯+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=⋯=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的解空间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</a:t>
                </a: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830997"/>
              </a:xfrm>
              <a:prstGeom prst="rect">
                <a:avLst/>
              </a:prstGeom>
              <a:blipFill>
                <a:blip r:embed="rId4"/>
                <a:stretch>
                  <a:fillRect l="-1233" t="-5882" b="-16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6"/>
              <p:cNvSpPr>
                <a:spLocks noChangeArrowheads="1"/>
              </p:cNvSpPr>
              <p:nvPr/>
            </p:nvSpPr>
            <p:spPr bwMode="auto">
              <a:xfrm>
                <a:off x="818314" y="2470557"/>
                <a:ext cx="6875462" cy="463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8314" y="2470557"/>
                <a:ext cx="6875462" cy="463781"/>
              </a:xfrm>
              <a:prstGeom prst="rect">
                <a:avLst/>
              </a:prstGeom>
              <a:blipFill rotWithShape="1">
                <a:blip r:embed="rId5"/>
                <a:stretch>
                  <a:fillRect b="-5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6"/>
              <p:cNvSpPr>
                <a:spLocks noChangeArrowheads="1"/>
              </p:cNvSpPr>
              <p:nvPr/>
            </p:nvSpPr>
            <p:spPr bwMode="auto">
              <a:xfrm>
                <a:off x="883998" y="3059185"/>
                <a:ext cx="68754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证明：  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的一组基即为基础解系</a:t>
                </a:r>
              </a:p>
            </p:txBody>
          </p:sp>
        </mc:Choice>
        <mc:Fallback xmlns="">
          <p:sp>
            <p:nvSpPr>
              <p:cNvPr id="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3998" y="3059185"/>
                <a:ext cx="687546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887" t="-7692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818314" y="5451445"/>
                <a:ext cx="6875462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0066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0066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0066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6666"/>
                        </a:solidFill>
                        <a:latin typeface="Cambria Math"/>
                      </a:rPr>
                      <m:t>=⋯=</m:t>
                    </m:r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solidFill>
                              <a:srgbClr val="006666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solidFill>
                              <a:srgbClr val="006666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的基为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𝜷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,⋯,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𝑻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8314" y="5451445"/>
                <a:ext cx="6875462" cy="405624"/>
              </a:xfrm>
              <a:prstGeom prst="rect">
                <a:avLst/>
              </a:prstGeom>
              <a:blipFill rotWithShape="0">
                <a:blip r:embed="rId7"/>
                <a:stretch>
                  <a:fillRect l="-887" t="-5970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442710"/>
              </p:ext>
            </p:extLst>
          </p:nvPr>
        </p:nvGraphicFramePr>
        <p:xfrm>
          <a:off x="1857375" y="3525838"/>
          <a:ext cx="2387600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quation" r:id="rId8" imgW="1549080" imgH="1130040" progId="Equation.DSMT4">
                  <p:embed/>
                </p:oleObj>
              </mc:Choice>
              <mc:Fallback>
                <p:oleObj name="Equation" r:id="rId8" imgW="1549080" imgH="1130040" progId="Equation.DSMT4">
                  <p:embed/>
                  <p:pic>
                    <p:nvPicPr>
                      <p:cNvPr id="0" name="对象 12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525838"/>
                        <a:ext cx="2387600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818314" y="5984302"/>
                <a:ext cx="6875462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易知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𝒏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𝜷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线性无关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从而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𝒏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8314" y="5984302"/>
                <a:ext cx="6875462" cy="405624"/>
              </a:xfrm>
              <a:prstGeom prst="rect">
                <a:avLst/>
              </a:prstGeom>
              <a:blipFill rotWithShape="1">
                <a:blip r:embed="rId12"/>
                <a:stretch>
                  <a:fillRect l="-887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08657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直和的判定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13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分别是齐次方程组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+⋯+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=⋯=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的解空间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</a:t>
                </a: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830997"/>
              </a:xfrm>
              <a:prstGeom prst="rect">
                <a:avLst/>
              </a:prstGeom>
              <a:blipFill>
                <a:blip r:embed="rId3"/>
                <a:stretch>
                  <a:fillRect l="-1233" t="-5882" b="-16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6"/>
              <p:cNvSpPr>
                <a:spLocks noChangeArrowheads="1"/>
              </p:cNvSpPr>
              <p:nvPr/>
            </p:nvSpPr>
            <p:spPr bwMode="auto">
              <a:xfrm>
                <a:off x="818314" y="2470557"/>
                <a:ext cx="6875462" cy="463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8314" y="2470557"/>
                <a:ext cx="6875462" cy="463781"/>
              </a:xfrm>
              <a:prstGeom prst="rect">
                <a:avLst/>
              </a:prstGeom>
              <a:blipFill rotWithShape="1">
                <a:blip r:embed="rId4"/>
                <a:stretch>
                  <a:fillRect b="-5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883998" y="3059185"/>
            <a:ext cx="6875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证明：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883998" y="3605867"/>
                <a:ext cx="6875462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另一方面</a:t>
                </a:r>
                <a:r>
                  <a:rPr lang="en-US" altLang="zh-CN" sz="2000" b="1" dirty="0">
                    <a:solidFill>
                      <a:srgbClr val="006666"/>
                    </a:solidFill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由于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dim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dim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𝟏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从而有</a:t>
                </a:r>
              </a:p>
            </p:txBody>
          </p:sp>
        </mc:Choice>
        <mc:Fallback xmlns="">
          <p:sp>
            <p:nvSpPr>
              <p:cNvPr id="8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3998" y="3605867"/>
                <a:ext cx="6875462" cy="405624"/>
              </a:xfrm>
              <a:prstGeom prst="rect">
                <a:avLst/>
              </a:prstGeom>
              <a:blipFill rotWithShape="1">
                <a:blip r:embed="rId5"/>
                <a:stretch>
                  <a:fillRect l="-887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422603" y="4175232"/>
                <a:ext cx="68754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mtClean="0">
                          <a:solidFill>
                            <a:srgbClr val="006666"/>
                          </a:solidFill>
                          <a:latin typeface="Cambria Math"/>
                        </a:rPr>
                        <m:t>dim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6666"/>
                          </a:solidFill>
                          <a:latin typeface="Cambria Math"/>
                        </a:rPr>
                        <m:t>dim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6666"/>
                          </a:solidFill>
                          <a:latin typeface="Cambria Math"/>
                        </a:rPr>
                        <m:t>dim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603" y="4175232"/>
                <a:ext cx="6875462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51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892387" y="4828604"/>
                <a:ext cx="68754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因此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根据直和的判定定理可知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是直和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𝑽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2387" y="4828604"/>
                <a:ext cx="6875462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887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53936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11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5325" y="574327"/>
            <a:ext cx="6388100" cy="720000"/>
          </a:xfrm>
        </p:spPr>
        <p:txBody>
          <a:bodyPr/>
          <a:lstStyle/>
          <a:p>
            <a:r>
              <a:rPr lang="zh-CN" altLang="en-US" dirty="0"/>
              <a:t>线性空间的同构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971722" y="1900226"/>
            <a:ext cx="1645162" cy="1238288"/>
            <a:chOff x="767179" y="1895912"/>
            <a:chExt cx="1645162" cy="123828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122558" y="2782410"/>
              <a:ext cx="1289783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1119833" y="1895912"/>
              <a:ext cx="0" cy="87947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1120235" y="1947572"/>
              <a:ext cx="1275328" cy="84246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/>
                <p:cNvSpPr/>
                <p:nvPr/>
              </p:nvSpPr>
              <p:spPr>
                <a:xfrm>
                  <a:off x="1176265" y="2764868"/>
                  <a:ext cx="8418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矩形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6265" y="2764868"/>
                  <a:ext cx="84189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/>
                <p:cNvSpPr/>
                <p:nvPr/>
              </p:nvSpPr>
              <p:spPr>
                <a:xfrm>
                  <a:off x="767179" y="2042202"/>
                  <a:ext cx="4090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矩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79" y="2042202"/>
                  <a:ext cx="4090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/>
                <p:cNvSpPr/>
                <p:nvPr/>
              </p:nvSpPr>
              <p:spPr>
                <a:xfrm>
                  <a:off x="1669822" y="1950343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矩形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22" y="1950343"/>
                  <a:ext cx="4106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组合 57"/>
          <p:cNvGrpSpPr/>
          <p:nvPr/>
        </p:nvGrpSpPr>
        <p:grpSpPr>
          <a:xfrm>
            <a:off x="681751" y="2335651"/>
            <a:ext cx="525080" cy="446002"/>
            <a:chOff x="681751" y="2335651"/>
            <a:chExt cx="525080" cy="446002"/>
          </a:xfrm>
        </p:grpSpPr>
        <p:cxnSp>
          <p:nvCxnSpPr>
            <p:cNvPr id="24" name="直接箭头连接符 23"/>
            <p:cNvCxnSpPr/>
            <p:nvPr/>
          </p:nvCxnSpPr>
          <p:spPr>
            <a:xfrm flipV="1">
              <a:off x="1117608" y="2335651"/>
              <a:ext cx="0" cy="429217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/>
                <p:cNvSpPr/>
                <p:nvPr/>
              </p:nvSpPr>
              <p:spPr>
                <a:xfrm>
                  <a:off x="681751" y="2412321"/>
                  <a:ext cx="52508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51" y="2412321"/>
                  <a:ext cx="52508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组合 65"/>
          <p:cNvGrpSpPr/>
          <p:nvPr/>
        </p:nvGrpSpPr>
        <p:grpSpPr>
          <a:xfrm>
            <a:off x="3536102" y="2329354"/>
            <a:ext cx="888385" cy="532979"/>
            <a:chOff x="3938774" y="2438411"/>
            <a:chExt cx="888385" cy="532979"/>
          </a:xfrm>
        </p:grpSpPr>
        <p:cxnSp>
          <p:nvCxnSpPr>
            <p:cNvPr id="33" name="直接箭头连接符 32"/>
            <p:cNvCxnSpPr/>
            <p:nvPr/>
          </p:nvCxnSpPr>
          <p:spPr>
            <a:xfrm flipV="1">
              <a:off x="4700106" y="2438411"/>
              <a:ext cx="106698" cy="431546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3938774" y="2602058"/>
                  <a:ext cx="8883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𝝈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774" y="2602058"/>
                  <a:ext cx="88838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组合 62"/>
          <p:cNvGrpSpPr/>
          <p:nvPr/>
        </p:nvGrpSpPr>
        <p:grpSpPr>
          <a:xfrm>
            <a:off x="4059217" y="1882141"/>
            <a:ext cx="1912720" cy="1257778"/>
            <a:chOff x="4042736" y="1957742"/>
            <a:chExt cx="1912720" cy="1257778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4498828" y="2852256"/>
              <a:ext cx="141541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507216" y="1957742"/>
              <a:ext cx="213399" cy="88379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4720615" y="1989167"/>
              <a:ext cx="1193623" cy="87147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/>
                <p:cNvSpPr/>
                <p:nvPr/>
              </p:nvSpPr>
              <p:spPr>
                <a:xfrm>
                  <a:off x="4613915" y="2846188"/>
                  <a:ext cx="11801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𝝈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𝜷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矩形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15" y="2846188"/>
                  <a:ext cx="118013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/>
                <p:cNvSpPr/>
                <p:nvPr/>
              </p:nvSpPr>
              <p:spPr>
                <a:xfrm>
                  <a:off x="5206533" y="2065720"/>
                  <a:ext cx="74892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𝝈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𝜷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矩形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533" y="2065720"/>
                  <a:ext cx="7489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/>
                <p:cNvSpPr/>
                <p:nvPr/>
              </p:nvSpPr>
              <p:spPr>
                <a:xfrm>
                  <a:off x="4042736" y="2074004"/>
                  <a:ext cx="7473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𝝈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矩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736" y="2074004"/>
                  <a:ext cx="74732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组合 66"/>
          <p:cNvGrpSpPr/>
          <p:nvPr/>
        </p:nvGrpSpPr>
        <p:grpSpPr>
          <a:xfrm>
            <a:off x="450878" y="1528776"/>
            <a:ext cx="2502047" cy="2185558"/>
            <a:chOff x="450878" y="1528776"/>
            <a:chExt cx="2502047" cy="2185558"/>
          </a:xfrm>
        </p:grpSpPr>
        <p:sp>
          <p:nvSpPr>
            <p:cNvPr id="3" name="矩形 2"/>
            <p:cNvSpPr/>
            <p:nvPr/>
          </p:nvSpPr>
          <p:spPr>
            <a:xfrm>
              <a:off x="450878" y="1528776"/>
              <a:ext cx="2502047" cy="1642263"/>
            </a:xfrm>
            <a:prstGeom prst="rect">
              <a:avLst/>
            </a:prstGeom>
            <a:noFill/>
            <a:ln w="222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/>
                <p:cNvSpPr/>
                <p:nvPr/>
              </p:nvSpPr>
              <p:spPr>
                <a:xfrm>
                  <a:off x="1544468" y="3345002"/>
                  <a:ext cx="402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矩形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468" y="3345002"/>
                  <a:ext cx="40267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组合 67"/>
          <p:cNvGrpSpPr/>
          <p:nvPr/>
        </p:nvGrpSpPr>
        <p:grpSpPr>
          <a:xfrm>
            <a:off x="3447875" y="1499375"/>
            <a:ext cx="3070369" cy="2173014"/>
            <a:chOff x="3447875" y="1499375"/>
            <a:chExt cx="3070369" cy="2173014"/>
          </a:xfrm>
        </p:grpSpPr>
        <p:sp>
          <p:nvSpPr>
            <p:cNvPr id="34" name="平行四边形 33"/>
            <p:cNvSpPr/>
            <p:nvPr/>
          </p:nvSpPr>
          <p:spPr>
            <a:xfrm>
              <a:off x="3447875" y="1499375"/>
              <a:ext cx="3070369" cy="1659958"/>
            </a:xfrm>
            <a:prstGeom prst="parallelogram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/>
                <p:cNvSpPr/>
                <p:nvPr/>
              </p:nvSpPr>
              <p:spPr>
                <a:xfrm>
                  <a:off x="4059217" y="3303057"/>
                  <a:ext cx="4812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𝑾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5" name="矩形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217" y="3303057"/>
                  <a:ext cx="48122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3813232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是线性空间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若存在</a:t>
                </a:r>
                <a:r>
                  <a:rPr lang="zh-CN" altLang="en-US" sz="2400" b="1" dirty="0">
                    <a:solidFill>
                      <a:schemeClr val="accent2"/>
                    </a:solidFill>
                    <a:latin typeface="+mn-ea"/>
                  </a:rPr>
                  <a:t>双射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𝝈</m:t>
                    </m:r>
                    <m:r>
                      <a:rPr lang="en-US" altLang="zh-CN" sz="2400" b="1" i="1" smtClean="0">
                        <a:latin typeface="Cambria Math"/>
                      </a:rPr>
                      <m:t>:</m:t>
                    </m:r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  <m:r>
                      <a:rPr lang="en-US" altLang="zh-CN" sz="2400" b="1" i="1" smtClean="0">
                        <a:latin typeface="Cambria Math"/>
                      </a:rPr>
                      <m:t>→</m:t>
                    </m:r>
                    <m:r>
                      <a:rPr lang="en-US" altLang="zh-CN" sz="2400" b="1" i="1" smtClean="0">
                        <a:latin typeface="Cambria Math"/>
                      </a:rPr>
                      <m:t>𝑾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满足</a:t>
                </a:r>
              </a:p>
            </p:txBody>
          </p:sp>
        </mc:Choice>
        <mc:Fallback xmlns="">
          <p:sp>
            <p:nvSpPr>
              <p:cNvPr id="6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3813232"/>
                <a:ext cx="7561263" cy="1052596"/>
              </a:xfrm>
              <a:prstGeom prst="rect">
                <a:avLst/>
              </a:prstGeom>
              <a:blipFill rotWithShape="1">
                <a:blip r:embed="rId12"/>
                <a:stretch>
                  <a:fillRect l="-1613" t="-1744" b="-9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组合 74"/>
          <p:cNvGrpSpPr/>
          <p:nvPr/>
        </p:nvGrpSpPr>
        <p:grpSpPr>
          <a:xfrm>
            <a:off x="2352390" y="3468848"/>
            <a:ext cx="1246487" cy="369332"/>
            <a:chOff x="2352390" y="3468848"/>
            <a:chExt cx="1246487" cy="369332"/>
          </a:xfrm>
        </p:grpSpPr>
        <p:cxnSp>
          <p:nvCxnSpPr>
            <p:cNvPr id="72" name="直接箭头连接符 71"/>
            <p:cNvCxnSpPr/>
            <p:nvPr/>
          </p:nvCxnSpPr>
          <p:spPr>
            <a:xfrm>
              <a:off x="2352390" y="3510793"/>
              <a:ext cx="1246487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/>
                <p:cNvSpPr/>
                <p:nvPr/>
              </p:nvSpPr>
              <p:spPr>
                <a:xfrm>
                  <a:off x="2751588" y="3468848"/>
                  <a:ext cx="3994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</a:rPr>
                          <m:t>𝝈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矩形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588" y="3468848"/>
                  <a:ext cx="39946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4790326"/>
                <a:ext cx="7561263" cy="497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i</a:t>
                </a:r>
                <a:r>
                  <a:rPr lang="zh-CN" altLang="en-US" sz="2400" b="1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AU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AU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AU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AU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AU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AU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𝝈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𝜷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𝝈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𝝈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𝜷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sz="2400" b="1" dirty="0">
                  <a:solidFill>
                    <a:schemeClr val="accent2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7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4790326"/>
                <a:ext cx="7561263" cy="497957"/>
              </a:xfrm>
              <a:prstGeom prst="rect">
                <a:avLst/>
              </a:prstGeom>
              <a:blipFill>
                <a:blip r:embed="rId14"/>
                <a:stretch>
                  <a:fillRect t="-2439" b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12" y="5236341"/>
                <a:ext cx="7561263" cy="497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ii</a:t>
                </a:r>
                <a:r>
                  <a:rPr lang="zh-CN" altLang="en-US" sz="2400" b="1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AU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AU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AU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AU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AU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AU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AU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AU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𝝈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𝝈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</m:oMath>
                </a14:m>
                <a:endParaRPr lang="zh-CN" altLang="en-US" sz="2400" b="1" dirty="0">
                  <a:solidFill>
                    <a:srgbClr val="00B0F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7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112" y="5236341"/>
                <a:ext cx="7561263" cy="497957"/>
              </a:xfrm>
              <a:prstGeom prst="rect">
                <a:avLst/>
              </a:prstGeom>
              <a:blipFill>
                <a:blip r:embed="rId15"/>
                <a:stretch>
                  <a:fillRect t="-2439" b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508" y="5673967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则称线性空间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同构的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b="1" dirty="0">
                    <a:latin typeface="Cambria" pitchFamily="18" charset="0"/>
                    <a:ea typeface="Cambria" pitchFamily="18" charset="0"/>
                  </a:rPr>
                  <a:t>isomorphism</a:t>
                </a:r>
                <a:r>
                  <a:rPr lang="en-US" altLang="zh-CN" sz="2400" b="1" dirty="0">
                    <a:latin typeface="+mn-ea"/>
                  </a:rPr>
                  <a:t>).  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79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508" y="5673967"/>
                <a:ext cx="7561263" cy="535531"/>
              </a:xfrm>
              <a:prstGeom prst="rect">
                <a:avLst/>
              </a:prstGeom>
              <a:blipFill rotWithShape="1">
                <a:blip r:embed="rId16"/>
                <a:stretch>
                  <a:fillRect t="-3409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76549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0150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/>
                  <a:t>数域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</a:t>
                </a:r>
                <a:r>
                  <a:rPr lang="en-US" altLang="zh-CN" sz="2400" b="1" dirty="0">
                    <a:latin typeface="+mn-ea"/>
                  </a:rPr>
                  <a:t>n</a:t>
                </a:r>
                <a:r>
                  <a:rPr lang="zh-CN" altLang="en-US" sz="2400" b="1" dirty="0">
                    <a:latin typeface="+mn-ea"/>
                  </a:rPr>
                  <a:t>维线性空间</a:t>
                </a:r>
                <a14:m>
                  <m:oMath xmlns:m="http://schemas.openxmlformats.org/officeDocument/2006/math">
                    <m:r>
                      <a:rPr lang="en-AU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同构于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𝑭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015021"/>
              </a:xfrm>
              <a:prstGeom prst="rect">
                <a:avLst/>
              </a:prstGeom>
              <a:blipFill>
                <a:blip r:embed="rId2"/>
                <a:stretch>
                  <a:fillRect l="-1613" t="-1796" b="-125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3" y="2609294"/>
                <a:ext cx="6905651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</a:rPr>
                  <a:t>证明 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的一组基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sz="2000" b="1" dirty="0"/>
                  <a:t>对于每一个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有唯一的表达式</a:t>
                </a:r>
                <a:endParaRPr lang="en-US" altLang="zh-CN" sz="2000" b="1" dirty="0">
                  <a:solidFill>
                    <a:schemeClr val="tx1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000" b="1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     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3" y="2609294"/>
                <a:ext cx="6905651" cy="12003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723" y="3843153"/>
                <a:ext cx="6905651" cy="430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000" b="1" dirty="0"/>
                  <a:t>定义映射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𝝈</m:t>
                    </m:r>
                    <m:r>
                      <a:rPr lang="en-US" altLang="zh-CN" sz="2000" b="1" i="1" smtClean="0">
                        <a:latin typeface="Cambria Math"/>
                      </a:rPr>
                      <m:t>:</m:t>
                    </m:r>
                    <m:r>
                      <a:rPr lang="en-US" altLang="zh-CN" sz="2000" b="1" i="1" smtClean="0">
                        <a:latin typeface="Cambria Math"/>
                      </a:rPr>
                      <m:t>𝑽</m:t>
                    </m:r>
                    <m:r>
                      <a:rPr lang="en-US" altLang="zh-CN" sz="2000" b="1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𝑭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如下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       </a:t>
                </a: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723" y="3843153"/>
                <a:ext cx="6905651" cy="430374"/>
              </a:xfrm>
              <a:prstGeom prst="rect">
                <a:avLst/>
              </a:prstGeom>
              <a:blipFill rotWithShape="1">
                <a:blip r:embed="rId4"/>
                <a:stretch>
                  <a:fillRect b="-239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1578" y="4293795"/>
                <a:ext cx="6905651" cy="468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/>
                      </a:rPr>
                      <m:t>𝝈</m:t>
                    </m:r>
                    <m:d>
                      <m:d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kern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kern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kern="0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 kern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 kern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kern="0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000" b="1" i="1" kern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000" b="1" i="1" kern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kern="0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b="1" i="1" kern="0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1" i="1" kern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en-US" altLang="zh-CN" sz="2000" b="1" i="1" kern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1" kern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  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zh-CN" altLang="en-US" sz="20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+mn-ea"/>
                  </a:rPr>
                  <a:t>在基下的坐标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)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       </a:t>
                </a: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1578" y="4293795"/>
                <a:ext cx="6905651" cy="468270"/>
              </a:xfrm>
              <a:prstGeom prst="rect">
                <a:avLst/>
              </a:prstGeom>
              <a:blipFill rotWithShape="1">
                <a:blip r:embed="rId5"/>
                <a:stretch>
                  <a:fillRect b="-155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723" y="4762065"/>
                <a:ext cx="6905651" cy="430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000" b="1" kern="0" dirty="0"/>
                  <a:t>因为向量与其坐标一一对应</a:t>
                </a:r>
                <a:r>
                  <a:rPr lang="en-US" altLang="zh-CN" sz="2000" b="1" kern="0" dirty="0"/>
                  <a:t>, </a:t>
                </a:r>
                <a:r>
                  <a:rPr lang="zh-CN" altLang="en-US" sz="2000" b="1" kern="0" dirty="0"/>
                  <a:t>所以映射</a:t>
                </a:r>
                <a14:m>
                  <m:oMath xmlns:m="http://schemas.openxmlformats.org/officeDocument/2006/math">
                    <m:r>
                      <a:rPr lang="en-US" altLang="zh-CN" sz="2000" b="1" i="1" kern="0" smtClean="0">
                        <a:latin typeface="Cambria Math"/>
                      </a:rPr>
                      <m:t>𝝈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是双射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.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       </a:t>
                </a:r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723" y="4762065"/>
                <a:ext cx="6905651" cy="430374"/>
              </a:xfrm>
              <a:prstGeom prst="rect">
                <a:avLst/>
              </a:prstGeom>
              <a:blipFill rotWithShape="1">
                <a:blip r:embed="rId6"/>
                <a:stretch>
                  <a:fillRect b="-239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49100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0150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/>
                  <a:t>数域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</a:t>
                </a:r>
                <a:r>
                  <a:rPr lang="en-US" altLang="zh-CN" sz="2400" b="1" dirty="0">
                    <a:latin typeface="+mn-ea"/>
                  </a:rPr>
                  <a:t>n</a:t>
                </a:r>
                <a:r>
                  <a:rPr lang="zh-CN" altLang="en-US" sz="2400" b="1" dirty="0">
                    <a:latin typeface="+mn-ea"/>
                  </a:rPr>
                  <a:t>维线性空间</a:t>
                </a:r>
                <a14:m>
                  <m:oMath xmlns:m="http://schemas.openxmlformats.org/officeDocument/2006/math">
                    <m:r>
                      <a:rPr lang="en-AU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同构于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𝑭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015021"/>
              </a:xfrm>
              <a:prstGeom prst="rect">
                <a:avLst/>
              </a:prstGeom>
              <a:blipFill>
                <a:blip r:embed="rId2"/>
                <a:stretch>
                  <a:fillRect l="-1613" t="-1796" b="-125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149" y="2737566"/>
                <a:ext cx="6905651" cy="430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zh-CN" altLang="en-US" sz="2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149" y="2737566"/>
                <a:ext cx="6905651" cy="430374"/>
              </a:xfrm>
              <a:prstGeom prst="rect">
                <a:avLst/>
              </a:prstGeom>
              <a:blipFill rotWithShape="1">
                <a:blip r:embed="rId3"/>
                <a:stretch>
                  <a:fillRect b="-239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58" y="3130320"/>
                <a:ext cx="6905651" cy="7997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000" b="1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:endParaRPr lang="en-US" altLang="zh-CN" sz="2000" b="1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𝒌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𝒌𝒙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𝒌𝒙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zh-CN" altLang="en-US" sz="2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158" y="3130320"/>
                <a:ext cx="6905651" cy="799706"/>
              </a:xfrm>
              <a:prstGeom prst="rect">
                <a:avLst/>
              </a:prstGeom>
              <a:blipFill rotWithShape="1">
                <a:blip r:embed="rId4"/>
                <a:stretch>
                  <a:fillRect b="-129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57" y="4171953"/>
                <a:ext cx="6905651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000" b="1" dirty="0">
                    <a:latin typeface="+mn-ea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𝝈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𝜷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𝝈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)+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𝝈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𝜷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:endParaRPr lang="en-US" altLang="zh-CN" sz="2000" b="1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𝝈</m:t>
                    </m:r>
                    <m:d>
                      <m:d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𝒌𝒙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𝒌𝒙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𝒌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𝝈</m:t>
                    </m:r>
                    <m:d>
                      <m:d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zh-CN" altLang="en-US" sz="2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157" y="4171953"/>
                <a:ext cx="6905651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56" y="5155350"/>
                <a:ext cx="6905651" cy="430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000" b="1" dirty="0">
                    <a:latin typeface="+mn-ea"/>
                  </a:rPr>
                  <a:t>由此证明了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𝝈</m:t>
                    </m:r>
                  </m:oMath>
                </a14:m>
                <a:r>
                  <a:rPr lang="zh-CN" altLang="en-US" sz="2000" b="1" dirty="0">
                    <a:latin typeface="+mn-ea"/>
                  </a:rPr>
                  <a:t>是同构映射</a:t>
                </a:r>
                <a:r>
                  <a:rPr lang="en-US" altLang="zh-CN" sz="2000" b="1" dirty="0">
                    <a:latin typeface="+mn-ea"/>
                  </a:rPr>
                  <a:t>, </a:t>
                </a:r>
                <a:r>
                  <a:rPr lang="zh-CN" altLang="en-US" sz="2000" b="1" dirty="0">
                    <a:latin typeface="+mn-ea"/>
                  </a:rPr>
                  <a:t>亦即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000" b="1" dirty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latin typeface="Cambria Math"/>
                          </a:rPr>
                          <m:t>𝑭</m:t>
                        </m:r>
                      </m:e>
                      <m:sup>
                        <m:r>
                          <a:rPr lang="en-US" altLang="zh-CN" sz="2000" b="1" i="1" dirty="0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000" b="1" dirty="0">
                    <a:latin typeface="+mn-ea"/>
                  </a:rPr>
                  <a:t>是同构的</a:t>
                </a:r>
                <a:r>
                  <a:rPr lang="en-US" altLang="zh-CN" sz="2000" b="1" dirty="0">
                    <a:latin typeface="+mn-ea"/>
                  </a:rPr>
                  <a:t>.</a:t>
                </a:r>
                <a:endParaRPr lang="zh-CN" altLang="en-US" sz="2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156" y="5155350"/>
                <a:ext cx="6905651" cy="430374"/>
              </a:xfrm>
              <a:prstGeom prst="rect">
                <a:avLst/>
              </a:prstGeom>
              <a:blipFill rotWithShape="1">
                <a:blip r:embed="rId6"/>
                <a:stretch>
                  <a:fillRect b="-25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9966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线性空间的同构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518067"/>
            <a:ext cx="7561263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6"/>
                </a:solidFill>
                <a:latin typeface="+mn-ea"/>
              </a:rPr>
              <a:t>性质</a:t>
            </a:r>
            <a:endParaRPr lang="en-US" altLang="zh-CN" sz="2400" b="1" dirty="0">
              <a:solidFill>
                <a:schemeClr val="accent6"/>
              </a:solidFill>
              <a:latin typeface="+mn-ea"/>
            </a:endParaRPr>
          </a:p>
          <a:p>
            <a:pPr marL="361950">
              <a:lnSpc>
                <a:spcPct val="120000"/>
              </a:lnSpc>
            </a:pPr>
            <a:r>
              <a:rPr lang="zh-CN" altLang="en-US" sz="2000" b="1" dirty="0">
                <a:latin typeface="+mn-ea"/>
              </a:rPr>
              <a:t>同构映射满足：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4047918"/>
            <a:ext cx="6905651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同构关系满足：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879" y="2498523"/>
                <a:ext cx="7561263" cy="4299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000" b="1" dirty="0">
                    <a:latin typeface="+mn-ea"/>
                  </a:rPr>
                  <a:t>（</a:t>
                </a:r>
                <a:r>
                  <a:rPr lang="en-US" altLang="zh-CN" sz="2000" b="1" dirty="0">
                    <a:latin typeface="+mn-ea"/>
                  </a:rPr>
                  <a:t>1</a:t>
                </a:r>
                <a:r>
                  <a:rPr lang="zh-CN" altLang="en-US" sz="2000" b="1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𝝈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𝟎</m:t>
                    </m:r>
                    <m:r>
                      <a:rPr lang="zh-CN" altLang="en-US" sz="20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当且仅当</m:t>
                    </m:r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>
                    <a:solidFill>
                      <a:schemeClr val="accent2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𝝈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/>
                      </a:rPr>
                      <m:t>=−</m:t>
                    </m:r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𝝈</m:t>
                    </m:r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sz="2000" b="1" dirty="0">
                  <a:solidFill>
                    <a:schemeClr val="accent2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879" y="2498523"/>
                <a:ext cx="7561263" cy="429926"/>
              </a:xfrm>
              <a:prstGeom prst="rect">
                <a:avLst/>
              </a:prstGeom>
              <a:blipFill>
                <a:blip r:embed="rId2"/>
                <a:stretch>
                  <a:fillRect t="-1429" b="-25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666" y="2944538"/>
                <a:ext cx="756126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000" b="1" dirty="0">
                    <a:latin typeface="+mn-ea"/>
                  </a:rPr>
                  <a:t>（</a:t>
                </a:r>
                <a:r>
                  <a:rPr lang="en-US" altLang="zh-CN" sz="2000" b="1" dirty="0">
                    <a:latin typeface="+mn-ea"/>
                  </a:rPr>
                  <a:t>2</a:t>
                </a:r>
                <a:r>
                  <a:rPr lang="zh-CN" altLang="en-US" sz="2000" b="1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𝝈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𝝈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/>
                      </a:rPr>
                      <m:t>+⋯+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𝝈</m:t>
                    </m:r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sz="2000" b="1" dirty="0">
                  <a:solidFill>
                    <a:srgbClr val="00B0F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666" y="2944538"/>
                <a:ext cx="756126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57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064" y="3373775"/>
                <a:ext cx="756126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000" b="1" dirty="0">
                    <a:latin typeface="+mn-ea"/>
                  </a:rPr>
                  <a:t>（</a:t>
                </a:r>
                <a:r>
                  <a:rPr lang="en-US" altLang="zh-CN" sz="2000" b="1" dirty="0">
                    <a:latin typeface="+mn-ea"/>
                  </a:rPr>
                  <a:t>3</a:t>
                </a:r>
                <a:r>
                  <a:rPr lang="zh-CN" altLang="en-US" sz="2000" b="1" dirty="0">
                    <a:latin typeface="+mn-ea"/>
                  </a:rPr>
                  <a:t>）若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的基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则像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𝝈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,⋯,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𝝈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的基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zh-CN" altLang="en-US" sz="2000" b="1" dirty="0">
                  <a:solidFill>
                    <a:srgbClr val="00B0F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064" y="3373775"/>
                <a:ext cx="756126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57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694" y="4580393"/>
                <a:ext cx="7561263" cy="430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（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1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）自反性：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与其自身同构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;</a:t>
                </a:r>
                <a:endParaRPr lang="zh-CN" altLang="en-US" sz="2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694" y="4580393"/>
                <a:ext cx="7561263" cy="430374"/>
              </a:xfrm>
              <a:prstGeom prst="rect">
                <a:avLst/>
              </a:prstGeom>
              <a:blipFill rotWithShape="1">
                <a:blip r:embed="rId5"/>
                <a:stretch>
                  <a:fillRect b="-239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481" y="5026408"/>
                <a:ext cx="7561263" cy="430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（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2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）对称性：若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同构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同构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;</a:t>
                </a:r>
                <a:endParaRPr lang="zh-CN" altLang="en-US" sz="2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8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481" y="5026408"/>
                <a:ext cx="7561263" cy="430374"/>
              </a:xfrm>
              <a:prstGeom prst="rect">
                <a:avLst/>
              </a:prstGeom>
              <a:blipFill rotWithShape="1">
                <a:blip r:embed="rId6"/>
                <a:stretch>
                  <a:fillRect b="-25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879" y="5464034"/>
                <a:ext cx="7561263" cy="430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（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3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）传递性：若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同构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同构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+mn-ea"/>
                  </a:rPr>
                  <a:t>同构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zh-CN" altLang="en-US" sz="20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879" y="5464034"/>
                <a:ext cx="7561263" cy="430374"/>
              </a:xfrm>
              <a:prstGeom prst="rect">
                <a:avLst/>
              </a:prstGeom>
              <a:blipFill rotWithShape="1">
                <a:blip r:embed="rId7"/>
                <a:stretch>
                  <a:fillRect b="-239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10561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3" grpId="0"/>
      <p:bldP spid="14" grpId="0"/>
      <p:bldP spid="17" grpId="0"/>
      <p:bldP spid="18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线性空间的同构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/>
                  <a:t>数域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上线性空间同构的充要条件是它们的维数相等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blipFill rotWithShape="1">
                <a:blip r:embed="rId5"/>
                <a:stretch>
                  <a:fillRect l="-1613" t="-1734" r="-887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215691"/>
      </p:ext>
    </p:extLst>
  </p:cSld>
  <p:clrMapOvr>
    <a:masterClrMapping/>
  </p:clrMapOvr>
  <p:transition spd="slow">
    <p:strips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797204"/>
      </p:ext>
    </p:extLst>
  </p:cSld>
  <p:clrMapOvr>
    <a:masterClrMapping/>
  </p:clrMapOvr>
  <p:transition spd="slow"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子空间的判定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23037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是数域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上的线性空间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的非空子集</a:t>
                </a:r>
                <a:r>
                  <a:rPr lang="en-US" altLang="zh-CN" sz="2400" b="1" dirty="0">
                    <a:latin typeface="+mn-ea"/>
                  </a:rPr>
                  <a:t>. 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23037"/>
                <a:ext cx="7561263" cy="1052596"/>
              </a:xfrm>
              <a:prstGeom prst="rect">
                <a:avLst/>
              </a:prstGeom>
              <a:blipFill>
                <a:blip r:embed="rId2"/>
                <a:stretch>
                  <a:fillRect l="-1613" t="-2312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75513" y="3043349"/>
                <a:ext cx="7702043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1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,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则有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;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13" y="3043349"/>
                <a:ext cx="7702043" cy="535531"/>
              </a:xfrm>
              <a:prstGeom prst="rect">
                <a:avLst/>
              </a:prstGeom>
              <a:blipFill>
                <a:blip r:embed="rId3"/>
                <a:stretch>
                  <a:fillRect t="-2273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73132" y="3521828"/>
                <a:ext cx="7702043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2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则有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,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32" y="3521828"/>
                <a:ext cx="7702043" cy="535531"/>
              </a:xfrm>
              <a:prstGeom prst="rect">
                <a:avLst/>
              </a:prstGeom>
              <a:blipFill>
                <a:blip r:embed="rId4"/>
                <a:stretch>
                  <a:fillRect t="-2273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76083" y="4066114"/>
                <a:ext cx="7702043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的子空间</a:t>
                </a:r>
                <a:r>
                  <a:rPr lang="en-US" altLang="zh-CN" sz="2400" b="1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83" y="4066114"/>
                <a:ext cx="7702043" cy="535531"/>
              </a:xfrm>
              <a:prstGeom prst="rect">
                <a:avLst/>
              </a:prstGeom>
              <a:blipFill>
                <a:blip r:embed="rId5"/>
                <a:stretch>
                  <a:fillRect t="-2273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83" y="4627248"/>
            <a:ext cx="7561263" cy="49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</a:rPr>
              <a:t>证明： 只需验证线性空间定义的</a:t>
            </a:r>
            <a:r>
              <a:rPr lang="en-US" altLang="zh-CN" sz="2000" b="1" dirty="0">
                <a:solidFill>
                  <a:srgbClr val="006666"/>
                </a:solidFill>
                <a:latin typeface="+mn-ea"/>
              </a:rPr>
              <a:t>8</a:t>
            </a:r>
            <a:r>
              <a:rPr lang="zh-CN" altLang="en-US" sz="2000" b="1" dirty="0">
                <a:solidFill>
                  <a:srgbClr val="006666"/>
                </a:solidFill>
                <a:latin typeface="+mn-ea"/>
              </a:rPr>
              <a:t>条运算律成立即可</a:t>
            </a:r>
            <a:r>
              <a:rPr lang="en-US" altLang="zh-CN" sz="2000" b="1" dirty="0">
                <a:solidFill>
                  <a:srgbClr val="006666"/>
                </a:solidFill>
                <a:latin typeface="+mn-ea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255" y="5153718"/>
                <a:ext cx="9297101" cy="961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事实上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的子空间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所以条件（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1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）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（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2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）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（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5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）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~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（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8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）成立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  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对于（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3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），由于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 所以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zh-CN" altLang="en-US" sz="2000" b="1" i="0" dirty="0">
                    <a:solidFill>
                      <a:srgbClr val="006666"/>
                    </a:solidFill>
                    <a:latin typeface="+mj-lt"/>
                  </a:rPr>
                  <a:t>中的零向量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的零向量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255" y="5153718"/>
                <a:ext cx="9297101" cy="961289"/>
              </a:xfrm>
              <a:prstGeom prst="rect">
                <a:avLst/>
              </a:prstGeom>
              <a:blipFill>
                <a:blip r:embed="rId6"/>
                <a:stretch>
                  <a:fillRect b="-101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58603" y="2558650"/>
                <a:ext cx="5791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中的加法和数乘两种运算封闭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即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03" y="2558650"/>
                <a:ext cx="5791970" cy="461665"/>
              </a:xfrm>
              <a:prstGeom prst="rect">
                <a:avLst/>
              </a:prstGeom>
              <a:blipFill>
                <a:blip r:embed="rId7"/>
                <a:stretch>
                  <a:fillRect l="-1684" t="-10667" r="-632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5487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  <p:bldP spid="9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子空间的判定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256" y="4793756"/>
                <a:ext cx="7561263" cy="4996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对于（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4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），设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中的负向量为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又根据上面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256" y="4793756"/>
                <a:ext cx="7561263" cy="499624"/>
              </a:xfrm>
              <a:prstGeom prst="rect">
                <a:avLst/>
              </a:prstGeom>
              <a:blipFill rotWithShape="0">
                <a:blip r:embed="rId6"/>
                <a:stretch>
                  <a:fillRect r="-81" b="-207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74" y="5284603"/>
                <a:ext cx="7561263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</a:rPr>
                  <a:t>假设条件（</a:t>
                </a:r>
                <a:r>
                  <a:rPr lang="en-US" altLang="zh-CN" sz="2000" b="1" dirty="0">
                    <a:solidFill>
                      <a:srgbClr val="006666"/>
                    </a:solidFill>
                  </a:rPr>
                  <a:t>ii</a:t>
                </a:r>
                <a:r>
                  <a:rPr lang="zh-CN" altLang="en-US" sz="2000" b="1" dirty="0">
                    <a:solidFill>
                      <a:srgbClr val="006666"/>
                    </a:solidFill>
                  </a:rPr>
                  <a:t>）</a:t>
                </a:r>
                <a:r>
                  <a:rPr lang="en-US" altLang="zh-CN" sz="2000" b="1" dirty="0">
                    <a:solidFill>
                      <a:srgbClr val="006666"/>
                    </a:solidFill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中的负向量存在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  </a:t>
                </a: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74" y="5284603"/>
                <a:ext cx="7561263" cy="1015663"/>
              </a:xfrm>
              <a:prstGeom prst="rect">
                <a:avLst/>
              </a:prstGeom>
              <a:blipFill>
                <a:blip r:embed="rId7"/>
                <a:stretch>
                  <a:fillRect b="-41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481804" y="5730847"/>
                <a:ext cx="5128327" cy="4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因此证明了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是线性空间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从而是子空间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804" y="5730847"/>
                <a:ext cx="5128327" cy="499624"/>
              </a:xfrm>
              <a:prstGeom prst="rect">
                <a:avLst/>
              </a:prstGeom>
              <a:blipFill rotWithShape="0">
                <a:blip r:embed="rId8"/>
                <a:stretch>
                  <a:fillRect r="-595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23037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是数域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上的线性空间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的非空子集</a:t>
                </a:r>
                <a:r>
                  <a:rPr lang="en-US" altLang="zh-CN" sz="2400" b="1" dirty="0">
                    <a:latin typeface="+mn-ea"/>
                  </a:rPr>
                  <a:t>. 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23037"/>
                <a:ext cx="7561263" cy="1052596"/>
              </a:xfrm>
              <a:prstGeom prst="rect">
                <a:avLst/>
              </a:prstGeom>
              <a:blipFill>
                <a:blip r:embed="rId9"/>
                <a:stretch>
                  <a:fillRect l="-1613" t="-2312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75513" y="3043349"/>
                <a:ext cx="7702043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1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,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则有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;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13" y="3043349"/>
                <a:ext cx="7702043" cy="535531"/>
              </a:xfrm>
              <a:prstGeom prst="rect">
                <a:avLst/>
              </a:prstGeom>
              <a:blipFill>
                <a:blip r:embed="rId10"/>
                <a:stretch>
                  <a:fillRect t="-2273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973132" y="3521828"/>
                <a:ext cx="7702043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2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则有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,</a:t>
                </a: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32" y="3521828"/>
                <a:ext cx="7702043" cy="535531"/>
              </a:xfrm>
              <a:prstGeom prst="rect">
                <a:avLst/>
              </a:prstGeom>
              <a:blipFill>
                <a:blip r:embed="rId11"/>
                <a:stretch>
                  <a:fillRect t="-2273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76083" y="4066114"/>
                <a:ext cx="7702043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的子空间</a:t>
                </a:r>
                <a:r>
                  <a:rPr lang="en-US" altLang="zh-CN" sz="2400" b="1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83" y="4066114"/>
                <a:ext cx="7702043" cy="535531"/>
              </a:xfrm>
              <a:prstGeom prst="rect">
                <a:avLst/>
              </a:prstGeom>
              <a:blipFill>
                <a:blip r:embed="rId12"/>
                <a:stretch>
                  <a:fillRect t="-2273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058603" y="2558650"/>
                <a:ext cx="5791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中的加法和数乘两种运算封闭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即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03" y="2558650"/>
                <a:ext cx="5791970" cy="461665"/>
              </a:xfrm>
              <a:prstGeom prst="rect">
                <a:avLst/>
              </a:prstGeom>
              <a:blipFill>
                <a:blip r:embed="rId13"/>
                <a:stretch>
                  <a:fillRect l="-1684" t="-10667" r="-632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98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子空间的例子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791" y="2120375"/>
                <a:ext cx="5107367" cy="6569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AU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AU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AU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2120375"/>
                <a:ext cx="5107367" cy="656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765" y="3387395"/>
                <a:ext cx="7561263" cy="4589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b="1" dirty="0">
                    <a:latin typeface="+mn-ea"/>
                  </a:rPr>
                  <a:t>几何解释</a:t>
                </a:r>
                <a:r>
                  <a:rPr lang="en-US" altLang="zh-CN" b="1" dirty="0">
                    <a:latin typeface="+mn-ea"/>
                  </a:rPr>
                  <a:t>: </a:t>
                </a:r>
                <a:r>
                  <a:rPr lang="zh-CN" altLang="en-US" b="1" dirty="0">
                    <a:latin typeface="+mn-ea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AU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1" i="1">
                        <a:latin typeface="Cambria Math" panose="02040503050406030204" pitchFamily="18" charset="0"/>
                      </a:rPr>
                      <m:t>O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AU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+mn-ea"/>
                  </a:rPr>
                  <a:t>中的所有向量</a:t>
                </a:r>
                <a:r>
                  <a:rPr lang="en-US" altLang="zh-CN" b="1" dirty="0">
                    <a:latin typeface="+mn-ea"/>
                  </a:rPr>
                  <a:t>.</a:t>
                </a:r>
                <a:r>
                  <a:rPr lang="zh-CN" altLang="en-US" b="1" dirty="0">
                    <a:latin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765" y="3387395"/>
                <a:ext cx="7561263" cy="458908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1  3</a:t>
                </a:r>
                <a:r>
                  <a:rPr lang="zh-CN" altLang="en-US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维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线性空间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中子集</a:t>
                </a:r>
              </a:p>
            </p:txBody>
          </p:sp>
        </mc:Choice>
        <mc:Fallback xmlns="">
          <p:sp>
            <p:nvSpPr>
              <p:cNvPr id="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470000"/>
              </a:xfrm>
              <a:prstGeom prst="rect">
                <a:avLst/>
              </a:prstGeom>
              <a:blipFill>
                <a:blip r:embed="rId5"/>
                <a:stretch>
                  <a:fillRect l="-1233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1354072" y="2917395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的子空间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4072" y="2917395"/>
                <a:ext cx="7415213" cy="470000"/>
              </a:xfrm>
              <a:prstGeom prst="rect">
                <a:avLst/>
              </a:prstGeom>
              <a:blipFill rotWithShape="0">
                <a:blip r:embed="rId6"/>
                <a:stretch>
                  <a:fillRect l="-1233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791" y="4521270"/>
                <a:ext cx="3975621" cy="6569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4521270"/>
                <a:ext cx="3975621" cy="65691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765" y="5788290"/>
                <a:ext cx="7561263" cy="4589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b="1" dirty="0">
                    <a:latin typeface="+mn-ea"/>
                  </a:rPr>
                  <a:t>几何解释</a:t>
                </a:r>
                <a:r>
                  <a:rPr lang="en-US" altLang="zh-CN" b="1" dirty="0">
                    <a:latin typeface="+mn-ea"/>
                  </a:rPr>
                  <a:t>: </a:t>
                </a:r>
                <a:r>
                  <a:rPr lang="zh-CN" altLang="en-US" b="1" dirty="0">
                    <a:latin typeface="+mn-ea"/>
                  </a:rPr>
                  <a:t>坐标轴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+mn-ea"/>
                  </a:rPr>
                  <a:t>上的所有向量</a:t>
                </a:r>
                <a:r>
                  <a:rPr lang="en-US" altLang="zh-CN" b="1" dirty="0">
                    <a:latin typeface="+mn-ea"/>
                  </a:rPr>
                  <a:t>.</a:t>
                </a:r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765" y="5788290"/>
                <a:ext cx="7561263" cy="458908"/>
              </a:xfrm>
              <a:prstGeom prst="rect">
                <a:avLst/>
              </a:prstGeom>
              <a:blipFill>
                <a:blip r:embed="rId8"/>
                <a:stretch>
                  <a:fillRect b="-21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714791" y="3895226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2  3</a:t>
                </a:r>
                <a:r>
                  <a:rPr lang="zh-CN" altLang="en-US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维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线性空间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中子集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3895226"/>
                <a:ext cx="7415213" cy="470000"/>
              </a:xfrm>
              <a:prstGeom prst="rect">
                <a:avLst/>
              </a:prstGeom>
              <a:blipFill>
                <a:blip r:embed="rId9"/>
                <a:stretch>
                  <a:fillRect l="-1233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354072" y="5318290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的子空间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4072" y="5318290"/>
                <a:ext cx="7415213" cy="470000"/>
              </a:xfrm>
              <a:prstGeom prst="rect">
                <a:avLst/>
              </a:prstGeom>
              <a:blipFill rotWithShape="0">
                <a:blip r:embed="rId10"/>
                <a:stretch>
                  <a:fillRect l="-1233" t="-7692" b="-282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4917525" y="1838458"/>
            <a:ext cx="3555959" cy="2699256"/>
            <a:chOff x="831056" y="3217315"/>
            <a:chExt cx="3555959" cy="3133968"/>
          </a:xfrm>
        </p:grpSpPr>
        <p:cxnSp>
          <p:nvCxnSpPr>
            <p:cNvPr id="20" name="直接箭头连接符 19"/>
            <p:cNvCxnSpPr/>
            <p:nvPr/>
          </p:nvCxnSpPr>
          <p:spPr bwMode="auto">
            <a:xfrm>
              <a:off x="1974056" y="5029200"/>
              <a:ext cx="2001212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 bwMode="auto">
            <a:xfrm flipV="1">
              <a:off x="1974056" y="3352800"/>
              <a:ext cx="0" cy="167640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 bwMode="auto">
            <a:xfrm flipH="1">
              <a:off x="831056" y="5029200"/>
              <a:ext cx="1143000" cy="121920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 bwMode="auto">
                <a:xfrm>
                  <a:off x="1080352" y="6029674"/>
                  <a:ext cx="292131" cy="32160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rgbClr val="99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80352" y="6029674"/>
                  <a:ext cx="292131" cy="32160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1277" b="-17778"/>
                  </a:stretch>
                </a:blipFill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 bwMode="auto">
                <a:xfrm>
                  <a:off x="4089562" y="5141599"/>
                  <a:ext cx="297453" cy="32160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rgbClr val="99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89562" y="5141599"/>
                  <a:ext cx="297453" cy="32160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8367" b="-17391"/>
                  </a:stretch>
                </a:blipFill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 bwMode="auto">
                <a:xfrm>
                  <a:off x="1641036" y="3217315"/>
                  <a:ext cx="297453" cy="32160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rgbClr val="99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41036" y="3217315"/>
                  <a:ext cx="297453" cy="32160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0833" b="-17778"/>
                  </a:stretch>
                </a:blipFill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 bwMode="auto">
                <a:xfrm>
                  <a:off x="1752102" y="4896168"/>
                  <a:ext cx="197170" cy="32160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9933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99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52102" y="4896168"/>
                  <a:ext cx="197170" cy="32160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0625" r="-9375" b="-8889"/>
                  </a:stretch>
                </a:blipFill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直接箭头连接符 4"/>
          <p:cNvCxnSpPr/>
          <p:nvPr/>
        </p:nvCxnSpPr>
        <p:spPr>
          <a:xfrm>
            <a:off x="6060524" y="3395154"/>
            <a:ext cx="249588" cy="4318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639425" y="3403099"/>
            <a:ext cx="461040" cy="2655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061067" y="2269050"/>
            <a:ext cx="67" cy="4345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6062057" y="2737348"/>
            <a:ext cx="51" cy="389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87736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子空间的例子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791" y="2120375"/>
                <a:ext cx="5107367" cy="6569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2120375"/>
                <a:ext cx="5107367" cy="656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765" y="3387395"/>
                <a:ext cx="7561263" cy="4589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b="1" dirty="0">
                    <a:latin typeface="+mn-ea"/>
                  </a:rPr>
                  <a:t>几何解释</a:t>
                </a:r>
                <a:r>
                  <a:rPr lang="en-US" altLang="zh-CN" b="1" dirty="0">
                    <a:latin typeface="+mn-ea"/>
                  </a:rPr>
                  <a:t>: </a:t>
                </a:r>
                <a:r>
                  <a:rPr lang="zh-CN" altLang="en-US" b="1" dirty="0">
                    <a:latin typeface="+mn-ea"/>
                  </a:rPr>
                  <a:t>终点在平面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b="1" dirty="0">
                    <a:latin typeface="+mn-ea"/>
                  </a:rPr>
                  <a:t>的向量</a:t>
                </a:r>
                <a:r>
                  <a:rPr lang="en-US" altLang="zh-CN" b="1" dirty="0">
                    <a:latin typeface="+mn-ea"/>
                  </a:rPr>
                  <a:t>.</a:t>
                </a:r>
                <a:r>
                  <a:rPr lang="zh-CN" altLang="en-US" b="1" dirty="0">
                    <a:latin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765" y="3387395"/>
                <a:ext cx="7561263" cy="458908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3  3</a:t>
                </a:r>
                <a:r>
                  <a:rPr lang="zh-CN" altLang="en-US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维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线性空间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中子集</a:t>
                </a:r>
              </a:p>
            </p:txBody>
          </p:sp>
        </mc:Choice>
        <mc:Fallback xmlns="">
          <p:sp>
            <p:nvSpPr>
              <p:cNvPr id="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470000"/>
              </a:xfrm>
              <a:prstGeom prst="rect">
                <a:avLst/>
              </a:prstGeom>
              <a:blipFill>
                <a:blip r:embed="rId5"/>
                <a:stretch>
                  <a:fillRect l="-1233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1386964" y="2917395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6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不是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的子空间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6964" y="2917395"/>
                <a:ext cx="7415213" cy="470000"/>
              </a:xfrm>
              <a:prstGeom prst="rect">
                <a:avLst/>
              </a:prstGeom>
              <a:blipFill rotWithShape="0">
                <a:blip r:embed="rId7"/>
                <a:stretch>
                  <a:fillRect l="-1316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4917525" y="1838458"/>
            <a:ext cx="3555959" cy="2699256"/>
            <a:chOff x="831056" y="3217315"/>
            <a:chExt cx="3555959" cy="3133968"/>
          </a:xfrm>
        </p:grpSpPr>
        <p:cxnSp>
          <p:nvCxnSpPr>
            <p:cNvPr id="20" name="直接箭头连接符 19"/>
            <p:cNvCxnSpPr/>
            <p:nvPr/>
          </p:nvCxnSpPr>
          <p:spPr bwMode="auto">
            <a:xfrm>
              <a:off x="1974056" y="5029200"/>
              <a:ext cx="2001212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 bwMode="auto">
            <a:xfrm flipV="1">
              <a:off x="1974056" y="3352800"/>
              <a:ext cx="0" cy="167640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 bwMode="auto">
            <a:xfrm flipH="1">
              <a:off x="831056" y="5029200"/>
              <a:ext cx="1143000" cy="121920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 bwMode="auto">
                <a:xfrm>
                  <a:off x="1080352" y="6029674"/>
                  <a:ext cx="292131" cy="32160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rgbClr val="99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80352" y="6029674"/>
                  <a:ext cx="292131" cy="32160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1277" b="-17778"/>
                  </a:stretch>
                </a:blipFill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 bwMode="auto">
                <a:xfrm>
                  <a:off x="4089562" y="5141599"/>
                  <a:ext cx="297453" cy="32160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rgbClr val="99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89562" y="5141599"/>
                  <a:ext cx="297453" cy="32160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367" b="-17391"/>
                  </a:stretch>
                </a:blipFill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 bwMode="auto">
                <a:xfrm>
                  <a:off x="1641036" y="3217315"/>
                  <a:ext cx="297453" cy="32160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9933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rgbClr val="99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41036" y="3217315"/>
                  <a:ext cx="297453" cy="32160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0833" b="-17778"/>
                  </a:stretch>
                </a:blipFill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 bwMode="auto">
                <a:xfrm>
                  <a:off x="1752102" y="4896168"/>
                  <a:ext cx="197170" cy="32160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rgbClr val="9933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9933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52102" y="4896168"/>
                  <a:ext cx="197170" cy="32160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0625" r="-9375" b="-8889"/>
                  </a:stretch>
                </a:blipFill>
                <a:ln w="9525" algn="ctr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直接箭头连接符 29"/>
          <p:cNvCxnSpPr/>
          <p:nvPr/>
        </p:nvCxnSpPr>
        <p:spPr>
          <a:xfrm flipV="1">
            <a:off x="6072913" y="3088792"/>
            <a:ext cx="130532" cy="3168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65" y="4098961"/>
            <a:ext cx="756126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证明</a:t>
            </a:r>
            <a:r>
              <a:rPr lang="en-US" altLang="zh-CN" b="1" dirty="0">
                <a:latin typeface="+mn-ea"/>
              </a:rPr>
              <a:t>: </a:t>
            </a:r>
            <a:r>
              <a:rPr lang="zh-CN" altLang="en-US" b="1" dirty="0">
                <a:latin typeface="+mn-ea"/>
              </a:rPr>
              <a:t>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494" y="4730585"/>
                <a:ext cx="7561263" cy="4589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zh-CN" b="1" dirty="0">
                    <a:latin typeface="+mn-ea"/>
                  </a:rPr>
                  <a:t>,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3494" y="4730585"/>
                <a:ext cx="7561263" cy="458908"/>
              </a:xfrm>
              <a:prstGeom prst="rect">
                <a:avLst/>
              </a:prstGeom>
              <a:blipFill>
                <a:blip r:embed="rId12"/>
                <a:stretch>
                  <a:fillRect b="-21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439" y="5262631"/>
                <a:ext cx="7561263" cy="4589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zh-CN" b="1" dirty="0">
                    <a:latin typeface="+mn-ea"/>
                  </a:rPr>
                  <a:t>,    </a:t>
                </a:r>
                <a:r>
                  <a:rPr lang="zh-CN" altLang="en-US" b="1" dirty="0">
                    <a:latin typeface="+mn-ea"/>
                  </a:rPr>
                  <a:t>数乘运算不封闭</a:t>
                </a:r>
                <a:r>
                  <a:rPr lang="en-US" altLang="zh-CN" b="1" dirty="0">
                    <a:latin typeface="+mn-ea"/>
                  </a:rPr>
                  <a:t>.</a:t>
                </a:r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439" y="5262631"/>
                <a:ext cx="7561263" cy="458908"/>
              </a:xfrm>
              <a:prstGeom prst="rect">
                <a:avLst/>
              </a:prstGeom>
              <a:blipFill>
                <a:blip r:embed="rId13"/>
                <a:stretch>
                  <a:fillRect b="-1973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542" y="5836050"/>
                <a:ext cx="7561263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b="1" dirty="0"/>
                  <a:t>因此</a:t>
                </a:r>
                <a:r>
                  <a:rPr lang="en-US" altLang="zh-CN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b="1" dirty="0">
                    <a:latin typeface="+mn-ea"/>
                  </a:rPr>
                  <a:t>不是子空间</a:t>
                </a:r>
                <a:r>
                  <a:rPr lang="en-US" altLang="zh-CN" b="1" dirty="0">
                    <a:latin typeface="+mn-ea"/>
                  </a:rPr>
                  <a:t>.</a:t>
                </a:r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40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542" y="5836050"/>
                <a:ext cx="7561263" cy="507831"/>
              </a:xfrm>
              <a:prstGeom prst="rect">
                <a:avLst/>
              </a:prstGeom>
              <a:blipFill rotWithShape="0">
                <a:blip r:embed="rId14"/>
                <a:stretch>
                  <a:fillRect b="-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/>
          <p:cNvGrpSpPr/>
          <p:nvPr/>
        </p:nvGrpSpPr>
        <p:grpSpPr>
          <a:xfrm>
            <a:off x="5143454" y="2737807"/>
            <a:ext cx="2158593" cy="1035017"/>
            <a:chOff x="5143454" y="2737807"/>
            <a:chExt cx="2158593" cy="1035017"/>
          </a:xfrm>
        </p:grpSpPr>
        <p:sp>
          <p:nvSpPr>
            <p:cNvPr id="4" name="平行四边形 3"/>
            <p:cNvSpPr/>
            <p:nvPr/>
          </p:nvSpPr>
          <p:spPr>
            <a:xfrm>
              <a:off x="5143454" y="2933577"/>
              <a:ext cx="2158593" cy="839247"/>
            </a:xfrm>
            <a:prstGeom prst="parallelogram">
              <a:avLst>
                <a:gd name="adj" fmla="val 110162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6686533" y="2926145"/>
                  <a:ext cx="41447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6533" y="2926145"/>
                  <a:ext cx="414472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矩形 40"/>
            <p:cNvSpPr/>
            <p:nvPr/>
          </p:nvSpPr>
          <p:spPr>
            <a:xfrm>
              <a:off x="6062897" y="2737807"/>
              <a:ext cx="2872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6666"/>
                  </a:solidFill>
                  <a:latin typeface="+mn-ea"/>
                </a:rPr>
                <a:t>.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893465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37" grpId="0"/>
      <p:bldP spid="38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子空间的例子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9812" y="2212633"/>
                <a:ext cx="5107367" cy="6569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)={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9812" y="2212633"/>
                <a:ext cx="5107367" cy="6569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681749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4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𝐀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𝒎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矩阵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齐次线性方程组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𝑨𝒙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      </a:t>
                </a:r>
                <a:r>
                  <a:rPr lang="zh-CN" altLang="en-US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 解所构成的集合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6817497" cy="830997"/>
              </a:xfrm>
              <a:prstGeom prst="rect">
                <a:avLst/>
              </a:prstGeom>
              <a:blipFill>
                <a:blip r:embed="rId4"/>
                <a:stretch>
                  <a:fillRect l="-1340" t="-5882" b="-16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1386964" y="2917395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的子空间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6964" y="2917395"/>
                <a:ext cx="7415213" cy="470000"/>
              </a:xfrm>
              <a:prstGeom prst="rect">
                <a:avLst/>
              </a:prstGeom>
              <a:blipFill rotWithShape="0">
                <a:blip r:embed="rId5"/>
                <a:stretch>
                  <a:fillRect l="-1316" t="-10390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865" y="3631899"/>
                <a:ext cx="7561263" cy="4589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b="1" dirty="0">
                    <a:latin typeface="+mn-ea"/>
                  </a:rPr>
                  <a:t>证明</a:t>
                </a:r>
                <a:r>
                  <a:rPr lang="en-US" altLang="zh-CN" b="1" dirty="0">
                    <a:latin typeface="+mn-ea"/>
                  </a:rPr>
                  <a:t>: </a:t>
                </a:r>
                <a:r>
                  <a:rPr lang="zh-CN" altLang="en-US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b="1" dirty="0">
                    <a:latin typeface="+mn-ea"/>
                  </a:rPr>
                  <a:t>. </a:t>
                </a:r>
                <a:r>
                  <a:rPr lang="zh-CN" altLang="en-US" b="1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865" y="3631899"/>
                <a:ext cx="7561263" cy="458908"/>
              </a:xfrm>
              <a:prstGeom prst="rect">
                <a:avLst/>
              </a:prstGeom>
              <a:blipFill rotWithShape="0">
                <a:blip r:embed="rId6"/>
                <a:stretch>
                  <a:fillRect b="-21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494" y="4125381"/>
                <a:ext cx="5749139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8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3494" y="4125381"/>
                <a:ext cx="5749139" cy="5078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5207116"/>
                <a:ext cx="7561263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b="1" dirty="0">
                    <a:latin typeface="+mn-ea"/>
                  </a:rPr>
                  <a:t>这表明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>
                    <a:latin typeface="+mn-ea"/>
                  </a:rPr>
                  <a:t>, </a:t>
                </a:r>
                <a:r>
                  <a:rPr lang="zh-CN" altLang="en-US" b="1" dirty="0">
                    <a:latin typeface="+mn-ea"/>
                  </a:rPr>
                  <a:t>即运算封闭</a:t>
                </a:r>
                <a:r>
                  <a:rPr lang="en-US" altLang="zh-CN" b="1" dirty="0">
                    <a:latin typeface="+mn-ea"/>
                  </a:rPr>
                  <a:t>.</a:t>
                </a:r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9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5207116"/>
                <a:ext cx="7561263" cy="507831"/>
              </a:xfrm>
              <a:prstGeom prst="rect">
                <a:avLst/>
              </a:prstGeom>
              <a:blipFill rotWithShape="0">
                <a:blip r:embed="rId8"/>
                <a:stretch>
                  <a:fillRect b="-96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791" y="5749521"/>
                <a:ext cx="7561263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b="1" dirty="0"/>
                  <a:t>因此</a:t>
                </a:r>
                <a:r>
                  <a:rPr lang="en-US" altLang="zh-CN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b="1" dirty="0">
                    <a:latin typeface="+mn-ea"/>
                  </a:rPr>
                  <a:t>子空间</a:t>
                </a:r>
                <a:r>
                  <a:rPr lang="en-US" altLang="zh-CN" b="1" dirty="0">
                    <a:latin typeface="+mn-ea"/>
                  </a:rPr>
                  <a:t>.</a:t>
                </a:r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40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5749521"/>
                <a:ext cx="7561263" cy="507831"/>
              </a:xfrm>
              <a:prstGeom prst="rect">
                <a:avLst/>
              </a:prstGeom>
              <a:blipFill rotWithShape="0">
                <a:blip r:embed="rId9"/>
                <a:stretch>
                  <a:fillRect b="-96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6160" y="4619858"/>
                <a:ext cx="5749139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6160" y="4619858"/>
                <a:ext cx="5749139" cy="5078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15641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37" grpId="0"/>
      <p:bldP spid="38" grpId="0"/>
      <p:bldP spid="39" grpId="0"/>
      <p:bldP spid="40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子空间的例子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9812" y="2212633"/>
                <a:ext cx="5107367" cy="6569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)={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9812" y="2212633"/>
                <a:ext cx="5107367" cy="6569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681749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5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𝐀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𝒎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矩阵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非齐次线性方程组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𝑨𝒙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</m:oMath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      </a:t>
                </a:r>
                <a:r>
                  <a:rPr lang="zh-CN" altLang="en-US" sz="2400" b="1">
                    <a:solidFill>
                      <a:srgbClr val="006666"/>
                    </a:solidFill>
                    <a:latin typeface="+mn-ea"/>
                    <a:ea typeface="+mn-ea"/>
                  </a:rPr>
                  <a:t>的解所构成的集合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6817497" cy="830997"/>
              </a:xfrm>
              <a:prstGeom prst="rect">
                <a:avLst/>
              </a:prstGeom>
              <a:blipFill>
                <a:blip r:embed="rId4"/>
                <a:stretch>
                  <a:fillRect l="-1340" t="-5882" b="-16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1386964" y="2917395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不是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的子空间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6964" y="2917395"/>
                <a:ext cx="7415213" cy="470000"/>
              </a:xfrm>
              <a:prstGeom prst="rect">
                <a:avLst/>
              </a:prstGeom>
              <a:blipFill rotWithShape="0">
                <a:blip r:embed="rId5"/>
                <a:stretch>
                  <a:fillRect l="-1316" t="-10390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865" y="3631899"/>
                <a:ext cx="7561263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b="1" dirty="0">
                    <a:latin typeface="+mn-ea"/>
                  </a:rPr>
                  <a:t>证明</a:t>
                </a:r>
                <a:r>
                  <a:rPr lang="en-US" altLang="zh-CN" b="1" dirty="0">
                    <a:latin typeface="+mn-ea"/>
                  </a:rPr>
                  <a:t>: </a:t>
                </a:r>
                <a:r>
                  <a:rPr lang="zh-CN" altLang="en-US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b="1" dirty="0">
                    <a:latin typeface="+mn-ea"/>
                  </a:rPr>
                  <a:t>. </a:t>
                </a:r>
                <a:r>
                  <a:rPr lang="zh-CN" altLang="en-US" b="1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b="1" dirty="0">
                    <a:latin typeface="+mn-ea"/>
                  </a:rPr>
                  <a:t>,</a:t>
                </a:r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865" y="3631899"/>
                <a:ext cx="7561263" cy="507831"/>
              </a:xfrm>
              <a:prstGeom prst="rect">
                <a:avLst/>
              </a:prstGeom>
              <a:blipFill rotWithShape="0">
                <a:blip r:embed="rId6"/>
                <a:stretch>
                  <a:fillRect b="-96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494" y="4118803"/>
                <a:ext cx="5749139" cy="5078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8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3494" y="4118803"/>
                <a:ext cx="5749139" cy="5078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4571894"/>
                <a:ext cx="7561263" cy="874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50000"/>
                  </a:lnSpc>
                </a:pPr>
                <a:r>
                  <a:rPr lang="zh-CN" altLang="en-US" b="1" dirty="0">
                    <a:latin typeface="+mn-ea"/>
                  </a:rPr>
                  <a:t>这表明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dirty="0">
                    <a:latin typeface="+mn-ea"/>
                  </a:rPr>
                  <a:t>不是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 dirty="0">
                    <a:latin typeface="+mn-ea"/>
                  </a:rPr>
                  <a:t>的解</a:t>
                </a:r>
                <a:r>
                  <a:rPr lang="en-US" altLang="zh-CN" b="1" dirty="0">
                    <a:latin typeface="+mn-ea"/>
                  </a:rPr>
                  <a:t>, </a:t>
                </a:r>
                <a:r>
                  <a:rPr lang="zh-CN" altLang="en-US" b="1" dirty="0">
                    <a:latin typeface="+mn-ea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>
                    <a:latin typeface="+mn-ea"/>
                  </a:rPr>
                  <a:t>不是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b="1" dirty="0">
                    <a:latin typeface="+mn-ea"/>
                  </a:rPr>
                  <a:t>的子空间</a:t>
                </a:r>
                <a:r>
                  <a:rPr lang="en-US" altLang="zh-CN" b="1" dirty="0">
                    <a:latin typeface="+mn-ea"/>
                  </a:rPr>
                  <a:t>.</a:t>
                </a:r>
                <a:endParaRPr lang="zh-CN" altLang="en-US" b="1" dirty="0">
                  <a:latin typeface="+mn-ea"/>
                </a:endParaRPr>
              </a:p>
              <a:p>
                <a:pPr marL="361950">
                  <a:lnSpc>
                    <a:spcPct val="150000"/>
                  </a:lnSpc>
                </a:pPr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9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4571894"/>
                <a:ext cx="7561263" cy="87440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14982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">
      <a:dk1>
        <a:srgbClr val="1C1C1C"/>
      </a:dk1>
      <a:lt1>
        <a:srgbClr val="FFFFFF"/>
      </a:lt1>
      <a:dk2>
        <a:srgbClr val="1C1C1C"/>
      </a:dk2>
      <a:lt2>
        <a:srgbClr val="FFFFFF"/>
      </a:lt2>
      <a:accent1>
        <a:srgbClr val="1C4272"/>
      </a:accent1>
      <a:accent2>
        <a:srgbClr val="1C77C3"/>
      </a:accent2>
      <a:accent3>
        <a:srgbClr val="39A9DB"/>
      </a:accent3>
      <a:accent4>
        <a:srgbClr val="40BCD8"/>
      </a:accent4>
      <a:accent5>
        <a:srgbClr val="F39237"/>
      </a:accent5>
      <a:accent6>
        <a:srgbClr val="D63230"/>
      </a:accent6>
      <a:hlink>
        <a:srgbClr val="0563C1"/>
      </a:hlink>
      <a:folHlink>
        <a:srgbClr val="954F72"/>
      </a:folHlink>
    </a:clrScheme>
    <a:fontScheme name="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3277</Words>
  <Application>Microsoft Office PowerPoint</Application>
  <PresentationFormat>宽屏</PresentationFormat>
  <Paragraphs>329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华文楷体</vt:lpstr>
      <vt:lpstr>宋体</vt:lpstr>
      <vt:lpstr>微软雅黑</vt:lpstr>
      <vt:lpstr>Arial</vt:lpstr>
      <vt:lpstr>Cambria</vt:lpstr>
      <vt:lpstr>Cambria Math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Alyfant</dc:creator>
  <cp:lastModifiedBy>XiaZaiMa.COM</cp:lastModifiedBy>
  <cp:revision>261</cp:revision>
  <dcterms:created xsi:type="dcterms:W3CDTF">2019-05-01T08:28:28Z</dcterms:created>
  <dcterms:modified xsi:type="dcterms:W3CDTF">2021-10-22T09:26:09Z</dcterms:modified>
</cp:coreProperties>
</file>