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57" r:id="rId3"/>
    <p:sldId id="279" r:id="rId4"/>
    <p:sldId id="262" r:id="rId5"/>
    <p:sldId id="270" r:id="rId6"/>
    <p:sldId id="280" r:id="rId7"/>
    <p:sldId id="281" r:id="rId8"/>
    <p:sldId id="296" r:id="rId9"/>
    <p:sldId id="301" r:id="rId10"/>
    <p:sldId id="272" r:id="rId11"/>
    <p:sldId id="278" r:id="rId12"/>
    <p:sldId id="282" r:id="rId13"/>
    <p:sldId id="271" r:id="rId14"/>
    <p:sldId id="307" r:id="rId15"/>
    <p:sldId id="297" r:id="rId16"/>
    <p:sldId id="298" r:id="rId17"/>
    <p:sldId id="308" r:id="rId18"/>
    <p:sldId id="283" r:id="rId19"/>
    <p:sldId id="285" r:id="rId20"/>
    <p:sldId id="286" r:id="rId21"/>
    <p:sldId id="273" r:id="rId22"/>
    <p:sldId id="274" r:id="rId23"/>
    <p:sldId id="287" r:id="rId24"/>
    <p:sldId id="288" r:id="rId25"/>
    <p:sldId id="275" r:id="rId26"/>
    <p:sldId id="289" r:id="rId27"/>
    <p:sldId id="290" r:id="rId28"/>
    <p:sldId id="291" r:id="rId29"/>
    <p:sldId id="292" r:id="rId30"/>
    <p:sldId id="293" r:id="rId31"/>
    <p:sldId id="309" r:id="rId32"/>
    <p:sldId id="302" r:id="rId33"/>
    <p:sldId id="303" r:id="rId34"/>
    <p:sldId id="306" r:id="rId35"/>
    <p:sldId id="304" r:id="rId36"/>
    <p:sldId id="258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A1104012-D94E-4495-B1D6-AB3CF45F7B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93" t="16308" r="17860" b="4605"/>
          <a:stretch/>
        </p:blipFill>
        <p:spPr>
          <a:xfrm>
            <a:off x="0" y="0"/>
            <a:ext cx="12750358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80B9E4F-6D83-48B3-848B-54C93AD37100}"/>
              </a:ext>
            </a:extLst>
          </p:cNvPr>
          <p:cNvGrpSpPr/>
          <p:nvPr userDrawn="1"/>
        </p:nvGrpSpPr>
        <p:grpSpPr>
          <a:xfrm>
            <a:off x="1858531" y="-808470"/>
            <a:ext cx="8474939" cy="8474939"/>
            <a:chOff x="1858530" y="-808470"/>
            <a:chExt cx="8474939" cy="847493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8803D99-552F-4C96-B16E-617370DE44C1}"/>
                </a:ext>
              </a:extLst>
            </p:cNvPr>
            <p:cNvSpPr/>
            <p:nvPr/>
          </p:nvSpPr>
          <p:spPr>
            <a:xfrm>
              <a:off x="1858530" y="-808470"/>
              <a:ext cx="8474939" cy="84749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EE2C32C-B006-4536-9203-327B1D2B140E}"/>
                </a:ext>
              </a:extLst>
            </p:cNvPr>
            <p:cNvSpPr/>
            <p:nvPr/>
          </p:nvSpPr>
          <p:spPr>
            <a:xfrm>
              <a:off x="2027534" y="-639465"/>
              <a:ext cx="8136929" cy="8136929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1194E61D-E4B8-4163-A57D-2F71A28ADE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880" y="-431051"/>
            <a:ext cx="7344240" cy="73442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ED0B77-41B8-4D64-84E1-F1D60EFA7A57}"/>
              </a:ext>
            </a:extLst>
          </p:cNvPr>
          <p:cNvSpPr txBox="1"/>
          <p:nvPr userDrawn="1"/>
        </p:nvSpPr>
        <p:spPr>
          <a:xfrm>
            <a:off x="2894312" y="2921169"/>
            <a:ext cx="6403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spc="100" dirty="0">
                <a:solidFill>
                  <a:schemeClr val="accent3"/>
                </a:solidFill>
                <a:latin typeface="+mj-ea"/>
                <a:ea typeface="+mj-ea"/>
              </a:rPr>
              <a:t>向量范数的定义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B98B4EA-351F-4952-9DE8-682A42B21C98}"/>
              </a:ext>
            </a:extLst>
          </p:cNvPr>
          <p:cNvCxnSpPr/>
          <p:nvPr/>
        </p:nvCxnSpPr>
        <p:spPr>
          <a:xfrm>
            <a:off x="3936000" y="4706946"/>
            <a:ext cx="43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0DF487F-70FF-48F3-97E7-6E3463741B7E}"/>
              </a:ext>
            </a:extLst>
          </p:cNvPr>
          <p:cNvCxnSpPr/>
          <p:nvPr/>
        </p:nvCxnSpPr>
        <p:spPr>
          <a:xfrm>
            <a:off x="3936000" y="5245323"/>
            <a:ext cx="43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47E84D5-E855-41FD-A9A6-956491F58314}"/>
              </a:ext>
            </a:extLst>
          </p:cNvPr>
          <p:cNvSpPr/>
          <p:nvPr userDrawn="1"/>
        </p:nvSpPr>
        <p:spPr>
          <a:xfrm>
            <a:off x="4918134" y="4745302"/>
            <a:ext cx="2089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理学院</a:t>
            </a:r>
            <a:r>
              <a:rPr lang="en-US" altLang="zh-CN" sz="2400" b="1" dirty="0"/>
              <a:t>    </a:t>
            </a:r>
            <a:r>
              <a:rPr lang="zh-CN" altLang="en-US" sz="2400" b="1" dirty="0"/>
              <a:t>张亮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59CE02D-A0C3-4FDE-A9E3-768398124A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18" y="817555"/>
            <a:ext cx="2064565" cy="19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7760"/>
      </p:ext>
    </p:extLst>
  </p:cSld>
  <p:clrMapOvr>
    <a:masterClrMapping/>
  </p:clrMapOvr>
  <p:transition spd="slow"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DC68EFD-C1EC-4F76-B9BD-75D181F9EE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344400" cy="69532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F9DD506-05DE-4E3C-95F8-C09A59D97382}"/>
              </a:ext>
            </a:extLst>
          </p:cNvPr>
          <p:cNvSpPr/>
          <p:nvPr userDrawn="1"/>
        </p:nvSpPr>
        <p:spPr>
          <a:xfrm>
            <a:off x="0" y="558515"/>
            <a:ext cx="12344400" cy="6001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F6C02D-3C8B-4720-8591-1C25439A0CC3}"/>
              </a:ext>
            </a:extLst>
          </p:cNvPr>
          <p:cNvSpPr/>
          <p:nvPr userDrawn="1"/>
        </p:nvSpPr>
        <p:spPr>
          <a:xfrm>
            <a:off x="0" y="531275"/>
            <a:ext cx="123444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DCFF06-EE8F-4516-82B1-0C85604E580C}"/>
              </a:ext>
            </a:extLst>
          </p:cNvPr>
          <p:cNvSpPr/>
          <p:nvPr userDrawn="1"/>
        </p:nvSpPr>
        <p:spPr>
          <a:xfrm>
            <a:off x="0" y="6524458"/>
            <a:ext cx="123444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0599BFB-F301-422B-AFEB-354FB12921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36" y="85638"/>
            <a:ext cx="1636364" cy="360000"/>
          </a:xfrm>
          <a:prstGeom prst="rect">
            <a:avLst/>
          </a:prstGeo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0C1E2C03-1066-4F09-AA9C-50C8915AF1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574327"/>
            <a:ext cx="6388100" cy="720000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248921762"/>
      </p:ext>
    </p:extLst>
  </p:cSld>
  <p:clrMapOvr>
    <a:masterClrMapping/>
  </p:clrMapOvr>
  <p:transition spd="slow"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A1104012-D94E-4495-B1D6-AB3CF45F7B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93" t="16308" r="17860" b="4605"/>
          <a:stretch/>
        </p:blipFill>
        <p:spPr>
          <a:xfrm>
            <a:off x="0" y="0"/>
            <a:ext cx="12750358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80B9E4F-6D83-48B3-848B-54C93AD37100}"/>
              </a:ext>
            </a:extLst>
          </p:cNvPr>
          <p:cNvGrpSpPr/>
          <p:nvPr userDrawn="1"/>
        </p:nvGrpSpPr>
        <p:grpSpPr>
          <a:xfrm>
            <a:off x="1858531" y="-808470"/>
            <a:ext cx="8474939" cy="8474939"/>
            <a:chOff x="1858530" y="-808470"/>
            <a:chExt cx="8474939" cy="847493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8803D99-552F-4C96-B16E-617370DE44C1}"/>
                </a:ext>
              </a:extLst>
            </p:cNvPr>
            <p:cNvSpPr/>
            <p:nvPr/>
          </p:nvSpPr>
          <p:spPr>
            <a:xfrm>
              <a:off x="1858530" y="-808470"/>
              <a:ext cx="8474939" cy="84749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EE2C32C-B006-4536-9203-327B1D2B140E}"/>
                </a:ext>
              </a:extLst>
            </p:cNvPr>
            <p:cNvSpPr/>
            <p:nvPr/>
          </p:nvSpPr>
          <p:spPr>
            <a:xfrm>
              <a:off x="2027534" y="-639465"/>
              <a:ext cx="8136929" cy="8136929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1194E61D-E4B8-4163-A57D-2F71A28ADE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880" y="-431051"/>
            <a:ext cx="7344240" cy="73442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ED0B77-41B8-4D64-84E1-F1D60EFA7A57}"/>
              </a:ext>
            </a:extLst>
          </p:cNvPr>
          <p:cNvSpPr txBox="1"/>
          <p:nvPr userDrawn="1"/>
        </p:nvSpPr>
        <p:spPr>
          <a:xfrm>
            <a:off x="4418956" y="3254753"/>
            <a:ext cx="33540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spc="100" dirty="0">
                <a:solidFill>
                  <a:schemeClr val="accent3"/>
                </a:solidFill>
                <a:latin typeface="+mj-ea"/>
                <a:ea typeface="+mj-ea"/>
              </a:rPr>
              <a:t>谢谢</a:t>
            </a:r>
            <a:endParaRPr lang="en-US" altLang="zh-CN" sz="7200" b="1" spc="100" dirty="0">
              <a:solidFill>
                <a:schemeClr val="accent3"/>
              </a:solidFill>
              <a:latin typeface="+mj-ea"/>
              <a:ea typeface="+mj-ea"/>
            </a:endParaRPr>
          </a:p>
          <a:p>
            <a:pPr algn="dist"/>
            <a:r>
              <a:rPr lang="en-US" altLang="zh-CN" sz="2400" b="1" spc="100" dirty="0">
                <a:solidFill>
                  <a:schemeClr val="accent3"/>
                </a:solidFill>
                <a:latin typeface="+mj-ea"/>
                <a:ea typeface="+mj-ea"/>
              </a:rPr>
              <a:t>THANK YOU</a:t>
            </a:r>
            <a:endParaRPr lang="zh-CN" altLang="en-US" sz="2400" b="1" spc="1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59CE02D-A0C3-4FDE-A9E3-768398124A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217" y="1527975"/>
            <a:ext cx="1501563" cy="140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22204"/>
      </p:ext>
    </p:extLst>
  </p:cSld>
  <p:clrMapOvr>
    <a:masterClrMapping/>
  </p:clrMapOvr>
  <p:transition spd="slow">
    <p:strips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596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BA5F75-4952-46AA-AAD7-00F60292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3FD92-F770-4441-82DC-8B98B4E29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DF5CC-F52C-4BFA-88EA-AA30167DA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DBD2-C522-439D-9C27-93602316D994}" type="datetimeFigureOut">
              <a:rPr lang="zh-CN" altLang="en-US" smtClean="0"/>
              <a:t>2021/10/27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DCFBA-E91E-4CCB-979A-0F57AC263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DD520-274C-4F07-AC00-041D25BC7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DE16-7891-4560-94C2-7B74448FF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1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01" userDrawn="1">
          <p15:clr>
            <a:srgbClr val="F26B43"/>
          </p15:clr>
        </p15:guide>
        <p15:guide id="2" orient="horz" pos="346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330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35.wmf"/><Relationship Id="rId3" Type="http://schemas.openxmlformats.org/officeDocument/2006/relationships/image" Target="../media/image21.png"/><Relationship Id="rId7" Type="http://schemas.openxmlformats.org/officeDocument/2006/relationships/image" Target="../media/image490.png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81.png"/><Relationship Id="rId11" Type="http://schemas.openxmlformats.org/officeDocument/2006/relationships/image" Target="../media/image58.png"/><Relationship Id="rId5" Type="http://schemas.openxmlformats.org/officeDocument/2006/relationships/image" Target="../media/image471.png"/><Relationship Id="rId15" Type="http://schemas.openxmlformats.org/officeDocument/2006/relationships/image" Target="../media/image530.png"/><Relationship Id="rId10" Type="http://schemas.openxmlformats.org/officeDocument/2006/relationships/image" Target="../media/image53.png"/><Relationship Id="rId4" Type="http://schemas.openxmlformats.org/officeDocument/2006/relationships/image" Target="../media/image320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20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63.png"/><Relationship Id="rId5" Type="http://schemas.openxmlformats.org/officeDocument/2006/relationships/image" Target="../media/image580.png"/><Relationship Id="rId10" Type="http://schemas.openxmlformats.org/officeDocument/2006/relationships/image" Target="../media/image62.png"/><Relationship Id="rId4" Type="http://schemas.openxmlformats.org/officeDocument/2006/relationships/image" Target="../media/image471.png"/><Relationship Id="rId9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90.png"/><Relationship Id="rId4" Type="http://schemas.openxmlformats.org/officeDocument/2006/relationships/image" Target="../media/image5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21.png"/><Relationship Id="rId10" Type="http://schemas.openxmlformats.org/officeDocument/2006/relationships/image" Target="../media/image73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21.png"/><Relationship Id="rId7" Type="http://schemas.openxmlformats.org/officeDocument/2006/relationships/image" Target="../media/image78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811.png"/><Relationship Id="rId7" Type="http://schemas.openxmlformats.org/officeDocument/2006/relationships/image" Target="../media/image124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09.png"/><Relationship Id="rId4" Type="http://schemas.openxmlformats.org/officeDocument/2006/relationships/image" Target="../media/image92.png"/><Relationship Id="rId9" Type="http://schemas.openxmlformats.org/officeDocument/2006/relationships/image" Target="../media/image14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3" Type="http://schemas.openxmlformats.org/officeDocument/2006/relationships/image" Target="../media/image660.png"/><Relationship Id="rId7" Type="http://schemas.openxmlformats.org/officeDocument/2006/relationships/image" Target="../media/image69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670.png"/><Relationship Id="rId10" Type="http://schemas.openxmlformats.org/officeDocument/2006/relationships/image" Target="../media/image720.png"/><Relationship Id="rId4" Type="http://schemas.openxmlformats.org/officeDocument/2006/relationships/image" Target="../media/image21.png"/><Relationship Id="rId9" Type="http://schemas.openxmlformats.org/officeDocument/2006/relationships/image" Target="../media/image7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40.png"/><Relationship Id="rId7" Type="http://schemas.openxmlformats.org/officeDocument/2006/relationships/image" Target="../media/image77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0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81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2.png"/><Relationship Id="rId5" Type="http://schemas.openxmlformats.org/officeDocument/2006/relationships/image" Target="../media/image59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8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21.png"/><Relationship Id="rId7" Type="http://schemas.openxmlformats.org/officeDocument/2006/relationships/image" Target="../media/image61.emf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87.png"/><Relationship Id="rId10" Type="http://schemas.openxmlformats.org/officeDocument/2006/relationships/image" Target="../media/image84.png"/><Relationship Id="rId4" Type="http://schemas.openxmlformats.org/officeDocument/2006/relationships/image" Target="../media/image571.png"/><Relationship Id="rId9" Type="http://schemas.openxmlformats.org/officeDocument/2006/relationships/image" Target="../media/image8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21.png"/><Relationship Id="rId7" Type="http://schemas.openxmlformats.org/officeDocument/2006/relationships/image" Target="../media/image95.png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4.png"/><Relationship Id="rId11" Type="http://schemas.openxmlformats.org/officeDocument/2006/relationships/oleObject" Target="../embeddings/oleObject8.bin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841.png"/><Relationship Id="rId9" Type="http://schemas.openxmlformats.org/officeDocument/2006/relationships/image" Target="../media/image9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86.png"/><Relationship Id="rId7" Type="http://schemas.openxmlformats.org/officeDocument/2006/relationships/image" Target="../media/image96.png"/><Relationship Id="rId12" Type="http://schemas.openxmlformats.org/officeDocument/2006/relationships/image" Target="../media/image79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3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9" Type="http://schemas.openxmlformats.org/officeDocument/2006/relationships/image" Target="../media/image5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12" Type="http://schemas.openxmlformats.org/officeDocument/2006/relationships/image" Target="../media/image114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3.png"/><Relationship Id="rId5" Type="http://schemas.openxmlformats.org/officeDocument/2006/relationships/image" Target="../media/image108.png"/><Relationship Id="rId10" Type="http://schemas.openxmlformats.org/officeDocument/2006/relationships/image" Target="../media/image112.png"/><Relationship Id="rId4" Type="http://schemas.openxmlformats.org/officeDocument/2006/relationships/image" Target="../media/image10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21.png"/><Relationship Id="rId7" Type="http://schemas.openxmlformats.org/officeDocument/2006/relationships/image" Target="../media/image119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5.png"/><Relationship Id="rId10" Type="http://schemas.openxmlformats.org/officeDocument/2006/relationships/image" Target="../media/image123.png"/><Relationship Id="rId4" Type="http://schemas.openxmlformats.org/officeDocument/2006/relationships/image" Target="../media/image8000.png"/><Relationship Id="rId9" Type="http://schemas.openxmlformats.org/officeDocument/2006/relationships/image" Target="../media/image1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21.png"/><Relationship Id="rId7" Type="http://schemas.openxmlformats.org/officeDocument/2006/relationships/image" Target="../media/image1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64.wmf"/><Relationship Id="rId4" Type="http://schemas.openxmlformats.org/officeDocument/2006/relationships/image" Target="../media/image132.png"/><Relationship Id="rId9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1.png"/><Relationship Id="rId13" Type="http://schemas.openxmlformats.org/officeDocument/2006/relationships/image" Target="../media/image142.png"/><Relationship Id="rId3" Type="http://schemas.openxmlformats.org/officeDocument/2006/relationships/image" Target="../media/image101.png"/><Relationship Id="rId7" Type="http://schemas.openxmlformats.org/officeDocument/2006/relationships/image" Target="../media/image139.png"/><Relationship Id="rId12" Type="http://schemas.openxmlformats.org/officeDocument/2006/relationships/image" Target="../media/image14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1" Type="http://schemas.openxmlformats.org/officeDocument/2006/relationships/image" Target="../media/image140.png"/><Relationship Id="rId5" Type="http://schemas.openxmlformats.org/officeDocument/2006/relationships/image" Target="../media/image1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12" Type="http://schemas.openxmlformats.org/officeDocument/2006/relationships/image" Target="../media/image14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4.png"/><Relationship Id="rId4" Type="http://schemas.openxmlformats.org/officeDocument/2006/relationships/image" Target="../media/image8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90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1.png"/><Relationship Id="rId2" Type="http://schemas.openxmlformats.org/officeDocument/2006/relationships/image" Target="../media/image6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10.png"/><Relationship Id="rId4" Type="http://schemas.openxmlformats.org/officeDocument/2006/relationships/image" Target="../media/image10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1.png"/><Relationship Id="rId7" Type="http://schemas.openxmlformats.org/officeDocument/2006/relationships/image" Target="../media/image13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5" Type="http://schemas.openxmlformats.org/officeDocument/2006/relationships/image" Target="../media/image1100.png"/><Relationship Id="rId4" Type="http://schemas.openxmlformats.org/officeDocument/2006/relationships/image" Target="../media/image104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0.png"/><Relationship Id="rId7" Type="http://schemas.openxmlformats.org/officeDocument/2006/relationships/image" Target="../media/image152.png"/><Relationship Id="rId2" Type="http://schemas.openxmlformats.org/officeDocument/2006/relationships/image" Target="../media/image1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170.png"/><Relationship Id="rId4" Type="http://schemas.openxmlformats.org/officeDocument/2006/relationships/image" Target="../media/image1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3.png"/><Relationship Id="rId2" Type="http://schemas.openxmlformats.org/officeDocument/2006/relationships/image" Target="../media/image31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147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14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49.png"/><Relationship Id="rId15" Type="http://schemas.openxmlformats.org/officeDocument/2006/relationships/image" Target="../media/image19.png"/><Relationship Id="rId10" Type="http://schemas.openxmlformats.org/officeDocument/2006/relationships/image" Target="../media/image154.png"/><Relationship Id="rId4" Type="http://schemas.openxmlformats.org/officeDocument/2006/relationships/image" Target="../media/image148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9.wmf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40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31.png"/><Relationship Id="rId15" Type="http://schemas.openxmlformats.org/officeDocument/2006/relationships/image" Target="../media/image22.wmf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27.png"/><Relationship Id="rId1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3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210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6.png"/><Relationship Id="rId7" Type="http://schemas.openxmlformats.org/officeDocument/2006/relationships/image" Target="../media/image4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/>
        </p:nvSpPr>
        <p:spPr bwMode="auto">
          <a:xfrm>
            <a:off x="2171564" y="1687389"/>
            <a:ext cx="7776864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线性变换</a:t>
            </a:r>
          </a:p>
        </p:txBody>
      </p:sp>
      <p:sp>
        <p:nvSpPr>
          <p:cNvPr id="4" name="Rectangle 6"/>
          <p:cNvSpPr>
            <a:spLocks noGrp="1" noChangeArrowheads="1"/>
          </p:cNvSpPr>
          <p:nvPr/>
        </p:nvSpPr>
        <p:spPr bwMode="auto">
          <a:xfrm>
            <a:off x="2243572" y="3418011"/>
            <a:ext cx="777686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主讲人：赵维锐 </a:t>
            </a:r>
            <a:endParaRPr lang="en-US" altLang="zh-CN" dirty="0"/>
          </a:p>
          <a:p>
            <a:r>
              <a:rPr lang="zh-CN" altLang="en-US" dirty="0"/>
              <a:t>单位：武汉理工大学</a:t>
            </a:r>
          </a:p>
        </p:txBody>
      </p:sp>
    </p:spTree>
    <p:extLst>
      <p:ext uri="{BB962C8B-B14F-4D97-AF65-F5344CB8AC3E}">
        <p14:creationId xmlns:p14="http://schemas.microsoft.com/office/powerpoint/2010/main" val="993506965"/>
      </p:ext>
    </p:extLst>
  </p:cSld>
  <p:clrMapOvr>
    <a:masterClrMapping/>
  </p:clrMapOvr>
  <p:transition spd="slow"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线性变换的核空间和像空间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304921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上的线性变换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称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304921"/>
                <a:ext cx="7561263" cy="1052596"/>
              </a:xfrm>
              <a:prstGeom prst="rect">
                <a:avLst/>
              </a:prstGeom>
              <a:blipFill rotWithShape="1">
                <a:blip r:embed="rId2"/>
                <a:stretch>
                  <a:fillRect l="-1613" t="-1734" b="-86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62" y="2357517"/>
                <a:ext cx="7561263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Ker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={</m:t>
                      </m:r>
                      <m:r>
                        <a:rPr lang="en-US" altLang="zh-CN" sz="24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𝜶</m:t>
                      </m:r>
                      <m:r>
                        <a:rPr lang="en-US" altLang="zh-CN" sz="24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altLang="zh-CN" sz="24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|</m:t>
                      </m:r>
                      <m:r>
                        <a:rPr lang="en-US" altLang="zh-CN" sz="24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𝜶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zh-CN" sz="24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accent2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962" y="2357517"/>
                <a:ext cx="7561263" cy="5355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199" y="2862256"/>
                <a:ext cx="7561263" cy="5380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Im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={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𝜶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)|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𝜶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199" y="2862256"/>
                <a:ext cx="7561263" cy="5380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394" y="3397781"/>
                <a:ext cx="7561263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则分别称为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核</a:t>
                </a:r>
                <a:r>
                  <a:rPr lang="en-US" altLang="zh-CN" sz="2400" b="1" dirty="0">
                    <a:latin typeface="+mn-ea"/>
                  </a:rPr>
                  <a:t>(</a:t>
                </a:r>
                <a:r>
                  <a:rPr lang="en-US" altLang="zh-CN" sz="2400" b="1" dirty="0">
                    <a:latin typeface="Cambria" pitchFamily="18" charset="0"/>
                    <a:ea typeface="Cambria" pitchFamily="18" charset="0"/>
                  </a:rPr>
                  <a:t>kernel</a:t>
                </a:r>
                <a:r>
                  <a:rPr lang="en-US" altLang="zh-CN" sz="2400" b="1" dirty="0">
                    <a:latin typeface="+mn-ea"/>
                  </a:rPr>
                  <a:t>)</a:t>
                </a:r>
                <a:r>
                  <a:rPr lang="zh-CN" altLang="en-US" sz="2400" b="1" dirty="0">
                    <a:latin typeface="+mn-ea"/>
                  </a:rPr>
                  <a:t>和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像</a:t>
                </a:r>
                <a:r>
                  <a:rPr lang="en-US" altLang="zh-CN" sz="2400" b="1" dirty="0">
                    <a:latin typeface="+mn-ea"/>
                  </a:rPr>
                  <a:t>(</a:t>
                </a:r>
                <a:r>
                  <a:rPr lang="en-US" altLang="zh-CN" sz="2400" b="1" dirty="0">
                    <a:latin typeface="Cambria" pitchFamily="18" charset="0"/>
                    <a:ea typeface="Cambria" pitchFamily="18" charset="0"/>
                  </a:rPr>
                  <a:t>image</a:t>
                </a:r>
                <a:r>
                  <a:rPr lang="en-US" altLang="zh-CN" sz="2400" b="1" dirty="0">
                    <a:latin typeface="+mn-ea"/>
                  </a:rPr>
                  <a:t>).  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5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6394" y="3397781"/>
                <a:ext cx="7561263" cy="535531"/>
              </a:xfrm>
              <a:prstGeom prst="rect">
                <a:avLst/>
              </a:prstGeom>
              <a:blipFill rotWithShape="0">
                <a:blip r:embed="rId5"/>
                <a:stretch>
                  <a:fillRect t="-3409" b="-181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394" y="4122657"/>
                <a:ext cx="7561263" cy="14957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命题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线性变换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的核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schemeClr val="accent2"/>
                        </a:solidFill>
                        <a:latin typeface="Cambria Math"/>
                      </a:rPr>
                      <m:t>Ker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𝑻</m:t>
                        </m:r>
                      </m:e>
                    </m:d>
                  </m:oMath>
                </a14:m>
                <a:r>
                  <a:rPr lang="zh-CN" altLang="en-US" sz="2400" b="1" dirty="0">
                    <a:latin typeface="+mn-ea"/>
                  </a:rPr>
                  <a:t>和像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0070C0"/>
                        </a:solidFill>
                        <a:latin typeface="Cambria Math"/>
                      </a:rPr>
                      <m:t>Im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</m:d>
                  </m:oMath>
                </a14:m>
                <a:r>
                  <a:rPr lang="zh-CN" altLang="en-US" sz="2400" b="1" dirty="0">
                    <a:latin typeface="+mn-ea"/>
                  </a:rPr>
                  <a:t>均为线性空间</a:t>
                </a:r>
                <a:r>
                  <a:rPr lang="en-US" altLang="zh-CN" sz="2400" b="1" dirty="0">
                    <a:latin typeface="+mn-ea"/>
                  </a:rPr>
                  <a:t>. </a:t>
                </a: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故又称之为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核空间</a:t>
                </a:r>
                <a:r>
                  <a:rPr lang="zh-CN" altLang="en-US" sz="2400" b="1" dirty="0">
                    <a:latin typeface="+mn-ea"/>
                  </a:rPr>
                  <a:t>和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像空间</a:t>
                </a:r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6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6394" y="4122657"/>
                <a:ext cx="7561263" cy="1495794"/>
              </a:xfrm>
              <a:prstGeom prst="rect">
                <a:avLst/>
              </a:prstGeom>
              <a:blipFill rotWithShape="1">
                <a:blip r:embed="rId6"/>
                <a:stretch>
                  <a:fillRect l="-1612" t="-1220" b="-56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79210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线性变换的核空间和像空间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762261" y="1500374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7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𝐀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为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n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阶方阵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定义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上线性变换</a:t>
                </a:r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261" y="1500374"/>
                <a:ext cx="7415213" cy="461665"/>
              </a:xfrm>
              <a:prstGeom prst="rect">
                <a:avLst/>
              </a:prstGeom>
              <a:blipFill>
                <a:blip r:embed="rId4"/>
                <a:stretch>
                  <a:fillRect l="-1234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976448" y="1978494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𝑻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𝑨𝒙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,∀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6448" y="1978494"/>
                <a:ext cx="7415213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3"/>
              <p:cNvSpPr>
                <a:spLocks noChangeArrowheads="1"/>
              </p:cNvSpPr>
              <p:nvPr/>
            </p:nvSpPr>
            <p:spPr bwMode="auto">
              <a:xfrm>
                <a:off x="976448" y="3724960"/>
                <a:ext cx="7524470" cy="407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证明</a:t>
                </a:r>
                <a:r>
                  <a:rPr lang="en-US" altLang="zh-CN" sz="2000" b="1" dirty="0">
                    <a:solidFill>
                      <a:srgbClr val="006666"/>
                    </a:solidFill>
                    <a:ea typeface="+mn-ea"/>
                  </a:rPr>
                  <a:t>: </a:t>
                </a:r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（</a:t>
                </a:r>
                <a:r>
                  <a:rPr lang="en-US" altLang="zh-CN" sz="2000" b="1" dirty="0">
                    <a:solidFill>
                      <a:srgbClr val="006666"/>
                    </a:solidFill>
                    <a:ea typeface="+mn-ea"/>
                  </a:rPr>
                  <a:t>1</a:t>
                </a:r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）根据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Ker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的定义即可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6448" y="3724960"/>
                <a:ext cx="7524470" cy="407099"/>
              </a:xfrm>
              <a:prstGeom prst="rect">
                <a:avLst/>
              </a:prstGeom>
              <a:blipFill rotWithShape="1">
                <a:blip r:embed="rId6"/>
                <a:stretch>
                  <a:fillRect l="-810" t="-7463" b="-23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762260" y="2437777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（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1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Ker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𝑨𝒙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𝟎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的解空间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;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260" y="2437777"/>
                <a:ext cx="7415213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234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757904" y="2838374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（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2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Im</m:t>
                    </m:r>
                    <m:r>
                      <a:rPr lang="en-US" altLang="zh-CN" sz="2400" b="0" i="0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Span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{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}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的列向量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;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7904" y="2838374"/>
                <a:ext cx="7415213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233" t="-10667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757263" y="3225908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（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3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solidFill>
                          <a:srgbClr val="006666"/>
                        </a:solidFill>
                        <a:latin typeface="Cambria Math"/>
                      </a:rPr>
                      <m:t>dimIm</m:t>
                    </m:r>
                    <m:r>
                      <a:rPr lang="en-US" altLang="zh-CN" sz="2400" dirty="0">
                        <a:solidFill>
                          <a:srgbClr val="006666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/>
                      </a:rPr>
                      <m:t>)+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006666"/>
                        </a:solidFill>
                        <a:latin typeface="Cambria Math"/>
                      </a:rPr>
                      <m:t>dimKer</m:t>
                    </m:r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/>
                      </a:rPr>
                      <m:t>)=</m:t>
                    </m:r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;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7263" y="3225908"/>
                <a:ext cx="7415213" cy="461665"/>
              </a:xfrm>
              <a:prstGeom prst="rect">
                <a:avLst/>
              </a:prstGeom>
              <a:blipFill>
                <a:blip r:embed="rId9"/>
                <a:stretch>
                  <a:fillRect l="-1233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900947" y="4107722"/>
                <a:ext cx="7524470" cy="407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10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（</a:t>
                </a:r>
                <a:r>
                  <a:rPr lang="en-US" altLang="zh-CN" sz="2000" b="1" dirty="0">
                    <a:solidFill>
                      <a:srgbClr val="006666"/>
                    </a:solidFill>
                    <a:ea typeface="+mn-ea"/>
                  </a:rPr>
                  <a:t>2</a:t>
                </a:r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）设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𝒚</m:t>
                    </m:r>
                    <m:r>
                      <a:rPr lang="en-US" altLang="zh-CN" sz="18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rgbClr val="006666"/>
                        </a:solidFill>
                        <a:latin typeface="Cambria Math"/>
                      </a:rPr>
                      <m:t>Im</m:t>
                    </m:r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则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947" y="4107722"/>
                <a:ext cx="7524470" cy="407099"/>
              </a:xfrm>
              <a:prstGeom prst="rect">
                <a:avLst/>
              </a:prstGeom>
              <a:blipFill rotWithShape="1">
                <a:blip r:embed="rId11"/>
                <a:stretch>
                  <a:fillRect l="-891" t="-7463" b="-23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6575617"/>
              </p:ext>
            </p:extLst>
          </p:nvPr>
        </p:nvGraphicFramePr>
        <p:xfrm>
          <a:off x="1421250" y="4514821"/>
          <a:ext cx="42100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12" imgW="2730240" imgH="711000" progId="Equation.DSMT4">
                  <p:embed/>
                </p:oleObj>
              </mc:Choice>
              <mc:Fallback>
                <p:oleObj name="Equation" r:id="rId12" imgW="2730240" imgH="711000" progId="Equation.DSMT4">
                  <p:embed/>
                  <p:pic>
                    <p:nvPicPr>
                      <p:cNvPr id="0" name="对象 2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250" y="4514821"/>
                        <a:ext cx="421005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1035171" y="5709932"/>
                <a:ext cx="752447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14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由此即证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olidFill>
                          <a:srgbClr val="006666"/>
                        </a:solidFill>
                        <a:latin typeface="Cambria Math"/>
                      </a:rPr>
                      <m:t>Im</m:t>
                    </m:r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)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6666"/>
                        </a:solidFill>
                        <a:latin typeface="Cambria Math"/>
                      </a:rPr>
                      <m:t>Span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5171" y="5709932"/>
                <a:ext cx="7524470" cy="400110"/>
              </a:xfrm>
              <a:prstGeom prst="rect">
                <a:avLst/>
              </a:prstGeom>
              <a:blipFill rotWithShape="1">
                <a:blip r:embed="rId15"/>
                <a:stretch>
                  <a:fillRect l="-891" t="-7692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59283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8" grpId="0"/>
      <p:bldP spid="12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线性空间的核空间和像空间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762261" y="1500374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7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𝐀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为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n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阶方阵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定义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上线性变换</a:t>
                </a:r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261" y="1500374"/>
                <a:ext cx="7415213" cy="461665"/>
              </a:xfrm>
              <a:prstGeom prst="rect">
                <a:avLst/>
              </a:prstGeom>
              <a:blipFill>
                <a:blip r:embed="rId3"/>
                <a:stretch>
                  <a:fillRect l="-1234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976448" y="1978494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𝑻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𝑨𝒙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,∀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6448" y="1978494"/>
                <a:ext cx="7415213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976448" y="3724960"/>
            <a:ext cx="7524470" cy="40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000" b="1" dirty="0">
                <a:solidFill>
                  <a:srgbClr val="006666"/>
                </a:solidFill>
                <a:ea typeface="+mn-ea"/>
              </a:rPr>
              <a:t>证明</a:t>
            </a:r>
            <a:r>
              <a:rPr lang="en-US" altLang="zh-CN" sz="2000" b="1" dirty="0">
                <a:solidFill>
                  <a:srgbClr val="006666"/>
                </a:solidFill>
                <a:ea typeface="+mn-ea"/>
              </a:rPr>
              <a:t>: </a:t>
            </a:r>
            <a:r>
              <a:rPr lang="zh-CN" altLang="en-US" sz="2000" b="1" dirty="0">
                <a:solidFill>
                  <a:srgbClr val="006666"/>
                </a:solidFill>
                <a:ea typeface="+mn-ea"/>
              </a:rPr>
              <a:t>（</a:t>
            </a:r>
            <a:r>
              <a:rPr lang="en-US" altLang="zh-CN" sz="2000" b="1" dirty="0">
                <a:solidFill>
                  <a:srgbClr val="006666"/>
                </a:solidFill>
                <a:ea typeface="+mn-ea"/>
              </a:rPr>
              <a:t>3</a:t>
            </a:r>
            <a:r>
              <a:rPr lang="zh-CN" altLang="en-US" sz="2000" b="1" dirty="0">
                <a:solidFill>
                  <a:srgbClr val="006666"/>
                </a:solidFill>
                <a:ea typeface="+mn-ea"/>
              </a:rPr>
              <a:t>）根据（</a:t>
            </a:r>
            <a:r>
              <a:rPr lang="en-US" altLang="zh-CN" sz="2000" b="1" dirty="0">
                <a:solidFill>
                  <a:srgbClr val="006666"/>
                </a:solidFill>
                <a:ea typeface="+mn-ea"/>
              </a:rPr>
              <a:t>1</a:t>
            </a:r>
            <a:r>
              <a:rPr lang="zh-CN" altLang="en-US" sz="2000" b="1" dirty="0">
                <a:solidFill>
                  <a:srgbClr val="006666"/>
                </a:solidFill>
                <a:ea typeface="+mn-ea"/>
              </a:rPr>
              <a:t>）</a:t>
            </a:r>
            <a:r>
              <a:rPr lang="en-US" altLang="zh-CN" sz="2000" b="1" dirty="0">
                <a:solidFill>
                  <a:srgbClr val="006666"/>
                </a:solidFill>
                <a:ea typeface="+mn-ea"/>
              </a:rPr>
              <a:t>,</a:t>
            </a:r>
            <a:r>
              <a:rPr lang="zh-CN" altLang="en-US" sz="2000" b="1" dirty="0">
                <a:solidFill>
                  <a:srgbClr val="006666"/>
                </a:solidFill>
                <a:ea typeface="+mn-ea"/>
              </a:rPr>
              <a:t>（</a:t>
            </a:r>
            <a:r>
              <a:rPr lang="en-US" altLang="zh-CN" sz="2000" b="1" dirty="0">
                <a:solidFill>
                  <a:srgbClr val="006666"/>
                </a:solidFill>
                <a:ea typeface="+mn-ea"/>
              </a:rPr>
              <a:t>2</a:t>
            </a:r>
            <a:r>
              <a:rPr lang="zh-CN" altLang="en-US" sz="2000" b="1" dirty="0">
                <a:solidFill>
                  <a:srgbClr val="006666"/>
                </a:solidFill>
                <a:ea typeface="+mn-ea"/>
              </a:rPr>
              <a:t>）的结论</a:t>
            </a:r>
            <a:endParaRPr lang="en-US" altLang="zh-CN" sz="2000" b="1" dirty="0">
              <a:solidFill>
                <a:srgbClr val="006666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762260" y="2437777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（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1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Ker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𝑨𝒙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𝟎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的解空间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𝑵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)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;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260" y="2437777"/>
                <a:ext cx="7415213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234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757904" y="2838374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（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2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Im</m:t>
                    </m:r>
                    <m:r>
                      <a:rPr lang="en-US" altLang="zh-CN" sz="2400" b="0" i="0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Span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{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}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的列向量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;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7904" y="2838374"/>
                <a:ext cx="7415213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233" t="-10667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757263" y="3225908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（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3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dimIm</m:t>
                    </m:r>
                    <m:r>
                      <a:rPr lang="en-US" altLang="zh-CN" sz="2400" b="0" i="0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)+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dimKer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)=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𝒏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;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7263" y="3225908"/>
                <a:ext cx="7415213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233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595749" y="4107722"/>
                <a:ext cx="409050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mtClean="0">
                          <a:solidFill>
                            <a:srgbClr val="006666"/>
                          </a:solidFill>
                          <a:latin typeface="Cambria Math"/>
                        </a:rPr>
                        <m:t>dimKer</m:t>
                      </m:r>
                      <m:r>
                        <a:rPr lang="en-US" altLang="zh-CN" sz="2000" b="0" i="0" smtClean="0">
                          <a:solidFill>
                            <a:srgbClr val="006666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rgbClr val="006666"/>
                          </a:solidFill>
                          <a:latin typeface="Cambria Math"/>
                        </a:rPr>
                        <m:t>dim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5749" y="4107722"/>
                <a:ext cx="4090503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169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1035171" y="5690183"/>
                <a:ext cx="752447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由此即证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olidFill>
                          <a:srgbClr val="006666"/>
                        </a:solidFill>
                        <a:latin typeface="Cambria Math"/>
                      </a:rPr>
                      <m:t>dimIm</m:t>
                    </m:r>
                    <m:r>
                      <a:rPr lang="en-US" altLang="zh-CN" sz="2000" b="0" i="0" dirty="0" smtClean="0">
                        <a:solidFill>
                          <a:srgbClr val="006666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)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6666"/>
                        </a:solidFill>
                        <a:latin typeface="Cambria Math"/>
                      </a:rPr>
                      <m:t>dimKer</m:t>
                    </m:r>
                    <m:r>
                      <a:rPr lang="en-US" altLang="zh-CN" sz="2000" b="0" i="0" smtClean="0">
                        <a:solidFill>
                          <a:srgbClr val="006666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)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5171" y="5690183"/>
                <a:ext cx="7524470" cy="400110"/>
              </a:xfrm>
              <a:prstGeom prst="rect">
                <a:avLst/>
              </a:prstGeom>
              <a:blipFill rotWithShape="1">
                <a:blip r:embed="rId9"/>
                <a:stretch>
                  <a:fillRect l="-891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483545" y="5206651"/>
                <a:ext cx="20931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000" dirty="0">
                          <a:solidFill>
                            <a:srgbClr val="006666"/>
                          </a:solidFill>
                          <a:latin typeface="Cambria Math"/>
                        </a:rPr>
                        <m:t>dimIm</m:t>
                      </m:r>
                      <m:r>
                        <a:rPr lang="en-US" altLang="zh-CN" sz="2000" b="1" i="1" dirty="0" smtClean="0">
                          <a:solidFill>
                            <a:srgbClr val="006666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545" y="5206651"/>
                <a:ext cx="2093137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487430" y="4488947"/>
                <a:ext cx="167475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rgbClr val="006666"/>
                          </a:solidFill>
                          <a:latin typeface="Cambria Math"/>
                        </a:rPr>
                        <m:t>rank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430" y="4488947"/>
                <a:ext cx="1674754" cy="4001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487430" y="4865154"/>
                <a:ext cx="31868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000" dirty="0">
                          <a:solidFill>
                            <a:srgbClr val="006666"/>
                          </a:solidFill>
                          <a:latin typeface="Cambria Math"/>
                        </a:rPr>
                        <m:t>dim</m:t>
                      </m:r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rgbClr val="006666"/>
                          </a:solidFill>
                          <a:latin typeface="Cambria Math"/>
                        </a:rPr>
                        <m:t>Span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,⋯,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430" y="4865154"/>
                <a:ext cx="3186898" cy="400110"/>
              </a:xfrm>
              <a:prstGeom prst="rect">
                <a:avLst/>
              </a:prstGeom>
              <a:blipFill rotWithShape="1">
                <a:blip r:embed="rId1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22493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8" grpId="0"/>
      <p:bldP spid="4" grpId="0"/>
      <p:bldP spid="5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线性变换的基本性质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86472" y="2428211"/>
                <a:ext cx="22942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1</a:t>
                </a:r>
                <a:r>
                  <a:rPr lang="zh-CN" altLang="en-US" sz="2400" b="1" dirty="0">
                    <a:latin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;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72" y="2428211"/>
                <a:ext cx="2294218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979" t="-10526" r="-318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769" y="1355255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上的线性变换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1769" y="1355255"/>
                <a:ext cx="7561263" cy="1052596"/>
              </a:xfrm>
              <a:prstGeom prst="rect">
                <a:avLst/>
              </a:prstGeom>
              <a:blipFill rotWithShape="1">
                <a:blip r:embed="rId3"/>
                <a:stretch>
                  <a:fillRect l="-1694" t="-1734" b="-86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86472" y="2914408"/>
                <a:ext cx="32464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2</a:t>
                </a:r>
                <a:r>
                  <a:rPr lang="zh-CN" altLang="en-US" sz="2400" b="1" dirty="0">
                    <a:latin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=−</m:t>
                    </m:r>
                    <m:r>
                      <a:rPr lang="en-US" altLang="zh-CN" sz="2400" b="1" i="1" smtClean="0">
                        <a:latin typeface="Cambria Math"/>
                      </a:rPr>
                      <m:t>𝑻</m:t>
                    </m:r>
                    <m:r>
                      <a:rPr lang="en-US" altLang="zh-CN" sz="2400" b="1" i="1" smtClean="0">
                        <a:latin typeface="Cambria Math"/>
                      </a:rPr>
                      <m:t>(</m:t>
                    </m:r>
                    <m:r>
                      <a:rPr lang="en-US" altLang="zh-CN" sz="2400" b="1" i="1" smtClean="0">
                        <a:latin typeface="Cambria Math"/>
                      </a:rPr>
                      <m:t>𝜶</m:t>
                    </m:r>
                    <m:r>
                      <a:rPr lang="en-US" altLang="zh-CN" sz="2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;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72" y="2914408"/>
                <a:ext cx="324640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814" t="-10526" r="-187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86472" y="3359882"/>
                <a:ext cx="70627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3</a:t>
                </a:r>
                <a:r>
                  <a:rPr lang="zh-CN" altLang="en-US" sz="2400" b="1" dirty="0">
                    <a:latin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𝑻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𝑻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+mn-ea"/>
                  </a:rPr>
                  <a:t>;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72" y="3359882"/>
                <a:ext cx="7062767" cy="461665"/>
              </a:xfrm>
              <a:prstGeom prst="rect">
                <a:avLst/>
              </a:prstGeom>
              <a:blipFill>
                <a:blip r:embed="rId5"/>
                <a:stretch>
                  <a:fillRect l="-1294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86472" y="3805356"/>
                <a:ext cx="75073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4</a:t>
                </a:r>
                <a:r>
                  <a:rPr lang="zh-CN" altLang="en-US" sz="2400" b="1" dirty="0">
                    <a:latin typeface="+mn-ea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线性相关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𝑻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𝑻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也线性相关</a:t>
                </a:r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72" y="3805356"/>
                <a:ext cx="7507376" cy="461665"/>
              </a:xfrm>
              <a:prstGeom prst="rect">
                <a:avLst/>
              </a:prstGeom>
              <a:blipFill>
                <a:blip r:embed="rId6"/>
                <a:stretch>
                  <a:fillRect l="-1218" t="-10526" r="-24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695325" y="4551715"/>
            <a:ext cx="4155305" cy="19020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注   </a:t>
            </a:r>
            <a:r>
              <a:rPr lang="zh-CN" altLang="en-US" sz="2400" b="1" dirty="0">
                <a:solidFill>
                  <a:srgbClr val="006666"/>
                </a:solidFill>
                <a:latin typeface="+mn-ea"/>
              </a:rPr>
              <a:t>上面结论表明：线性变换</a:t>
            </a:r>
            <a:endParaRPr lang="en-US" altLang="zh-CN" sz="2400" b="1" dirty="0">
              <a:solidFill>
                <a:srgbClr val="006666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</a:rPr>
              <a:t>（</a:t>
            </a:r>
            <a:r>
              <a:rPr lang="en-US" altLang="zh-CN" sz="2400" b="1" dirty="0">
                <a:solidFill>
                  <a:srgbClr val="006666"/>
                </a:solidFill>
                <a:latin typeface="+mn-ea"/>
              </a:rPr>
              <a:t>1</a:t>
            </a:r>
            <a:r>
              <a:rPr lang="zh-CN" altLang="en-US" sz="2400" b="1" dirty="0">
                <a:solidFill>
                  <a:srgbClr val="006666"/>
                </a:solidFill>
                <a:latin typeface="+mn-ea"/>
              </a:rPr>
              <a:t>）通过原点；</a:t>
            </a:r>
            <a:endParaRPr lang="en-US" altLang="zh-CN" sz="2400" b="1" dirty="0">
              <a:solidFill>
                <a:srgbClr val="006666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</a:rPr>
              <a:t>（</a:t>
            </a:r>
            <a:r>
              <a:rPr lang="en-US" altLang="zh-CN" sz="2400" b="1" dirty="0">
                <a:solidFill>
                  <a:srgbClr val="006666"/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rgbClr val="006666"/>
                </a:solidFill>
                <a:latin typeface="+mn-ea"/>
              </a:rPr>
              <a:t>）映负元为负元；</a:t>
            </a:r>
            <a:endParaRPr lang="en-US" altLang="zh-CN" sz="2400" b="1" dirty="0">
              <a:solidFill>
                <a:srgbClr val="006666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</a:rPr>
              <a:t>（</a:t>
            </a:r>
            <a:r>
              <a:rPr lang="en-US" altLang="zh-CN" sz="2400" b="1" dirty="0">
                <a:solidFill>
                  <a:srgbClr val="006666"/>
                </a:solidFill>
                <a:latin typeface="+mn-ea"/>
              </a:rPr>
              <a:t>3</a:t>
            </a:r>
            <a:r>
              <a:rPr lang="zh-CN" altLang="en-US" sz="2400" b="1" dirty="0">
                <a:solidFill>
                  <a:srgbClr val="006666"/>
                </a:solidFill>
                <a:latin typeface="+mn-ea"/>
              </a:rPr>
              <a:t>）映线性组合为线性组合</a:t>
            </a:r>
            <a:r>
              <a:rPr lang="en-US" altLang="zh-CN" sz="2400" b="1" dirty="0">
                <a:solidFill>
                  <a:srgbClr val="006666"/>
                </a:solidFill>
                <a:latin typeface="+mn-ea"/>
              </a:rPr>
              <a:t>.</a:t>
            </a:r>
            <a:endParaRPr lang="zh-CN" altLang="en-US" sz="2400" b="1" dirty="0">
              <a:solidFill>
                <a:srgbClr val="00666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28423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4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2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线性变换的基本性质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491502" y="1408834"/>
                <a:ext cx="22942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latin typeface="Cambria" panose="02040503050406030204" pitchFamily="18" charset="0"/>
                  </a:rPr>
                  <a:t>（</a:t>
                </a:r>
                <a:r>
                  <a:rPr lang="en-US" altLang="zh-CN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1</a:t>
                </a:r>
                <a:r>
                  <a:rPr lang="zh-CN" altLang="en-US" sz="2400" b="1" dirty="0">
                    <a:latin typeface="Cambria" panose="020405030504060302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  <a:endParaRPr lang="zh-CN" altLang="en-US" sz="2400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502" y="1408834"/>
                <a:ext cx="2294218" cy="461665"/>
              </a:xfrm>
              <a:prstGeom prst="rect">
                <a:avLst/>
              </a:prstGeom>
              <a:blipFill>
                <a:blip r:embed="rId2"/>
                <a:stretch>
                  <a:fillRect l="-4255" t="-11842" r="-29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793875" y="2564930"/>
                <a:ext cx="32464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latin typeface="Cambria" panose="02040503050406030204" pitchFamily="18" charset="0"/>
                  </a:rPr>
                  <a:t>（</a:t>
                </a:r>
                <a:r>
                  <a:rPr lang="en-US" altLang="zh-CN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2</a:t>
                </a:r>
                <a:r>
                  <a:rPr lang="zh-CN" altLang="en-US" sz="2400" b="1" dirty="0">
                    <a:latin typeface="Cambria" panose="020405030504060302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=−</m:t>
                    </m:r>
                    <m:r>
                      <a:rPr lang="en-US" altLang="zh-CN" sz="2400" b="1" i="1" smtClean="0">
                        <a:latin typeface="Cambria Math"/>
                      </a:rPr>
                      <m:t>𝑻</m:t>
                    </m:r>
                    <m:r>
                      <a:rPr lang="en-US" altLang="zh-CN" sz="2400" b="1" i="1" smtClean="0">
                        <a:latin typeface="Cambria Math"/>
                      </a:rPr>
                      <m:t>(</m:t>
                    </m:r>
                    <m:r>
                      <a:rPr lang="en-US" altLang="zh-CN" sz="2400" b="1" i="1" smtClean="0">
                        <a:latin typeface="Cambria Math"/>
                      </a:rPr>
                      <m:t>𝜶</m:t>
                    </m:r>
                    <m:r>
                      <a:rPr lang="en-US" altLang="zh-CN" sz="2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  <a:endParaRPr lang="zh-CN" altLang="en-US" sz="2400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75" y="2564930"/>
                <a:ext cx="3246402" cy="461665"/>
              </a:xfrm>
              <a:prstGeom prst="rect">
                <a:avLst/>
              </a:prstGeom>
              <a:blipFill>
                <a:blip r:embed="rId3"/>
                <a:stretch>
                  <a:fillRect l="-2814" t="-12000" r="-1689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93875" y="3591005"/>
                <a:ext cx="70627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latin typeface="Cambria" panose="02040503050406030204" pitchFamily="18" charset="0"/>
                  </a:rPr>
                  <a:t>（</a:t>
                </a:r>
                <a:r>
                  <a:rPr lang="en-US" altLang="zh-CN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3</a:t>
                </a:r>
                <a:r>
                  <a:rPr lang="zh-CN" altLang="en-US" sz="2400" b="1" dirty="0">
                    <a:latin typeface="Cambria" panose="020405030504060302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𝑻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𝑻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  <a:endParaRPr lang="zh-CN" altLang="en-US" sz="2400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75" y="3591005"/>
                <a:ext cx="7062767" cy="461665"/>
              </a:xfrm>
              <a:prstGeom prst="rect">
                <a:avLst/>
              </a:prstGeom>
              <a:blipFill>
                <a:blip r:embed="rId4"/>
                <a:stretch>
                  <a:fillRect l="-1294" t="-118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3"/>
              <p:cNvSpPr>
                <a:spLocks noChangeArrowheads="1"/>
              </p:cNvSpPr>
              <p:nvPr/>
            </p:nvSpPr>
            <p:spPr bwMode="auto">
              <a:xfrm>
                <a:off x="2582102" y="2002123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𝟎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0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0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𝟎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  <a:endParaRPr lang="zh-CN" altLang="en-US" sz="2000" b="1" dirty="0">
                  <a:solidFill>
                    <a:srgbClr val="006666"/>
                  </a:solidFill>
                  <a:latin typeface="Cambria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82102" y="2002123"/>
                <a:ext cx="7415213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3"/>
              <p:cNvSpPr>
                <a:spLocks noChangeArrowheads="1"/>
              </p:cNvSpPr>
              <p:nvPr/>
            </p:nvSpPr>
            <p:spPr bwMode="auto">
              <a:xfrm>
                <a:off x="2417076" y="3072320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6666"/>
                            </a:solidFill>
                            <a:latin typeface="Cambria Math"/>
                          </a:rPr>
                          <m:t>(−1)</m:t>
                        </m:r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𝜶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</m:d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  <a:endParaRPr lang="zh-CN" altLang="en-US" sz="2000" b="1" dirty="0">
                  <a:solidFill>
                    <a:srgbClr val="006666"/>
                  </a:solidFill>
                  <a:latin typeface="Cambria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9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076" y="3072320"/>
                <a:ext cx="7415213" cy="400110"/>
              </a:xfrm>
              <a:prstGeom prst="rect">
                <a:avLst/>
              </a:prstGeom>
              <a:blipFill>
                <a:blip r:embed="rId7"/>
                <a:stretch>
                  <a:fillRect t="-9091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793875" y="4216970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𝑻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𝑻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𝑻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875" y="4216970"/>
                <a:ext cx="7415213" cy="400110"/>
              </a:xfrm>
              <a:prstGeom prst="rect">
                <a:avLst/>
              </a:prstGeom>
              <a:blipFill>
                <a:blip r:embed="rId8"/>
                <a:stretch>
                  <a:fillRect b="-46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480811" y="4617080"/>
                <a:ext cx="314249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=⋯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811" y="4617080"/>
                <a:ext cx="314249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676419" y="5465571"/>
                <a:ext cx="34520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𝑻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𝑻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419" y="5465571"/>
                <a:ext cx="3452099" cy="400110"/>
              </a:xfrm>
              <a:prstGeom prst="rect">
                <a:avLst/>
              </a:prstGeom>
              <a:blipFill>
                <a:blip r:embed="rId10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793875" y="145672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+mn-ea"/>
              </a:rPr>
              <a:t>证明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662791" y="5028207"/>
                <a:ext cx="43722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+⋯+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791" y="5028207"/>
                <a:ext cx="4372287" cy="400110"/>
              </a:xfrm>
              <a:prstGeom prst="rect">
                <a:avLst/>
              </a:prstGeom>
              <a:blipFill>
                <a:blip r:embed="rId11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54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6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6" grpId="0"/>
      <p:bldP spid="17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线性变换的基本性质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12399" y="1488183"/>
                <a:ext cx="79508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4</a:t>
                </a:r>
                <a:r>
                  <a:rPr lang="zh-CN" altLang="en-US" sz="2400" b="1" dirty="0">
                    <a:latin typeface="+mn-ea"/>
                  </a:rPr>
                  <a:t>）若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线性相关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𝑻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𝑻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也线性相关</a:t>
                </a:r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99" y="1488183"/>
                <a:ext cx="7950895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150" t="-10526" r="-230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3"/>
              <p:cNvSpPr>
                <a:spLocks noChangeArrowheads="1"/>
              </p:cNvSpPr>
              <p:nvPr/>
            </p:nvSpPr>
            <p:spPr bwMode="auto">
              <a:xfrm>
                <a:off x="1075436" y="2143704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线性相关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所以</a:t>
                </a:r>
                <a:r>
                  <a:rPr lang="zh-CN" altLang="en-US" sz="20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存在不全为零的数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使</a:t>
                </a:r>
              </a:p>
            </p:txBody>
          </p:sp>
        </mc:Choice>
        <mc:Fallback xmlns="">
          <p:sp>
            <p:nvSpPr>
              <p:cNvPr id="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436" y="2143704"/>
                <a:ext cx="7415213" cy="400110"/>
              </a:xfrm>
              <a:prstGeom prst="rect">
                <a:avLst/>
              </a:prstGeom>
              <a:blipFill>
                <a:blip r:embed="rId4"/>
                <a:stretch>
                  <a:fillRect l="-822" t="-9231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3"/>
              <p:cNvSpPr>
                <a:spLocks noChangeArrowheads="1"/>
              </p:cNvSpPr>
              <p:nvPr/>
            </p:nvSpPr>
            <p:spPr bwMode="auto">
              <a:xfrm>
                <a:off x="1075437" y="2683486"/>
                <a:ext cx="704225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+⋯+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𝒔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𝟎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437" y="2683486"/>
                <a:ext cx="7042252" cy="40011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075436" y="3232970"/>
            <a:ext cx="74152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  <a:ea typeface="+mn-ea"/>
              </a:rPr>
              <a:t>由（</a:t>
            </a:r>
            <a:r>
              <a:rPr lang="en-US" altLang="zh-CN" sz="2000" b="1" dirty="0">
                <a:solidFill>
                  <a:srgbClr val="006666"/>
                </a:solidFill>
                <a:latin typeface="+mn-ea"/>
                <a:ea typeface="+mn-ea"/>
              </a:rPr>
              <a:t>1</a:t>
            </a:r>
            <a:r>
              <a:rPr lang="zh-CN" altLang="en-US" sz="2000" b="1" dirty="0">
                <a:solidFill>
                  <a:srgbClr val="006666"/>
                </a:solidFill>
                <a:latin typeface="+mn-ea"/>
                <a:ea typeface="+mn-ea"/>
              </a:rPr>
              <a:t>）和（</a:t>
            </a:r>
            <a:r>
              <a:rPr lang="en-US" altLang="zh-CN" sz="2000" b="1" dirty="0">
                <a:solidFill>
                  <a:srgbClr val="006666"/>
                </a:solidFill>
                <a:latin typeface="+mn-ea"/>
                <a:ea typeface="+mn-ea"/>
              </a:rPr>
              <a:t>3</a:t>
            </a:r>
            <a:r>
              <a:rPr lang="zh-CN" altLang="en-US" sz="2000" b="1" dirty="0">
                <a:solidFill>
                  <a:srgbClr val="006666"/>
                </a:solidFill>
                <a:latin typeface="+mn-ea"/>
                <a:ea typeface="+mn-ea"/>
              </a:rPr>
              <a:t>）的结论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842230" y="3728270"/>
                <a:ext cx="47188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𝑻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2230" y="3728270"/>
                <a:ext cx="471887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757549" y="4253499"/>
                <a:ext cx="36804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altLang="zh-CN" sz="20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549" y="4253499"/>
                <a:ext cx="3680431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757549" y="4806768"/>
                <a:ext cx="35258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549" y="4806768"/>
                <a:ext cx="3525837" cy="400110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1075436" y="5361694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因此即证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𝑻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𝑻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𝑻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线性相关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436" y="5361694"/>
                <a:ext cx="7415213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822" t="-9231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7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6" grpId="0"/>
      <p:bldP spid="3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线性变换的相等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304921"/>
                <a:ext cx="7561263" cy="19389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上的线性变换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如果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 ∀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070C0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相等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304921"/>
                <a:ext cx="7561263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1613" t="-943" b="-44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4" y="3390031"/>
                <a:ext cx="7561263" cy="19389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的一组基，则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上线性变换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i="0" dirty="0">
                    <a:latin typeface="+mj-lt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相等的充要条件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4" y="3390031"/>
                <a:ext cx="7561263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1613" t="-9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578" y="5599831"/>
            <a:ext cx="75612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注</a:t>
            </a:r>
            <a:r>
              <a:rPr lang="zh-CN" altLang="en-US" sz="2400" b="1" dirty="0">
                <a:solidFill>
                  <a:srgbClr val="006666"/>
                </a:solidFill>
                <a:latin typeface="+mn-ea"/>
              </a:rPr>
              <a:t>：确定两个线性变换相等仅仅需要有限个点</a:t>
            </a:r>
            <a:r>
              <a:rPr lang="en-US" altLang="zh-CN" sz="2400" b="1" dirty="0">
                <a:solidFill>
                  <a:srgbClr val="006666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00234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关于线性变换的思考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769" y="1355255"/>
                <a:ext cx="7561263" cy="1392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设线性空间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的一组基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则对于任意向量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都有唯一的坐标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+mn-ea"/>
                  </a:rPr>
                  <a:t>与之对应</a:t>
                </a:r>
                <a:r>
                  <a:rPr lang="en-US" altLang="zh-CN" sz="2400" b="1" dirty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1769" y="1355255"/>
                <a:ext cx="7561263" cy="1392176"/>
              </a:xfrm>
              <a:prstGeom prst="rect">
                <a:avLst/>
              </a:prstGeom>
              <a:blipFill rotWithShape="0">
                <a:blip r:embed="rId2"/>
                <a:stretch>
                  <a:fillRect t="-873" b="-873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94724" y="2939243"/>
                <a:ext cx="530915" cy="52322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scene3d>
                <a:camera prst="orthographicFront"/>
                <a:lightRig rig="threePt" dir="t"/>
              </a:scene3d>
              <a:sp3d>
                <a:bevelT w="38100" prst="relaxedInset"/>
              </a:sp3d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724" y="2939243"/>
                <a:ext cx="53091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827207" y="2939243"/>
                <a:ext cx="2835840" cy="52322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scene3d>
                <a:camera prst="orthographicFront"/>
                <a:lightRig rig="threePt" dir="t"/>
              </a:scene3d>
              <a:sp3d>
                <a:bevelT w="38100" prst="relaxedInset"/>
              </a:sp3d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207" y="2939243"/>
                <a:ext cx="28358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625356" y="2654775"/>
                <a:ext cx="1702133" cy="4001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356" y="2654775"/>
                <a:ext cx="1702133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/>
          <p:cNvCxnSpPr/>
          <p:nvPr/>
        </p:nvCxnSpPr>
        <p:spPr>
          <a:xfrm>
            <a:off x="2269303" y="3200853"/>
            <a:ext cx="2310063" cy="0"/>
          </a:xfrm>
          <a:prstGeom prst="straightConnector1">
            <a:avLst/>
          </a:prstGeom>
          <a:ln w="3175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594724" y="5355579"/>
                <a:ext cx="522900" cy="52322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scene3d>
                <a:camera prst="orthographicFront"/>
                <a:lightRig rig="threePt" dir="t"/>
              </a:scene3d>
              <a:sp3d>
                <a:bevelT w="38100" prst="relaxedInset"/>
              </a:sp3d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724" y="5355579"/>
                <a:ext cx="52290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/>
          <p:cNvCxnSpPr/>
          <p:nvPr/>
        </p:nvCxnSpPr>
        <p:spPr>
          <a:xfrm>
            <a:off x="2269303" y="5601228"/>
            <a:ext cx="2310063" cy="0"/>
          </a:xfrm>
          <a:prstGeom prst="straightConnector1">
            <a:avLst/>
          </a:prstGeom>
          <a:ln w="3175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904226" y="5355579"/>
                <a:ext cx="886909" cy="52322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scene3d>
                <a:camera prst="orthographicFront"/>
                <a:lightRig rig="threePt" dir="t"/>
              </a:scene3d>
              <a:sp3d>
                <a:bevelT w="38100" prst="relaxedInset"/>
              </a:sp3d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226" y="5355579"/>
                <a:ext cx="886909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204" y="4050285"/>
                <a:ext cx="7561263" cy="9787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上的线性变换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能否找到一个类似于“坐标” 的具体的研究对象与之对应？</a:t>
                </a: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204" y="4050285"/>
                <a:ext cx="7561263" cy="978729"/>
              </a:xfrm>
              <a:prstGeom prst="rect">
                <a:avLst/>
              </a:prstGeom>
              <a:blipFill rotWithShape="0">
                <a:blip r:embed="rId8"/>
                <a:stretch>
                  <a:fillRect t="-1242" b="-93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745329" y="3529617"/>
            <a:ext cx="902811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6"/>
                </a:solidFill>
                <a:latin typeface="+mn-ea"/>
              </a:rPr>
              <a:t>问题</a:t>
            </a:r>
            <a:endParaRPr lang="en-US" altLang="zh-CN" sz="2800" b="1" dirty="0">
              <a:solidFill>
                <a:schemeClr val="accent6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625356" y="5088037"/>
                <a:ext cx="1702133" cy="4001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356" y="5088037"/>
                <a:ext cx="1702133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255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0" grpId="0" animBg="1"/>
      <p:bldP spid="22" grpId="0" animBg="1"/>
      <p:bldP spid="24" grpId="0" animBg="1"/>
      <p:bldP spid="25" grpId="0"/>
      <p:bldP spid="3" grpId="0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769" y="1355255"/>
                <a:ext cx="7561263" cy="14957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+mn-ea"/>
                  </a:rPr>
                  <a:t>(</a:t>
                </a: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线性变换由基像决定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+mn-ea"/>
                  </a:rPr>
                  <a:t>)</a:t>
                </a: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上的线性变换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的一组基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1769" y="1355255"/>
                <a:ext cx="7561263" cy="1495794"/>
              </a:xfrm>
              <a:prstGeom prst="rect">
                <a:avLst/>
              </a:prstGeom>
              <a:blipFill rotWithShape="1">
                <a:blip r:embed="rId2"/>
                <a:stretch>
                  <a:fillRect l="-1694" t="-1220" b="-56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669365" y="2829616"/>
                <a:ext cx="55460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</a:rPr>
                        <m:t>Im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𝑻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</a:rPr>
                        <m:t>Span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{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,⋯,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365" y="2829616"/>
                <a:ext cx="5546069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985291" y="3620179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证明：首先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Span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/>
                          </a:rPr>
                          <m:t>𝑻</m:t>
                        </m:r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1" i="1">
                            <a:latin typeface="Cambria Math"/>
                          </a:rPr>
                          <m:t>,</m:t>
                        </m:r>
                        <m:r>
                          <a:rPr lang="en-US" altLang="zh-CN" sz="2000" b="1" i="1">
                            <a:latin typeface="Cambria Math"/>
                          </a:rPr>
                          <m:t>𝑻</m:t>
                        </m:r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1" i="1">
                            <a:latin typeface="Cambria Math"/>
                          </a:rPr>
                          <m:t>,⋯,</m:t>
                        </m:r>
                        <m:r>
                          <a:rPr lang="en-US" altLang="zh-CN" sz="2000" b="1" i="1">
                            <a:latin typeface="Cambria Math"/>
                          </a:rPr>
                          <m:t>𝑻</m:t>
                        </m:r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1" i="1" smtClean="0">
                        <a:latin typeface="Cambria Math"/>
                      </a:rPr>
                      <m:t>⊂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Im</m:t>
                    </m:r>
                    <m:r>
                      <a:rPr lang="en-US" altLang="zh-CN" sz="2000" b="1" i="1">
                        <a:latin typeface="Cambria Math"/>
                      </a:rPr>
                      <m:t>(</m:t>
                    </m:r>
                    <m:r>
                      <a:rPr lang="en-US" altLang="zh-CN" sz="2000" b="1" i="1">
                        <a:latin typeface="Cambria Math"/>
                      </a:rPr>
                      <m:t>𝑻</m:t>
                    </m:r>
                    <m:r>
                      <a:rPr lang="en-US" altLang="zh-CN" sz="2000" b="1" i="1">
                        <a:latin typeface="Cambria Math"/>
                      </a:rPr>
                      <m:t>)</m:t>
                    </m:r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5291" y="3620179"/>
                <a:ext cx="7415213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905" t="-7692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1086892" y="4059496"/>
                <a:ext cx="741521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其次</a:t>
                </a:r>
                <a:r>
                  <a:rPr lang="en-US" altLang="zh-CN" sz="2000" b="1" dirty="0">
                    <a:solidFill>
                      <a:srgbClr val="006666"/>
                    </a:solidFill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𝜷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Im</m:t>
                    </m:r>
                    <m:r>
                      <a:rPr lang="en-US" altLang="zh-CN" sz="2000" b="1" i="1">
                        <a:latin typeface="Cambria Math"/>
                      </a:rPr>
                      <m:t>(</m:t>
                    </m:r>
                    <m:r>
                      <a:rPr lang="en-US" altLang="zh-CN" sz="2000" b="1" i="1">
                        <a:latin typeface="Cambria Math"/>
                      </a:rPr>
                      <m:t>𝑻</m:t>
                    </m:r>
                    <m:r>
                      <a:rPr lang="en-US" altLang="zh-CN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𝜷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. 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因为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  <a:p>
                <a:pPr>
                  <a:spcBef>
                    <a:spcPct val="0"/>
                  </a:spcBef>
                  <a:buSzTx/>
                  <a:buNone/>
                </a:pPr>
                <a:endParaRPr lang="zh-CN" altLang="en-US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7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6892" y="4059496"/>
                <a:ext cx="7415213" cy="707886"/>
              </a:xfrm>
              <a:prstGeom prst="rect">
                <a:avLst/>
              </a:prstGeom>
              <a:blipFill rotWithShape="1">
                <a:blip r:embed="rId6"/>
                <a:stretch>
                  <a:fillRect l="-822" t="-60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270801" y="4494757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𝜶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+⋯+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801" y="4494757"/>
                <a:ext cx="7415213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19089" y="5117989"/>
                <a:ext cx="6096000" cy="40011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𝜷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+⋯+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89" y="5117989"/>
                <a:ext cx="6096000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086892" y="4894867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None/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</a:rPr>
              <a:t>所以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566813" y="5520361"/>
                <a:ext cx="6096000" cy="40011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+⋯+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813" y="5520361"/>
                <a:ext cx="6096000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444929" y="5971310"/>
                <a:ext cx="6096000" cy="40011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Span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/>
                          </a:rPr>
                          <m:t>𝑻</m:t>
                        </m:r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1" i="1">
                            <a:latin typeface="Cambria Math"/>
                          </a:rPr>
                          <m:t>,</m:t>
                        </m:r>
                        <m:r>
                          <a:rPr lang="en-US" altLang="zh-CN" sz="2000" b="1" i="1">
                            <a:latin typeface="Cambria Math"/>
                          </a:rPr>
                          <m:t>𝑻</m:t>
                        </m:r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1" i="1">
                            <a:latin typeface="Cambria Math"/>
                          </a:rPr>
                          <m:t>,⋯,</m:t>
                        </m:r>
                        <m:r>
                          <a:rPr lang="en-US" altLang="zh-CN" sz="2000" b="1" i="1">
                            <a:latin typeface="Cambria Math"/>
                          </a:rPr>
                          <m:t>𝑻</m:t>
                        </m:r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929" y="5971310"/>
                <a:ext cx="6096000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39038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4" grpId="0"/>
      <p:bldP spid="5" grpId="0"/>
      <p:bldP spid="12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769" y="1355255"/>
                <a:ext cx="7561263" cy="14957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+mn-ea"/>
                  </a:rPr>
                  <a:t>(</a:t>
                </a: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线性变换的存在性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+mn-ea"/>
                  </a:rPr>
                  <a:t>)</a:t>
                </a: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的一组基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任意给定的向量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则存在唯一的线性变换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使得</a:t>
                </a: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1769" y="1355255"/>
                <a:ext cx="7561263" cy="1495794"/>
              </a:xfrm>
              <a:prstGeom prst="rect">
                <a:avLst/>
              </a:prstGeom>
              <a:blipFill rotWithShape="1">
                <a:blip r:embed="rId2"/>
                <a:stretch>
                  <a:fillRect l="-1694" t="-1220" b="-56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669365" y="2829616"/>
                <a:ext cx="58365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b="1" i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⋯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365" y="2829616"/>
                <a:ext cx="5836534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1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985291" y="3511122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证明：存在性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 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𝑽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则有唯一表达式</a:t>
                </a:r>
              </a:p>
            </p:txBody>
          </p:sp>
        </mc:Choice>
        <mc:Fallback xmlns="">
          <p:sp>
            <p:nvSpPr>
              <p:cNvPr id="1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5291" y="3511122"/>
                <a:ext cx="7415213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905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270801" y="3911232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𝜶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+mn-ea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+⋯+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+mn-ea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801" y="3911232"/>
                <a:ext cx="7415213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30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19089" y="4833582"/>
                <a:ext cx="6096000" cy="40011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𝜶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+⋯+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89" y="4833582"/>
                <a:ext cx="6096000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159106" y="443347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SzTx/>
              <a:buNone/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</a:rPr>
              <a:t>定义映射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159106" y="5335803"/>
                <a:ext cx="6096000" cy="40011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易证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上的线性变换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106" y="5335803"/>
                <a:ext cx="6096000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1000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52645" y="5745600"/>
            <a:ext cx="74152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  <a:ea typeface="+mn-ea"/>
              </a:rPr>
              <a:t>唯一性</a:t>
            </a:r>
            <a:r>
              <a:rPr lang="en-US" altLang="zh-CN" sz="2000" b="1" dirty="0">
                <a:solidFill>
                  <a:srgbClr val="006666"/>
                </a:solidFill>
                <a:latin typeface="+mn-ea"/>
                <a:ea typeface="+mn-ea"/>
              </a:rPr>
              <a:t>.  </a:t>
            </a:r>
            <a:r>
              <a:rPr lang="zh-CN" altLang="en-US" sz="2000" b="1" dirty="0">
                <a:solidFill>
                  <a:srgbClr val="006666"/>
                </a:solidFill>
                <a:latin typeface="+mn-ea"/>
                <a:ea typeface="+mn-ea"/>
              </a:rPr>
              <a:t>由于基元的像唯一确定</a:t>
            </a:r>
            <a:r>
              <a:rPr lang="en-US" altLang="zh-CN" sz="2000" b="1" dirty="0">
                <a:solidFill>
                  <a:srgbClr val="006666"/>
                </a:solidFill>
                <a:latin typeface="+mn-ea"/>
                <a:ea typeface="+mn-ea"/>
              </a:rPr>
              <a:t>, </a:t>
            </a:r>
            <a:r>
              <a:rPr lang="zh-CN" altLang="en-US" sz="2000" b="1" dirty="0">
                <a:solidFill>
                  <a:srgbClr val="006666"/>
                </a:solidFill>
                <a:latin typeface="+mn-ea"/>
                <a:ea typeface="+mn-ea"/>
              </a:rPr>
              <a:t>因此这样的线性变换唯一</a:t>
            </a:r>
            <a:r>
              <a:rPr lang="en-US" altLang="zh-CN" sz="2000" b="1" dirty="0">
                <a:solidFill>
                  <a:srgbClr val="006666"/>
                </a:solidFill>
                <a:latin typeface="+mn-ea"/>
                <a:ea typeface="+mn-ea"/>
              </a:rPr>
              <a:t>.</a:t>
            </a:r>
            <a:endParaRPr lang="zh-CN" altLang="en-US" sz="2000" b="1" dirty="0">
              <a:solidFill>
                <a:srgbClr val="006666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351587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4" grpId="0"/>
      <p:bldP spid="5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函数的概念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D00107-8786-41C8-82BD-0B630DFFDFB5}"/>
              </a:ext>
            </a:extLst>
          </p:cNvPr>
          <p:cNvSpPr/>
          <p:nvPr/>
        </p:nvSpPr>
        <p:spPr>
          <a:xfrm>
            <a:off x="3724403" y="4085206"/>
            <a:ext cx="4294189" cy="240065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Function</a:t>
            </a:r>
            <a:r>
              <a:rPr lang="zh-CN" altLang="en-US" sz="2000" b="1" dirty="0"/>
              <a:t>概念由</a:t>
            </a:r>
            <a:r>
              <a:rPr lang="en-US" altLang="zh-CN" sz="2000" b="1" dirty="0"/>
              <a:t>Leibniz</a:t>
            </a:r>
            <a:r>
              <a:rPr lang="zh-CN" altLang="en-US" sz="2000" b="1" dirty="0"/>
              <a:t>提出</a:t>
            </a:r>
            <a:r>
              <a:rPr lang="en-US" altLang="zh-CN" sz="2000" b="1" dirty="0"/>
              <a:t>, Euler</a:t>
            </a:r>
            <a:r>
              <a:rPr lang="zh-CN" altLang="en-US" sz="2000" b="1" dirty="0"/>
              <a:t>最终给出较为严格的定义。函数一词由李善兰翻译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出自于其著作</a:t>
            </a:r>
            <a:r>
              <a:rPr lang="en-US" altLang="zh-CN" sz="2000" b="1" dirty="0"/>
              <a:t>《</a:t>
            </a:r>
            <a:r>
              <a:rPr lang="zh-CN" altLang="en-US" sz="2000" b="1" dirty="0"/>
              <a:t>代数学</a:t>
            </a:r>
            <a:r>
              <a:rPr lang="en-US" altLang="zh-CN" sz="2000" b="1" dirty="0"/>
              <a:t>》. </a:t>
            </a:r>
            <a:r>
              <a:rPr lang="zh-CN" altLang="en-US" sz="2000" b="1" dirty="0"/>
              <a:t>“凡此变数中函彼变数者，则此为彼之函数”。</a:t>
            </a:r>
            <a:endParaRPr lang="en-US" altLang="zh-CN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9389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给定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</a:rPr>
                  <a:t>数集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若对于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中的每一个元素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中都有唯一的元素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与之对应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则称此对应</a:t>
                </a:r>
                <a:r>
                  <a:rPr lang="zh-CN" altLang="en-US" sz="2400" b="1">
                    <a:latin typeface="+mn-ea"/>
                  </a:rPr>
                  <a:t>关系为由数</a:t>
                </a:r>
                <a:r>
                  <a:rPr lang="zh-CN" altLang="en-US" sz="2400" b="1" dirty="0">
                    <a:latin typeface="+mn-ea"/>
                  </a:rPr>
                  <a:t>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函数</a:t>
                </a:r>
                <a:r>
                  <a:rPr lang="en-US" altLang="zh-CN" sz="2400" b="1" dirty="0">
                    <a:latin typeface="+mn-ea"/>
                  </a:rPr>
                  <a:t>(</a:t>
                </a:r>
                <a:r>
                  <a:rPr lang="en-US" altLang="zh-CN" sz="2400" b="1" dirty="0">
                    <a:latin typeface="Cambria" pitchFamily="18" charset="0"/>
                    <a:ea typeface="Cambria" pitchFamily="18" charset="0"/>
                  </a:rPr>
                  <a:t>function</a:t>
                </a:r>
                <a:r>
                  <a:rPr lang="en-US" altLang="zh-CN" sz="2400" b="1" dirty="0">
                    <a:latin typeface="+mn-ea"/>
                  </a:rPr>
                  <a:t>), </a:t>
                </a:r>
                <a:r>
                  <a:rPr lang="zh-CN" altLang="en-US" sz="2400" b="1" dirty="0">
                    <a:latin typeface="+mn-ea"/>
                  </a:rPr>
                  <a:t>记为</a:t>
                </a:r>
              </a:p>
            </p:txBody>
          </p:sp>
        </mc:Choice>
        <mc:Fallback xmlns="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938992"/>
              </a:xfrm>
              <a:prstGeom prst="rect">
                <a:avLst/>
              </a:prstGeom>
              <a:blipFill>
                <a:blip r:embed="rId2"/>
                <a:stretch>
                  <a:fillRect l="-1613" t="-943" r="-726" b="-44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7317" y="3478342"/>
                <a:ext cx="4656842" cy="498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: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→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;</m:t>
                    </m:r>
                  </m:oMath>
                </a14:m>
                <a:r>
                  <a:rPr lang="zh-CN" altLang="en-US" sz="2200" b="1" dirty="0">
                    <a:solidFill>
                      <a:srgbClr val="0070C0"/>
                    </a:solidFill>
                    <a:latin typeface="+mn-ea"/>
                  </a:rPr>
                  <a:t> 或者 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: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↦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𝒇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22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7317" y="3478342"/>
                <a:ext cx="4656842" cy="498598"/>
              </a:xfrm>
              <a:prstGeom prst="rect">
                <a:avLst/>
              </a:prstGeom>
              <a:blipFill rotWithShape="1">
                <a:blip r:embed="rId3"/>
                <a:stretch>
                  <a:fillRect b="-185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4086496"/>
                <a:ext cx="7561263" cy="1274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B0F0"/>
                    </a:solidFill>
                    <a:latin typeface="+mn-ea"/>
                  </a:rPr>
                  <a:t>: </a:t>
                </a:r>
              </a:p>
              <a:p>
                <a:pPr marL="361950">
                  <a:lnSpc>
                    <a:spcPct val="120000"/>
                  </a:lnSpc>
                </a:pPr>
                <a:endParaRPr lang="en-US" altLang="zh-CN" sz="2000" b="1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361950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sin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ℝ</m:t>
                    </m:r>
                  </m:oMath>
                </a14:m>
                <a:endParaRPr lang="en-US" altLang="zh-CN" sz="2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4086496"/>
                <a:ext cx="7561263" cy="1274195"/>
              </a:xfrm>
              <a:prstGeom prst="rect">
                <a:avLst/>
              </a:prstGeom>
              <a:blipFill rotWithShape="1">
                <a:blip r:embed="rId4"/>
                <a:stretch>
                  <a:fillRect t="-957" b="-5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81631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线性变换的矩阵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769" y="1355255"/>
                <a:ext cx="7561263" cy="14957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:r>
                  <a:rPr lang="en-US" altLang="zh-CN" sz="2400" b="1" dirty="0">
                    <a:latin typeface="+mn-ea"/>
                  </a:rPr>
                  <a:t>T</a:t>
                </a:r>
                <a:r>
                  <a:rPr lang="zh-CN" altLang="en-US" sz="2400" b="1" dirty="0">
                    <a:latin typeface="+mn-ea"/>
                  </a:rPr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/>
                  <a:t>上的线性变换</a:t>
                </a:r>
                <a:r>
                  <a:rPr lang="en-US" altLang="zh-CN" sz="24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的一组基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基元的像</a:t>
                </a: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1769" y="1355255"/>
                <a:ext cx="7561263" cy="1495794"/>
              </a:xfrm>
              <a:prstGeom prst="rect">
                <a:avLst/>
              </a:prstGeom>
              <a:blipFill rotWithShape="1">
                <a:blip r:embed="rId3"/>
                <a:stretch>
                  <a:fillRect l="-1694" t="-1220" b="-56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040190" y="419314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n-ea"/>
              </a:rPr>
              <a:t>即</a:t>
            </a:r>
          </a:p>
        </p:txBody>
      </p:sp>
      <p:graphicFrame>
        <p:nvGraphicFramePr>
          <p:cNvPr id="3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1465693"/>
              </p:ext>
            </p:extLst>
          </p:nvPr>
        </p:nvGraphicFramePr>
        <p:xfrm>
          <a:off x="2293938" y="2851150"/>
          <a:ext cx="3251200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Equation" r:id="rId4" imgW="2108160" imgH="927000" progId="Equation.DSMT4">
                  <p:embed/>
                </p:oleObj>
              </mc:Choice>
              <mc:Fallback>
                <p:oleObj name="Equation" r:id="rId4" imgW="2108160" imgH="927000" progId="Equation.DSMT4">
                  <p:embed/>
                  <p:pic>
                    <p:nvPicPr>
                      <p:cNvPr id="0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2851150"/>
                        <a:ext cx="3251200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919017" y="4508132"/>
                <a:ext cx="5046766" cy="461665"/>
              </a:xfrm>
              <a:prstGeom prst="rect">
                <a:avLst/>
              </a:prstGeom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𝐀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017" y="4508132"/>
                <a:ext cx="5046766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282"/>
                </a:stretch>
              </a:blip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806485"/>
              </p:ext>
            </p:extLst>
          </p:nvPr>
        </p:nvGraphicFramePr>
        <p:xfrm>
          <a:off x="769235" y="4986575"/>
          <a:ext cx="246697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Equation" r:id="rId7" imgW="1600200" imgH="939600" progId="Equation.DSMT4">
                  <p:embed/>
                </p:oleObj>
              </mc:Choice>
              <mc:Fallback>
                <p:oleObj name="Equation" r:id="rId7" imgW="1600200" imgH="939600" progId="Equation.DSMT4">
                  <p:embed/>
                  <p:pic>
                    <p:nvPicPr>
                      <p:cNvPr id="0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235" y="4986575"/>
                        <a:ext cx="2466975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438776" y="5404969"/>
                <a:ext cx="396870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latin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称为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线性变换在基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下的矩阵</a:t>
                </a:r>
                <a:r>
                  <a:rPr lang="en-US" altLang="zh-CN" sz="2400" b="1" dirty="0">
                    <a:solidFill>
                      <a:srgbClr val="00B0F0"/>
                    </a:solidFill>
                    <a:latin typeface="+mn-ea"/>
                  </a:rPr>
                  <a:t>.</a:t>
                </a:r>
                <a:endParaRPr lang="zh-CN" altLang="en-US" sz="2400" b="1" dirty="0">
                  <a:solidFill>
                    <a:srgbClr val="00B0F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776" y="5404969"/>
                <a:ext cx="3968702" cy="830997"/>
              </a:xfrm>
              <a:prstGeom prst="rect">
                <a:avLst/>
              </a:prstGeom>
              <a:blipFill rotWithShape="1">
                <a:blip r:embed="rId9"/>
                <a:stretch>
                  <a:fillRect l="-2304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638373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线性变换的矩阵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93572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8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×</m:t>
                        </m:r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上的线性变换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𝟑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−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在基</a:t>
                </a:r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935723" cy="470000"/>
              </a:xfrm>
              <a:prstGeom prst="rect">
                <a:avLst/>
              </a:prstGeom>
              <a:blipFill>
                <a:blip r:embed="rId4"/>
                <a:stretch>
                  <a:fillRect l="-1152" t="-7792" b="-29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904207" y="2895819"/>
            <a:ext cx="1503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6666"/>
                </a:solidFill>
                <a:latin typeface="+mn-ea"/>
              </a:rPr>
              <a:t>下的矩阵</a:t>
            </a:r>
            <a:r>
              <a:rPr lang="en-US" altLang="zh-CN" sz="2400" b="1" dirty="0">
                <a:solidFill>
                  <a:srgbClr val="006666"/>
                </a:solidFill>
                <a:latin typeface="+mn-ea"/>
              </a:rPr>
              <a:t>.</a:t>
            </a:r>
            <a:endParaRPr lang="zh-CN" altLang="en-US" sz="2400" b="1" dirty="0">
              <a:solidFill>
                <a:srgbClr val="006666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762261" y="3375990"/>
                <a:ext cx="7415213" cy="520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解：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𝟑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−</m:t>
                    </m:r>
                    <m:sSubSup>
                      <m:sSub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𝑻</m:t>
                        </m:r>
                      </m:sup>
                    </m:sSub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𝟐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261" y="3375990"/>
                <a:ext cx="7415213" cy="520463"/>
              </a:xfrm>
              <a:prstGeom prst="rect">
                <a:avLst/>
              </a:prstGeom>
              <a:blipFill rotWithShape="1">
                <a:blip r:embed="rId5"/>
                <a:stretch>
                  <a:fillRect l="-822" b="-21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54649" y="5546303"/>
            <a:ext cx="74152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  <a:ea typeface="+mn-ea"/>
              </a:rPr>
              <a:t>由此</a:t>
            </a:r>
          </a:p>
        </p:txBody>
      </p:sp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8709263"/>
              </p:ext>
            </p:extLst>
          </p:nvPr>
        </p:nvGraphicFramePr>
        <p:xfrm>
          <a:off x="1028639" y="2051418"/>
          <a:ext cx="6060058" cy="83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r:id="rId6" imgW="4498920" imgH="578160" progId="Equation.DSMT4">
                  <p:embed/>
                </p:oleObj>
              </mc:Choice>
              <mc:Fallback>
                <p:oleObj r:id="rId6" imgW="4498920" imgH="578160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639" y="2051418"/>
                        <a:ext cx="6060058" cy="83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12699" y="3999200"/>
                <a:ext cx="3092898" cy="418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𝟑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𝟒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699" y="3999200"/>
                <a:ext cx="3092898" cy="418513"/>
              </a:xfrm>
              <a:prstGeom prst="rect">
                <a:avLst/>
              </a:prstGeom>
              <a:blipFill rotWithShape="1">
                <a:blip r:embed="rId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32875" y="4441880"/>
                <a:ext cx="5096460" cy="605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𝟑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𝟐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75" y="4441880"/>
                <a:ext cx="5096460" cy="60555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179816" y="5015186"/>
                <a:ext cx="3205108" cy="417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𝟑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  <m:sup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𝟐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AU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816" y="5015186"/>
                <a:ext cx="3205108" cy="417678"/>
              </a:xfrm>
              <a:prstGeom prst="rect">
                <a:avLst/>
              </a:prstGeom>
              <a:blipFill>
                <a:blip r:embed="rId10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6728552"/>
              </p:ext>
            </p:extLst>
          </p:nvPr>
        </p:nvGraphicFramePr>
        <p:xfrm>
          <a:off x="1854627" y="5092417"/>
          <a:ext cx="4122737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name="Equation" r:id="rId11" imgW="3060360" imgH="927000" progId="Equation.DSMT4">
                  <p:embed/>
                </p:oleObj>
              </mc:Choice>
              <mc:Fallback>
                <p:oleObj name="Equation" r:id="rId11" imgW="3060360" imgH="927000" progId="Equation.DSMT4">
                  <p:embed/>
                  <p:pic>
                    <p:nvPicPr>
                      <p:cNvPr id="0" name="对象 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627" y="5092417"/>
                        <a:ext cx="4122737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662769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1" grpId="0"/>
      <p:bldP spid="14" grpId="0"/>
      <p:bldP spid="6" grpId="0"/>
      <p:bldP spid="13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0" y="1494331"/>
                <a:ext cx="8833943" cy="83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9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上的线性变换</a:t>
                </a:r>
              </a:p>
              <a:p>
                <a:pPr>
                  <a:spcBef>
                    <a:spcPct val="0"/>
                  </a:spcBef>
                  <a:buSzTx/>
                  <a:buNone/>
                </a:pPr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0" y="1494331"/>
                <a:ext cx="8833943" cy="839332"/>
              </a:xfrm>
              <a:prstGeom prst="rect">
                <a:avLst/>
              </a:prstGeom>
              <a:blipFill>
                <a:blip r:embed="rId4"/>
                <a:stretch>
                  <a:fillRect l="-1035" t="-43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500536" y="2360682"/>
                <a:ext cx="7415213" cy="1098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（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1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）求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在基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下的矩阵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;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536" y="2360682"/>
                <a:ext cx="7415213" cy="1098442"/>
              </a:xfrm>
              <a:prstGeom prst="rect">
                <a:avLst/>
              </a:prstGeom>
              <a:blipFill rotWithShape="1">
                <a:blip r:embed="rId5"/>
                <a:stretch>
                  <a:fillRect l="-12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231281" y="1958065"/>
                <a:ext cx="4782656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𝑻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281" y="1958065"/>
                <a:ext cx="4782656" cy="468205"/>
              </a:xfrm>
              <a:prstGeom prst="rect">
                <a:avLst/>
              </a:prstGeom>
              <a:blipFill rotWithShape="1">
                <a:blip r:embed="rId6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714789" y="3994655"/>
                <a:ext cx="7415213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解：  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𝟏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𝟏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𝟎</m:t>
                            </m:r>
                          </m:e>
                        </m:d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𝑻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89" y="3994655"/>
                <a:ext cx="7415213" cy="405624"/>
              </a:xfrm>
              <a:prstGeom prst="rect">
                <a:avLst/>
              </a:prstGeom>
              <a:blipFill rotWithShape="1">
                <a:blip r:embed="rId7"/>
                <a:stretch>
                  <a:fillRect l="-822" t="-5970" b="-253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500536" y="3433957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（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2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）求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的核空间和像空间的基和维数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536" y="3433957"/>
                <a:ext cx="7415213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233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723533" y="4461564"/>
                <a:ext cx="7415213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𝟐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𝟏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𝑻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3533" y="4461564"/>
                <a:ext cx="7415213" cy="405624"/>
              </a:xfrm>
              <a:prstGeom prst="rect">
                <a:avLst/>
              </a:prstGeom>
              <a:blipFill rotWithShape="1">
                <a:blip r:embed="rId9"/>
                <a:stretch>
                  <a:fillRect b="-30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1709019" y="4907185"/>
                <a:ext cx="7415213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𝟏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𝟎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𝑻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9019" y="4907185"/>
                <a:ext cx="7415213" cy="405624"/>
              </a:xfrm>
              <a:prstGeom prst="rect">
                <a:avLst/>
              </a:prstGeom>
              <a:blipFill rotWithShape="1">
                <a:blip r:embed="rId10"/>
                <a:stretch>
                  <a:fillRect b="-14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4989220"/>
              </p:ext>
            </p:extLst>
          </p:nvPr>
        </p:nvGraphicFramePr>
        <p:xfrm>
          <a:off x="1324032" y="5388310"/>
          <a:ext cx="3165475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11" imgW="2349360" imgH="698400" progId="Equation.DSMT4">
                  <p:embed/>
                </p:oleObj>
              </mc:Choice>
              <mc:Fallback>
                <p:oleObj name="Equation" r:id="rId11" imgW="2349360" imgH="698400" progId="Equation.DSMT4">
                  <p:embed/>
                  <p:pic>
                    <p:nvPicPr>
                      <p:cNvPr id="0" name="对象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032" y="5388310"/>
                        <a:ext cx="3165475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583151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  <p:bldP spid="11" grpId="0"/>
      <p:bldP spid="14" grpId="0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0" y="1494331"/>
                <a:ext cx="8833943" cy="83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10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上的线性变换</a:t>
                </a:r>
              </a:p>
              <a:p>
                <a:pPr>
                  <a:spcBef>
                    <a:spcPct val="0"/>
                  </a:spcBef>
                  <a:buSzTx/>
                  <a:buNone/>
                </a:pPr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0" y="1494331"/>
                <a:ext cx="8833943" cy="839332"/>
              </a:xfrm>
              <a:prstGeom prst="rect">
                <a:avLst/>
              </a:prstGeom>
              <a:blipFill>
                <a:blip r:embed="rId3"/>
                <a:stretch>
                  <a:fillRect l="-1035" t="-43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500536" y="2360682"/>
                <a:ext cx="7415213" cy="1098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（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1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）求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在基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下的矩阵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;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536" y="2360682"/>
                <a:ext cx="7415213" cy="1098442"/>
              </a:xfrm>
              <a:prstGeom prst="rect">
                <a:avLst/>
              </a:prstGeom>
              <a:blipFill rotWithShape="1">
                <a:blip r:embed="rId4"/>
                <a:stretch>
                  <a:fillRect l="-12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231281" y="1958065"/>
                <a:ext cx="4782656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𝑻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281" y="1958065"/>
                <a:ext cx="4782656" cy="468205"/>
              </a:xfrm>
              <a:prstGeom prst="rect">
                <a:avLst/>
              </a:prstGeom>
              <a:blipFill rotWithShape="1">
                <a:blip r:embed="rId5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714789" y="3994655"/>
                <a:ext cx="7415213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解：  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(2)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𝑻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Ker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则由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𝟎</m:t>
                    </m:r>
                  </m:oMath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89" y="3994655"/>
                <a:ext cx="7415213" cy="405624"/>
              </a:xfrm>
              <a:prstGeom prst="rect">
                <a:avLst/>
              </a:prstGeom>
              <a:blipFill rotWithShape="1">
                <a:blip r:embed="rId6"/>
                <a:stretch>
                  <a:fillRect l="-822" t="-5970" b="-253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500536" y="3433957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（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2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）求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的核空间和像空间的基和维数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536" y="3433957"/>
                <a:ext cx="7415213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233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723533" y="4461564"/>
                <a:ext cx="3167249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en-US" altLang="zh-CN" sz="2000" b="1" i="0" smtClean="0">
                          <a:latin typeface="Cambria Math"/>
                        </a:rPr>
                        <m:t>=</m:t>
                      </m:r>
                      <m:r>
                        <a:rPr lang="en-US" altLang="zh-CN" sz="2000" b="1" i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3533" y="4461564"/>
                <a:ext cx="3167249" cy="405624"/>
              </a:xfrm>
              <a:prstGeom prst="rect">
                <a:avLst/>
              </a:prstGeom>
              <a:blipFill rotWithShape="1">
                <a:blip r:embed="rId8"/>
                <a:stretch>
                  <a:fillRect b="-30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639289" y="4999151"/>
                <a:ext cx="7415213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由此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𝟎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从而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6666"/>
                        </a:solidFill>
                        <a:latin typeface="Cambria Math"/>
                      </a:rPr>
                      <m:t>Ker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的基为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𝟎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𝟎</m:t>
                            </m:r>
                          </m:e>
                        </m:d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𝑻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</m:oMath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289" y="4999151"/>
                <a:ext cx="7415213" cy="405624"/>
              </a:xfrm>
              <a:prstGeom prst="rect">
                <a:avLst/>
              </a:prstGeom>
              <a:blipFill>
                <a:blip r:embed="rId9"/>
                <a:stretch>
                  <a:fillRect t="-5970" b="-253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639289" y="5598693"/>
                <a:ext cx="7415213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根据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的定义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𝜷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Im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)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𝜷</m:t>
                    </m:r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dirty="0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dirty="0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dirty="0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dirty="0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000" b="1" i="1" dirty="0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1" i="1" dirty="0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dirty="0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dirty="0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zh-CN" sz="2000" b="1" i="1" dirty="0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 dirty="0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dirty="0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dirty="0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000" b="1" i="1" dirty="0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 dirty="0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dirty="0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dirty="0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由此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289" y="5598693"/>
                <a:ext cx="7415213" cy="405624"/>
              </a:xfrm>
              <a:prstGeom prst="rect">
                <a:avLst/>
              </a:prstGeom>
              <a:blipFill rotWithShape="1">
                <a:blip r:embed="rId11"/>
                <a:stretch>
                  <a:fillRect t="-5970" b="-253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99882" y="6116199"/>
                <a:ext cx="5475666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smtClean="0">
                        <a:solidFill>
                          <a:srgbClr val="006666"/>
                        </a:solidFill>
                        <a:latin typeface="Cambria Math"/>
                      </a:rPr>
                      <m:t>Im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𝑻</m:t>
                        </m:r>
                      </m:e>
                    </m:d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的基为：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</a:rPr>
                              <m:t>𝟎</m:t>
                            </m:r>
                          </m:e>
                        </m:d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82" y="6116199"/>
                <a:ext cx="5475666" cy="405624"/>
              </a:xfrm>
              <a:prstGeom prst="rect">
                <a:avLst/>
              </a:prstGeom>
              <a:blipFill rotWithShape="0">
                <a:blip r:embed="rId12"/>
                <a:stretch>
                  <a:fillRect t="-5970"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38389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3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线性变换在不同基下的矩阵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609375" y="2386266"/>
                <a:ext cx="41933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+mn-ea"/>
                  </a:rPr>
                  <a:t>;    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75" y="2386266"/>
                <a:ext cx="4193392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769" y="1355255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上的线性变换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有两组基</a:t>
                </a:r>
              </a:p>
            </p:txBody>
          </p:sp>
        </mc:Choice>
        <mc:Fallback xmlns="">
          <p:sp>
            <p:nvSpPr>
              <p:cNvPr id="18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1769" y="1355255"/>
                <a:ext cx="7561263" cy="1052596"/>
              </a:xfrm>
              <a:prstGeom prst="rect">
                <a:avLst/>
              </a:prstGeom>
              <a:blipFill rotWithShape="1">
                <a:blip r:embed="rId3"/>
                <a:stretch>
                  <a:fillRect l="-1694" t="-1734" b="-86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388202" y="2899130"/>
                <a:ext cx="48624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202" y="2899130"/>
                <a:ext cx="4862421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120973" y="3307526"/>
                <a:ext cx="51701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973" y="3307526"/>
                <a:ext cx="5170197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139149" y="3711596"/>
                <a:ext cx="51701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149" y="3711596"/>
                <a:ext cx="5170197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985292" y="4189516"/>
                <a:ext cx="23294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相似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且</a:t>
                </a: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92" y="4189516"/>
                <a:ext cx="2329484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4188" t="-10526" r="-2880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863855" y="4651550"/>
                <a:ext cx="183672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𝑩</m:t>
                      </m:r>
                      <m:r>
                        <a:rPr lang="en-US" altLang="zh-CN" sz="2400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𝑨𝑷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B0F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855" y="4651550"/>
                <a:ext cx="1836721" cy="4700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3523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/>
      <p:bldP spid="25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线性变换在不同基下的矩阵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947453" y="2916446"/>
                <a:ext cx="251684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latin typeface="Cambria Math"/>
                        </a:rPr>
                        <m:t>𝑨</m:t>
                      </m:r>
                      <m:r>
                        <a:rPr lang="en-US" altLang="zh-CN" sz="2000" b="1" i="1">
                          <a:solidFill>
                            <a:srgbClr val="00B05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zh-CN" altLang="en-US" sz="20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453" y="2916446"/>
                <a:ext cx="2516844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808410" y="1435269"/>
            <a:ext cx="74152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  <a:ea typeface="+mn-ea"/>
              </a:rPr>
              <a:t>证明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900688" y="3598856"/>
            <a:ext cx="74152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  <a:ea typeface="+mn-ea"/>
              </a:rPr>
              <a:t>比较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086455" y="1868447"/>
                <a:ext cx="45877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/>
                        </a:rPr>
                        <m:t>𝑻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</m:d>
                    </m:oMath>
                  </m:oMathPara>
                </a14:m>
                <a:endParaRPr lang="zh-CN" altLang="en-US" sz="20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55" y="1868447"/>
                <a:ext cx="4587731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947453" y="2432288"/>
                <a:ext cx="25168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>
                          <a:solidFill>
                            <a:srgbClr val="00B05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zh-CN" altLang="en-US" sz="20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453" y="2432288"/>
                <a:ext cx="2516843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974018" y="3370850"/>
                <a:ext cx="2516844" cy="407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/>
                        </a:rPr>
                        <m:t>𝑨</m:t>
                      </m:r>
                      <m:r>
                        <a:rPr lang="en-US" altLang="zh-CN" sz="2000" b="1" i="1">
                          <a:solidFill>
                            <a:srgbClr val="00B05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zh-CN" altLang="en-US" sz="20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18" y="3370850"/>
                <a:ext cx="2516844" cy="407099"/>
              </a:xfrm>
              <a:prstGeom prst="rect">
                <a:avLst/>
              </a:prstGeom>
              <a:blipFill rotWithShape="1">
                <a:blip r:embed="rId6"/>
                <a:stretch>
                  <a:fillRect r="-13559" b="-14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036121" y="4064797"/>
                <a:ext cx="42623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zh-CN" altLang="en-US" sz="20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21" y="4064797"/>
                <a:ext cx="4262321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935453" y="4548210"/>
            <a:ext cx="74152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  <a:ea typeface="+mn-ea"/>
              </a:rPr>
              <a:t>得到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771573" y="4960758"/>
                <a:ext cx="183672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𝑩</m:t>
                      </m:r>
                      <m:r>
                        <a:rPr lang="en-US" altLang="zh-CN" sz="2400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𝑨𝑷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B0F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573" y="4960758"/>
                <a:ext cx="1836721" cy="4700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8105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4" grpId="0"/>
      <p:bldP spid="27" grpId="0"/>
      <p:bldP spid="28" grpId="0"/>
      <p:bldP spid="29" grpId="0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线性变换在不同基下的矩阵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714791" y="1434697"/>
                <a:ext cx="9248075" cy="1328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11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𝑩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线性空间</a:t>
                </a:r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𝑽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𝑿</m:t>
                        </m:r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solidFill>
                                            <a:srgbClr val="006666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solidFill>
                                            <a:srgbClr val="006666"/>
                                          </a:solidFill>
                                          <a:latin typeface="Cambria Math"/>
                                          <a:ea typeface="+mn-ea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solidFill>
                                            <a:srgbClr val="006666"/>
                                          </a:solidFill>
                                          <a:latin typeface="Cambria Math"/>
                                          <a:ea typeface="+mn-ea"/>
                                        </a:rPr>
                                        <m:t>1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rgbClr val="006666"/>
                                          </a:solidFill>
                                          <a:latin typeface="Cambria Math"/>
                                          <a:ea typeface="+mn-ea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solidFill>
                                            <a:srgbClr val="006666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6666"/>
                                          </a:solidFill>
                                          <a:latin typeface="Cambria Math"/>
                                          <a:ea typeface="+mn-ea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006666"/>
                                          </a:solidFill>
                                          <a:latin typeface="Cambria Math"/>
                                          <a:ea typeface="+mn-ea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solidFill>
                                            <a:srgbClr val="006666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6666"/>
                                          </a:solidFill>
                                          <a:latin typeface="Cambria Math"/>
                                          <a:ea typeface="+mn-ea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006666"/>
                                          </a:solidFill>
                                          <a:latin typeface="Cambria Math"/>
                                          <a:ea typeface="+mn-ea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solidFill>
                                            <a:srgbClr val="006666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6666"/>
                                          </a:solidFill>
                                          <a:latin typeface="Cambria Math"/>
                                          <a:ea typeface="+mn-ea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006666"/>
                                          </a:solidFill>
                                          <a:latin typeface="Cambria Math"/>
                                          <a:ea typeface="+mn-ea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11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22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𝟎</m:t>
                        </m:r>
                      </m:e>
                    </m:d>
                  </m:oMath>
                </a14:m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34697"/>
                <a:ext cx="9248075" cy="1328377"/>
              </a:xfrm>
              <a:prstGeom prst="rect">
                <a:avLst/>
              </a:prstGeom>
              <a:blipFill>
                <a:blip r:embed="rId3"/>
                <a:stretch>
                  <a:fillRect l="-9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762260" y="2736725"/>
                <a:ext cx="5884199" cy="837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定义映射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:</a:t>
                </a:r>
              </a:p>
              <a:p>
                <a:r>
                  <a:rPr lang="en-US" altLang="zh-CN" sz="2400" b="1" dirty="0">
                    <a:solidFill>
                      <a:srgbClr val="006666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𝑩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𝑿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∀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𝑿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∈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60" y="2736725"/>
                <a:ext cx="5884199" cy="837537"/>
              </a:xfrm>
              <a:prstGeom prst="rect">
                <a:avLst/>
              </a:prstGeom>
              <a:blipFill rotWithShape="1">
                <a:blip r:embed="rId4"/>
                <a:stretch>
                  <a:fillRect l="-1554" t="-583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778180" y="3748949"/>
                <a:ext cx="5884199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（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1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）证明：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上的线性变换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80" y="3748949"/>
                <a:ext cx="5884199" cy="468205"/>
              </a:xfrm>
              <a:prstGeom prst="rect">
                <a:avLst/>
              </a:prstGeom>
              <a:blipFill rotWithShape="1">
                <a:blip r:embed="rId9"/>
                <a:stretch>
                  <a:fillRect l="-1658" t="-1039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783031" y="4210831"/>
                <a:ext cx="588419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（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2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）求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6666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一组基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并求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在这组基下的矩阵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;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31" y="4210831"/>
                <a:ext cx="5884199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1553" t="-10667" r="-3002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783031" y="4663971"/>
                <a:ext cx="75284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（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3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）求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6666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一组基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:r>
                  <a:rPr lang="zh-CN" altLang="en-US" sz="2400" b="1" i="0" dirty="0">
                    <a:solidFill>
                      <a:srgbClr val="006666"/>
                    </a:solidFill>
                    <a:latin typeface="+mj-lt"/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在这组基下的矩阵为对角阵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31" y="4663971"/>
                <a:ext cx="7528456" cy="461665"/>
              </a:xfrm>
              <a:prstGeom prst="rect">
                <a:avLst/>
              </a:prstGeom>
              <a:blipFill>
                <a:blip r:embed="rId11"/>
                <a:stretch>
                  <a:fillRect l="-1215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79632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3" grpId="0"/>
      <p:bldP spid="25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线性变换在不同基下的矩阵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919507" y="1967308"/>
                <a:ext cx="7415213" cy="499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证明：设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𝑽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𝑘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ℝ</m:t>
                    </m:r>
                  </m:oMath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9507" y="1967308"/>
                <a:ext cx="7415213" cy="499624"/>
              </a:xfrm>
              <a:prstGeom prst="rect">
                <a:avLst/>
              </a:prstGeom>
              <a:blipFill rotWithShape="1">
                <a:blip r:embed="rId3"/>
                <a:stretch>
                  <a:fillRect l="-905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778180" y="1483381"/>
                <a:ext cx="5884199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（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1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）证明：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上的线性变换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80" y="1483381"/>
                <a:ext cx="5884199" cy="468205"/>
              </a:xfrm>
              <a:prstGeom prst="rect">
                <a:avLst/>
              </a:prstGeom>
              <a:blipFill rotWithShape="1">
                <a:blip r:embed="rId4"/>
                <a:stretch>
                  <a:fillRect l="-1658" t="-1039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591962" y="2463659"/>
                <a:ext cx="6682296" cy="562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𝑻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𝒌𝑿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𝒌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𝑻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𝑩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1962" y="2463659"/>
                <a:ext cx="6682296" cy="5622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1301651" y="3080521"/>
                <a:ext cx="6682296" cy="581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𝑻</m:t>
                          </m:r>
                        </m:sup>
                      </m:sSubSup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𝑩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𝒌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𝑻</m:t>
                          </m:r>
                        </m:sup>
                      </m:sSubSup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𝑩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en-US" altLang="zh-CN" sz="2000" b="1" i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1651" y="3080521"/>
                <a:ext cx="6682296" cy="58163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1219763" y="3658657"/>
                <a:ext cx="5153740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𝑻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𝒌𝑻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en-US" altLang="zh-CN" sz="2000" b="1" i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763" y="3658657"/>
                <a:ext cx="5153740" cy="55399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1178819" y="4399688"/>
                <a:ext cx="5153740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因此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𝑻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𝑽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上的线性变换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8819" y="4399688"/>
                <a:ext cx="5153740" cy="553998"/>
              </a:xfrm>
              <a:prstGeom prst="rect">
                <a:avLst/>
              </a:prstGeom>
              <a:blipFill rotWithShape="0">
                <a:blip r:embed="rId8"/>
                <a:stretch>
                  <a:fillRect l="-1182" b="-87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27942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0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线性变换在不同基下的矩阵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783031" y="1922621"/>
                <a:ext cx="7415213" cy="798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解：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𝑽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的一组基为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031" y="1922621"/>
                <a:ext cx="7415213" cy="798039"/>
              </a:xfrm>
              <a:prstGeom prst="rect">
                <a:avLst/>
              </a:prstGeom>
              <a:blipFill rotWithShape="1">
                <a:blip r:embed="rId4"/>
                <a:stretch>
                  <a:fillRect l="-8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714791" y="2708086"/>
                <a:ext cx="6733621" cy="862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计算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𝑩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−</m:t>
                    </m:r>
                    <m:sSubSup>
                      <m:sSub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𝑻</m:t>
                        </m:r>
                      </m:sup>
                    </m:sSub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𝑩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=−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2708086"/>
                <a:ext cx="6733621" cy="862159"/>
              </a:xfrm>
              <a:prstGeom prst="rect">
                <a:avLst/>
              </a:prstGeom>
              <a:blipFill rotWithShape="1">
                <a:blip r:embed="rId5"/>
                <a:stretch>
                  <a:fillRect l="-9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83031" y="1467583"/>
                <a:ext cx="588419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（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2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）求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6666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一组基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并求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在这组基下的矩阵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;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31" y="1467583"/>
                <a:ext cx="5884199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553" t="-10667" r="-3002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578313" y="3488719"/>
                <a:ext cx="6733621" cy="862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𝑻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𝑻</m:t>
                          </m:r>
                        </m:sup>
                      </m:sSubSup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𝑩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8313" y="3488719"/>
                <a:ext cx="6733621" cy="86215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635177" y="4214335"/>
                <a:ext cx="6733621" cy="862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𝑻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𝟑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𝑻</m:t>
                          </m:r>
                        </m:sup>
                      </m:sSubSup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𝑩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=−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177" y="4214335"/>
                <a:ext cx="6733621" cy="86215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6495"/>
              </p:ext>
            </p:extLst>
          </p:nvPr>
        </p:nvGraphicFramePr>
        <p:xfrm>
          <a:off x="1540822" y="5076494"/>
          <a:ext cx="3890987" cy="1215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Equation" r:id="rId9" imgW="2705040" imgH="698400" progId="Equation.DSMT4">
                  <p:embed/>
                </p:oleObj>
              </mc:Choice>
              <mc:Fallback>
                <p:oleObj name="Equation" r:id="rId9" imgW="2705040" imgH="698400" progId="Equation.DSMT4">
                  <p:embed/>
                  <p:pic>
                    <p:nvPicPr>
                      <p:cNvPr id="0" name="对象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822" y="5076494"/>
                        <a:ext cx="3890987" cy="1215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929254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17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线性变换在不同基下的矩阵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695325" y="1620115"/>
                <a:ext cx="7415213" cy="1310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解：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在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下的矩阵为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620115"/>
                <a:ext cx="7415213" cy="1310102"/>
              </a:xfrm>
              <a:prstGeom prst="rect">
                <a:avLst/>
              </a:prstGeom>
              <a:blipFill rotWithShape="0">
                <a:blip r:embed="rId3"/>
                <a:stretch>
                  <a:fillRect l="-8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714791" y="2884255"/>
                <a:ext cx="6733621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Step1.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对角化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 根据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𝝀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𝑬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得特征值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2884255"/>
                <a:ext cx="6733621" cy="553998"/>
              </a:xfrm>
              <a:prstGeom prst="rect">
                <a:avLst/>
              </a:prstGeom>
              <a:blipFill rotWithShape="1">
                <a:blip r:embed="rId5"/>
                <a:stretch>
                  <a:fillRect l="-905" b="-87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578313" y="3416334"/>
                <a:ext cx="6733621" cy="556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𝟐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8313" y="3416334"/>
                <a:ext cx="6733621" cy="55681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695758" y="3878776"/>
                <a:ext cx="6733621" cy="499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根据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𝑬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得到特征向量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758" y="3878776"/>
                <a:ext cx="6733621" cy="499624"/>
              </a:xfrm>
              <a:prstGeom prst="rect">
                <a:avLst/>
              </a:prstGeom>
              <a:blipFill rotWithShape="1">
                <a:blip r:embed="rId7"/>
                <a:stretch>
                  <a:fillRect l="-905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10732" y="1460956"/>
                <a:ext cx="75284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（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3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）求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6666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一组基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使</m:t>
                    </m:r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在这组基下的矩阵为对角阵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32" y="1460956"/>
                <a:ext cx="7528456" cy="461665"/>
              </a:xfrm>
              <a:prstGeom prst="rect">
                <a:avLst/>
              </a:prstGeom>
              <a:blipFill>
                <a:blip r:embed="rId8"/>
                <a:stretch>
                  <a:fillRect l="-1296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710732" y="4302899"/>
                <a:ext cx="6733621" cy="562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𝟎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𝑻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732" y="4302899"/>
                <a:ext cx="6733621" cy="56227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747490" y="4730945"/>
                <a:ext cx="6733621" cy="499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根据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𝑬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得到特征向量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7490" y="4730945"/>
                <a:ext cx="6733621" cy="499624"/>
              </a:xfrm>
              <a:prstGeom prst="rect">
                <a:avLst/>
              </a:prstGeom>
              <a:blipFill rotWithShape="1">
                <a:blip r:embed="rId12"/>
                <a:stretch>
                  <a:fillRect l="-996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762464" y="5155068"/>
                <a:ext cx="6733621" cy="562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464" y="5155068"/>
                <a:ext cx="6733621" cy="56227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79722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17" grpId="0"/>
      <p:bldP spid="18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映射的概念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D00107-8786-41C8-82BD-0B630DFFDFB5}"/>
              </a:ext>
            </a:extLst>
          </p:cNvPr>
          <p:cNvSpPr/>
          <p:nvPr/>
        </p:nvSpPr>
        <p:spPr>
          <a:xfrm>
            <a:off x="3761980" y="4149841"/>
            <a:ext cx="4294189" cy="147732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随着集合的不同，定义为集合对应关系的映射，其名称也随之不同，如</a:t>
            </a:r>
            <a:r>
              <a:rPr lang="zh-CN" altLang="en-US" sz="2000" b="1" dirty="0">
                <a:solidFill>
                  <a:srgbClr val="00B0F0"/>
                </a:solidFill>
              </a:rPr>
              <a:t>函数，变换，算子</a:t>
            </a:r>
            <a:r>
              <a:rPr lang="zh-CN" altLang="en-US" sz="2000" b="1" dirty="0"/>
              <a:t>等。</a:t>
            </a:r>
            <a:endParaRPr lang="en-US" altLang="zh-CN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9389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给定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若对于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中的每一个元素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中都有唯一的元素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与之对应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则称此对应关系为由集合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映射</a:t>
                </a:r>
                <a:r>
                  <a:rPr lang="en-US" altLang="zh-CN" sz="2400" b="1" dirty="0">
                    <a:latin typeface="+mn-ea"/>
                  </a:rPr>
                  <a:t>(</a:t>
                </a:r>
                <a:r>
                  <a:rPr lang="en-US" altLang="zh-CN" sz="2400" b="1" dirty="0">
                    <a:latin typeface="Cambria" pitchFamily="18" charset="0"/>
                    <a:ea typeface="Cambria" pitchFamily="18" charset="0"/>
                  </a:rPr>
                  <a:t>mapping</a:t>
                </a:r>
                <a:r>
                  <a:rPr lang="en-US" altLang="zh-CN" sz="2400" b="1" dirty="0">
                    <a:latin typeface="+mn-ea"/>
                  </a:rPr>
                  <a:t>), </a:t>
                </a:r>
                <a:r>
                  <a:rPr lang="zh-CN" altLang="en-US" sz="2400" b="1" dirty="0">
                    <a:latin typeface="+mn-ea"/>
                  </a:rPr>
                  <a:t>记为</a:t>
                </a:r>
              </a:p>
            </p:txBody>
          </p:sp>
        </mc:Choice>
        <mc:Fallback xmlns="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938992"/>
              </a:xfrm>
              <a:prstGeom prst="rect">
                <a:avLst/>
              </a:prstGeom>
              <a:blipFill>
                <a:blip r:embed="rId2"/>
                <a:stretch>
                  <a:fillRect l="-1613" t="-943" r="-726" b="-44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7317" y="3478342"/>
                <a:ext cx="4656842" cy="498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: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→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;</m:t>
                    </m:r>
                  </m:oMath>
                </a14:m>
                <a:r>
                  <a:rPr lang="zh-CN" altLang="en-US" sz="2200" b="1" dirty="0">
                    <a:solidFill>
                      <a:srgbClr val="0070C0"/>
                    </a:solidFill>
                    <a:latin typeface="+mn-ea"/>
                  </a:rPr>
                  <a:t> 或者 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: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↦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𝒇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22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7317" y="3478342"/>
                <a:ext cx="4656842" cy="498598"/>
              </a:xfrm>
              <a:prstGeom prst="rect">
                <a:avLst/>
              </a:prstGeom>
              <a:blipFill rotWithShape="1">
                <a:blip r:embed="rId3"/>
                <a:stretch>
                  <a:fillRect b="-185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494193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线性变换在不同基下的矩阵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823975" y="1673127"/>
                <a:ext cx="7415213" cy="13499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𝑷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0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𝚲</m:t>
                    </m:r>
                    <m:r>
                      <a:rPr lang="en-US" altLang="zh-CN" sz="2000" b="1" i="0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dirty="0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dirty="0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𝟎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zh-CN" sz="2000" b="1" i="1" dirty="0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𝟎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sz="2000" b="1" i="1" dirty="0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975" y="1673127"/>
                <a:ext cx="7415213" cy="1349921"/>
              </a:xfrm>
              <a:prstGeom prst="rect">
                <a:avLst/>
              </a:prstGeom>
              <a:blipFill rotWithShape="1">
                <a:blip r:embed="rId3"/>
                <a:stretch>
                  <a:fillRect l="-8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710731" y="3000143"/>
            <a:ext cx="673362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SzTx/>
              <a:buNone/>
            </a:pPr>
            <a:r>
              <a:rPr lang="en-US" altLang="zh-CN" sz="2000" b="1" dirty="0">
                <a:solidFill>
                  <a:srgbClr val="006666"/>
                </a:solidFill>
                <a:latin typeface="+mn-ea"/>
                <a:ea typeface="+mn-ea"/>
              </a:rPr>
              <a:t>Step2. </a:t>
            </a:r>
            <a:r>
              <a:rPr lang="zh-CN" altLang="en-US" sz="2000" b="1" dirty="0">
                <a:solidFill>
                  <a:srgbClr val="006666"/>
                </a:solidFill>
                <a:latin typeface="+mn-ea"/>
                <a:ea typeface="+mn-ea"/>
              </a:rPr>
              <a:t>构造基底</a:t>
            </a:r>
            <a:r>
              <a:rPr lang="en-US" altLang="zh-CN" sz="2000" b="1" dirty="0">
                <a:solidFill>
                  <a:srgbClr val="006666"/>
                </a:solidFill>
                <a:latin typeface="+mn-ea"/>
                <a:ea typeface="+mn-ea"/>
              </a:rPr>
              <a:t>. </a:t>
            </a:r>
            <a:r>
              <a:rPr lang="zh-CN" altLang="en-US" sz="2000" b="1" dirty="0">
                <a:solidFill>
                  <a:srgbClr val="006666"/>
                </a:solidFill>
                <a:latin typeface="+mn-ea"/>
                <a:ea typeface="+mn-ea"/>
              </a:rPr>
              <a:t>令</a:t>
            </a:r>
            <a:endParaRPr lang="en-US" altLang="zh-CN" sz="2000" b="1" dirty="0">
              <a:solidFill>
                <a:srgbClr val="006666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10732" y="1460956"/>
                <a:ext cx="75284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（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3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）求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6666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一组基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,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在这组基下的矩阵为对角阵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32" y="1460956"/>
                <a:ext cx="7528456" cy="461665"/>
              </a:xfrm>
              <a:prstGeom prst="rect">
                <a:avLst/>
              </a:prstGeom>
              <a:blipFill>
                <a:blip r:embed="rId4"/>
                <a:stretch>
                  <a:fillRect l="-1296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140279" y="3276996"/>
                <a:ext cx="6733621" cy="24536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279" y="3276996"/>
                <a:ext cx="6733621" cy="245368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714791" y="5173166"/>
                <a:ext cx="6733621" cy="13499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在基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下的矩阵为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𝚲</m:t>
                    </m:r>
                    <m:r>
                      <a:rPr lang="en-US" altLang="zh-CN" sz="2000" b="1" i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5173166"/>
                <a:ext cx="6733621" cy="1349921"/>
              </a:xfrm>
              <a:prstGeom prst="rect">
                <a:avLst/>
              </a:prstGeom>
              <a:blipFill rotWithShape="1">
                <a:blip r:embed="rId12"/>
                <a:stretch>
                  <a:fillRect l="-9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37830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线性变换在不同基下的矩阵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714791" y="1434697"/>
                <a:ext cx="9248075" cy="845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12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:r>
                  <a:rPr lang="zh-CN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三维线性空间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𝐑</m:t>
                        </m:r>
                      </m:e>
                      <m:sup>
                        <m:r>
                          <a:rPr lang="en-US" altLang="zh-CN" sz="2400" b="1" i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的两组基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𝟎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𝟎</m:t>
                            </m:r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𝑻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  <m:sup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,−</m:t>
                            </m:r>
                            <m: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>
          <p:sp>
            <p:nvSpPr>
              <p:cNvPr id="12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34697"/>
                <a:ext cx="9248075" cy="845873"/>
              </a:xfrm>
              <a:prstGeom prst="rect">
                <a:avLst/>
              </a:prstGeom>
              <a:blipFill>
                <a:blip r:embed="rId3"/>
                <a:stretch>
                  <a:fillRect l="-989" t="-4317" b="-158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95325" y="2499607"/>
                <a:ext cx="970042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（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1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）已知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𝑻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b>
                              <m:sSubPr>
                                <m:ctrlP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400" b="1" i="0" dirty="0">
                  <a:solidFill>
                    <a:srgbClr val="006666"/>
                  </a:solidFill>
                  <a:latin typeface="+mj-lt"/>
                </a:endParaRPr>
              </a:p>
              <a:p>
                <a:r>
                  <a:rPr lang="zh-CN" altLang="en-US" sz="2400" b="1" i="0" dirty="0">
                    <a:solidFill>
                      <a:srgbClr val="006666"/>
                    </a:solidFill>
                    <a:latin typeface="+mj-lt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sz="2400" b="1" i="0" dirty="0">
                    <a:solidFill>
                      <a:srgbClr val="006666"/>
                    </a:solidFill>
                    <a:latin typeface="+mj-lt"/>
                  </a:rPr>
                  <a:t>在基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i="0" dirty="0">
                    <a:solidFill>
                      <a:srgbClr val="006666"/>
                    </a:solidFill>
                    <a:latin typeface="+mj-lt"/>
                  </a:rPr>
                  <a:t>下的矩阵</a:t>
                </a:r>
                <a:r>
                  <a:rPr lang="en-US" altLang="zh-CN" sz="2400" b="1" i="0" dirty="0">
                    <a:solidFill>
                      <a:srgbClr val="006666"/>
                    </a:solidFill>
                    <a:latin typeface="+mj-lt"/>
                  </a:rPr>
                  <a:t>;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2499607"/>
                <a:ext cx="9700426" cy="830997"/>
              </a:xfrm>
              <a:prstGeom prst="rect">
                <a:avLst/>
              </a:prstGeom>
              <a:blipFill>
                <a:blip r:embed="rId4"/>
                <a:stretch>
                  <a:fillRect l="-943"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95325" y="3485850"/>
                <a:ext cx="8111324" cy="1837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（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2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）已知线性变换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下的矩阵为</a:t>
                </a:r>
                <a:endParaRPr lang="en-US" altLang="zh-CN" sz="2400" b="1" dirty="0">
                  <a:solidFill>
                    <a:srgbClr val="006666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b="1" dirty="0">
                  <a:solidFill>
                    <a:srgbClr val="006666"/>
                  </a:solidFill>
                  <a:latin typeface="+mn-ea"/>
                </a:endParaRPr>
              </a:p>
              <a:p>
                <a:r>
                  <a:rPr lang="zh-CN" altLang="en-US" sz="2400" b="1" dirty="0">
                    <a:solidFill>
                      <a:srgbClr val="006666"/>
                    </a:solidFill>
                  </a:rPr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</a:rPr>
                  <a:t>在基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</a:rPr>
                  <a:t>下的矩阵</a:t>
                </a:r>
                <a:r>
                  <a:rPr lang="en-US" altLang="zh-CN" sz="2400" b="1" dirty="0">
                    <a:solidFill>
                      <a:srgbClr val="006666"/>
                    </a:solidFill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3485850"/>
                <a:ext cx="8111324" cy="1837106"/>
              </a:xfrm>
              <a:prstGeom prst="rect">
                <a:avLst/>
              </a:prstGeom>
              <a:blipFill>
                <a:blip r:embed="rId5"/>
                <a:stretch>
                  <a:fillRect l="-1127" t="-2658" b="-4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10672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线性变换的集合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039" y="1405832"/>
                <a:ext cx="8908260" cy="941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为线性空间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上的所有线性变换的集合</a:t>
                </a:r>
                <a:r>
                  <a:rPr lang="en-US" altLang="zh-CN" sz="2400" b="1" dirty="0">
                    <a:latin typeface="+mn-ea"/>
                  </a:rPr>
                  <a:t>. </a:t>
                </a:r>
              </a:p>
              <a:p>
                <a:pPr marL="361950">
                  <a:lnSpc>
                    <a:spcPct val="120000"/>
                  </a:lnSpc>
                </a:pPr>
                <a:r>
                  <a:rPr lang="en-US" altLang="zh-CN" sz="2400" b="1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𝐋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039" y="1405832"/>
                <a:ext cx="8908260" cy="941155"/>
              </a:xfrm>
              <a:prstGeom prst="rect">
                <a:avLst/>
              </a:prstGeom>
              <a:blipFill>
                <a:blip r:embed="rId2"/>
                <a:stretch>
                  <a:fillRect t="-1299" b="-129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357635" y="3004294"/>
                <a:ext cx="60521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  ∀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635" y="3004294"/>
                <a:ext cx="6052106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39" y="2441263"/>
            <a:ext cx="7561263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20000"/>
              </a:lnSpc>
            </a:pPr>
            <a:r>
              <a:rPr lang="zh-CN" altLang="en-US" sz="2400" b="1" dirty="0">
                <a:latin typeface="+mn-ea"/>
              </a:rPr>
              <a:t>定义线性变换的</a:t>
            </a:r>
            <a:r>
              <a:rPr lang="zh-CN" altLang="en-US" sz="2400" b="1" dirty="0">
                <a:solidFill>
                  <a:srgbClr val="00B0F0"/>
                </a:solidFill>
                <a:latin typeface="+mn-ea"/>
              </a:rPr>
              <a:t>加法</a:t>
            </a:r>
            <a:endParaRPr lang="en-US" altLang="zh-CN" sz="2400" b="1" dirty="0">
              <a:solidFill>
                <a:srgbClr val="00B0F0"/>
              </a:solidFill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1357635" y="4159807"/>
                <a:ext cx="45543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  ∀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635" y="4159807"/>
                <a:ext cx="4554324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39" y="3569684"/>
            <a:ext cx="7561263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20000"/>
              </a:lnSpc>
            </a:pPr>
            <a:r>
              <a:rPr lang="zh-CN" altLang="en-US" sz="2400" b="1" dirty="0">
                <a:latin typeface="+mn-ea"/>
              </a:rPr>
              <a:t>定义线性变换的</a:t>
            </a:r>
            <a:r>
              <a:rPr lang="zh-CN" altLang="en-US" sz="2400" b="1" dirty="0">
                <a:solidFill>
                  <a:srgbClr val="00B0F0"/>
                </a:solidFill>
                <a:latin typeface="+mn-ea"/>
              </a:rPr>
              <a:t>数乘</a:t>
            </a:r>
            <a:endParaRPr lang="en-US" altLang="zh-CN" sz="2400" b="1" dirty="0">
              <a:solidFill>
                <a:srgbClr val="00B0F0"/>
              </a:solidFill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039" y="5685962"/>
                <a:ext cx="7561263" cy="497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C00000"/>
                    </a:solidFill>
                    <a:latin typeface="+mn-ea"/>
                  </a:rPr>
                  <a:t>问题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+mn-ea"/>
                  </a:rPr>
                  <a:t>: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altLang="zh-CN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能够构成线性空间</a:t>
                </a:r>
                <a:r>
                  <a:rPr lang="en-US" altLang="zh-CN" sz="2400" b="1" dirty="0">
                    <a:solidFill>
                      <a:srgbClr val="00B0F0"/>
                    </a:solidFill>
                    <a:latin typeface="+mn-ea"/>
                  </a:rPr>
                  <a:t>?</a:t>
                </a:r>
              </a:p>
            </p:txBody>
          </p:sp>
        </mc:Choice>
        <mc:Fallback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039" y="5685962"/>
                <a:ext cx="7561263" cy="497957"/>
              </a:xfrm>
              <a:prstGeom prst="rect">
                <a:avLst/>
              </a:prstGeom>
              <a:blipFill>
                <a:blip r:embed="rId5"/>
                <a:stretch>
                  <a:fillRect t="-2469" b="-28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1BE80EB-425A-4EB8-8C77-70F8380C616D}"/>
                  </a:ext>
                </a:extLst>
              </p:cNvPr>
              <p:cNvSpPr/>
              <p:nvPr/>
            </p:nvSpPr>
            <p:spPr>
              <a:xfrm>
                <a:off x="1357635" y="5241092"/>
                <a:ext cx="50286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  ∀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1BE80EB-425A-4EB8-8C77-70F8380C61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635" y="5241092"/>
                <a:ext cx="5028684" cy="461665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8">
            <a:extLst>
              <a:ext uri="{FF2B5EF4-FFF2-40B4-BE49-F238E27FC236}">
                <a16:creationId xmlns:a16="http://schemas.microsoft.com/office/drawing/2014/main" id="{D076AE4F-3737-4DC4-B016-1D2991124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39" y="4743135"/>
            <a:ext cx="7561263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20000"/>
              </a:lnSpc>
            </a:pPr>
            <a:r>
              <a:rPr lang="zh-CN" altLang="en-US" sz="2400" b="1" dirty="0">
                <a:latin typeface="+mn-ea"/>
              </a:rPr>
              <a:t>定义线性变换的</a:t>
            </a:r>
            <a:r>
              <a:rPr lang="zh-CN" altLang="en-US" sz="2400" b="1" dirty="0">
                <a:solidFill>
                  <a:srgbClr val="00B0F0"/>
                </a:solidFill>
                <a:latin typeface="+mn-ea"/>
              </a:rPr>
              <a:t>乘法</a:t>
            </a:r>
            <a:endParaRPr lang="en-US" altLang="zh-CN" sz="2400" b="1" dirty="0">
              <a:solidFill>
                <a:srgbClr val="00B0F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28248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  <p:bldP spid="20" grpId="0"/>
      <p:bldP spid="21" grpId="0"/>
      <p:bldP spid="10" grpId="0"/>
      <p:bldP spid="9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线性变换的集合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6" y="2456522"/>
                <a:ext cx="7561263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在基下的矩阵分别为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4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6" y="2456522"/>
                <a:ext cx="7561263" cy="535531"/>
              </a:xfrm>
              <a:prstGeom prst="rect">
                <a:avLst/>
              </a:prstGeom>
              <a:blipFill rotWithShape="0">
                <a:blip r:embed="rId2"/>
                <a:stretch>
                  <a:fillRect t="-2273" b="-181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3104460"/>
                <a:ext cx="7561263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/>
                  <a:t>（</a:t>
                </a:r>
                <a:r>
                  <a:rPr lang="en-US" altLang="zh-CN" sz="2400" b="1" dirty="0"/>
                  <a:t>1</a:t>
                </a:r>
                <a:r>
                  <a:rPr lang="zh-CN" altLang="en-US" sz="2400" b="1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在基下的矩阵为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altLang="zh-CN" sz="2400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1" name="Rectangle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3104460"/>
                <a:ext cx="7561263" cy="535531"/>
              </a:xfrm>
              <a:prstGeom prst="rect">
                <a:avLst/>
              </a:prstGeom>
              <a:blipFill rotWithShape="0">
                <a:blip r:embed="rId3"/>
                <a:stretch>
                  <a:fillRect t="-2273" b="-181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400607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的一组基</a:t>
                </a:r>
                <a:r>
                  <a:rPr lang="en-US" altLang="zh-CN" sz="2400" b="1" dirty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22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400607"/>
                <a:ext cx="7561263" cy="1052596"/>
              </a:xfrm>
              <a:prstGeom prst="rect">
                <a:avLst/>
              </a:prstGeom>
              <a:blipFill rotWithShape="0">
                <a:blip r:embed="rId4"/>
                <a:stretch>
                  <a:fillRect l="-1613" t="-2326" b="-9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3713520"/>
                <a:ext cx="7561263" cy="497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/>
                  <a:t>（</a:t>
                </a:r>
                <a:r>
                  <a:rPr lang="en-US" altLang="zh-CN" sz="2400" b="1" dirty="0"/>
                  <a:t>2</a:t>
                </a:r>
                <a:r>
                  <a:rPr lang="zh-CN" altLang="en-US" sz="2400" b="1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在基下的矩阵为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sz="2400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3713520"/>
                <a:ext cx="7561263" cy="497957"/>
              </a:xfrm>
              <a:prstGeom prst="rect">
                <a:avLst/>
              </a:prstGeom>
              <a:blipFill rotWithShape="0">
                <a:blip r:embed="rId5"/>
                <a:stretch>
                  <a:fillRect t="-2439" b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4319326"/>
                <a:ext cx="7561263" cy="497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/>
                  <a:t>（</a:t>
                </a:r>
                <a:r>
                  <a:rPr lang="en-US" altLang="zh-CN" sz="2400" b="1" dirty="0"/>
                  <a:t>3</a:t>
                </a:r>
                <a:r>
                  <a:rPr lang="zh-CN" altLang="en-US" sz="2400" b="1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在基下的矩阵为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endParaRPr lang="en-US" altLang="zh-CN" sz="2400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4319326"/>
                <a:ext cx="7561263" cy="497957"/>
              </a:xfrm>
              <a:prstGeom prst="rect">
                <a:avLst/>
              </a:prstGeom>
              <a:blipFill rotWithShape="0">
                <a:blip r:embed="rId6"/>
                <a:stretch>
                  <a:fillRect t="-2469" b="-28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4" y="4779658"/>
                <a:ext cx="7561263" cy="1197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400" b="1" dirty="0"/>
                  <a:t>（</a:t>
                </a:r>
                <a:r>
                  <a:rPr lang="en-US" altLang="zh-CN" sz="2400" b="1" dirty="0"/>
                  <a:t>4</a:t>
                </a:r>
                <a:r>
                  <a:rPr lang="zh-CN" altLang="en-US" sz="2400" b="1" dirty="0"/>
                  <a:t>）逆</a:t>
                </a:r>
                <a:r>
                  <a:rPr lang="zh-CN" altLang="en-US" sz="2400" b="1" i="0" dirty="0">
                    <a:latin typeface="+mj-lt"/>
                  </a:rPr>
                  <a:t>变换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zh-CN" altLang="en-US" sz="2400" b="1" dirty="0">
                    <a:latin typeface="+mn-ea"/>
                  </a:rPr>
                  <a:t>存在当且仅当逆矩阵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+mn-ea"/>
                  </a:rPr>
                  <a:t>存在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且</a:t>
                </a:r>
                <a:r>
                  <a:rPr lang="en-US" altLang="zh-CN" sz="2400" b="1" dirty="0">
                    <a:latin typeface="+mn-ea"/>
                  </a:rPr>
                  <a:t> </a:t>
                </a:r>
              </a:p>
              <a:p>
                <a:pPr marL="361950">
                  <a:lnSpc>
                    <a:spcPct val="150000"/>
                  </a:lnSpc>
                </a:pPr>
                <a:r>
                  <a:rPr lang="en-US" altLang="zh-CN" sz="2400" b="1" dirty="0">
                    <a:latin typeface="+mn-ea"/>
                  </a:rPr>
                  <a:t>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zh-CN" altLang="en-US" sz="2400" b="1" dirty="0">
                    <a:latin typeface="+mn-ea"/>
                  </a:rPr>
                  <a:t>在基下的矩阵为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altLang="zh-CN" sz="2400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4" y="4779658"/>
                <a:ext cx="7561263" cy="1197828"/>
              </a:xfrm>
              <a:prstGeom prst="rect">
                <a:avLst/>
              </a:prstGeom>
              <a:blipFill rotWithShape="0">
                <a:blip r:embed="rId7"/>
                <a:stretch>
                  <a:fillRect b="-1066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5487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0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线性变换的集合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6" y="2456522"/>
            <a:ext cx="75612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20000"/>
              </a:lnSpc>
            </a:pPr>
            <a:r>
              <a:rPr lang="zh-CN" altLang="en-US" sz="2400" b="1" dirty="0">
                <a:latin typeface="+mn-ea"/>
              </a:rPr>
              <a:t>线性变换与</a:t>
            </a:r>
            <a:r>
              <a:rPr lang="en-US" altLang="zh-CN" sz="2400" b="1" dirty="0">
                <a:latin typeface="+mn-ea"/>
              </a:rPr>
              <a:t>n</a:t>
            </a:r>
            <a:r>
              <a:rPr lang="zh-CN" altLang="en-US" sz="2400" b="1" dirty="0">
                <a:latin typeface="+mn-ea"/>
              </a:rPr>
              <a:t>阶方阵一一对应</a:t>
            </a:r>
            <a:r>
              <a:rPr lang="en-US" altLang="zh-CN" sz="2400" b="1" dirty="0">
                <a:latin typeface="+mn-ea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400607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注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的一组基</a:t>
                </a:r>
                <a:r>
                  <a:rPr lang="en-US" altLang="zh-CN" sz="2400" b="1" dirty="0">
                    <a:latin typeface="+mn-ea"/>
                  </a:rPr>
                  <a:t>.  </a:t>
                </a:r>
                <a:r>
                  <a:rPr lang="zh-CN" altLang="en-US" sz="2400" b="1" dirty="0">
                    <a:latin typeface="+mn-ea"/>
                  </a:rPr>
                  <a:t>在同一组基下，</a:t>
                </a: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2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400607"/>
                <a:ext cx="7561263" cy="1052596"/>
              </a:xfrm>
              <a:prstGeom prst="rect">
                <a:avLst/>
              </a:prstGeom>
              <a:blipFill rotWithShape="0">
                <a:blip r:embed="rId2"/>
                <a:stretch>
                  <a:fillRect l="-1613" t="-2326" b="-9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971224" y="3357343"/>
                <a:ext cx="1024639" cy="52322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scene3d>
                <a:camera prst="orthographicFront"/>
                <a:lightRig rig="threePt" dir="t"/>
              </a:scene3d>
              <a:sp3d>
                <a:bevelT w="38100" prst="relaxedInset"/>
              </a:sp3d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zh-CN" sz="28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AU" altLang="zh-CN" sz="28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AU" altLang="zh-CN" sz="28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24" y="3357343"/>
                <a:ext cx="102463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5376214" y="3357343"/>
                <a:ext cx="1075359" cy="52322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scene3d>
                <a:camera prst="orthographicFront"/>
                <a:lightRig rig="threePt" dir="t"/>
              </a:scene3d>
              <a:sp3d>
                <a:bevelT w="38100" prst="relaxedInset"/>
              </a:sp3d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214" y="3357343"/>
                <a:ext cx="107535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367154" y="3926808"/>
                <a:ext cx="1567480" cy="4001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154" y="3926808"/>
                <a:ext cx="156748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>
            <a:off x="2995863" y="3614229"/>
            <a:ext cx="2310063" cy="0"/>
          </a:xfrm>
          <a:prstGeom prst="straightConnector1">
            <a:avLst/>
          </a:prstGeom>
          <a:ln w="3175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321284" y="4373371"/>
                <a:ext cx="522900" cy="52322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scene3d>
                <a:camera prst="orthographicFront"/>
                <a:lightRig rig="threePt" dir="t"/>
              </a:scene3d>
              <a:sp3d>
                <a:bevelT w="38100" prst="relaxedInset"/>
              </a:sp3d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284" y="4373371"/>
                <a:ext cx="52290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/>
          <p:cNvCxnSpPr/>
          <p:nvPr/>
        </p:nvCxnSpPr>
        <p:spPr>
          <a:xfrm>
            <a:off x="2995863" y="4619020"/>
            <a:ext cx="2310063" cy="0"/>
          </a:xfrm>
          <a:prstGeom prst="straightConnector1">
            <a:avLst/>
          </a:prstGeom>
          <a:ln w="31750">
            <a:solidFill>
              <a:srgbClr val="0070C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5376214" y="4323598"/>
                <a:ext cx="886909" cy="52322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scene3d>
                <a:camera prst="orthographicFront"/>
                <a:lightRig rig="threePt" dir="t"/>
              </a:scene3d>
              <a:sp3d>
                <a:bevelT w="38100" prst="relaxedInset"/>
              </a:sp3d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214" y="4323598"/>
                <a:ext cx="88690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965066" y="5439716"/>
                <a:ext cx="4774256" cy="4616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𝐀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066" y="5439716"/>
                <a:ext cx="4774256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90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1093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3" grpId="0" animBg="1"/>
      <p:bldP spid="11" grpId="0" animBg="1"/>
      <p:bldP spid="6" grpId="0" animBg="1"/>
      <p:bldP spid="17" grpId="0" animBg="1"/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线性变换的集合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400607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是数域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上线性空间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是线性空间</a:t>
                </a:r>
                <a:r>
                  <a:rPr lang="en-US" altLang="zh-CN" sz="2400" b="1" dirty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22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400607"/>
                <a:ext cx="7561263" cy="1052596"/>
              </a:xfrm>
              <a:prstGeom prst="rect">
                <a:avLst/>
              </a:prstGeom>
              <a:blipFill rotWithShape="0">
                <a:blip r:embed="rId2"/>
                <a:stretch>
                  <a:fillRect l="-1613" t="-2326" b="-9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2903825"/>
                <a:ext cx="7561263" cy="14957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是数域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上</a:t>
                </a:r>
                <a:r>
                  <a:rPr lang="en-US" altLang="zh-CN" sz="2400" b="1" dirty="0">
                    <a:latin typeface="+mn-ea"/>
                  </a:rPr>
                  <a:t>n</a:t>
                </a:r>
                <a:r>
                  <a:rPr lang="zh-CN" altLang="en-US" sz="2400" b="1" dirty="0">
                    <a:latin typeface="+mn-ea"/>
                  </a:rPr>
                  <a:t>维线性空间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+mn-ea"/>
                  </a:rPr>
                  <a:t>同构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且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𝐋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2903825"/>
                <a:ext cx="7561263" cy="1495794"/>
              </a:xfrm>
              <a:prstGeom prst="rect">
                <a:avLst/>
              </a:prstGeom>
              <a:blipFill>
                <a:blip r:embed="rId3"/>
                <a:stretch>
                  <a:fillRect l="-1613" t="-122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0553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797204"/>
      </p:ext>
    </p:extLst>
  </p:cSld>
  <p:clrMapOvr>
    <a:masterClrMapping/>
  </p:clrMapOvr>
  <p:transition spd="slow">
    <p:strips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5DA7E8A-7114-4738-8BD7-C10A54F0D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线性变换的定义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71722" y="1900226"/>
            <a:ext cx="1645162" cy="1238288"/>
            <a:chOff x="767179" y="1895912"/>
            <a:chExt cx="1645162" cy="1238288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1122558" y="2782410"/>
              <a:ext cx="1289783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1119833" y="1895912"/>
              <a:ext cx="0" cy="87947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1120235" y="1947572"/>
              <a:ext cx="1275328" cy="84246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1176265" y="2764868"/>
                  <a:ext cx="8418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6265" y="2764868"/>
                  <a:ext cx="84189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767179" y="2042202"/>
                  <a:ext cx="4090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4" name="矩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79" y="2042202"/>
                  <a:ext cx="40908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1669822" y="1950343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矩形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822" y="1950343"/>
                  <a:ext cx="41069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/>
          <p:cNvGrpSpPr/>
          <p:nvPr/>
        </p:nvGrpSpPr>
        <p:grpSpPr>
          <a:xfrm>
            <a:off x="681751" y="2335651"/>
            <a:ext cx="525080" cy="446002"/>
            <a:chOff x="681751" y="2335651"/>
            <a:chExt cx="525080" cy="446002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1117608" y="2335651"/>
              <a:ext cx="0" cy="429217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681751" y="2412321"/>
                  <a:ext cx="5250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𝛼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6" name="矩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51" y="2412321"/>
                  <a:ext cx="52508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3536102" y="2329354"/>
            <a:ext cx="888385" cy="532979"/>
            <a:chOff x="3938774" y="2438411"/>
            <a:chExt cx="888385" cy="532979"/>
          </a:xfrm>
        </p:grpSpPr>
        <p:cxnSp>
          <p:nvCxnSpPr>
            <p:cNvPr id="17" name="直接箭头连接符 16"/>
            <p:cNvCxnSpPr/>
            <p:nvPr/>
          </p:nvCxnSpPr>
          <p:spPr>
            <a:xfrm flipV="1">
              <a:off x="4700106" y="2438411"/>
              <a:ext cx="106698" cy="431546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3938774" y="2602058"/>
                  <a:ext cx="8883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774" y="2602058"/>
                  <a:ext cx="88838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/>
          <p:cNvGrpSpPr/>
          <p:nvPr/>
        </p:nvGrpSpPr>
        <p:grpSpPr>
          <a:xfrm>
            <a:off x="4059217" y="1882141"/>
            <a:ext cx="1912720" cy="1257778"/>
            <a:chOff x="4042736" y="1957742"/>
            <a:chExt cx="1912720" cy="1257778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4498828" y="2852256"/>
              <a:ext cx="141541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4507216" y="1957742"/>
              <a:ext cx="213399" cy="88379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4720615" y="1989167"/>
              <a:ext cx="1193623" cy="87147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4613915" y="2846188"/>
                  <a:ext cx="11801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𝜷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915" y="2846188"/>
                  <a:ext cx="118013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5206533" y="2065720"/>
                  <a:ext cx="74892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𝜷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533" y="2065720"/>
                  <a:ext cx="7489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4042736" y="2074004"/>
                  <a:ext cx="7473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736" y="2074004"/>
                  <a:ext cx="747320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/>
          <p:cNvGrpSpPr/>
          <p:nvPr/>
        </p:nvGrpSpPr>
        <p:grpSpPr>
          <a:xfrm>
            <a:off x="450878" y="1528776"/>
            <a:ext cx="2502047" cy="2185558"/>
            <a:chOff x="450878" y="1528776"/>
            <a:chExt cx="2502047" cy="2185558"/>
          </a:xfrm>
        </p:grpSpPr>
        <p:sp>
          <p:nvSpPr>
            <p:cNvPr id="27" name="矩形 26"/>
            <p:cNvSpPr/>
            <p:nvPr/>
          </p:nvSpPr>
          <p:spPr>
            <a:xfrm>
              <a:off x="450878" y="1528776"/>
              <a:ext cx="2502047" cy="1642263"/>
            </a:xfrm>
            <a:prstGeom prst="rect">
              <a:avLst/>
            </a:prstGeom>
            <a:noFill/>
            <a:ln w="222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1544468" y="3345002"/>
                  <a:ext cx="4026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4" name="矩形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4468" y="3345002"/>
                  <a:ext cx="40267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组合 28"/>
          <p:cNvGrpSpPr/>
          <p:nvPr/>
        </p:nvGrpSpPr>
        <p:grpSpPr>
          <a:xfrm>
            <a:off x="3447875" y="1499375"/>
            <a:ext cx="3070369" cy="2173014"/>
            <a:chOff x="3447875" y="1499375"/>
            <a:chExt cx="3070369" cy="2173014"/>
          </a:xfrm>
        </p:grpSpPr>
        <p:sp>
          <p:nvSpPr>
            <p:cNvPr id="30" name="平行四边形 29"/>
            <p:cNvSpPr/>
            <p:nvPr/>
          </p:nvSpPr>
          <p:spPr>
            <a:xfrm>
              <a:off x="3447875" y="1499375"/>
              <a:ext cx="3070369" cy="1659958"/>
            </a:xfrm>
            <a:prstGeom prst="parallelogram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4059217" y="3303057"/>
                  <a:ext cx="4026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9217" y="3303057"/>
                  <a:ext cx="40267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3813232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是数域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𝑭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上的线性空间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solidFill>
                      <a:schemeClr val="accent2"/>
                    </a:solidFill>
                    <a:latin typeface="+mn-ea"/>
                  </a:rPr>
                  <a:t>映射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:</m:t>
                    </m:r>
                    <m:r>
                      <a:rPr lang="en-US" altLang="zh-CN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r>
                      <a:rPr lang="en-US" altLang="zh-CN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→</m:t>
                    </m:r>
                    <m:r>
                      <a:rPr lang="en-US" altLang="zh-CN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满足</a:t>
                </a:r>
              </a:p>
            </p:txBody>
          </p:sp>
        </mc:Choice>
        <mc:Fallback xmlns=""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3813232"/>
                <a:ext cx="7561263" cy="1052596"/>
              </a:xfrm>
              <a:prstGeom prst="rect">
                <a:avLst/>
              </a:prstGeom>
              <a:blipFill rotWithShape="1">
                <a:blip r:embed="rId12"/>
                <a:stretch>
                  <a:fillRect l="-1613" t="-1744" b="-9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/>
          <p:cNvGrpSpPr/>
          <p:nvPr/>
        </p:nvGrpSpPr>
        <p:grpSpPr>
          <a:xfrm>
            <a:off x="2352390" y="3468848"/>
            <a:ext cx="1246487" cy="369332"/>
            <a:chOff x="2352390" y="3468848"/>
            <a:chExt cx="1246487" cy="369332"/>
          </a:xfrm>
        </p:grpSpPr>
        <p:cxnSp>
          <p:nvCxnSpPr>
            <p:cNvPr id="34" name="直接箭头连接符 33"/>
            <p:cNvCxnSpPr/>
            <p:nvPr/>
          </p:nvCxnSpPr>
          <p:spPr>
            <a:xfrm>
              <a:off x="2352390" y="3510793"/>
              <a:ext cx="1246487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2751588" y="3468848"/>
                  <a:ext cx="3994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1588" y="3468848"/>
                  <a:ext cx="39946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4790326"/>
                <a:ext cx="7561263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i</a:t>
                </a:r>
                <a:r>
                  <a:rPr lang="zh-CN" altLang="en-US" sz="2400" b="1" dirty="0">
                    <a:latin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𝜷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𝜶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𝜷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sz="2400" b="1" dirty="0">
                  <a:solidFill>
                    <a:schemeClr val="accent2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6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4790326"/>
                <a:ext cx="7561263" cy="535531"/>
              </a:xfrm>
              <a:prstGeom prst="rect">
                <a:avLst/>
              </a:prstGeom>
              <a:blipFill rotWithShape="1">
                <a:blip r:embed="rId14"/>
                <a:stretch>
                  <a:fillRect t="-2273" b="-181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12" y="5236341"/>
                <a:ext cx="7561263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ii</a:t>
                </a:r>
                <a:r>
                  <a:rPr lang="zh-CN" altLang="en-US" sz="2400" b="1" dirty="0">
                    <a:latin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𝜶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𝜶</m:t>
                        </m:r>
                      </m:e>
                    </m:d>
                  </m:oMath>
                </a14:m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</a:rPr>
                  <a:t>,        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∀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𝜷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,∀</m:t>
                    </m:r>
                    <m:r>
                      <a:rPr lang="en-US" altLang="zh-CN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𝑭</m:t>
                    </m:r>
                  </m:oMath>
                </a14:m>
                <a:endParaRPr lang="zh-CN" altLang="en-US" sz="24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7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5112" y="5236341"/>
                <a:ext cx="7561263" cy="535531"/>
              </a:xfrm>
              <a:prstGeom prst="rect">
                <a:avLst/>
              </a:prstGeom>
              <a:blipFill rotWithShape="1">
                <a:blip r:embed="rId15"/>
                <a:stretch>
                  <a:fillRect t="-2273" b="-181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508" y="5715912"/>
                <a:ext cx="7561263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则称映射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线性变换</a:t>
                </a:r>
                <a:r>
                  <a:rPr lang="en-US" altLang="zh-CN" sz="2400" b="1" dirty="0">
                    <a:latin typeface="+mn-ea"/>
                  </a:rPr>
                  <a:t>(</a:t>
                </a:r>
                <a:r>
                  <a:rPr lang="en-US" altLang="zh-CN" sz="2400" b="1" dirty="0">
                    <a:latin typeface="Cambria" pitchFamily="18" charset="0"/>
                    <a:ea typeface="Cambria" pitchFamily="18" charset="0"/>
                  </a:rPr>
                  <a:t>transformation</a:t>
                </a:r>
                <a:r>
                  <a:rPr lang="en-US" altLang="zh-CN" sz="2400" b="1" dirty="0">
                    <a:latin typeface="+mn-ea"/>
                  </a:rPr>
                  <a:t>).  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5508" y="5715912"/>
                <a:ext cx="7561263" cy="535531"/>
              </a:xfrm>
              <a:prstGeom prst="rect">
                <a:avLst/>
              </a:prstGeom>
              <a:blipFill rotWithShape="1">
                <a:blip r:embed="rId16"/>
                <a:stretch>
                  <a:fillRect t="-3448" b="-1954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31961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1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中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对向量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饶原点逆时针旋转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𝜽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角度变为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′</m:t>
                    </m:r>
                  </m:oMath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470000"/>
              </a:xfrm>
              <a:prstGeom prst="rect">
                <a:avLst/>
              </a:prstGeom>
              <a:blipFill rotWithShape="1">
                <a:blip r:embed="rId4"/>
                <a:stretch>
                  <a:fillRect l="-1233" t="-7792" b="-29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6"/>
              <p:cNvSpPr>
                <a:spLocks noChangeArrowheads="1"/>
              </p:cNvSpPr>
              <p:nvPr/>
            </p:nvSpPr>
            <p:spPr bwMode="auto">
              <a:xfrm>
                <a:off x="1379575" y="2082953"/>
                <a:ext cx="6875462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映射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: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  <m:d>
                      <m:d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</m:d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′</m:t>
                    </m:r>
                  </m:oMath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9575" y="2082953"/>
                <a:ext cx="6875462" cy="470000"/>
              </a:xfrm>
              <a:prstGeom prst="rect">
                <a:avLst/>
              </a:prstGeom>
              <a:blipFill rotWithShape="1">
                <a:blip r:embed="rId5"/>
                <a:stretch>
                  <a:fillRect l="-1330" t="-7792" b="-29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1379575" y="3536045"/>
            <a:ext cx="687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写出矩阵形式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1566416" y="4227459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∈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6416" y="4227459"/>
                <a:ext cx="7415213" cy="470000"/>
              </a:xfrm>
              <a:prstGeom prst="rect">
                <a:avLst/>
              </a:prstGeom>
              <a:blipFill rotWithShape="1">
                <a:blip r:embed="rId6"/>
                <a:stretch>
                  <a:fillRect l="-247" t="-7692" b="-282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1379575" y="4845660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则旋转变换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上的线性变换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9575" y="4845660"/>
                <a:ext cx="7415213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1233" t="-7792" b="-29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32"/>
          <p:cNvGrpSpPr>
            <a:grpSpLocks/>
          </p:cNvGrpSpPr>
          <p:nvPr/>
        </p:nvGrpSpPr>
        <p:grpSpPr bwMode="auto">
          <a:xfrm>
            <a:off x="4921685" y="2259853"/>
            <a:ext cx="3365501" cy="3049588"/>
            <a:chOff x="5435601" y="2466975"/>
            <a:chExt cx="3365501" cy="3049588"/>
          </a:xfrm>
        </p:grpSpPr>
        <p:grpSp>
          <p:nvGrpSpPr>
            <p:cNvPr id="13" name="Group 29"/>
            <p:cNvGrpSpPr>
              <a:grpSpLocks/>
            </p:cNvGrpSpPr>
            <p:nvPr/>
          </p:nvGrpSpPr>
          <p:grpSpPr bwMode="auto">
            <a:xfrm>
              <a:off x="5435601" y="2466975"/>
              <a:ext cx="3365501" cy="3049588"/>
              <a:chOff x="3424" y="1554"/>
              <a:chExt cx="2120" cy="1921"/>
            </a:xfrm>
          </p:grpSpPr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3424" y="2704"/>
                <a:ext cx="176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 flipV="1">
                <a:off x="4240" y="1842"/>
                <a:ext cx="0" cy="8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2"/>
              <p:cNvSpPr>
                <a:spLocks noChangeShapeType="1"/>
              </p:cNvSpPr>
              <p:nvPr/>
            </p:nvSpPr>
            <p:spPr bwMode="auto">
              <a:xfrm flipV="1">
                <a:off x="4240" y="2704"/>
                <a:ext cx="0" cy="77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 flipV="1">
                <a:off x="4240" y="2160"/>
                <a:ext cx="500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38" y="2552"/>
                    <a:ext cx="306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SzPct val="85000"/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bg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800" b="1" i="1" dirty="0"/>
                  </a:p>
                </p:txBody>
              </p:sp>
            </mc:Choice>
            <mc:Fallback xmlns="">
              <p:sp>
                <p:nvSpPr>
                  <p:cNvPr id="20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38" y="2552"/>
                    <a:ext cx="306" cy="23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1667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30" y="1554"/>
                    <a:ext cx="306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SzPct val="85000"/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bg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800" b="1" i="1" dirty="0"/>
                  </a:p>
                </p:txBody>
              </p:sp>
            </mc:Choice>
            <mc:Fallback xmlns="">
              <p:sp>
                <p:nvSpPr>
                  <p:cNvPr id="21" name="Text 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30" y="1554"/>
                    <a:ext cx="306" cy="233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b="-1667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3985" y="2688"/>
                <a:ext cx="22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800" b="1" i="1"/>
                  <a:t>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72" y="1909"/>
                    <a:ext cx="251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SzPct val="85000"/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bg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800" b="1" i="1" smtClean="0">
                              <a:latin typeface="Cambria Math"/>
                            </a:rPr>
                            <m:t>𝜶</m:t>
                          </m:r>
                        </m:oMath>
                      </m:oMathPara>
                    </a14:m>
                    <a:endParaRPr lang="en-US" altLang="zh-CN" sz="1800" b="1" dirty="0"/>
                  </a:p>
                </p:txBody>
              </p:sp>
            </mc:Choice>
            <mc:Fallback xmlns="">
              <p:sp>
                <p:nvSpPr>
                  <p:cNvPr id="23" name="Text 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572" y="1909"/>
                    <a:ext cx="251" cy="233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97" y="1778"/>
                    <a:ext cx="408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SzPct val="85000"/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bg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800" b="1" i="1" smtClean="0">
                              <a:latin typeface="Cambria Math"/>
                            </a:rPr>
                            <m:t>𝜶</m:t>
                          </m:r>
                          <m:r>
                            <a:rPr lang="en-US" altLang="zh-CN" sz="1800" b="1" i="1" smtClean="0">
                              <a:latin typeface="Cambria Math"/>
                            </a:rPr>
                            <m:t>′</m:t>
                          </m:r>
                        </m:oMath>
                      </m:oMathPara>
                    </a14:m>
                    <a:endParaRPr lang="en-US" altLang="zh-CN" sz="1800" b="1" dirty="0"/>
                  </a:p>
                </p:txBody>
              </p:sp>
            </mc:Choice>
            <mc:Fallback xmlns="">
              <p:sp>
                <p:nvSpPr>
                  <p:cNvPr id="24" name="Text 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97" y="1778"/>
                    <a:ext cx="408" cy="233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Line 13"/>
              <p:cNvSpPr>
                <a:spLocks noChangeShapeType="1"/>
              </p:cNvSpPr>
              <p:nvPr/>
            </p:nvSpPr>
            <p:spPr bwMode="auto">
              <a:xfrm flipH="1" flipV="1">
                <a:off x="3878" y="2024"/>
                <a:ext cx="363" cy="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弧形 13"/>
            <p:cNvSpPr/>
            <p:nvPr/>
          </p:nvSpPr>
          <p:spPr>
            <a:xfrm rot="19812668">
              <a:off x="6413500" y="3948113"/>
              <a:ext cx="588963" cy="531812"/>
            </a:xfrm>
            <a:prstGeom prst="arc">
              <a:avLst/>
            </a:prstGeom>
            <a:ln w="19050">
              <a:solidFill>
                <a:schemeClr val="tx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kumimoji="1" lang="zh-CN" altLang="en-US"/>
            </a:p>
          </p:txBody>
        </p:sp>
        <p:sp>
          <p:nvSpPr>
            <p:cNvPr id="15" name="矩形 31"/>
            <p:cNvSpPr>
              <a:spLocks noChangeArrowheads="1"/>
            </p:cNvSpPr>
            <p:nvPr/>
          </p:nvSpPr>
          <p:spPr bwMode="auto">
            <a:xfrm>
              <a:off x="6660232" y="3512335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 b="1" i="1">
                  <a:solidFill>
                    <a:srgbClr val="006666"/>
                  </a:solidFill>
                  <a:latin typeface="Symbol" panose="05050102010706020507" pitchFamily="18" charset="2"/>
                </a:rPr>
                <a:t>q</a:t>
              </a:r>
              <a:endParaRPr lang="zh-CN" altLang="en-US" sz="1800">
                <a:latin typeface="Castellar" pitchFamily="18" charset="0"/>
              </a:endParaRPr>
            </a:p>
          </p:txBody>
        </p:sp>
      </p:grpSp>
      <p:graphicFrame>
        <p:nvGraphicFramePr>
          <p:cNvPr id="27" name="对象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7825926"/>
              </p:ext>
            </p:extLst>
          </p:nvPr>
        </p:nvGraphicFramePr>
        <p:xfrm>
          <a:off x="2083063" y="2639690"/>
          <a:ext cx="303371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12" imgW="1968480" imgH="482400" progId="Equation.DSMT4">
                  <p:embed/>
                </p:oleObj>
              </mc:Choice>
              <mc:Fallback>
                <p:oleObj name="Equation" r:id="rId12" imgW="1968480" imgH="482400" progId="Equation.DSMT4">
                  <p:embed/>
                  <p:pic>
                    <p:nvPicPr>
                      <p:cNvPr id="0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3063" y="2639690"/>
                        <a:ext cx="3033712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885087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2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中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对向量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轴对称变为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′</m:t>
                    </m:r>
                  </m:oMath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470000"/>
              </a:xfrm>
              <a:prstGeom prst="rect">
                <a:avLst/>
              </a:prstGeom>
              <a:blipFill>
                <a:blip r:embed="rId4"/>
                <a:stretch>
                  <a:fillRect l="-1233" t="-7792" b="-29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6"/>
              <p:cNvSpPr>
                <a:spLocks noChangeArrowheads="1"/>
              </p:cNvSpPr>
              <p:nvPr/>
            </p:nvSpPr>
            <p:spPr bwMode="auto">
              <a:xfrm>
                <a:off x="1379575" y="2082953"/>
                <a:ext cx="6875462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映射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: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  <m:d>
                      <m:d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</m:d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′</m:t>
                    </m:r>
                  </m:oMath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9575" y="2082953"/>
                <a:ext cx="6875462" cy="470000"/>
              </a:xfrm>
              <a:prstGeom prst="rect">
                <a:avLst/>
              </a:prstGeom>
              <a:blipFill rotWithShape="1">
                <a:blip r:embed="rId6"/>
                <a:stretch>
                  <a:fillRect l="-1330" t="-7792" b="-29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1379575" y="3536045"/>
            <a:ext cx="687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5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写出矩阵形式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1566416" y="4227459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∈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6416" y="4227459"/>
                <a:ext cx="7415213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247" t="-7692" b="-282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1337630" y="4845660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则对称变换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上的线性变换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7630" y="4845660"/>
                <a:ext cx="7415213" cy="470000"/>
              </a:xfrm>
              <a:prstGeom prst="rect">
                <a:avLst/>
              </a:prstGeom>
              <a:blipFill rotWithShape="1">
                <a:blip r:embed="rId8"/>
                <a:stretch>
                  <a:fillRect l="-1233" t="-7792" b="-29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9"/>
          <p:cNvGrpSpPr>
            <a:grpSpLocks/>
          </p:cNvGrpSpPr>
          <p:nvPr/>
        </p:nvGrpSpPr>
        <p:grpSpPr bwMode="auto">
          <a:xfrm>
            <a:off x="4921685" y="2259853"/>
            <a:ext cx="3365501" cy="3049588"/>
            <a:chOff x="3424" y="1554"/>
            <a:chExt cx="2120" cy="1921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3424" y="2704"/>
              <a:ext cx="17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V="1">
              <a:off x="4240" y="1842"/>
              <a:ext cx="0" cy="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V="1">
              <a:off x="4240" y="2704"/>
              <a:ext cx="0" cy="7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V="1">
              <a:off x="4240" y="2160"/>
              <a:ext cx="500" cy="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5238" y="2552"/>
                  <a:ext cx="306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SzPct val="85000"/>
                    <a:buBlip>
                      <a:blip r:embed="rId5"/>
                    </a:buBlip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800" b="1" i="1" dirty="0"/>
                </a:p>
              </p:txBody>
            </p:sp>
          </mc:Choice>
          <mc:Fallback xmlns="">
            <p:sp>
              <p:nvSpPr>
                <p:cNvPr id="2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38" y="2552"/>
                  <a:ext cx="306" cy="23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66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130" y="1554"/>
                  <a:ext cx="306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SzPct val="85000"/>
                    <a:buBlip>
                      <a:blip r:embed="rId10"/>
                    </a:buBlip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altLang="zh-CN" sz="1800" b="1" i="1" dirty="0"/>
                </a:p>
              </p:txBody>
            </p:sp>
          </mc:Choice>
          <mc:Fallback xmlns="">
            <p:sp>
              <p:nvSpPr>
                <p:cNvPr id="21" name="Text 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30" y="1554"/>
                  <a:ext cx="306" cy="23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66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3985" y="2688"/>
              <a:ext cx="2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10"/>
                </a:buBlip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 b="1" i="1"/>
                <a:t>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572" y="1909"/>
                  <a:ext cx="251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SzPct val="85000"/>
                    <a:buBlip>
                      <a:blip r:embed="rId5"/>
                    </a:buBlip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1" i="1" smtClean="0"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en-US" altLang="zh-CN" sz="1800" b="1" dirty="0"/>
                </a:p>
              </p:txBody>
            </p:sp>
          </mc:Choice>
          <mc:Fallback xmlns="">
            <p:sp>
              <p:nvSpPr>
                <p:cNvPr id="2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72" y="1909"/>
                  <a:ext cx="251" cy="233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705" y="3227"/>
                  <a:ext cx="40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SzPct val="85000"/>
                    <a:buBlip>
                      <a:blip r:embed="rId10"/>
                    </a:buBlip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bg2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1" i="1" smtClean="0">
                            <a:latin typeface="Cambria Math"/>
                          </a:rPr>
                          <m:t>𝜶</m:t>
                        </m:r>
                        <m:r>
                          <a:rPr lang="en-US" altLang="zh-CN" sz="1800" b="1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altLang="zh-CN" sz="1800" b="1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05" y="3227"/>
                  <a:ext cx="408" cy="23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4241" y="2704"/>
              <a:ext cx="499" cy="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7" name="对象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471682"/>
              </p:ext>
            </p:extLst>
          </p:nvPr>
        </p:nvGraphicFramePr>
        <p:xfrm>
          <a:off x="2454275" y="2640013"/>
          <a:ext cx="229076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Equation" r:id="rId14" imgW="1485720" imgH="482400" progId="Equation.DSMT4">
                  <p:embed/>
                </p:oleObj>
              </mc:Choice>
              <mc:Fallback>
                <p:oleObj name="Equation" r:id="rId14" imgW="1485720" imgH="4824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2640013"/>
                        <a:ext cx="2290763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352466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5729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3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𝒊𝒋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𝒏𝒏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定义映射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572914"/>
              </a:xfrm>
              <a:prstGeom prst="rect">
                <a:avLst/>
              </a:prstGeom>
              <a:blipFill rotWithShape="1">
                <a:blip r:embed="rId3"/>
                <a:stretch>
                  <a:fillRect l="-1233" t="-4255" b="-85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6"/>
              <p:cNvSpPr>
                <a:spLocks noChangeArrowheads="1"/>
              </p:cNvSpPr>
              <p:nvPr/>
            </p:nvSpPr>
            <p:spPr bwMode="auto">
              <a:xfrm>
                <a:off x="926925" y="2098791"/>
                <a:ext cx="4527944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𝑻</m:t>
                      </m:r>
                      <m:d>
                        <m:dPr>
                          <m:ctrlPr>
                            <a:rPr lang="en-US" altLang="zh-CN" sz="2400" b="1" i="1" dirty="0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𝜶</m:t>
                          </m:r>
                        </m:e>
                      </m:d>
                      <m:r>
                        <a:rPr lang="en-US" altLang="zh-CN" sz="2400" b="1" i="1" dirty="0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a:rPr lang="en-US" altLang="zh-CN" sz="2400" b="1" i="1" dirty="0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𝑨</m:t>
                      </m:r>
                      <m:r>
                        <a:rPr lang="en-US" altLang="zh-CN" sz="2400" b="1" i="1" dirty="0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𝜶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6925" y="2098791"/>
                <a:ext cx="4527944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1220184" y="2570551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上的线性变换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0184" y="2570551"/>
                <a:ext cx="7415213" cy="470000"/>
              </a:xfrm>
              <a:prstGeom prst="rect">
                <a:avLst/>
              </a:prstGeom>
              <a:blipFill rotWithShape="1">
                <a:blip r:embed="rId5"/>
                <a:stretch>
                  <a:fillRect l="-1233" t="-10390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13"/>
              <p:cNvSpPr>
                <a:spLocks noChangeArrowheads="1"/>
              </p:cNvSpPr>
              <p:nvPr/>
            </p:nvSpPr>
            <p:spPr bwMode="auto">
              <a:xfrm>
                <a:off x="1186628" y="3059209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证明：设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∀</m:t>
                    </m:r>
                    <m:r>
                      <a:rPr lang="en-US" altLang="zh-CN" sz="18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18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r>
                      <a:rPr lang="en-US" altLang="zh-CN" sz="18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𝜷</m:t>
                    </m:r>
                    <m:r>
                      <a:rPr lang="en-US" altLang="zh-CN" sz="18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∈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𝑘</m:t>
                    </m:r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∈</m:t>
                    </m:r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ℝ</m:t>
                    </m:r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.</m:t>
                    </m:r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6628" y="3059209"/>
                <a:ext cx="7415213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905" t="-7692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13"/>
              <p:cNvSpPr>
                <a:spLocks noChangeArrowheads="1"/>
              </p:cNvSpPr>
              <p:nvPr/>
            </p:nvSpPr>
            <p:spPr bwMode="auto">
              <a:xfrm>
                <a:off x="1186627" y="3529017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/>
                        <a:ea typeface="+mn-ea"/>
                      </a:rPr>
                      <m:t>𝑻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+mn-ea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+mn-ea"/>
                          </a:rPr>
                          <m:t>𝜷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𝜷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𝜷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/>
                        <a:ea typeface="+mn-ea"/>
                      </a:rPr>
                      <m:t>𝑻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/>
                        <a:ea typeface="+mn-ea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/>
                        <a:ea typeface="+mn-ea"/>
                      </a:rPr>
                      <m:t>𝑻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/>
                        <a:ea typeface="+mn-ea"/>
                      </a:rPr>
                      <m:t>𝜷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/>
                        <a:ea typeface="+mn-ea"/>
                      </a:rPr>
                      <m:t>)</m:t>
                    </m:r>
                  </m:oMath>
                </a14:m>
                <a:endParaRPr lang="zh-CN" altLang="en-US" sz="2000" b="1" dirty="0">
                  <a:solidFill>
                    <a:srgbClr val="0070C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6627" y="3529017"/>
                <a:ext cx="7415213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1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13"/>
              <p:cNvSpPr>
                <a:spLocks noChangeArrowheads="1"/>
              </p:cNvSpPr>
              <p:nvPr/>
            </p:nvSpPr>
            <p:spPr bwMode="auto">
              <a:xfrm>
                <a:off x="1515196" y="3907920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/>
                        <a:ea typeface="+mn-ea"/>
                      </a:rPr>
                      <m:t>𝑻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+mn-ea"/>
                          </a:rPr>
                          <m:t>𝑘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𝑘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𝑘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/>
                        <a:ea typeface="+mn-ea"/>
                      </a:rPr>
                      <m:t>𝑘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/>
                        <a:ea typeface="+mn-ea"/>
                      </a:rPr>
                      <m:t>𝑻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</m:d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5196" y="3907920"/>
                <a:ext cx="7415213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1220184" y="4418485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因此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映射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𝑻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上的线性变换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0184" y="4418485"/>
                <a:ext cx="7415213" cy="400110"/>
              </a:xfrm>
              <a:prstGeom prst="rect">
                <a:avLst/>
              </a:prstGeom>
              <a:blipFill rotWithShape="1">
                <a:blip r:embed="rId9"/>
                <a:stretch>
                  <a:fillRect l="-822" t="-7692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265" y="4917007"/>
                <a:ext cx="7561263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B0F0"/>
                    </a:solidFill>
                    <a:latin typeface="+mn-ea"/>
                  </a:rPr>
                  <a:t>特别的</a:t>
                </a:r>
                <a:r>
                  <a:rPr lang="en-US" altLang="zh-CN" sz="2000" b="1" dirty="0">
                    <a:solidFill>
                      <a:srgbClr val="00B0F0"/>
                    </a:solidFill>
                    <a:latin typeface="+mn-ea"/>
                  </a:rPr>
                  <a:t>: </a:t>
                </a:r>
                <a:r>
                  <a:rPr lang="zh-CN" altLang="en-US" sz="2000" b="1" dirty="0">
                    <a:solidFill>
                      <a:srgbClr val="00B0F0"/>
                    </a:solidFill>
                    <a:latin typeface="+mn-ea"/>
                  </a:rPr>
                  <a:t>直线</a:t>
                </a:r>
                <a:r>
                  <a:rPr lang="en-US" altLang="zh-CN" sz="2000" b="1" dirty="0">
                    <a:solidFill>
                      <a:srgbClr val="00B0F0"/>
                    </a:solidFill>
                    <a:latin typeface="+mn-ea"/>
                  </a:rPr>
                  <a:t>(</a:t>
                </a:r>
                <a:r>
                  <a:rPr lang="en-US" altLang="zh-CN" sz="2000" b="1" dirty="0">
                    <a:solidFill>
                      <a:srgbClr val="00B0F0"/>
                    </a:solidFill>
                    <a:latin typeface="Cambria" pitchFamily="18" charset="0"/>
                    <a:ea typeface="Cambria" pitchFamily="18" charset="0"/>
                  </a:rPr>
                  <a:t>line</a:t>
                </a:r>
                <a:r>
                  <a:rPr lang="en-US" altLang="zh-CN" sz="2000" b="1" dirty="0">
                    <a:solidFill>
                      <a:srgbClr val="00B0F0"/>
                    </a:solidFill>
                    <a:latin typeface="+mn-ea"/>
                  </a:rPr>
                  <a:t>)</a:t>
                </a:r>
                <a:r>
                  <a:rPr lang="zh-CN" altLang="en-US" sz="2000" b="1" dirty="0">
                    <a:solidFill>
                      <a:srgbClr val="00B0F0"/>
                    </a:solidFill>
                    <a:latin typeface="+mn-ea"/>
                  </a:rPr>
                  <a:t>函数</a:t>
                </a:r>
                <a:endParaRPr lang="en-US" altLang="zh-CN" sz="2000" b="1" dirty="0">
                  <a:solidFill>
                    <a:srgbClr val="00B0F0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B0F0"/>
                    </a:solidFill>
                    <a:latin typeface="+mn-ea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6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accent6"/>
                        </a:solidFill>
                        <a:latin typeface="Cambria Math"/>
                      </a:rPr>
                      <m:t>𝒂𝒙</m:t>
                    </m:r>
                  </m:oMath>
                </a14:m>
                <a:r>
                  <a:rPr lang="zh-CN" altLang="en-US" sz="20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/>
                      </a:rPr>
                      <m:t>ℝ</m:t>
                    </m:r>
                  </m:oMath>
                </a14:m>
                <a:r>
                  <a:rPr lang="zh-CN" altLang="en-US" sz="2000" b="1" dirty="0">
                    <a:latin typeface="+mn-ea"/>
                  </a:rPr>
                  <a:t>上的线性变换</a:t>
                </a:r>
                <a:r>
                  <a:rPr lang="en-US" altLang="zh-CN" sz="2000" b="1" dirty="0">
                    <a:latin typeface="+mn-ea"/>
                  </a:rPr>
                  <a:t>.</a:t>
                </a:r>
                <a:endParaRPr lang="zh-CN" altLang="en-US" sz="20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2" name="Rectangle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265" y="4917007"/>
                <a:ext cx="7561263" cy="830997"/>
              </a:xfrm>
              <a:prstGeom prst="rect">
                <a:avLst/>
              </a:prstGeom>
              <a:blipFill rotWithShape="1">
                <a:blip r:embed="rId10"/>
                <a:stretch>
                  <a:fillRect t="-735" b="-88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5044752" y="4018563"/>
            <a:ext cx="2178593" cy="2254470"/>
            <a:chOff x="5288033" y="4018563"/>
            <a:chExt cx="2178593" cy="2254470"/>
          </a:xfrm>
        </p:grpSpPr>
        <p:grpSp>
          <p:nvGrpSpPr>
            <p:cNvPr id="33" name="Group 29"/>
            <p:cNvGrpSpPr>
              <a:grpSpLocks/>
            </p:cNvGrpSpPr>
            <p:nvPr/>
          </p:nvGrpSpPr>
          <p:grpSpPr bwMode="auto">
            <a:xfrm>
              <a:off x="5288033" y="4018563"/>
              <a:ext cx="2178593" cy="2254470"/>
              <a:chOff x="3424" y="1582"/>
              <a:chExt cx="2167" cy="1893"/>
            </a:xfrm>
          </p:grpSpPr>
          <p:sp>
            <p:nvSpPr>
              <p:cNvPr id="34" name="Line 10"/>
              <p:cNvSpPr>
                <a:spLocks noChangeShapeType="1"/>
              </p:cNvSpPr>
              <p:nvPr/>
            </p:nvSpPr>
            <p:spPr bwMode="auto">
              <a:xfrm>
                <a:off x="3424" y="2704"/>
                <a:ext cx="176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 flipV="1">
                <a:off x="4240" y="1842"/>
                <a:ext cx="0" cy="8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12"/>
              <p:cNvSpPr>
                <a:spLocks noChangeShapeType="1"/>
              </p:cNvSpPr>
              <p:nvPr/>
            </p:nvSpPr>
            <p:spPr bwMode="auto">
              <a:xfrm flipV="1">
                <a:off x="4240" y="2704"/>
                <a:ext cx="0" cy="77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38" y="2552"/>
                    <a:ext cx="353" cy="2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SzPct val="85000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bg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1" i="1" smtClean="0"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altLang="zh-CN" sz="1600" b="1" i="1" dirty="0"/>
                  </a:p>
                </p:txBody>
              </p:sp>
            </mc:Choice>
            <mc:Fallback xmlns="">
              <p:sp>
                <p:nvSpPr>
                  <p:cNvPr id="38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38" y="2552"/>
                    <a:ext cx="353" cy="284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30" y="1582"/>
                    <a:ext cx="357" cy="2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SzPct val="85000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bg2"/>
                      </a:buClr>
                      <a:buSzPct val="7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1" i="1" smtClean="0"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altLang="zh-CN" sz="1600" b="1" i="1" dirty="0"/>
                  </a:p>
                </p:txBody>
              </p:sp>
            </mc:Choice>
            <mc:Fallback xmlns="">
              <p:sp>
                <p:nvSpPr>
                  <p:cNvPr id="39" name="Text 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30" y="1582"/>
                    <a:ext cx="357" cy="284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b="-3571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Text Box 17"/>
              <p:cNvSpPr txBox="1">
                <a:spLocks noChangeArrowheads="1"/>
              </p:cNvSpPr>
              <p:nvPr/>
            </p:nvSpPr>
            <p:spPr bwMode="auto">
              <a:xfrm>
                <a:off x="3985" y="2688"/>
                <a:ext cx="255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 i="1" dirty="0"/>
                  <a:t>O</a:t>
                </a:r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 flipH="1">
              <a:off x="5454869" y="4496499"/>
              <a:ext cx="1482826" cy="1543574"/>
            </a:xfrm>
            <a:prstGeom prst="line">
              <a:avLst/>
            </a:prstGeom>
            <a:ln w="19050">
              <a:solidFill>
                <a:srgbClr val="0070C0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90780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1" grpId="0"/>
      <p:bldP spid="26" grpId="0"/>
      <p:bldP spid="29" grpId="0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4  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在多项式空间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𝑭</m:t>
                    </m:r>
                    <m:sSub>
                      <m:sSubPr>
                        <m:ctrlPr>
                          <a:rPr lang="en-AU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𝒕</m:t>
                            </m:r>
                          </m:e>
                        </m:d>
                      </m:e>
                      <m:sub>
                        <m:r>
                          <a:rPr lang="en-AU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上定义映射</a:t>
                </a:r>
                <a:endParaRPr lang="zh-CN" altLang="en-US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461665"/>
              </a:xfrm>
              <a:prstGeom prst="rect">
                <a:avLst/>
              </a:prstGeom>
              <a:blipFill>
                <a:blip r:embed="rId3"/>
                <a:stretch>
                  <a:fillRect l="-1233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6"/>
              <p:cNvSpPr>
                <a:spLocks noChangeArrowheads="1"/>
              </p:cNvSpPr>
              <p:nvPr/>
            </p:nvSpPr>
            <p:spPr bwMode="auto">
              <a:xfrm>
                <a:off x="926925" y="2098791"/>
                <a:ext cx="5411530" cy="509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+mn-ea"/>
                        </a:rPr>
                        <m:t>𝔻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𝒕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  ∀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𝒕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𝑭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[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𝒕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]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70C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6925" y="2098791"/>
                <a:ext cx="5411530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1220184" y="2684852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𝔻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𝑭</m:t>
                    </m:r>
                    <m:r>
                      <a:rPr lang="en-US" altLang="zh-CN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[</m:t>
                    </m:r>
                    <m:r>
                      <a:rPr lang="en-US" altLang="zh-CN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𝒕</m:t>
                    </m:r>
                    <m:r>
                      <a:rPr lang="en-US" altLang="zh-CN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]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上的线性变换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称之为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  <a:ea typeface="+mn-ea"/>
                  </a:rPr>
                  <a:t>微分变换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206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0184" y="2684852"/>
                <a:ext cx="7415213" cy="461665"/>
              </a:xfrm>
              <a:prstGeom prst="rect">
                <a:avLst/>
              </a:prstGeom>
              <a:blipFill>
                <a:blip r:embed="rId5"/>
                <a:stretch>
                  <a:fillRect l="-1233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714791" y="3561412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5  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在连续函数空间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𝑪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[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𝒂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𝒃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]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上定义映射</a:t>
                </a:r>
              </a:p>
            </p:txBody>
          </p:sp>
        </mc:Choice>
        <mc:Fallback xmlns="">
          <p:sp>
            <p:nvSpPr>
              <p:cNvPr id="2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3561412"/>
                <a:ext cx="7415213" cy="461665"/>
              </a:xfrm>
              <a:prstGeom prst="rect">
                <a:avLst/>
              </a:prstGeom>
              <a:blipFill>
                <a:blip r:embed="rId6"/>
                <a:stretch>
                  <a:fillRect l="-1233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864578" y="4165872"/>
                <a:ext cx="6502575" cy="1198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+mn-ea"/>
                        </a:rPr>
                        <m:t>𝕀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𝒕</m:t>
                          </m:r>
                        </m:sup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𝒔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𝒅𝒔</m:t>
                          </m:r>
                        </m:e>
                      </m:nary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  ∀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𝒕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𝑪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[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𝒂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𝒃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]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70C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4578" y="4165872"/>
                <a:ext cx="6502575" cy="11989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13"/>
              <p:cNvSpPr>
                <a:spLocks noChangeArrowheads="1"/>
              </p:cNvSpPr>
              <p:nvPr/>
            </p:nvSpPr>
            <p:spPr bwMode="auto">
              <a:xfrm>
                <a:off x="1220183" y="5507585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n-ea"/>
                      </a:rPr>
                      <m:t>𝕀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𝑪</m:t>
                    </m:r>
                    <m:r>
                      <a:rPr lang="en-US" altLang="zh-CN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[</m:t>
                    </m:r>
                    <m:r>
                      <a:rPr lang="en-US" altLang="zh-CN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𝒂</m:t>
                    </m:r>
                    <m:r>
                      <a:rPr lang="en-US" altLang="zh-CN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𝒃</m:t>
                    </m:r>
                    <m:r>
                      <a:rPr lang="en-US" altLang="zh-CN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]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上的线性变换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称之为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  <a:ea typeface="+mn-ea"/>
                  </a:rPr>
                  <a:t>积分变换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206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0183" y="5507585"/>
                <a:ext cx="7415213" cy="461665"/>
              </a:xfrm>
              <a:prstGeom prst="rect">
                <a:avLst/>
              </a:prstGeom>
              <a:blipFill>
                <a:blip r:embed="rId8"/>
                <a:stretch>
                  <a:fillRect l="-1233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061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20" grpId="0"/>
      <p:bldP spid="21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线性变换的例子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695325" y="1711830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6  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是数域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𝑭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上的线性空间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. </a:t>
                </a:r>
                <a:endParaRPr lang="zh-CN" altLang="en-US" sz="2400" b="1" dirty="0">
                  <a:solidFill>
                    <a:srgbClr val="00206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711830"/>
                <a:ext cx="7415213" cy="461665"/>
              </a:xfrm>
              <a:prstGeom prst="rect">
                <a:avLst/>
              </a:prstGeom>
              <a:blipFill>
                <a:blip r:embed="rId3"/>
                <a:stretch>
                  <a:fillRect l="-1234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845114" y="2991699"/>
                <a:ext cx="541153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𝑶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𝟎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  ∀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𝜶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𝑽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70C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114" y="2991699"/>
                <a:ext cx="541153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1138373" y="3577760"/>
            <a:ext cx="74152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+mn-ea"/>
                <a:ea typeface="+mn-ea"/>
              </a:rPr>
              <a:t>定义</a:t>
            </a:r>
            <a:r>
              <a:rPr lang="zh-CN" altLang="en-US" sz="2400" b="1" dirty="0">
                <a:solidFill>
                  <a:srgbClr val="00B0F0"/>
                </a:solidFill>
                <a:latin typeface="+mn-ea"/>
                <a:ea typeface="+mn-ea"/>
              </a:rPr>
              <a:t>恒等变换</a:t>
            </a:r>
            <a:r>
              <a:rPr lang="en-US" altLang="zh-CN" sz="2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(identity transformation)</a:t>
            </a:r>
            <a:endParaRPr lang="zh-CN" altLang="en-US" sz="2400" dirty="0">
              <a:solidFill>
                <a:srgbClr val="002060"/>
              </a:solidFill>
              <a:latin typeface="Cambria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16"/>
              <p:cNvSpPr>
                <a:spLocks noChangeArrowheads="1"/>
              </p:cNvSpPr>
              <p:nvPr/>
            </p:nvSpPr>
            <p:spPr bwMode="auto">
              <a:xfrm>
                <a:off x="845114" y="4149349"/>
                <a:ext cx="541153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𝑰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𝜶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  ∀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𝜶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𝑽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70C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114" y="4149349"/>
                <a:ext cx="541153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138373" y="2405934"/>
            <a:ext cx="46740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定义</a:t>
            </a:r>
            <a:r>
              <a:rPr lang="zh-CN" altLang="en-US" sz="2400" b="1" dirty="0">
                <a:solidFill>
                  <a:srgbClr val="00B0F0"/>
                </a:solidFill>
                <a:latin typeface="+mn-ea"/>
              </a:rPr>
              <a:t>零变换</a:t>
            </a:r>
            <a:r>
              <a:rPr lang="en-US" altLang="zh-CN" sz="2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(null transformation)</a:t>
            </a:r>
            <a:endParaRPr lang="zh-CN" altLang="en-US" sz="2400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SzTx/>
              <a:buNone/>
            </a:pPr>
            <a:endParaRPr lang="zh-CN" altLang="en-US" sz="2400" b="1" dirty="0">
              <a:solidFill>
                <a:srgbClr val="00B0F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07761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">
      <a:dk1>
        <a:srgbClr val="1C1C1C"/>
      </a:dk1>
      <a:lt1>
        <a:srgbClr val="FFFFFF"/>
      </a:lt1>
      <a:dk2>
        <a:srgbClr val="1C1C1C"/>
      </a:dk2>
      <a:lt2>
        <a:srgbClr val="FFFFFF"/>
      </a:lt2>
      <a:accent1>
        <a:srgbClr val="1C4272"/>
      </a:accent1>
      <a:accent2>
        <a:srgbClr val="1C77C3"/>
      </a:accent2>
      <a:accent3>
        <a:srgbClr val="39A9DB"/>
      </a:accent3>
      <a:accent4>
        <a:srgbClr val="40BCD8"/>
      </a:accent4>
      <a:accent5>
        <a:srgbClr val="F39237"/>
      </a:accent5>
      <a:accent6>
        <a:srgbClr val="D63230"/>
      </a:accent6>
      <a:hlink>
        <a:srgbClr val="0563C1"/>
      </a:hlink>
      <a:folHlink>
        <a:srgbClr val="954F72"/>
      </a:folHlink>
    </a:clrScheme>
    <a:fontScheme name="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2998</Words>
  <Application>Microsoft Office PowerPoint</Application>
  <PresentationFormat>宽屏</PresentationFormat>
  <Paragraphs>314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华文楷体</vt:lpstr>
      <vt:lpstr>宋体</vt:lpstr>
      <vt:lpstr>微软雅黑</vt:lpstr>
      <vt:lpstr>Arial</vt:lpstr>
      <vt:lpstr>Cambria</vt:lpstr>
      <vt:lpstr>Cambria Math</vt:lpstr>
      <vt:lpstr>Castellar</vt:lpstr>
      <vt:lpstr>Symbol</vt:lpstr>
      <vt:lpstr>Times New Roman</vt:lpstr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Alyfant</dc:creator>
  <cp:lastModifiedBy>XiaZaiMa.COM</cp:lastModifiedBy>
  <cp:revision>182</cp:revision>
  <dcterms:created xsi:type="dcterms:W3CDTF">2019-05-01T08:28:28Z</dcterms:created>
  <dcterms:modified xsi:type="dcterms:W3CDTF">2021-10-27T09:26:53Z</dcterms:modified>
</cp:coreProperties>
</file>