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70" r:id="rId4"/>
    <p:sldId id="271" r:id="rId5"/>
    <p:sldId id="302" r:id="rId6"/>
    <p:sldId id="272" r:id="rId7"/>
    <p:sldId id="278" r:id="rId8"/>
    <p:sldId id="273" r:id="rId9"/>
    <p:sldId id="274" r:id="rId10"/>
    <p:sldId id="279" r:id="rId11"/>
    <p:sldId id="275" r:id="rId12"/>
    <p:sldId id="280" r:id="rId13"/>
    <p:sldId id="276" r:id="rId14"/>
    <p:sldId id="277" r:id="rId15"/>
    <p:sldId id="281" r:id="rId16"/>
    <p:sldId id="282" r:id="rId17"/>
    <p:sldId id="283" r:id="rId18"/>
    <p:sldId id="284" r:id="rId19"/>
    <p:sldId id="285" r:id="rId20"/>
    <p:sldId id="310" r:id="rId21"/>
    <p:sldId id="311" r:id="rId22"/>
    <p:sldId id="314" r:id="rId23"/>
    <p:sldId id="315" r:id="rId24"/>
    <p:sldId id="287" r:id="rId25"/>
    <p:sldId id="290" r:id="rId26"/>
    <p:sldId id="289" r:id="rId27"/>
    <p:sldId id="316" r:id="rId28"/>
    <p:sldId id="291" r:id="rId29"/>
    <p:sldId id="298" r:id="rId30"/>
    <p:sldId id="292" r:id="rId31"/>
    <p:sldId id="293" r:id="rId32"/>
    <p:sldId id="294" r:id="rId33"/>
    <p:sldId id="295" r:id="rId34"/>
    <p:sldId id="296" r:id="rId35"/>
    <p:sldId id="309" r:id="rId36"/>
    <p:sldId id="297" r:id="rId37"/>
    <p:sldId id="25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9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87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2021/10/25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18" Type="http://schemas.openxmlformats.org/officeDocument/2006/relationships/image" Target="../media/image61.png"/><Relationship Id="rId3" Type="http://schemas.openxmlformats.org/officeDocument/2006/relationships/image" Target="../media/image38.png"/><Relationship Id="rId12" Type="http://schemas.openxmlformats.org/officeDocument/2006/relationships/image" Target="../media/image58.png"/><Relationship Id="rId7" Type="http://schemas.openxmlformats.org/officeDocument/2006/relationships/image" Target="../media/image53.png"/><Relationship Id="rId17" Type="http://schemas.openxmlformats.org/officeDocument/2006/relationships/image" Target="../media/image60.png"/><Relationship Id="rId2" Type="http://schemas.openxmlformats.org/officeDocument/2006/relationships/image" Target="../media/image10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.png"/><Relationship Id="rId7" Type="http://schemas.openxmlformats.org/officeDocument/2006/relationships/image" Target="../media/image6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01.png"/><Relationship Id="rId3" Type="http://schemas.openxmlformats.org/officeDocument/2006/relationships/image" Target="../media/image10.png"/><Relationship Id="rId7" Type="http://schemas.openxmlformats.org/officeDocument/2006/relationships/image" Target="../media/image75.png"/><Relationship Id="rId12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49.png"/><Relationship Id="rId5" Type="http://schemas.openxmlformats.org/officeDocument/2006/relationships/image" Target="../media/image70.png"/><Relationship Id="rId10" Type="http://schemas.openxmlformats.org/officeDocument/2006/relationships/image" Target="../media/image39.png"/><Relationship Id="rId4" Type="http://schemas.openxmlformats.org/officeDocument/2006/relationships/image" Target="../media/image84.png"/><Relationship Id="rId9" Type="http://schemas.openxmlformats.org/officeDocument/2006/relationships/image" Target="../media/image77.png"/><Relationship Id="rId14" Type="http://schemas.openxmlformats.org/officeDocument/2006/relationships/image" Target="../media/image7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0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49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980.png"/><Relationship Id="rId7" Type="http://schemas.openxmlformats.org/officeDocument/2006/relationships/image" Target="../media/image1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7.png"/><Relationship Id="rId4" Type="http://schemas.openxmlformats.org/officeDocument/2006/relationships/image" Target="../media/image9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2700.png"/><Relationship Id="rId4" Type="http://schemas.openxmlformats.org/officeDocument/2006/relationships/image" Target="../media/image1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155.png"/><Relationship Id="rId4" Type="http://schemas.openxmlformats.org/officeDocument/2006/relationships/image" Target="../media/image1410.png"/><Relationship Id="rId9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80.png"/><Relationship Id="rId7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3" Type="http://schemas.openxmlformats.org/officeDocument/2006/relationships/image" Target="../media/image123.png"/><Relationship Id="rId7" Type="http://schemas.openxmlformats.org/officeDocument/2006/relationships/image" Target="../media/image126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5" Type="http://schemas.openxmlformats.org/officeDocument/2006/relationships/image" Target="../media/image1240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0.png"/><Relationship Id="rId7" Type="http://schemas.openxmlformats.org/officeDocument/2006/relationships/image" Target="../media/image132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300.png"/><Relationship Id="rId10" Type="http://schemas.openxmlformats.org/officeDocument/2006/relationships/image" Target="../media/image135.png"/><Relationship Id="rId4" Type="http://schemas.openxmlformats.org/officeDocument/2006/relationships/image" Target="../media/image1290.png"/><Relationship Id="rId9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67.png"/><Relationship Id="rId7" Type="http://schemas.openxmlformats.org/officeDocument/2006/relationships/image" Target="../media/image700.png"/><Relationship Id="rId2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69.png"/><Relationship Id="rId4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4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0.png"/><Relationship Id="rId12" Type="http://schemas.openxmlformats.org/officeDocument/2006/relationships/image" Target="../media/image14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7.png"/><Relationship Id="rId5" Type="http://schemas.openxmlformats.org/officeDocument/2006/relationships/image" Target="../media/image142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0.png"/><Relationship Id="rId4" Type="http://schemas.openxmlformats.org/officeDocument/2006/relationships/image" Target="../media/image1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50.png"/><Relationship Id="rId7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9" Type="http://schemas.openxmlformats.org/officeDocument/2006/relationships/image" Target="../media/image10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66.png"/><Relationship Id="rId3" Type="http://schemas.openxmlformats.org/officeDocument/2006/relationships/image" Target="../media/image1600.png"/><Relationship Id="rId7" Type="http://schemas.openxmlformats.org/officeDocument/2006/relationships/image" Target="../media/image780.png"/><Relationship Id="rId12" Type="http://schemas.openxmlformats.org/officeDocument/2006/relationships/image" Target="../media/image165.png"/><Relationship Id="rId2" Type="http://schemas.openxmlformats.org/officeDocument/2006/relationships/image" Target="../media/image159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164.png"/><Relationship Id="rId5" Type="http://schemas.openxmlformats.org/officeDocument/2006/relationships/image" Target="../media/image162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61.png"/><Relationship Id="rId9" Type="http://schemas.openxmlformats.org/officeDocument/2006/relationships/image" Target="../media/image790.png"/><Relationship Id="rId14" Type="http://schemas.openxmlformats.org/officeDocument/2006/relationships/image" Target="../media/image1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0.png"/><Relationship Id="rId7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1.png"/><Relationship Id="rId5" Type="http://schemas.openxmlformats.org/officeDocument/2006/relationships/image" Target="../media/image179.png"/><Relationship Id="rId4" Type="http://schemas.openxmlformats.org/officeDocument/2006/relationships/image" Target="../media/image16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1.png"/><Relationship Id="rId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270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内积与实内积空间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向量的正交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900" y="1382936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推论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平行四边形定理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满足 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900" y="1382936"/>
                <a:ext cx="7561263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612" t="-1717" b="-6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923498" y="3206121"/>
            <a:ext cx="3317865" cy="1818314"/>
            <a:chOff x="5209391" y="4706779"/>
            <a:chExt cx="3317865" cy="1818314"/>
          </a:xfrm>
        </p:grpSpPr>
        <p:sp>
          <p:nvSpPr>
            <p:cNvPr id="26" name="平行四边形 25"/>
            <p:cNvSpPr/>
            <p:nvPr/>
          </p:nvSpPr>
          <p:spPr>
            <a:xfrm>
              <a:off x="5326856" y="4706779"/>
              <a:ext cx="3200400" cy="1558223"/>
            </a:xfrm>
            <a:prstGeom prst="parallelogram">
              <a:avLst/>
            </a:prstGeom>
            <a:noFill/>
            <a:ln w="25400" cmpd="sng">
              <a:solidFill>
                <a:srgbClr val="9537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V="1">
              <a:off x="5326856" y="4706779"/>
              <a:ext cx="381000" cy="155822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326856" y="6247380"/>
              <a:ext cx="2743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5707856" y="4706779"/>
              <a:ext cx="2438400" cy="155822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5326856" y="4706779"/>
              <a:ext cx="3200400" cy="1540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 bwMode="auto">
                <a:xfrm>
                  <a:off x="5209391" y="5101684"/>
                  <a:ext cx="236988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00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9391" y="5101684"/>
                  <a:ext cx="23698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641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 bwMode="auto">
                <a:xfrm>
                  <a:off x="6642202" y="6217316"/>
                  <a:ext cx="23859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00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42202" y="6217316"/>
                  <a:ext cx="238590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1282" r="-12821" b="-36000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 bwMode="auto">
                <a:xfrm rot="20040000">
                  <a:off x="7407947" y="5101912"/>
                  <a:ext cx="706604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00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  <m:r>
                          <a:rPr kumimoji="1" lang="en-US" altLang="zh-CN" sz="2000" b="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kumimoji="1" lang="zh-CN" altLang="en-US" sz="2000" b="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0040000">
                  <a:off x="7407947" y="5101912"/>
                  <a:ext cx="706604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81" r="-9375" b="-3061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 bwMode="auto">
                <a:xfrm rot="1980000">
                  <a:off x="6209848" y="4951962"/>
                  <a:ext cx="911460" cy="31079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00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  <m:r>
                          <a:rPr kumimoji="1" lang="en-US" altLang="zh-CN" sz="2000" b="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kumimoji="1" lang="zh-CN" altLang="en-US" sz="2000" b="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80000">
                  <a:off x="6209848" y="4951962"/>
                  <a:ext cx="911460" cy="31079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400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582795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标准正交基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39164" y="1388598"/>
            <a:ext cx="741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维经典欧氏空间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118410" y="1908002"/>
                <a:ext cx="6177136" cy="468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ℝ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410" y="1908002"/>
                <a:ext cx="6177136" cy="468718"/>
              </a:xfrm>
              <a:prstGeom prst="rect">
                <a:avLst/>
              </a:prstGeom>
              <a:blipFill rotWithShape="0">
                <a:blip r:embed="rId3"/>
                <a:stretch>
                  <a:fillRect b="-19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828284" y="2513436"/>
            <a:ext cx="7415213" cy="4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基本向量组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1043920" y="2993889"/>
                <a:ext cx="4275450" cy="906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920" y="2993889"/>
                <a:ext cx="4275450" cy="906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890160" y="4125553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其满足</a:t>
                </a:r>
              </a:p>
            </p:txBody>
          </p:sp>
        </mc:Choice>
        <mc:Fallback xmlns="">
          <p:sp>
            <p:nvSpPr>
              <p:cNvPr id="3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0160" y="4125553"/>
                <a:ext cx="7415213" cy="470000"/>
              </a:xfrm>
              <a:prstGeom prst="rect">
                <a:avLst/>
              </a:prstGeom>
              <a:blipFill rotWithShape="0">
                <a:blip r:embed="rId9"/>
                <a:stretch>
                  <a:fillRect l="-1234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4791" y="4590046"/>
            <a:ext cx="7415213" cy="4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（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）两两正交，且均为单位向量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;</a:t>
            </a:r>
            <a:endParaRPr lang="zh-CN" altLang="en-US" sz="20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714791" y="5044139"/>
                <a:ext cx="7415213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有表达式</a:t>
                </a:r>
              </a:p>
            </p:txBody>
          </p:sp>
        </mc:Choice>
        <mc:Fallback xmlns="">
          <p:sp>
            <p:nvSpPr>
              <p:cNvPr id="3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5044139"/>
                <a:ext cx="7415213" cy="407099"/>
              </a:xfrm>
              <a:prstGeom prst="rect">
                <a:avLst/>
              </a:prstGeom>
              <a:blipFill rotWithShape="0">
                <a:blip r:embed="rId10"/>
                <a:stretch>
                  <a:fillRect l="-822" t="-597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695326" y="5492698"/>
                <a:ext cx="35329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6" y="5492698"/>
                <a:ext cx="3532916" cy="407099"/>
              </a:xfrm>
              <a:prstGeom prst="rect">
                <a:avLst/>
              </a:prstGeom>
              <a:blipFill rotWithShape="0">
                <a:blip r:embed="rId11"/>
                <a:stretch>
                  <a:fillRect b="-1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765223" y="5884522"/>
                <a:ext cx="503055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=(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223" y="5884522"/>
                <a:ext cx="5030559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5157416" y="2423714"/>
            <a:ext cx="2345481" cy="2565605"/>
            <a:chOff x="5157416" y="2423714"/>
            <a:chExt cx="2345481" cy="2565605"/>
          </a:xfrm>
        </p:grpSpPr>
        <p:grpSp>
          <p:nvGrpSpPr>
            <p:cNvPr id="25" name="组合 24"/>
            <p:cNvGrpSpPr/>
            <p:nvPr/>
          </p:nvGrpSpPr>
          <p:grpSpPr>
            <a:xfrm>
              <a:off x="5157416" y="2423714"/>
              <a:ext cx="2345481" cy="2565605"/>
              <a:chOff x="7312679" y="3030377"/>
              <a:chExt cx="2902373" cy="322209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7312679" y="3030377"/>
                <a:ext cx="2902373" cy="3222099"/>
                <a:chOff x="7312679" y="3030377"/>
                <a:chExt cx="2902373" cy="3222099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7536656" y="3276599"/>
                  <a:ext cx="2514600" cy="2895600"/>
                  <a:chOff x="7765256" y="3276600"/>
                  <a:chExt cx="2514600" cy="2895600"/>
                </a:xfrm>
              </p:grpSpPr>
              <p:cxnSp>
                <p:nvCxnSpPr>
                  <p:cNvPr id="32" name="直接箭头连接符 31"/>
                  <p:cNvCxnSpPr/>
                  <p:nvPr/>
                </p:nvCxnSpPr>
                <p:spPr bwMode="auto">
                  <a:xfrm flipV="1">
                    <a:off x="8527256" y="3276600"/>
                    <a:ext cx="0" cy="19812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</p:spPr>
              </p:cxnSp>
              <p:cxnSp>
                <p:nvCxnSpPr>
                  <p:cNvPr id="33" name="直接箭头连接符 32"/>
                  <p:cNvCxnSpPr/>
                  <p:nvPr/>
                </p:nvCxnSpPr>
                <p:spPr bwMode="auto">
                  <a:xfrm>
                    <a:off x="8527256" y="5257800"/>
                    <a:ext cx="17526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</p:spPr>
              </p:cxnSp>
              <p:cxnSp>
                <p:nvCxnSpPr>
                  <p:cNvPr id="34" name="直接箭头连接符 33"/>
                  <p:cNvCxnSpPr/>
                  <p:nvPr/>
                </p:nvCxnSpPr>
                <p:spPr bwMode="auto">
                  <a:xfrm flipH="1">
                    <a:off x="7765256" y="5257800"/>
                    <a:ext cx="762000" cy="9144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</p:spPr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/>
                    <p:cNvSpPr txBox="1"/>
                    <p:nvPr/>
                  </p:nvSpPr>
                  <p:spPr bwMode="auto">
                    <a:xfrm>
                      <a:off x="7312679" y="5925977"/>
                      <a:ext cx="321241" cy="326499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>
                        <a:spcBef>
                          <a:spcPct val="2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>
                        <a:solidFill>
                          <a:srgbClr val="9933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312679" y="5925977"/>
                      <a:ext cx="321241" cy="3264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32558" b="-40476"/>
                      </a:stretch>
                    </a:blipFill>
                    <a:ln w="9525" algn="ctr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/>
                    <p:cNvSpPr txBox="1"/>
                    <p:nvPr/>
                  </p:nvSpPr>
                  <p:spPr bwMode="auto">
                    <a:xfrm>
                      <a:off x="9887459" y="5222556"/>
                      <a:ext cx="327593" cy="326499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>
                        <a:spcBef>
                          <a:spcPct val="2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>
                        <a:solidFill>
                          <a:srgbClr val="9933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887459" y="5222556"/>
                      <a:ext cx="327593" cy="3264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9545" b="-37209"/>
                      </a:stretch>
                    </a:blipFill>
                    <a:ln w="9525" algn="ctr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/>
                    <p:cNvSpPr txBox="1"/>
                    <p:nvPr/>
                  </p:nvSpPr>
                  <p:spPr bwMode="auto">
                    <a:xfrm>
                      <a:off x="8473093" y="3030377"/>
                      <a:ext cx="327593" cy="326499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>
                        <a:spcBef>
                          <a:spcPct val="2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9933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>
                        <a:solidFill>
                          <a:srgbClr val="9933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473093" y="3030377"/>
                      <a:ext cx="327593" cy="3264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32558" b="-40476"/>
                      </a:stretch>
                    </a:blipFill>
                    <a:ln w="9525" algn="ctr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 bwMode="auto">
                  <a:xfrm>
                    <a:off x="8357383" y="5134688"/>
                    <a:ext cx="231419" cy="3264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000" b="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𝑜</m:t>
                          </m:r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57383" y="5134688"/>
                    <a:ext cx="231419" cy="3264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333" b="-18605"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立方体 2"/>
            <p:cNvSpPr/>
            <p:nvPr/>
          </p:nvSpPr>
          <p:spPr>
            <a:xfrm>
              <a:off x="5676706" y="3172945"/>
              <a:ext cx="1129216" cy="1318161"/>
            </a:xfrm>
            <a:prstGeom prst="cub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6662091" y="4110892"/>
                  <a:ext cx="4821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091" y="4110892"/>
                  <a:ext cx="48212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565096" y="4403361"/>
                  <a:ext cx="4767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096" y="4403361"/>
                  <a:ext cx="47679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5565096" y="2882273"/>
                  <a:ext cx="4821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096" y="2882273"/>
                  <a:ext cx="482120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 flipV="1">
              <a:off x="5965879" y="3438290"/>
              <a:ext cx="546754" cy="745846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3">
                      <a:lumMod val="5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6396836" y="3308049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836" y="3308049"/>
                  <a:ext cx="40908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468105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35" grpId="0"/>
      <p:bldP spid="36" grpId="0"/>
      <p:bldP spid="37" grpId="0"/>
      <p:bldP spid="38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标准正交基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269" y="1408128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的一组非零向量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若它们两两正交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则称其为一个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正交向量组</a:t>
                </a:r>
                <a:r>
                  <a:rPr kumimoji="1"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269" y="1408128"/>
                <a:ext cx="7561263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694" t="-1717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8">
            <a:extLst>
              <a:ext uri="{FF2B5EF4-FFF2-40B4-BE49-F238E27FC236}">
                <a16:creationId xmlns:a16="http://schemas.microsoft.com/office/drawing/2014/main" id="{189D6BE9-3B58-4DE9-AE57-91B38BB5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9" y="2943857"/>
            <a:ext cx="75612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定理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+mn-ea"/>
              </a:rPr>
              <a:t>正交向量组必是线性无关的</a:t>
            </a:r>
            <a:r>
              <a:rPr kumimoji="1"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695097" y="4110254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为正交向量组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</a:p>
            </p:txBody>
          </p:sp>
        </mc:Choice>
        <mc:Fallback xmlns="">
          <p:sp>
            <p:nvSpPr>
              <p:cNvPr id="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97" y="4110254"/>
                <a:ext cx="7415213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/>
              <p:cNvSpPr>
                <a:spLocks noChangeArrowheads="1"/>
              </p:cNvSpPr>
              <p:nvPr/>
            </p:nvSpPr>
            <p:spPr bwMode="auto">
              <a:xfrm>
                <a:off x="695097" y="4528153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97" y="4528153"/>
                <a:ext cx="5961016" cy="4070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695097" y="4926125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上式两端和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作内积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根据向量两两正交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有</a:t>
                </a: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97" y="4926125"/>
                <a:ext cx="5961016" cy="407099"/>
              </a:xfrm>
              <a:prstGeom prst="rect">
                <a:avLst/>
              </a:prstGeom>
              <a:blipFill rotWithShape="0">
                <a:blip r:embed="rId6"/>
                <a:stretch>
                  <a:fillRect l="-1022" t="-7463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695097" y="5276651"/>
                <a:ext cx="596101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)=</m:t>
                      </m:r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97" y="5276651"/>
                <a:ext cx="5961016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695097" y="5645983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同理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=⋯=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=0.</m:t>
                    </m:r>
                  </m:oMath>
                </a14:m>
                <a:endParaRPr lang="zh-CN" altLang="en-US" sz="2000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97" y="5645983"/>
                <a:ext cx="5961016" cy="407099"/>
              </a:xfrm>
              <a:prstGeom prst="rect">
                <a:avLst/>
              </a:prstGeom>
              <a:blipFill rotWithShape="0">
                <a:blip r:embed="rId8"/>
                <a:stretch>
                  <a:fillRect l="-1022" t="-7463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695097" y="6054736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线性无关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97" y="6054736"/>
                <a:ext cx="5961016" cy="407099"/>
              </a:xfrm>
              <a:prstGeom prst="rect">
                <a:avLst/>
              </a:prstGeom>
              <a:blipFill rotWithShape="0">
                <a:blip r:embed="rId9"/>
                <a:stretch>
                  <a:fillRect l="-1022" t="-7463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6290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标准正交基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94436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的一组基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若它们两两正交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则称其为</a:t>
                </a:r>
                <a14:m>
                  <m:oMath xmlns:m="http://schemas.openxmlformats.org/officeDocument/2006/math">
                    <m:r>
                      <a:rPr kumimoji="1" lang="en-US" altLang="zh-CN" sz="2400" b="1" i="0" dirty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一个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正交基</a:t>
                </a:r>
                <a:r>
                  <a:rPr kumimoji="1" lang="en-US" altLang="zh-CN" sz="2400" b="1" dirty="0">
                    <a:solidFill>
                      <a:srgbClr val="00B0F0"/>
                    </a:solidFill>
                    <a:latin typeface="+mn-ea"/>
                  </a:rPr>
                  <a:t>(</a:t>
                </a:r>
                <a:r>
                  <a:rPr kumimoji="1" lang="en-US" altLang="zh-CN" sz="2400" b="1" dirty="0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orthogonal basis</a:t>
                </a:r>
                <a:r>
                  <a:rPr kumimoji="1" lang="en-US" altLang="zh-CN" sz="2400" b="1" dirty="0">
                    <a:solidFill>
                      <a:srgbClr val="00B0F0"/>
                    </a:solidFill>
                    <a:latin typeface="+mn-ea"/>
                  </a:rPr>
                  <a:t>)</a:t>
                </a:r>
                <a:r>
                  <a:rPr kumimoji="1"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94436"/>
                <a:ext cx="7561263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612" t="-1282" b="-85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2784309"/>
                <a:ext cx="7561263" cy="1791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的一组基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若它们两两正交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且每个向量均为单位向量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则称其为</a:t>
                </a:r>
                <a14:m>
                  <m:oMath xmlns:m="http://schemas.openxmlformats.org/officeDocument/2006/math">
                    <m:r>
                      <a:rPr kumimoji="1" lang="en-US" altLang="zh-CN" sz="2400" b="1" i="0" dirty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一个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标准正交基</a:t>
                </a:r>
                <a:r>
                  <a:rPr kumimoji="1" lang="en-US" altLang="zh-CN" sz="2400" b="1" dirty="0">
                    <a:solidFill>
                      <a:srgbClr val="00B0F0"/>
                    </a:solidFill>
                    <a:latin typeface="+mn-ea"/>
                  </a:rPr>
                  <a:t>(</a:t>
                </a:r>
                <a:r>
                  <a:rPr kumimoji="1" lang="en-US" altLang="zh-CN" sz="2400" b="1" dirty="0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orthonormal basis</a:t>
                </a:r>
                <a:r>
                  <a:rPr kumimoji="1" lang="en-US" altLang="zh-CN" sz="2400" b="1" dirty="0">
                    <a:solidFill>
                      <a:srgbClr val="00B0F0"/>
                    </a:solidFill>
                    <a:latin typeface="+mn-ea"/>
                  </a:rPr>
                  <a:t>)</a:t>
                </a:r>
                <a:r>
                  <a:rPr kumimoji="1"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2784309"/>
                <a:ext cx="7561263" cy="1791260"/>
              </a:xfrm>
              <a:prstGeom prst="rect">
                <a:avLst/>
              </a:prstGeom>
              <a:blipFill rotWithShape="0">
                <a:blip r:embed="rId3"/>
                <a:stretch>
                  <a:fillRect l="-1612" t="-1361" b="-68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838" y="4643514"/>
                <a:ext cx="71278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: </a:t>
                </a:r>
                <a:r>
                  <a:rPr lang="en-US" altLang="zh-CN" sz="2400" b="1" dirty="0">
                    <a:solidFill>
                      <a:schemeClr val="accent2"/>
                    </a:solidFill>
                  </a:rPr>
                  <a:t>   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n-lt"/>
                    <a:ea typeface="+mn-ea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  <a:latin typeface="+mn-lt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  <a:latin typeface="+mn-lt"/>
                    <a:ea typeface="+mn-ea"/>
                  </a:rPr>
                  <a:t>的标准正交基当且仅当</a:t>
                </a:r>
                <a:endParaRPr lang="en-US" altLang="zh-CN" sz="2400" b="1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4" name="Text Box 4">
                <a:extLst>
                  <a:ext uri="{FF2B5EF4-FFF2-40B4-BE49-F238E27FC236}">
                    <a16:creationId xmlns="" xmlns:a16="http://schemas.microsoft.com/office/drawing/2014/main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4643514"/>
                <a:ext cx="712787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82" t="-10667" r="-119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49031" y="5173124"/>
                <a:ext cx="3680688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31" y="5173124"/>
                <a:ext cx="3680688" cy="9161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06083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build="p" autoUpdateAnimBg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标准正交基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85518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向量的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Fourier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展开式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的一组标准正交基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则对任意的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有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85518"/>
                <a:ext cx="7561263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612" t="-2146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544775" y="2724690"/>
                <a:ext cx="58828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775" y="2724690"/>
                <a:ext cx="588289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541079" y="3201452"/>
                <a:ext cx="58828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⋯+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1079" y="3201452"/>
                <a:ext cx="588289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703838" y="3722912"/>
                <a:ext cx="58828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=(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称之为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Fourier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  <a:ea typeface="+mn-ea"/>
                  </a:rPr>
                  <a:t>系数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3722912"/>
                <a:ext cx="588289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553" t="-12000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8457775" y="2181632"/>
            <a:ext cx="2762298" cy="2501304"/>
            <a:chOff x="7052147" y="4140128"/>
            <a:chExt cx="2762298" cy="2501304"/>
          </a:xfrm>
        </p:grpSpPr>
        <p:grpSp>
          <p:nvGrpSpPr>
            <p:cNvPr id="20" name="组合 19"/>
            <p:cNvGrpSpPr/>
            <p:nvPr/>
          </p:nvGrpSpPr>
          <p:grpSpPr>
            <a:xfrm>
              <a:off x="7052147" y="4140128"/>
              <a:ext cx="2762298" cy="2419312"/>
              <a:chOff x="7012313" y="3911528"/>
              <a:chExt cx="2762298" cy="241931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7231856" y="4191000"/>
                <a:ext cx="2133600" cy="1981200"/>
                <a:chOff x="6698456" y="4191000"/>
                <a:chExt cx="2133600" cy="1981200"/>
              </a:xfrm>
            </p:grpSpPr>
            <p:cxnSp>
              <p:nvCxnSpPr>
                <p:cNvPr id="27" name="直接箭头连接符 26"/>
                <p:cNvCxnSpPr/>
                <p:nvPr/>
              </p:nvCxnSpPr>
              <p:spPr bwMode="auto">
                <a:xfrm>
                  <a:off x="6698456" y="6172200"/>
                  <a:ext cx="21336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28" name="直接箭头连接符 27"/>
                <p:cNvCxnSpPr/>
                <p:nvPr/>
              </p:nvCxnSpPr>
              <p:spPr bwMode="auto">
                <a:xfrm flipV="1">
                  <a:off x="6698456" y="4191000"/>
                  <a:ext cx="0" cy="1981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29" name="直接箭头连接符 28"/>
                <p:cNvCxnSpPr/>
                <p:nvPr/>
              </p:nvCxnSpPr>
              <p:spPr bwMode="auto">
                <a:xfrm flipV="1">
                  <a:off x="6698456" y="5334000"/>
                  <a:ext cx="15240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30" name="直接连接符 29"/>
                <p:cNvCxnSpPr/>
                <p:nvPr/>
              </p:nvCxnSpPr>
              <p:spPr bwMode="auto">
                <a:xfrm>
                  <a:off x="8222456" y="5334000"/>
                  <a:ext cx="0" cy="838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accent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" name="文本框 22"/>
              <p:cNvSpPr txBox="1"/>
              <p:nvPr/>
            </p:nvSpPr>
            <p:spPr bwMode="auto">
              <a:xfrm>
                <a:off x="7012313" y="6023063"/>
                <a:ext cx="16350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kumimoji="1" lang="en-US" altLang="zh-CN" sz="2000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endParaRPr kumimoji="1" lang="zh-CN" altLang="en-US" sz="2000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 bwMode="auto">
                  <a:xfrm>
                    <a:off x="9473055" y="6006130"/>
                    <a:ext cx="3015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473055" y="6006130"/>
                    <a:ext cx="301556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449" b="-15686"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 bwMode="auto">
                  <a:xfrm>
                    <a:off x="7378047" y="3911528"/>
                    <a:ext cx="30752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78047" y="3911528"/>
                    <a:ext cx="307520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9608" b="-18000"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 bwMode="auto">
                  <a:xfrm>
                    <a:off x="8180162" y="5280717"/>
                    <a:ext cx="236988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0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180162" y="5280717"/>
                    <a:ext cx="23698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8205"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 bwMode="auto">
                <a:xfrm>
                  <a:off x="8688522" y="6333655"/>
                  <a:ext cx="322781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8522" y="6333655"/>
                  <a:ext cx="32278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0755" b="-18000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325" y="4283042"/>
                <a:ext cx="4975578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sz="2400" b="1" dirty="0">
                    <a:solidFill>
                      <a:schemeClr val="accent2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</a:rPr>
                  <a:t>方向</a:t>
                </a:r>
                <a:endParaRPr lang="en-US" altLang="zh-CN" sz="2400" b="1" dirty="0">
                  <a:solidFill>
                    <a:schemeClr val="accent2"/>
                  </a:solidFill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dirty="0">
                    <a:solidFill>
                      <a:schemeClr val="accent2"/>
                    </a:solidFill>
                  </a:rPr>
                  <a:t>        </a:t>
                </a:r>
                <a:r>
                  <a:rPr lang="zh-CN" altLang="en-US" sz="2400" b="1" dirty="0">
                    <a:solidFill>
                      <a:schemeClr val="accent2"/>
                    </a:solidFill>
                  </a:rPr>
                  <a:t>上的投影</a:t>
                </a:r>
                <a:r>
                  <a:rPr lang="en-US" altLang="zh-CN" sz="2400" b="1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1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283042"/>
                <a:ext cx="4975578" cy="1015663"/>
              </a:xfrm>
              <a:prstGeom prst="rect">
                <a:avLst/>
              </a:prstGeom>
              <a:blipFill>
                <a:blip r:embed="rId11"/>
                <a:stretch>
                  <a:fillRect l="-1838" t="-4819" b="-132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5EAEAD8-8AC4-4D61-9958-BDEEEA4E77FD}"/>
              </a:ext>
            </a:extLst>
          </p:cNvPr>
          <p:cNvCxnSpPr>
            <a:cxnSpLocks/>
          </p:cNvCxnSpPr>
          <p:nvPr/>
        </p:nvCxnSpPr>
        <p:spPr>
          <a:xfrm>
            <a:off x="8683051" y="4442304"/>
            <a:ext cx="1572489" cy="0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703838" y="5307389"/>
                <a:ext cx="11105966" cy="46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1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ea typeface="+mn-ea"/>
                  </a:rPr>
                  <a:t>正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交</m:t>
                    </m:r>
                    <m:r>
                      <a:rPr lang="zh-CN" altLang="en-US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基</m:t>
                    </m:r>
                    <m:r>
                      <a:rPr lang="zh-CN" altLang="en-US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的作用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:  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⋯+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</a:t>
                </a:r>
                <a:r>
                  <a:rPr lang="en-US" altLang="zh-CN" sz="2400" b="1" dirty="0">
                    <a:solidFill>
                      <a:srgbClr val="0066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5307389"/>
                <a:ext cx="11105966" cy="463204"/>
              </a:xfrm>
              <a:prstGeom prst="rect">
                <a:avLst/>
              </a:prstGeom>
              <a:blipFill>
                <a:blip r:embed="rId13"/>
                <a:stretch>
                  <a:fillRect l="-823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779273" y="5889801"/>
                <a:ext cx="58828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⋯+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273" y="5889801"/>
                <a:ext cx="5882895" cy="461665"/>
              </a:xfrm>
              <a:prstGeom prst="rect">
                <a:avLst/>
              </a:prstGeom>
              <a:blipFill>
                <a:blip r:embed="rId14"/>
                <a:stretch>
                  <a:fillRect l="-165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72649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31" grpId="0" uiExpand="1" build="p" autoUpdateAnimBg="0"/>
      <p:bldP spid="34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标准正交基之间的过渡矩阵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D6BE9-3B58-4DE9-AE57-91B38BB5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8" y="1285518"/>
            <a:ext cx="756126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定理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b="1" dirty="0">
                <a:latin typeface="+mn-ea"/>
              </a:rPr>
              <a:t>n</a:t>
            </a:r>
            <a:r>
              <a:rPr kumimoji="1" lang="zh-CN" altLang="en-US" sz="2400" b="1" dirty="0">
                <a:latin typeface="+mn-ea"/>
              </a:rPr>
              <a:t>维欧氏空间中</a:t>
            </a:r>
            <a:r>
              <a:rPr kumimoji="1" lang="en-US" altLang="zh-CN" sz="2400" b="1" dirty="0">
                <a:latin typeface="+mn-ea"/>
              </a:rPr>
              <a:t>, </a:t>
            </a:r>
            <a:r>
              <a:rPr kumimoji="1" lang="zh-CN" altLang="en-US" sz="2400" b="1" dirty="0">
                <a:latin typeface="+mn-ea"/>
              </a:rPr>
              <a:t>任意两个标准正交基之间的过渡矩阵是正交矩阵</a:t>
            </a:r>
            <a:r>
              <a:rPr kumimoji="1"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703838" y="274839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的两个标准正交基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</a:p>
            </p:txBody>
          </p:sp>
        </mc:Choice>
        <mc:Fallback xmlns="">
          <p:sp>
            <p:nvSpPr>
              <p:cNvPr id="3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2748390"/>
                <a:ext cx="7415213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22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703838" y="3166289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𝑪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3166289"/>
                <a:ext cx="5961016" cy="407099"/>
              </a:xfrm>
              <a:prstGeom prst="rect">
                <a:avLst/>
              </a:prstGeom>
              <a:blipFill rotWithShape="0">
                <a:blip r:embed="rId4"/>
                <a:stretch>
                  <a:fillRect b="-134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703838" y="3564261"/>
            <a:ext cx="5961016" cy="4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703838" y="3778307"/>
                <a:ext cx="596101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3778307"/>
                <a:ext cx="5961016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03838" y="4557261"/>
            <a:ext cx="5961016" cy="4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根据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681677" y="4193635"/>
                <a:ext cx="5961016" cy="429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77" y="4193635"/>
                <a:ext cx="5961016" cy="429220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08176" y="4676534"/>
                <a:ext cx="2962927" cy="451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1"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76" y="4676534"/>
                <a:ext cx="2962927" cy="451342"/>
              </a:xfrm>
              <a:prstGeom prst="rect">
                <a:avLst/>
              </a:prstGeom>
              <a:blipFill rotWithShape="0">
                <a:blip r:embed="rId7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703838" y="5251852"/>
            <a:ext cx="5961016" cy="4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得到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12680" y="5549904"/>
                <a:ext cx="4063740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80" y="5549904"/>
                <a:ext cx="4063740" cy="424796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703838" y="6055654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因此过渡矩阵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是正交矩阵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6055654"/>
                <a:ext cx="5961016" cy="407099"/>
              </a:xfrm>
              <a:prstGeom prst="rect">
                <a:avLst/>
              </a:prstGeom>
              <a:blipFill rotWithShape="0">
                <a:blip r:embed="rId9"/>
                <a:stretch>
                  <a:fillRect l="-1022" t="-7463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98949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/>
      <p:bldP spid="33" grpId="0"/>
      <p:bldP spid="34" grpId="0"/>
      <p:bldP spid="35" grpId="0"/>
      <p:bldP spid="37" grpId="0"/>
      <p:bldP spid="38" grpId="0"/>
      <p:bldP spid="3" grpId="0"/>
      <p:bldP spid="39" grpId="0"/>
      <p:bldP spid="4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7569776" cy="72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Gram-Schmidt</a:t>
            </a:r>
            <a:r>
              <a:rPr lang="zh-CN" altLang="en-US" dirty="0"/>
              <a:t>正交化过程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85518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中的一组线性无关组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85518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2" t="-2312" b="-12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889703" y="4646269"/>
                <a:ext cx="58828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是一组与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等价的正交向量组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03" y="4646269"/>
                <a:ext cx="588289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5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16738" y="2404767"/>
                <a:ext cx="1186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8" y="2404767"/>
                <a:ext cx="118680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16738" y="2726560"/>
                <a:ext cx="2732415" cy="741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8" y="2726560"/>
                <a:ext cx="2732415" cy="7417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48819" y="3385897"/>
                <a:ext cx="1264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zh-CN" alt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      </m:t>
                      </m:r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zh-CN" alt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      </m:t>
                      </m:r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19" y="3385897"/>
                <a:ext cx="126464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89703" y="3703602"/>
                <a:ext cx="7024679" cy="741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−⋯−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zh-CN" altLang="en-US" sz="2000" b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zh-CN" altLang="en-US" sz="2000" b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zh-CN" altLang="en-US" sz="2000" b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3" y="3703602"/>
                <a:ext cx="7024679" cy="7417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4">
            <a:extLst>
              <a:ext uri="{FF2B5EF4-FFF2-40B4-BE49-F238E27FC236}">
                <a16:creationId xmlns:a16="http://schemas.microsoft.com/office/drawing/2014/main" id="{D8EBD78B-77C1-4887-9E81-787AF36D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37" y="5254753"/>
            <a:ext cx="7076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</a:rPr>
              <a:t>:  </a:t>
            </a:r>
            <a:r>
              <a:rPr lang="en-US" altLang="zh-CN" sz="2400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Gram-Schmidt</a:t>
            </a:r>
            <a:r>
              <a:rPr lang="zh-CN" altLang="en-US" sz="2400" b="1" dirty="0">
                <a:solidFill>
                  <a:schemeClr val="accent2"/>
                </a:solidFill>
              </a:rPr>
              <a:t>正交化将线性无关组转化为与之等价的正交向量组</a:t>
            </a:r>
            <a:r>
              <a:rPr lang="en-US" altLang="zh-CN" sz="24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61017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0" grpId="0"/>
      <p:bldP spid="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7569776" cy="720000"/>
          </a:xfrm>
        </p:spPr>
        <p:txBody>
          <a:bodyPr>
            <a:normAutofit/>
          </a:bodyPr>
          <a:lstStyle/>
          <a:p>
            <a:r>
              <a:rPr lang="zh-CN" altLang="en-US" dirty="0"/>
              <a:t>标准正交基的存在性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85518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en-US" altLang="zh-CN" sz="2400" b="1" dirty="0">
                    <a:latin typeface="+mn-ea"/>
                  </a:rPr>
                  <a:t>n</a:t>
                </a:r>
                <a:r>
                  <a:rPr kumimoji="1" lang="zh-CN" altLang="en-US" sz="2400" b="1" dirty="0">
                    <a:latin typeface="+mn-ea"/>
                  </a:rPr>
                  <a:t>维欧氏空间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必存在标准正交基</a:t>
                </a:r>
                <a:r>
                  <a:rPr kumimoji="1"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85518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2" t="-2312" b="-12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695325" y="2374612"/>
                <a:ext cx="741521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0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𝐕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施行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Gram-Schmidt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正交化过程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得到与之等价的正交基</a:t>
                </a: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374612"/>
                <a:ext cx="7415213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822" t="-5172" b="-14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558118" y="3214849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118" y="3214849"/>
                <a:ext cx="5961016" cy="407099"/>
              </a:xfrm>
              <a:prstGeom prst="rect">
                <a:avLst/>
              </a:prstGeom>
              <a:blipFill rotWithShape="0">
                <a:blip r:embed="rId5"/>
                <a:stretch>
                  <a:fillRect b="-134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697260" y="3729112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进行单位化</a:t>
                </a: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260" y="3729112"/>
                <a:ext cx="5961016" cy="407099"/>
              </a:xfrm>
              <a:prstGeom prst="rect">
                <a:avLst/>
              </a:prstGeom>
              <a:blipFill rotWithShape="0">
                <a:blip r:embed="rId6"/>
                <a:stretch>
                  <a:fillRect l="-1022" t="-8955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558118" y="4075098"/>
                <a:ext cx="5961016" cy="728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118" y="4075098"/>
                <a:ext cx="5961016" cy="7289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88747" y="4905255"/>
                <a:ext cx="59610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𝜸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𝜸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𝜸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即为所求的一组标准正交基</a:t>
                </a:r>
                <a:r>
                  <a:rPr lang="en-US" altLang="zh-CN" sz="2000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747" y="4905255"/>
                <a:ext cx="5961016" cy="407099"/>
              </a:xfrm>
              <a:prstGeom prst="rect">
                <a:avLst/>
              </a:prstGeom>
              <a:blipFill rotWithShape="0">
                <a:blip r:embed="rId8"/>
                <a:stretch>
                  <a:fillRect l="-1125"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44832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7569776" cy="720000"/>
          </a:xfrm>
        </p:spPr>
        <p:txBody>
          <a:bodyPr>
            <a:normAutofit/>
          </a:bodyPr>
          <a:lstStyle/>
          <a:p>
            <a:r>
              <a:rPr lang="zh-CN" altLang="en-US" dirty="0"/>
              <a:t>标准正交基的存在性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199" y="4517731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en-US" altLang="zh-CN" sz="2400" b="1" dirty="0">
                    <a:latin typeface="+mn-ea"/>
                  </a:rPr>
                  <a:t>n</a:t>
                </a:r>
                <a:r>
                  <a:rPr kumimoji="1" lang="zh-CN" altLang="en-US" sz="2400" b="1" dirty="0">
                    <a:latin typeface="+mn-ea"/>
                  </a:rPr>
                  <a:t>维欧氏空间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的任一正交向量组都可以扩充为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的一个标准正交基</a:t>
                </a:r>
                <a:r>
                  <a:rPr kumimoji="1"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99" y="4517731"/>
                <a:ext cx="7561263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612" t="-1288" r="-242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465" y="1301202"/>
                <a:ext cx="712787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: </a:t>
                </a:r>
                <a:r>
                  <a:rPr lang="en-US" altLang="zh-CN" sz="2400" b="1" dirty="0">
                    <a:solidFill>
                      <a:schemeClr val="accent2"/>
                    </a:solidFill>
                  </a:rPr>
                  <a:t>   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n-lt"/>
                    <a:ea typeface="+mn-ea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  <a:latin typeface="+mn-lt"/>
                    <a:ea typeface="+mn-ea"/>
                  </a:rPr>
                  <a:t>和标准正交基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  <a:latin typeface="+mn-lt"/>
                    <a:ea typeface="+mn-ea"/>
                  </a:rPr>
                  <a:t>之间的关系为：</a:t>
                </a:r>
                <a:endParaRPr lang="en-US" altLang="zh-CN" sz="2400" b="1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0" name="Text 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465" y="1301202"/>
                <a:ext cx="7127875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83"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5195" y="2420127"/>
                <a:ext cx="8042534" cy="168276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0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0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sz="20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sz="20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sz="2000" b="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000" b="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5" y="2420127"/>
                <a:ext cx="8042534" cy="16827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8163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build="p" autoUpdateAnimBg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7569776" cy="720000"/>
          </a:xfrm>
        </p:spPr>
        <p:txBody>
          <a:bodyPr>
            <a:normAutofit/>
          </a:bodyPr>
          <a:lstStyle/>
          <a:p>
            <a:r>
              <a:rPr lang="zh-CN" altLang="en-US" dirty="0"/>
              <a:t>标准正交基的存在性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56779" y="3381339"/>
            <a:ext cx="7415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求标准正交基的步骤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695325" y="3994545"/>
                <a:ext cx="596101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latin typeface="+mn-ea"/>
                    <a:ea typeface="+mn-ea"/>
                  </a:rPr>
                  <a:t>Step 1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994545"/>
                <a:ext cx="596101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697260" y="4546175"/>
                <a:ext cx="5961016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latin typeface="+mn-ea"/>
                    <a:ea typeface="+mn-ea"/>
                  </a:rPr>
                  <a:t>Step 2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Gram-Schmidt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正交化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得到正交基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260" y="4546175"/>
                <a:ext cx="5961016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1022" t="-6034" b="-86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00316" y="5296030"/>
                <a:ext cx="5961016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latin typeface="+mn-ea"/>
                    <a:ea typeface="+mn-ea"/>
                  </a:rPr>
                  <a:t>Step 3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单位化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得到标准正交基</a:t>
                </a:r>
                <a:endParaRPr lang="en-US" altLang="zh-CN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316" y="5296030"/>
                <a:ext cx="5961016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125" t="-5172" b="-3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33790" y="1395626"/>
                <a:ext cx="2005485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2225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790" y="1395626"/>
                <a:ext cx="200548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2225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1819936" y="1667065"/>
            <a:ext cx="3992046" cy="867721"/>
            <a:chOff x="1819936" y="1667065"/>
            <a:chExt cx="3992046" cy="867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819936" y="2073121"/>
                  <a:ext cx="2010294" cy="46166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38100" h="38100" prst="relaxedInset"/>
                </a:sp3d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936" y="2073121"/>
                  <a:ext cx="2010294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下箭头 5"/>
            <p:cNvSpPr/>
            <p:nvPr/>
          </p:nvSpPr>
          <p:spPr>
            <a:xfrm>
              <a:off x="2732807" y="1855309"/>
              <a:ext cx="159327" cy="206233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4402931" y="1667065"/>
              <a:ext cx="1409051" cy="437066"/>
            </a:xfrm>
            <a:prstGeom prst="wedgeRoundRectCallout">
              <a:avLst>
                <a:gd name="adj1" fmla="val -99446"/>
                <a:gd name="adj2" fmla="val 13222"/>
                <a:gd name="adj3" fmla="val 16667"/>
              </a:avLst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+mn-ea"/>
                </a:rPr>
                <a:t>G-S</a:t>
              </a:r>
              <a:r>
                <a:rPr lang="zh-CN" altLang="en-US" dirty="0">
                  <a:solidFill>
                    <a:srgbClr val="0070C0"/>
                  </a:solidFill>
                  <a:latin typeface="+mn-ea"/>
                </a:rPr>
                <a:t>正交化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40717" y="2359791"/>
            <a:ext cx="3950479" cy="849227"/>
            <a:chOff x="1840717" y="2359791"/>
            <a:chExt cx="3950479" cy="849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840717" y="2747353"/>
                  <a:ext cx="1942968" cy="46166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38100" h="38100" prst="relaxedInset"/>
                </a:sp3d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17" y="2747353"/>
                  <a:ext cx="1942968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下箭头 13"/>
            <p:cNvSpPr/>
            <p:nvPr/>
          </p:nvSpPr>
          <p:spPr>
            <a:xfrm>
              <a:off x="2712026" y="2541120"/>
              <a:ext cx="159327" cy="206233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标注 17"/>
            <p:cNvSpPr/>
            <p:nvPr/>
          </p:nvSpPr>
          <p:spPr>
            <a:xfrm>
              <a:off x="4382145" y="2359791"/>
              <a:ext cx="1409051" cy="437066"/>
            </a:xfrm>
            <a:prstGeom prst="wedgeRoundRectCallout">
              <a:avLst>
                <a:gd name="adj1" fmla="val -99446"/>
                <a:gd name="adj2" fmla="val 13222"/>
                <a:gd name="adj3" fmla="val 16667"/>
              </a:avLst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+mn-ea"/>
                </a:rPr>
                <a:t>单位化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0302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欧氏空间的定义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是实数域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上的线性空间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存在唯一的实数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与之对应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由此所定义的二元映射满足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blipFill>
                <a:blip r:embed="rId2"/>
                <a:stretch>
                  <a:fillRect l="-1613" t="-1288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0175" y="4716212"/>
                <a:ext cx="9531905" cy="904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</a:t>
                </a: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内积</a:t>
                </a:r>
                <a:r>
                  <a:rPr kumimoji="1" lang="en-US" altLang="zh-CN" sz="2400" b="1" dirty="0">
                    <a:latin typeface="+mn-ea"/>
                  </a:rPr>
                  <a:t>(</a:t>
                </a:r>
                <a:r>
                  <a:rPr kumimoji="1"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inner product</a:t>
                </a:r>
                <a:r>
                  <a:rPr kumimoji="1" lang="en-US" altLang="zh-CN" sz="2400" b="1" dirty="0">
                    <a:latin typeface="+mn-ea"/>
                  </a:rPr>
                  <a:t>), </a:t>
                </a:r>
                <a14:m>
                  <m:oMath xmlns:m="http://schemas.openxmlformats.org/officeDocument/2006/math">
                    <m:r>
                      <a:rPr kumimoji="1" lang="en-US" altLang="zh-CN" sz="2400" b="1" i="0" dirty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为</a:t>
                </a: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实内积空间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也称之为</a:t>
                </a:r>
                <a:endParaRPr kumimoji="1"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欧氏空间</a:t>
                </a:r>
                <a:r>
                  <a:rPr kumimoji="1" lang="en-US" altLang="zh-CN" sz="2400" b="1" dirty="0">
                    <a:latin typeface="+mn-ea"/>
                  </a:rPr>
                  <a:t>(</a:t>
                </a:r>
                <a:r>
                  <a:rPr kumimoji="1"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Euclidian space</a:t>
                </a:r>
                <a:r>
                  <a:rPr kumimoji="1" lang="en-US" altLang="zh-CN" sz="2400" b="1" dirty="0">
                    <a:latin typeface="+mn-ea"/>
                  </a:rPr>
                  <a:t>).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75" y="4716212"/>
                <a:ext cx="9531905" cy="904863"/>
              </a:xfrm>
              <a:prstGeom prst="rect">
                <a:avLst/>
              </a:prstGeom>
              <a:blipFill rotWithShape="0">
                <a:blip r:embed="rId3"/>
                <a:stretch>
                  <a:fillRect l="-959" t="-6081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9">
            <a:extLst>
              <a:ext uri="{FF2B5EF4-FFF2-40B4-BE49-F238E27FC236}">
                <a16:creationId xmlns:a16="http://schemas.microsoft.com/office/drawing/2014/main" id="{7A912931-0D34-4E20-AA3D-C8334D1D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" y="2948759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(1) (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) = (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) </a:t>
            </a: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77B8AD10-585B-478B-8B54-804F3725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" y="3405959"/>
            <a:ext cx="513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(2) (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 +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) = (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) + (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6E762E7B-5881-4919-A32A-2C3EFA6B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" y="3837759"/>
            <a:ext cx="3694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(3) (</a:t>
            </a:r>
            <a:r>
              <a:rPr lang="en-US" altLang="zh-CN" sz="2400" b="1" i="1">
                <a:solidFill>
                  <a:schemeClr val="accent2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 = </a:t>
            </a:r>
            <a:r>
              <a:rPr lang="en-US" altLang="zh-CN" sz="2400" b="1" i="1">
                <a:solidFill>
                  <a:schemeClr val="accent2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endParaRPr lang="zh-CN" altLang="en-US" sz="24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5">
                <a:extLst>
                  <a:ext uri="{FF2B5EF4-FFF2-40B4-BE49-F238E27FC236}">
                    <a16:creationId xmlns:a16="http://schemas.microsoft.com/office/drawing/2014/main" id="{2BC75FE8-425F-433A-8854-210306B9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883" y="4269559"/>
                <a:ext cx="56372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(4) (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,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, (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,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) =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</a:rPr>
                  <a:t>0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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zh-CN" altLang="en-US" sz="2400" b="1" dirty="0">
                  <a:solidFill>
                    <a:schemeClr val="accent2"/>
                  </a:solidFill>
                  <a:latin typeface="Perpetua" panose="020B06040202020202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Rectangle 25">
                <a:extLst>
                  <a:ext uri="{FF2B5EF4-FFF2-40B4-BE49-F238E27FC236}">
                    <a16:creationId xmlns:a16="http://schemas.microsoft.com/office/drawing/2014/main" xmlns="" id="{2BC75FE8-425F-433A-8854-210306B92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1883" y="4269559"/>
                <a:ext cx="563721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32" t="-1184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1961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标准正交基的求法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4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已知线性空间</a:t>
                </a:r>
                <a:endParaRPr lang="en-US" altLang="zh-CN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𝑾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={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)|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830997"/>
              </a:xfrm>
              <a:prstGeom prst="rect">
                <a:avLst/>
              </a:prstGeom>
              <a:blipFill>
                <a:blip r:embed="rId3"/>
                <a:stretch>
                  <a:fillRect l="-1233" t="-5882" b="-10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1254542" y="2379501"/>
                <a:ext cx="6875462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+mn-ea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  <a:ea typeface="+mn-ea"/>
                        </a:rPr>
                        <m:t>𝑾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542" y="2379501"/>
                <a:ext cx="6875462" cy="463781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254542" y="2864739"/>
                <a:ext cx="6875462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ea typeface="+mn-ea"/>
                  </a:rPr>
                  <a:t>定义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+2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+3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+4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542" y="2864739"/>
                <a:ext cx="6875462" cy="463781"/>
              </a:xfrm>
              <a:prstGeom prst="rect">
                <a:avLst/>
              </a:prstGeom>
              <a:blipFill>
                <a:blip r:embed="rId5"/>
                <a:stretch>
                  <a:fillRect l="-141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54542" y="3367971"/>
                <a:ext cx="68754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2060"/>
                    </a:solidFill>
                    <a:ea typeface="+mn-ea"/>
                  </a:rPr>
                  <a:t>1</a:t>
                </a:r>
                <a:r>
                  <a:rPr lang="zh-CN" altLang="en-US" sz="2400" b="1" dirty="0">
                    <a:solidFill>
                      <a:srgbClr val="002060"/>
                    </a:solidFill>
                    <a:ea typeface="+mn-ea"/>
                  </a:rPr>
                  <a:t>）证明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+mn-ea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上的内积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542" y="3367971"/>
                <a:ext cx="687546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1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54542" y="3808785"/>
                <a:ext cx="68754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2060"/>
                    </a:solidFill>
                    <a:ea typeface="+mn-ea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ea typeface="+mn-ea"/>
                  </a:rPr>
                  <a:t>）</a:t>
                </a:r>
                <a:r>
                  <a:rPr lang="zh-CN" altLang="en-US" sz="2400" b="1" i="0" dirty="0">
                    <a:solidFill>
                      <a:srgbClr val="002060"/>
                    </a:solidFill>
                    <a:latin typeface="+mj-lt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的一组标准正交基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542" y="3808785"/>
                <a:ext cx="687546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1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39164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标准正交基的求法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98054" y="1351810"/>
            <a:ext cx="68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（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）证明：略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  <a:endParaRPr lang="zh-CN" altLang="en-US" sz="20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037798" y="3074980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两两正交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7798" y="3074980"/>
                <a:ext cx="6875462" cy="405624"/>
              </a:xfrm>
              <a:prstGeom prst="rect">
                <a:avLst/>
              </a:prstGeom>
              <a:blipFill>
                <a:blip r:embed="rId3"/>
                <a:stretch>
                  <a:fillRect l="-887" t="-7463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798054" y="1854560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）解：首先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的一组基</a:t>
                </a:r>
              </a:p>
            </p:txBody>
          </p:sp>
        </mc:Choice>
        <mc:Fallback xmlns="">
          <p:sp>
            <p:nvSpPr>
              <p:cNvPr id="12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054" y="1854560"/>
                <a:ext cx="6875462" cy="400110"/>
              </a:xfrm>
              <a:prstGeom prst="rect">
                <a:avLst/>
              </a:prstGeom>
              <a:blipFill>
                <a:blip r:embed="rId4"/>
                <a:stretch>
                  <a:fillRect l="-975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636009" y="2416207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1,0,1</m:t>
                          </m:r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0,</m:t>
                          </m:r>
                          <m:r>
                            <a:rPr lang="en-US" altLang="zh-CN" sz="2000" b="0" i="0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1,0,0</m:t>
                          </m:r>
                        </m:e>
                      </m:d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=(</m:t>
                      </m:r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0,0,0,1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009" y="2416207"/>
                <a:ext cx="6875462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750517" y="4305314"/>
                <a:ext cx="6875462" cy="728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1,0,1,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+mn-ea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0,1,0,0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(0,0,0,1)</m:t>
                      </m:r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517" y="4305314"/>
                <a:ext cx="6875462" cy="7280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4">
            <a:extLst>
              <a:ext uri="{FF2B5EF4-FFF2-40B4-BE49-F238E27FC236}">
                <a16:creationId xmlns:a16="http://schemas.microsoft.com/office/drawing/2014/main" id="{D8EBD78B-77C1-4887-9E81-787AF36D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891" y="5399354"/>
            <a:ext cx="7563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   </a:t>
            </a:r>
            <a:r>
              <a:rPr lang="zh-CN" altLang="en-US" sz="2400" b="1" dirty="0">
                <a:solidFill>
                  <a:srgbClr val="002060"/>
                </a:solidFill>
              </a:rPr>
              <a:t>欧氏空间的标准正交基不唯一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故答案不一定唯一</a:t>
            </a:r>
            <a:r>
              <a:rPr lang="en-US" altLang="zh-CN" sz="24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1037798" y="3640388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单位化即得所求的标准正交基：</a:t>
            </a:r>
          </a:p>
        </p:txBody>
      </p:sp>
    </p:spTree>
    <p:extLst>
      <p:ext uri="{BB962C8B-B14F-4D97-AF65-F5344CB8AC3E}">
        <p14:creationId xmlns:p14="http://schemas.microsoft.com/office/powerpoint/2010/main" val="40033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5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7569776" cy="720000"/>
          </a:xfrm>
        </p:spPr>
        <p:txBody>
          <a:bodyPr>
            <a:normAutofit/>
          </a:bodyPr>
          <a:lstStyle/>
          <a:p>
            <a:r>
              <a:rPr lang="zh-CN" altLang="en-US" dirty="0"/>
              <a:t>欧氏空间的同构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85518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174625"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到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的一一映射，如果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85518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2" t="-2312" b="-12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916738" y="4112441"/>
                <a:ext cx="733985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latin typeface="Cambria" panose="02040503050406030204" pitchFamily="18" charset="0"/>
                    <a:ea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𝝈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1C1C1C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solidFill>
                      <a:srgbClr val="1C1C1C"/>
                    </a:solidFill>
                    <a:latin typeface="Cambria" panose="02040503050406030204" pitchFamily="18" charset="0"/>
                    <a:ea typeface="微软雅黑"/>
                  </a:rPr>
                  <a:t>到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1C1C1C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solidFill>
                      <a:srgbClr val="1C1C1C"/>
                    </a:solidFill>
                    <a:latin typeface="Cambria" panose="02040503050406030204" pitchFamily="18" charset="0"/>
                    <a:ea typeface="微软雅黑"/>
                  </a:rPr>
                  <a:t>的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Cambria" panose="02040503050406030204" pitchFamily="18" charset="0"/>
                    <a:ea typeface="微软雅黑"/>
                  </a:rPr>
                  <a:t>同构映射</a:t>
                </a:r>
                <a:r>
                  <a:rPr kumimoji="1" lang="en-US" altLang="zh-CN" sz="2400" dirty="0">
                    <a:solidFill>
                      <a:srgbClr val="1C1C1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(isomorphism), </a:t>
                </a:r>
                <a:r>
                  <a:rPr kumimoji="1" lang="zh-CN" altLang="en-US" sz="2400" b="1" dirty="0">
                    <a:solidFill>
                      <a:srgbClr val="1C1C1C"/>
                    </a:solidFill>
                    <a:latin typeface="Cambria" panose="02040503050406030204" pitchFamily="18" charset="0"/>
                    <a:ea typeface="微软雅黑"/>
                  </a:rPr>
                  <a:t>且称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1C1C1C"/>
                        </a:solidFill>
                        <a:latin typeface="Cambria Math" panose="02040503050406030204" pitchFamily="18" charset="0"/>
                        <a:ea typeface="微软雅黑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</a:rPr>
                  <a:t>是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Cambria" panose="02040503050406030204" pitchFamily="18" charset="0"/>
                    <a:ea typeface="+mn-ea"/>
                  </a:rPr>
                  <a:t>同构的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(isomorphic).</a:t>
                </a:r>
                <a:endParaRPr lang="zh-CN" alt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6738" y="4112441"/>
                <a:ext cx="7339850" cy="1200329"/>
              </a:xfrm>
              <a:prstGeom prst="rect">
                <a:avLst/>
              </a:prstGeom>
              <a:blipFill>
                <a:blip r:embed="rId4"/>
                <a:stretch>
                  <a:fillRect l="-1246" b="-55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16738" y="2404767"/>
                <a:ext cx="4098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8" y="2404767"/>
                <a:ext cx="409830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22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16738" y="3004015"/>
                <a:ext cx="2759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8" y="3004015"/>
                <a:ext cx="2759089" cy="461665"/>
              </a:xfrm>
              <a:prstGeom prst="rect">
                <a:avLst/>
              </a:prstGeom>
              <a:blipFill>
                <a:blip r:embed="rId6"/>
                <a:stretch>
                  <a:fillRect l="-3311" t="-10526" r="-110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16738" y="3603263"/>
                <a:ext cx="359560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(3)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</m:d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8" y="3603263"/>
                <a:ext cx="3595600" cy="509178"/>
              </a:xfrm>
              <a:prstGeom prst="rect">
                <a:avLst/>
              </a:prstGeom>
              <a:blipFill rotWithShape="0">
                <a:blip r:embed="rId7"/>
                <a:stretch>
                  <a:fillRect l="-2542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114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7569776" cy="720000"/>
          </a:xfrm>
        </p:spPr>
        <p:txBody>
          <a:bodyPr>
            <a:normAutofit/>
          </a:bodyPr>
          <a:lstStyle/>
          <a:p>
            <a:r>
              <a:rPr lang="zh-CN" altLang="en-US" dirty="0"/>
              <a:t>欧氏空间的同构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85518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的标准正交基，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85518"/>
                <a:ext cx="756126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09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38758" y="3515157"/>
                <a:ext cx="6268513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7030A0"/>
                    </a:solidFill>
                    <a:latin typeface="+mn-ea"/>
                    <a:ea typeface="+mn-ea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solidFill>
                      <a:srgbClr val="7030A0"/>
                    </a:solidFill>
                    <a:latin typeface="微软雅黑"/>
                    <a:ea typeface="微软雅黑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kumimoji="1" lang="en-US" altLang="zh-CN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solidFill>
                      <a:srgbClr val="7030A0"/>
                    </a:solidFill>
                    <a:latin typeface="微软雅黑"/>
                    <a:ea typeface="微软雅黑"/>
                  </a:rPr>
                  <a:t>的同构映射</a:t>
                </a:r>
                <a:endParaRPr lang="zh-CN" altLang="en-US" sz="2400" b="1" dirty="0">
                  <a:solidFill>
                    <a:srgbClr val="7030A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8758" y="3515157"/>
                <a:ext cx="62685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28620" y="1837338"/>
                <a:ext cx="4095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20" y="1837338"/>
                <a:ext cx="4095160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72885" y="2477359"/>
                <a:ext cx="435892" cy="5384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85" y="2477359"/>
                <a:ext cx="435892" cy="5384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130584" y="2884142"/>
                <a:ext cx="15456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584" y="2884142"/>
                <a:ext cx="15456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95591" y="2484899"/>
                <a:ext cx="3226050" cy="5309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91" y="2484899"/>
                <a:ext cx="3226050" cy="5309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V="1">
            <a:off x="1910099" y="2741701"/>
            <a:ext cx="1857760" cy="4885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209325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174625"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任何</a:t>
                </a:r>
                <a:r>
                  <a:rPr kumimoji="1" lang="en-US" altLang="zh-CN" sz="2400" b="1" dirty="0">
                    <a:latin typeface="+mn-ea"/>
                  </a:rPr>
                  <a:t>n</a:t>
                </a:r>
                <a:r>
                  <a:rPr kumimoji="1" lang="zh-CN" altLang="en-US" sz="2400" b="1" dirty="0">
                    <a:latin typeface="+mn-ea"/>
                  </a:rPr>
                  <a:t>维欧氏空间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都与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同构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209325"/>
                <a:ext cx="7561263" cy="1052596"/>
              </a:xfrm>
              <a:prstGeom prst="rect">
                <a:avLst/>
              </a:prstGeom>
              <a:blipFill rotWithShape="0">
                <a:blip r:embed="rId9"/>
                <a:stretch>
                  <a:fillRect l="-1613" t="-2326" b="-12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8">
            <a:extLst>
              <a:ext uri="{FF2B5EF4-FFF2-40B4-BE49-F238E27FC236}">
                <a16:creationId xmlns:a16="http://schemas.microsoft.com/office/drawing/2014/main" id="{189D6BE9-3B58-4DE9-AE57-91B38BB5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32" y="5256129"/>
            <a:ext cx="75612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定理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174625">
              <a:spcBef>
                <a:spcPct val="20000"/>
              </a:spcBef>
            </a:pPr>
            <a:r>
              <a:rPr kumimoji="1" lang="zh-CN" altLang="en-US" sz="2400" b="1" dirty="0">
                <a:latin typeface="+mn-ea"/>
              </a:rPr>
              <a:t>任何两个</a:t>
            </a:r>
            <a:r>
              <a:rPr kumimoji="1" lang="en-US" altLang="zh-CN" sz="2400" b="1" dirty="0">
                <a:latin typeface="+mn-ea"/>
              </a:rPr>
              <a:t>n</a:t>
            </a:r>
            <a:r>
              <a:rPr kumimoji="1" lang="zh-CN" altLang="en-US" sz="2400" b="1" dirty="0">
                <a:latin typeface="+mn-ea"/>
              </a:rPr>
              <a:t>维欧氏空间同构</a:t>
            </a:r>
            <a:r>
              <a:rPr kumimoji="1"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950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7" grpId="0" animBg="1"/>
      <p:bldP spid="10" grpId="0"/>
      <p:bldP spid="8" grpId="0" animBg="1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94436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的子集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. </a:t>
                </a:r>
                <a:r>
                  <a:rPr kumimoji="1" lang="zh-CN" altLang="en-US" sz="2400" b="1" dirty="0">
                    <a:latin typeface="+mn-ea"/>
                  </a:rPr>
                  <a:t>如果对任意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𝜶</m:t>
                        </m:r>
                        <m:r>
                          <a:rPr kumimoji="1"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则称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与</a:t>
                </a:r>
                <a:r>
                  <a:rPr kumimoji="1" lang="zh-CN" altLang="en-US" sz="2400" b="1" i="0" dirty="0">
                    <a:solidFill>
                      <a:srgbClr val="00B0F0"/>
                    </a:solidFill>
                    <a:latin typeface="+mj-lt"/>
                  </a:rPr>
                  <a:t>集合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正交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𝜶</m:t>
                    </m:r>
                    <m:r>
                      <a:rPr kumimoji="1"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⊥</m:t>
                    </m:r>
                    <m:r>
                      <a:rPr kumimoji="1"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94436"/>
                <a:ext cx="7561263" cy="1421928"/>
              </a:xfrm>
              <a:prstGeom prst="rect">
                <a:avLst/>
              </a:prstGeom>
              <a:blipFill rotWithShape="1">
                <a:blip r:embed="rId2"/>
                <a:stretch>
                  <a:fillRect l="-1612" t="-1282" b="-85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2834184"/>
                <a:ext cx="7561263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的两个子集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若对任意的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则称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正交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2834184"/>
                <a:ext cx="7561263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209" t="-4061" r="-806" b="-106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/>
          <p:cNvGrpSpPr/>
          <p:nvPr/>
        </p:nvGrpSpPr>
        <p:grpSpPr>
          <a:xfrm>
            <a:off x="545096" y="4393871"/>
            <a:ext cx="2307482" cy="1958507"/>
            <a:chOff x="3498056" y="3962400"/>
            <a:chExt cx="4305300" cy="2456022"/>
          </a:xfrm>
        </p:grpSpPr>
        <p:grpSp>
          <p:nvGrpSpPr>
            <p:cNvPr id="64" name="组合 63"/>
            <p:cNvGrpSpPr/>
            <p:nvPr/>
          </p:nvGrpSpPr>
          <p:grpSpPr>
            <a:xfrm>
              <a:off x="3498056" y="3962400"/>
              <a:ext cx="3124200" cy="2456022"/>
              <a:chOff x="4945856" y="4020978"/>
              <a:chExt cx="3124200" cy="2456022"/>
            </a:xfrm>
          </p:grpSpPr>
          <p:sp>
            <p:nvSpPr>
              <p:cNvPr id="66" name="平行四边形 65"/>
              <p:cNvSpPr/>
              <p:nvPr/>
            </p:nvSpPr>
            <p:spPr>
              <a:xfrm>
                <a:off x="4945856" y="5556969"/>
                <a:ext cx="3124200" cy="920031"/>
              </a:xfrm>
              <a:prstGeom prst="parallelogram">
                <a:avLst>
                  <a:gd name="adj" fmla="val 58145"/>
                </a:avLst>
              </a:prstGeom>
              <a:noFill/>
              <a:ln w="25400" cmpd="sng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  <p:cxnSp>
            <p:nvCxnSpPr>
              <p:cNvPr id="67" name="直接箭头连接符 66"/>
              <p:cNvCxnSpPr/>
              <p:nvPr/>
            </p:nvCxnSpPr>
            <p:spPr bwMode="auto">
              <a:xfrm flipV="1">
                <a:off x="6317456" y="4267200"/>
                <a:ext cx="9789" cy="17526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13"/>
                  <p:cNvSpPr txBox="1"/>
                  <p:nvPr/>
                </p:nvSpPr>
                <p:spPr bwMode="auto">
                  <a:xfrm>
                    <a:off x="6127159" y="4020978"/>
                    <a:ext cx="21377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43482" y="4020978"/>
                    <a:ext cx="381130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18"/>
                  <p:cNvSpPr txBox="1"/>
                  <p:nvPr/>
                </p:nvSpPr>
                <p:spPr bwMode="auto">
                  <a:xfrm>
                    <a:off x="7593783" y="5556969"/>
                    <a:ext cx="210122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11678" y="5556969"/>
                    <a:ext cx="374333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21"/>
                <p:cNvSpPr txBox="1"/>
                <p:nvPr/>
              </p:nvSpPr>
              <p:spPr bwMode="auto">
                <a:xfrm>
                  <a:off x="5060156" y="4546692"/>
                  <a:ext cx="274320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  <m:r>
                          <a:rPr lang="zh-CN" alt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⊥</m:t>
                        </m:r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0156" y="4546692"/>
                  <a:ext cx="274320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/>
          <p:cNvGrpSpPr/>
          <p:nvPr/>
        </p:nvGrpSpPr>
        <p:grpSpPr>
          <a:xfrm>
            <a:off x="2733031" y="4444120"/>
            <a:ext cx="2307482" cy="1899086"/>
            <a:chOff x="2825310" y="4444120"/>
            <a:chExt cx="2307482" cy="1899086"/>
          </a:xfrm>
        </p:grpSpPr>
        <p:sp>
          <p:nvSpPr>
            <p:cNvPr id="70" name="平行四边形 69"/>
            <p:cNvSpPr/>
            <p:nvPr/>
          </p:nvSpPr>
          <p:spPr>
            <a:xfrm>
              <a:off x="2825310" y="5609545"/>
              <a:ext cx="1674456" cy="733661"/>
            </a:xfrm>
            <a:prstGeom prst="parallelogram">
              <a:avLst>
                <a:gd name="adj" fmla="val 58145"/>
              </a:avLst>
            </a:prstGeom>
            <a:noFill/>
            <a:ln w="25400" cmpd="sng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17"/>
                <p:cNvSpPr txBox="1"/>
                <p:nvPr/>
              </p:nvSpPr>
              <p:spPr bwMode="auto">
                <a:xfrm>
                  <a:off x="4154384" y="5583658"/>
                  <a:ext cx="216902" cy="2770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4384" y="5583658"/>
                  <a:ext cx="216902" cy="277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5000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12"/>
                <p:cNvSpPr txBox="1"/>
                <p:nvPr/>
              </p:nvSpPr>
              <p:spPr bwMode="auto">
                <a:xfrm>
                  <a:off x="3662538" y="4721119"/>
                  <a:ext cx="1470254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r>
                          <a:rPr lang="zh-CN" alt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⊥</m:t>
                        </m:r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2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2538" y="4721119"/>
                  <a:ext cx="147025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连接符 72"/>
            <p:cNvCxnSpPr/>
            <p:nvPr/>
          </p:nvCxnSpPr>
          <p:spPr bwMode="auto">
            <a:xfrm>
              <a:off x="3773494" y="4444120"/>
              <a:ext cx="0" cy="15309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"/>
                <p:cNvSpPr txBox="1"/>
                <p:nvPr/>
              </p:nvSpPr>
              <p:spPr bwMode="auto">
                <a:xfrm>
                  <a:off x="3556897" y="4565513"/>
                  <a:ext cx="105641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4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6897" y="4565513"/>
                  <a:ext cx="10564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16667" r="-44444" b="-8889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4961234" y="4510491"/>
            <a:ext cx="1674456" cy="1822966"/>
            <a:chOff x="4961234" y="4510491"/>
            <a:chExt cx="1674456" cy="1822966"/>
          </a:xfrm>
        </p:grpSpPr>
        <p:sp>
          <p:nvSpPr>
            <p:cNvPr id="75" name="平行四边形 74"/>
            <p:cNvSpPr/>
            <p:nvPr/>
          </p:nvSpPr>
          <p:spPr>
            <a:xfrm>
              <a:off x="4961234" y="5599796"/>
              <a:ext cx="1674456" cy="733661"/>
            </a:xfrm>
            <a:prstGeom prst="parallelogram">
              <a:avLst>
                <a:gd name="adj" fmla="val 58145"/>
              </a:avLst>
            </a:prstGeom>
            <a:noFill/>
            <a:ln w="25400" cmpd="sng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rot="16200000">
              <a:off x="4921138" y="4971059"/>
              <a:ext cx="1754647" cy="833511"/>
            </a:xfrm>
            <a:prstGeom prst="parallelogram">
              <a:avLst>
                <a:gd name="adj" fmla="val 59135"/>
              </a:avLst>
            </a:prstGeom>
            <a:noFill/>
            <a:ln w="127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sp>
        <p:nvSpPr>
          <p:cNvPr id="77" name="文本框 9"/>
          <p:cNvSpPr txBox="1"/>
          <p:nvPr/>
        </p:nvSpPr>
        <p:spPr bwMode="auto">
          <a:xfrm>
            <a:off x="6477710" y="4590216"/>
            <a:ext cx="932724" cy="6463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zh-CN" altLang="en-US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不是正交的</a:t>
            </a:r>
          </a:p>
        </p:txBody>
      </p:sp>
    </p:spTree>
    <p:extLst>
      <p:ext uri="{BB962C8B-B14F-4D97-AF65-F5344CB8AC3E}">
        <p14:creationId xmlns:p14="http://schemas.microsoft.com/office/powerpoint/2010/main" val="418473301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94436"/>
                <a:ext cx="7561263" cy="1865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的子集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称</a:t>
                </a:r>
                <a:endParaRPr kumimoji="1"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⊥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𝑽</m:t>
                          </m:r>
                        </m:e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⊥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的正交补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94436"/>
                <a:ext cx="7561263" cy="1865126"/>
              </a:xfrm>
              <a:prstGeom prst="rect">
                <a:avLst/>
              </a:prstGeom>
              <a:blipFill>
                <a:blip r:embed="rId2"/>
                <a:stretch>
                  <a:fillRect l="-1612" t="-980" b="-65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234" y="3316191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的子集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为子空间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34" y="3316191"/>
                <a:ext cx="7561263" cy="1052596"/>
              </a:xfrm>
              <a:prstGeom prst="rect">
                <a:avLst/>
              </a:prstGeom>
              <a:blipFill rotWithShape="1">
                <a:blip r:embed="rId3"/>
                <a:stretch>
                  <a:fillRect l="-1612" t="-1734" b="-12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787260" y="4524497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𝑾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则对任意的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𝜷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260" y="4524497"/>
                <a:ext cx="7415213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926786" y="4973748"/>
                <a:ext cx="588660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𝜷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𝜷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𝜷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𝜷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𝑘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𝜷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786" y="4973748"/>
                <a:ext cx="5886609" cy="707886"/>
              </a:xfrm>
              <a:prstGeom prst="rect">
                <a:avLst/>
              </a:prstGeom>
              <a:blipFill rotWithShape="1">
                <a:blip r:embed="rId6"/>
                <a:stretch>
                  <a:fillRect b="-86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800410" y="5681634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这表明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𝑘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𝑾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即加法和数乘运算封闭，从而</a:t>
                </a:r>
              </a:p>
            </p:txBody>
          </p:sp>
        </mc:Choice>
        <mc:Fallback xmlns="">
          <p:sp>
            <p:nvSpPr>
              <p:cNvPr id="2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10" y="5681634"/>
                <a:ext cx="7415213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8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800410" y="609179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𝑾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是子空间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10" y="6091790"/>
                <a:ext cx="7415213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071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234" y="1387032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是有限维欧氏空间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的子空间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𝑾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⨁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34" y="1387032"/>
                <a:ext cx="7561263" cy="1052596"/>
              </a:xfrm>
              <a:prstGeom prst="rect">
                <a:avLst/>
              </a:prstGeom>
              <a:blipFill>
                <a:blip r:embed="rId2"/>
                <a:stretch>
                  <a:fillRect l="-1612" t="-2326" b="-12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787260" y="2941055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的一组标准正交基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对任意的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</a:t>
                </a:r>
              </a:p>
            </p:txBody>
          </p:sp>
        </mc:Choice>
        <mc:Fallback xmlns="">
          <p:sp>
            <p:nvSpPr>
              <p:cNvPr id="2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260" y="2941055"/>
                <a:ext cx="741521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926786" y="3368004"/>
                <a:ext cx="588660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+⋯+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786" y="3368004"/>
                <a:ext cx="588660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800410" y="4198551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因为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1436030" y="4486046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6030" y="4486046"/>
                <a:ext cx="7415213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893333" y="3798441"/>
                <a:ext cx="393514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33" y="3798441"/>
                <a:ext cx="393514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2324411" y="4912297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AU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AU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AU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AU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AU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AU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−</m:t>
                    </m:r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4411" y="4912297"/>
                <a:ext cx="7415213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388944" y="5337450"/>
                <a:ext cx="444809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8944" y="5337450"/>
                <a:ext cx="4448095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822711" y="573756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⊥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⊕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𝑾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711" y="5737560"/>
                <a:ext cx="7415213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905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6477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9" grpId="0"/>
      <p:bldP spid="11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528359" y="1627496"/>
                <a:ext cx="9716471" cy="869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5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中标准正交基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的子空间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𝑾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𝑺𝒑𝒂𝒏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的正交补空间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359" y="1627496"/>
                <a:ext cx="9716471" cy="869918"/>
              </a:xfrm>
              <a:prstGeom prst="rect">
                <a:avLst/>
              </a:prstGeom>
              <a:blipFill>
                <a:blip r:embed="rId3"/>
                <a:stretch>
                  <a:fillRect l="-1004" t="-4895" b="-11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A4FEE86E-E639-4CF2-BC41-EDA74B2E1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59" y="3218078"/>
                <a:ext cx="9716471" cy="1295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6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𝑨𝒙</m:t>
                        </m:r>
                      </m:e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𝑵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证明：</a:t>
                </a:r>
                <a:endParaRPr lang="en-US" altLang="zh-CN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⊥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𝐍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𝐓</m:t>
                            </m:r>
                          </m:sup>
                        </m:sSup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;  </m:t>
                    </m:r>
                  </m:oMath>
                </a14:m>
                <a:r>
                  <a:rPr lang="zh-CN" altLang="en-US" sz="2400" b="1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+mn-ea"/>
                  </a:rPr>
                  <a:t>          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+mn-ea"/>
                  </a:rPr>
                  <a:t>(2)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𝑵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⊥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400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A4FEE86E-E639-4CF2-BC41-EDA74B2E1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359" y="3218078"/>
                <a:ext cx="9716471" cy="1295355"/>
              </a:xfrm>
              <a:prstGeom prst="rect">
                <a:avLst/>
              </a:prstGeom>
              <a:blipFill>
                <a:blip r:embed="rId4"/>
                <a:stretch>
                  <a:fillRect l="-1004" t="-1887" b="-84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43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458" y="1252323"/>
                <a:ext cx="7561263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是有限维欧氏空间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的子空间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𝑽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𝑾</m:t>
                    </m:r>
                    <m:r>
                      <a:rPr kumimoji="1" lang="en-US" altLang="zh-CN" sz="2400" b="1" i="1" smtClean="0">
                        <a:latin typeface="Cambria Math"/>
                        <a:ea typeface="Cambria Math"/>
                      </a:rPr>
                      <m:t>⨁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/>
                            <a:ea typeface="Cambria Math"/>
                          </a:rPr>
                          <m:t>𝑾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存在唯一分解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 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b="1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∈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. </a:t>
                </a:r>
                <a:r>
                  <a:rPr lang="zh-CN" altLang="en-US" sz="2400" b="1" dirty="0">
                    <a:latin typeface="+mn-ea"/>
                  </a:rPr>
                  <a:t>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正交投影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projection</a:t>
                </a:r>
                <a:r>
                  <a:rPr lang="en-US" altLang="zh-CN" sz="2400" b="1" dirty="0">
                    <a:latin typeface="+mn-ea"/>
                  </a:rPr>
                  <a:t>)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458" y="1252323"/>
                <a:ext cx="7561263" cy="2677656"/>
              </a:xfrm>
              <a:prstGeom prst="rect">
                <a:avLst/>
              </a:prstGeom>
              <a:blipFill>
                <a:blip r:embed="rId2"/>
                <a:stretch>
                  <a:fillRect l="-1694" t="-682" r="-1129" b="-4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/>
          <p:cNvGrpSpPr/>
          <p:nvPr/>
        </p:nvGrpSpPr>
        <p:grpSpPr>
          <a:xfrm>
            <a:off x="7510978" y="3565113"/>
            <a:ext cx="3276600" cy="2209800"/>
            <a:chOff x="7765256" y="4419600"/>
            <a:chExt cx="3276600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21"/>
                <p:cNvSpPr txBox="1"/>
                <p:nvPr/>
              </p:nvSpPr>
              <p:spPr bwMode="auto">
                <a:xfrm>
                  <a:off x="10062438" y="5908588"/>
                  <a:ext cx="342914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59205" y="5908588"/>
                  <a:ext cx="549381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组合 39"/>
            <p:cNvGrpSpPr/>
            <p:nvPr/>
          </p:nvGrpSpPr>
          <p:grpSpPr>
            <a:xfrm>
              <a:off x="7765256" y="4419600"/>
              <a:ext cx="3276600" cy="2209800"/>
              <a:chOff x="7765256" y="4419600"/>
              <a:chExt cx="3276600" cy="2209800"/>
            </a:xfrm>
          </p:grpSpPr>
          <p:cxnSp>
            <p:nvCxnSpPr>
              <p:cNvPr id="41" name="直接箭头连接符 40"/>
              <p:cNvCxnSpPr/>
              <p:nvPr/>
            </p:nvCxnSpPr>
            <p:spPr bwMode="auto">
              <a:xfrm>
                <a:off x="7765256" y="5943600"/>
                <a:ext cx="3276600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2" name="直接箭头连接符 41"/>
              <p:cNvCxnSpPr/>
              <p:nvPr/>
            </p:nvCxnSpPr>
            <p:spPr bwMode="auto">
              <a:xfrm flipV="1">
                <a:off x="8984456" y="4419600"/>
                <a:ext cx="0" cy="22098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8984456" y="4876800"/>
                <a:ext cx="1371600" cy="10668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10356056" y="4876800"/>
                <a:ext cx="0" cy="1066800"/>
              </a:xfrm>
              <a:prstGeom prst="line">
                <a:avLst/>
              </a:prstGeom>
              <a:ln w="254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8984456" y="4876799"/>
                <a:ext cx="1371600" cy="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16"/>
                  <p:cNvSpPr txBox="1"/>
                  <p:nvPr/>
                </p:nvSpPr>
                <p:spPr bwMode="auto">
                  <a:xfrm>
                    <a:off x="10237563" y="4497078"/>
                    <a:ext cx="236988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0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6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237563" y="4497078"/>
                    <a:ext cx="236988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28205"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/>
              <p:cNvCxnSpPr/>
              <p:nvPr/>
            </p:nvCxnSpPr>
            <p:spPr bwMode="auto">
              <a:xfrm>
                <a:off x="8984455" y="5943599"/>
                <a:ext cx="1371601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8" name="直接箭头连接符 47"/>
              <p:cNvCxnSpPr/>
              <p:nvPr/>
            </p:nvCxnSpPr>
            <p:spPr bwMode="auto">
              <a:xfrm flipV="1">
                <a:off x="8984456" y="4876799"/>
                <a:ext cx="0" cy="106680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22"/>
                  <p:cNvSpPr txBox="1"/>
                  <p:nvPr/>
                </p:nvSpPr>
                <p:spPr bwMode="auto">
                  <a:xfrm>
                    <a:off x="8530581" y="4630578"/>
                    <a:ext cx="348877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425584" y="4630578"/>
                    <a:ext cx="558871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组合 4"/>
          <p:cNvGrpSpPr/>
          <p:nvPr/>
        </p:nvGrpSpPr>
        <p:grpSpPr>
          <a:xfrm>
            <a:off x="8190363" y="3642591"/>
            <a:ext cx="2725624" cy="1763362"/>
            <a:chOff x="4587451" y="3739142"/>
            <a:chExt cx="2725624" cy="1763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6831854" y="5133172"/>
                  <a:ext cx="4812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>
                            <a:latin typeface="Cambria Math"/>
                          </a:rPr>
                          <m:t>𝑾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854" y="5133172"/>
                  <a:ext cx="4812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4587451" y="3739142"/>
                  <a:ext cx="6093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/>
                                <a:ea typeface="Cambria Math"/>
                              </a:rPr>
                              <m:t>𝑾</m:t>
                            </m:r>
                          </m:e>
                          <m:sup>
                            <m:r>
                              <a:rPr kumimoji="1" lang="en-US" altLang="zh-CN" b="1" i="1">
                                <a:latin typeface="Cambria Math"/>
                                <a:ea typeface="Cambria Math"/>
                              </a:rPr>
                              <m:t>⊥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451" y="3739142"/>
                  <a:ext cx="60939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00" y="4555712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结论：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的一组标准正交基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00" y="4555712"/>
                <a:ext cx="7561263" cy="1495794"/>
              </a:xfrm>
              <a:prstGeom prst="rect">
                <a:avLst/>
              </a:prstGeom>
              <a:blipFill>
                <a:blip r:embed="rId8"/>
                <a:stretch>
                  <a:fillRect l="-1612" t="-1220" b="-4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4777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7"/>
              <p:cNvSpPr>
                <a:spLocks noGrp="1" noChangeArrowheads="1"/>
              </p:cNvSpPr>
              <p:nvPr>
                <p:ph type="body" sz="quarter" idx="10"/>
              </p:nvPr>
            </p:nvSpPr>
            <p:spPr bwMode="auto">
              <a:xfrm>
                <a:off x="1020641" y="1583655"/>
                <a:ext cx="8638264" cy="768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lt"/>
                    <a:ea typeface="+mn-ea"/>
                  </a:rPr>
                  <a:t>例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+mj-lt"/>
                    <a:ea typeface="+mn-ea"/>
                  </a:rPr>
                  <a:t>7 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+mj-lt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𝟎</m:t>
                            </m:r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40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𝟐</m:t>
                            </m:r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40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,</m:t>
                    </m:r>
                    <m:r>
                      <a:rPr lang="en-US" altLang="zh-CN" sz="240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𝑾</m:t>
                    </m:r>
                    <m:r>
                      <a:rPr lang="en-US" altLang="zh-CN" sz="240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=</m:t>
                    </m:r>
                    <m:r>
                      <a:rPr lang="en-US" altLang="zh-CN" sz="240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+mj-lt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𝒀</m:t>
                    </m:r>
                    <m:r>
                      <a:rPr lang="en-US" altLang="zh-CN" sz="2400" dirty="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400" dirty="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dirty="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𝟐</m:t>
                            </m:r>
                            <m:r>
                              <a:rPr lang="en-US" altLang="zh-CN" sz="2400" dirty="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dirty="0">
                                <a:solidFill>
                                  <a:srgbClr val="002060"/>
                                </a:solidFill>
                                <a:latin typeface="+mj-lt"/>
                                <a:ea typeface="+mn-ea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solidFill>
                              <a:srgbClr val="002060"/>
                            </a:solidFill>
                            <a:latin typeface="+mj-lt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+mj-lt"/>
                    <a:ea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2060"/>
                        </a:solidFill>
                        <a:latin typeface="+mj-lt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+mj-lt"/>
                    <a:ea typeface="+mn-ea"/>
                  </a:rPr>
                  <a:t>上的投影。</a:t>
                </a:r>
              </a:p>
            </p:txBody>
          </p:sp>
        </mc:Choice>
        <mc:Fallback>
          <p:sp>
            <p:nvSpPr>
              <p:cNvPr id="3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 bwMode="auto">
              <a:xfrm>
                <a:off x="1020641" y="1583655"/>
                <a:ext cx="8638264" cy="768928"/>
              </a:xfrm>
              <a:prstGeom prst="rect">
                <a:avLst/>
              </a:prstGeom>
              <a:blipFill>
                <a:blip r:embed="rId3"/>
                <a:stretch>
                  <a:fillRect l="-1059" t="-9524" b="-182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85694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欧氏空间的例子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714791" y="1494331"/>
            <a:ext cx="741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1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3"/>
              <p:cNvSpPr>
                <a:spLocks noChangeArrowheads="1"/>
              </p:cNvSpPr>
              <p:nvPr/>
            </p:nvSpPr>
            <p:spPr bwMode="auto">
              <a:xfrm>
                <a:off x="867191" y="2081441"/>
                <a:ext cx="7415213" cy="468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ℝ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191" y="2081441"/>
                <a:ext cx="7415213" cy="468718"/>
              </a:xfrm>
              <a:prstGeom prst="rect">
                <a:avLst/>
              </a:prstGeom>
              <a:blipFill rotWithShape="1">
                <a:blip r:embed="rId3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749771" y="2623581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;   ∀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ℝ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771" y="2623581"/>
                <a:ext cx="8124409" cy="468205"/>
              </a:xfrm>
              <a:prstGeom prst="rect">
                <a:avLst/>
              </a:prstGeom>
              <a:blipFill rotWithShape="1">
                <a:blip r:embed="rId4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300678" y="3196322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定义内积：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915618" y="3702326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 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618" y="3702326"/>
                <a:ext cx="8124409" cy="468205"/>
              </a:xfrm>
              <a:prstGeom prst="rect">
                <a:avLst/>
              </a:prstGeom>
              <a:blipFill>
                <a:blip r:embed="rId5"/>
                <a:stretch>
                  <a:fillRect b="-168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915618" y="4268140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:r>
                  <a:rPr lang="zh-CN" altLang="en-US" sz="2400" b="1" dirty="0">
                    <a:solidFill>
                      <a:schemeClr val="accent4"/>
                    </a:solidFill>
                    <a:latin typeface="+mn-ea"/>
                    <a:ea typeface="+mn-ea"/>
                  </a:rPr>
                  <a:t>经典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欧氏空间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618" y="4268140"/>
                <a:ext cx="7415213" cy="463781"/>
              </a:xfrm>
              <a:prstGeom prst="rect">
                <a:avLst/>
              </a:prstGeom>
              <a:blipFill>
                <a:blip r:embed="rId6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C630CE4E-C68F-443A-A3A2-BDEB6AB42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618" y="3696823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 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C630CE4E-C68F-443A-A3A2-BDEB6AB42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618" y="3696823"/>
                <a:ext cx="8124409" cy="468205"/>
              </a:xfrm>
              <a:prstGeom prst="rect">
                <a:avLst/>
              </a:prstGeom>
              <a:blipFill>
                <a:blip r:embed="rId7"/>
                <a:stretch>
                  <a:fillRect b="-168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7835106-9075-4C2C-8947-29A16C780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108" y="5902773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是此内积下的欧氏空间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7835106-9075-4C2C-8947-29A16C780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08" y="5902773"/>
                <a:ext cx="7415213" cy="463781"/>
              </a:xfrm>
              <a:prstGeom prst="rect">
                <a:avLst/>
              </a:prstGeom>
              <a:blipFill rotWithShape="0">
                <a:blip r:embed="rId8"/>
                <a:stretch>
                  <a:fillRect l="-1316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8424F236-C5D1-49CE-94C6-79514B82D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724" y="4829530"/>
                <a:ext cx="6875462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给定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阶实正定阵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定义内积：</a:t>
                </a:r>
              </a:p>
            </p:txBody>
          </p:sp>
        </mc:Choice>
        <mc:Fallback xmlns=""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8424F236-C5D1-49CE-94C6-79514B82D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6724" y="4829530"/>
                <a:ext cx="6875462" cy="463781"/>
              </a:xfrm>
              <a:prstGeom prst="rect">
                <a:avLst/>
              </a:prstGeom>
              <a:blipFill>
                <a:blip r:embed="rId9"/>
                <a:stretch>
                  <a:fillRect l="-1330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CFD6AFE4-11EB-4C81-AAC8-ED232BA9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916" y="5331456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𝜷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CFD6AFE4-11EB-4C81-AAC8-ED232BA91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916" y="5331456"/>
                <a:ext cx="8124409" cy="46820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85087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3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94436"/>
                <a:ext cx="7561263" cy="19480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的子空间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上的正交投影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‖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‖=</m:t>
                      </m:r>
                      <m:func>
                        <m:func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1" i="1">
                                  <a:latin typeface="Cambria Math"/>
                                </a:rPr>
                                <m:t>𝜷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‖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𝜷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‖</m:t>
                          </m:r>
                        </m:e>
                      </m:func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94436"/>
                <a:ext cx="7561263" cy="1948097"/>
              </a:xfrm>
              <a:prstGeom prst="rect">
                <a:avLst/>
              </a:prstGeom>
              <a:blipFill rotWithShape="1">
                <a:blip r:embed="rId2"/>
                <a:stretch>
                  <a:fillRect l="-1612" t="-938" r="-886" b="-21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5351535" y="3730625"/>
            <a:ext cx="2959100" cy="1211263"/>
            <a:chOff x="3465" y="2350"/>
            <a:chExt cx="1864" cy="763"/>
          </a:xfrm>
        </p:grpSpPr>
        <p:sp>
          <p:nvSpPr>
            <p:cNvPr id="17" name="平行四边形 16"/>
            <p:cNvSpPr>
              <a:spLocks noChangeArrowheads="1"/>
            </p:cNvSpPr>
            <p:nvPr/>
          </p:nvSpPr>
          <p:spPr bwMode="auto">
            <a:xfrm>
              <a:off x="3465" y="2350"/>
              <a:ext cx="1864" cy="763"/>
            </a:xfrm>
            <a:prstGeom prst="parallelogram">
              <a:avLst>
                <a:gd name="adj" fmla="val 44505"/>
              </a:avLst>
            </a:prstGeom>
            <a:solidFill>
              <a:srgbClr val="FFFFCC"/>
            </a:solidFill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kumimoji="0" lang="zh-CN" altLang="en-US" sz="180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3560" y="2852"/>
                  <a:ext cx="31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dirty="0" smtClean="0">
                            <a:solidFill>
                              <a:srgbClr val="003366"/>
                            </a:solidFill>
                            <a:latin typeface="Cambria Math"/>
                            <a:ea typeface="黑体" pitchFamily="49" charset="-122"/>
                          </a:rPr>
                          <m:t>𝑾</m:t>
                        </m:r>
                      </m:oMath>
                    </m:oMathPara>
                  </a14:m>
                  <a:endParaRPr kumimoji="0" lang="zh-CN" altLang="en-US" sz="2000" b="1" i="1" dirty="0">
                    <a:solidFill>
                      <a:srgbClr val="003366"/>
                    </a:solidFill>
                    <a:ea typeface="黑体" pitchFamily="49" charset="-122"/>
                  </a:endParaRPr>
                </a:p>
              </p:txBody>
            </p:sp>
          </mc:Choice>
          <mc:Fallback xmlns="">
            <p:sp>
              <p:nvSpPr>
                <p:cNvPr id="18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0" y="2852"/>
                  <a:ext cx="315" cy="2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6300860" y="2936875"/>
            <a:ext cx="1225550" cy="1223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6035748" y="4206875"/>
                <a:ext cx="50323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1" i="1" dirty="0" smtClean="0">
                          <a:solidFill>
                            <a:srgbClr val="003366"/>
                          </a:solidFill>
                          <a:latin typeface="Cambria Math"/>
                          <a:ea typeface="黑体" pitchFamily="49" charset="-122"/>
                        </a:rPr>
                        <m:t>𝜷</m:t>
                      </m:r>
                    </m:oMath>
                  </m:oMathPara>
                </a14:m>
                <a:endParaRPr kumimoji="0" lang="zh-CN" altLang="en-US" sz="2000" b="1" i="1" dirty="0">
                  <a:solidFill>
                    <a:srgbClr val="003366"/>
                  </a:solidFill>
                  <a:latin typeface="Symbol" pitchFamily="18" charset="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748" y="4206875"/>
                <a:ext cx="503237" cy="396875"/>
              </a:xfrm>
              <a:prstGeom prst="rect">
                <a:avLst/>
              </a:prstGeom>
              <a:blipFill rotWithShape="1">
                <a:blip r:embed="rId4"/>
                <a:stretch>
                  <a:fillRect b="-18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7273998" y="2479675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000" b="1" i="1" dirty="0">
                <a:solidFill>
                  <a:srgbClr val="003366"/>
                </a:solidFill>
                <a:latin typeface="Symbol" pitchFamily="18" charset="2"/>
                <a:ea typeface="黑体" pitchFamily="49" charset="-122"/>
              </a:rPr>
              <a:t>a</a:t>
            </a:r>
            <a:endParaRPr kumimoji="0" lang="zh-CN" altLang="en-US" sz="2000" b="1" i="1" dirty="0">
              <a:solidFill>
                <a:srgbClr val="003366"/>
              </a:solidFill>
              <a:latin typeface="Symbol" pitchFamily="18" charset="2"/>
              <a:ea typeface="黑体" pitchFamily="49" charset="-122"/>
            </a:endParaRPr>
          </a:p>
        </p:txBody>
      </p:sp>
      <p:grpSp>
        <p:nvGrpSpPr>
          <p:cNvPr id="22" name="组合 26"/>
          <p:cNvGrpSpPr>
            <a:grpSpLocks/>
          </p:cNvGrpSpPr>
          <p:nvPr/>
        </p:nvGrpSpPr>
        <p:grpSpPr bwMode="auto">
          <a:xfrm>
            <a:off x="7275585" y="2924175"/>
            <a:ext cx="503238" cy="1674873"/>
            <a:chOff x="7569201" y="2924175"/>
            <a:chExt cx="503238" cy="1674873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7812088" y="2924175"/>
              <a:ext cx="7938" cy="12128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2"/>
                <p:cNvSpPr>
                  <a:spLocks noChangeArrowheads="1"/>
                </p:cNvSpPr>
                <p:nvPr/>
              </p:nvSpPr>
              <p:spPr bwMode="auto">
                <a:xfrm>
                  <a:off x="7569201" y="4198938"/>
                  <a:ext cx="50323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1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𝜶</m:t>
                            </m:r>
                          </m:e>
                          <m:sub>
                            <m:r>
                              <a:rPr kumimoji="0" lang="en-US" altLang="zh-CN" sz="20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1" i="1" dirty="0">
                    <a:solidFill>
                      <a:srgbClr val="003366"/>
                    </a:solidFill>
                    <a:latin typeface="Symbol" pitchFamily="18" charset="2"/>
                    <a:ea typeface="黑体" pitchFamily="49" charset="-122"/>
                  </a:endParaRPr>
                </a:p>
              </p:txBody>
            </p:sp>
          </mc:Choice>
          <mc:Fallback xmlns="">
            <p:sp>
              <p:nvSpPr>
                <p:cNvPr id="24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9201" y="4198938"/>
                  <a:ext cx="503238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6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6294510" y="3933825"/>
            <a:ext cx="1223963" cy="215900"/>
            <a:chOff x="6588126" y="3933825"/>
            <a:chExt cx="1223963" cy="215900"/>
          </a:xfrm>
        </p:grpSpPr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6588126" y="4149725"/>
              <a:ext cx="12239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7596188" y="3933825"/>
              <a:ext cx="215900" cy="215900"/>
              <a:chOff x="4694" y="2478"/>
              <a:chExt cx="136" cy="136"/>
            </a:xfrm>
          </p:grpSpPr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4694" y="2478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4694" y="2478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1559" y="4277272"/>
                <a:ext cx="414499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zh-CN" alt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zh-CN" alt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0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9" y="4277272"/>
                <a:ext cx="4144999" cy="5539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729005" y="3249727"/>
                <a:ext cx="462317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⊥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005" y="3249727"/>
                <a:ext cx="4623171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451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757852" y="3841720"/>
                <a:ext cx="462317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⊥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根据勾股定理</a:t>
                </a:r>
              </a:p>
            </p:txBody>
          </p:sp>
        </mc:Choice>
        <mc:Fallback xmlns="">
          <p:sp>
            <p:nvSpPr>
              <p:cNvPr id="3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852" y="3841720"/>
                <a:ext cx="4623171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1318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01365" y="4834648"/>
                <a:ext cx="309642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zh-CN" alt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365" y="4834648"/>
                <a:ext cx="3096425" cy="5539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74360" y="5475698"/>
                <a:ext cx="16560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0" y="5475698"/>
                <a:ext cx="1656031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834750" y="5982310"/>
                <a:ext cx="462317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/>
                          </a:rPr>
                          <m:t>𝜶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≤</m:t>
                    </m:r>
                    <m:r>
                      <a:rPr lang="en-US" altLang="zh-CN" sz="2000" b="1" i="1">
                        <a:latin typeface="Cambria Math"/>
                      </a:rPr>
                      <m:t>‖</m:t>
                    </m:r>
                    <m:r>
                      <a:rPr lang="en-US" altLang="zh-CN" sz="2000" b="1" i="1">
                        <a:latin typeface="Cambria Math"/>
                      </a:rPr>
                      <m:t>𝜶</m:t>
                    </m:r>
                    <m:r>
                      <a:rPr lang="en-US" altLang="zh-CN" sz="2000" b="1" i="1">
                        <a:latin typeface="Cambria Math"/>
                      </a:rPr>
                      <m:t>−</m:t>
                    </m:r>
                    <m:r>
                      <a:rPr lang="en-US" altLang="zh-CN" sz="2000" b="1" i="1">
                        <a:latin typeface="Cambria Math"/>
                      </a:rPr>
                      <m:t>𝜷</m:t>
                    </m:r>
                    <m:r>
                      <a:rPr lang="en-US" altLang="zh-CN" sz="2000" b="1" i="1">
                        <a:latin typeface="Cambria Math"/>
                      </a:rPr>
                      <m:t>‖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∀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750" y="5982310"/>
                <a:ext cx="4623171" cy="400110"/>
              </a:xfrm>
              <a:prstGeom prst="rect">
                <a:avLst/>
              </a:prstGeom>
              <a:blipFill rotWithShape="1">
                <a:blip r:embed="rId12"/>
                <a:stretch>
                  <a:fillRect l="-1451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">
                <a:extLst>
                  <a:ext uri="{FF2B5EF4-FFF2-40B4-BE49-F238E27FC236}">
                    <a16:creationId xmlns:a16="http://schemas.microsoft.com/office/drawing/2014/main" id="{A802F1A3-3E32-4172-8D6C-83F6A33A4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7790" y="5154264"/>
                <a:ext cx="3348725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sz="2000" b="1" dirty="0">
                    <a:solidFill>
                      <a:schemeClr val="accent2"/>
                    </a:solidFill>
                  </a:rPr>
                  <a:t>   </a:t>
                </a:r>
                <a:r>
                  <a:rPr lang="zh-CN" altLang="en-US" sz="2000" b="1" dirty="0">
                    <a:solidFill>
                      <a:schemeClr val="accent2"/>
                    </a:solidFill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</a:rPr>
                  <a:t>称之为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</a:rPr>
                  <a:t>上的最佳逼近</a:t>
                </a:r>
                <a:r>
                  <a:rPr lang="en-US" altLang="zh-CN" sz="2000" b="1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Text Box 4">
                <a:extLst>
                  <a:ext uri="{FF2B5EF4-FFF2-40B4-BE49-F238E27FC236}">
                    <a16:creationId xmlns:a16="http://schemas.microsoft.com/office/drawing/2014/main" id="{A802F1A3-3E32-4172-8D6C-83F6A33A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7790" y="5154264"/>
                <a:ext cx="3348725" cy="707886"/>
              </a:xfrm>
              <a:prstGeom prst="rect">
                <a:avLst/>
              </a:prstGeom>
              <a:blipFill>
                <a:blip r:embed="rId13"/>
                <a:stretch>
                  <a:fillRect l="-2004" t="-4310" r="-1093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5753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0" grpId="0"/>
      <p:bldP spid="21" grpId="0"/>
      <p:bldP spid="3" grpId="0"/>
      <p:bldP spid="31" grpId="0"/>
      <p:bldP spid="32" grpId="0"/>
      <p:bldP spid="4" grpId="0"/>
      <p:bldP spid="5" grpId="0"/>
      <p:bldP spid="35" grpId="0"/>
      <p:bldP spid="3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最小二乘解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69" y="3005331"/>
            <a:ext cx="3568638" cy="274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94436"/>
                <a:ext cx="7561263" cy="1791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问题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实际问题中两个变量是线性关系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𝒚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𝒂𝒙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. </a:t>
                </a:r>
                <a:r>
                  <a:rPr kumimoji="1" lang="zh-CN" altLang="en-US" sz="2400" b="1" dirty="0">
                    <a:latin typeface="+mn-ea"/>
                  </a:rPr>
                  <a:t>经实验得到一组数据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/>
                      </a:rPr>
                      <m:t>,⋯,(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 </a:t>
                </a:r>
                <a:r>
                  <a:rPr lang="zh-CN" altLang="en-US" sz="2400" b="1" dirty="0">
                    <a:latin typeface="+mn-ea"/>
                  </a:rPr>
                  <a:t>现在需要确定系数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𝒂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94436"/>
                <a:ext cx="7561263" cy="1791260"/>
              </a:xfrm>
              <a:prstGeom prst="rect">
                <a:avLst/>
              </a:prstGeom>
              <a:blipFill rotWithShape="1">
                <a:blip r:embed="rId3"/>
                <a:stretch>
                  <a:fillRect l="-1612" t="-1020" r="-645" b="-68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729005" y="4957700"/>
            <a:ext cx="414499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该方程组无解！</a:t>
            </a:r>
            <a:r>
              <a:rPr lang="en-US" altLang="zh-CN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729005" y="3199393"/>
            <a:ext cx="46231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得到方程组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13"/>
              <p:cNvSpPr>
                <a:spLocks noChangeArrowheads="1"/>
              </p:cNvSpPr>
              <p:nvPr/>
            </p:nvSpPr>
            <p:spPr bwMode="auto">
              <a:xfrm>
                <a:off x="380348" y="3685033"/>
                <a:ext cx="4623171" cy="128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348" y="3685033"/>
                <a:ext cx="4623171" cy="12810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729005" y="5470193"/>
            <a:ext cx="414499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：如何找到方程组的近似解？</a:t>
            </a:r>
            <a:endParaRPr lang="en-US" altLang="zh-CN" sz="20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21962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最小二乘解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69" y="3005331"/>
            <a:ext cx="3568638" cy="274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94436"/>
                <a:ext cx="7561263" cy="1791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问题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实际问题中两个变量是线性关系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𝒚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𝒂𝒙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. </a:t>
                </a:r>
                <a:r>
                  <a:rPr kumimoji="1" lang="zh-CN" altLang="en-US" sz="2400" b="1" dirty="0">
                    <a:latin typeface="+mn-ea"/>
                  </a:rPr>
                  <a:t>经实验得到一组数据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/>
                      </a:rPr>
                      <m:t>,⋯,(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 </a:t>
                </a:r>
                <a:r>
                  <a:rPr lang="zh-CN" altLang="en-US" sz="2400" b="1" dirty="0">
                    <a:latin typeface="+mn-ea"/>
                  </a:rPr>
                  <a:t>现在需要确定系数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𝒂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94436"/>
                <a:ext cx="7561263" cy="1791260"/>
              </a:xfrm>
              <a:prstGeom prst="rect">
                <a:avLst/>
              </a:prstGeom>
              <a:blipFill rotWithShape="1">
                <a:blip r:embed="rId3"/>
                <a:stretch>
                  <a:fillRect l="-1612" t="-1020" r="-645" b="-68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9005" y="4957700"/>
                <a:ext cx="414499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𝒂</m:t>
                    </m:r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𝒃</m:t>
                    </m:r>
                  </m:oMath>
                </a14:m>
                <a:r>
                  <a:rPr lang="zh-CN" altLang="en-US" sz="2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使得偏差平方和最小</a:t>
                </a:r>
                <a:r>
                  <a:rPr lang="en-US" altLang="zh-CN" sz="2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这样的解称之为</a:t>
                </a:r>
                <a:r>
                  <a:rPr lang="zh-CN" altLang="en-US" sz="2000" b="1" kern="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最小二乘解</a:t>
                </a:r>
                <a:r>
                  <a:rPr lang="en-US" altLang="zh-CN" sz="2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5" y="4957700"/>
                <a:ext cx="4144999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1618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13"/>
              <p:cNvSpPr>
                <a:spLocks noChangeArrowheads="1"/>
              </p:cNvSpPr>
              <p:nvPr/>
            </p:nvSpPr>
            <p:spPr bwMode="auto">
              <a:xfrm>
                <a:off x="380348" y="3685033"/>
                <a:ext cx="4623171" cy="931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𝜹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𝒔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𝒂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348" y="3685033"/>
                <a:ext cx="4623171" cy="9312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729005" y="3085696"/>
            <a:ext cx="414499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解法：考虑偏差平方和</a:t>
            </a:r>
            <a:endParaRPr lang="en-US" altLang="zh-CN" sz="20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11752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94436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问题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最小二乘解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设有不相容的线性方程组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𝑨𝒙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即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94436"/>
                <a:ext cx="7561263" cy="1052596"/>
              </a:xfrm>
              <a:prstGeom prst="rect">
                <a:avLst/>
              </a:prstGeom>
              <a:blipFill rotWithShape="1">
                <a:blip r:embed="rId3"/>
                <a:stretch>
                  <a:fillRect l="-1612" t="-1734" b="-12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087" y="4198484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>
                    <a:latin typeface="+mn-ea"/>
                  </a:rPr>
                  <a:t>求数组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使得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087" y="4198484"/>
                <a:ext cx="756126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90" t="-10667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99748" y="4660692"/>
                <a:ext cx="4914359" cy="931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𝜹</m:t>
                      </m:r>
                      <m:r>
                        <a:rPr lang="en-US" altLang="zh-CN" sz="20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𝒊</m:t>
                          </m:r>
                          <m: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</m:t>
                                      </m:r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</m:t>
                                      </m:r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48" y="4660692"/>
                <a:ext cx="4914359" cy="93121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5610508"/>
                <a:ext cx="7561263" cy="9048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>
                    <a:latin typeface="+mn-ea"/>
                  </a:rPr>
                  <a:t>最小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这组数称为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𝑨𝒙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最小二乘解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这个方法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b="1" dirty="0">
                    <a:latin typeface="+mn-ea"/>
                  </a:rPr>
                  <a:t>称为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最小二乘法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Least square method</a:t>
                </a:r>
                <a:r>
                  <a:rPr lang="en-US" altLang="zh-CN" sz="2400" b="1" dirty="0">
                    <a:latin typeface="+mn-ea"/>
                  </a:rPr>
                  <a:t>).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5610508"/>
                <a:ext cx="7561263" cy="904863"/>
              </a:xfrm>
              <a:prstGeom prst="rect">
                <a:avLst/>
              </a:prstGeom>
              <a:blipFill rotWithShape="1">
                <a:blip r:embed="rId8"/>
                <a:stretch>
                  <a:fillRect l="-1209" t="-5369" b="-14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95325" y="2338991"/>
                <a:ext cx="4800032" cy="1757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338991"/>
                <a:ext cx="4800032" cy="17571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95597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" grpId="0"/>
      <p:bldP spid="4" grpId="0"/>
      <p:bldP spid="11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1294436"/>
                <a:ext cx="7561263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解法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最小二乘法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0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/>
                      </a:rPr>
                      <m:t>𝑨</m:t>
                    </m:r>
                    <m:r>
                      <a:rPr kumimoji="1" lang="en-US" altLang="zh-CN" sz="20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kumimoji="1" lang="en-US" altLang="zh-CN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𝑾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Span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1294436"/>
                <a:ext cx="7561263" cy="978729"/>
              </a:xfrm>
              <a:prstGeom prst="rect">
                <a:avLst/>
              </a:prstGeom>
              <a:blipFill rotWithShape="1">
                <a:blip r:embed="rId2"/>
                <a:stretch>
                  <a:fillRect l="-1612" t="-1863" b="-99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2282034"/>
                <a:ext cx="459800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𝒚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𝑨𝒙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∈</m:t>
                    </m:r>
                    <m:r>
                      <a:rPr lang="en-US" altLang="zh-CN" sz="20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latin typeface="+mn-ea"/>
                  </a:rPr>
                  <a:t>, </a:t>
                </a:r>
                <a:r>
                  <a:rPr lang="zh-CN" altLang="en-US" sz="2000" b="1" dirty="0">
                    <a:latin typeface="+mn-ea"/>
                  </a:rPr>
                  <a:t>且</a:t>
                </a:r>
                <a:endParaRPr lang="en-US" altLang="zh-CN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2282034"/>
                <a:ext cx="459800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576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99254" y="2720960"/>
                <a:ext cx="1755352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𝜹</m:t>
                      </m:r>
                      <m:r>
                        <a:rPr lang="en-US" altLang="zh-CN" sz="2000" b="1" i="1" kern="0" dirty="0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𝒃</m:t>
                              </m:r>
                              <m:r>
                                <a:rPr lang="en-US" altLang="zh-CN" sz="20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1" i="1" kern="0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54" y="2720960"/>
                <a:ext cx="1755352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33" y="3136448"/>
                <a:ext cx="75612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 b="1" dirty="0">
                    <a:latin typeface="+mn-ea"/>
                  </a:rPr>
                  <a:t>问题转化为寻找向量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𝒚</m:t>
                    </m:r>
                    <m:r>
                      <a:rPr lang="en-US" altLang="zh-CN" sz="2000" b="1" i="1" smtClean="0">
                        <a:latin typeface="Cambria Math"/>
                      </a:rPr>
                      <m:t>∈</m:t>
                    </m:r>
                    <m:r>
                      <a:rPr lang="en-US" altLang="zh-CN" sz="20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‖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𝒃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𝒚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‖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的最短距离</a:t>
                </a:r>
                <a:r>
                  <a:rPr lang="en-US" altLang="zh-CN" sz="20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833" y="3136448"/>
                <a:ext cx="7561263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87" t="-7692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4751275" y="3871948"/>
            <a:ext cx="2701255" cy="1897139"/>
            <a:chOff x="7460456" y="3231879"/>
            <a:chExt cx="4191000" cy="2966796"/>
          </a:xfrm>
        </p:grpSpPr>
        <p:grpSp>
          <p:nvGrpSpPr>
            <p:cNvPr id="12" name="组合 11"/>
            <p:cNvGrpSpPr/>
            <p:nvPr/>
          </p:nvGrpSpPr>
          <p:grpSpPr>
            <a:xfrm>
              <a:off x="7460456" y="3231879"/>
              <a:ext cx="4191000" cy="2966796"/>
              <a:chOff x="7460456" y="3281604"/>
              <a:chExt cx="4191000" cy="2966796"/>
            </a:xfrm>
          </p:grpSpPr>
          <p:sp>
            <p:nvSpPr>
              <p:cNvPr id="14" name="平行四边形 13"/>
              <p:cNvSpPr/>
              <p:nvPr/>
            </p:nvSpPr>
            <p:spPr>
              <a:xfrm>
                <a:off x="7460456" y="4694682"/>
                <a:ext cx="4191000" cy="1553718"/>
              </a:xfrm>
              <a:prstGeom prst="parallelogram">
                <a:avLst>
                  <a:gd name="adj" fmla="val 7521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9537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 bwMode="auto">
              <a:xfrm flipV="1">
                <a:off x="8298656" y="3733800"/>
                <a:ext cx="1752600" cy="1905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6" name="直接箭头连接符 15"/>
              <p:cNvCxnSpPr/>
              <p:nvPr/>
            </p:nvCxnSpPr>
            <p:spPr bwMode="auto">
              <a:xfrm>
                <a:off x="8298656" y="56388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10051256" y="3812514"/>
                <a:ext cx="0" cy="1905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0"/>
                  <p:cNvSpPr txBox="1"/>
                  <p:nvPr/>
                </p:nvSpPr>
                <p:spPr bwMode="auto">
                  <a:xfrm>
                    <a:off x="9668259" y="3281604"/>
                    <a:ext cx="308794" cy="4331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646614" y="3281604"/>
                    <a:ext cx="352084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1"/>
                  <p:cNvSpPr txBox="1"/>
                  <p:nvPr/>
                </p:nvSpPr>
                <p:spPr bwMode="auto">
                  <a:xfrm>
                    <a:off x="9614538" y="5590142"/>
                    <a:ext cx="314564" cy="4331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592797" y="5590141"/>
                    <a:ext cx="358047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3"/>
                  <p:cNvSpPr txBox="1"/>
                  <p:nvPr/>
                </p:nvSpPr>
                <p:spPr bwMode="auto">
                  <a:xfrm>
                    <a:off x="11042611" y="4686300"/>
                    <a:ext cx="461699" cy="4331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009768" y="4686300"/>
                    <a:ext cx="527387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9998698" y="3918773"/>
                  <a:ext cx="125348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98" y="3918773"/>
                  <a:ext cx="1253485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838" y="3550851"/>
                <a:ext cx="75612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 b="1" dirty="0">
                    <a:latin typeface="+mn-ea"/>
                  </a:rPr>
                  <a:t>根据正交投影定理</a:t>
                </a:r>
                <a:r>
                  <a:rPr lang="en-US" altLang="zh-CN" sz="20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上的投影</a:t>
                </a:r>
                <a:r>
                  <a:rPr lang="en-US" altLang="zh-CN" sz="2000" b="1" dirty="0">
                    <a:latin typeface="+mn-ea"/>
                  </a:rPr>
                  <a:t>, </a:t>
                </a:r>
                <a:r>
                  <a:rPr lang="zh-CN" altLang="en-US" sz="2000" b="1" dirty="0">
                    <a:latin typeface="+mn-ea"/>
                  </a:rPr>
                  <a:t>从而</a:t>
                </a:r>
                <a:endParaRPr lang="en-US" altLang="zh-CN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38" y="3550851"/>
                <a:ext cx="7561263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806" t="-7576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39018" y="3871948"/>
                <a:ext cx="144340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𝒃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kumimoji="1"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kumimoji="1"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018" y="3871948"/>
                <a:ext cx="1443407" cy="55399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229990" y="4437319"/>
                <a:ext cx="346530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𝒃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𝑨𝒙</m:t>
                      </m:r>
                      <m:r>
                        <a:rPr kumimoji="1"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1" lang="en-US" altLang="zh-CN" sz="20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pan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90" y="4437319"/>
                <a:ext cx="3465308" cy="55399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03838" y="4148193"/>
            <a:ext cx="4411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endParaRPr kumimoji="1"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346961" y="4901498"/>
                <a:ext cx="3289747" cy="5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𝑻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𝒃</m:t>
                          </m:r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𝑨𝒙</m:t>
                          </m:r>
                        </m:e>
                      </m:d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𝒊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,⋯,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𝒔</m:t>
                      </m:r>
                    </m:oMath>
                  </m:oMathPara>
                </a14:m>
                <a:endParaRPr kumimoji="1"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61" y="4901498"/>
                <a:ext cx="3289747" cy="5851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08476" y="5466420"/>
                <a:ext cx="2262864" cy="562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kumimoji="1"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𝒃</m:t>
                        </m:r>
                        <m:r>
                          <a:rPr kumimoji="1"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kumimoji="1"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𝑨𝒙</m:t>
                        </m:r>
                      </m:e>
                    </m:d>
                    <m:r>
                      <a:rPr kumimoji="1" lang="en-US" altLang="zh-CN" sz="2000" b="1" i="1" smtClean="0">
                        <a:solidFill>
                          <a:srgbClr val="00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000" b="1" i="1" smtClean="0">
                        <a:solidFill>
                          <a:srgbClr val="00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𝟎</m:t>
                    </m:r>
                  </m:oMath>
                </a14:m>
                <a:r>
                  <a:rPr kumimoji="1" lang="en-US" altLang="zh-CN" sz="20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endParaRPr kumimoji="1"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5466420"/>
                <a:ext cx="2262864" cy="56227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687321" y="5444651"/>
                <a:ext cx="1956882" cy="6561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𝑨𝒙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𝒃</m:t>
                      </m:r>
                    </m:oMath>
                  </m:oMathPara>
                </a14:m>
                <a:endParaRPr kumimoji="1"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21" y="5444651"/>
                <a:ext cx="1956882" cy="65614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993155" y="6050459"/>
                <a:ext cx="350315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最小二乘解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0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满足的充要条件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155" y="6050459"/>
                <a:ext cx="3503155" cy="553998"/>
              </a:xfrm>
              <a:prstGeom prst="rect">
                <a:avLst/>
              </a:prstGeom>
              <a:blipFill rotWithShape="1">
                <a:blip r:embed="rId16"/>
                <a:stretch>
                  <a:fillRect l="-1913" r="-69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5189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" grpId="0"/>
      <p:bldP spid="4" grpId="0"/>
      <p:bldP spid="11" grpId="0"/>
      <p:bldP spid="21" grpId="0"/>
      <p:bldP spid="5" grpId="0"/>
      <p:bldP spid="22" grpId="0"/>
      <p:bldP spid="23" grpId="0"/>
      <p:bldP spid="24" grpId="0"/>
      <p:bldP spid="25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最小二乘解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189D6BE9-3B58-4DE9-AE57-91B38BB5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8" y="1294436"/>
            <a:ext cx="7561263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解法</a:t>
            </a:r>
            <a:r>
              <a:rPr lang="en-US" altLang="zh-CN" sz="2800" b="1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最小二乘法</a:t>
            </a:r>
            <a:r>
              <a:rPr lang="en-US" altLang="zh-CN" sz="2800" b="1" dirty="0">
                <a:solidFill>
                  <a:schemeClr val="accent6"/>
                </a:solidFill>
                <a:latin typeface="+mn-ea"/>
              </a:rPr>
              <a:t>): 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高等数学推演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5BE73AE7-ED13-4068-8FB7-AE497E06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8" y="2001903"/>
            <a:ext cx="7467600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+mn-ea"/>
              </a:rPr>
              <a:t>根据多元函数极值条件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75566" y="2489987"/>
                <a:ext cx="2556630" cy="727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𝑨𝒙</m:t>
                              </m:r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sz="20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𝜹</m:t>
                      </m:r>
                    </m:oMath>
                  </m:oMathPara>
                </a14:m>
                <a:endParaRPr lang="en-US" altLang="zh-CN" sz="2000" b="1" i="1" kern="0" dirty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0"/>
                <a:endParaRPr lang="en-US" altLang="zh-CN" sz="2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6" y="2489987"/>
                <a:ext cx="2556630" cy="727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59765" y="4240071"/>
                <a:ext cx="5746573" cy="482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𝟐</m:t>
                      </m:r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𝒏𝒋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𝑨𝒙</m:t>
                          </m:r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𝟐</m:t>
                      </m:r>
                      <m:sSubSup>
                        <m:sSubSupPr>
                          <m:ctrlP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𝑻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𝑨𝒙</m:t>
                          </m:r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srgbClr val="00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</m:oMath>
                  </m:oMathPara>
                </a14:m>
                <a:endParaRPr lang="en-US" altLang="zh-CN" sz="2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65" y="4240071"/>
                <a:ext cx="5746573" cy="482248"/>
              </a:xfrm>
              <a:prstGeom prst="rect">
                <a:avLst/>
              </a:prstGeom>
              <a:blipFill>
                <a:blip r:embed="rId4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480756" y="5088498"/>
                <a:ext cx="1956882" cy="6561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𝑨𝒙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𝒃</m:t>
                      </m:r>
                    </m:oMath>
                  </m:oMathPara>
                </a14:m>
                <a:endParaRPr kumimoji="1"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56" y="5088498"/>
                <a:ext cx="1956882" cy="656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102302" y="3009823"/>
                <a:ext cx="4692438" cy="931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𝒊</m:t>
                          </m:r>
                          <m: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</m:t>
                                      </m:r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</m:t>
                                      </m:r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02" y="3009823"/>
                <a:ext cx="4692438" cy="93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371643" y="5786450"/>
                <a:ext cx="44279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最小二乘解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B0F0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kumimoji="1" lang="zh-CN" altLang="en-US" sz="24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满足的充要条件</a:t>
                </a:r>
                <a:r>
                  <a:rPr kumimoji="1" lang="en-US" altLang="zh-CN" sz="24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43" y="5786450"/>
                <a:ext cx="4427987" cy="646331"/>
              </a:xfrm>
              <a:prstGeom prst="rect">
                <a:avLst/>
              </a:prstGeom>
              <a:blipFill>
                <a:blip r:embed="rId7"/>
                <a:stretch>
                  <a:fillRect l="-2066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1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0" grpId="0" animBg="1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2126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8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求线性方程组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2126480"/>
              </a:xfrm>
              <a:prstGeom prst="rect">
                <a:avLst/>
              </a:prstGeom>
              <a:blipFill>
                <a:blip r:embed="rId3"/>
                <a:stretch>
                  <a:fillRect l="-1233" t="-2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037797" y="5484339"/>
                <a:ext cx="6875462" cy="722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2000" b="1" kern="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最小二乘解为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𝟏𝟕</m:t>
                            </m:r>
                          </m:num>
                          <m:den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𝟔</m:t>
                            </m:r>
                          </m:den>
                        </m:f>
                        <m:r>
                          <a:rPr lang="en-US" altLang="zh-CN" sz="2000" b="1" i="1" kern="0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𝟏𝟑</m:t>
                            </m:r>
                          </m:num>
                          <m:den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𝟔</m:t>
                            </m:r>
                          </m:den>
                        </m:f>
                        <m:r>
                          <a:rPr lang="en-US" altLang="zh-CN" sz="2000" b="1" i="1" kern="0" smtClean="0">
                            <a:solidFill>
                              <a:srgbClr val="0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2000" b="1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𝟔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1" kern="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7797" y="5484339"/>
                <a:ext cx="6875462" cy="722698"/>
              </a:xfrm>
              <a:prstGeom prst="rect">
                <a:avLst/>
              </a:prstGeom>
              <a:blipFill rotWithShape="1">
                <a:blip r:embed="rId4"/>
                <a:stretch>
                  <a:fillRect l="-887" b="-42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14791" y="3381927"/>
            <a:ext cx="6875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的最小二乘解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  <a:endParaRPr lang="zh-CN" altLang="en-US" sz="24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748041" y="3950329"/>
                <a:ext cx="7165218" cy="1534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𝒃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，则解方程组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r>
                      <a:rPr kumimoji="1" lang="en-US" altLang="zh-CN" sz="2000" b="1" i="1" smtClean="0">
                        <a:latin typeface="Cambria Math"/>
                        <a:ea typeface="微软雅黑" panose="020B0503020204020204" pitchFamily="34" charset="-122"/>
                      </a:rPr>
                      <m:t>𝑨𝒙</m:t>
                    </m:r>
                    <m:r>
                      <a:rPr kumimoji="1" lang="en-US" altLang="zh-CN" sz="2000" b="1" i="1" smtClean="0">
                        <a:latin typeface="Cambria Math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r>
                      <a:rPr kumimoji="1" lang="en-US" altLang="zh-CN" sz="2000" b="1" i="1" smtClean="0">
                        <a:latin typeface="Cambria Math"/>
                        <a:ea typeface="微软雅黑" panose="020B0503020204020204" pitchFamily="34" charset="-122"/>
                      </a:rPr>
                      <m:t>𝒃</m:t>
                    </m:r>
                  </m:oMath>
                </a14:m>
                <a:r>
                  <a:rPr kumimoji="1"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  <a:endPara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041" y="3950329"/>
                <a:ext cx="7165218" cy="1534010"/>
              </a:xfrm>
              <a:prstGeom prst="rect">
                <a:avLst/>
              </a:prstGeom>
              <a:blipFill rotWithShape="1">
                <a:blip r:embed="rId5"/>
                <a:stretch>
                  <a:fillRect l="-9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10985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欧氏空间的例子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714791" y="1494331"/>
            <a:ext cx="7415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2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线性空间</a:t>
            </a:r>
            <a:endParaRPr lang="en-US" altLang="zh-CN" sz="24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044620" y="3555554"/>
            <a:ext cx="6613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定义内积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2075326" y="3528658"/>
                <a:ext cx="45517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5326" y="3528658"/>
                <a:ext cx="455175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714791" y="4138567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ℝ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是此内积下的欧氏空间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4138567"/>
                <a:ext cx="7415213" cy="463781"/>
              </a:xfrm>
              <a:prstGeom prst="rect">
                <a:avLst/>
              </a:prstGeom>
              <a:blipFill>
                <a:blip r:embed="rId4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18879" y="2076258"/>
                <a:ext cx="65308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ℝ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9" y="2076258"/>
                <a:ext cx="6530890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4379" y="2620349"/>
                <a:ext cx="472161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400" dirty="0">
                    <a:solidFill>
                      <a:srgbClr val="0066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</a:p>
              <a:p>
                <a:r>
                  <a:rPr lang="en-US" altLang="zh-CN" sz="2400" b="0" dirty="0">
                    <a:solidFill>
                      <a:srgbClr val="006666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ℝ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79" y="2620349"/>
                <a:ext cx="4721614" cy="830997"/>
              </a:xfrm>
              <a:prstGeom prst="rect">
                <a:avLst/>
              </a:prstGeom>
              <a:blipFill>
                <a:blip r:embed="rId6"/>
                <a:stretch>
                  <a:fillRect l="-129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1846B149-12CB-47E9-A595-9BAD4F27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16" y="4701554"/>
                <a:ext cx="66131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∈[−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可定义内积</a:t>
                </a:r>
              </a:p>
            </p:txBody>
          </p:sp>
        </mc:Choice>
        <mc:Fallback xmlns=""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1846B149-12CB-47E9-A595-9BAD4F27D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816" y="4701554"/>
                <a:ext cx="6613162" cy="461665"/>
              </a:xfrm>
              <a:prstGeom prst="rect">
                <a:avLst/>
              </a:prstGeom>
              <a:blipFill>
                <a:blip r:embed="rId7"/>
                <a:stretch>
                  <a:fillRect l="-1382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7DA84F-131E-4436-85B7-CE0BC6103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879" y="5146439"/>
                <a:ext cx="4551750" cy="953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400" i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7DA84F-131E-4436-85B7-CE0BC6103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879" y="5146439"/>
                <a:ext cx="4551750" cy="95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9403EB4A-2147-4A37-977D-B18C9A8CA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791" y="6051782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ℝ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是此内积下的欧氏空间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9403EB4A-2147-4A37-977D-B18C9A8CA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6051782"/>
                <a:ext cx="7415213" cy="463781"/>
              </a:xfrm>
              <a:prstGeom prst="rect">
                <a:avLst/>
              </a:prstGeom>
              <a:blipFill>
                <a:blip r:embed="rId9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8423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欧氏空间的例子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714791" y="1494331"/>
            <a:ext cx="7415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3  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线性空间</a:t>
            </a:r>
            <a:endParaRPr lang="en-US" altLang="zh-CN" sz="2400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001661" y="3555554"/>
            <a:ext cx="6613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定义内积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1243132" y="3984040"/>
                <a:ext cx="4551750" cy="1142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𝑩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i="1" dirty="0">
                  <a:solidFill>
                    <a:schemeClr val="accent4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132" y="3984040"/>
                <a:ext cx="4551750" cy="11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001661" y="5210754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是此内积下的欧氏空间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661" y="5210754"/>
                <a:ext cx="7415213" cy="463781"/>
              </a:xfrm>
              <a:prstGeom prst="rect">
                <a:avLst/>
              </a:prstGeom>
              <a:blipFill rotWithShape="0">
                <a:blip r:embed="rId4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18879" y="2076258"/>
                <a:ext cx="4494692" cy="567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9" y="2076258"/>
                <a:ext cx="4494692" cy="567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19693" y="2728520"/>
                <a:ext cx="4958152" cy="567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93" y="2728520"/>
                <a:ext cx="4958152" cy="5679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99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向量的范数（长度）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515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是欧氏空间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sz="2400" b="1" dirty="0">
                    <a:latin typeface="+mn-ea"/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范数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norm</a:t>
                </a:r>
                <a:r>
                  <a:rPr lang="en-US" altLang="zh-CN" sz="2400" b="1" dirty="0">
                    <a:latin typeface="+mn-ea"/>
                  </a:rPr>
                  <a:t>), </a:t>
                </a:r>
                <a:r>
                  <a:rPr lang="zh-CN" altLang="en-US" sz="2400" b="1" dirty="0">
                    <a:latin typeface="+mn-ea"/>
                  </a:rPr>
                  <a:t>长度或模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515415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205" b="-80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054" y="4175426"/>
                <a:ext cx="6445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(1)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zh-CN" altLang="en-US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054" y="4175426"/>
                <a:ext cx="6445064" cy="461665"/>
              </a:xfrm>
              <a:prstGeom prst="rect">
                <a:avLst/>
              </a:prstGeom>
              <a:blipFill>
                <a:blip r:embed="rId4"/>
                <a:stretch>
                  <a:fillRect l="-1419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id="{A76612CC-10D1-4ECD-9B3E-D4903FECA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054" y="4632626"/>
                <a:ext cx="51339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(2)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;</a:t>
                </a:r>
                <a:endParaRPr lang="zh-CN" altLang="en-US" sz="2400" b="1" dirty="0">
                  <a:solidFill>
                    <a:schemeClr val="accent2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id="{A76612CC-10D1-4ECD-9B3E-D4903FECA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054" y="4632626"/>
                <a:ext cx="5133975" cy="457200"/>
              </a:xfrm>
              <a:prstGeom prst="rect">
                <a:avLst/>
              </a:prstGeom>
              <a:blipFill>
                <a:blip r:embed="rId5"/>
                <a:stretch>
                  <a:fillRect l="-1781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3">
                <a:extLst>
                  <a:ext uri="{FF2B5EF4-FFF2-40B4-BE49-F238E27FC236}">
                    <a16:creationId xmlns:a16="http://schemas.microsoft.com/office/drawing/2014/main" id="{8AB51C70-3AB1-418C-A823-648EC6E9B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054" y="5064426"/>
                <a:ext cx="36941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(3)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𝜷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+‖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sz="2400" b="1" dirty="0">
                  <a:solidFill>
                    <a:schemeClr val="accent2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Rectangle 23">
                <a:extLst>
                  <a:ext uri="{FF2B5EF4-FFF2-40B4-BE49-F238E27FC236}">
                    <a16:creationId xmlns:a16="http://schemas.microsoft.com/office/drawing/2014/main" id="{8AB51C70-3AB1-418C-A823-648EC6E9B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054" y="5064426"/>
                <a:ext cx="3694112" cy="461665"/>
              </a:xfrm>
              <a:prstGeom prst="rect">
                <a:avLst/>
              </a:prstGeom>
              <a:blipFill>
                <a:blip r:embed="rId6"/>
                <a:stretch>
                  <a:fillRect l="-2475" t="-10526" r="-2475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8">
            <a:extLst>
              <a:ext uri="{FF2B5EF4-FFF2-40B4-BE49-F238E27FC236}">
                <a16:creationId xmlns:a16="http://schemas.microsoft.com/office/drawing/2014/main" id="{00D2A9AF-78F3-4614-A706-5559EEA7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122830"/>
            <a:ext cx="75612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定理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+mn-ea"/>
              </a:rPr>
              <a:t>向量的范数满足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EBD78B-77C1-4887-9E81-787AF36D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649268"/>
            <a:ext cx="7127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. </a:t>
            </a: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+mn-ea"/>
              </a:rPr>
              <a:t>(1)~(3)</a:t>
            </a:r>
            <a:r>
              <a:rPr lang="zh-CN" altLang="en-US" sz="2400" b="1" dirty="0">
                <a:solidFill>
                  <a:schemeClr val="accent2"/>
                </a:solidFill>
                <a:latin typeface="+mn-lt"/>
                <a:ea typeface="+mn-ea"/>
              </a:rPr>
              <a:t>为范数的本性特征</a:t>
            </a:r>
            <a:endParaRPr lang="en-US" altLang="zh-CN" sz="24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79210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8" grpId="0"/>
      <p:bldP spid="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向量的范数（长度）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8323" y="1365463"/>
            <a:ext cx="7415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b="1" dirty="0">
                <a:solidFill>
                  <a:srgbClr val="0066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Cauchy-Schwarz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00359B57-DC34-4C49-A6DA-500626685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818" y="1879384"/>
                <a:ext cx="36941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(4)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𝜶</m:t>
                            </m:r>
                            <m:r>
                              <a:rPr lang="en-US" altLang="zh-CN" sz="24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𝜷</m:t>
                            </m:r>
                          </m:e>
                        </m:d>
                      </m:e>
                    </m:d>
                    <m:r>
                      <a:rPr lang="en-US" altLang="zh-CN" sz="24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sz="2400" b="1" dirty="0">
                  <a:solidFill>
                    <a:schemeClr val="accent2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00359B57-DC34-4C49-A6DA-500626685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818" y="1879384"/>
                <a:ext cx="3694112" cy="461665"/>
              </a:xfrm>
              <a:prstGeom prst="rect">
                <a:avLst/>
              </a:prstGeom>
              <a:blipFill>
                <a:blip r:embed="rId3"/>
                <a:stretch>
                  <a:fillRect l="-2475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A7EF3589-D8C2-4962-BD47-48BC92B35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806" y="2484116"/>
                <a:ext cx="57610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等号成立当且仅当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线性相关；</a:t>
                </a:r>
              </a:p>
            </p:txBody>
          </p:sp>
        </mc:Choice>
        <mc:Fallback xmlns="">
          <p:sp>
            <p:nvSpPr>
              <p:cNvPr id="12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EF3589-D8C2-4962-BD47-48BC92B35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806" y="2484116"/>
                <a:ext cx="57610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587" t="-9211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95153030-22C1-4B98-BA7D-1955BC4FF8DB}"/>
                  </a:ext>
                </a:extLst>
              </p:cNvPr>
              <p:cNvSpPr txBox="1"/>
              <p:nvPr/>
            </p:nvSpPr>
            <p:spPr bwMode="auto">
              <a:xfrm>
                <a:off x="1389132" y="4089835"/>
                <a:ext cx="3929063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ad>
                        <m:radPr>
                          <m:degHide m:val="on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5153030-22C1-4B98-BA7D-1955BC4FF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132" y="4089835"/>
                <a:ext cx="3929063" cy="1008062"/>
              </a:xfrm>
              <a:prstGeom prst="rect">
                <a:avLst/>
              </a:prstGeom>
              <a:blipFill rotWithShape="0">
                <a:blip r:embed="rId5"/>
                <a:stretch>
                  <a:fillRect b="-230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25">
            <a:extLst>
              <a:ext uri="{FF2B5EF4-FFF2-40B4-BE49-F238E27FC236}">
                <a16:creationId xmlns:a16="http://schemas.microsoft.com/office/drawing/2014/main" id="{3E496658-DE4D-4EDD-80DD-E4DFB234E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18" y="3460269"/>
            <a:ext cx="761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Cauchy-</a:t>
            </a:r>
            <a:r>
              <a:rPr lang="en-US" altLang="zh-CN" sz="24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Schwaz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不等式的一些形式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6">
                <a:extLst>
                  <a:ext uri="{FF2B5EF4-FFF2-40B4-BE49-F238E27FC236}">
                    <a16:creationId xmlns:a16="http://schemas.microsoft.com/office/drawing/2014/main" id="{41B93C3C-9BDD-4444-90CC-2E14BA22CC4B}"/>
                  </a:ext>
                </a:extLst>
              </p:cNvPr>
              <p:cNvSpPr txBox="1"/>
              <p:nvPr/>
            </p:nvSpPr>
            <p:spPr bwMode="auto">
              <a:xfrm>
                <a:off x="1255806" y="5359119"/>
                <a:ext cx="6097587" cy="827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rad>
                      <m:rad>
                        <m:radPr>
                          <m:degHide m:val="on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Object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1B93C3C-9BDD-4444-90CC-2E14BA22C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806" y="5359119"/>
                <a:ext cx="6097587" cy="827088"/>
              </a:xfrm>
              <a:prstGeom prst="rect">
                <a:avLst/>
              </a:prstGeom>
              <a:blipFill rotWithShape="0">
                <a:blip r:embed="rId6"/>
                <a:stretch>
                  <a:fillRect b="-147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9283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向量的夹角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1D0C88-4524-4939-8A1D-BA10A9C57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57" y="1416948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Cauchy-</a:t>
            </a:r>
            <a:r>
              <a:rPr lang="en-US" altLang="zh-CN" sz="24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Schwaz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不等式可知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1489E8F6-A57D-48DA-A5C1-4C0055FE3E4F}"/>
                  </a:ext>
                </a:extLst>
              </p:cNvPr>
              <p:cNvSpPr txBox="1"/>
              <p:nvPr/>
            </p:nvSpPr>
            <p:spPr bwMode="auto">
              <a:xfrm>
                <a:off x="2465388" y="1931988"/>
                <a:ext cx="3189287" cy="979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, 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 ||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|| ||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 ,  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1489E8F6-A57D-48DA-A5C1-4C0055FE3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5388" y="1931988"/>
                <a:ext cx="3189287" cy="979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573870F2-B6B8-4447-8354-7A034127DD6B}"/>
                  </a:ext>
                </a:extLst>
              </p:cNvPr>
              <p:cNvSpPr txBox="1"/>
              <p:nvPr/>
            </p:nvSpPr>
            <p:spPr bwMode="auto">
              <a:xfrm>
                <a:off x="1670656" y="4081825"/>
                <a:ext cx="4657725" cy="979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∡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𝒂𝒓𝒄𝒄𝒐𝒔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, 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 ||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|| ||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   ∈[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573870F2-B6B8-4447-8354-7A034127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656" y="4081825"/>
                <a:ext cx="4657725" cy="97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269" y="2880670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400" b="1">
                    <a:latin typeface="+mn-ea"/>
                  </a:rPr>
                  <a:t>的</a:t>
                </a:r>
                <a:r>
                  <a:rPr kumimoji="1" lang="zh-CN" altLang="en-US" sz="2400" b="1">
                    <a:solidFill>
                      <a:srgbClr val="00B0F0"/>
                    </a:solidFill>
                    <a:latin typeface="+mn-ea"/>
                  </a:rPr>
                  <a:t>夹角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∡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+mn-ea"/>
                  </a:rPr>
                  <a:t>定义为</a:t>
                </a: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269" y="2880670"/>
                <a:ext cx="7561263" cy="1052596"/>
              </a:xfrm>
              <a:prstGeom prst="rect">
                <a:avLst/>
              </a:prstGeom>
              <a:blipFill rotWithShape="1">
                <a:blip r:embed="rId5"/>
                <a:stretch>
                  <a:fillRect l="-1694" t="-1744" b="-12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276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向量的正交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269" y="1408128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若满足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正交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269" y="1408128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94" t="-2312" r="-1048" b="-12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189D6BE9-3B58-4DE9-AE57-91B38BB5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269" y="2795562"/>
                <a:ext cx="7561263" cy="142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勾股定理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若向量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正交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9D6BE9-3B58-4DE9-AE57-91B38BB5D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269" y="2795562"/>
                <a:ext cx="7561263" cy="1424044"/>
              </a:xfrm>
              <a:prstGeom prst="rect">
                <a:avLst/>
              </a:prstGeom>
              <a:blipFill rotWithShape="0">
                <a:blip r:embed="rId3"/>
                <a:stretch>
                  <a:fillRect l="-1694" t="-1717" b="-6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232344" y="4933250"/>
            <a:ext cx="2366478" cy="1485442"/>
            <a:chOff x="1279309" y="4979225"/>
            <a:chExt cx="1325744" cy="1013399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9309" y="5049503"/>
              <a:ext cx="1197678" cy="943121"/>
              <a:chOff x="1750987" y="5429811"/>
              <a:chExt cx="1463428" cy="11937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 bwMode="auto">
                  <a:xfrm>
                    <a:off x="1750987" y="5586837"/>
                    <a:ext cx="289573" cy="38955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0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50987" y="5586837"/>
                    <a:ext cx="289573" cy="38955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 bwMode="auto">
                  <a:xfrm>
                    <a:off x="2380636" y="6233971"/>
                    <a:ext cx="350214" cy="38955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0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80636" y="6233971"/>
                    <a:ext cx="350214" cy="38955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 bwMode="auto">
                  <a:xfrm>
                    <a:off x="2351024" y="5429811"/>
                    <a:ext cx="863391" cy="38955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0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kumimoji="1" lang="en-US" altLang="zh-CN" sz="2000" b="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kumimoji="1" lang="zh-CN" altLang="en-US" sz="2000" b="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oMath>
                      </m:oMathPara>
                    </a14:m>
                    <a:endParaRPr kumimoji="1" lang="zh-CN" altLang="en-US" sz="2000" dirty="0">
                      <a:solidFill>
                        <a:srgbClr val="99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51024" y="5429811"/>
                    <a:ext cx="863391" cy="38955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" name="直接箭头连接符 4"/>
            <p:cNvCxnSpPr/>
            <p:nvPr/>
          </p:nvCxnSpPr>
          <p:spPr>
            <a:xfrm rot="10800000" flipV="1">
              <a:off x="1466603" y="4980878"/>
              <a:ext cx="0" cy="67689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466603" y="4979225"/>
              <a:ext cx="1138450" cy="6647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466603" y="5644008"/>
              <a:ext cx="1138450" cy="3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13"/>
              <p:cNvSpPr>
                <a:spLocks noChangeArrowheads="1"/>
              </p:cNvSpPr>
              <p:nvPr/>
            </p:nvSpPr>
            <p:spPr bwMode="auto">
              <a:xfrm>
                <a:off x="695325" y="4278219"/>
                <a:ext cx="7415213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278219"/>
                <a:ext cx="7415213" cy="407099"/>
              </a:xfrm>
              <a:prstGeom prst="rect">
                <a:avLst/>
              </a:prstGeom>
              <a:blipFill rotWithShape="0">
                <a:blip r:embed="rId8"/>
                <a:stretch>
                  <a:fillRect l="-822" t="-7463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2598822" y="4724546"/>
                <a:ext cx="395604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8822" y="4724546"/>
                <a:ext cx="3956048" cy="400110"/>
              </a:xfrm>
              <a:prstGeom prst="rect">
                <a:avLst/>
              </a:prstGeom>
              <a:blipFill rotWithShape="0">
                <a:blip r:embed="rId9"/>
                <a:stretch>
                  <a:fillRect r="-462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63797" y="5234772"/>
                <a:ext cx="395604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3797" y="5234772"/>
                <a:ext cx="3956048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13"/>
              <p:cNvSpPr>
                <a:spLocks noChangeArrowheads="1"/>
              </p:cNvSpPr>
              <p:nvPr/>
            </p:nvSpPr>
            <p:spPr bwMode="auto">
              <a:xfrm>
                <a:off x="1581297" y="5699544"/>
                <a:ext cx="3956048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1297" y="5699544"/>
                <a:ext cx="3956048" cy="407099"/>
              </a:xfrm>
              <a:prstGeom prst="rect">
                <a:avLst/>
              </a:prstGeom>
              <a:blipFill rotWithShape="0">
                <a:blip r:embed="rId11"/>
                <a:stretch>
                  <a:fillRect b="-14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83151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7" grpId="0"/>
      <p:bldP spid="4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2896</Words>
  <Application>Microsoft Office PowerPoint</Application>
  <PresentationFormat>宽屏</PresentationFormat>
  <Paragraphs>336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华文楷体</vt:lpstr>
      <vt:lpstr>宋体</vt:lpstr>
      <vt:lpstr>微软雅黑</vt:lpstr>
      <vt:lpstr>Arial</vt:lpstr>
      <vt:lpstr>Cambria</vt:lpstr>
      <vt:lpstr>Cambria Math</vt:lpstr>
      <vt:lpstr>Perpetua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237</cp:revision>
  <dcterms:created xsi:type="dcterms:W3CDTF">2019-05-01T08:28:28Z</dcterms:created>
  <dcterms:modified xsi:type="dcterms:W3CDTF">2021-10-25T00:48:58Z</dcterms:modified>
</cp:coreProperties>
</file>