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9" r:id="rId3"/>
    <p:sldId id="282" r:id="rId4"/>
    <p:sldId id="283" r:id="rId5"/>
    <p:sldId id="284" r:id="rId6"/>
    <p:sldId id="286" r:id="rId7"/>
    <p:sldId id="285" r:id="rId8"/>
    <p:sldId id="287" r:id="rId9"/>
    <p:sldId id="280" r:id="rId10"/>
    <p:sldId id="281" r:id="rId11"/>
    <p:sldId id="288" r:id="rId12"/>
    <p:sldId id="25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A1104012-D94E-4495-B1D6-AB3CF45F7B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093" t="16308" r="17860" b="4605"/>
          <a:stretch/>
        </p:blipFill>
        <p:spPr>
          <a:xfrm>
            <a:off x="0" y="0"/>
            <a:ext cx="12750358" cy="68580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580B9E4F-6D83-48B3-848B-54C93AD37100}"/>
              </a:ext>
            </a:extLst>
          </p:cNvPr>
          <p:cNvGrpSpPr/>
          <p:nvPr userDrawn="1"/>
        </p:nvGrpSpPr>
        <p:grpSpPr>
          <a:xfrm>
            <a:off x="1858531" y="-808470"/>
            <a:ext cx="8474939" cy="8474939"/>
            <a:chOff x="1858530" y="-808470"/>
            <a:chExt cx="8474939" cy="8474939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8803D99-552F-4C96-B16E-617370DE44C1}"/>
                </a:ext>
              </a:extLst>
            </p:cNvPr>
            <p:cNvSpPr/>
            <p:nvPr/>
          </p:nvSpPr>
          <p:spPr>
            <a:xfrm>
              <a:off x="1858530" y="-808470"/>
              <a:ext cx="8474939" cy="847493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EE2C32C-B006-4536-9203-327B1D2B140E}"/>
                </a:ext>
              </a:extLst>
            </p:cNvPr>
            <p:cNvSpPr/>
            <p:nvPr/>
          </p:nvSpPr>
          <p:spPr>
            <a:xfrm>
              <a:off x="2027534" y="-639465"/>
              <a:ext cx="8136929" cy="8136929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0" name="图形 9">
            <a:extLst>
              <a:ext uri="{FF2B5EF4-FFF2-40B4-BE49-F238E27FC236}">
                <a16:creationId xmlns:a16="http://schemas.microsoft.com/office/drawing/2014/main" id="{1194E61D-E4B8-4163-A57D-2F71A28ADE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3880" y="-431051"/>
            <a:ext cx="7344240" cy="73442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CED0B77-41B8-4D64-84E1-F1D60EFA7A57}"/>
              </a:ext>
            </a:extLst>
          </p:cNvPr>
          <p:cNvSpPr txBox="1"/>
          <p:nvPr userDrawn="1"/>
        </p:nvSpPr>
        <p:spPr>
          <a:xfrm>
            <a:off x="2894312" y="2921169"/>
            <a:ext cx="6403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spc="100" dirty="0">
                <a:solidFill>
                  <a:schemeClr val="accent3"/>
                </a:solidFill>
                <a:latin typeface="+mj-ea"/>
                <a:ea typeface="+mj-ea"/>
              </a:rPr>
              <a:t>向量范数的定义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B98B4EA-351F-4952-9DE8-682A42B21C98}"/>
              </a:ext>
            </a:extLst>
          </p:cNvPr>
          <p:cNvCxnSpPr/>
          <p:nvPr/>
        </p:nvCxnSpPr>
        <p:spPr>
          <a:xfrm>
            <a:off x="3936000" y="4706946"/>
            <a:ext cx="432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0DF487F-70FF-48F3-97E7-6E3463741B7E}"/>
              </a:ext>
            </a:extLst>
          </p:cNvPr>
          <p:cNvCxnSpPr/>
          <p:nvPr/>
        </p:nvCxnSpPr>
        <p:spPr>
          <a:xfrm>
            <a:off x="3936000" y="5245323"/>
            <a:ext cx="432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347E84D5-E855-41FD-A9A6-956491F58314}"/>
              </a:ext>
            </a:extLst>
          </p:cNvPr>
          <p:cNvSpPr/>
          <p:nvPr userDrawn="1"/>
        </p:nvSpPr>
        <p:spPr>
          <a:xfrm>
            <a:off x="4918134" y="4745302"/>
            <a:ext cx="2089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理学院</a:t>
            </a:r>
            <a:r>
              <a:rPr lang="en-US" altLang="zh-CN" sz="2400" b="1" dirty="0"/>
              <a:t>    </a:t>
            </a:r>
            <a:r>
              <a:rPr lang="zh-CN" altLang="en-US" sz="2400" b="1" dirty="0"/>
              <a:t>张亮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59CE02D-A0C3-4FDE-A9E3-768398124AE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718" y="817555"/>
            <a:ext cx="2064565" cy="193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7760"/>
      </p:ext>
    </p:extLst>
  </p:cSld>
  <p:clrMapOvr>
    <a:masterClrMapping/>
  </p:clrMapOvr>
  <p:transition spd="slow">
    <p:strips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DC68EFD-C1EC-4F76-B9BD-75D181F9EE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344400" cy="69532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F9DD506-05DE-4E3C-95F8-C09A59D97382}"/>
              </a:ext>
            </a:extLst>
          </p:cNvPr>
          <p:cNvSpPr/>
          <p:nvPr userDrawn="1"/>
        </p:nvSpPr>
        <p:spPr>
          <a:xfrm>
            <a:off x="0" y="558515"/>
            <a:ext cx="12344400" cy="6001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F6C02D-3C8B-4720-8591-1C25439A0CC3}"/>
              </a:ext>
            </a:extLst>
          </p:cNvPr>
          <p:cNvSpPr/>
          <p:nvPr userDrawn="1"/>
        </p:nvSpPr>
        <p:spPr>
          <a:xfrm>
            <a:off x="0" y="531275"/>
            <a:ext cx="123444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5DCFF06-EE8F-4516-82B1-0C85604E580C}"/>
              </a:ext>
            </a:extLst>
          </p:cNvPr>
          <p:cNvSpPr/>
          <p:nvPr userDrawn="1"/>
        </p:nvSpPr>
        <p:spPr>
          <a:xfrm>
            <a:off x="0" y="6524458"/>
            <a:ext cx="123444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0599BFB-F301-422B-AFEB-354FB129214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636" y="85638"/>
            <a:ext cx="1636364" cy="360000"/>
          </a:xfrm>
          <a:prstGeom prst="rect">
            <a:avLst/>
          </a:prstGeom>
        </p:spPr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0C1E2C03-1066-4F09-AA9C-50C8915AF1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325" y="574327"/>
            <a:ext cx="6388100" cy="720000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3248921762"/>
      </p:ext>
    </p:extLst>
  </p:cSld>
  <p:clrMapOvr>
    <a:masterClrMapping/>
  </p:clrMapOvr>
  <p:transition spd="slow">
    <p:strips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A1104012-D94E-4495-B1D6-AB3CF45F7B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093" t="16308" r="17860" b="4605"/>
          <a:stretch/>
        </p:blipFill>
        <p:spPr>
          <a:xfrm>
            <a:off x="0" y="0"/>
            <a:ext cx="12750358" cy="68580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580B9E4F-6D83-48B3-848B-54C93AD37100}"/>
              </a:ext>
            </a:extLst>
          </p:cNvPr>
          <p:cNvGrpSpPr/>
          <p:nvPr userDrawn="1"/>
        </p:nvGrpSpPr>
        <p:grpSpPr>
          <a:xfrm>
            <a:off x="1858531" y="-808470"/>
            <a:ext cx="8474939" cy="8474939"/>
            <a:chOff x="1858530" y="-808470"/>
            <a:chExt cx="8474939" cy="8474939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8803D99-552F-4C96-B16E-617370DE44C1}"/>
                </a:ext>
              </a:extLst>
            </p:cNvPr>
            <p:cNvSpPr/>
            <p:nvPr/>
          </p:nvSpPr>
          <p:spPr>
            <a:xfrm>
              <a:off x="1858530" y="-808470"/>
              <a:ext cx="8474939" cy="847493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EE2C32C-B006-4536-9203-327B1D2B140E}"/>
                </a:ext>
              </a:extLst>
            </p:cNvPr>
            <p:cNvSpPr/>
            <p:nvPr/>
          </p:nvSpPr>
          <p:spPr>
            <a:xfrm>
              <a:off x="2027534" y="-639465"/>
              <a:ext cx="8136929" cy="8136929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0" name="图形 9">
            <a:extLst>
              <a:ext uri="{FF2B5EF4-FFF2-40B4-BE49-F238E27FC236}">
                <a16:creationId xmlns:a16="http://schemas.microsoft.com/office/drawing/2014/main" id="{1194E61D-E4B8-4163-A57D-2F71A28ADE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3880" y="-431051"/>
            <a:ext cx="7344240" cy="73442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CED0B77-41B8-4D64-84E1-F1D60EFA7A57}"/>
              </a:ext>
            </a:extLst>
          </p:cNvPr>
          <p:cNvSpPr txBox="1"/>
          <p:nvPr userDrawn="1"/>
        </p:nvSpPr>
        <p:spPr>
          <a:xfrm>
            <a:off x="4418956" y="3254753"/>
            <a:ext cx="33540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spc="100" dirty="0">
                <a:solidFill>
                  <a:schemeClr val="accent3"/>
                </a:solidFill>
                <a:latin typeface="+mj-ea"/>
                <a:ea typeface="+mj-ea"/>
              </a:rPr>
              <a:t>谢谢</a:t>
            </a:r>
            <a:endParaRPr lang="en-US" altLang="zh-CN" sz="7200" b="1" spc="100" dirty="0">
              <a:solidFill>
                <a:schemeClr val="accent3"/>
              </a:solidFill>
              <a:latin typeface="+mj-ea"/>
              <a:ea typeface="+mj-ea"/>
            </a:endParaRPr>
          </a:p>
          <a:p>
            <a:pPr algn="dist"/>
            <a:r>
              <a:rPr lang="en-US" altLang="zh-CN" sz="2400" b="1" spc="100" dirty="0">
                <a:solidFill>
                  <a:schemeClr val="accent3"/>
                </a:solidFill>
                <a:latin typeface="+mj-ea"/>
                <a:ea typeface="+mj-ea"/>
              </a:rPr>
              <a:t>THANK YOU</a:t>
            </a:r>
            <a:endParaRPr lang="zh-CN" altLang="en-US" sz="2400" b="1" spc="1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59CE02D-A0C3-4FDE-A9E3-768398124AE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217" y="1527975"/>
            <a:ext cx="1501563" cy="140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22204"/>
      </p:ext>
    </p:extLst>
  </p:cSld>
  <p:clrMapOvr>
    <a:masterClrMapping/>
  </p:clrMapOvr>
  <p:transition spd="slow">
    <p:strips dir="r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BA5F75-4952-46AA-AAD7-00F60292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53FD92-F770-4441-82DC-8B98B4E29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DF5CC-F52C-4BFA-88EA-AA30167DA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DBD2-C522-439D-9C27-93602316D994}" type="datetimeFigureOut">
              <a:rPr lang="zh-CN" altLang="en-US" smtClean="0"/>
              <a:t>2021/11/12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DCFBA-E91E-4CCB-979A-0F57AC263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7DD520-274C-4F07-AC00-041D25BC7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1DE16-7891-4560-94C2-7B74448FF6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31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01" userDrawn="1">
          <p15:clr>
            <a:srgbClr val="F26B43"/>
          </p15:clr>
        </p15:guide>
        <p15:guide id="2" orient="horz" pos="346" userDrawn="1">
          <p15:clr>
            <a:srgbClr val="F26B43"/>
          </p15:clr>
        </p15:guide>
        <p15:guide id="3" orient="horz" pos="3974" userDrawn="1">
          <p15:clr>
            <a:srgbClr val="F26B43"/>
          </p15:clr>
        </p15:guide>
        <p15:guide id="4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40.wmf"/><Relationship Id="rId3" Type="http://schemas.openxmlformats.org/officeDocument/2006/relationships/image" Target="../media/image39.png"/><Relationship Id="rId12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0.png"/><Relationship Id="rId11" Type="http://schemas.openxmlformats.org/officeDocument/2006/relationships/image" Target="../media/image340.png"/><Relationship Id="rId5" Type="http://schemas.openxmlformats.org/officeDocument/2006/relationships/image" Target="../media/image240.png"/><Relationship Id="rId10" Type="http://schemas.openxmlformats.org/officeDocument/2006/relationships/image" Target="../media/image290.png"/><Relationship Id="rId4" Type="http://schemas.openxmlformats.org/officeDocument/2006/relationships/image" Target="../media/image44.png"/><Relationship Id="rId9" Type="http://schemas.openxmlformats.org/officeDocument/2006/relationships/image" Target="../media/image280.png"/><Relationship Id="rId14" Type="http://schemas.openxmlformats.org/officeDocument/2006/relationships/image" Target="../media/image6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3" Type="http://schemas.openxmlformats.org/officeDocument/2006/relationships/image" Target="../media/image39.png"/><Relationship Id="rId7" Type="http://schemas.openxmlformats.org/officeDocument/2006/relationships/image" Target="../media/image41.emf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3.pn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9.png"/><Relationship Id="rId5" Type="http://schemas.openxmlformats.org/officeDocument/2006/relationships/image" Target="../media/image59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4" Type="http://schemas.openxmlformats.org/officeDocument/2006/relationships/image" Target="../media/image58.png"/><Relationship Id="rId9" Type="http://schemas.openxmlformats.org/officeDocument/2006/relationships/image" Target="../media/image67.png"/><Relationship Id="rId14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147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14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49.png"/><Relationship Id="rId15" Type="http://schemas.openxmlformats.org/officeDocument/2006/relationships/image" Target="../media/image19.png"/><Relationship Id="rId10" Type="http://schemas.openxmlformats.org/officeDocument/2006/relationships/image" Target="../media/image154.png"/><Relationship Id="rId4" Type="http://schemas.openxmlformats.org/officeDocument/2006/relationships/image" Target="../media/image148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147.png"/><Relationship Id="rId17" Type="http://schemas.openxmlformats.org/officeDocument/2006/relationships/image" Target="../media/image21.png"/><Relationship Id="rId2" Type="http://schemas.openxmlformats.org/officeDocument/2006/relationships/image" Target="../media/image146.png"/><Relationship Id="rId16" Type="http://schemas.openxmlformats.org/officeDocument/2006/relationships/image" Target="../media/image1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7.png"/><Relationship Id="rId5" Type="http://schemas.openxmlformats.org/officeDocument/2006/relationships/image" Target="../media/image149.png"/><Relationship Id="rId15" Type="http://schemas.openxmlformats.org/officeDocument/2006/relationships/image" Target="../media/image9.png"/><Relationship Id="rId10" Type="http://schemas.openxmlformats.org/officeDocument/2006/relationships/image" Target="../media/image154.png"/><Relationship Id="rId19" Type="http://schemas.openxmlformats.org/officeDocument/2006/relationships/image" Target="../media/image23.png"/><Relationship Id="rId4" Type="http://schemas.openxmlformats.org/officeDocument/2006/relationships/image" Target="../media/image148.png"/><Relationship Id="rId1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23.png"/><Relationship Id="rId3" Type="http://schemas.openxmlformats.org/officeDocument/2006/relationships/image" Target="../media/image147.png"/><Relationship Id="rId21" Type="http://schemas.openxmlformats.org/officeDocument/2006/relationships/image" Target="../media/image78.png"/><Relationship Id="rId17" Type="http://schemas.openxmlformats.org/officeDocument/2006/relationships/image" Target="../media/image22.png"/><Relationship Id="rId2" Type="http://schemas.openxmlformats.org/officeDocument/2006/relationships/image" Target="../media/image146.png"/><Relationship Id="rId16" Type="http://schemas.openxmlformats.org/officeDocument/2006/relationships/image" Target="../media/image21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9.png"/><Relationship Id="rId15" Type="http://schemas.openxmlformats.org/officeDocument/2006/relationships/image" Target="../media/image10.png"/><Relationship Id="rId10" Type="http://schemas.openxmlformats.org/officeDocument/2006/relationships/image" Target="../media/image154.png"/><Relationship Id="rId19" Type="http://schemas.openxmlformats.org/officeDocument/2006/relationships/image" Target="../media/image24.png"/><Relationship Id="rId4" Type="http://schemas.openxmlformats.org/officeDocument/2006/relationships/image" Target="../media/image148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.png"/><Relationship Id="rId3" Type="http://schemas.openxmlformats.org/officeDocument/2006/relationships/image" Target="../media/image50.png"/><Relationship Id="rId12" Type="http://schemas.openxmlformats.org/officeDocument/2006/relationships/image" Target="../media/image55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4.png"/><Relationship Id="rId5" Type="http://schemas.openxmlformats.org/officeDocument/2006/relationships/image" Target="../media/image52.png"/><Relationship Id="rId15" Type="http://schemas.openxmlformats.org/officeDocument/2006/relationships/image" Target="../media/image48.png"/><Relationship Id="rId4" Type="http://schemas.openxmlformats.org/officeDocument/2006/relationships/image" Target="../media/image51.png"/><Relationship Id="rId14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9.wmf"/><Relationship Id="rId3" Type="http://schemas.openxmlformats.org/officeDocument/2006/relationships/image" Target="../media/image39.png"/><Relationship Id="rId7" Type="http://schemas.openxmlformats.org/officeDocument/2006/relationships/image" Target="../media/image60.png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0.png"/><Relationship Id="rId11" Type="http://schemas.openxmlformats.org/officeDocument/2006/relationships/image" Target="../media/image300.png"/><Relationship Id="rId5" Type="http://schemas.openxmlformats.org/officeDocument/2006/relationships/image" Target="../media/image240.png"/><Relationship Id="rId10" Type="http://schemas.openxmlformats.org/officeDocument/2006/relationships/image" Target="../media/image290.png"/><Relationship Id="rId4" Type="http://schemas.openxmlformats.org/officeDocument/2006/relationships/image" Target="../media/image230.png"/><Relationship Id="rId9" Type="http://schemas.openxmlformats.org/officeDocument/2006/relationships/image" Target="../media/image2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/>
        </p:nvSpPr>
        <p:spPr bwMode="auto">
          <a:xfrm>
            <a:off x="2171564" y="1687389"/>
            <a:ext cx="7776864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/>
              <a:t>正交变换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/>
        </p:nvSpPr>
        <p:spPr bwMode="auto">
          <a:xfrm>
            <a:off x="2243572" y="3418011"/>
            <a:ext cx="7776864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主讲人：赵维锐 </a:t>
            </a:r>
            <a:endParaRPr lang="en-US" altLang="zh-CN" dirty="0"/>
          </a:p>
          <a:p>
            <a:r>
              <a:rPr lang="zh-CN" altLang="en-US" dirty="0"/>
              <a:t>单位：武汉理工大学</a:t>
            </a:r>
          </a:p>
        </p:txBody>
      </p:sp>
    </p:spTree>
    <p:extLst>
      <p:ext uri="{BB962C8B-B14F-4D97-AF65-F5344CB8AC3E}">
        <p14:creationId xmlns:p14="http://schemas.microsoft.com/office/powerpoint/2010/main" val="2869572951"/>
      </p:ext>
    </p:extLst>
  </p:cSld>
  <p:clrMapOvr>
    <a:masterClrMapping/>
  </p:clrMapOvr>
  <p:transition spd="slow">
    <p:strips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线性变换的例子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3"/>
              <p:cNvSpPr>
                <a:spLocks noChangeArrowheads="1"/>
              </p:cNvSpPr>
              <p:nvPr/>
            </p:nvSpPr>
            <p:spPr bwMode="auto">
              <a:xfrm>
                <a:off x="714791" y="1494331"/>
                <a:ext cx="7415213" cy="47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2 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中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对向量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𝜶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关于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轴对称变为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𝜶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′</m:t>
                    </m:r>
                  </m:oMath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1494331"/>
                <a:ext cx="7415213" cy="470000"/>
              </a:xfrm>
              <a:prstGeom prst="rect">
                <a:avLst/>
              </a:prstGeom>
              <a:blipFill>
                <a:blip r:embed="rId4"/>
                <a:stretch>
                  <a:fillRect l="-1233" t="-7792" b="-298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6"/>
              <p:cNvSpPr>
                <a:spLocks noChangeArrowheads="1"/>
              </p:cNvSpPr>
              <p:nvPr/>
            </p:nvSpPr>
            <p:spPr bwMode="auto">
              <a:xfrm>
                <a:off x="1379575" y="2082953"/>
                <a:ext cx="6875462" cy="47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映射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𝑻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: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𝑻</m:t>
                    </m:r>
                    <m:d>
                      <m:dPr>
                        <m:ctrlP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𝜶</m:t>
                        </m:r>
                      </m:e>
                    </m:d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𝜶</m:t>
                    </m:r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′</m:t>
                    </m:r>
                  </m:oMath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9575" y="2082953"/>
                <a:ext cx="6875462" cy="470000"/>
              </a:xfrm>
              <a:prstGeom prst="rect">
                <a:avLst/>
              </a:prstGeom>
              <a:blipFill rotWithShape="1">
                <a:blip r:embed="rId5"/>
                <a:stretch>
                  <a:fillRect l="-1330" t="-7792" b="-298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1379575" y="3536045"/>
            <a:ext cx="6875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400" b="1" dirty="0">
                <a:solidFill>
                  <a:srgbClr val="006666"/>
                </a:solidFill>
                <a:latin typeface="+mn-ea"/>
                <a:ea typeface="+mn-ea"/>
              </a:rPr>
              <a:t>写成矩阵形式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3"/>
              <p:cNvSpPr>
                <a:spLocks noChangeArrowheads="1"/>
              </p:cNvSpPr>
              <p:nvPr/>
            </p:nvSpPr>
            <p:spPr bwMode="auto">
              <a:xfrm>
                <a:off x="1566416" y="4227459"/>
                <a:ext cx="7415213" cy="47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𝑻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𝜶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𝜶</m:t>
                    </m:r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𝜶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∈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6416" y="4227459"/>
                <a:ext cx="7415213" cy="470000"/>
              </a:xfrm>
              <a:prstGeom prst="rect">
                <a:avLst/>
              </a:prstGeom>
              <a:blipFill rotWithShape="1">
                <a:blip r:embed="rId6"/>
                <a:stretch>
                  <a:fillRect l="-247" t="-7692" b="-2820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29"/>
          <p:cNvGrpSpPr>
            <a:grpSpLocks/>
          </p:cNvGrpSpPr>
          <p:nvPr/>
        </p:nvGrpSpPr>
        <p:grpSpPr bwMode="auto">
          <a:xfrm>
            <a:off x="4921685" y="2259853"/>
            <a:ext cx="3365501" cy="3049588"/>
            <a:chOff x="3424" y="1554"/>
            <a:chExt cx="2120" cy="1921"/>
          </a:xfrm>
        </p:grpSpPr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3424" y="2704"/>
              <a:ext cx="176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 flipV="1">
              <a:off x="4240" y="1842"/>
              <a:ext cx="0" cy="8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 flipV="1">
              <a:off x="4240" y="2704"/>
              <a:ext cx="0" cy="7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V="1">
              <a:off x="4240" y="2160"/>
              <a:ext cx="500" cy="5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5238" y="2552"/>
                  <a:ext cx="306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SzPct val="85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800" b="1" i="1" dirty="0"/>
                </a:p>
              </p:txBody>
            </p:sp>
          </mc:Choice>
          <mc:Fallback xmlns="">
            <p:sp>
              <p:nvSpPr>
                <p:cNvPr id="20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38" y="2552"/>
                  <a:ext cx="306" cy="233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66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130" y="1554"/>
                  <a:ext cx="306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SzPct val="85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altLang="zh-CN" sz="1800" b="1" i="1" dirty="0"/>
                </a:p>
              </p:txBody>
            </p:sp>
          </mc:Choice>
          <mc:Fallback xmlns="">
            <p:sp>
              <p:nvSpPr>
                <p:cNvPr id="21" name="Text 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30" y="1554"/>
                  <a:ext cx="306" cy="23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66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3985" y="2688"/>
              <a:ext cx="2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 b="1" i="1"/>
                <a:t>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572" y="1909"/>
                  <a:ext cx="251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SzPct val="85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b="1" i="1" smtClean="0">
                            <a:latin typeface="Cambria Math"/>
                          </a:rPr>
                          <m:t>𝜶</m:t>
                        </m:r>
                      </m:oMath>
                    </m:oMathPara>
                  </a14:m>
                  <a:endParaRPr lang="en-US" altLang="zh-CN" sz="1800" b="1" dirty="0"/>
                </a:p>
              </p:txBody>
            </p:sp>
          </mc:Choice>
          <mc:Fallback xmlns="">
            <p:sp>
              <p:nvSpPr>
                <p:cNvPr id="2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72" y="1909"/>
                  <a:ext cx="251" cy="23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705" y="3227"/>
                  <a:ext cx="408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SzPct val="85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b="1" i="1" smtClean="0">
                            <a:latin typeface="Cambria Math"/>
                          </a:rPr>
                          <m:t>𝜶</m:t>
                        </m:r>
                        <m:r>
                          <a:rPr lang="en-US" altLang="zh-CN" sz="1800" b="1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altLang="zh-CN" sz="1800" b="1" dirty="0"/>
                </a:p>
              </p:txBody>
            </p:sp>
          </mc:Choice>
          <mc:Fallback xmlns="">
            <p:sp>
              <p:nvSpPr>
                <p:cNvPr id="2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05" y="3227"/>
                  <a:ext cx="408" cy="233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4241" y="2704"/>
              <a:ext cx="499" cy="4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7" name="对象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183416"/>
              </p:ext>
            </p:extLst>
          </p:nvPr>
        </p:nvGraphicFramePr>
        <p:xfrm>
          <a:off x="2454275" y="2640013"/>
          <a:ext cx="2290763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12" imgW="1485720" imgH="482400" progId="Equation.DSMT4">
                  <p:embed/>
                </p:oleObj>
              </mc:Choice>
              <mc:Fallback>
                <p:oleObj name="Equation" r:id="rId12" imgW="1485720" imgH="4824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2640013"/>
                        <a:ext cx="2290763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13"/>
              <p:cNvSpPr>
                <a:spLocks noChangeArrowheads="1"/>
              </p:cNvSpPr>
              <p:nvPr/>
            </p:nvSpPr>
            <p:spPr bwMode="auto">
              <a:xfrm>
                <a:off x="1241572" y="5335191"/>
                <a:ext cx="6681416" cy="8458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𝑻</m:t>
                    </m:r>
                  </m:oMath>
                </a14:m>
                <a:r>
                  <a:rPr lang="zh-CN" altLang="en-US" sz="2400" b="1" i="0" dirty="0">
                    <a:solidFill>
                      <a:srgbClr val="006666"/>
                    </a:solidFill>
                    <a:latin typeface="+mj-lt"/>
                    <a:ea typeface="+mn-ea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𝜺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1" i="1" dirty="0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𝟏</m:t>
                            </m:r>
                            <m:r>
                              <a:rPr lang="en-US" altLang="zh-CN" sz="2400" b="1" i="1" dirty="0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,</m:t>
                            </m:r>
                            <m:r>
                              <a:rPr lang="en-US" altLang="zh-CN" sz="2400" b="1" i="1" dirty="0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𝟎</m:t>
                            </m:r>
                          </m:e>
                        </m:d>
                      </m:e>
                      <m:sup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𝑻</m:t>
                        </m:r>
                      </m:sup>
                    </m:sSup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𝜺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1" i="1" dirty="0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𝟎</m:t>
                            </m:r>
                            <m:r>
                              <a:rPr lang="en-US" altLang="zh-CN" sz="2400" b="1" i="1" dirty="0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,</m:t>
                            </m:r>
                            <m:r>
                              <a:rPr lang="en-US" altLang="zh-CN" sz="2400" b="1" i="1" dirty="0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下的矩阵是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为正交阵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所以对称变换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𝑻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上的正交变换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6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1572" y="5335191"/>
                <a:ext cx="6681416" cy="845873"/>
              </a:xfrm>
              <a:prstGeom prst="rect">
                <a:avLst/>
              </a:prstGeom>
              <a:blipFill rotWithShape="1">
                <a:blip r:embed="rId14"/>
                <a:stretch>
                  <a:fillRect l="-1460" t="-5036" r="-2646" b="-158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837911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10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线性变换的例子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3"/>
              <p:cNvSpPr>
                <a:spLocks noChangeArrowheads="1"/>
              </p:cNvSpPr>
              <p:nvPr/>
            </p:nvSpPr>
            <p:spPr bwMode="auto">
              <a:xfrm>
                <a:off x="714791" y="1494331"/>
                <a:ext cx="7415213" cy="47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3 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𝝎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∈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𝝎</m:t>
                        </m:r>
                      </m:e>
                    </m:d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𝟏</m:t>
                    </m:r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𝑯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𝑬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−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𝟐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𝝎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𝝎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为正交阵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1494331"/>
                <a:ext cx="7415213" cy="470000"/>
              </a:xfrm>
              <a:prstGeom prst="rect">
                <a:avLst/>
              </a:prstGeom>
              <a:blipFill>
                <a:blip r:embed="rId4"/>
                <a:stretch>
                  <a:fillRect l="-1233" t="-7792" b="-298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1379575" y="2082953"/>
            <a:ext cx="6875462" cy="4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zh-CN" altLang="en-US" sz="2400" b="1" dirty="0">
                <a:solidFill>
                  <a:srgbClr val="006666"/>
                </a:solidFill>
                <a:latin typeface="+mn-ea"/>
                <a:ea typeface="+mn-ea"/>
              </a:rPr>
              <a:t>称正交变换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3"/>
              <p:cNvSpPr>
                <a:spLocks noChangeArrowheads="1"/>
              </p:cNvSpPr>
              <p:nvPr/>
            </p:nvSpPr>
            <p:spPr bwMode="auto">
              <a:xfrm>
                <a:off x="2059083" y="2672692"/>
                <a:ext cx="7415213" cy="47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𝓗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𝜶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𝑯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𝜶</m:t>
                    </m:r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𝜶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∈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9083" y="2672692"/>
                <a:ext cx="7415213" cy="470000"/>
              </a:xfrm>
              <a:prstGeom prst="rect">
                <a:avLst/>
              </a:prstGeom>
              <a:blipFill>
                <a:blip r:embed="rId5"/>
                <a:stretch>
                  <a:fillRect l="-247" t="-7692" b="-2820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1398254" y="3250409"/>
            <a:ext cx="66814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zh-CN" altLang="en-US" sz="2400" b="1" dirty="0">
                <a:solidFill>
                  <a:srgbClr val="006666"/>
                </a:solidFill>
                <a:latin typeface="+mn-ea"/>
                <a:ea typeface="+mn-ea"/>
              </a:rPr>
              <a:t>为</a:t>
            </a:r>
            <a:r>
              <a:rPr lang="en-US" altLang="zh-CN" sz="2400" b="1" dirty="0">
                <a:solidFill>
                  <a:srgbClr val="00B0F0"/>
                </a:solidFill>
                <a:latin typeface="Cambria" pitchFamily="18" charset="0"/>
                <a:ea typeface="Cambria" pitchFamily="18" charset="0"/>
              </a:rPr>
              <a:t>Householder</a:t>
            </a:r>
            <a:r>
              <a:rPr lang="zh-CN" altLang="en-US" sz="2400" b="1" dirty="0">
                <a:solidFill>
                  <a:srgbClr val="00B0F0"/>
                </a:solidFill>
                <a:latin typeface="+mn-ea"/>
                <a:ea typeface="+mn-ea"/>
              </a:rPr>
              <a:t>变换</a:t>
            </a:r>
            <a:r>
              <a:rPr lang="en-US" altLang="zh-CN" sz="2400" b="1" dirty="0">
                <a:solidFill>
                  <a:srgbClr val="006666"/>
                </a:solidFill>
                <a:latin typeface="+mn-ea"/>
                <a:ea typeface="+mn-ea"/>
              </a:rPr>
              <a:t>.</a:t>
            </a:r>
            <a:endParaRPr lang="zh-CN" altLang="en-US" sz="2400" b="1" dirty="0">
              <a:solidFill>
                <a:srgbClr val="006666"/>
              </a:solidFill>
              <a:latin typeface="+mn-ea"/>
              <a:ea typeface="+mn-ea"/>
            </a:endParaRPr>
          </a:p>
        </p:txBody>
      </p:sp>
      <p:grpSp>
        <p:nvGrpSpPr>
          <p:cNvPr id="29" name="Group 20"/>
          <p:cNvGrpSpPr>
            <a:grpSpLocks/>
          </p:cNvGrpSpPr>
          <p:nvPr/>
        </p:nvGrpSpPr>
        <p:grpSpPr bwMode="auto">
          <a:xfrm>
            <a:off x="5087413" y="3285499"/>
            <a:ext cx="2959100" cy="1211262"/>
            <a:chOff x="3465" y="2350"/>
            <a:chExt cx="1864" cy="763"/>
          </a:xfrm>
        </p:grpSpPr>
        <p:sp>
          <p:nvSpPr>
            <p:cNvPr id="30" name="平行四边形 29"/>
            <p:cNvSpPr>
              <a:spLocks noChangeArrowheads="1"/>
            </p:cNvSpPr>
            <p:nvPr/>
          </p:nvSpPr>
          <p:spPr bwMode="auto">
            <a:xfrm>
              <a:off x="3465" y="2350"/>
              <a:ext cx="1864" cy="763"/>
            </a:xfrm>
            <a:prstGeom prst="parallelogram">
              <a:avLst>
                <a:gd name="adj" fmla="val 44505"/>
              </a:avLst>
            </a:prstGeom>
            <a:solidFill>
              <a:srgbClr val="FFFFCC"/>
            </a:solidFill>
            <a:ln w="25400" algn="ctr">
              <a:solidFill>
                <a:srgbClr val="C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defRPr/>
              </a:pPr>
              <a:endParaRPr kumimoji="0" lang="zh-CN" altLang="en-US" sz="1800">
                <a:ln>
                  <a:solidFill>
                    <a:schemeClr val="tx1"/>
                  </a:solidFill>
                </a:ln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graphicFrame>
          <p:nvGraphicFramePr>
            <p:cNvPr id="31" name="Object 22"/>
            <p:cNvGraphicFramePr>
              <a:graphicFrameLocks noChangeAspect="1"/>
            </p:cNvGraphicFramePr>
            <p:nvPr/>
          </p:nvGraphicFramePr>
          <p:xfrm>
            <a:off x="3575" y="2856"/>
            <a:ext cx="27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0" name="公式" r:id="rId6" imgW="247758" imgH="190573" progId="Equation.3">
                    <p:embed/>
                  </p:oleObj>
                </mc:Choice>
                <mc:Fallback>
                  <p:oleObj name="公式" r:id="rId6" imgW="247758" imgH="1905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5" y="2856"/>
                          <a:ext cx="27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Group 23"/>
          <p:cNvGrpSpPr>
            <a:grpSpLocks/>
          </p:cNvGrpSpPr>
          <p:nvPr/>
        </p:nvGrpSpPr>
        <p:grpSpPr bwMode="auto">
          <a:xfrm>
            <a:off x="6095475" y="3704599"/>
            <a:ext cx="1008063" cy="1150937"/>
            <a:chOff x="4195" y="2614"/>
            <a:chExt cx="635" cy="725"/>
          </a:xfrm>
        </p:grpSpPr>
        <p:sp>
          <p:nvSpPr>
            <p:cNvPr id="33" name="Line 24"/>
            <p:cNvSpPr>
              <a:spLocks noChangeShapeType="1"/>
            </p:cNvSpPr>
            <p:nvPr/>
          </p:nvSpPr>
          <p:spPr bwMode="auto">
            <a:xfrm>
              <a:off x="4195" y="2614"/>
              <a:ext cx="635" cy="725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prstDash val="dash"/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25"/>
                <p:cNvSpPr>
                  <a:spLocks noChangeArrowheads="1"/>
                </p:cNvSpPr>
                <p:nvPr/>
              </p:nvSpPr>
              <p:spPr bwMode="auto">
                <a:xfrm>
                  <a:off x="4248" y="2858"/>
                  <a:ext cx="317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000" b="1" i="1" smtClean="0">
                            <a:solidFill>
                              <a:srgbClr val="003366"/>
                            </a:solidFill>
                            <a:latin typeface="Cambria Math"/>
                            <a:ea typeface="黑体" pitchFamily="49" charset="-122"/>
                          </a:rPr>
                          <m:t>𝜹</m:t>
                        </m:r>
                      </m:oMath>
                    </m:oMathPara>
                  </a14:m>
                  <a:endParaRPr kumimoji="0" lang="zh-CN" altLang="en-US" sz="2000" b="1" i="1" dirty="0">
                    <a:solidFill>
                      <a:srgbClr val="003366"/>
                    </a:solidFill>
                    <a:latin typeface="Symbol" pitchFamily="18" charset="2"/>
                    <a:ea typeface="黑体" pitchFamily="49" charset="-122"/>
                  </a:endParaRPr>
                </a:p>
              </p:txBody>
            </p:sp>
          </mc:Choice>
          <mc:Fallback xmlns="">
            <p:sp>
              <p:nvSpPr>
                <p:cNvPr id="34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48" y="2858"/>
                  <a:ext cx="317" cy="25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26"/>
          <p:cNvGrpSpPr>
            <a:grpSpLocks/>
          </p:cNvGrpSpPr>
          <p:nvPr/>
        </p:nvGrpSpPr>
        <p:grpSpPr bwMode="auto">
          <a:xfrm>
            <a:off x="6095475" y="2491749"/>
            <a:ext cx="1016000" cy="1212850"/>
            <a:chOff x="4195" y="1850"/>
            <a:chExt cx="640" cy="7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27"/>
                <p:cNvSpPr>
                  <a:spLocks noChangeArrowheads="1"/>
                </p:cNvSpPr>
                <p:nvPr/>
              </p:nvSpPr>
              <p:spPr bwMode="auto">
                <a:xfrm>
                  <a:off x="4287" y="2022"/>
                  <a:ext cx="317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000" b="1" i="1" smtClean="0">
                            <a:solidFill>
                              <a:srgbClr val="003366"/>
                            </a:solidFill>
                            <a:latin typeface="Cambria Math"/>
                            <a:ea typeface="黑体" pitchFamily="49" charset="-122"/>
                          </a:rPr>
                          <m:t>𝜶</m:t>
                        </m:r>
                      </m:oMath>
                    </m:oMathPara>
                  </a14:m>
                  <a:endParaRPr kumimoji="0" lang="zh-CN" altLang="en-US" sz="2000" b="1" i="1" dirty="0">
                    <a:solidFill>
                      <a:srgbClr val="003366"/>
                    </a:solidFill>
                    <a:latin typeface="Symbol" pitchFamily="18" charset="2"/>
                    <a:ea typeface="黑体" pitchFamily="49" charset="-122"/>
                  </a:endParaRPr>
                </a:p>
              </p:txBody>
            </p:sp>
          </mc:Choice>
          <mc:Fallback xmlns="">
            <p:sp>
              <p:nvSpPr>
                <p:cNvPr id="36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87" y="2022"/>
                  <a:ext cx="317" cy="25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Line 28"/>
            <p:cNvSpPr>
              <a:spLocks noChangeShapeType="1"/>
            </p:cNvSpPr>
            <p:nvPr/>
          </p:nvSpPr>
          <p:spPr bwMode="auto">
            <a:xfrm flipV="1">
              <a:off x="4195" y="1850"/>
              <a:ext cx="640" cy="764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 type="oval" w="med" len="med"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8" name="Group 29"/>
          <p:cNvGrpSpPr>
            <a:grpSpLocks/>
          </p:cNvGrpSpPr>
          <p:nvPr/>
        </p:nvGrpSpPr>
        <p:grpSpPr bwMode="auto">
          <a:xfrm>
            <a:off x="6887638" y="2479049"/>
            <a:ext cx="719137" cy="1225550"/>
            <a:chOff x="4694" y="1842"/>
            <a:chExt cx="453" cy="772"/>
          </a:xfrm>
        </p:grpSpPr>
        <p:grpSp>
          <p:nvGrpSpPr>
            <p:cNvPr id="39" name="Group 30"/>
            <p:cNvGrpSpPr>
              <a:grpSpLocks/>
            </p:cNvGrpSpPr>
            <p:nvPr/>
          </p:nvGrpSpPr>
          <p:grpSpPr bwMode="auto">
            <a:xfrm>
              <a:off x="4694" y="2478"/>
              <a:ext cx="136" cy="136"/>
              <a:chOff x="4694" y="2478"/>
              <a:chExt cx="136" cy="136"/>
            </a:xfrm>
          </p:grpSpPr>
          <p:sp>
            <p:nvSpPr>
              <p:cNvPr id="42" name="Line 31"/>
              <p:cNvSpPr>
                <a:spLocks noChangeShapeType="1"/>
              </p:cNvSpPr>
              <p:nvPr/>
            </p:nvSpPr>
            <p:spPr bwMode="auto">
              <a:xfrm>
                <a:off x="4694" y="2478"/>
                <a:ext cx="136" cy="0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" name="Line 32"/>
              <p:cNvSpPr>
                <a:spLocks noChangeShapeType="1"/>
              </p:cNvSpPr>
              <p:nvPr/>
            </p:nvSpPr>
            <p:spPr bwMode="auto">
              <a:xfrm>
                <a:off x="4694" y="2478"/>
                <a:ext cx="0" cy="136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3"/>
                <p:cNvSpPr>
                  <a:spLocks noChangeArrowheads="1"/>
                </p:cNvSpPr>
                <p:nvPr/>
              </p:nvSpPr>
              <p:spPr bwMode="auto">
                <a:xfrm>
                  <a:off x="4830" y="2069"/>
                  <a:ext cx="31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000" b="1" i="1" dirty="0" smtClean="0">
                            <a:solidFill>
                              <a:srgbClr val="003366"/>
                            </a:solidFill>
                            <a:latin typeface="Cambria Math"/>
                            <a:ea typeface="黑体" pitchFamily="49" charset="-122"/>
                          </a:rPr>
                          <m:t>𝜸</m:t>
                        </m:r>
                      </m:oMath>
                    </m:oMathPara>
                  </a14:m>
                  <a:endParaRPr kumimoji="0" lang="zh-CN" altLang="en-US" sz="2000" b="1" i="1" dirty="0">
                    <a:solidFill>
                      <a:srgbClr val="003366"/>
                    </a:solidFill>
                    <a:latin typeface="Symbol" pitchFamily="18" charset="2"/>
                    <a:ea typeface="黑体" pitchFamily="49" charset="-122"/>
                  </a:endParaRPr>
                </a:p>
              </p:txBody>
            </p:sp>
          </mc:Choice>
          <mc:Fallback xmlns="">
            <p:sp>
              <p:nvSpPr>
                <p:cNvPr id="40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30" y="2069"/>
                  <a:ext cx="317" cy="25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923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Line 34"/>
            <p:cNvSpPr>
              <a:spLocks noChangeShapeType="1"/>
            </p:cNvSpPr>
            <p:nvPr/>
          </p:nvSpPr>
          <p:spPr bwMode="auto">
            <a:xfrm flipV="1">
              <a:off x="4830" y="1842"/>
              <a:ext cx="5" cy="7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4" name="Group 35"/>
          <p:cNvGrpSpPr>
            <a:grpSpLocks/>
          </p:cNvGrpSpPr>
          <p:nvPr/>
        </p:nvGrpSpPr>
        <p:grpSpPr bwMode="auto">
          <a:xfrm>
            <a:off x="6095475" y="3271211"/>
            <a:ext cx="1008063" cy="433388"/>
            <a:chOff x="4195" y="2341"/>
            <a:chExt cx="635" cy="273"/>
          </a:xfrm>
        </p:grpSpPr>
        <p:sp>
          <p:nvSpPr>
            <p:cNvPr id="45" name="Line 36"/>
            <p:cNvSpPr>
              <a:spLocks noChangeShapeType="1"/>
            </p:cNvSpPr>
            <p:nvPr/>
          </p:nvSpPr>
          <p:spPr bwMode="auto">
            <a:xfrm>
              <a:off x="4195" y="2614"/>
              <a:ext cx="6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37"/>
                <p:cNvSpPr>
                  <a:spLocks noChangeArrowheads="1"/>
                </p:cNvSpPr>
                <p:nvPr/>
              </p:nvSpPr>
              <p:spPr bwMode="auto">
                <a:xfrm>
                  <a:off x="4423" y="2341"/>
                  <a:ext cx="31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000" b="1" i="1" dirty="0" smtClean="0">
                            <a:solidFill>
                              <a:srgbClr val="003366"/>
                            </a:solidFill>
                            <a:latin typeface="Cambria Math"/>
                            <a:ea typeface="黑体" pitchFamily="49" charset="-122"/>
                          </a:rPr>
                          <m:t>𝜷</m:t>
                        </m:r>
                      </m:oMath>
                    </m:oMathPara>
                  </a14:m>
                  <a:endParaRPr kumimoji="0" lang="zh-CN" altLang="en-US" sz="2000" b="1" i="1" dirty="0">
                    <a:solidFill>
                      <a:srgbClr val="003366"/>
                    </a:solidFill>
                    <a:latin typeface="Symbol" pitchFamily="18" charset="2"/>
                    <a:ea typeface="黑体" pitchFamily="49" charset="-122"/>
                  </a:endParaRPr>
                </a:p>
              </p:txBody>
            </p:sp>
          </mc:Choice>
          <mc:Fallback xmlns="">
            <p:sp>
              <p:nvSpPr>
                <p:cNvPr id="46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23" y="2341"/>
                  <a:ext cx="317" cy="25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8462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38"/>
          <p:cNvGrpSpPr>
            <a:grpSpLocks/>
          </p:cNvGrpSpPr>
          <p:nvPr/>
        </p:nvGrpSpPr>
        <p:grpSpPr bwMode="auto">
          <a:xfrm>
            <a:off x="5736700" y="2347286"/>
            <a:ext cx="614363" cy="1681163"/>
            <a:chOff x="3969" y="1759"/>
            <a:chExt cx="387" cy="1059"/>
          </a:xfrm>
        </p:grpSpPr>
        <p:grpSp>
          <p:nvGrpSpPr>
            <p:cNvPr id="48" name="Group 39"/>
            <p:cNvGrpSpPr>
              <a:grpSpLocks/>
            </p:cNvGrpSpPr>
            <p:nvPr/>
          </p:nvGrpSpPr>
          <p:grpSpPr bwMode="auto">
            <a:xfrm>
              <a:off x="4039" y="1759"/>
              <a:ext cx="317" cy="855"/>
              <a:chOff x="4039" y="1759"/>
              <a:chExt cx="317" cy="855"/>
            </a:xfrm>
          </p:grpSpPr>
          <p:sp>
            <p:nvSpPr>
              <p:cNvPr id="50" name="Line 40"/>
              <p:cNvSpPr>
                <a:spLocks noChangeShapeType="1"/>
              </p:cNvSpPr>
              <p:nvPr/>
            </p:nvSpPr>
            <p:spPr bwMode="auto">
              <a:xfrm flipV="1">
                <a:off x="4195" y="2024"/>
                <a:ext cx="0" cy="59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arrow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039" y="1759"/>
                    <a:ext cx="317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zh-CN" sz="2000" b="1" i="1" dirty="0" smtClean="0">
                              <a:solidFill>
                                <a:srgbClr val="003366"/>
                              </a:solidFill>
                              <a:latin typeface="Cambria Math"/>
                              <a:ea typeface="黑体" pitchFamily="49" charset="-122"/>
                            </a:rPr>
                            <m:t>𝝎</m:t>
                          </m:r>
                        </m:oMath>
                      </m:oMathPara>
                    </a14:m>
                    <a:endParaRPr kumimoji="0" lang="zh-CN" altLang="en-US" sz="2000" b="1" i="1" dirty="0">
                      <a:solidFill>
                        <a:srgbClr val="003366"/>
                      </a:solidFill>
                      <a:latin typeface="Symbol" pitchFamily="18" charset="2"/>
                      <a:ea typeface="黑体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51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039" y="1759"/>
                    <a:ext cx="317" cy="250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9" name="Rectangle 42"/>
            <p:cNvSpPr>
              <a:spLocks noChangeArrowheads="1"/>
            </p:cNvSpPr>
            <p:nvPr/>
          </p:nvSpPr>
          <p:spPr bwMode="auto">
            <a:xfrm>
              <a:off x="3969" y="2568"/>
              <a:ext cx="3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0" lang="en-US" altLang="zh-CN" sz="2000" b="1" i="1">
                  <a:solidFill>
                    <a:srgbClr val="003366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endParaRPr kumimoji="0" lang="zh-CN" altLang="en-US" sz="2000" b="1" i="1">
                <a:solidFill>
                  <a:srgbClr val="003366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52" name="Group 43"/>
          <p:cNvGrpSpPr>
            <a:grpSpLocks/>
          </p:cNvGrpSpPr>
          <p:nvPr/>
        </p:nvGrpSpPr>
        <p:grpSpPr bwMode="auto">
          <a:xfrm>
            <a:off x="7084488" y="3704599"/>
            <a:ext cx="595312" cy="1150937"/>
            <a:chOff x="4818" y="2516"/>
            <a:chExt cx="375" cy="725"/>
          </a:xfrm>
        </p:grpSpPr>
        <p:sp>
          <p:nvSpPr>
            <p:cNvPr id="53" name="Line 44"/>
            <p:cNvSpPr>
              <a:spLocks noChangeShapeType="1"/>
            </p:cNvSpPr>
            <p:nvPr/>
          </p:nvSpPr>
          <p:spPr bwMode="auto">
            <a:xfrm>
              <a:off x="4830" y="2516"/>
              <a:ext cx="0" cy="7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818" y="2653"/>
                  <a:ext cx="375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 i="1" dirty="0">
                      <a:latin typeface="Symbol" pitchFamily="18" charset="2"/>
                    </a:rPr>
                    <a:t>-</a:t>
                  </a:r>
                  <a14:m>
                    <m:oMath xmlns:m="http://schemas.openxmlformats.org/officeDocument/2006/math">
                      <m:r>
                        <a:rPr lang="en-US" altLang="zh-CN" sz="2000" b="1" i="1" dirty="0" smtClean="0">
                          <a:latin typeface="Cambria Math"/>
                        </a:rPr>
                        <m:t>𝜸</m:t>
                      </m:r>
                    </m:oMath>
                  </a14:m>
                  <a:endParaRPr lang="en-US" altLang="zh-CN" sz="2000" b="1" i="1" dirty="0">
                    <a:latin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4" name="Text 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18" y="2653"/>
                  <a:ext cx="375" cy="25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10204" t="-7576" b="-2575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Rectangle 13"/>
          <p:cNvSpPr>
            <a:spLocks noChangeArrowheads="1"/>
          </p:cNvSpPr>
          <p:nvPr/>
        </p:nvSpPr>
        <p:spPr bwMode="auto">
          <a:xfrm>
            <a:off x="430059" y="3817292"/>
            <a:ext cx="66814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en-US" altLang="zh-CN" sz="2400" b="1" dirty="0">
                <a:solidFill>
                  <a:srgbClr val="00B0F0"/>
                </a:solidFill>
                <a:latin typeface="Cambria" pitchFamily="18" charset="0"/>
                <a:ea typeface="Cambria" pitchFamily="18" charset="0"/>
              </a:rPr>
              <a:t>Householder</a:t>
            </a:r>
            <a:r>
              <a:rPr lang="zh-CN" altLang="en-US" sz="2400" b="1" dirty="0">
                <a:solidFill>
                  <a:srgbClr val="00B0F0"/>
                </a:solidFill>
                <a:latin typeface="+mn-ea"/>
                <a:ea typeface="+mn-ea"/>
              </a:rPr>
              <a:t>变换几何意义：</a:t>
            </a:r>
            <a:endParaRPr lang="zh-CN" altLang="en-US" sz="2400" b="1" dirty="0">
              <a:solidFill>
                <a:srgbClr val="006666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13"/>
              <p:cNvSpPr>
                <a:spLocks noChangeArrowheads="1"/>
              </p:cNvSpPr>
              <p:nvPr/>
            </p:nvSpPr>
            <p:spPr bwMode="auto">
              <a:xfrm>
                <a:off x="814054" y="4340225"/>
                <a:ext cx="6681416" cy="407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  <a:ea typeface="+mn-ea"/>
                      </a:rPr>
                      <m:t>𝑾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  <a:ea typeface="+mn-ea"/>
                      </a:rPr>
                      <m:t>Span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  <a:ea typeface="+mn-ea"/>
                          </a:rPr>
                          <m:t>𝝎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  <a:ea typeface="+mn-ea"/>
                      </a:rPr>
                      <m:t>,  ∀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  <a:ea typeface="+mn-ea"/>
                      </a:rPr>
                      <m:t>𝜶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  <a:ea typeface="+mn-ea"/>
                      </a:rPr>
                      <m:t>∈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</m:sup>
                    </m:sSup>
                  </m:oMath>
                </a14:m>
                <a:endParaRPr lang="zh-CN" altLang="en-US" sz="2000" b="1" dirty="0">
                  <a:solidFill>
                    <a:schemeClr val="accent4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6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4054" y="4340225"/>
                <a:ext cx="6681416" cy="407099"/>
              </a:xfrm>
              <a:prstGeom prst="rect">
                <a:avLst/>
              </a:prstGeom>
              <a:blipFill>
                <a:blip r:embed="rId14"/>
                <a:stretch>
                  <a:fillRect l="-1004" t="-7463" b="-253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13"/>
              <p:cNvSpPr>
                <a:spLocks noChangeArrowheads="1"/>
              </p:cNvSpPr>
              <p:nvPr/>
            </p:nvSpPr>
            <p:spPr bwMode="auto">
              <a:xfrm>
                <a:off x="814054" y="4775230"/>
                <a:ext cx="373561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  <a:ea typeface="+mn-ea"/>
                      </a:rPr>
                      <m:t>𝜶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  <a:ea typeface="+mn-ea"/>
                      </a:rPr>
                      <m:t>𝜷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  <a:ea typeface="+mn-ea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  <a:ea typeface="+mn-ea"/>
                      </a:rPr>
                      <m:t>𝜸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  <a:ea typeface="+mn-ea"/>
                      </a:rPr>
                      <m:t>,</m:t>
                    </m:r>
                  </m:oMath>
                </a14:m>
                <a:r>
                  <a:rPr lang="zh-CN" altLang="en-US" sz="2000" b="1" i="0" dirty="0">
                    <a:solidFill>
                      <a:schemeClr val="accent4">
                        <a:lumMod val="50000"/>
                      </a:schemeClr>
                    </a:solidFill>
                    <a:latin typeface="+mj-lt"/>
                    <a:ea typeface="+mn-ea"/>
                  </a:rPr>
                  <a:t>  其中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  <a:ea typeface="+mn-ea"/>
                      </a:rPr>
                      <m:t>𝜷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  <a:ea typeface="+mn-ea"/>
                      </a:rPr>
                      <m:t>∈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  <a:ea typeface="+mn-ea"/>
                          </a:rPr>
                          <m:t>𝑾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  <a:ea typeface="+mn-ea"/>
                          </a:rPr>
                          <m:t>⊥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  <a:ea typeface="+mn-ea"/>
                      </a:rPr>
                      <m:t>,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  <a:ea typeface="+mn-ea"/>
                      </a:rPr>
                      <m:t>𝜸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  <a:ea typeface="+mn-ea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  <a:ea typeface="+mn-ea"/>
                      </a:rPr>
                      <m:t>𝑾</m:t>
                    </m:r>
                  </m:oMath>
                </a14:m>
                <a:endParaRPr lang="zh-CN" altLang="en-US" sz="2000" b="1" dirty="0">
                  <a:solidFill>
                    <a:schemeClr val="accent4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7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4054" y="4775230"/>
                <a:ext cx="3735617" cy="400110"/>
              </a:xfrm>
              <a:prstGeom prst="rect">
                <a:avLst/>
              </a:prstGeom>
              <a:blipFill rotWithShape="1">
                <a:blip r:embed="rId15"/>
                <a:stretch>
                  <a:fillRect t="-7576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13"/>
              <p:cNvSpPr>
                <a:spLocks noChangeArrowheads="1"/>
              </p:cNvSpPr>
              <p:nvPr/>
            </p:nvSpPr>
            <p:spPr bwMode="auto">
              <a:xfrm>
                <a:off x="814054" y="5200507"/>
                <a:ext cx="6792718" cy="405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chemeClr val="accent4">
                        <a:lumMod val="50000"/>
                      </a:schemeClr>
                    </a:solidFill>
                    <a:ea typeface="+mn-ea"/>
                  </a:rPr>
                  <a:t>注意</a:t>
                </a:r>
                <a:r>
                  <a:rPr lang="zh-CN" altLang="en-US" sz="2000" b="1" i="0" dirty="0">
                    <a:solidFill>
                      <a:schemeClr val="accent4">
                        <a:lumMod val="50000"/>
                      </a:schemeClr>
                    </a:solidFill>
                    <a:latin typeface="+mj-lt"/>
                    <a:ea typeface="+mn-ea"/>
                  </a:rPr>
                  <a:t>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  <a:ea typeface="+mn-ea"/>
                          </a:rPr>
                          <m:t>𝝎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  <a:ea typeface="+mn-ea"/>
                          </a:rPr>
                          <m:t>𝑻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  <a:ea typeface="+mn-ea"/>
                      </a:rPr>
                      <m:t>𝜷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  <a:ea typeface="+mn-ea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  <a:ea typeface="+mn-ea"/>
                      </a:rPr>
                      <m:t>,</m:t>
                    </m:r>
                    <m:r>
                      <a:rPr lang="en-AU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𝜸</m:t>
                    </m:r>
                    <m:r>
                      <a:rPr lang="en-AU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AU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𝒌</m:t>
                    </m:r>
                    <m:r>
                      <a:rPr lang="en-AU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𝝎</m:t>
                    </m:r>
                    <m:r>
                      <a:rPr lang="en-AU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  <a:ea typeface="+mn-ea"/>
                      </a:rPr>
                      <m:t>𝝎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  <a:ea typeface="+mn-ea"/>
                          </a:rPr>
                          <m:t>𝝎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  <a:ea typeface="+mn-ea"/>
                          </a:rPr>
                          <m:t>𝑻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  <a:ea typeface="+mn-ea"/>
                      </a:rPr>
                      <m:t>𝜸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  <a:ea typeface="+mn-ea"/>
                      </a:rPr>
                      <m:t>𝝎</m:t>
                    </m:r>
                    <m:sSup>
                      <m:sSupPr>
                        <m:ctrlPr>
                          <a:rPr lang="en-AU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AU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𝝎</m:t>
                        </m:r>
                      </m:e>
                      <m:sup>
                        <m:r>
                          <a:rPr lang="en-AU" altLang="zh-CN" sz="2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𝑻</m:t>
                        </m:r>
                      </m:sup>
                    </m:sSup>
                    <m:r>
                      <a:rPr lang="en-AU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𝒌</m:t>
                    </m:r>
                    <m:r>
                      <a:rPr lang="en-AU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𝝎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AU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𝒌</m:t>
                    </m:r>
                    <m:r>
                      <a:rPr lang="en-AU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𝝎</m:t>
                    </m:r>
                    <m:r>
                      <a:rPr lang="en-AU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  <a:ea typeface="+mn-ea"/>
                      </a:rPr>
                      <m:t>𝜸</m:t>
                    </m:r>
                  </m:oMath>
                </a14:m>
                <a:endParaRPr lang="zh-CN" altLang="en-US" sz="2000" b="1" dirty="0">
                  <a:solidFill>
                    <a:schemeClr val="accent4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8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4054" y="5200507"/>
                <a:ext cx="6792718" cy="405624"/>
              </a:xfrm>
              <a:prstGeom prst="rect">
                <a:avLst/>
              </a:prstGeom>
              <a:blipFill>
                <a:blip r:embed="rId16"/>
                <a:stretch>
                  <a:fillRect l="-987" t="-5970" b="-253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13"/>
              <p:cNvSpPr>
                <a:spLocks noChangeArrowheads="1"/>
              </p:cNvSpPr>
              <p:nvPr/>
            </p:nvSpPr>
            <p:spPr bwMode="auto">
              <a:xfrm>
                <a:off x="895190" y="5641622"/>
                <a:ext cx="4952635" cy="4397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  <a:ea typeface="+mn-ea"/>
                        </a:rPr>
                        <m:t>𝑯</m:t>
                      </m:r>
                      <m:r>
                        <a:rPr lang="en-US" altLang="zh-CN" sz="20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  <a:ea typeface="+mn-ea"/>
                        </a:rPr>
                        <m:t>𝜶</m:t>
                      </m:r>
                      <m:r>
                        <a:rPr lang="en-US" altLang="zh-CN" sz="20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  <a:ea typeface="+mn-ea"/>
                            </a:rPr>
                            <m:t>𝑬</m:t>
                          </m:r>
                          <m:r>
                            <a:rPr lang="en-US" altLang="zh-CN" sz="20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  <a:ea typeface="+mn-ea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  <a:ea typeface="+mn-ea"/>
                            </a:rPr>
                            <m:t>𝟐</m:t>
                          </m:r>
                          <m:r>
                            <a:rPr lang="en-US" altLang="zh-CN" sz="20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  <a:ea typeface="+mn-ea"/>
                            </a:rPr>
                            <m:t>𝝎</m:t>
                          </m:r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+mn-ea"/>
                                </a:rPr>
                                <m:t>𝝎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+mn-ea"/>
                                </a:rPr>
                                <m:t>𝑻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  <a:ea typeface="+mn-ea"/>
                            </a:rPr>
                            <m:t>𝜷</m:t>
                          </m:r>
                          <m:r>
                            <a:rPr lang="en-US" altLang="zh-CN" sz="20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  <a:ea typeface="+mn-ea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  <a:ea typeface="+mn-ea"/>
                            </a:rPr>
                            <m:t>𝜸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  <a:ea typeface="+mn-ea"/>
                        </a:rPr>
                        <m:t>𝜷</m:t>
                      </m:r>
                      <m:r>
                        <a:rPr lang="en-US" altLang="zh-CN" sz="20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  <a:ea typeface="+mn-ea"/>
                        </a:rPr>
                        <m:t>−</m:t>
                      </m:r>
                      <m:r>
                        <a:rPr lang="en-US" altLang="zh-CN" sz="20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  <a:ea typeface="+mn-ea"/>
                        </a:rPr>
                        <m:t>𝜸</m:t>
                      </m:r>
                      <m:r>
                        <a:rPr lang="en-US" altLang="zh-CN" sz="20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  <a:ea typeface="+mn-ea"/>
                        </a:rPr>
                        <m:t>𝜹</m:t>
                      </m:r>
                    </m:oMath>
                  </m:oMathPara>
                </a14:m>
                <a:endParaRPr lang="zh-CN" altLang="en-US" sz="2000" b="1" dirty="0">
                  <a:solidFill>
                    <a:schemeClr val="accent4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9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5190" y="5641622"/>
                <a:ext cx="4952635" cy="439736"/>
              </a:xfrm>
              <a:prstGeom prst="rect">
                <a:avLst/>
              </a:prstGeom>
              <a:blipFill rotWithShape="1">
                <a:blip r:embed="rId17"/>
                <a:stretch>
                  <a:fillRect b="-82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13"/>
              <p:cNvSpPr>
                <a:spLocks noChangeArrowheads="1"/>
              </p:cNvSpPr>
              <p:nvPr/>
            </p:nvSpPr>
            <p:spPr bwMode="auto">
              <a:xfrm>
                <a:off x="793852" y="6098867"/>
                <a:ext cx="631762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  <a:ea typeface="+mn-ea"/>
                  </a:rPr>
                  <a:t>该变换将向量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  <a:ea typeface="+mn-ea"/>
                      </a:rPr>
                      <m:t>𝜶</m:t>
                    </m:r>
                  </m:oMath>
                </a14:m>
                <a:r>
                  <a:rPr lang="zh-CN" altLang="en-US" sz="2000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  <a:ea typeface="+mn-ea"/>
                  </a:rPr>
                  <a:t>变成了以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  <a:ea typeface="+mn-ea"/>
                      </a:rPr>
                      <m:t>𝝎</m:t>
                    </m:r>
                  </m:oMath>
                </a14:m>
                <a:r>
                  <a:rPr lang="zh-CN" altLang="en-US" sz="2000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  <a:ea typeface="+mn-ea"/>
                  </a:rPr>
                  <a:t>为法向的平面的对称向量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  <a:ea typeface="+mn-ea"/>
                      </a:rPr>
                      <m:t>𝜹</m:t>
                    </m:r>
                  </m:oMath>
                </a14:m>
                <a:r>
                  <a:rPr lang="en-US" altLang="zh-CN" sz="2000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  <a:ea typeface="+mn-ea"/>
                  </a:rPr>
                  <a:t>.</a:t>
                </a:r>
                <a:endParaRPr lang="zh-CN" altLang="en-US" sz="2000" b="1" dirty="0">
                  <a:solidFill>
                    <a:schemeClr val="accent4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0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3852" y="6098867"/>
                <a:ext cx="6317623" cy="400110"/>
              </a:xfrm>
              <a:prstGeom prst="rect">
                <a:avLst/>
              </a:prstGeom>
              <a:blipFill rotWithShape="1">
                <a:blip r:embed="rId18"/>
                <a:stretch>
                  <a:fillRect l="-964" t="-7576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796787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0" grpId="0"/>
      <p:bldP spid="26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797204"/>
      </p:ext>
    </p:extLst>
  </p:cSld>
  <p:clrMapOvr>
    <a:masterClrMapping/>
  </p:clrMapOvr>
  <p:transition spd="slow">
    <p:strips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5DA7E8A-7114-4738-8BD7-C10A54F0D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线性变换的定义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71722" y="1900226"/>
            <a:ext cx="1645162" cy="1238288"/>
            <a:chOff x="767179" y="1895912"/>
            <a:chExt cx="1645162" cy="1238288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1122558" y="2782410"/>
              <a:ext cx="1289783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1119833" y="1895912"/>
              <a:ext cx="0" cy="87947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1120235" y="1947572"/>
              <a:ext cx="1275328" cy="84246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1176265" y="2764868"/>
                  <a:ext cx="8418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𝜶</m:t>
                        </m:r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𝜷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3" name="矩形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6265" y="2764868"/>
                  <a:ext cx="84189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767179" y="2042202"/>
                  <a:ext cx="4090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𝜶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4" name="矩形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79" y="2042202"/>
                  <a:ext cx="40908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1669822" y="1950343"/>
                  <a:ext cx="4106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𝜷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5" name="矩形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822" y="1950343"/>
                  <a:ext cx="41069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/>
          <p:cNvGrpSpPr/>
          <p:nvPr/>
        </p:nvGrpSpPr>
        <p:grpSpPr>
          <a:xfrm>
            <a:off x="681751" y="2335651"/>
            <a:ext cx="525080" cy="446002"/>
            <a:chOff x="681751" y="2335651"/>
            <a:chExt cx="525080" cy="446002"/>
          </a:xfrm>
        </p:grpSpPr>
        <p:cxnSp>
          <p:nvCxnSpPr>
            <p:cNvPr id="14" name="直接箭头连接符 13"/>
            <p:cNvCxnSpPr/>
            <p:nvPr/>
          </p:nvCxnSpPr>
          <p:spPr>
            <a:xfrm flipV="1">
              <a:off x="1117608" y="2335651"/>
              <a:ext cx="0" cy="429217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681751" y="2412321"/>
                  <a:ext cx="5250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𝛼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6" name="矩形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751" y="2412321"/>
                  <a:ext cx="52508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/>
          <p:cNvGrpSpPr/>
          <p:nvPr/>
        </p:nvGrpSpPr>
        <p:grpSpPr>
          <a:xfrm>
            <a:off x="3536102" y="2329354"/>
            <a:ext cx="888385" cy="532979"/>
            <a:chOff x="3938774" y="2438411"/>
            <a:chExt cx="888385" cy="532979"/>
          </a:xfrm>
        </p:grpSpPr>
        <p:cxnSp>
          <p:nvCxnSpPr>
            <p:cNvPr id="17" name="直接箭头连接符 16"/>
            <p:cNvCxnSpPr/>
            <p:nvPr/>
          </p:nvCxnSpPr>
          <p:spPr>
            <a:xfrm flipV="1">
              <a:off x="4700106" y="2438411"/>
              <a:ext cx="106698" cy="431546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3938774" y="2602058"/>
                  <a:ext cx="8883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𝑻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𝜶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8774" y="2602058"/>
                  <a:ext cx="88838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组合 18"/>
          <p:cNvGrpSpPr/>
          <p:nvPr/>
        </p:nvGrpSpPr>
        <p:grpSpPr>
          <a:xfrm>
            <a:off x="4059217" y="1882141"/>
            <a:ext cx="1912720" cy="1257778"/>
            <a:chOff x="4042736" y="1957742"/>
            <a:chExt cx="1912720" cy="1257778"/>
          </a:xfrm>
        </p:grpSpPr>
        <p:cxnSp>
          <p:nvCxnSpPr>
            <p:cNvPr id="20" name="直接箭头连接符 19"/>
            <p:cNvCxnSpPr/>
            <p:nvPr/>
          </p:nvCxnSpPr>
          <p:spPr>
            <a:xfrm>
              <a:off x="4498828" y="2852256"/>
              <a:ext cx="141541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1">
              <a:off x="4507216" y="1957742"/>
              <a:ext cx="213399" cy="88379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4720615" y="1989167"/>
              <a:ext cx="1193623" cy="87147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/>
                <p:cNvSpPr/>
                <p:nvPr/>
              </p:nvSpPr>
              <p:spPr>
                <a:xfrm>
                  <a:off x="4613915" y="2846188"/>
                  <a:ext cx="11801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𝑻</m:t>
                        </m:r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𝜶</m:t>
                        </m:r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𝜷</m:t>
                        </m:r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915" y="2846188"/>
                  <a:ext cx="118013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/>
                <p:cNvSpPr/>
                <p:nvPr/>
              </p:nvSpPr>
              <p:spPr>
                <a:xfrm>
                  <a:off x="5206533" y="2065720"/>
                  <a:ext cx="74892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𝑻</m:t>
                        </m:r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𝜷</m:t>
                        </m:r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矩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6533" y="2065720"/>
                  <a:ext cx="74892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/>
                <p:cNvSpPr/>
                <p:nvPr/>
              </p:nvSpPr>
              <p:spPr>
                <a:xfrm>
                  <a:off x="4042736" y="2074004"/>
                  <a:ext cx="7473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𝑻</m:t>
                        </m:r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𝜶</m:t>
                        </m:r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2736" y="2074004"/>
                  <a:ext cx="747320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组合 25"/>
          <p:cNvGrpSpPr/>
          <p:nvPr/>
        </p:nvGrpSpPr>
        <p:grpSpPr>
          <a:xfrm>
            <a:off x="450878" y="1528776"/>
            <a:ext cx="2502047" cy="2185558"/>
            <a:chOff x="450878" y="1528776"/>
            <a:chExt cx="2502047" cy="2185558"/>
          </a:xfrm>
        </p:grpSpPr>
        <p:sp>
          <p:nvSpPr>
            <p:cNvPr id="27" name="矩形 26"/>
            <p:cNvSpPr/>
            <p:nvPr/>
          </p:nvSpPr>
          <p:spPr>
            <a:xfrm>
              <a:off x="450878" y="1528776"/>
              <a:ext cx="2502047" cy="1642263"/>
            </a:xfrm>
            <a:prstGeom prst="rect">
              <a:avLst/>
            </a:prstGeom>
            <a:noFill/>
            <a:ln w="222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>
                <a:xfrm>
                  <a:off x="1544468" y="3345002"/>
                  <a:ext cx="4026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𝑽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4" name="矩形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4468" y="3345002"/>
                  <a:ext cx="40267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组合 28"/>
          <p:cNvGrpSpPr/>
          <p:nvPr/>
        </p:nvGrpSpPr>
        <p:grpSpPr>
          <a:xfrm>
            <a:off x="3447875" y="1499375"/>
            <a:ext cx="3070369" cy="2173014"/>
            <a:chOff x="3447875" y="1499375"/>
            <a:chExt cx="3070369" cy="2173014"/>
          </a:xfrm>
        </p:grpSpPr>
        <p:sp>
          <p:nvSpPr>
            <p:cNvPr id="30" name="平行四边形 29"/>
            <p:cNvSpPr/>
            <p:nvPr/>
          </p:nvSpPr>
          <p:spPr>
            <a:xfrm>
              <a:off x="3447875" y="1499375"/>
              <a:ext cx="3070369" cy="1659958"/>
            </a:xfrm>
            <a:prstGeom prst="parallelogram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/>
                <p:cNvSpPr/>
                <p:nvPr/>
              </p:nvSpPr>
              <p:spPr>
                <a:xfrm>
                  <a:off x="4059217" y="3303057"/>
                  <a:ext cx="4026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𝑽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9217" y="3303057"/>
                  <a:ext cx="40267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3813232"/>
                <a:ext cx="7561263" cy="1052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定义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是数域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𝑭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上的线性空间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solidFill>
                      <a:schemeClr val="accent2"/>
                    </a:solidFill>
                    <a:latin typeface="+mn-ea"/>
                  </a:rPr>
                  <a:t>映射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sz="2400" b="1" i="1" smtClean="0">
                        <a:solidFill>
                          <a:srgbClr val="7030A0"/>
                        </a:solidFill>
                        <a:latin typeface="Cambria Math"/>
                      </a:rPr>
                      <m:t>:</m:t>
                    </m:r>
                    <m:r>
                      <a:rPr lang="en-US" altLang="zh-CN" sz="2400" b="1" i="1" smtClean="0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r>
                      <a:rPr lang="en-US" altLang="zh-CN" sz="2400" b="1" i="1" smtClean="0">
                        <a:solidFill>
                          <a:srgbClr val="7030A0"/>
                        </a:solidFill>
                        <a:latin typeface="Cambria Math"/>
                      </a:rPr>
                      <m:t>→</m:t>
                    </m:r>
                    <m:r>
                      <a:rPr lang="en-US" altLang="zh-CN" sz="2400" b="1" i="1" smtClean="0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满足</a:t>
                </a:r>
              </a:p>
            </p:txBody>
          </p:sp>
        </mc:Choice>
        <mc:Fallback xmlns="">
          <p:sp>
            <p:nvSpPr>
              <p:cNvPr id="32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3813232"/>
                <a:ext cx="7561263" cy="1052596"/>
              </a:xfrm>
              <a:prstGeom prst="rect">
                <a:avLst/>
              </a:prstGeom>
              <a:blipFill rotWithShape="1">
                <a:blip r:embed="rId12"/>
                <a:stretch>
                  <a:fillRect l="-1613" t="-1744" b="-93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/>
          <p:cNvGrpSpPr/>
          <p:nvPr/>
        </p:nvGrpSpPr>
        <p:grpSpPr>
          <a:xfrm>
            <a:off x="2352390" y="3468848"/>
            <a:ext cx="1246487" cy="369332"/>
            <a:chOff x="2352390" y="3468848"/>
            <a:chExt cx="1246487" cy="369332"/>
          </a:xfrm>
        </p:grpSpPr>
        <p:cxnSp>
          <p:nvCxnSpPr>
            <p:cNvPr id="34" name="直接箭头连接符 33"/>
            <p:cNvCxnSpPr/>
            <p:nvPr/>
          </p:nvCxnSpPr>
          <p:spPr>
            <a:xfrm>
              <a:off x="2352390" y="3510793"/>
              <a:ext cx="1246487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/>
                <p:cNvSpPr/>
                <p:nvPr/>
              </p:nvSpPr>
              <p:spPr>
                <a:xfrm>
                  <a:off x="2751588" y="3468848"/>
                  <a:ext cx="39946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5" name="矩形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1588" y="3468848"/>
                  <a:ext cx="39946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4790326"/>
                <a:ext cx="7561263" cy="535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（</a:t>
                </a:r>
                <a:r>
                  <a:rPr lang="en-US" altLang="zh-CN" sz="2400" b="1" dirty="0">
                    <a:latin typeface="+mn-ea"/>
                  </a:rPr>
                  <a:t>i</a:t>
                </a:r>
                <a:r>
                  <a:rPr lang="zh-CN" altLang="en-US" sz="2400" b="1" dirty="0">
                    <a:latin typeface="+mn-ea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𝜶</m:t>
                        </m:r>
                        <m: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𝜷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𝜶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/>
                      </a:rPr>
                      <m:t>+</m:t>
                    </m:r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/>
                      </a:rPr>
                      <m:t>𝜷</m:t>
                    </m:r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sz="2400" b="1" dirty="0">
                  <a:solidFill>
                    <a:schemeClr val="accent2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6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4790326"/>
                <a:ext cx="7561263" cy="535531"/>
              </a:xfrm>
              <a:prstGeom prst="rect">
                <a:avLst/>
              </a:prstGeom>
              <a:blipFill rotWithShape="1">
                <a:blip r:embed="rId14"/>
                <a:stretch>
                  <a:fillRect t="-2273" b="-181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12" y="5236341"/>
                <a:ext cx="7561263" cy="535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（</a:t>
                </a:r>
                <a:r>
                  <a:rPr lang="en-US" altLang="zh-CN" sz="2400" b="1" dirty="0">
                    <a:latin typeface="+mn-ea"/>
                  </a:rPr>
                  <a:t>ii</a:t>
                </a:r>
                <a:r>
                  <a:rPr lang="zh-CN" altLang="en-US" sz="2400" b="1" dirty="0">
                    <a:latin typeface="+mn-ea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𝜶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accent2"/>
                        </a:solidFill>
                        <a:latin typeface="Cambria Math"/>
                      </a:rPr>
                      <m:t>𝑘</m:t>
                    </m:r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𝜶</m:t>
                        </m:r>
                      </m:e>
                    </m:d>
                  </m:oMath>
                </a14:m>
                <a:r>
                  <a:rPr lang="en-US" altLang="zh-CN" sz="2400" b="1" dirty="0">
                    <a:solidFill>
                      <a:srgbClr val="0070C0"/>
                    </a:solidFill>
                    <a:latin typeface="+mn-ea"/>
                  </a:rPr>
                  <a:t>,        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∀</m:t>
                    </m:r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𝜷</m:t>
                    </m:r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,∀</m:t>
                    </m:r>
                    <m:r>
                      <a:rPr lang="en-US" altLang="zh-CN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𝑭</m:t>
                    </m:r>
                  </m:oMath>
                </a14:m>
                <a:endParaRPr lang="zh-CN" altLang="en-US" sz="24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7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5112" y="5236341"/>
                <a:ext cx="7561263" cy="535531"/>
              </a:xfrm>
              <a:prstGeom prst="rect">
                <a:avLst/>
              </a:prstGeom>
              <a:blipFill rotWithShape="1">
                <a:blip r:embed="rId15"/>
                <a:stretch>
                  <a:fillRect t="-2273" b="-181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508" y="5715912"/>
                <a:ext cx="7561263" cy="535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则称映射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是</a:t>
                </a:r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线性变换</a:t>
                </a:r>
                <a:r>
                  <a:rPr lang="en-US" altLang="zh-CN" sz="2400" b="1" dirty="0">
                    <a:latin typeface="+mn-ea"/>
                  </a:rPr>
                  <a:t>(</a:t>
                </a:r>
                <a:r>
                  <a:rPr lang="en-US" altLang="zh-CN" sz="2400" b="1" dirty="0">
                    <a:latin typeface="Cambria" pitchFamily="18" charset="0"/>
                    <a:ea typeface="Cambria" pitchFamily="18" charset="0"/>
                  </a:rPr>
                  <a:t>transformation</a:t>
                </a:r>
                <a:r>
                  <a:rPr lang="en-US" altLang="zh-CN" sz="2400" b="1" dirty="0">
                    <a:latin typeface="+mn-ea"/>
                  </a:rPr>
                  <a:t>).  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8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5508" y="5715912"/>
                <a:ext cx="7561263" cy="535531"/>
              </a:xfrm>
              <a:prstGeom prst="rect">
                <a:avLst/>
              </a:prstGeom>
              <a:blipFill rotWithShape="1">
                <a:blip r:embed="rId16"/>
                <a:stretch>
                  <a:fillRect t="-3448" b="-1954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577512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5DA7E8A-7114-4738-8BD7-C10A54F0D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正交变换的定义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50878" y="1528776"/>
            <a:ext cx="2502047" cy="2185558"/>
            <a:chOff x="450878" y="1528776"/>
            <a:chExt cx="2502047" cy="2185558"/>
          </a:xfrm>
        </p:grpSpPr>
        <p:grpSp>
          <p:nvGrpSpPr>
            <p:cNvPr id="6" name="组合 5"/>
            <p:cNvGrpSpPr/>
            <p:nvPr/>
          </p:nvGrpSpPr>
          <p:grpSpPr>
            <a:xfrm>
              <a:off x="971722" y="1900226"/>
              <a:ext cx="1645162" cy="1238288"/>
              <a:chOff x="767179" y="1895912"/>
              <a:chExt cx="1645162" cy="1238288"/>
            </a:xfrm>
          </p:grpSpPr>
          <p:cxnSp>
            <p:nvCxnSpPr>
              <p:cNvPr id="7" name="直接箭头连接符 6"/>
              <p:cNvCxnSpPr/>
              <p:nvPr/>
            </p:nvCxnSpPr>
            <p:spPr>
              <a:xfrm>
                <a:off x="1122558" y="2782410"/>
                <a:ext cx="1289783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 flipV="1">
                <a:off x="1119833" y="1895912"/>
                <a:ext cx="0" cy="879479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/>
              <p:nvPr/>
            </p:nvCxnSpPr>
            <p:spPr>
              <a:xfrm>
                <a:off x="1120235" y="1947572"/>
                <a:ext cx="1275328" cy="842463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矩形 9"/>
                  <p:cNvSpPr/>
                  <p:nvPr/>
                </p:nvSpPr>
                <p:spPr>
                  <a:xfrm>
                    <a:off x="1176265" y="2764868"/>
                    <a:ext cx="84189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𝜶</m:t>
                          </m:r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𝜷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3" name="矩形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6265" y="2764868"/>
                    <a:ext cx="841897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矩形 10"/>
                  <p:cNvSpPr/>
                  <p:nvPr/>
                </p:nvSpPr>
                <p:spPr>
                  <a:xfrm>
                    <a:off x="767179" y="2042202"/>
                    <a:ext cx="4090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𝜶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4" name="矩形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179" y="2042202"/>
                    <a:ext cx="409086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矩形 11"/>
                  <p:cNvSpPr/>
                  <p:nvPr/>
                </p:nvSpPr>
                <p:spPr>
                  <a:xfrm>
                    <a:off x="1669822" y="1950343"/>
                    <a:ext cx="4106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𝜷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5" name="矩形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9822" y="1950343"/>
                    <a:ext cx="410690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组合 12"/>
            <p:cNvGrpSpPr/>
            <p:nvPr/>
          </p:nvGrpSpPr>
          <p:grpSpPr>
            <a:xfrm>
              <a:off x="681751" y="2335651"/>
              <a:ext cx="525080" cy="446002"/>
              <a:chOff x="681751" y="2335651"/>
              <a:chExt cx="525080" cy="446002"/>
            </a:xfrm>
          </p:grpSpPr>
          <p:cxnSp>
            <p:nvCxnSpPr>
              <p:cNvPr id="14" name="直接箭头连接符 13"/>
              <p:cNvCxnSpPr/>
              <p:nvPr/>
            </p:nvCxnSpPr>
            <p:spPr>
              <a:xfrm flipV="1">
                <a:off x="1117608" y="2335651"/>
                <a:ext cx="0" cy="429217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矩形 14"/>
                  <p:cNvSpPr/>
                  <p:nvPr/>
                </p:nvSpPr>
                <p:spPr>
                  <a:xfrm>
                    <a:off x="681751" y="2412321"/>
                    <a:ext cx="52508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𝛼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6" name="矩形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751" y="2412321"/>
                    <a:ext cx="525080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组合 25"/>
            <p:cNvGrpSpPr/>
            <p:nvPr/>
          </p:nvGrpSpPr>
          <p:grpSpPr>
            <a:xfrm>
              <a:off x="450878" y="1528776"/>
              <a:ext cx="2502047" cy="2185558"/>
              <a:chOff x="450878" y="1528776"/>
              <a:chExt cx="2502047" cy="2185558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450878" y="1528776"/>
                <a:ext cx="2502047" cy="1642263"/>
              </a:xfrm>
              <a:prstGeom prst="rect">
                <a:avLst/>
              </a:prstGeom>
              <a:noFill/>
              <a:ln w="2222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矩形 27"/>
                  <p:cNvSpPr/>
                  <p:nvPr/>
                </p:nvSpPr>
                <p:spPr>
                  <a:xfrm>
                    <a:off x="1544468" y="3345002"/>
                    <a:ext cx="4026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𝑽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4" name="矩形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4468" y="3345002"/>
                    <a:ext cx="40267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3813232"/>
                <a:ext cx="7561263" cy="1052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定义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是欧氏空间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上的线性变换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若满足</a:t>
                </a:r>
              </a:p>
            </p:txBody>
          </p:sp>
        </mc:Choice>
        <mc:Fallback xmlns="">
          <p:sp>
            <p:nvSpPr>
              <p:cNvPr id="32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3813232"/>
                <a:ext cx="7561263" cy="1052596"/>
              </a:xfrm>
              <a:prstGeom prst="rect">
                <a:avLst/>
              </a:prstGeom>
              <a:blipFill rotWithShape="1">
                <a:blip r:embed="rId11"/>
                <a:stretch>
                  <a:fillRect l="-1613" t="-1744" b="-93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/>
          <p:cNvGrpSpPr/>
          <p:nvPr/>
        </p:nvGrpSpPr>
        <p:grpSpPr>
          <a:xfrm>
            <a:off x="2352390" y="3468848"/>
            <a:ext cx="1246487" cy="369332"/>
            <a:chOff x="2352390" y="3468848"/>
            <a:chExt cx="1246487" cy="369332"/>
          </a:xfrm>
        </p:grpSpPr>
        <p:cxnSp>
          <p:nvCxnSpPr>
            <p:cNvPr id="34" name="直接箭头连接符 33"/>
            <p:cNvCxnSpPr/>
            <p:nvPr/>
          </p:nvCxnSpPr>
          <p:spPr>
            <a:xfrm>
              <a:off x="2352390" y="3510793"/>
              <a:ext cx="1246487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/>
                <p:cNvSpPr/>
                <p:nvPr/>
              </p:nvSpPr>
              <p:spPr>
                <a:xfrm>
                  <a:off x="2751588" y="3468848"/>
                  <a:ext cx="39946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5" name="矩形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1588" y="3468848"/>
                  <a:ext cx="39946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4790326"/>
                <a:ext cx="7561263" cy="535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𝑻</m:t>
                          </m:r>
                          <m:r>
                            <a:rPr lang="en-US" altLang="zh-CN" sz="24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𝜶</m:t>
                          </m:r>
                          <m:r>
                            <a:rPr lang="en-US" altLang="zh-CN" sz="24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𝑻</m:t>
                          </m:r>
                          <m:r>
                            <a:rPr lang="en-US" altLang="zh-CN" sz="24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𝜷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𝜶</m:t>
                          </m:r>
                          <m:r>
                            <a:rPr lang="en-US" altLang="zh-CN" sz="24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𝜷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,∀</m:t>
                      </m:r>
                      <m:r>
                        <a:rPr lang="en-US" altLang="zh-CN" sz="24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𝜶</m:t>
                      </m:r>
                      <m:r>
                        <a:rPr lang="en-US" altLang="zh-CN" sz="24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,</m:t>
                      </m:r>
                      <m:r>
                        <a:rPr lang="en-US" altLang="zh-CN" sz="24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𝜷</m:t>
                      </m:r>
                      <m:r>
                        <a:rPr lang="en-US" altLang="zh-CN" sz="24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∈</m:t>
                      </m:r>
                      <m:r>
                        <a:rPr lang="en-US" altLang="zh-CN" sz="24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𝑽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accent2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6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4790326"/>
                <a:ext cx="7561263" cy="53553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941" y="5236341"/>
                <a:ext cx="8094939" cy="535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上的</a:t>
                </a:r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正交变换</a:t>
                </a:r>
                <a:r>
                  <a:rPr lang="en-US" altLang="zh-CN" sz="2400" b="1" dirty="0">
                    <a:latin typeface="+mn-ea"/>
                  </a:rPr>
                  <a:t>(</a:t>
                </a:r>
                <a:r>
                  <a:rPr lang="en-US" altLang="zh-CN" sz="2400" b="1" dirty="0">
                    <a:latin typeface="Cambria" pitchFamily="18" charset="0"/>
                    <a:ea typeface="Cambria" pitchFamily="18" charset="0"/>
                  </a:rPr>
                  <a:t>orthogonal transformation</a:t>
                </a:r>
                <a:r>
                  <a:rPr lang="en-US" altLang="zh-CN" sz="2400" b="1" dirty="0">
                    <a:latin typeface="+mn-ea"/>
                  </a:rPr>
                  <a:t>)</a:t>
                </a:r>
                <a:endParaRPr lang="zh-CN" altLang="en-US" sz="24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7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7941" y="5236341"/>
                <a:ext cx="8094939" cy="535531"/>
              </a:xfrm>
              <a:prstGeom prst="rect">
                <a:avLst/>
              </a:prstGeom>
              <a:blipFill rotWithShape="1">
                <a:blip r:embed="rId15"/>
                <a:stretch>
                  <a:fillRect t="-3409" b="-181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3827753" y="1678538"/>
            <a:ext cx="2502047" cy="2185558"/>
            <a:chOff x="3827753" y="1678538"/>
            <a:chExt cx="2502047" cy="2185558"/>
          </a:xfrm>
        </p:grpSpPr>
        <p:grpSp>
          <p:nvGrpSpPr>
            <p:cNvPr id="49" name="组合 48"/>
            <p:cNvGrpSpPr/>
            <p:nvPr/>
          </p:nvGrpSpPr>
          <p:grpSpPr>
            <a:xfrm rot="2100000">
              <a:off x="4234223" y="2013926"/>
              <a:ext cx="1770904" cy="1238288"/>
              <a:chOff x="641437" y="1895912"/>
              <a:chExt cx="1770904" cy="1238288"/>
            </a:xfrm>
          </p:grpSpPr>
          <p:cxnSp>
            <p:nvCxnSpPr>
              <p:cNvPr id="50" name="直接箭头连接符 49"/>
              <p:cNvCxnSpPr/>
              <p:nvPr/>
            </p:nvCxnSpPr>
            <p:spPr>
              <a:xfrm>
                <a:off x="1122558" y="2782410"/>
                <a:ext cx="1289783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/>
              <p:nvPr/>
            </p:nvCxnSpPr>
            <p:spPr>
              <a:xfrm flipV="1">
                <a:off x="1119833" y="1895912"/>
                <a:ext cx="0" cy="879479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/>
              <p:nvPr/>
            </p:nvCxnSpPr>
            <p:spPr>
              <a:xfrm>
                <a:off x="1120235" y="1947572"/>
                <a:ext cx="1275328" cy="842463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矩形 52"/>
                  <p:cNvSpPr/>
                  <p:nvPr/>
                </p:nvSpPr>
                <p:spPr>
                  <a:xfrm>
                    <a:off x="1007950" y="2764868"/>
                    <a:ext cx="117852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𝑻</m:t>
                          </m:r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𝜶</m:t>
                          </m:r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𝜷</m:t>
                          </m:r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3" name="矩形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7950" y="2764868"/>
                    <a:ext cx="1178528" cy="369332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b="-30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矩形 53"/>
                  <p:cNvSpPr/>
                  <p:nvPr/>
                </p:nvSpPr>
                <p:spPr>
                  <a:xfrm>
                    <a:off x="641437" y="2038770"/>
                    <a:ext cx="5533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𝑻</m:t>
                          </m:r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𝜶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4" name="矩形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437" y="2038770"/>
                    <a:ext cx="553357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矩形 54"/>
                  <p:cNvSpPr/>
                  <p:nvPr/>
                </p:nvSpPr>
                <p:spPr>
                  <a:xfrm>
                    <a:off x="1593567" y="1973710"/>
                    <a:ext cx="55496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𝑻</m:t>
                          </m:r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𝜷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5" name="矩形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93567" y="1973710"/>
                    <a:ext cx="554960" cy="369332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 b="-48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组合 55"/>
            <p:cNvGrpSpPr/>
            <p:nvPr/>
          </p:nvGrpSpPr>
          <p:grpSpPr>
            <a:xfrm rot="2100000">
              <a:off x="3859392" y="1916438"/>
              <a:ext cx="860364" cy="442589"/>
              <a:chOff x="358100" y="2335651"/>
              <a:chExt cx="860364" cy="442589"/>
            </a:xfrm>
          </p:grpSpPr>
          <p:cxnSp>
            <p:nvCxnSpPr>
              <p:cNvPr id="57" name="直接箭头连接符 56"/>
              <p:cNvCxnSpPr/>
              <p:nvPr/>
            </p:nvCxnSpPr>
            <p:spPr>
              <a:xfrm flipV="1">
                <a:off x="1117608" y="2335651"/>
                <a:ext cx="0" cy="429217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矩形 57"/>
                  <p:cNvSpPr/>
                  <p:nvPr/>
                </p:nvSpPr>
                <p:spPr>
                  <a:xfrm>
                    <a:off x="358100" y="2408908"/>
                    <a:ext cx="8603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𝛼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8" name="矩形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100" y="2408908"/>
                    <a:ext cx="860364" cy="369332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b="-38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" name="组合 58"/>
            <p:cNvGrpSpPr/>
            <p:nvPr/>
          </p:nvGrpSpPr>
          <p:grpSpPr>
            <a:xfrm rot="2100000">
              <a:off x="3827753" y="1678538"/>
              <a:ext cx="2502047" cy="2185558"/>
              <a:chOff x="450878" y="1528776"/>
              <a:chExt cx="2502047" cy="2185558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450878" y="1528776"/>
                <a:ext cx="2502047" cy="1642263"/>
              </a:xfrm>
              <a:prstGeom prst="rect">
                <a:avLst/>
              </a:prstGeom>
              <a:noFill/>
              <a:ln w="2222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矩形 60"/>
                  <p:cNvSpPr/>
                  <p:nvPr/>
                </p:nvSpPr>
                <p:spPr>
                  <a:xfrm rot="19500000">
                    <a:off x="1544468" y="3345002"/>
                    <a:ext cx="4026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𝑽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1" name="矩形 6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500000">
                    <a:off x="1544468" y="3345002"/>
                    <a:ext cx="402674" cy="369332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950336702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5DA7E8A-7114-4738-8BD7-C10A54F0D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正交变换的定义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50878" y="1528776"/>
            <a:ext cx="2502047" cy="2185558"/>
            <a:chOff x="450878" y="1528776"/>
            <a:chExt cx="2502047" cy="2185558"/>
          </a:xfrm>
        </p:grpSpPr>
        <p:grpSp>
          <p:nvGrpSpPr>
            <p:cNvPr id="6" name="组合 5"/>
            <p:cNvGrpSpPr/>
            <p:nvPr/>
          </p:nvGrpSpPr>
          <p:grpSpPr>
            <a:xfrm>
              <a:off x="971722" y="1900226"/>
              <a:ext cx="1645162" cy="1238288"/>
              <a:chOff x="767179" y="1895912"/>
              <a:chExt cx="1645162" cy="1238288"/>
            </a:xfrm>
          </p:grpSpPr>
          <p:cxnSp>
            <p:nvCxnSpPr>
              <p:cNvPr id="7" name="直接箭头连接符 6"/>
              <p:cNvCxnSpPr/>
              <p:nvPr/>
            </p:nvCxnSpPr>
            <p:spPr>
              <a:xfrm>
                <a:off x="1122558" y="2782410"/>
                <a:ext cx="1289783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 flipV="1">
                <a:off x="1119833" y="1895912"/>
                <a:ext cx="0" cy="879479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/>
              <p:nvPr/>
            </p:nvCxnSpPr>
            <p:spPr>
              <a:xfrm>
                <a:off x="1120235" y="1947572"/>
                <a:ext cx="1275328" cy="842463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矩形 9"/>
                  <p:cNvSpPr/>
                  <p:nvPr/>
                </p:nvSpPr>
                <p:spPr>
                  <a:xfrm>
                    <a:off x="1176265" y="2764868"/>
                    <a:ext cx="84189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𝜶</m:t>
                          </m:r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𝜷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3" name="矩形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6265" y="2764868"/>
                    <a:ext cx="841897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矩形 10"/>
                  <p:cNvSpPr/>
                  <p:nvPr/>
                </p:nvSpPr>
                <p:spPr>
                  <a:xfrm>
                    <a:off x="767179" y="2042202"/>
                    <a:ext cx="4090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𝜶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4" name="矩形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179" y="2042202"/>
                    <a:ext cx="409086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矩形 11"/>
                  <p:cNvSpPr/>
                  <p:nvPr/>
                </p:nvSpPr>
                <p:spPr>
                  <a:xfrm>
                    <a:off x="1669822" y="1950343"/>
                    <a:ext cx="4106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𝜷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5" name="矩形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9822" y="1950343"/>
                    <a:ext cx="410690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组合 12"/>
            <p:cNvGrpSpPr/>
            <p:nvPr/>
          </p:nvGrpSpPr>
          <p:grpSpPr>
            <a:xfrm>
              <a:off x="681751" y="2335651"/>
              <a:ext cx="525080" cy="446002"/>
              <a:chOff x="681751" y="2335651"/>
              <a:chExt cx="525080" cy="446002"/>
            </a:xfrm>
          </p:grpSpPr>
          <p:cxnSp>
            <p:nvCxnSpPr>
              <p:cNvPr id="14" name="直接箭头连接符 13"/>
              <p:cNvCxnSpPr/>
              <p:nvPr/>
            </p:nvCxnSpPr>
            <p:spPr>
              <a:xfrm flipV="1">
                <a:off x="1117608" y="2335651"/>
                <a:ext cx="0" cy="429217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矩形 14"/>
                  <p:cNvSpPr/>
                  <p:nvPr/>
                </p:nvSpPr>
                <p:spPr>
                  <a:xfrm>
                    <a:off x="681751" y="2412321"/>
                    <a:ext cx="52508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𝛼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6" name="矩形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751" y="2412321"/>
                    <a:ext cx="525080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组合 25"/>
            <p:cNvGrpSpPr/>
            <p:nvPr/>
          </p:nvGrpSpPr>
          <p:grpSpPr>
            <a:xfrm>
              <a:off x="450878" y="1528776"/>
              <a:ext cx="2502047" cy="2185558"/>
              <a:chOff x="450878" y="1528776"/>
              <a:chExt cx="2502047" cy="2185558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450878" y="1528776"/>
                <a:ext cx="2502047" cy="1642263"/>
              </a:xfrm>
              <a:prstGeom prst="rect">
                <a:avLst/>
              </a:prstGeom>
              <a:noFill/>
              <a:ln w="2222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矩形 27"/>
                  <p:cNvSpPr/>
                  <p:nvPr/>
                </p:nvSpPr>
                <p:spPr>
                  <a:xfrm>
                    <a:off x="1544468" y="3345002"/>
                    <a:ext cx="4026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𝑽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4" name="矩形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4468" y="3345002"/>
                    <a:ext cx="40267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3" name="组合 32"/>
          <p:cNvGrpSpPr/>
          <p:nvPr/>
        </p:nvGrpSpPr>
        <p:grpSpPr>
          <a:xfrm>
            <a:off x="2352390" y="3468848"/>
            <a:ext cx="1246487" cy="369332"/>
            <a:chOff x="2352390" y="3468848"/>
            <a:chExt cx="1246487" cy="369332"/>
          </a:xfrm>
        </p:grpSpPr>
        <p:cxnSp>
          <p:nvCxnSpPr>
            <p:cNvPr id="34" name="直接箭头连接符 33"/>
            <p:cNvCxnSpPr/>
            <p:nvPr/>
          </p:nvCxnSpPr>
          <p:spPr>
            <a:xfrm>
              <a:off x="2352390" y="3510793"/>
              <a:ext cx="1246487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/>
                <p:cNvSpPr/>
                <p:nvPr/>
              </p:nvSpPr>
              <p:spPr>
                <a:xfrm>
                  <a:off x="2751588" y="3468848"/>
                  <a:ext cx="39946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5" name="矩形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1588" y="3468848"/>
                  <a:ext cx="39946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298" y="4336843"/>
                <a:ext cx="5698776" cy="4700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𝑻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𝜶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𝑻</m:t>
                          </m:r>
                          <m:r>
                            <a:rPr lang="en-US" altLang="zh-CN" sz="20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𝜶</m:t>
                          </m:r>
                          <m:r>
                            <a:rPr lang="en-US" altLang="zh-CN" sz="20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𝑻</m:t>
                          </m:r>
                          <m:r>
                            <a:rPr lang="en-US" altLang="zh-CN" sz="20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𝜶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𝜶</m:t>
                          </m:r>
                          <m:r>
                            <a:rPr lang="en-US" altLang="zh-CN" sz="20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𝜶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𝜶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000" b="1" dirty="0">
                  <a:solidFill>
                    <a:schemeClr val="accent2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6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298" y="4336843"/>
                <a:ext cx="5698776" cy="4700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853" y="4790097"/>
            <a:ext cx="57182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61950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正交变换保持向量的</a:t>
            </a:r>
            <a:r>
              <a:rPr lang="zh-CN" altLang="en-US" sz="2000" b="1" dirty="0">
                <a:solidFill>
                  <a:srgbClr val="00B0F0"/>
                </a:solidFill>
                <a:latin typeface="+mn-ea"/>
              </a:rPr>
              <a:t>长度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不变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827753" y="1678538"/>
            <a:ext cx="2502047" cy="2185558"/>
            <a:chOff x="3827753" y="1678538"/>
            <a:chExt cx="2502047" cy="2185558"/>
          </a:xfrm>
        </p:grpSpPr>
        <p:grpSp>
          <p:nvGrpSpPr>
            <p:cNvPr id="49" name="组合 48"/>
            <p:cNvGrpSpPr/>
            <p:nvPr/>
          </p:nvGrpSpPr>
          <p:grpSpPr>
            <a:xfrm rot="2100000">
              <a:off x="4234223" y="2013926"/>
              <a:ext cx="1770904" cy="1238288"/>
              <a:chOff x="641437" y="1895912"/>
              <a:chExt cx="1770904" cy="1238288"/>
            </a:xfrm>
          </p:grpSpPr>
          <p:cxnSp>
            <p:nvCxnSpPr>
              <p:cNvPr id="50" name="直接箭头连接符 49"/>
              <p:cNvCxnSpPr/>
              <p:nvPr/>
            </p:nvCxnSpPr>
            <p:spPr>
              <a:xfrm>
                <a:off x="1122558" y="2782410"/>
                <a:ext cx="1289783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/>
              <p:nvPr/>
            </p:nvCxnSpPr>
            <p:spPr>
              <a:xfrm flipV="1">
                <a:off x="1119833" y="1895912"/>
                <a:ext cx="0" cy="879479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/>
              <p:nvPr/>
            </p:nvCxnSpPr>
            <p:spPr>
              <a:xfrm>
                <a:off x="1120235" y="1947572"/>
                <a:ext cx="1275328" cy="842463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矩形 52"/>
                  <p:cNvSpPr/>
                  <p:nvPr/>
                </p:nvSpPr>
                <p:spPr>
                  <a:xfrm>
                    <a:off x="1007950" y="2764868"/>
                    <a:ext cx="117852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𝑻</m:t>
                          </m:r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𝜶</m:t>
                          </m:r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𝜷</m:t>
                          </m:r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3" name="矩形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7950" y="2764868"/>
                    <a:ext cx="1178528" cy="369332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b="-30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矩形 53"/>
                  <p:cNvSpPr/>
                  <p:nvPr/>
                </p:nvSpPr>
                <p:spPr>
                  <a:xfrm>
                    <a:off x="641437" y="2038770"/>
                    <a:ext cx="5533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𝑻</m:t>
                          </m:r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𝜶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4" name="矩形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437" y="2038770"/>
                    <a:ext cx="553357" cy="369332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矩形 54"/>
                  <p:cNvSpPr/>
                  <p:nvPr/>
                </p:nvSpPr>
                <p:spPr>
                  <a:xfrm>
                    <a:off x="1593567" y="1973710"/>
                    <a:ext cx="55496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𝑻</m:t>
                          </m:r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𝜷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5" name="矩形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93567" y="1973710"/>
                    <a:ext cx="554960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b="-48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组合 55"/>
            <p:cNvGrpSpPr/>
            <p:nvPr/>
          </p:nvGrpSpPr>
          <p:grpSpPr>
            <a:xfrm rot="2100000">
              <a:off x="3859392" y="1916438"/>
              <a:ext cx="860364" cy="442589"/>
              <a:chOff x="358100" y="2335651"/>
              <a:chExt cx="860364" cy="442589"/>
            </a:xfrm>
          </p:grpSpPr>
          <p:cxnSp>
            <p:nvCxnSpPr>
              <p:cNvPr id="57" name="直接箭头连接符 56"/>
              <p:cNvCxnSpPr/>
              <p:nvPr/>
            </p:nvCxnSpPr>
            <p:spPr>
              <a:xfrm flipV="1">
                <a:off x="1117608" y="2335651"/>
                <a:ext cx="0" cy="429217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矩形 57"/>
                  <p:cNvSpPr/>
                  <p:nvPr/>
                </p:nvSpPr>
                <p:spPr>
                  <a:xfrm>
                    <a:off x="358100" y="2408908"/>
                    <a:ext cx="8603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𝛼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8" name="矩形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100" y="2408908"/>
                    <a:ext cx="860364" cy="369332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 b="-38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" name="组合 58"/>
            <p:cNvGrpSpPr/>
            <p:nvPr/>
          </p:nvGrpSpPr>
          <p:grpSpPr>
            <a:xfrm rot="2100000">
              <a:off x="3827753" y="1678538"/>
              <a:ext cx="2502047" cy="2185558"/>
              <a:chOff x="450878" y="1528776"/>
              <a:chExt cx="2502047" cy="2185558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450878" y="1528776"/>
                <a:ext cx="2502047" cy="1642263"/>
              </a:xfrm>
              <a:prstGeom prst="rect">
                <a:avLst/>
              </a:prstGeom>
              <a:noFill/>
              <a:ln w="2222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矩形 60"/>
                  <p:cNvSpPr/>
                  <p:nvPr/>
                </p:nvSpPr>
                <p:spPr>
                  <a:xfrm rot="19500000">
                    <a:off x="1544468" y="3345002"/>
                    <a:ext cx="4026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𝑽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1" name="矩形 6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500000">
                    <a:off x="1544468" y="3345002"/>
                    <a:ext cx="402674" cy="369332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B9738238-B9E8-4EE2-BC20-5A03BF02EC95}"/>
                  </a:ext>
                </a:extLst>
              </p:cNvPr>
              <p:cNvSpPr/>
              <p:nvPr/>
            </p:nvSpPr>
            <p:spPr>
              <a:xfrm>
                <a:off x="450878" y="3856266"/>
                <a:ext cx="726582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accent4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sz="2000" b="1" dirty="0">
                    <a:solidFill>
                      <a:schemeClr val="accent4">
                        <a:lumMod val="50000"/>
                      </a:schemeClr>
                    </a:solidFill>
                  </a:rPr>
                  <a:t>是正交变换</a:t>
                </a:r>
                <a:r>
                  <a:rPr lang="en-US" altLang="zh-CN" sz="2000" b="1" dirty="0">
                    <a:solidFill>
                      <a:schemeClr val="accent4">
                        <a:lumMod val="50000"/>
                      </a:schemeClr>
                    </a:solidFill>
                  </a:rPr>
                  <a:t>,</a:t>
                </a:r>
                <a:endParaRPr lang="zh-CN" altLang="en-US" sz="200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xmlns="" id="{B9738238-B9E8-4EE2-BC20-5A03BF02E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78" y="3856266"/>
                <a:ext cx="7265828" cy="400110"/>
              </a:xfrm>
              <a:prstGeom prst="rect">
                <a:avLst/>
              </a:prstGeom>
              <a:blipFill rotWithShape="1">
                <a:blip r:embed="rId20"/>
                <a:stretch>
                  <a:fillRect l="-923" t="-7692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70" y="5124293"/>
                <a:ext cx="6911372" cy="8805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chemeClr val="accent2"/>
                          </a:solidFill>
                          <a:latin typeface="Cambria Math"/>
                        </a:rPr>
                        <m:t>cos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𝑻</m:t>
                          </m:r>
                          <m:r>
                            <a:rPr lang="en-US" altLang="zh-CN" sz="20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𝜶</m:t>
                          </m:r>
                          <m:r>
                            <a:rPr lang="en-US" altLang="zh-CN" sz="20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𝑻</m:t>
                          </m:r>
                          <m:r>
                            <a:rPr lang="en-US" altLang="zh-CN" sz="20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𝜷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CN" sz="20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𝑻</m:t>
                          </m:r>
                          <m:r>
                            <a:rPr lang="en-US" altLang="zh-CN" sz="20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𝜶</m:t>
                          </m:r>
                          <m:r>
                            <a:rPr lang="en-US" altLang="zh-CN" sz="20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𝑻</m:t>
                          </m:r>
                          <m:r>
                            <a:rPr lang="en-US" altLang="zh-CN" sz="20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𝜷</m:t>
                          </m:r>
                          <m:r>
                            <a:rPr lang="en-US" altLang="zh-CN" sz="20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𝜶</m:t>
                              </m:r>
                            </m:e>
                          </m:d>
                          <m:r>
                            <a:rPr lang="en-US" altLang="zh-CN" sz="20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⋅‖</m:t>
                          </m:r>
                          <m:r>
                            <a:rPr lang="en-US" altLang="zh-CN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zh-CN" sz="20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𝜷</m:t>
                          </m:r>
                          <m:r>
                            <a:rPr lang="en-US" altLang="zh-CN" sz="20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‖</m:t>
                          </m:r>
                        </m:den>
                      </m:f>
                      <m:r>
                        <a:rPr lang="en-US" altLang="zh-CN" sz="20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CN" sz="20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𝜶</m:t>
                          </m:r>
                          <m:r>
                            <a:rPr lang="en-US" altLang="zh-CN" sz="20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𝜷</m:t>
                          </m:r>
                          <m:r>
                            <a:rPr lang="en-US" altLang="zh-CN" sz="20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𝜶</m:t>
                              </m:r>
                            </m:e>
                          </m:d>
                          <m:r>
                            <a:rPr lang="en-US" altLang="zh-CN" sz="20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⋅‖</m:t>
                          </m:r>
                          <m:r>
                            <a:rPr lang="en-US" altLang="zh-CN" sz="20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𝜷</m:t>
                          </m:r>
                          <m:r>
                            <a:rPr lang="en-US" altLang="zh-CN" sz="20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‖</m:t>
                          </m:r>
                        </m:den>
                      </m:f>
                      <m:r>
                        <a:rPr lang="en-US" altLang="zh-CN" sz="20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>
                          <a:solidFill>
                            <a:schemeClr val="accent2"/>
                          </a:solidFill>
                          <a:latin typeface="Cambria Math"/>
                        </a:rPr>
                        <m:t>cos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𝜶</m:t>
                          </m:r>
                          <m:r>
                            <a:rPr lang="en-US" altLang="zh-CN" sz="2000" b="1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zh-CN" sz="2000" b="1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𝜷</m:t>
                          </m:r>
                        </m:e>
                      </m:d>
                    </m:oMath>
                  </m:oMathPara>
                </a14:m>
                <a:endParaRPr lang="zh-CN" altLang="en-US" sz="2000" b="1" dirty="0">
                  <a:solidFill>
                    <a:schemeClr val="accent2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770" y="5124293"/>
                <a:ext cx="6911372" cy="88056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83" y="6020503"/>
            <a:ext cx="80949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61950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正交变换保持向量的</a:t>
            </a:r>
            <a:r>
              <a:rPr lang="zh-CN" altLang="en-US" sz="2000" b="1" dirty="0">
                <a:solidFill>
                  <a:srgbClr val="00B0F0"/>
                </a:solidFill>
                <a:latin typeface="+mn-ea"/>
              </a:rPr>
              <a:t>夹角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不变</a:t>
            </a:r>
          </a:p>
        </p:txBody>
      </p:sp>
    </p:spTree>
    <p:extLst>
      <p:ext uri="{BB962C8B-B14F-4D97-AF65-F5344CB8AC3E}">
        <p14:creationId xmlns:p14="http://schemas.microsoft.com/office/powerpoint/2010/main" val="3749644535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5DA7E8A-7114-4738-8BD7-C10A54F0D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正交变换的刻画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2761" y="1313312"/>
                <a:ext cx="7561263" cy="1052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定理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是</a:t>
                </a:r>
                <a:r>
                  <a:rPr lang="en-US" altLang="zh-CN" sz="2400" b="1" dirty="0">
                    <a:latin typeface="+mn-ea"/>
                  </a:rPr>
                  <a:t>n</a:t>
                </a:r>
                <a:r>
                  <a:rPr lang="zh-CN" altLang="en-US" sz="2400" b="1" dirty="0">
                    <a:latin typeface="+mn-ea"/>
                  </a:rPr>
                  <a:t>维欧氏空间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上的线性变换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以下命题等价</a:t>
                </a:r>
                <a:r>
                  <a:rPr lang="en-US" altLang="zh-CN" sz="2400" b="1" dirty="0">
                    <a:latin typeface="+mn-ea"/>
                  </a:rPr>
                  <a:t>: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41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2761" y="1313312"/>
                <a:ext cx="7561263" cy="1052596"/>
              </a:xfrm>
              <a:prstGeom prst="rect">
                <a:avLst/>
              </a:prstGeom>
              <a:blipFill rotWithShape="1">
                <a:blip r:embed="rId2"/>
                <a:stretch>
                  <a:fillRect l="-1694" t="-1734" b="-86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2761" y="2290406"/>
                <a:ext cx="7561263" cy="535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en-US" altLang="zh-CN" sz="2400" b="1" i="0" dirty="0">
                    <a:solidFill>
                      <a:schemeClr val="tx1"/>
                    </a:solidFill>
                    <a:latin typeface="+mj-lt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上的正交变换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</a:rPr>
                  <a:t>;</a:t>
                </a:r>
                <a:endParaRPr lang="zh-CN" altLang="en-US" sz="2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2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2761" y="2290406"/>
                <a:ext cx="7561263" cy="535531"/>
              </a:xfrm>
              <a:prstGeom prst="rect">
                <a:avLst/>
              </a:prstGeom>
              <a:blipFill rotWithShape="1">
                <a:blip r:embed="rId3"/>
                <a:stretch>
                  <a:fillRect t="-2273" b="-181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4883" y="2779584"/>
                <a:ext cx="8094939" cy="4979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保持向量范数不变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即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𝜶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=‖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𝜶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‖</m:t>
                    </m:r>
                  </m:oMath>
                </a14:m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</a:rPr>
                  <a:t>;</a:t>
                </a:r>
                <a:endParaRPr lang="zh-CN" altLang="en-US" sz="2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3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4883" y="2779584"/>
                <a:ext cx="8094939" cy="497957"/>
              </a:xfrm>
              <a:prstGeom prst="rect">
                <a:avLst/>
              </a:prstGeom>
              <a:blipFill rotWithShape="1">
                <a:blip r:embed="rId4"/>
                <a:stretch>
                  <a:fillRect t="-2439" b="-268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305" y="3255606"/>
                <a:ext cx="8092517" cy="941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en-US" altLang="zh-CN" sz="2400" b="1" i="0" dirty="0">
                    <a:solidFill>
                      <a:schemeClr val="tx1"/>
                    </a:solidFill>
                    <a:latin typeface="+mj-lt"/>
                  </a:rPr>
                  <a:t>(3)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sz="2400" b="1" i="0" dirty="0">
                    <a:solidFill>
                      <a:schemeClr val="tx1"/>
                    </a:solidFill>
                    <a:latin typeface="+mj-lt"/>
                  </a:rPr>
                  <a:t>保持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标准正交基不变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即若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𝜺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𝜺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𝜺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i="0" dirty="0">
                    <a:solidFill>
                      <a:schemeClr val="tx1"/>
                    </a:solidFill>
                    <a:latin typeface="+mj-lt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的</a:t>
                </a:r>
                <a:endParaRPr lang="en-US" altLang="zh-CN" sz="2400" b="1" dirty="0">
                  <a:solidFill>
                    <a:schemeClr val="tx1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en-US" altLang="zh-CN" sz="2400" b="1" dirty="0">
                    <a:latin typeface="+mn-ea"/>
                  </a:rPr>
                  <a:t>      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标准正交基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𝑻</m:t>
                        </m:r>
                        <m:r>
                          <a:rPr lang="en-US" altLang="zh-CN" sz="2400" b="1" i="1">
                            <a:latin typeface="Cambria Math"/>
                          </a:rPr>
                          <m:t>𝜺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</a:rPr>
                      <m:t>,</m:t>
                    </m:r>
                    <m:r>
                      <a:rPr lang="en-US" altLang="zh-CN" sz="2400" b="1" i="1" smtClean="0">
                        <a:latin typeface="Cambria Math"/>
                      </a:rPr>
                      <m:t>𝑻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𝜺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</a:rPr>
                      <m:t>,⋯,</m:t>
                    </m:r>
                    <m:r>
                      <a:rPr lang="en-US" altLang="zh-CN" sz="2400" b="1" i="1" smtClean="0">
                        <a:latin typeface="Cambria Math"/>
                      </a:rPr>
                      <m:t>𝑻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𝜺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为标准正交基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</a:rPr>
                  <a:t>;</a:t>
                </a:r>
                <a:endParaRPr lang="zh-CN" altLang="en-US" sz="2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4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7305" y="3255606"/>
                <a:ext cx="8092517" cy="941155"/>
              </a:xfrm>
              <a:prstGeom prst="rect">
                <a:avLst/>
              </a:prstGeom>
              <a:blipFill rotWithShape="1">
                <a:blip r:embed="rId5"/>
                <a:stretch>
                  <a:fillRect t="-1299" b="-1428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8085" y="4154588"/>
                <a:ext cx="7561263" cy="9865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en-US" altLang="zh-CN" sz="2400" b="1" i="0" dirty="0">
                    <a:solidFill>
                      <a:schemeClr val="tx1"/>
                    </a:solidFill>
                    <a:latin typeface="+mj-lt"/>
                  </a:rPr>
                  <a:t>(4)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sz="2400" b="1" i="0" dirty="0">
                    <a:solidFill>
                      <a:schemeClr val="tx1"/>
                    </a:solidFill>
                    <a:latin typeface="+mj-lt"/>
                  </a:rPr>
                  <a:t>在标准正交基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𝜺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𝜺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𝜺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i="0" dirty="0">
                    <a:solidFill>
                      <a:schemeClr val="tx1"/>
                    </a:solidFill>
                    <a:latin typeface="+mj-lt"/>
                  </a:rPr>
                  <a:t>下的矩阵</a:t>
                </a:r>
                <a:r>
                  <a:rPr lang="zh-CN" altLang="en-US" sz="2400" b="1" dirty="0">
                    <a:latin typeface="+mj-lt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altLang="zh-CN" sz="2400" b="1" i="0" dirty="0">
                    <a:solidFill>
                      <a:schemeClr val="tx1"/>
                    </a:solidFill>
                    <a:latin typeface="+mj-lt"/>
                  </a:rPr>
                  <a:t>, </a:t>
                </a:r>
                <a:r>
                  <a:rPr lang="zh-CN" altLang="en-US" sz="2400" b="1" i="0" dirty="0">
                    <a:solidFill>
                      <a:schemeClr val="tx1"/>
                    </a:solidFill>
                    <a:latin typeface="+mj-lt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i="0" dirty="0">
                    <a:solidFill>
                      <a:schemeClr val="tx1"/>
                    </a:solidFill>
                    <a:latin typeface="+mj-lt"/>
                  </a:rPr>
                  <a:t>是</a:t>
                </a:r>
                <a:endParaRPr lang="en-US" altLang="zh-CN" sz="2400" b="1" i="0" dirty="0">
                  <a:solidFill>
                    <a:schemeClr val="tx1"/>
                  </a:solidFill>
                  <a:latin typeface="+mj-lt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en-US" altLang="zh-CN" sz="2400" b="1" dirty="0">
                    <a:latin typeface="+mj-lt"/>
                  </a:rPr>
                  <a:t>      </a:t>
                </a:r>
                <a:r>
                  <a:rPr lang="zh-CN" altLang="en-US" sz="2400" b="1" i="0" dirty="0">
                    <a:solidFill>
                      <a:schemeClr val="tx1"/>
                    </a:solidFill>
                    <a:latin typeface="+mj-lt"/>
                  </a:rPr>
                  <a:t>正交阵</a:t>
                </a:r>
                <a:r>
                  <a:rPr lang="en-US" altLang="zh-CN" sz="2400" b="1" i="0" dirty="0">
                    <a:solidFill>
                      <a:schemeClr val="tx1"/>
                    </a:solidFill>
                    <a:latin typeface="+mj-lt"/>
                  </a:rPr>
                  <a:t>, </a:t>
                </a:r>
                <a:r>
                  <a:rPr lang="zh-CN" altLang="en-US" sz="2400" b="1" i="0" dirty="0">
                    <a:solidFill>
                      <a:schemeClr val="tx1"/>
                    </a:solidFill>
                    <a:latin typeface="+mj-lt"/>
                  </a:rPr>
                  <a:t>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𝑨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</a:rPr>
                  <a:t>.</a:t>
                </a:r>
                <a:endParaRPr lang="zh-CN" altLang="en-US" sz="2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5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8085" y="4154588"/>
                <a:ext cx="7561263" cy="986552"/>
              </a:xfrm>
              <a:prstGeom prst="rect">
                <a:avLst/>
              </a:prstGeom>
              <a:blipFill rotWithShape="1">
                <a:blip r:embed="rId6"/>
                <a:stretch>
                  <a:fillRect t="-1242" b="-993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000906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5DA7E8A-7114-4738-8BD7-C10A54F0D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正交变换的刻画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064" y="1484832"/>
                <a:ext cx="5718272" cy="4247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证明</a:t>
                </a:r>
                <a:r>
                  <a:rPr lang="en-US" altLang="zh-CN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:</a:t>
                </a:r>
                <a:r>
                  <a:rPr lang="zh-CN" altLang="en-US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 </a:t>
                </a:r>
                <a:r>
                  <a:rPr lang="en-US" altLang="zh-CN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(1)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⟹</m:t>
                    </m:r>
                  </m:oMath>
                </a14:m>
                <a:r>
                  <a:rPr lang="en-US" altLang="zh-CN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(2) </a:t>
                </a:r>
                <a:r>
                  <a:rPr lang="zh-CN" altLang="en-US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已经证明</a:t>
                </a:r>
                <a:r>
                  <a:rPr lang="en-US" altLang="zh-CN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; </a:t>
                </a:r>
                <a:endParaRPr lang="zh-CN" altLang="en-US" b="1" dirty="0">
                  <a:solidFill>
                    <a:schemeClr val="accent4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7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064" y="1484832"/>
                <a:ext cx="5718272" cy="424732"/>
              </a:xfrm>
              <a:prstGeom prst="rect">
                <a:avLst/>
              </a:prstGeom>
              <a:blipFill rotWithShape="1">
                <a:blip r:embed="rId2"/>
                <a:stretch>
                  <a:fillRect b="-1739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064" y="2731662"/>
                <a:ext cx="5335398" cy="4321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1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𝑻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𝜶</m:t>
                                  </m:r>
                                  <m:r>
                                    <a:rPr lang="en-US" altLang="zh-CN" b="1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zh-CN" b="1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𝜷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𝑻</m:t>
                          </m:r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𝜶</m:t>
                          </m:r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𝑻</m:t>
                          </m:r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𝜷</m:t>
                          </m:r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𝑻</m:t>
                          </m:r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𝜶</m:t>
                          </m:r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𝑻</m:t>
                          </m:r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𝜷</m:t>
                          </m:r>
                        </m:e>
                      </m:d>
                    </m:oMath>
                  </m:oMathPara>
                </a14:m>
                <a:endParaRPr lang="en-US" altLang="zh-CN" b="1" i="1" dirty="0">
                  <a:solidFill>
                    <a:schemeClr val="accent4">
                      <a:lumMod val="50000"/>
                    </a:schemeClr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40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064" y="2731662"/>
                <a:ext cx="5335398" cy="432170"/>
              </a:xfrm>
              <a:prstGeom prst="rect">
                <a:avLst/>
              </a:prstGeom>
              <a:blipFill rotWithShape="1">
                <a:blip r:embed="rId3"/>
                <a:stretch>
                  <a:fillRect b="-422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063" y="1968732"/>
                <a:ext cx="9025045" cy="757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en-US" altLang="zh-CN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(2)</a:t>
                </a:r>
                <a:r>
                  <a:rPr lang="en-US" altLang="zh-CN" b="1" dirty="0">
                    <a:solidFill>
                      <a:schemeClr val="accent4">
                        <a:lumMod val="50000"/>
                      </a:schemeClr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⟹</m:t>
                    </m:r>
                  </m:oMath>
                </a14:m>
                <a:r>
                  <a:rPr lang="en-US" altLang="zh-CN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(1). </a:t>
                </a:r>
                <a:r>
                  <a:rPr lang="zh-CN" altLang="en-US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根据</a:t>
                </a:r>
                <a:endParaRPr lang="en-US" altLang="zh-CN" b="1" dirty="0">
                  <a:solidFill>
                    <a:schemeClr val="accent4">
                      <a:lumMod val="50000"/>
                    </a:schemeClr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en-US" altLang="zh-CN" b="1" dirty="0">
                    <a:solidFill>
                      <a:schemeClr val="accent4">
                        <a:lumMod val="50000"/>
                      </a:schemeClr>
                    </a:solidFill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𝑻</m:t>
                        </m:r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𝜶</m:t>
                        </m:r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𝜷</m:t>
                        </m:r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=‖</m:t>
                    </m:r>
                    <m:r>
                      <a:rPr lang="en-US" altLang="zh-CN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𝜶</m:t>
                    </m:r>
                    <m:r>
                      <a:rPr lang="en-US" altLang="zh-CN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𝜷</m:t>
                    </m:r>
                    <m:r>
                      <a:rPr lang="en-US" altLang="zh-CN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‖</m:t>
                    </m:r>
                  </m:oMath>
                </a14:m>
                <a:r>
                  <a:rPr lang="en-US" altLang="zh-CN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b="1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𝑻</m:t>
                        </m:r>
                        <m:r>
                          <a:rPr lang="en-US" altLang="zh-CN" b="1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𝜶</m:t>
                        </m:r>
                      </m:e>
                    </m:d>
                    <m:r>
                      <a:rPr lang="en-US" altLang="zh-CN" b="1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b="1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𝜶</m:t>
                        </m:r>
                      </m:e>
                    </m:d>
                    <m:r>
                      <a:rPr lang="en-US" altLang="zh-CN" b="1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,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b="1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𝑻</m:t>
                        </m:r>
                        <m:r>
                          <a:rPr lang="en-US" altLang="zh-CN" b="1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𝜷</m:t>
                        </m:r>
                      </m:e>
                    </m:d>
                    <m:r>
                      <a:rPr lang="en-US" altLang="zh-CN" b="1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=‖</m:t>
                    </m:r>
                    <m:r>
                      <a:rPr lang="en-US" altLang="zh-CN" b="1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𝜷</m:t>
                    </m:r>
                    <m:r>
                      <a:rPr lang="en-US" altLang="zh-CN" b="1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‖</m:t>
                    </m:r>
                  </m:oMath>
                </a14:m>
                <a:r>
                  <a:rPr lang="en-US" altLang="zh-CN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, </a:t>
                </a:r>
              </a:p>
            </p:txBody>
          </p:sp>
        </mc:Choice>
        <mc:Fallback xmlns="">
          <p:sp>
            <p:nvSpPr>
              <p:cNvPr id="46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063" y="1968732"/>
                <a:ext cx="9025045" cy="757130"/>
              </a:xfrm>
              <a:prstGeom prst="rect">
                <a:avLst/>
              </a:prstGeom>
              <a:blipFill rotWithShape="1">
                <a:blip r:embed="rId4"/>
                <a:stretch>
                  <a:fillRect b="-88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381" y="3637916"/>
                <a:ext cx="6767376" cy="4321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1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𝜶</m:t>
                              </m:r>
                              <m:r>
                                <a:rPr lang="en-US" altLang="zh-CN" b="1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b="1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𝜷</m:t>
                              </m:r>
                            </m:e>
                          </m:d>
                        </m:e>
                        <m:sup>
                          <m:r>
                            <a:rPr lang="en-US" altLang="zh-CN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𝜶</m:t>
                          </m:r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𝜷</m:t>
                          </m:r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𝜶</m:t>
                          </m:r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𝜷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1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𝜶</m:t>
                              </m:r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𝟐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𝜶</m:t>
                          </m:r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𝜷</m:t>
                          </m:r>
                        </m:e>
                      </m:d>
                      <m:r>
                        <a:rPr lang="en-US" altLang="zh-CN" b="1" i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1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𝜷</m:t>
                              </m:r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b="1" dirty="0">
                  <a:solidFill>
                    <a:schemeClr val="accent4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7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1381" y="3637916"/>
                <a:ext cx="6767376" cy="432170"/>
              </a:xfrm>
              <a:prstGeom prst="rect">
                <a:avLst/>
              </a:prstGeom>
              <a:blipFill rotWithShape="1">
                <a:blip r:embed="rId5"/>
                <a:stretch>
                  <a:fillRect b="-422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155" y="4074939"/>
                <a:ext cx="6767376" cy="4247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于是</a:t>
                </a:r>
                <a:r>
                  <a:rPr lang="en-US" altLang="zh-CN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𝑻</m:t>
                        </m:r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𝜶</m:t>
                        </m:r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𝑻</m:t>
                        </m:r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𝜷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=(</m:t>
                    </m:r>
                    <m:r>
                      <a:rPr lang="en-US" altLang="zh-CN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𝜶</m:t>
                    </m:r>
                    <m:r>
                      <a:rPr lang="en-US" altLang="zh-CN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𝜷</m:t>
                    </m:r>
                    <m:r>
                      <a:rPr lang="en-US" altLang="zh-CN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.</a:t>
                </a:r>
                <a:endParaRPr lang="zh-CN" altLang="en-US" b="1" dirty="0">
                  <a:solidFill>
                    <a:schemeClr val="accent4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155" y="4074939"/>
                <a:ext cx="6767376" cy="424732"/>
              </a:xfrm>
              <a:prstGeom prst="rect">
                <a:avLst/>
              </a:prstGeom>
              <a:blipFill rotWithShape="1">
                <a:blip r:embed="rId6"/>
                <a:stretch>
                  <a:fillRect b="-157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711442" y="3166097"/>
                <a:ext cx="3735445" cy="4321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1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𝑻</m:t>
                              </m:r>
                              <m:r>
                                <a:rPr lang="en-US" altLang="zh-CN" b="1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𝜶</m:t>
                              </m:r>
                            </m:e>
                          </m:d>
                        </m:e>
                        <m:sup>
                          <m:r>
                            <a:rPr lang="en-US" altLang="zh-CN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b="1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𝟐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𝑻</m:t>
                          </m:r>
                          <m:r>
                            <a:rPr lang="en-US" altLang="zh-CN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𝜶</m:t>
                          </m:r>
                          <m:r>
                            <a:rPr lang="en-US" altLang="zh-CN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zh-CN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𝑻</m:t>
                          </m:r>
                          <m:r>
                            <a:rPr lang="en-US" altLang="zh-CN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𝜷</m:t>
                          </m:r>
                        </m:e>
                      </m:d>
                      <m:r>
                        <a:rPr lang="en-US" altLang="zh-CN" b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1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𝑻</m:t>
                              </m:r>
                              <m:r>
                                <a:rPr lang="en-US" altLang="zh-CN" b="1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𝜷</m:t>
                              </m:r>
                            </m:e>
                          </m:d>
                        </m:e>
                        <m:sup>
                          <m:r>
                            <a:rPr lang="en-US" altLang="zh-CN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b="1" dirty="0">
                  <a:solidFill>
                    <a:schemeClr val="accent4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442" y="3166097"/>
                <a:ext cx="3735445" cy="432170"/>
              </a:xfrm>
              <a:prstGeom prst="rect">
                <a:avLst/>
              </a:prstGeom>
              <a:blipFill rotWithShape="1">
                <a:blip r:embed="rId7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327376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0" grpId="0"/>
      <p:bldP spid="46" grpId="0"/>
      <p:bldP spid="47" grpId="0"/>
      <p:bldP spid="1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5DA7E8A-7114-4738-8BD7-C10A54F0D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正交变换的刻画</a:t>
            </a:r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64" y="1425458"/>
            <a:ext cx="5718272" cy="396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61950">
              <a:lnSpc>
                <a:spcPct val="120000"/>
              </a:lnSpc>
            </a:pP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证明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:</a:t>
            </a:r>
            <a:endParaRPr lang="zh-CN" altLang="en-US" b="1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4503" y="1434498"/>
                <a:ext cx="9025045" cy="812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en-US" altLang="zh-CN" b="1" dirty="0">
                    <a:solidFill>
                      <a:schemeClr val="accent4">
                        <a:lumMod val="50000"/>
                      </a:schemeClr>
                    </a:solidFill>
                    <a:ea typeface="Cambria Math"/>
                  </a:rPr>
                  <a:t>(1)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⟹</m:t>
                    </m:r>
                  </m:oMath>
                </a14:m>
                <a:r>
                  <a:rPr lang="en-US" altLang="zh-CN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(3). </a:t>
                </a:r>
                <a:r>
                  <a:rPr lang="zh-CN" altLang="en-US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根据正交</a:t>
                </a:r>
                <a:r>
                  <a:rPr lang="zh-CN" altLang="en-US" b="1" i="0" dirty="0">
                    <a:solidFill>
                      <a:schemeClr val="accent4">
                        <a:lumMod val="50000"/>
                      </a:schemeClr>
                    </a:solidFill>
                    <a:latin typeface="+mj-lt"/>
                  </a:rPr>
                  <a:t>变换定义有</a:t>
                </a:r>
                <a:endParaRPr lang="en-US" altLang="zh-CN" b="1" i="0" dirty="0">
                  <a:solidFill>
                    <a:schemeClr val="accent4">
                      <a:lumMod val="50000"/>
                    </a:schemeClr>
                  </a:solidFill>
                  <a:latin typeface="+mj-lt"/>
                </a:endParaRPr>
              </a:p>
              <a:p>
                <a:pPr marL="361950">
                  <a:lnSpc>
                    <a:spcPct val="12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𝑻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𝜺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𝑻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𝜺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𝜺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𝜺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, </a:t>
                </a:r>
                <a:r>
                  <a:rPr lang="zh-CN" altLang="en-US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𝑻</m:t>
                        </m:r>
                        <m:r>
                          <a:rPr lang="en-US" altLang="zh-CN" b="1" i="1">
                            <a:latin typeface="Cambria Math"/>
                          </a:rPr>
                          <m:t>𝜺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latin typeface="Cambria Math"/>
                      </a:rPr>
                      <m:t>,</m:t>
                    </m:r>
                    <m:r>
                      <a:rPr lang="en-US" altLang="zh-CN" b="1" i="1">
                        <a:latin typeface="Cambria Math"/>
                      </a:rPr>
                      <m:t>𝑻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𝜺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>
                        <a:latin typeface="Cambria Math"/>
                      </a:rPr>
                      <m:t>,⋯,</m:t>
                    </m:r>
                    <m:r>
                      <a:rPr lang="en-US" altLang="zh-CN" b="1" i="1">
                        <a:latin typeface="Cambria Math"/>
                      </a:rPr>
                      <m:t>𝑻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𝜺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为标准正交基</a:t>
                </a:r>
                <a:r>
                  <a:rPr lang="en-US" altLang="zh-CN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4503" y="1434498"/>
                <a:ext cx="9025045" cy="812402"/>
              </a:xfrm>
              <a:prstGeom prst="rect">
                <a:avLst/>
              </a:prstGeom>
              <a:blipFill rotWithShape="1">
                <a:blip r:embed="rId2"/>
                <a:stretch>
                  <a:fillRect b="-522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07" y="2255048"/>
                <a:ext cx="9025045" cy="4247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en-US" altLang="zh-CN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(3)</a:t>
                </a:r>
                <a:r>
                  <a:rPr lang="en-US" altLang="zh-CN" b="1" dirty="0">
                    <a:solidFill>
                      <a:schemeClr val="accent4">
                        <a:lumMod val="50000"/>
                      </a:schemeClr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⟹</m:t>
                    </m:r>
                  </m:oMath>
                </a14:m>
                <a:r>
                  <a:rPr lang="en-US" altLang="zh-CN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(1). </a:t>
                </a:r>
                <a:r>
                  <a:rPr lang="zh-CN" altLang="en-US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对于任意的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𝜶</m:t>
                    </m:r>
                    <m:r>
                      <a:rPr lang="en-US" altLang="zh-CN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𝜷</m:t>
                    </m:r>
                    <m:r>
                      <a:rPr lang="en-US" altLang="zh-CN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altLang="zh-CN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, </a:t>
                </a:r>
                <a:r>
                  <a:rPr lang="zh-CN" altLang="en-US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有</a:t>
                </a:r>
                <a:endParaRPr lang="en-US" altLang="zh-CN" b="1" dirty="0">
                  <a:solidFill>
                    <a:schemeClr val="accent4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407" y="2255048"/>
                <a:ext cx="9025045" cy="424732"/>
              </a:xfrm>
              <a:prstGeom prst="rect">
                <a:avLst/>
              </a:prstGeom>
              <a:blipFill rotWithShape="1">
                <a:blip r:embed="rId3"/>
                <a:stretch>
                  <a:fillRect b="-157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274761" y="2595890"/>
                <a:ext cx="383950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𝜶</m:t>
                      </m:r>
                      <m:r>
                        <a:rPr lang="en-US" altLang="zh-CN" b="1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𝜺</m:t>
                          </m:r>
                        </m:e>
                        <m:sub>
                          <m:r>
                            <a:rPr lang="en-US" altLang="zh-CN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zh-CN" altLang="en-US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𝜺</m:t>
                          </m:r>
                        </m:e>
                        <m:sub>
                          <m:r>
                            <a:rPr lang="en-US" altLang="zh-CN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r>
                        <a:rPr lang="en-US" altLang="zh-CN" b="1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CN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zh-CN" altLang="en-US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𝜺</m:t>
                          </m:r>
                        </m:e>
                        <m:sub>
                          <m:r>
                            <a:rPr lang="en-US" altLang="zh-CN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𝒏</m:t>
                          </m:r>
                        </m:sub>
                      </m:sSub>
                      <m:r>
                        <a:rPr lang="en-US" altLang="zh-CN" b="1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 </m:t>
                      </m:r>
                    </m:oMath>
                  </m:oMathPara>
                </a14:m>
                <a:endParaRPr lang="en-US" altLang="zh-CN" b="1" i="1" kern="0" dirty="0">
                  <a:solidFill>
                    <a:srgbClr val="00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𝜷</m:t>
                      </m:r>
                      <m:sSub>
                        <m:sSubPr>
                          <m:ctrlPr>
                            <a:rPr lang="en-US" altLang="zh-CN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</m:t>
                          </m:r>
                          <m:r>
                            <a:rPr lang="en-US" altLang="zh-CN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zh-CN" altLang="en-US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𝜺</m:t>
                          </m:r>
                        </m:e>
                        <m:sub>
                          <m:r>
                            <a:rPr lang="en-US" altLang="zh-CN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zh-CN" altLang="en-US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𝜺</m:t>
                          </m:r>
                        </m:e>
                        <m:sub>
                          <m:r>
                            <a:rPr lang="en-US" altLang="zh-CN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r>
                        <a:rPr lang="en-US" altLang="zh-CN" b="1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CN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zh-CN" altLang="en-US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𝜺</m:t>
                          </m:r>
                        </m:e>
                        <m:sub>
                          <m:r>
                            <a:rPr lang="en-US" altLang="zh-CN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761" y="2595890"/>
                <a:ext cx="3839500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06" y="3519220"/>
                <a:ext cx="9025045" cy="4800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于是</a:t>
                </a:r>
                <a:r>
                  <a:rPr lang="en-US" altLang="zh-CN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, </a:t>
                </a:r>
                <a:r>
                  <a:rPr lang="zh-CN" altLang="en-US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根据条件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𝑻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𝜺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𝑻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𝜺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zh-CN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𝜺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𝜺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zh-CN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zh-CN" altLang="en-US" b="1" i="0" dirty="0">
                    <a:solidFill>
                      <a:schemeClr val="accent4">
                        <a:lumMod val="50000"/>
                      </a:schemeClr>
                    </a:solidFill>
                    <a:latin typeface="+mj-lt"/>
                  </a:rPr>
                  <a:t>有</a:t>
                </a:r>
                <a:r>
                  <a:rPr lang="en-US" altLang="zh-CN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 </a:t>
                </a:r>
              </a:p>
            </p:txBody>
          </p:sp>
        </mc:Choice>
        <mc:Fallback xmlns="">
          <p:sp>
            <p:nvSpPr>
              <p:cNvPr id="17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406" y="3519220"/>
                <a:ext cx="9025045" cy="480003"/>
              </a:xfrm>
              <a:prstGeom prst="rect">
                <a:avLst/>
              </a:prstGeom>
              <a:blipFill rotWithShape="1">
                <a:blip r:embed="rId5"/>
                <a:stretch>
                  <a:fillRect b="-101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00973" y="3937532"/>
                <a:ext cx="5968685" cy="1162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𝑻</m:t>
                          </m:r>
                          <m:r>
                            <a:rPr lang="en-US" altLang="zh-CN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𝜶</m:t>
                          </m:r>
                          <m:r>
                            <a:rPr lang="en-US" altLang="zh-CN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zh-CN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𝑻</m:t>
                          </m:r>
                          <m:r>
                            <a:rPr lang="en-US" altLang="zh-CN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𝜷</m:t>
                          </m:r>
                        </m:e>
                      </m:d>
                      <m:r>
                        <a:rPr lang="en-US" altLang="zh-CN" b="1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b="1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1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altLang="zh-CN" b="1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1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𝑻</m:t>
                                  </m:r>
                                  <m:r>
                                    <a:rPr lang="en-US" altLang="zh-CN" b="1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𝜺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nary>
                            <m:naryPr>
                              <m:chr m:val="∑"/>
                              <m:ctrlPr>
                                <a:rPr lang="en-US" altLang="zh-CN" b="1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1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𝒋</m:t>
                              </m:r>
                              <m:r>
                                <a:rPr lang="en-US" altLang="zh-CN" b="1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1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𝑻</m:t>
                                  </m:r>
                                  <m:r>
                                    <a:rPr lang="en-US" altLang="zh-CN" b="1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𝜺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b="1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altLang="zh-CN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altLang="zh-CN" b="1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=(</m:t>
                      </m:r>
                      <m:r>
                        <a:rPr lang="en-US" altLang="zh-CN" b="1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𝜶</m:t>
                      </m:r>
                      <m:r>
                        <a:rPr lang="en-US" altLang="zh-CN" b="1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,</m:t>
                      </m:r>
                      <m:r>
                        <a:rPr lang="en-US" altLang="zh-CN" b="1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𝜷</m:t>
                      </m:r>
                      <m:r>
                        <a:rPr lang="en-US" altLang="zh-CN" b="1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b="1" dirty="0">
                  <a:solidFill>
                    <a:schemeClr val="accent4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3" y="3937532"/>
                <a:ext cx="5968685" cy="116236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794" y="5177727"/>
                <a:ext cx="9025045" cy="3965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从而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是正交变换</a:t>
                </a:r>
                <a:r>
                  <a:rPr lang="en-US" altLang="zh-CN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794" y="5177727"/>
                <a:ext cx="9025045" cy="396583"/>
              </a:xfrm>
              <a:prstGeom prst="rect">
                <a:avLst/>
              </a:prstGeom>
              <a:blipFill rotWithShape="1">
                <a:blip r:embed="rId7"/>
                <a:stretch>
                  <a:fillRect b="-246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490099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4" grpId="0"/>
      <p:bldP spid="15" grpId="0"/>
      <p:bldP spid="4" grpId="0"/>
      <p:bldP spid="17" grpId="0"/>
      <p:bldP spid="5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5DA7E8A-7114-4738-8BD7-C10A54F0D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正交变换的刻画</a:t>
            </a:r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64" y="1484832"/>
            <a:ext cx="5718272" cy="396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61950">
              <a:lnSpc>
                <a:spcPct val="120000"/>
              </a:lnSpc>
            </a:pP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证明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:</a:t>
            </a:r>
            <a:endParaRPr lang="zh-CN" altLang="en-US" b="1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4503" y="1434498"/>
                <a:ext cx="9025045" cy="4247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en-US" altLang="zh-CN" b="1" dirty="0">
                    <a:solidFill>
                      <a:schemeClr val="accent4">
                        <a:lumMod val="50000"/>
                      </a:schemeClr>
                    </a:solidFill>
                    <a:ea typeface="Cambria Math"/>
                  </a:rPr>
                  <a:t>(3)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⇔</m:t>
                    </m:r>
                  </m:oMath>
                </a14:m>
                <a:r>
                  <a:rPr lang="en-US" altLang="zh-CN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(4).  </a:t>
                </a:r>
                <a:r>
                  <a:rPr lang="zh-CN" altLang="en-US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设</a:t>
                </a:r>
                <a:endParaRPr lang="en-US" altLang="zh-CN" b="1" dirty="0">
                  <a:solidFill>
                    <a:schemeClr val="accent4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4503" y="1434498"/>
                <a:ext cx="9025045" cy="424732"/>
              </a:xfrm>
              <a:prstGeom prst="rect">
                <a:avLst/>
              </a:prstGeom>
              <a:blipFill rotWithShape="1">
                <a:blip r:embed="rId3"/>
                <a:stretch>
                  <a:fillRect b="-157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349" y="2462132"/>
                <a:ext cx="9025045" cy="3965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即对于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𝒋</m:t>
                    </m:r>
                    <m:r>
                      <a:rPr lang="en-US" altLang="zh-CN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𝟐</m:t>
                    </m:r>
                    <m:r>
                      <a:rPr lang="en-US" altLang="zh-CN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,⋯,</m:t>
                    </m:r>
                    <m:r>
                      <a:rPr lang="en-US" altLang="zh-CN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altLang="zh-CN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,</a:t>
                </a:r>
              </a:p>
            </p:txBody>
          </p:sp>
        </mc:Choice>
        <mc:Fallback xmlns=""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349" y="2462132"/>
                <a:ext cx="9025045" cy="396583"/>
              </a:xfrm>
              <a:prstGeom prst="rect">
                <a:avLst/>
              </a:prstGeom>
              <a:blipFill rotWithShape="1">
                <a:blip r:embed="rId4"/>
                <a:stretch>
                  <a:fillRect b="-246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26808" y="3368849"/>
                <a:ext cx="6108339" cy="9982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𝑻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zh-CN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𝑻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  <m:r>
                        <a:rPr lang="en-US" altLang="zh-CN" b="1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b="1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1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altLang="zh-CN" b="1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1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𝒔𝒊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𝜺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nary>
                            <m:naryPr>
                              <m:chr m:val="∑"/>
                              <m:ctrlPr>
                                <a:rPr lang="en-US" altLang="zh-CN" b="1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1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altLang="zh-CN" b="1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1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𝒕𝒋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𝜺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b="1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altLang="zh-CN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𝒔𝒊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𝒔𝒋</m:t>
                              </m:r>
                            </m:sub>
                          </m:sSub>
                        </m:e>
                      </m:nary>
                      <m:r>
                        <a:rPr lang="en-US" altLang="zh-CN" b="1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altLang="zh-CN" b="1" dirty="0">
                  <a:solidFill>
                    <a:schemeClr val="accent4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08" y="3368849"/>
                <a:ext cx="6108339" cy="99828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906" y="4348866"/>
                <a:ext cx="9025045" cy="4562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是矩阵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的第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zh-CN" altLang="en-US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列</a:t>
                </a:r>
                <a:r>
                  <a:rPr lang="en-US" altLang="zh-CN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906" y="4348866"/>
                <a:ext cx="9025045" cy="456279"/>
              </a:xfrm>
              <a:prstGeom prst="rect">
                <a:avLst/>
              </a:prstGeom>
              <a:blipFill rotWithShape="1">
                <a:blip r:embed="rId6"/>
                <a:stretch>
                  <a:fillRect b="-10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349" y="3254396"/>
            <a:ext cx="9025045" cy="396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61950">
              <a:lnSpc>
                <a:spcPct val="120000"/>
              </a:lnSpc>
            </a:pP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由此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348" y="4819843"/>
                <a:ext cx="9025045" cy="4247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𝜺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𝜺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𝜺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是标准正交基时</a:t>
                </a:r>
                <a:r>
                  <a:rPr lang="en-US" altLang="zh-CN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, </a:t>
                </a:r>
              </a:p>
            </p:txBody>
          </p:sp>
        </mc:Choice>
        <mc:Fallback xmlns="">
          <p:sp>
            <p:nvSpPr>
              <p:cNvPr id="16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348" y="4819843"/>
                <a:ext cx="9025045" cy="424732"/>
              </a:xfrm>
              <a:prstGeom prst="rect">
                <a:avLst/>
              </a:prstGeom>
              <a:blipFill rotWithShape="1">
                <a:blip r:embed="rId11"/>
                <a:stretch>
                  <a:fillRect b="-1739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59055" y="5282225"/>
                <a:ext cx="5037148" cy="4153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𝑻</m:t>
                        </m:r>
                        <m:r>
                          <a:rPr lang="en-US" altLang="zh-CN" b="1" i="1">
                            <a:latin typeface="Cambria Math"/>
                          </a:rPr>
                          <m:t>𝜺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latin typeface="Cambria Math"/>
                      </a:rPr>
                      <m:t>,</m:t>
                    </m:r>
                    <m:r>
                      <a:rPr lang="en-US" altLang="zh-CN" b="1" i="1">
                        <a:latin typeface="Cambria Math"/>
                      </a:rPr>
                      <m:t>𝑻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𝜺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>
                        <a:latin typeface="Cambria Math"/>
                      </a:rPr>
                      <m:t>,⋯,</m:t>
                    </m:r>
                    <m:r>
                      <a:rPr lang="en-US" altLang="zh-CN" b="1" i="1">
                        <a:latin typeface="Cambria Math"/>
                      </a:rPr>
                      <m:t>𝑻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𝜺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为标准正交基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⇔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𝑻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𝜺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𝑻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𝜺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𝜹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𝒊𝒋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55" y="5282225"/>
                <a:ext cx="5037148" cy="415370"/>
              </a:xfrm>
              <a:prstGeom prst="rect">
                <a:avLst/>
              </a:prstGeom>
              <a:blipFill rotWithShape="1">
                <a:blip r:embed="rId12"/>
                <a:stretch>
                  <a:fillRect t="-2941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585365" y="5654345"/>
                <a:ext cx="1606337" cy="415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⇔</m:t>
                      </m:r>
                      <m:sSubSup>
                        <m:sSubSupPr>
                          <m:ctrlPr>
                            <a:rPr lang="en-US" altLang="zh-CN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en-US" altLang="zh-CN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n-US" altLang="zh-CN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US" altLang="zh-CN" b="1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365" y="5654345"/>
                <a:ext cx="1606337" cy="415178"/>
              </a:xfrm>
              <a:prstGeom prst="rect">
                <a:avLst/>
              </a:prstGeom>
              <a:blipFill rotWithShape="1">
                <a:blip r:embed="rId13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626227" y="6039665"/>
                <a:ext cx="15632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⇔</m:t>
                    </m:r>
                    <m:r>
                      <a:rPr lang="en-US" altLang="zh-CN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𝑨</m:t>
                    </m:r>
                  </m:oMath>
                </a14:m>
                <a:r>
                  <a:rPr lang="zh-CN" altLang="en-US" b="1" dirty="0"/>
                  <a:t>是正交阵</a:t>
                </a: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227" y="6039665"/>
                <a:ext cx="1563248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3125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005571" y="1973683"/>
                <a:ext cx="399365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zh-CN" alt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zh-CN" altLang="en-US" sz="20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000" b="1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zh-CN" alt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000" b="1" i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zh-CN" altLang="en-US" sz="2000" b="1" i="0">
                          <a:latin typeface="Cambria Math" panose="02040503050406030204" pitchFamily="18" charset="0"/>
                        </a:rPr>
                        <m:t>)=(</m:t>
                      </m:r>
                      <m:sSub>
                        <m:sSub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zh-CN" altLang="en-US" sz="20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000" b="1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zh-CN" alt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000" b="1" i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zh-CN" altLang="en-US" sz="2000" b="1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571" y="1973683"/>
                <a:ext cx="3993657" cy="400110"/>
              </a:xfrm>
              <a:prstGeom prst="rect">
                <a:avLst/>
              </a:prstGeom>
              <a:blipFill rotWithShape="0">
                <a:blip r:embed="rId15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005571" y="2911897"/>
                <a:ext cx="3938642" cy="429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𝑻</m:t>
                      </m:r>
                      <m:sSub>
                        <m:sSub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zh-CN" alt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sz="2000" b="1" i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sSub>
                        <m:sSub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zh-CN" altLang="en-US" sz="20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000" b="1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sSub>
                        <m:sSub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zh-CN" alt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000" b="1" i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𝒏𝒋</m:t>
                          </m:r>
                        </m:sub>
                      </m:sSub>
                      <m:sSub>
                        <m:sSub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571" y="2911897"/>
                <a:ext cx="3938642" cy="429220"/>
              </a:xfrm>
              <a:prstGeom prst="rect">
                <a:avLst/>
              </a:prstGeom>
              <a:blipFill rotWithShape="0">
                <a:blip r:embed="rId16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232936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4" grpId="0"/>
      <p:bldP spid="15" grpId="0"/>
      <p:bldP spid="5" grpId="0"/>
      <p:bldP spid="19" grpId="0"/>
      <p:bldP spid="13" grpId="0"/>
      <p:bldP spid="16" grpId="0"/>
      <p:bldP spid="7" grpId="0"/>
      <p:bldP spid="8" grpId="0"/>
      <p:bldP spid="18" grpId="0"/>
      <p:bldP spid="4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正交变换的例子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3"/>
              <p:cNvSpPr>
                <a:spLocks noChangeArrowheads="1"/>
              </p:cNvSpPr>
              <p:nvPr/>
            </p:nvSpPr>
            <p:spPr bwMode="auto">
              <a:xfrm>
                <a:off x="714791" y="1494331"/>
                <a:ext cx="7415213" cy="47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1 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中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对向量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𝜶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饶原点逆时针旋转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𝜽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角度变为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𝜶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′</m:t>
                    </m:r>
                  </m:oMath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1494331"/>
                <a:ext cx="7415213" cy="470000"/>
              </a:xfrm>
              <a:prstGeom prst="rect">
                <a:avLst/>
              </a:prstGeom>
              <a:blipFill rotWithShape="1">
                <a:blip r:embed="rId4"/>
                <a:stretch>
                  <a:fillRect l="-1233" t="-7792" b="-298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6"/>
              <p:cNvSpPr>
                <a:spLocks noChangeArrowheads="1"/>
              </p:cNvSpPr>
              <p:nvPr/>
            </p:nvSpPr>
            <p:spPr bwMode="auto">
              <a:xfrm>
                <a:off x="1379575" y="2082953"/>
                <a:ext cx="6875462" cy="47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映射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𝑻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: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𝑻</m:t>
                    </m:r>
                    <m:d>
                      <m:dPr>
                        <m:ctrlP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𝜶</m:t>
                        </m:r>
                      </m:e>
                    </m:d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𝜶</m:t>
                    </m:r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′</m:t>
                    </m:r>
                  </m:oMath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9575" y="2082953"/>
                <a:ext cx="6875462" cy="470000"/>
              </a:xfrm>
              <a:prstGeom prst="rect">
                <a:avLst/>
              </a:prstGeom>
              <a:blipFill rotWithShape="1">
                <a:blip r:embed="rId5"/>
                <a:stretch>
                  <a:fillRect l="-1330" t="-7792" b="-298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1379575" y="3536045"/>
            <a:ext cx="6875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400" b="1" dirty="0">
                <a:solidFill>
                  <a:srgbClr val="006666"/>
                </a:solidFill>
                <a:latin typeface="+mn-ea"/>
                <a:ea typeface="+mn-ea"/>
              </a:rPr>
              <a:t>写成矩阵形式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3"/>
              <p:cNvSpPr>
                <a:spLocks noChangeArrowheads="1"/>
              </p:cNvSpPr>
              <p:nvPr/>
            </p:nvSpPr>
            <p:spPr bwMode="auto">
              <a:xfrm>
                <a:off x="1566416" y="4227459"/>
                <a:ext cx="7415213" cy="47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𝑻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𝜶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𝜶</m:t>
                    </m:r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𝜶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∈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6416" y="4227459"/>
                <a:ext cx="7415213" cy="470000"/>
              </a:xfrm>
              <a:prstGeom prst="rect">
                <a:avLst/>
              </a:prstGeom>
              <a:blipFill rotWithShape="1">
                <a:blip r:embed="rId6"/>
                <a:stretch>
                  <a:fillRect l="-247" t="-7692" b="-2820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3"/>
              <p:cNvSpPr>
                <a:spLocks noChangeArrowheads="1"/>
              </p:cNvSpPr>
              <p:nvPr/>
            </p:nvSpPr>
            <p:spPr bwMode="auto">
              <a:xfrm>
                <a:off x="1280864" y="5351169"/>
                <a:ext cx="6635690" cy="8458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𝑻</m:t>
                    </m:r>
                  </m:oMath>
                </a14:m>
                <a:r>
                  <a:rPr lang="zh-CN" altLang="en-US" sz="2400" b="1" i="0" dirty="0">
                    <a:solidFill>
                      <a:srgbClr val="006666"/>
                    </a:solidFill>
                    <a:latin typeface="+mj-lt"/>
                    <a:ea typeface="+mn-ea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𝜺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1" i="1" dirty="0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𝟏</m:t>
                            </m:r>
                            <m:r>
                              <a:rPr lang="en-US" altLang="zh-CN" sz="2400" b="1" i="1" dirty="0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,</m:t>
                            </m:r>
                            <m:r>
                              <a:rPr lang="en-US" altLang="zh-CN" sz="2400" b="1" i="1" dirty="0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𝟎</m:t>
                            </m:r>
                          </m:e>
                        </m:d>
                      </m:e>
                      <m:sup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𝑻</m:t>
                        </m:r>
                      </m:sup>
                    </m:sSup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𝜺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1" i="1" dirty="0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𝟎</m:t>
                            </m:r>
                            <m:r>
                              <a:rPr lang="en-US" altLang="zh-CN" sz="2400" b="1" i="1" dirty="0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,</m:t>
                            </m:r>
                            <m:r>
                              <a:rPr lang="en-US" altLang="zh-CN" sz="2400" b="1" i="1" dirty="0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下的矩阵是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为正交阵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所以旋转变换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𝑻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上的正交变换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1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80864" y="5351169"/>
                <a:ext cx="6635690" cy="845873"/>
              </a:xfrm>
              <a:prstGeom prst="rect">
                <a:avLst/>
              </a:prstGeom>
              <a:blipFill rotWithShape="1">
                <a:blip r:embed="rId7"/>
                <a:stretch>
                  <a:fillRect l="-1377" t="-5036" r="-2663" b="-158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32"/>
          <p:cNvGrpSpPr>
            <a:grpSpLocks/>
          </p:cNvGrpSpPr>
          <p:nvPr/>
        </p:nvGrpSpPr>
        <p:grpSpPr bwMode="auto">
          <a:xfrm>
            <a:off x="4921685" y="2259853"/>
            <a:ext cx="3365501" cy="3049588"/>
            <a:chOff x="5435601" y="2466975"/>
            <a:chExt cx="3365501" cy="3049588"/>
          </a:xfrm>
        </p:grpSpPr>
        <p:grpSp>
          <p:nvGrpSpPr>
            <p:cNvPr id="13" name="Group 29"/>
            <p:cNvGrpSpPr>
              <a:grpSpLocks/>
            </p:cNvGrpSpPr>
            <p:nvPr/>
          </p:nvGrpSpPr>
          <p:grpSpPr bwMode="auto">
            <a:xfrm>
              <a:off x="5435601" y="2466975"/>
              <a:ext cx="3365501" cy="3049588"/>
              <a:chOff x="3424" y="1554"/>
              <a:chExt cx="2120" cy="1921"/>
            </a:xfrm>
          </p:grpSpPr>
          <p:sp>
            <p:nvSpPr>
              <p:cNvPr id="16" name="Line 10"/>
              <p:cNvSpPr>
                <a:spLocks noChangeShapeType="1"/>
              </p:cNvSpPr>
              <p:nvPr/>
            </p:nvSpPr>
            <p:spPr bwMode="auto">
              <a:xfrm>
                <a:off x="3424" y="2704"/>
                <a:ext cx="176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11"/>
              <p:cNvSpPr>
                <a:spLocks noChangeShapeType="1"/>
              </p:cNvSpPr>
              <p:nvPr/>
            </p:nvSpPr>
            <p:spPr bwMode="auto">
              <a:xfrm flipV="1">
                <a:off x="4240" y="1842"/>
                <a:ext cx="0" cy="8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12"/>
              <p:cNvSpPr>
                <a:spLocks noChangeShapeType="1"/>
              </p:cNvSpPr>
              <p:nvPr/>
            </p:nvSpPr>
            <p:spPr bwMode="auto">
              <a:xfrm flipV="1">
                <a:off x="4240" y="2704"/>
                <a:ext cx="0" cy="77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 flipV="1">
                <a:off x="4240" y="2160"/>
                <a:ext cx="500" cy="5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38" y="2552"/>
                    <a:ext cx="306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SzPct val="85000"/>
                      <a:buBlip>
                        <a:blip r:embed="rId3"/>
                      </a:buBlip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bg2"/>
                      </a:buClr>
                      <a:buSzPct val="7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SzPct val="7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Sz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800" b="1" i="1" dirty="0"/>
                  </a:p>
                </p:txBody>
              </p:sp>
            </mc:Choice>
            <mc:Fallback xmlns="">
              <p:sp>
                <p:nvSpPr>
                  <p:cNvPr id="20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238" y="2552"/>
                    <a:ext cx="306" cy="233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b="-1667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30" y="1554"/>
                    <a:ext cx="306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SzPct val="85000"/>
                      <a:buBlip>
                        <a:blip r:embed="rId3"/>
                      </a:buBlip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bg2"/>
                      </a:buClr>
                      <a:buSzPct val="7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SzPct val="7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Sz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800" b="1" i="1" dirty="0"/>
                  </a:p>
                </p:txBody>
              </p:sp>
            </mc:Choice>
            <mc:Fallback xmlns="">
              <p:sp>
                <p:nvSpPr>
                  <p:cNvPr id="21" name="Text 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30" y="1554"/>
                    <a:ext cx="306" cy="233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b="-1667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Text Box 17"/>
              <p:cNvSpPr txBox="1">
                <a:spLocks noChangeArrowheads="1"/>
              </p:cNvSpPr>
              <p:nvPr/>
            </p:nvSpPr>
            <p:spPr bwMode="auto">
              <a:xfrm>
                <a:off x="3985" y="2688"/>
                <a:ext cx="22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800" b="1" i="1"/>
                  <a:t>O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72" y="1909"/>
                    <a:ext cx="251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SzPct val="85000"/>
                      <a:buBlip>
                        <a:blip r:embed="rId3"/>
                      </a:buBlip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bg2"/>
                      </a:buClr>
                      <a:buSzPct val="7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SzPct val="7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Sz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800" b="1" i="1" smtClean="0">
                              <a:latin typeface="Cambria Math"/>
                            </a:rPr>
                            <m:t>𝜶</m:t>
                          </m:r>
                        </m:oMath>
                      </m:oMathPara>
                    </a14:m>
                    <a:endParaRPr lang="en-US" altLang="zh-CN" sz="1800" b="1" dirty="0"/>
                  </a:p>
                </p:txBody>
              </p:sp>
            </mc:Choice>
            <mc:Fallback xmlns="">
              <p:sp>
                <p:nvSpPr>
                  <p:cNvPr id="23" name="Text 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572" y="1909"/>
                    <a:ext cx="251" cy="233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97" y="1778"/>
                    <a:ext cx="408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SzPct val="85000"/>
                      <a:buBlip>
                        <a:blip r:embed="rId3"/>
                      </a:buBlip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bg2"/>
                      </a:buClr>
                      <a:buSzPct val="7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SzPct val="7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Sz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800" b="1" i="1" smtClean="0">
                              <a:latin typeface="Cambria Math"/>
                            </a:rPr>
                            <m:t>𝜶</m:t>
                          </m:r>
                          <m:r>
                            <a:rPr lang="en-US" altLang="zh-CN" sz="1800" b="1" i="1" smtClean="0">
                              <a:latin typeface="Cambria Math"/>
                            </a:rPr>
                            <m:t>′</m:t>
                          </m:r>
                        </m:oMath>
                      </m:oMathPara>
                    </a14:m>
                    <a:endParaRPr lang="en-US" altLang="zh-CN" sz="1800" b="1" dirty="0"/>
                  </a:p>
                </p:txBody>
              </p:sp>
            </mc:Choice>
            <mc:Fallback xmlns="">
              <p:sp>
                <p:nvSpPr>
                  <p:cNvPr id="24" name="Text 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697" y="1778"/>
                    <a:ext cx="408" cy="233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Line 13"/>
              <p:cNvSpPr>
                <a:spLocks noChangeShapeType="1"/>
              </p:cNvSpPr>
              <p:nvPr/>
            </p:nvSpPr>
            <p:spPr bwMode="auto">
              <a:xfrm flipH="1" flipV="1">
                <a:off x="3878" y="2024"/>
                <a:ext cx="363" cy="6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" name="弧形 13"/>
            <p:cNvSpPr/>
            <p:nvPr/>
          </p:nvSpPr>
          <p:spPr>
            <a:xfrm rot="19812668">
              <a:off x="6413500" y="3948113"/>
              <a:ext cx="588963" cy="531812"/>
            </a:xfrm>
            <a:prstGeom prst="arc">
              <a:avLst/>
            </a:prstGeom>
            <a:ln w="19050">
              <a:solidFill>
                <a:schemeClr val="tx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kumimoji="1" lang="zh-CN" altLang="en-US"/>
            </a:p>
          </p:txBody>
        </p:sp>
        <p:sp>
          <p:nvSpPr>
            <p:cNvPr id="15" name="矩形 31"/>
            <p:cNvSpPr>
              <a:spLocks noChangeArrowheads="1"/>
            </p:cNvSpPr>
            <p:nvPr/>
          </p:nvSpPr>
          <p:spPr bwMode="auto">
            <a:xfrm>
              <a:off x="6660232" y="3512335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 b="1" i="1">
                  <a:solidFill>
                    <a:srgbClr val="006666"/>
                  </a:solidFill>
                  <a:latin typeface="Symbol" panose="05050102010706020507" pitchFamily="18" charset="2"/>
                </a:rPr>
                <a:t>q</a:t>
              </a:r>
              <a:endParaRPr lang="zh-CN" altLang="en-US" sz="1800">
                <a:latin typeface="Castellar" pitchFamily="18" charset="0"/>
              </a:endParaRPr>
            </a:p>
          </p:txBody>
        </p:sp>
      </p:grpSp>
      <p:graphicFrame>
        <p:nvGraphicFramePr>
          <p:cNvPr id="27" name="对象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9721094"/>
              </p:ext>
            </p:extLst>
          </p:nvPr>
        </p:nvGraphicFramePr>
        <p:xfrm>
          <a:off x="2083063" y="2639690"/>
          <a:ext cx="3033712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12" imgW="1968480" imgH="482400" progId="Equation.DSMT4">
                  <p:embed/>
                </p:oleObj>
              </mc:Choice>
              <mc:Fallback>
                <p:oleObj name="Equation" r:id="rId12" imgW="1968480" imgH="4824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3063" y="2639690"/>
                        <a:ext cx="3033712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4892739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">
      <a:dk1>
        <a:srgbClr val="1C1C1C"/>
      </a:dk1>
      <a:lt1>
        <a:srgbClr val="FFFFFF"/>
      </a:lt1>
      <a:dk2>
        <a:srgbClr val="1C1C1C"/>
      </a:dk2>
      <a:lt2>
        <a:srgbClr val="FFFFFF"/>
      </a:lt2>
      <a:accent1>
        <a:srgbClr val="1C4272"/>
      </a:accent1>
      <a:accent2>
        <a:srgbClr val="1C77C3"/>
      </a:accent2>
      <a:accent3>
        <a:srgbClr val="39A9DB"/>
      </a:accent3>
      <a:accent4>
        <a:srgbClr val="40BCD8"/>
      </a:accent4>
      <a:accent5>
        <a:srgbClr val="F39237"/>
      </a:accent5>
      <a:accent6>
        <a:srgbClr val="D63230"/>
      </a:accent6>
      <a:hlink>
        <a:srgbClr val="0563C1"/>
      </a:hlink>
      <a:folHlink>
        <a:srgbClr val="954F72"/>
      </a:folHlink>
    </a:clrScheme>
    <a:fontScheme name="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903</Words>
  <Application>Microsoft Office PowerPoint</Application>
  <PresentationFormat>宽屏</PresentationFormat>
  <Paragraphs>134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黑体</vt:lpstr>
      <vt:lpstr>华文楷体</vt:lpstr>
      <vt:lpstr>宋体</vt:lpstr>
      <vt:lpstr>微软雅黑</vt:lpstr>
      <vt:lpstr>Arial</vt:lpstr>
      <vt:lpstr>Cambria</vt:lpstr>
      <vt:lpstr>Cambria Math</vt:lpstr>
      <vt:lpstr>Castellar</vt:lpstr>
      <vt:lpstr>Symbol</vt:lpstr>
      <vt:lpstr>Times New Roman</vt:lpstr>
      <vt:lpstr>Office 主题​​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Alyfant</dc:creator>
  <cp:lastModifiedBy>XiaZaiMa.COM</cp:lastModifiedBy>
  <cp:revision>131</cp:revision>
  <dcterms:created xsi:type="dcterms:W3CDTF">2019-05-01T08:28:28Z</dcterms:created>
  <dcterms:modified xsi:type="dcterms:W3CDTF">2021-11-12T09:27:40Z</dcterms:modified>
</cp:coreProperties>
</file>