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98" r:id="rId3"/>
    <p:sldId id="262" r:id="rId4"/>
    <p:sldId id="270" r:id="rId5"/>
    <p:sldId id="271" r:id="rId6"/>
    <p:sldId id="299" r:id="rId7"/>
    <p:sldId id="300" r:id="rId8"/>
    <p:sldId id="272" r:id="rId9"/>
    <p:sldId id="302" r:id="rId10"/>
    <p:sldId id="303" r:id="rId11"/>
    <p:sldId id="304" r:id="rId12"/>
    <p:sldId id="305" r:id="rId13"/>
    <p:sldId id="306" r:id="rId14"/>
    <p:sldId id="307" r:id="rId15"/>
    <p:sldId id="278" r:id="rId16"/>
    <p:sldId id="308" r:id="rId17"/>
    <p:sldId id="309" r:id="rId18"/>
    <p:sldId id="310" r:id="rId19"/>
    <p:sldId id="25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A1104012-D94E-4495-B1D6-AB3CF45F7B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93" t="16308" r="17860" b="4605"/>
          <a:stretch/>
        </p:blipFill>
        <p:spPr>
          <a:xfrm>
            <a:off x="0" y="0"/>
            <a:ext cx="12750358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80B9E4F-6D83-48B3-848B-54C93AD37100}"/>
              </a:ext>
            </a:extLst>
          </p:cNvPr>
          <p:cNvGrpSpPr/>
          <p:nvPr userDrawn="1"/>
        </p:nvGrpSpPr>
        <p:grpSpPr>
          <a:xfrm>
            <a:off x="1858531" y="-808470"/>
            <a:ext cx="8474939" cy="8474939"/>
            <a:chOff x="1858530" y="-808470"/>
            <a:chExt cx="8474939" cy="847493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8803D99-552F-4C96-B16E-617370DE44C1}"/>
                </a:ext>
              </a:extLst>
            </p:cNvPr>
            <p:cNvSpPr/>
            <p:nvPr/>
          </p:nvSpPr>
          <p:spPr>
            <a:xfrm>
              <a:off x="1858530" y="-808470"/>
              <a:ext cx="8474939" cy="84749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EE2C32C-B006-4536-9203-327B1D2B140E}"/>
                </a:ext>
              </a:extLst>
            </p:cNvPr>
            <p:cNvSpPr/>
            <p:nvPr/>
          </p:nvSpPr>
          <p:spPr>
            <a:xfrm>
              <a:off x="2027534" y="-639465"/>
              <a:ext cx="8136929" cy="8136929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1194E61D-E4B8-4163-A57D-2F71A28ADE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880" y="-431051"/>
            <a:ext cx="7344240" cy="73442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ED0B77-41B8-4D64-84E1-F1D60EFA7A57}"/>
              </a:ext>
            </a:extLst>
          </p:cNvPr>
          <p:cNvSpPr txBox="1"/>
          <p:nvPr userDrawn="1"/>
        </p:nvSpPr>
        <p:spPr>
          <a:xfrm>
            <a:off x="2894312" y="2921169"/>
            <a:ext cx="64033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1" spc="100" dirty="0">
                <a:solidFill>
                  <a:schemeClr val="accent3"/>
                </a:solidFill>
                <a:latin typeface="+mj-ea"/>
                <a:ea typeface="+mj-ea"/>
              </a:rPr>
              <a:t>向量范数的定义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B98B4EA-351F-4952-9DE8-682A42B21C98}"/>
              </a:ext>
            </a:extLst>
          </p:cNvPr>
          <p:cNvCxnSpPr/>
          <p:nvPr/>
        </p:nvCxnSpPr>
        <p:spPr>
          <a:xfrm>
            <a:off x="3936000" y="4706946"/>
            <a:ext cx="43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0DF487F-70FF-48F3-97E7-6E3463741B7E}"/>
              </a:ext>
            </a:extLst>
          </p:cNvPr>
          <p:cNvCxnSpPr/>
          <p:nvPr/>
        </p:nvCxnSpPr>
        <p:spPr>
          <a:xfrm>
            <a:off x="3936000" y="5245323"/>
            <a:ext cx="432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347E84D5-E855-41FD-A9A6-956491F58314}"/>
              </a:ext>
            </a:extLst>
          </p:cNvPr>
          <p:cNvSpPr/>
          <p:nvPr userDrawn="1"/>
        </p:nvSpPr>
        <p:spPr>
          <a:xfrm>
            <a:off x="4918134" y="4745302"/>
            <a:ext cx="2089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理学院</a:t>
            </a:r>
            <a:r>
              <a:rPr lang="en-US" altLang="zh-CN" sz="2400" b="1" dirty="0"/>
              <a:t>    </a:t>
            </a:r>
            <a:r>
              <a:rPr lang="zh-CN" altLang="en-US" sz="2400" b="1" dirty="0"/>
              <a:t>张亮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59CE02D-A0C3-4FDE-A9E3-768398124A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18" y="817555"/>
            <a:ext cx="2064565" cy="193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7760"/>
      </p:ext>
    </p:extLst>
  </p:cSld>
  <p:clrMapOvr>
    <a:masterClrMapping/>
  </p:clrMapOvr>
  <p:transition spd="slow"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DC68EFD-C1EC-4F76-B9BD-75D181F9EE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344400" cy="69532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F9DD506-05DE-4E3C-95F8-C09A59D97382}"/>
              </a:ext>
            </a:extLst>
          </p:cNvPr>
          <p:cNvSpPr/>
          <p:nvPr userDrawn="1"/>
        </p:nvSpPr>
        <p:spPr>
          <a:xfrm>
            <a:off x="0" y="558515"/>
            <a:ext cx="12344400" cy="6001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EF6C02D-3C8B-4720-8591-1C25439A0CC3}"/>
              </a:ext>
            </a:extLst>
          </p:cNvPr>
          <p:cNvSpPr/>
          <p:nvPr userDrawn="1"/>
        </p:nvSpPr>
        <p:spPr>
          <a:xfrm>
            <a:off x="0" y="531275"/>
            <a:ext cx="123444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DCFF06-EE8F-4516-82B1-0C85604E580C}"/>
              </a:ext>
            </a:extLst>
          </p:cNvPr>
          <p:cNvSpPr/>
          <p:nvPr userDrawn="1"/>
        </p:nvSpPr>
        <p:spPr>
          <a:xfrm>
            <a:off x="0" y="6524458"/>
            <a:ext cx="12344400" cy="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0599BFB-F301-422B-AFEB-354FB12921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36" y="85638"/>
            <a:ext cx="1636364" cy="360000"/>
          </a:xfrm>
          <a:prstGeom prst="rect">
            <a:avLst/>
          </a:prstGeom>
        </p:spPr>
      </p:pic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0C1E2C03-1066-4F09-AA9C-50C8915AF1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5" y="574327"/>
            <a:ext cx="6388100" cy="720000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248921762"/>
      </p:ext>
    </p:extLst>
  </p:cSld>
  <p:clrMapOvr>
    <a:masterClrMapping/>
  </p:clrMapOvr>
  <p:transition spd="slow"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A1104012-D94E-4495-B1D6-AB3CF45F7B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093" t="16308" r="17860" b="4605"/>
          <a:stretch/>
        </p:blipFill>
        <p:spPr>
          <a:xfrm>
            <a:off x="0" y="0"/>
            <a:ext cx="12750358" cy="6858000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80B9E4F-6D83-48B3-848B-54C93AD37100}"/>
              </a:ext>
            </a:extLst>
          </p:cNvPr>
          <p:cNvGrpSpPr/>
          <p:nvPr userDrawn="1"/>
        </p:nvGrpSpPr>
        <p:grpSpPr>
          <a:xfrm>
            <a:off x="1858531" y="-808470"/>
            <a:ext cx="8474939" cy="8474939"/>
            <a:chOff x="1858530" y="-808470"/>
            <a:chExt cx="8474939" cy="8474939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8803D99-552F-4C96-B16E-617370DE44C1}"/>
                </a:ext>
              </a:extLst>
            </p:cNvPr>
            <p:cNvSpPr/>
            <p:nvPr/>
          </p:nvSpPr>
          <p:spPr>
            <a:xfrm>
              <a:off x="1858530" y="-808470"/>
              <a:ext cx="8474939" cy="847493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EE2C32C-B006-4536-9203-327B1D2B140E}"/>
                </a:ext>
              </a:extLst>
            </p:cNvPr>
            <p:cNvSpPr/>
            <p:nvPr/>
          </p:nvSpPr>
          <p:spPr>
            <a:xfrm>
              <a:off x="2027534" y="-639465"/>
              <a:ext cx="8136929" cy="8136929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图形 9">
            <a:extLst>
              <a:ext uri="{FF2B5EF4-FFF2-40B4-BE49-F238E27FC236}">
                <a16:creationId xmlns:a16="http://schemas.microsoft.com/office/drawing/2014/main" id="{1194E61D-E4B8-4163-A57D-2F71A28ADE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3880" y="-431051"/>
            <a:ext cx="7344240" cy="73442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ED0B77-41B8-4D64-84E1-F1D60EFA7A57}"/>
              </a:ext>
            </a:extLst>
          </p:cNvPr>
          <p:cNvSpPr txBox="1"/>
          <p:nvPr userDrawn="1"/>
        </p:nvSpPr>
        <p:spPr>
          <a:xfrm>
            <a:off x="4418956" y="3254753"/>
            <a:ext cx="33540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b="1" spc="100" dirty="0">
                <a:solidFill>
                  <a:schemeClr val="accent3"/>
                </a:solidFill>
                <a:latin typeface="+mj-ea"/>
                <a:ea typeface="+mj-ea"/>
              </a:rPr>
              <a:t>谢谢</a:t>
            </a:r>
            <a:endParaRPr lang="en-US" altLang="zh-CN" sz="7200" b="1" spc="100" dirty="0">
              <a:solidFill>
                <a:schemeClr val="accent3"/>
              </a:solidFill>
              <a:latin typeface="+mj-ea"/>
              <a:ea typeface="+mj-ea"/>
            </a:endParaRPr>
          </a:p>
          <a:p>
            <a:pPr algn="dist"/>
            <a:r>
              <a:rPr lang="en-US" altLang="zh-CN" sz="2400" b="1" spc="100" dirty="0">
                <a:solidFill>
                  <a:schemeClr val="accent3"/>
                </a:solidFill>
                <a:latin typeface="+mj-ea"/>
                <a:ea typeface="+mj-ea"/>
              </a:rPr>
              <a:t>THANK YOU</a:t>
            </a:r>
            <a:endParaRPr lang="zh-CN" altLang="en-US" sz="2400" b="1" spc="100" dirty="0">
              <a:solidFill>
                <a:schemeClr val="accent3"/>
              </a:solidFill>
              <a:latin typeface="+mj-ea"/>
              <a:ea typeface="+mj-ea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A59CE02D-A0C3-4FDE-A9E3-768398124A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217" y="1527975"/>
            <a:ext cx="1501563" cy="140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22204"/>
      </p:ext>
    </p:extLst>
  </p:cSld>
  <p:clrMapOvr>
    <a:masterClrMapping/>
  </p:clrMapOvr>
  <p:transition spd="slow">
    <p:strips dir="r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BA5F75-4952-46AA-AAD7-00F60292B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53FD92-F770-4441-82DC-8B98B4E29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DF5CC-F52C-4BFA-88EA-AA30167DA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DBD2-C522-439D-9C27-93602316D994}" type="datetimeFigureOut">
              <a:rPr lang="zh-CN" altLang="en-US" smtClean="0"/>
              <a:t>2021/11/10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DCFBA-E91E-4CCB-979A-0F57AC263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7DD520-274C-4F07-AC00-041D25BC7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1DE16-7891-4560-94C2-7B74448FF6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1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01" userDrawn="1">
          <p15:clr>
            <a:srgbClr val="F26B43"/>
          </p15:clr>
        </p15:guide>
        <p15:guide id="2" orient="horz" pos="346" userDrawn="1">
          <p15:clr>
            <a:srgbClr val="F26B43"/>
          </p15:clr>
        </p15:guide>
        <p15:guide id="3" orient="horz" pos="3974" userDrawn="1">
          <p15:clr>
            <a:srgbClr val="F26B43"/>
          </p15:clr>
        </p15:guide>
        <p15:guide id="4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9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2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9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47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31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0.png"/><Relationship Id="rId9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12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80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5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10.png"/><Relationship Id="rId4" Type="http://schemas.openxmlformats.org/officeDocument/2006/relationships/image" Target="../media/image3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/>
        </p:nvSpPr>
        <p:spPr bwMode="auto">
          <a:xfrm>
            <a:off x="2171564" y="1687389"/>
            <a:ext cx="7776864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复内积空间与酉变换</a:t>
            </a:r>
          </a:p>
        </p:txBody>
      </p:sp>
      <p:sp>
        <p:nvSpPr>
          <p:cNvPr id="4" name="Rectangle 6"/>
          <p:cNvSpPr>
            <a:spLocks noGrp="1" noChangeArrowheads="1"/>
          </p:cNvSpPr>
          <p:nvPr/>
        </p:nvSpPr>
        <p:spPr bwMode="auto">
          <a:xfrm>
            <a:off x="2243572" y="3418011"/>
            <a:ext cx="7776864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主讲人：赵维锐 </a:t>
            </a:r>
            <a:endParaRPr lang="en-US" altLang="zh-CN" dirty="0"/>
          </a:p>
          <a:p>
            <a:r>
              <a:rPr lang="zh-CN" altLang="en-US" dirty="0"/>
              <a:t>单位：武汉理工大学</a:t>
            </a:r>
          </a:p>
        </p:txBody>
      </p:sp>
    </p:spTree>
    <p:extLst>
      <p:ext uri="{BB962C8B-B14F-4D97-AF65-F5344CB8AC3E}">
        <p14:creationId xmlns:p14="http://schemas.microsoft.com/office/powerpoint/2010/main" val="2869572951"/>
      </p:ext>
    </p:extLst>
  </p:cSld>
  <p:clrMapOvr>
    <a:masterClrMapping/>
  </p:clrMapOvr>
  <p:transition spd="slow">
    <p:strips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正规矩阵与正规变换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93F904-4892-40B0-A1B8-00C9BB1AA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429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kumimoji="1" lang="zh-CN" altLang="en-US" sz="2400" b="1" dirty="0"/>
                  <a:t>是复方阵</a:t>
                </a:r>
                <a:r>
                  <a:rPr kumimoji="1" lang="en-US" altLang="zh-CN" sz="2400" b="1" dirty="0"/>
                  <a:t>, </a:t>
                </a:r>
                <a:r>
                  <a:rPr kumimoji="1" lang="zh-CN" altLang="en-US" sz="2400" b="1" dirty="0"/>
                  <a:t>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kumimoji="1" lang="en-US" altLang="zh-CN" sz="2400" b="1" i="0" smtClean="0">
                            <a:latin typeface="Cambria Math"/>
                          </a:rPr>
                          <m:t>𝐇</m:t>
                        </m:r>
                      </m:sup>
                    </m:sSup>
                    <m:r>
                      <a:rPr kumimoji="1" lang="en-US" altLang="zh-CN" sz="2400" b="1" i="1" smtClean="0">
                        <a:latin typeface="Cambria Math"/>
                      </a:rPr>
                      <m:t>𝑨</m:t>
                    </m:r>
                    <m:r>
                      <a:rPr kumimoji="1" lang="en-US" altLang="zh-CN" sz="2400" b="1" i="1" smtClean="0">
                        <a:latin typeface="Cambria Math"/>
                      </a:rPr>
                      <m:t>=</m:t>
                    </m:r>
                    <m:r>
                      <a:rPr kumimoji="1" lang="en-US" altLang="zh-CN" sz="2400" b="1" i="1" smtClean="0">
                        <a:latin typeface="Cambria Math"/>
                      </a:rPr>
                      <m:t>𝑨</m:t>
                    </m:r>
                    <m:sSup>
                      <m:sSup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kumimoji="1" lang="en-US" altLang="zh-CN" sz="2400" b="1" i="0" smtClean="0">
                            <a:latin typeface="Cambria Math"/>
                          </a:rPr>
                          <m:t>𝐇</m:t>
                        </m:r>
                      </m:sup>
                    </m:sSup>
                  </m:oMath>
                </a14:m>
                <a:r>
                  <a:rPr kumimoji="1" lang="en-US" altLang="zh-CN" sz="2400" b="1" dirty="0"/>
                  <a:t>, </a:t>
                </a:r>
                <a:r>
                  <a:rPr kumimoji="1" lang="zh-CN" altLang="en-US" sz="2400" b="1" dirty="0"/>
                  <a:t>则称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kumimoji="1" lang="zh-CN" altLang="en-US" sz="2400" b="1" dirty="0"/>
                  <a:t>为</a:t>
                </a:r>
                <a:r>
                  <a:rPr kumimoji="1" lang="zh-CN" altLang="en-US" sz="2400" b="1" dirty="0">
                    <a:solidFill>
                      <a:srgbClr val="00B0F0"/>
                    </a:solidFill>
                  </a:rPr>
                  <a:t>正规矩阵</a:t>
                </a:r>
                <a:r>
                  <a:rPr kumimoji="1" lang="en-US" altLang="zh-CN" sz="2400" b="1" dirty="0"/>
                  <a:t>(</a:t>
                </a:r>
                <a:r>
                  <a:rPr kumimoji="1" lang="en-US" altLang="zh-CN" sz="2400" b="1" dirty="0">
                    <a:latin typeface="Cambria" pitchFamily="18" charset="0"/>
                    <a:ea typeface="Cambria" pitchFamily="18" charset="0"/>
                  </a:rPr>
                  <a:t>normal matrix</a:t>
                </a:r>
                <a:r>
                  <a:rPr kumimoji="1" lang="en-US" altLang="zh-CN" sz="2400" b="1" dirty="0"/>
                  <a:t>).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93F904-4892-40B0-A1B8-00C9BB1AA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429750"/>
              </a:xfrm>
              <a:prstGeom prst="rect">
                <a:avLst/>
              </a:prstGeom>
              <a:blipFill rotWithShape="0">
                <a:blip r:embed="rId2"/>
                <a:stretch>
                  <a:fillRect l="-1613" t="-1277" b="-85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9">
            <a:extLst>
              <a:ext uri="{FF2B5EF4-FFF2-40B4-BE49-F238E27FC236}">
                <a16:creationId xmlns:a16="http://schemas.microsoft.com/office/drawing/2014/main" id="{CA5644F6-BD1C-48AD-AC82-3ED12E186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3068274"/>
            <a:ext cx="64450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3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zh-CN" altLang="en-US" sz="2400" b="1" dirty="0">
                <a:solidFill>
                  <a:schemeClr val="tx1"/>
                </a:solidFill>
                <a:ea typeface="黑体" panose="02010609060101010101" pitchFamily="49" charset="-122"/>
              </a:rPr>
              <a:t>例如</a:t>
            </a:r>
            <a:r>
              <a:rPr lang="en-US" altLang="zh-CN" sz="2400" b="1" dirty="0">
                <a:solidFill>
                  <a:schemeClr val="tx1"/>
                </a:solidFill>
                <a:ea typeface="黑体" panose="02010609060101010101" pitchFamily="49" charset="-122"/>
              </a:rPr>
              <a:t>, </a:t>
            </a:r>
            <a:r>
              <a:rPr lang="zh-CN" altLang="en-US" sz="2400" b="1" dirty="0">
                <a:ea typeface="黑体" panose="02010609060101010101" pitchFamily="49" charset="-122"/>
              </a:rPr>
              <a:t>下列矩阵都是正规阵</a:t>
            </a:r>
            <a:endParaRPr lang="en-US" altLang="zh-CN" sz="2400" b="1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116000" y="3617138"/>
            <a:ext cx="6445064" cy="479961"/>
            <a:chOff x="1116000" y="3617138"/>
            <a:chExt cx="6445064" cy="479961"/>
          </a:xfrm>
        </p:grpSpPr>
        <p:sp>
          <p:nvSpPr>
            <p:cNvPr id="8" name="Rectangle 19">
              <a:extLst>
                <a:ext uri="{FF2B5EF4-FFF2-40B4-BE49-F238E27FC236}">
                  <a16:creationId xmlns:a16="http://schemas.microsoft.com/office/drawing/2014/main" id="{CA5644F6-BD1C-48AD-AC82-3ED12E186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000" y="3628894"/>
              <a:ext cx="6445064" cy="468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None/>
              </a:pPr>
              <a:r>
                <a:rPr lang="zh-CN" altLang="en-US" sz="2400" b="1" dirty="0">
                  <a:solidFill>
                    <a:schemeClr val="tx1"/>
                  </a:solidFill>
                  <a:ea typeface="黑体" panose="02010609060101010101" pitchFamily="49" charset="-122"/>
                </a:rPr>
                <a:t>实对称阵</a:t>
              </a:r>
              <a:r>
                <a:rPr lang="en-US" altLang="zh-CN" sz="2400" b="1" dirty="0">
                  <a:solidFill>
                    <a:schemeClr val="tx1"/>
                  </a:solidFill>
                  <a:ea typeface="黑体" panose="02010609060101010101" pitchFamily="49" charset="-122"/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/>
                <p:cNvSpPr/>
                <p:nvPr/>
              </p:nvSpPr>
              <p:spPr>
                <a:xfrm>
                  <a:off x="3744000" y="3617138"/>
                  <a:ext cx="1235595" cy="4682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  <a:buSz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/>
                                <a:ea typeface="黑体" panose="02010609060101010101" pitchFamily="49" charset="-122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400" b="1" i="0">
                                <a:latin typeface="Cambria Math"/>
                                <a:ea typeface="黑体" panose="02010609060101010101" pitchFamily="49" charset="-122"/>
                              </a:rPr>
                              <m:t>𝐓</m:t>
                            </m:r>
                          </m:sup>
                        </m:sSup>
                        <m:r>
                          <a:rPr lang="en-US" altLang="zh-CN" sz="2400" b="1" i="1">
                            <a:latin typeface="Cambria Math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lang="en-US" altLang="zh-CN" sz="2400" b="1" i="1">
                            <a:latin typeface="Cambria Math"/>
                            <a:ea typeface="黑体" panose="02010609060101010101" pitchFamily="49" charset="-122"/>
                          </a:rPr>
                          <m:t>𝑨</m:t>
                        </m:r>
                      </m:oMath>
                    </m:oMathPara>
                  </a14:m>
                  <a:endParaRPr lang="en-US" altLang="zh-CN" sz="2400" b="1" dirty="0"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4" name="矩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000" y="3617138"/>
                  <a:ext cx="1235595" cy="46820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/>
          <p:cNvGrpSpPr/>
          <p:nvPr/>
        </p:nvGrpSpPr>
        <p:grpSpPr>
          <a:xfrm>
            <a:off x="1116000" y="4085343"/>
            <a:ext cx="6445064" cy="479961"/>
            <a:chOff x="1116000" y="4085343"/>
            <a:chExt cx="6445064" cy="479961"/>
          </a:xfrm>
        </p:grpSpPr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CA5644F6-BD1C-48AD-AC82-3ED12E186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000" y="4097099"/>
              <a:ext cx="6445064" cy="468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None/>
              </a:pPr>
              <a:r>
                <a:rPr lang="zh-CN" altLang="en-US" sz="2400" b="1" dirty="0">
                  <a:ea typeface="黑体" panose="02010609060101010101" pitchFamily="49" charset="-122"/>
                </a:rPr>
                <a:t>实反对称阵</a:t>
              </a:r>
              <a:r>
                <a:rPr lang="en-US" altLang="zh-CN" sz="2400" b="1" dirty="0">
                  <a:solidFill>
                    <a:schemeClr val="tx1"/>
                  </a:solidFill>
                  <a:ea typeface="黑体" panose="02010609060101010101" pitchFamily="49" charset="-122"/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/>
                <p:cNvSpPr/>
                <p:nvPr/>
              </p:nvSpPr>
              <p:spPr>
                <a:xfrm>
                  <a:off x="3744000" y="4085343"/>
                  <a:ext cx="1464825" cy="4682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  <a:buSz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/>
                                <a:ea typeface="黑体" panose="02010609060101010101" pitchFamily="49" charset="-122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400" b="1" i="0">
                                <a:latin typeface="Cambria Math"/>
                                <a:ea typeface="黑体" panose="02010609060101010101" pitchFamily="49" charset="-122"/>
                              </a:rPr>
                              <m:t>𝐓</m:t>
                            </m:r>
                          </m:sup>
                        </m:sSup>
                        <m:r>
                          <a:rPr lang="en-US" altLang="zh-CN" sz="2400" b="1" i="1">
                            <a:latin typeface="Cambria Math"/>
                            <a:ea typeface="黑体" panose="02010609060101010101" pitchFamily="49" charset="-122"/>
                          </a:rPr>
                          <m:t>=−</m:t>
                        </m:r>
                        <m:r>
                          <a:rPr lang="en-US" altLang="zh-CN" sz="2400" b="1" i="1">
                            <a:latin typeface="Cambria Math"/>
                            <a:ea typeface="黑体" panose="02010609060101010101" pitchFamily="49" charset="-122"/>
                          </a:rPr>
                          <m:t>𝑨</m:t>
                        </m:r>
                      </m:oMath>
                    </m:oMathPara>
                  </a14:m>
                  <a:endParaRPr lang="en-US" altLang="zh-CN" sz="2400" b="1" dirty="0"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000" y="4085343"/>
                  <a:ext cx="1464825" cy="46820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/>
          <p:cNvGrpSpPr/>
          <p:nvPr/>
        </p:nvGrpSpPr>
        <p:grpSpPr>
          <a:xfrm>
            <a:off x="1116000" y="4553548"/>
            <a:ext cx="6445064" cy="479961"/>
            <a:chOff x="1116000" y="4553548"/>
            <a:chExt cx="6445064" cy="479961"/>
          </a:xfrm>
        </p:grpSpPr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CA5644F6-BD1C-48AD-AC82-3ED12E186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000" y="4565304"/>
              <a:ext cx="6445064" cy="468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None/>
              </a:pPr>
              <a:r>
                <a:rPr lang="en-US" altLang="zh-CN" sz="2400" b="1" dirty="0" err="1">
                  <a:ea typeface="黑体" panose="02010609060101010101" pitchFamily="49" charset="-122"/>
                </a:rPr>
                <a:t>Hermite</a:t>
              </a:r>
              <a:r>
                <a:rPr lang="zh-CN" altLang="en-US" sz="2400" b="1" dirty="0">
                  <a:ea typeface="黑体" panose="02010609060101010101" pitchFamily="49" charset="-122"/>
                </a:rPr>
                <a:t>矩阵</a:t>
              </a:r>
              <a:r>
                <a:rPr lang="en-US" altLang="zh-CN" sz="2400" b="1" dirty="0">
                  <a:solidFill>
                    <a:schemeClr val="tx1"/>
                  </a:solidFill>
                  <a:ea typeface="黑体" panose="02010609060101010101" pitchFamily="49" charset="-122"/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3744000" y="4553548"/>
                  <a:ext cx="1272464" cy="4682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  <a:buSz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/>
                                <a:ea typeface="黑体" panose="02010609060101010101" pitchFamily="49" charset="-122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400" b="1" i="0">
                                <a:latin typeface="Cambria Math"/>
                                <a:ea typeface="黑体" panose="02010609060101010101" pitchFamily="49" charset="-122"/>
                              </a:rPr>
                              <m:t>𝐇</m:t>
                            </m:r>
                          </m:sup>
                        </m:sSup>
                        <m:r>
                          <a:rPr lang="en-US" altLang="zh-CN" sz="2400" b="1" i="1">
                            <a:latin typeface="Cambria Math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lang="en-US" altLang="zh-CN" sz="2400" b="1" i="1">
                            <a:latin typeface="Cambria Math"/>
                            <a:ea typeface="黑体" panose="02010609060101010101" pitchFamily="49" charset="-122"/>
                          </a:rPr>
                          <m:t>𝑨</m:t>
                        </m:r>
                      </m:oMath>
                    </m:oMathPara>
                  </a14:m>
                  <a:endParaRPr lang="en-US" altLang="zh-CN" sz="2400" b="1" dirty="0"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000" y="4553548"/>
                  <a:ext cx="1272464" cy="46820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组合 22"/>
          <p:cNvGrpSpPr/>
          <p:nvPr/>
        </p:nvGrpSpPr>
        <p:grpSpPr>
          <a:xfrm>
            <a:off x="1116000" y="4986890"/>
            <a:ext cx="6445064" cy="473124"/>
            <a:chOff x="1116000" y="4986890"/>
            <a:chExt cx="6445064" cy="473124"/>
          </a:xfrm>
        </p:grpSpPr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CA5644F6-BD1C-48AD-AC82-3ED12E186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000" y="4991809"/>
              <a:ext cx="6445064" cy="468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None/>
              </a:pPr>
              <a:r>
                <a:rPr lang="zh-CN" altLang="en-US" sz="2400" b="1" dirty="0">
                  <a:ea typeface="黑体" panose="02010609060101010101" pitchFamily="49" charset="-122"/>
                </a:rPr>
                <a:t>反</a:t>
              </a:r>
              <a:r>
                <a:rPr lang="en-US" altLang="zh-CN" sz="2400" b="1" dirty="0" err="1">
                  <a:ea typeface="黑体" panose="02010609060101010101" pitchFamily="49" charset="-122"/>
                </a:rPr>
                <a:t>Hermite</a:t>
              </a:r>
              <a:r>
                <a:rPr lang="zh-CN" altLang="en-US" sz="2400" b="1" dirty="0">
                  <a:ea typeface="黑体" panose="02010609060101010101" pitchFamily="49" charset="-122"/>
                </a:rPr>
                <a:t>矩阵</a:t>
              </a:r>
              <a:r>
                <a:rPr lang="en-US" altLang="zh-CN" sz="2400" b="1" dirty="0">
                  <a:solidFill>
                    <a:schemeClr val="tx1"/>
                  </a:solidFill>
                  <a:ea typeface="黑体" panose="02010609060101010101" pitchFamily="49" charset="-122"/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/>
                <p:cNvSpPr/>
                <p:nvPr/>
              </p:nvSpPr>
              <p:spPr>
                <a:xfrm>
                  <a:off x="3744000" y="4986890"/>
                  <a:ext cx="1501693" cy="4682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  <a:buSz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/>
                                <a:ea typeface="黑体" panose="02010609060101010101" pitchFamily="49" charset="-122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400" b="1" i="0">
                                <a:latin typeface="Cambria Math"/>
                                <a:ea typeface="黑体" panose="02010609060101010101" pitchFamily="49" charset="-122"/>
                              </a:rPr>
                              <m:t>𝐇</m:t>
                            </m:r>
                          </m:sup>
                        </m:sSup>
                        <m:r>
                          <a:rPr lang="en-US" altLang="zh-CN" sz="2400" b="1" i="1">
                            <a:latin typeface="Cambria Math"/>
                            <a:ea typeface="黑体" panose="02010609060101010101" pitchFamily="49" charset="-122"/>
                          </a:rPr>
                          <m:t>=−</m:t>
                        </m:r>
                        <m:r>
                          <a:rPr lang="en-US" altLang="zh-CN" sz="2400" b="1" i="1">
                            <a:latin typeface="Cambria Math"/>
                            <a:ea typeface="黑体" panose="02010609060101010101" pitchFamily="49" charset="-122"/>
                          </a:rPr>
                          <m:t>𝑨</m:t>
                        </m:r>
                      </m:oMath>
                    </m:oMathPara>
                  </a14:m>
                  <a:endParaRPr lang="en-US" altLang="zh-CN" sz="2400" b="1" dirty="0"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7" name="矩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000" y="4986890"/>
                  <a:ext cx="1501693" cy="46820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/>
          <p:cNvGrpSpPr/>
          <p:nvPr/>
        </p:nvGrpSpPr>
        <p:grpSpPr>
          <a:xfrm>
            <a:off x="1116000" y="5474319"/>
            <a:ext cx="6445064" cy="471761"/>
            <a:chOff x="1116000" y="5499486"/>
            <a:chExt cx="6445064" cy="471761"/>
          </a:xfrm>
        </p:grpSpPr>
        <p:sp>
          <p:nvSpPr>
            <p:cNvPr id="10" name="Rectangle 19">
              <a:extLst>
                <a:ext uri="{FF2B5EF4-FFF2-40B4-BE49-F238E27FC236}">
                  <a16:creationId xmlns:a16="http://schemas.microsoft.com/office/drawing/2014/main" id="{CA5644F6-BD1C-48AD-AC82-3ED12E186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000" y="5499486"/>
              <a:ext cx="6445064" cy="468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None/>
              </a:pPr>
              <a:r>
                <a:rPr lang="zh-CN" altLang="en-US" sz="2400" b="1" dirty="0">
                  <a:ea typeface="黑体" panose="02010609060101010101" pitchFamily="49" charset="-122"/>
                </a:rPr>
                <a:t>正交矩阵</a:t>
              </a:r>
              <a:r>
                <a:rPr lang="en-US" altLang="zh-CN" sz="2400" b="1" dirty="0">
                  <a:solidFill>
                    <a:schemeClr val="tx1"/>
                  </a:solidFill>
                  <a:ea typeface="黑体" panose="02010609060101010101" pitchFamily="49" charset="-122"/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/>
                <p:cNvSpPr/>
                <p:nvPr/>
              </p:nvSpPr>
              <p:spPr>
                <a:xfrm>
                  <a:off x="3744000" y="5503042"/>
                  <a:ext cx="2397131" cy="4682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2400" b="1" dirty="0"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/>
                              <a:ea typeface="黑体" panose="02010609060101010101" pitchFamily="49" charset="-122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0">
                              <a:latin typeface="Cambria Math"/>
                              <a:ea typeface="黑体" panose="02010609060101010101" pitchFamily="49" charset="-122"/>
                            </a:rPr>
                            <m:t>𝐓</m:t>
                          </m:r>
                        </m:sup>
                      </m:sSup>
                      <m:r>
                        <a:rPr lang="en-US" altLang="zh-CN" sz="2400" b="1" i="1">
                          <a:latin typeface="Cambria Math"/>
                          <a:ea typeface="黑体" panose="02010609060101010101" pitchFamily="49" charset="-122"/>
                        </a:rPr>
                        <m:t>𝑨</m:t>
                      </m:r>
                      <m:r>
                        <a:rPr lang="en-US" altLang="zh-CN" sz="2400" b="1" i="1">
                          <a:latin typeface="Cambria Math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400" b="1" i="1">
                          <a:latin typeface="Cambria Math"/>
                          <a:ea typeface="黑体" panose="02010609060101010101" pitchFamily="49" charset="-122"/>
                        </a:rPr>
                        <m:t>𝑨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/>
                              <a:ea typeface="黑体" panose="02010609060101010101" pitchFamily="49" charset="-122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b="1" i="0">
                              <a:latin typeface="Cambria Math"/>
                              <a:ea typeface="黑体" panose="02010609060101010101" pitchFamily="49" charset="-122"/>
                            </a:rPr>
                            <m:t>𝐓</m:t>
                          </m:r>
                        </m:sup>
                      </m:sSup>
                      <m:r>
                        <a:rPr lang="en-US" altLang="zh-CN" sz="2400" b="1" i="1">
                          <a:latin typeface="Cambria Math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400" b="1" i="1">
                          <a:latin typeface="Cambria Math"/>
                          <a:ea typeface="黑体" panose="02010609060101010101" pitchFamily="49" charset="-122"/>
                        </a:rPr>
                        <m:t>𝑬</m:t>
                      </m:r>
                    </m:oMath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6" name="矩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000" y="5503042"/>
                  <a:ext cx="2397131" cy="46820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5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/>
          <p:cNvGrpSpPr/>
          <p:nvPr/>
        </p:nvGrpSpPr>
        <p:grpSpPr>
          <a:xfrm>
            <a:off x="1116000" y="5933017"/>
            <a:ext cx="6445064" cy="471223"/>
            <a:chOff x="1116000" y="5933017"/>
            <a:chExt cx="6445064" cy="471223"/>
          </a:xfrm>
        </p:grpSpPr>
        <p:sp>
          <p:nvSpPr>
            <p:cNvPr id="11" name="Rectangle 19">
              <a:extLst>
                <a:ext uri="{FF2B5EF4-FFF2-40B4-BE49-F238E27FC236}">
                  <a16:creationId xmlns:a16="http://schemas.microsoft.com/office/drawing/2014/main" id="{CA5644F6-BD1C-48AD-AC82-3ED12E186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000" y="5936035"/>
              <a:ext cx="6445064" cy="468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85000"/>
                <a:buBlip>
                  <a:blip r:embed="rId3"/>
                </a:buBlip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bg2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None/>
              </a:pPr>
              <a:r>
                <a:rPr lang="zh-CN" altLang="en-US" sz="2400" b="1" dirty="0">
                  <a:ea typeface="黑体" panose="02010609060101010101" pitchFamily="49" charset="-122"/>
                </a:rPr>
                <a:t>酉矩阵</a:t>
              </a:r>
              <a:r>
                <a:rPr lang="en-US" altLang="zh-CN" sz="2400" b="1" dirty="0">
                  <a:solidFill>
                    <a:schemeClr val="tx1"/>
                  </a:solidFill>
                  <a:ea typeface="黑体" panose="02010609060101010101" pitchFamily="49" charset="-122"/>
                </a:rPr>
                <a:t>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3744000" y="5933017"/>
                  <a:ext cx="2470869" cy="4682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/>
                                <a:ea typeface="黑体" panose="02010609060101010101" pitchFamily="49" charset="-122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400" b="1" i="0">
                                <a:latin typeface="Cambria Math"/>
                                <a:ea typeface="黑体" panose="02010609060101010101" pitchFamily="49" charset="-122"/>
                              </a:rPr>
                              <m:t>𝐇</m:t>
                            </m:r>
                          </m:sup>
                        </m:sSup>
                        <m:r>
                          <a:rPr lang="en-US" altLang="zh-CN" sz="2400" b="1" i="1">
                            <a:latin typeface="Cambria Math"/>
                            <a:ea typeface="黑体" panose="02010609060101010101" pitchFamily="49" charset="-122"/>
                          </a:rPr>
                          <m:t>𝑨</m:t>
                        </m:r>
                        <m:r>
                          <a:rPr lang="en-US" altLang="zh-CN" sz="2400" b="1" i="1">
                            <a:latin typeface="Cambria Math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lang="en-US" altLang="zh-CN" sz="2400" b="1" i="1">
                            <a:latin typeface="Cambria Math"/>
                            <a:ea typeface="黑体" panose="02010609060101010101" pitchFamily="49" charset="-122"/>
                          </a:rPr>
                          <m:t>𝑨</m:t>
                        </m:r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1" i="1">
                                <a:latin typeface="Cambria Math"/>
                                <a:ea typeface="黑体" panose="02010609060101010101" pitchFamily="49" charset="-122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400" b="1" i="0">
                                <a:latin typeface="Cambria Math"/>
                                <a:ea typeface="黑体" panose="02010609060101010101" pitchFamily="49" charset="-122"/>
                              </a:rPr>
                              <m:t>𝐇</m:t>
                            </m:r>
                          </m:sup>
                        </m:sSup>
                        <m:r>
                          <a:rPr lang="en-US" altLang="zh-CN" sz="2400" b="1" i="1">
                            <a:latin typeface="Cambria Math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lang="en-US" altLang="zh-CN" sz="2400" b="1" i="1">
                            <a:latin typeface="Cambria Math"/>
                            <a:ea typeface="黑体" panose="02010609060101010101" pitchFamily="49" charset="-122"/>
                          </a:rPr>
                          <m:t>𝑬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4000" y="5933017"/>
                  <a:ext cx="2470869" cy="46820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816947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正规矩阵与正规变换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93F904-4892-40B0-A1B8-00C9BB1AA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4219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/>
                  <a:t>如果线性变换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kumimoji="1" lang="zh-CN" altLang="en-US" sz="2400" b="1" dirty="0"/>
                  <a:t>在一组标准正交基下的矩阵为正规矩阵</a:t>
                </a:r>
                <a:r>
                  <a:rPr kumimoji="1" lang="en-US" altLang="zh-CN" sz="2400" b="1" dirty="0"/>
                  <a:t>, </a:t>
                </a:r>
                <a:r>
                  <a:rPr kumimoji="1" lang="zh-CN" altLang="en-US" sz="2400" b="1" dirty="0"/>
                  <a:t>则称线性变换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kumimoji="1" lang="zh-CN" altLang="en-US" sz="2400" b="1" dirty="0"/>
                  <a:t>是</a:t>
                </a:r>
                <a:r>
                  <a:rPr kumimoji="1" lang="zh-CN" altLang="en-US" sz="2400" b="1" dirty="0">
                    <a:solidFill>
                      <a:srgbClr val="00B0F0"/>
                    </a:solidFill>
                  </a:rPr>
                  <a:t>正规变换</a:t>
                </a:r>
                <a:r>
                  <a:rPr kumimoji="1" lang="en-US" altLang="zh-CN" sz="2400" b="1" dirty="0"/>
                  <a:t>(</a:t>
                </a:r>
                <a:r>
                  <a:rPr kumimoji="1" lang="en-US" altLang="zh-CN" sz="2400" dirty="0">
                    <a:latin typeface="Cambria" pitchFamily="18" charset="0"/>
                    <a:ea typeface="Cambria" pitchFamily="18" charset="0"/>
                  </a:rPr>
                  <a:t>normal transformation</a:t>
                </a:r>
                <a:r>
                  <a:rPr kumimoji="1" lang="en-US" altLang="zh-CN" sz="2400" b="1" dirty="0"/>
                  <a:t>).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93F904-4892-40B0-A1B8-00C9BB1AA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421928"/>
              </a:xfrm>
              <a:prstGeom prst="rect">
                <a:avLst/>
              </a:prstGeom>
              <a:blipFill rotWithShape="0">
                <a:blip r:embed="rId2"/>
                <a:stretch>
                  <a:fillRect l="-1613" t="-1288" r="-1290" b="-90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 Box 4">
            <a:extLst>
              <a:ext uri="{FF2B5EF4-FFF2-40B4-BE49-F238E27FC236}">
                <a16:creationId xmlns:a16="http://schemas.microsoft.com/office/drawing/2014/main" id="{D8EBD78B-77C1-4887-9E81-787AF36DF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399" y="4009565"/>
            <a:ext cx="7127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注</a:t>
            </a:r>
            <a:r>
              <a:rPr lang="en-US" altLang="zh-CN" sz="2400" b="1" dirty="0">
                <a:solidFill>
                  <a:schemeClr val="tx1"/>
                </a:solidFill>
                <a:latin typeface="+mn-lt"/>
                <a:ea typeface="+mn-ea"/>
              </a:rPr>
              <a:t>. </a:t>
            </a:r>
            <a:r>
              <a:rPr lang="zh-CN" altLang="en-US" sz="2400" b="1" dirty="0">
                <a:solidFill>
                  <a:schemeClr val="tx1"/>
                </a:solidFill>
                <a:latin typeface="+mn-lt"/>
                <a:ea typeface="+mn-ea"/>
              </a:rPr>
              <a:t>正规矩阵和正规变换是一一对应的关系</a:t>
            </a:r>
            <a:r>
              <a:rPr lang="en-US" altLang="zh-CN" sz="2400" b="1" dirty="0">
                <a:solidFill>
                  <a:schemeClr val="tx1"/>
                </a:solidFill>
                <a:latin typeface="+mn-lt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297207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正规矩阵与正规变换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93F904-4892-40B0-A1B8-00C9BB1AA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4219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kumimoji="1" lang="zh-CN" altLang="en-US" sz="2400" b="1" dirty="0"/>
                  <a:t>是复方阵</a:t>
                </a:r>
                <a:r>
                  <a:rPr kumimoji="1" lang="en-US" altLang="zh-CN" sz="2400" b="1" dirty="0"/>
                  <a:t>, </a:t>
                </a:r>
                <a:r>
                  <a:rPr kumimoji="1" lang="zh-CN" altLang="en-US" sz="2400" b="1" dirty="0"/>
                  <a:t>则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kumimoji="1" lang="zh-CN" altLang="en-US" sz="2400" b="1" dirty="0"/>
                  <a:t>为正规矩阵当且仅当存在酉矩阵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𝑼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酉相似于对角阵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即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93F904-4892-40B0-A1B8-00C9BB1AA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421928"/>
              </a:xfrm>
              <a:prstGeom prst="rect">
                <a:avLst/>
              </a:prstGeom>
              <a:blipFill rotWithShape="1">
                <a:blip r:embed="rId2"/>
                <a:stretch>
                  <a:fillRect l="-1613" t="-1288" b="-90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3001162"/>
                <a:ext cx="6445064" cy="1266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+mn-ea"/>
                            </a:rPr>
                            <m:t>𝑼</m:t>
                          </m:r>
                        </m:e>
                        <m:sup>
                          <m:r>
                            <a:rPr lang="en-US" altLang="zh-CN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+mn-ea"/>
                            </a:rPr>
                            <m:t>𝐇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  <a:ea typeface="+mn-ea"/>
                        </a:rPr>
                        <m:t>𝑨𝑼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⋯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Rectangle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A5644F6-BD1C-48AD-AC82-3ED12E186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3001162"/>
                <a:ext cx="6445064" cy="1266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717" y="4354245"/>
                <a:ext cx="6445064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𝝀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𝝀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的特征值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5" name="Rectangle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A5644F6-BD1C-48AD-AC82-3ED12E186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1717" y="4354245"/>
                <a:ext cx="6445064" cy="468205"/>
              </a:xfrm>
              <a:prstGeom prst="rect">
                <a:avLst/>
              </a:prstGeom>
              <a:blipFill rotWithShape="1">
                <a:blip r:embed="rId5"/>
                <a:stretch>
                  <a:fillRect l="-1418" t="-10390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831" y="5006114"/>
                <a:ext cx="6445064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ea typeface="黑体" panose="02010609060101010101" pitchFamily="49" charset="-122"/>
                  </a:rPr>
                  <a:t>证明：</a:t>
                </a:r>
                <a:r>
                  <a:rPr lang="zh-CN" altLang="en-US" sz="2000" b="1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充分性</a:t>
                </a:r>
                <a:r>
                  <a:rPr lang="en-US" altLang="zh-CN" sz="2000" b="1" dirty="0">
                    <a:ea typeface="黑体" panose="02010609060101010101" pitchFamily="49" charset="-122"/>
                  </a:rPr>
                  <a:t>. </a:t>
                </a:r>
                <a:r>
                  <a:rPr lang="zh-CN" altLang="en-US" sz="2000" b="1" dirty="0"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/>
                        <a:ea typeface="黑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酉相似于对角阵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𝚲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, </a:t>
                </a:r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𝑼</m:t>
                        </m:r>
                      </m:e>
                      <m:sup>
                        <m:r>
                          <a:rPr lang="en-US" altLang="zh-CN" sz="2000" b="1" i="0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𝐇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𝑨𝑼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𝚲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 </a:t>
                </a:r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于是</a:t>
                </a:r>
                <a:endParaRPr lang="en-US" altLang="zh-CN" sz="2000" b="1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Rectangle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A5644F6-BD1C-48AD-AC82-3ED12E186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9831" y="5006114"/>
                <a:ext cx="6445064" cy="405624"/>
              </a:xfrm>
              <a:prstGeom prst="rect">
                <a:avLst/>
              </a:prstGeom>
              <a:blipFill rotWithShape="0">
                <a:blip r:embed="rId6"/>
                <a:stretch>
                  <a:fillRect l="-946" t="-10448" r="-1041" b="-253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831" y="5439142"/>
                <a:ext cx="6445064" cy="506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/>
                          <a:ea typeface="黑体" panose="02010609060101010101" pitchFamily="49" charset="-122"/>
                        </a:rPr>
                        <m:t>𝑨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黑体" panose="02010609060101010101" pitchFamily="49" charset="-122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黑体" panose="02010609060101010101" pitchFamily="49" charset="-122"/>
                            </a:rPr>
                            <m:t>𝐇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/>
                          <a:ea typeface="黑体" panose="02010609060101010101" pitchFamily="49" charset="-122"/>
                        </a:rPr>
                        <m:t>𝑼</m:t>
                      </m:r>
                      <m:r>
                        <a:rPr lang="en-US" altLang="zh-CN" sz="2000" b="1" i="0" smtClean="0">
                          <a:solidFill>
                            <a:schemeClr val="tx1"/>
                          </a:solidFill>
                          <a:latin typeface="Cambria Math"/>
                          <a:ea typeface="黑体" panose="02010609060101010101" pitchFamily="49" charset="-122"/>
                        </a:rPr>
                        <m:t>𝚲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黑体" panose="02010609060101010101" pitchFamily="49" charset="-122"/>
                            </a:rPr>
                            <m:t>𝑼</m:t>
                          </m:r>
                        </m:e>
                        <m:sup>
                          <m:r>
                            <a:rPr lang="en-US" altLang="zh-CN" sz="20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黑体" panose="02010609060101010101" pitchFamily="49" charset="-122"/>
                            </a:rPr>
                            <m:t>𝐇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/>
                                  <a:ea typeface="黑体" panose="02010609060101010101" pitchFamily="49" charset="-122"/>
                                </a:rPr>
                                <m:t>𝑼</m:t>
                              </m:r>
                              <m:r>
                                <a:rPr lang="en-US" altLang="zh-CN" sz="2000" b="1">
                                  <a:latin typeface="Cambria Math"/>
                                  <a:ea typeface="黑体" panose="02010609060101010101" pitchFamily="49" charset="-122"/>
                                </a:rPr>
                                <m:t>𝚲</m:t>
                              </m:r>
                              <m:sSup>
                                <m:sSup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𝑼</m:t>
                                  </m:r>
                                </m:e>
                                <m:sup>
                                  <m:r>
                                    <a:rPr lang="en-US" altLang="zh-CN" sz="2000" b="1" i="0">
                                      <a:latin typeface="Cambria Math"/>
                                      <a:ea typeface="黑体" panose="02010609060101010101" pitchFamily="49" charset="-122"/>
                                    </a:rPr>
                                    <m:t>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sz="2000" b="1" i="0" smtClean="0">
                              <a:latin typeface="Cambria Math"/>
                              <a:ea typeface="黑体" panose="02010609060101010101" pitchFamily="49" charset="-122"/>
                            </a:rPr>
                            <m:t>𝐇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/>
                          <a:ea typeface="黑体" panose="02010609060101010101" pitchFamily="49" charset="-122"/>
                        </a:rPr>
                        <m:t>𝑼</m:t>
                      </m:r>
                      <m:r>
                        <a:rPr lang="en-US" altLang="zh-CN" sz="2000" b="1" i="0" smtClean="0">
                          <a:latin typeface="Cambria Math"/>
                          <a:ea typeface="黑体" panose="02010609060101010101" pitchFamily="49" charset="-122"/>
                        </a:rPr>
                        <m:t>𝚲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1" i="0" smtClean="0">
                              <a:latin typeface="Cambria Math"/>
                              <a:ea typeface="黑体" panose="02010609060101010101" pitchFamily="49" charset="-122"/>
                            </a:rPr>
                            <m:t>𝚲</m:t>
                          </m:r>
                        </m:e>
                        <m:sup>
                          <m:r>
                            <a:rPr lang="en-US" altLang="zh-CN" sz="2000" b="1" i="0" smtClean="0">
                              <a:latin typeface="Cambria Math"/>
                              <a:ea typeface="黑体" panose="02010609060101010101" pitchFamily="49" charset="-122"/>
                            </a:rPr>
                            <m:t>𝐇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/>
                              <a:ea typeface="黑体" panose="02010609060101010101" pitchFamily="49" charset="-122"/>
                            </a:rPr>
                            <m:t>𝑼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H</m:t>
                          </m:r>
                        </m:sup>
                      </m:sSup>
                      <m:r>
                        <a:rPr lang="en-US" altLang="zh-CN" sz="2000" b="1" i="0" smtClean="0">
                          <a:latin typeface="Cambria Math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/>
                          <a:ea typeface="黑体" panose="02010609060101010101" pitchFamily="49" charset="-122"/>
                        </a:rPr>
                        <m:t>𝑼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1" i="0" smtClean="0">
                              <a:latin typeface="Cambria Math"/>
                              <a:ea typeface="黑体" panose="02010609060101010101" pitchFamily="49" charset="-122"/>
                            </a:rPr>
                            <m:t>𝚲</m:t>
                          </m:r>
                        </m:e>
                        <m:sup>
                          <m:r>
                            <a:rPr lang="en-US" altLang="zh-CN" sz="2000" b="1" i="0" smtClean="0">
                              <a:latin typeface="Cambria Math"/>
                              <a:ea typeface="黑体" panose="02010609060101010101" pitchFamily="49" charset="-122"/>
                            </a:rPr>
                            <m:t>𝐇</m:t>
                          </m:r>
                        </m:sup>
                      </m:sSup>
                      <m:r>
                        <a:rPr lang="en-US" altLang="zh-CN" sz="2000" b="1" i="0" smtClean="0">
                          <a:latin typeface="Cambria Math"/>
                          <a:ea typeface="黑体" panose="02010609060101010101" pitchFamily="49" charset="-122"/>
                        </a:rPr>
                        <m:t>𝚲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/>
                              <a:ea typeface="黑体" panose="02010609060101010101" pitchFamily="49" charset="-122"/>
                            </a:rPr>
                            <m:t>𝑼</m:t>
                          </m:r>
                        </m:e>
                        <m:sup>
                          <m:r>
                            <a:rPr lang="en-US" altLang="zh-CN" sz="2000" b="1" i="0" smtClean="0">
                              <a:latin typeface="Cambria Math"/>
                              <a:ea typeface="黑体" panose="02010609060101010101" pitchFamily="49" charset="-122"/>
                            </a:rPr>
                            <m:t>𝐇</m:t>
                          </m:r>
                        </m:sup>
                      </m:sSup>
                      <m:r>
                        <a:rPr lang="en-US" altLang="zh-CN" sz="2000" b="1" i="0" smtClean="0">
                          <a:latin typeface="Cambria Math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/>
                              <a:ea typeface="黑体" panose="02010609060101010101" pitchFamily="49" charset="-122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0" smtClean="0">
                              <a:latin typeface="Cambria Math"/>
                              <a:ea typeface="黑体" panose="02010609060101010101" pitchFamily="49" charset="-122"/>
                            </a:rPr>
                            <m:t>𝐇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/>
                          <a:ea typeface="黑体" panose="02010609060101010101" pitchFamily="49" charset="-122"/>
                        </a:rPr>
                        <m:t>𝑨</m:t>
                      </m:r>
                    </m:oMath>
                  </m:oMathPara>
                </a14:m>
                <a:endParaRPr lang="en-US" altLang="zh-CN" sz="2000" b="1" i="1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9831" y="5439142"/>
                <a:ext cx="6445064" cy="5069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 Box 4">
            <a:extLst>
              <a:ext uri="{FF2B5EF4-FFF2-40B4-BE49-F238E27FC236}">
                <a16:creationId xmlns:a16="http://schemas.microsoft.com/office/drawing/2014/main" id="{D8EBD78B-77C1-4887-9E81-787AF36DF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17" y="6053699"/>
            <a:ext cx="71278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注</a:t>
            </a:r>
            <a:r>
              <a:rPr lang="en-US" altLang="zh-CN" sz="2000" b="1" dirty="0">
                <a:solidFill>
                  <a:schemeClr val="tx1"/>
                </a:solidFill>
              </a:rPr>
              <a:t>. </a:t>
            </a:r>
            <a:r>
              <a:rPr lang="zh-CN" altLang="en-US" sz="2000" b="1" dirty="0">
                <a:solidFill>
                  <a:schemeClr val="tx1"/>
                </a:solidFill>
              </a:rPr>
              <a:t>必要性的证明需要如下的</a:t>
            </a:r>
            <a:r>
              <a:rPr lang="en-US" altLang="zh-CN" sz="2000" b="1" dirty="0" err="1">
                <a:latin typeface="Cambria" pitchFamily="18" charset="0"/>
                <a:ea typeface="Cambria" pitchFamily="18" charset="0"/>
              </a:rPr>
              <a:t>Schur</a:t>
            </a:r>
            <a:r>
              <a:rPr lang="zh-CN" altLang="en-US" sz="2000" b="1" dirty="0"/>
              <a:t>引理</a:t>
            </a:r>
            <a:r>
              <a:rPr lang="en-US" altLang="zh-CN" sz="2000" b="1" dirty="0"/>
              <a:t>.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36771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0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正规矩阵与正规变换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93F904-4892-40B0-A1B8-00C9BB1AA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4219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800" b="1" dirty="0">
                    <a:solidFill>
                      <a:schemeClr val="accent6"/>
                    </a:solidFill>
                    <a:latin typeface="Cambria" pitchFamily="18" charset="0"/>
                    <a:ea typeface="Cambria" pitchFamily="18" charset="0"/>
                  </a:rPr>
                  <a:t>Schur</a:t>
                </a: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引理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/>
                  <a:t>任意</a:t>
                </a:r>
                <a:r>
                  <a:rPr kumimoji="1" lang="en-US" altLang="zh-CN" sz="2400" b="1" dirty="0"/>
                  <a:t>n</a:t>
                </a:r>
                <a:r>
                  <a:rPr kumimoji="1" lang="zh-CN" altLang="en-US" sz="2400" b="1" dirty="0"/>
                  <a:t>阶方阵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kumimoji="1" lang="zh-CN" altLang="en-US" sz="2400" b="1" dirty="0"/>
                  <a:t>必酉相似于一个上三角阵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kumimoji="1" lang="en-US" altLang="zh-CN" sz="2400" b="1" dirty="0"/>
                  <a:t>, </a:t>
                </a:r>
                <a:r>
                  <a:rPr kumimoji="1" lang="zh-CN" altLang="en-US" sz="2400" b="1" dirty="0"/>
                  <a:t>即存在酉矩阵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𝑼</m:t>
                    </m:r>
                  </m:oMath>
                </a14:m>
                <a:r>
                  <a:rPr kumimoji="1" lang="en-US" altLang="zh-CN" sz="2400" b="1" dirty="0"/>
                  <a:t>, </a:t>
                </a:r>
                <a:r>
                  <a:rPr kumimoji="1" lang="zh-CN" altLang="en-US" sz="2400" b="1" dirty="0"/>
                  <a:t>使得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93F904-4892-40B0-A1B8-00C9BB1AA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421928"/>
              </a:xfrm>
              <a:prstGeom prst="rect">
                <a:avLst/>
              </a:prstGeom>
              <a:blipFill rotWithShape="1">
                <a:blip r:embed="rId2"/>
                <a:stretch>
                  <a:fillRect l="-1613" t="-1717" b="-90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3001162"/>
                <a:ext cx="6445064" cy="1266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+mn-ea"/>
                            </a:rPr>
                            <m:t>𝑼</m:t>
                          </m:r>
                        </m:e>
                        <m:sup>
                          <m:r>
                            <a:rPr lang="en-US" altLang="zh-CN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+mn-ea"/>
                            </a:rPr>
                            <m:t>𝐇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  <a:ea typeface="+mn-ea"/>
                        </a:rPr>
                        <m:t>𝑨𝑼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  <a:ea typeface="+mn-ea"/>
                        </a:rPr>
                        <m:t>𝑻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∗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Rectangle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A5644F6-BD1C-48AD-AC82-3ED12E186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3001162"/>
                <a:ext cx="6445064" cy="1266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449696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正规矩阵与正规变换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93F904-4892-40B0-A1B8-00C9BB1AA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4219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kumimoji="1" lang="zh-CN" altLang="en-US" sz="2400" b="1" dirty="0"/>
                  <a:t>是复方阵</a:t>
                </a:r>
                <a:r>
                  <a:rPr kumimoji="1" lang="en-US" altLang="zh-CN" sz="2400" b="1" dirty="0"/>
                  <a:t>, </a:t>
                </a:r>
                <a:r>
                  <a:rPr kumimoji="1" lang="zh-CN" altLang="en-US" sz="2400" b="1" dirty="0"/>
                  <a:t>则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kumimoji="1" lang="zh-CN" altLang="en-US" sz="2400" b="1" dirty="0"/>
                  <a:t>为正规矩阵当且仅当存在酉矩阵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𝑼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酉相似于对角阵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即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93F904-4892-40B0-A1B8-00C9BB1AA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421928"/>
              </a:xfrm>
              <a:prstGeom prst="rect">
                <a:avLst/>
              </a:prstGeom>
              <a:blipFill rotWithShape="1">
                <a:blip r:embed="rId2"/>
                <a:stretch>
                  <a:fillRect l="-1613" t="-1288" b="-90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3001162"/>
                <a:ext cx="6445064" cy="1266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+mn-ea"/>
                            </a:rPr>
                            <m:t>𝑼</m:t>
                          </m:r>
                        </m:e>
                        <m:sup>
                          <m:r>
                            <a:rPr lang="en-US" altLang="zh-CN" sz="2400" b="1" i="0" smtClean="0">
                              <a:solidFill>
                                <a:schemeClr val="tx1"/>
                              </a:solidFill>
                              <a:latin typeface="Cambria Math"/>
                              <a:ea typeface="+mn-ea"/>
                            </a:rPr>
                            <m:t>𝐇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  <a:ea typeface="+mn-ea"/>
                        </a:rPr>
                        <m:t>𝑨𝑼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⋯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+mn-ea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+mn-ea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4" name="Rectangle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A5644F6-BD1C-48AD-AC82-3ED12E186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3001162"/>
                <a:ext cx="6445064" cy="12661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717" y="4354245"/>
                <a:ext cx="6445064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𝝀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𝝀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的特征值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5" name="Rectangle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A5644F6-BD1C-48AD-AC82-3ED12E186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1717" y="4354245"/>
                <a:ext cx="6445064" cy="468205"/>
              </a:xfrm>
              <a:prstGeom prst="rect">
                <a:avLst/>
              </a:prstGeom>
              <a:blipFill rotWithShape="1">
                <a:blip r:embed="rId5"/>
                <a:stretch>
                  <a:fillRect l="-1418" t="-10390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831" y="5006114"/>
                <a:ext cx="6723712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ea typeface="黑体" panose="02010609060101010101" pitchFamily="49" charset="-122"/>
                  </a:rPr>
                  <a:t>证明：</a:t>
                </a:r>
                <a:r>
                  <a:rPr lang="zh-CN" altLang="en-US" sz="2000" b="1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必要性</a:t>
                </a:r>
                <a:r>
                  <a:rPr lang="en-US" altLang="zh-CN" sz="2000" b="1" dirty="0">
                    <a:ea typeface="黑体" panose="02010609060101010101" pitchFamily="49" charset="-122"/>
                  </a:rPr>
                  <a:t>. </a:t>
                </a:r>
                <a:r>
                  <a:rPr lang="zh-CN" altLang="en-US" sz="2000" b="1" dirty="0"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/>
                            <a:ea typeface="黑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0" smtClean="0">
                            <a:latin typeface="Cambria Math"/>
                            <a:ea typeface="黑体" panose="02010609060101010101" pitchFamily="49" charset="-122"/>
                          </a:rPr>
                          <m:t>𝐇</m:t>
                        </m:r>
                      </m:sup>
                    </m:sSup>
                    <m:r>
                      <a:rPr lang="en-US" altLang="zh-CN" sz="2000" b="1" i="1" smtClean="0">
                        <a:latin typeface="Cambria Math"/>
                        <a:ea typeface="黑体" panose="02010609060101010101" pitchFamily="49" charset="-122"/>
                      </a:rPr>
                      <m:t>𝑨</m:t>
                    </m:r>
                    <m:r>
                      <a:rPr lang="en-US" altLang="zh-CN" sz="2000" b="1" i="1" smtClean="0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b="1" i="1" smtClean="0">
                        <a:latin typeface="Cambria Math"/>
                        <a:ea typeface="黑体" panose="02010609060101010101" pitchFamily="49" charset="-122"/>
                      </a:rPr>
                      <m:t>𝑨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/>
                            <a:ea typeface="黑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0" smtClean="0">
                            <a:latin typeface="Cambria Math"/>
                            <a:ea typeface="黑体" panose="02010609060101010101" pitchFamily="49" charset="-122"/>
                          </a:rPr>
                          <m:t>𝐇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 </a:t>
                </a:r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根据</a:t>
                </a:r>
                <a:r>
                  <a:rPr lang="en-US" altLang="zh-CN" sz="2000" b="1" dirty="0" err="1">
                    <a:solidFill>
                      <a:schemeClr val="tx1"/>
                    </a:solidFill>
                    <a:ea typeface="黑体" panose="02010609060101010101" pitchFamily="49" charset="-122"/>
                  </a:rPr>
                  <a:t>Schur</a:t>
                </a:r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引理</a:t>
                </a:r>
                <a:r>
                  <a:rPr lang="en-US" altLang="zh-CN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𝑼𝑻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𝑼</m:t>
                        </m:r>
                      </m:e>
                      <m:sup>
                        <m:r>
                          <a:rPr lang="en-US" altLang="zh-CN" sz="2000" b="1" i="0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𝐇</m:t>
                        </m:r>
                      </m:sup>
                    </m:sSup>
                  </m:oMath>
                </a14:m>
                <a:endParaRPr lang="en-US" altLang="zh-CN" sz="2000" b="1" i="1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Rectangle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A5644F6-BD1C-48AD-AC82-3ED12E186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9831" y="5006114"/>
                <a:ext cx="6723712" cy="405624"/>
              </a:xfrm>
              <a:prstGeom prst="rect">
                <a:avLst/>
              </a:prstGeom>
              <a:blipFill rotWithShape="0">
                <a:blip r:embed="rId6"/>
                <a:stretch>
                  <a:fillRect l="-907" t="-10448" b="-253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831" y="5439142"/>
                <a:ext cx="6445064" cy="71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𝑻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为上三角阵</a:t>
                </a:r>
                <a:r>
                  <a:rPr lang="en-US" altLang="zh-CN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, </a:t>
                </a:r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于是</a:t>
                </a:r>
                <a:r>
                  <a:rPr lang="en-US" altLang="zh-CN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𝑻</m:t>
                        </m:r>
                      </m:e>
                      <m:sup>
                        <m:r>
                          <a:rPr lang="en-US" altLang="zh-CN" sz="2000" b="1" i="0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𝐇</m:t>
                        </m:r>
                      </m:sup>
                    </m:sSup>
                    <m:r>
                      <a:rPr lang="en-US" altLang="zh-CN" sz="2000" b="1" i="1">
                        <a:latin typeface="Cambria Math"/>
                        <a:ea typeface="黑体" panose="02010609060101010101" pitchFamily="49" charset="-122"/>
                      </a:rPr>
                      <m:t>𝑻</m:t>
                    </m:r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b="1" i="1">
                        <a:latin typeface="Cambria Math"/>
                        <a:ea typeface="黑体" panose="02010609060101010101" pitchFamily="49" charset="-122"/>
                      </a:rPr>
                      <m:t>𝑻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latin typeface="Cambria Math"/>
                            <a:ea typeface="黑体" panose="02010609060101010101" pitchFamily="49" charset="-122"/>
                          </a:rPr>
                          <m:t>𝑻</m:t>
                        </m:r>
                      </m:e>
                      <m:sup>
                        <m:r>
                          <a:rPr lang="en-US" altLang="zh-CN" sz="2000" b="1" i="0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𝐇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  </a:t>
                </a:r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根据矩阵乘法</a:t>
                </a:r>
                <a:r>
                  <a:rPr lang="en-US" altLang="zh-CN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, </a:t>
                </a:r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分析可知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𝑻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为对角阵</a:t>
                </a:r>
                <a:r>
                  <a:rPr lang="en-US" altLang="zh-CN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6" name="Rectangle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A5644F6-BD1C-48AD-AC82-3ED12E186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9831" y="5439142"/>
                <a:ext cx="6445064" cy="713400"/>
              </a:xfrm>
              <a:prstGeom prst="rect">
                <a:avLst/>
              </a:prstGeom>
              <a:blipFill rotWithShape="1">
                <a:blip r:embed="rId7"/>
                <a:stretch>
                  <a:fillRect l="-946" t="-5983" b="-153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070573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0" grpId="0"/>
      <p:bldP spid="2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正规矩阵的性质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93F904-4892-40B0-A1B8-00C9BB1AA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1518067"/>
            <a:ext cx="7561263" cy="56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accent6"/>
                </a:solidFill>
                <a:latin typeface="+mn-ea"/>
              </a:rPr>
              <a:t>定理</a:t>
            </a:r>
            <a:endParaRPr lang="zh-CN" altLang="en-US" sz="2400" b="1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9383" y="1578680"/>
                <a:ext cx="6445064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为</a:t>
                </a:r>
                <a:r>
                  <a:rPr lang="en-US" altLang="zh-CN" sz="2400" b="1" dirty="0" err="1">
                    <a:solidFill>
                      <a:schemeClr val="tx1"/>
                    </a:solidFill>
                    <a:latin typeface="Cambria" pitchFamily="18" charset="0"/>
                    <a:ea typeface="Cambria" pitchFamily="18" charset="0"/>
                  </a:rPr>
                  <a:t>Hermite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⇔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的特征值均为实数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;</a:t>
                </a:r>
              </a:p>
            </p:txBody>
          </p:sp>
        </mc:Choice>
        <mc:Fallback>
          <p:sp>
            <p:nvSpPr>
              <p:cNvPr id="11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9383" y="1578680"/>
                <a:ext cx="6445064" cy="468205"/>
              </a:xfrm>
              <a:prstGeom prst="rect">
                <a:avLst/>
              </a:prstGeom>
              <a:blipFill>
                <a:blip r:embed="rId3"/>
                <a:stretch>
                  <a:fillRect l="-1419" t="-11688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6643" y="2035874"/>
                <a:ext cx="643780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为反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Cambria" pitchFamily="18" charset="0"/>
                    <a:ea typeface="Cambria" pitchFamily="18" charset="0"/>
                  </a:rPr>
                  <a:t>Hermite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矩阵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⇔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的特征值均为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0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或</a:t>
                </a:r>
                <a:endParaRPr lang="en-US" altLang="zh-CN" sz="24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en-US" altLang="zh-CN" sz="2400" b="1" dirty="0">
                    <a:latin typeface="+mn-ea"/>
                    <a:ea typeface="+mn-ea"/>
                  </a:rPr>
                  <a:t>     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纯虚数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;</a:t>
                </a:r>
              </a:p>
            </p:txBody>
          </p:sp>
        </mc:Choice>
        <mc:Fallback>
          <p:sp>
            <p:nvSpPr>
              <p:cNvPr id="13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6643" y="2035874"/>
                <a:ext cx="6437804" cy="830997"/>
              </a:xfrm>
              <a:prstGeom prst="rect">
                <a:avLst/>
              </a:prstGeom>
              <a:blipFill>
                <a:blip r:embed="rId4"/>
                <a:stretch>
                  <a:fillRect l="-1420" t="-6618" b="-161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8417" y="2870432"/>
                <a:ext cx="684748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为</a:t>
                </a:r>
                <a:r>
                  <a:rPr lang="zh-CN" altLang="en-US" sz="2400" b="1" i="0" dirty="0">
                    <a:solidFill>
                      <a:schemeClr val="tx1"/>
                    </a:solidFill>
                    <a:latin typeface="+mj-lt"/>
                    <a:ea typeface="+mn-ea"/>
                  </a:rPr>
                  <a:t>酉矩阵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⇔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的特征值的模为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1.</a:t>
                </a:r>
              </a:p>
            </p:txBody>
          </p:sp>
        </mc:Choice>
        <mc:Fallback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8417" y="2870432"/>
                <a:ext cx="6847480" cy="461665"/>
              </a:xfrm>
              <a:prstGeom prst="rect">
                <a:avLst/>
              </a:prstGeom>
              <a:blipFill>
                <a:blip r:embed="rId5"/>
                <a:stretch>
                  <a:fillRect l="-1425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7497" y="3420697"/>
                <a:ext cx="6941426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ea typeface="黑体" panose="02010609060101010101" pitchFamily="49" charset="-122"/>
                  </a:rPr>
                  <a:t>证明：因为正规矩阵酉相似于对角阵</a:t>
                </a:r>
                <a:r>
                  <a:rPr lang="en-US" altLang="zh-CN" sz="2000" b="1" dirty="0">
                    <a:ea typeface="黑体" panose="02010609060101010101" pitchFamily="49" charset="-122"/>
                  </a:rPr>
                  <a:t>, </a:t>
                </a:r>
                <a:r>
                  <a:rPr lang="zh-CN" altLang="en-US" sz="2000" b="1" dirty="0">
                    <a:ea typeface="黑体" panose="02010609060101010101" pitchFamily="49" charset="-122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/>
                        <a:ea typeface="黑体" panose="02010609060101010101" pitchFamily="49" charset="-122"/>
                      </a:rPr>
                      <m:t>𝑨</m:t>
                    </m:r>
                    <m:r>
                      <a:rPr lang="en-US" altLang="zh-CN" sz="2000" b="1" i="1" smtClean="0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b="1" i="1" smtClean="0">
                        <a:latin typeface="Cambria Math"/>
                        <a:ea typeface="黑体" panose="02010609060101010101" pitchFamily="49" charset="-122"/>
                      </a:rPr>
                      <m:t>𝑼</m:t>
                    </m:r>
                    <m:r>
                      <a:rPr lang="en-US" altLang="zh-CN" sz="2000" b="1" i="0" smtClean="0">
                        <a:latin typeface="Cambria Math"/>
                        <a:ea typeface="黑体" panose="02010609060101010101" pitchFamily="49" charset="-122"/>
                      </a:rPr>
                      <m:t>𝚲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/>
                            <a:ea typeface="黑体" panose="02010609060101010101" pitchFamily="49" charset="-122"/>
                          </a:rPr>
                          <m:t>𝑼</m:t>
                        </m:r>
                      </m:e>
                      <m:sup>
                        <m:r>
                          <a:rPr lang="en-US" altLang="zh-CN" sz="2000" b="1" i="0" smtClean="0">
                            <a:latin typeface="Cambria Math"/>
                            <a:ea typeface="黑体" panose="02010609060101010101" pitchFamily="49" charset="-122"/>
                          </a:rPr>
                          <m:t>𝐇</m:t>
                        </m:r>
                      </m:sup>
                    </m:sSup>
                  </m:oMath>
                </a14:m>
                <a:r>
                  <a:rPr lang="en-US" altLang="zh-CN" sz="2000" b="1" i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, </a:t>
                </a:r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其中</a:t>
                </a:r>
                <a:endParaRPr lang="en-US" altLang="zh-CN" sz="2000" b="1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9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497" y="3420697"/>
                <a:ext cx="6941426" cy="405624"/>
              </a:xfrm>
              <a:prstGeom prst="rect">
                <a:avLst/>
              </a:prstGeom>
              <a:blipFill>
                <a:blip r:embed="rId6"/>
                <a:stretch>
                  <a:fillRect l="-966" t="-10448" b="-253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785" y="3832262"/>
                <a:ext cx="6723712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𝚲</m:t>
                    </m:r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diag</m:t>
                    </m:r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,⋯,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sz="2000" b="1" i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为特征值</a:t>
                </a:r>
                <a:r>
                  <a:rPr lang="en-US" altLang="zh-CN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 </a:t>
                </a:r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于是</a:t>
                </a:r>
                <a:endParaRPr lang="en-US" altLang="zh-CN" sz="2000" b="1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3785" y="3832262"/>
                <a:ext cx="6723712" cy="405624"/>
              </a:xfrm>
              <a:prstGeom prst="rect">
                <a:avLst/>
              </a:prstGeom>
              <a:blipFill>
                <a:blip r:embed="rId7"/>
                <a:stretch>
                  <a:fillRect t="-12121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0073" y="4187858"/>
                <a:ext cx="4456238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为</a:t>
                </a:r>
                <a:r>
                  <a:rPr lang="en-US" altLang="zh-CN" sz="2000" b="1" dirty="0" err="1">
                    <a:solidFill>
                      <a:schemeClr val="tx1"/>
                    </a:solidFill>
                    <a:ea typeface="黑体" panose="02010609060101010101" pitchFamily="49" charset="-122"/>
                  </a:rPr>
                  <a:t>Hermite</a:t>
                </a:r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latin typeface="Cambria Math"/>
                      </a:rPr>
                      <m:t>⇔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0" smtClean="0">
                            <a:latin typeface="Cambria Math"/>
                          </a:rPr>
                          <m:t>𝐇</m:t>
                        </m:r>
                      </m:sup>
                    </m:sSup>
                    <m:r>
                      <a:rPr lang="en-US" altLang="zh-CN" sz="2000" b="1" i="1" smtClean="0">
                        <a:latin typeface="Cambria Math"/>
                      </a:rPr>
                      <m:t>=</m:t>
                    </m:r>
                    <m:r>
                      <a:rPr lang="en-US" altLang="zh-CN" sz="2000" b="1" i="1" smtClean="0">
                        <a:latin typeface="Cambria Math"/>
                      </a:rPr>
                      <m:t>𝑨</m:t>
                    </m:r>
                    <m:r>
                      <a:rPr lang="zh-CN" altLang="en-US" sz="2000" b="1" i="1">
                        <a:latin typeface="Cambria Math"/>
                      </a:rPr>
                      <m:t>⇔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latin typeface="Cambria Math"/>
                          </a:rPr>
                          <m:t>𝚲</m:t>
                        </m:r>
                      </m:e>
                      <m:sup>
                        <m:r>
                          <a:rPr lang="en-US" altLang="zh-CN" sz="2000" b="1">
                            <a:latin typeface="Cambria Math"/>
                          </a:rPr>
                          <m:t>𝐇</m:t>
                        </m:r>
                      </m:sup>
                    </m:sSup>
                    <m:r>
                      <a:rPr lang="en-US" altLang="zh-CN" sz="2000" b="1">
                        <a:latin typeface="Cambria Math"/>
                      </a:rPr>
                      <m:t>=</m:t>
                    </m:r>
                    <m:r>
                      <a:rPr lang="en-US" altLang="zh-CN" sz="2000" b="1">
                        <a:latin typeface="Cambria Math"/>
                      </a:rPr>
                      <m:t>𝚲</m:t>
                    </m:r>
                  </m:oMath>
                </a14:m>
                <a:endParaRPr lang="en-US" altLang="zh-CN" sz="2000" b="1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1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0073" y="4187858"/>
                <a:ext cx="4456238" cy="405624"/>
              </a:xfrm>
              <a:prstGeom prst="rect">
                <a:avLst/>
              </a:prstGeom>
              <a:blipFill>
                <a:blip r:embed="rId8"/>
                <a:stretch>
                  <a:fillRect t="-11940" b="-253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4640" y="4171352"/>
                <a:ext cx="1577569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r>
                      <a:rPr lang="zh-CN" altLang="en-US" sz="2000" b="1" i="1" smtClean="0">
                        <a:latin typeface="Cambria Math"/>
                      </a:rPr>
                      <m:t>⇔</m:t>
                    </m:r>
                    <m:acc>
                      <m:accPr>
                        <m:chr m:val="̅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US" altLang="zh-CN" sz="20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</a:p>
            </p:txBody>
          </p:sp>
        </mc:Choice>
        <mc:Fallback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4640" y="4171352"/>
                <a:ext cx="1577569" cy="405624"/>
              </a:xfrm>
              <a:prstGeom prst="rect">
                <a:avLst/>
              </a:prstGeom>
              <a:blipFill>
                <a:blip r:embed="rId9"/>
                <a:stretch>
                  <a:fillRect b="-44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2043" y="4182553"/>
                <a:ext cx="1843899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r>
                      <a:rPr lang="zh-CN" altLang="en-US" sz="2000" b="1" i="1" smtClean="0">
                        <a:latin typeface="Cambria Math"/>
                      </a:rPr>
                      <m:t>⇔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为实数</a:t>
                </a:r>
                <a:r>
                  <a:rPr lang="en-US" altLang="zh-CN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24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2043" y="4182553"/>
                <a:ext cx="1843899" cy="405624"/>
              </a:xfrm>
              <a:prstGeom prst="rect">
                <a:avLst/>
              </a:prstGeom>
              <a:blipFill>
                <a:blip r:embed="rId10"/>
                <a:stretch>
                  <a:fillRect t="-10448" b="-253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9">
                <a:extLst>
                  <a:ext uri="{FF2B5EF4-FFF2-40B4-BE49-F238E27FC236}">
                    <a16:creationId xmlns:a16="http://schemas.microsoft.com/office/drawing/2014/main" id="{7C2412BB-97A4-4594-9409-8331FFBAA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785" y="4676379"/>
                <a:ext cx="5139640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为反</a:t>
                </a:r>
                <a:r>
                  <a:rPr lang="en-US" altLang="zh-CN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Hermite</a:t>
                </a:r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latin typeface="Cambria Math"/>
                      </a:rPr>
                      <m:t>⇔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0" smtClean="0">
                            <a:latin typeface="Cambria Math"/>
                          </a:rPr>
                          <m:t>𝐇</m:t>
                        </m:r>
                      </m:sup>
                    </m:sSup>
                    <m:r>
                      <a:rPr lang="en-US" altLang="zh-CN" sz="2000" b="1" i="1" smtClean="0">
                        <a:latin typeface="Cambria Math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latin typeface="Cambria Math"/>
                      </a:rPr>
                      <m:t>𝑨</m:t>
                    </m:r>
                    <m:r>
                      <a:rPr lang="zh-CN" altLang="en-US" sz="2000" b="1" i="1">
                        <a:latin typeface="Cambria Math"/>
                      </a:rPr>
                      <m:t>⇔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latin typeface="Cambria Math"/>
                          </a:rPr>
                          <m:t>𝚲</m:t>
                        </m:r>
                      </m:e>
                      <m:sup>
                        <m:r>
                          <a:rPr lang="en-US" altLang="zh-CN" sz="2000" b="1">
                            <a:latin typeface="Cambria Math"/>
                          </a:rPr>
                          <m:t>𝐇</m:t>
                        </m:r>
                      </m:sup>
                    </m:sSup>
                    <m:r>
                      <a:rPr lang="en-US" altLang="zh-CN" sz="2000" b="1">
                        <a:latin typeface="Cambria Math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>
                        <a:latin typeface="Cambria Math"/>
                      </a:rPr>
                      <m:t>𝚲</m:t>
                    </m:r>
                  </m:oMath>
                </a14:m>
                <a:endParaRPr lang="en-US" altLang="zh-CN" sz="2000" b="1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2" name="Rectangle 19">
                <a:extLst>
                  <a:ext uri="{FF2B5EF4-FFF2-40B4-BE49-F238E27FC236}">
                    <a16:creationId xmlns:a16="http://schemas.microsoft.com/office/drawing/2014/main" id="{7C2412BB-97A4-4594-9409-8331FFBAAE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3785" y="4676379"/>
                <a:ext cx="5139640" cy="405624"/>
              </a:xfrm>
              <a:prstGeom prst="rect">
                <a:avLst/>
              </a:prstGeom>
              <a:blipFill>
                <a:blip r:embed="rId11"/>
                <a:stretch>
                  <a:fillRect t="-10448" b="-253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9">
                <a:extLst>
                  <a:ext uri="{FF2B5EF4-FFF2-40B4-BE49-F238E27FC236}">
                    <a16:creationId xmlns:a16="http://schemas.microsoft.com/office/drawing/2014/main" id="{E2C7C688-7F9A-4D33-BF2B-2C165F681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21258" y="4651365"/>
                <a:ext cx="1622734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r>
                      <a:rPr lang="zh-CN" altLang="en-US" sz="2000" b="1" i="1" smtClean="0">
                        <a:latin typeface="Cambria Math"/>
                      </a:rPr>
                      <m:t>⇔</m:t>
                    </m:r>
                    <m:acc>
                      <m:accPr>
                        <m:chr m:val="̅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US" altLang="zh-CN" sz="2000" b="1" i="1" smtClean="0">
                        <a:latin typeface="Cambria Math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</a:p>
            </p:txBody>
          </p:sp>
        </mc:Choice>
        <mc:Fallback>
          <p:sp>
            <p:nvSpPr>
              <p:cNvPr id="14" name="Rectangle 19">
                <a:extLst>
                  <a:ext uri="{FF2B5EF4-FFF2-40B4-BE49-F238E27FC236}">
                    <a16:creationId xmlns:a16="http://schemas.microsoft.com/office/drawing/2014/main" id="{E2C7C688-7F9A-4D33-BF2B-2C165F681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21258" y="4651365"/>
                <a:ext cx="1622734" cy="405624"/>
              </a:xfrm>
              <a:prstGeom prst="rect">
                <a:avLst/>
              </a:prstGeom>
              <a:blipFill>
                <a:blip r:embed="rId12"/>
                <a:stretch>
                  <a:fillRect b="-44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9">
                <a:extLst>
                  <a:ext uri="{FF2B5EF4-FFF2-40B4-BE49-F238E27FC236}">
                    <a16:creationId xmlns:a16="http://schemas.microsoft.com/office/drawing/2014/main" id="{97ED328E-02D4-427F-A475-D37D574B8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34447" y="4676379"/>
                <a:ext cx="2625911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r>
                      <a:rPr lang="zh-CN" altLang="en-US" sz="2000" b="1" i="1" smtClean="0">
                        <a:latin typeface="Cambria Math"/>
                      </a:rPr>
                      <m:t>⇔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或纯虚数</a:t>
                </a:r>
                <a:r>
                  <a:rPr lang="en-US" altLang="zh-CN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15" name="Rectangle 19">
                <a:extLst>
                  <a:ext uri="{FF2B5EF4-FFF2-40B4-BE49-F238E27FC236}">
                    <a16:creationId xmlns:a16="http://schemas.microsoft.com/office/drawing/2014/main" id="{97ED328E-02D4-427F-A475-D37D574B85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34447" y="4676379"/>
                <a:ext cx="2625911" cy="405624"/>
              </a:xfrm>
              <a:prstGeom prst="rect">
                <a:avLst/>
              </a:prstGeom>
              <a:blipFill>
                <a:blip r:embed="rId13"/>
                <a:stretch>
                  <a:fillRect t="-10448" b="-253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9">
                <a:extLst>
                  <a:ext uri="{FF2B5EF4-FFF2-40B4-BE49-F238E27FC236}">
                    <a16:creationId xmlns:a16="http://schemas.microsoft.com/office/drawing/2014/main" id="{BD2EDF79-70BB-45C8-8F23-04B22962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785" y="5212404"/>
                <a:ext cx="4152215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为</a:t>
                </a:r>
                <a:r>
                  <a:rPr lang="zh-CN" altLang="en-US" sz="2000" b="1" dirty="0">
                    <a:ea typeface="黑体" panose="02010609060101010101" pitchFamily="49" charset="-122"/>
                  </a:rPr>
                  <a:t>酉</a:t>
                </a:r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latin typeface="Cambria Math"/>
                      </a:rPr>
                      <m:t>⇔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0" smtClean="0">
                            <a:latin typeface="Cambria Math"/>
                          </a:rPr>
                          <m:t>𝐇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latin typeface="Cambria Math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zh-CN" altLang="en-US" sz="2000" b="1" i="1">
                        <a:latin typeface="Cambria Math"/>
                      </a:rPr>
                      <m:t>⇔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>
                            <a:latin typeface="Cambria Math"/>
                          </a:rPr>
                          <m:t>𝚲</m:t>
                        </m:r>
                      </m:e>
                      <m:sup>
                        <m:r>
                          <a:rPr lang="en-US" altLang="zh-CN" sz="2000" b="1">
                            <a:latin typeface="Cambria Math"/>
                          </a:rPr>
                          <m:t>𝐇</m:t>
                        </m:r>
                      </m:sup>
                    </m:sSup>
                    <m:r>
                      <a:rPr lang="en-US" altLang="zh-CN" sz="2000" b="1">
                        <a:latin typeface="Cambria Math"/>
                      </a:rPr>
                      <m:t>𝚲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𝐄</m:t>
                    </m:r>
                  </m:oMath>
                </a14:m>
                <a:endParaRPr lang="en-US" altLang="zh-CN" sz="2000" b="1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6" name="Rectangle 19">
                <a:extLst>
                  <a:ext uri="{FF2B5EF4-FFF2-40B4-BE49-F238E27FC236}">
                    <a16:creationId xmlns:a16="http://schemas.microsoft.com/office/drawing/2014/main" id="{BD2EDF79-70BB-45C8-8F23-04B229620A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43785" y="5212404"/>
                <a:ext cx="4152215" cy="405624"/>
              </a:xfrm>
              <a:prstGeom prst="rect">
                <a:avLst/>
              </a:prstGeom>
              <a:blipFill>
                <a:blip r:embed="rId14"/>
                <a:stretch>
                  <a:fillRect t="-10448" b="-2089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9">
                <a:extLst>
                  <a:ext uri="{FF2B5EF4-FFF2-40B4-BE49-F238E27FC236}">
                    <a16:creationId xmlns:a16="http://schemas.microsoft.com/office/drawing/2014/main" id="{1665B372-9801-47CC-91FA-AD667D5D4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9891" y="5212404"/>
                <a:ext cx="1622734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r>
                      <a:rPr lang="zh-CN" altLang="en-US" sz="2000" b="1" i="1" smtClean="0">
                        <a:latin typeface="Cambria Math"/>
                      </a:rPr>
                      <m:t>⇔</m:t>
                    </m:r>
                    <m:acc>
                      <m:accPr>
                        <m:chr m:val="̅"/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</a:p>
            </p:txBody>
          </p:sp>
        </mc:Choice>
        <mc:Fallback>
          <p:sp>
            <p:nvSpPr>
              <p:cNvPr id="17" name="Rectangle 19">
                <a:extLst>
                  <a:ext uri="{FF2B5EF4-FFF2-40B4-BE49-F238E27FC236}">
                    <a16:creationId xmlns:a16="http://schemas.microsoft.com/office/drawing/2014/main" id="{1665B372-9801-47CC-91FA-AD667D5D4B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9891" y="5212404"/>
                <a:ext cx="1622734" cy="405624"/>
              </a:xfrm>
              <a:prstGeom prst="rect">
                <a:avLst/>
              </a:prstGeom>
              <a:blipFill>
                <a:blip r:embed="rId15"/>
                <a:stretch>
                  <a:fillRect b="-44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0CFFD312-92FA-4D82-B3DE-8DBE58606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4541" y="5228622"/>
                <a:ext cx="2625911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r>
                      <a:rPr lang="zh-CN" altLang="en-US" sz="2000" b="1" i="1" smtClean="0">
                        <a:latin typeface="Cambria Math"/>
                      </a:rPr>
                      <m:t>⇔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模为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𝟏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>
          <p:sp>
            <p:nvSpPr>
              <p:cNvPr id="22" name="Rectangle 19">
                <a:extLst>
                  <a:ext uri="{FF2B5EF4-FFF2-40B4-BE49-F238E27FC236}">
                    <a16:creationId xmlns:a16="http://schemas.microsoft.com/office/drawing/2014/main" id="{0CFFD312-92FA-4D82-B3DE-8DBE58606E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54541" y="5228622"/>
                <a:ext cx="2625911" cy="400110"/>
              </a:xfrm>
              <a:prstGeom prst="rect">
                <a:avLst/>
              </a:prstGeom>
              <a:blipFill>
                <a:blip r:embed="rId16"/>
                <a:stretch>
                  <a:fillRect t="-12308" b="-29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59283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8" grpId="0"/>
      <p:bldP spid="19" grpId="0"/>
      <p:bldP spid="20" grpId="0"/>
      <p:bldP spid="21" grpId="0"/>
      <p:bldP spid="23" grpId="0"/>
      <p:bldP spid="24" grpId="0"/>
      <p:bldP spid="12" grpId="0"/>
      <p:bldP spid="14" grpId="0"/>
      <p:bldP spid="15" grpId="0"/>
      <p:bldP spid="16" grpId="0"/>
      <p:bldP spid="17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矩阵的奇异值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93F904-4892-40B0-A1B8-00C9BB1AA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𝒎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×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复矩阵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/>
                          </a:rPr>
                          <m:t>𝑯</m:t>
                        </m:r>
                      </m:sup>
                    </m:sSup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𝑨</m:t>
                    </m:r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/>
                          </a:rPr>
                          <m:t>𝑯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+mn-ea"/>
                  </a:rPr>
                  <a:t>满足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93F904-4892-40B0-A1B8-00C9BB1AA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052596"/>
              </a:xfrm>
              <a:prstGeom prst="rect">
                <a:avLst/>
              </a:prstGeom>
              <a:blipFill rotWithShape="1">
                <a:blip r:embed="rId2"/>
                <a:stretch>
                  <a:fillRect l="-1613" t="-1734" b="-132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717" y="2685135"/>
                <a:ext cx="6445064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𝑯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𝑨</m:t>
                    </m:r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𝑯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均为半正定的</a:t>
                </a:r>
                <a:r>
                  <a:rPr lang="en-US" altLang="zh-CN" sz="2400" b="1" dirty="0" err="1">
                    <a:solidFill>
                      <a:schemeClr val="tx1"/>
                    </a:solidFill>
                    <a:latin typeface="Cambria" pitchFamily="18" charset="0"/>
                    <a:ea typeface="Cambria" pitchFamily="18" charset="0"/>
                  </a:rPr>
                  <a:t>Hermite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矩阵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;</a:t>
                </a:r>
              </a:p>
            </p:txBody>
          </p:sp>
        </mc:Choice>
        <mc:Fallback xmlns="">
          <p:sp>
            <p:nvSpPr>
              <p:cNvPr id="11" name="Rectangle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A5644F6-BD1C-48AD-AC82-3ED12E186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1717" y="2685135"/>
                <a:ext cx="6445064" cy="468205"/>
              </a:xfrm>
              <a:prstGeom prst="rect">
                <a:avLst/>
              </a:prstGeom>
              <a:blipFill rotWithShape="1">
                <a:blip r:embed="rId4"/>
                <a:stretch>
                  <a:fillRect l="-1418" t="-10390" b="-285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977" y="3142329"/>
                <a:ext cx="6437804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𝑯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𝑨</m:t>
                    </m:r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𝑯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具有相同的非零特征值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;</a:t>
                </a:r>
              </a:p>
            </p:txBody>
          </p:sp>
        </mc:Choice>
        <mc:Fallback xmlns="">
          <p:sp>
            <p:nvSpPr>
              <p:cNvPr id="13" name="Rectangle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A5644F6-BD1C-48AD-AC82-3ED12E186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977" y="3142329"/>
                <a:ext cx="6437804" cy="468205"/>
              </a:xfrm>
              <a:prstGeom prst="rect">
                <a:avLst/>
              </a:prstGeom>
              <a:blipFill rotWithShape="1">
                <a:blip r:embed="rId5"/>
                <a:stretch>
                  <a:fillRect l="-1515" t="-9091" b="-285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831" y="3730197"/>
                <a:ext cx="6941426" cy="5069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ea typeface="黑体" panose="02010609060101010101" pitchFamily="49" charset="-122"/>
                  </a:rPr>
                  <a:t>证明</a:t>
                </a:r>
                <a:r>
                  <a:rPr lang="en-US" altLang="zh-CN" sz="2000" b="1" dirty="0">
                    <a:ea typeface="黑体" panose="02010609060101010101" pitchFamily="49" charset="-122"/>
                    <a:sym typeface="Wingdings" pitchFamily="2" charset="2"/>
                  </a:rPr>
                  <a:t>: (1) </a:t>
                </a:r>
                <a:r>
                  <a:rPr lang="zh-CN" altLang="en-US" sz="2000" b="1" dirty="0">
                    <a:ea typeface="黑体" panose="02010609060101010101" pitchFamily="49" charset="-122"/>
                  </a:rPr>
                  <a:t>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zh-CN" sz="2000" b="1" i="1" smtClean="0">
                                    <a:latin typeface="Cambria Math"/>
                                    <a:ea typeface="黑体" panose="02010609060101010101" pitchFamily="49" charset="-122"/>
                                  </a:rPr>
                                  <m:t>𝑯</m:t>
                                </m:r>
                              </m:sup>
                            </m:sSup>
                            <m:r>
                              <a:rPr lang="en-US" altLang="zh-CN" sz="2000" b="1" i="1" smtClean="0">
                                <a:latin typeface="Cambria Math"/>
                                <a:ea typeface="黑体" panose="02010609060101010101" pitchFamily="49" charset="-122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altLang="zh-CN" sz="2000" b="1" i="1" smtClean="0">
                            <a:latin typeface="Cambria Math"/>
                            <a:ea typeface="黑体" panose="02010609060101010101" pitchFamily="49" charset="-122"/>
                          </a:rPr>
                          <m:t>𝑯</m:t>
                        </m:r>
                      </m:sup>
                    </m:sSup>
                    <m:r>
                      <a:rPr lang="en-US" altLang="zh-CN" sz="2000" b="1" i="1" smtClean="0"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/>
                            <a:ea typeface="黑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/>
                            <a:ea typeface="黑体" panose="02010609060101010101" pitchFamily="49" charset="-122"/>
                          </a:rPr>
                          <m:t>𝑯</m:t>
                        </m:r>
                      </m:sup>
                    </m:sSup>
                    <m:r>
                      <a:rPr lang="en-US" altLang="zh-CN" sz="2000" b="1" i="1" smtClean="0">
                        <a:latin typeface="Cambria Math"/>
                        <a:ea typeface="黑体" panose="02010609060101010101" pitchFamily="49" charset="-122"/>
                      </a:rPr>
                      <m:t>𝑨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, </a:t>
                </a:r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𝑯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为</a:t>
                </a:r>
                <a:r>
                  <a:rPr lang="en-US" altLang="zh-CN" sz="2000" b="1" dirty="0" err="1">
                    <a:solidFill>
                      <a:schemeClr val="tx1"/>
                    </a:solidFill>
                    <a:ea typeface="黑体" panose="02010609060101010101" pitchFamily="49" charset="-122"/>
                  </a:rPr>
                  <a:t>Hermite</a:t>
                </a:r>
                <a:r>
                  <a:rPr lang="zh-CN" altLang="en-US" sz="2000" b="1" dirty="0">
                    <a:ea typeface="黑体" panose="02010609060101010101" pitchFamily="49" charset="-122"/>
                  </a:rPr>
                  <a:t>阵</a:t>
                </a:r>
                <a:r>
                  <a:rPr lang="en-US" altLang="zh-CN" sz="2000" b="1" dirty="0">
                    <a:ea typeface="黑体" panose="02010609060101010101" pitchFamily="49" charset="-122"/>
                  </a:rPr>
                  <a:t>.</a:t>
                </a:r>
                <a:endParaRPr lang="en-US" altLang="zh-CN" sz="2000" b="1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Rectangle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A5644F6-BD1C-48AD-AC82-3ED12E186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9831" y="3730197"/>
                <a:ext cx="6941426" cy="506934"/>
              </a:xfrm>
              <a:prstGeom prst="rect">
                <a:avLst/>
              </a:prstGeom>
              <a:blipFill rotWithShape="1">
                <a:blip r:embed="rId6"/>
                <a:stretch>
                  <a:fillRect l="-878" b="-168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119" y="4141762"/>
                <a:ext cx="6723712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二次型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𝒇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𝑯</m:t>
                        </m:r>
                      </m:sup>
                    </m:sSup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𝑯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𝑨𝒙</m:t>
                    </m:r>
                  </m:oMath>
                </a14:m>
                <a:r>
                  <a:rPr lang="en-US" altLang="zh-CN" sz="2000" b="1" i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∈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ℂ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zh-CN" sz="2000" b="1" i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, </a:t>
                </a:r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满足</a:t>
                </a:r>
                <a:endParaRPr lang="en-US" altLang="zh-CN" sz="2000" b="1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A5644F6-BD1C-48AD-AC82-3ED12E186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6119" y="4141762"/>
                <a:ext cx="6723712" cy="405624"/>
              </a:xfrm>
              <a:prstGeom prst="rect">
                <a:avLst/>
              </a:prstGeom>
              <a:blipFill rotWithShape="1">
                <a:blip r:embed="rId7"/>
                <a:stretch>
                  <a:fillRect l="-907" t="-10448" b="-253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8977" y="4539855"/>
                <a:ext cx="6723712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/>
                          <a:ea typeface="黑体" panose="02010609060101010101" pitchFamily="49" charset="-122"/>
                        </a:rPr>
                        <m:t>𝒇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黑体" panose="02010609060101010101" pitchFamily="49" charset="-122"/>
                                </a:rPr>
                                <m:t>𝑨𝒙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黑体" panose="02010609060101010101" pitchFamily="49" charset="-122"/>
                            </a:rPr>
                            <m:t>𝑯</m:t>
                          </m:r>
                        </m:sup>
                      </m:sSup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黑体" panose="02010609060101010101" pitchFamily="49" charset="-122"/>
                            </a:rPr>
                            <m:t>𝑨𝒙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/>
                          <a:ea typeface="黑体" panose="02010609060101010101" pitchFamily="49" charset="-122"/>
                        </a:rPr>
                        <m:t>≥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/>
                          <a:ea typeface="黑体" panose="02010609060101010101" pitchFamily="49" charset="-122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/>
                          <a:ea typeface="黑体" panose="02010609060101010101" pitchFamily="49" charset="-122"/>
                        </a:rPr>
                        <m:t>,∀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/>
                          <a:ea typeface="黑体" panose="02010609060101010101" pitchFamily="49" charset="-122"/>
                        </a:rPr>
                        <m:t>∈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黑体" panose="02010609060101010101" pitchFamily="49" charset="-122"/>
                            </a:rPr>
                            <m:t>ℂ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黑体" panose="02010609060101010101" pitchFamily="49" charset="-122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altLang="zh-CN" sz="2000" b="1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Rectangle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A5644F6-BD1C-48AD-AC82-3ED12E186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8977" y="4539855"/>
                <a:ext cx="6723712" cy="405624"/>
              </a:xfrm>
              <a:prstGeom prst="rect">
                <a:avLst/>
              </a:prstGeom>
              <a:blipFill rotWithShape="1">
                <a:blip r:embed="rId8"/>
                <a:stretch>
                  <a:fillRect b="-1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8489" y="4910369"/>
                <a:ext cx="6723712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因此二次型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𝒇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半正定</a:t>
                </a:r>
                <a:r>
                  <a:rPr lang="en-US" altLang="zh-CN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, </a:t>
                </a:r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从而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𝑯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半正定</a:t>
                </a:r>
                <a:r>
                  <a:rPr lang="en-US" altLang="zh-CN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2" name="Rectangle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A5644F6-BD1C-48AD-AC82-3ED12E186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8489" y="4910369"/>
                <a:ext cx="6723712" cy="405624"/>
              </a:xfrm>
              <a:prstGeom prst="rect">
                <a:avLst/>
              </a:prstGeom>
              <a:blipFill rotWithShape="1">
                <a:blip r:embed="rId9"/>
                <a:stretch>
                  <a:fillRect l="-997" t="-10606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333" y="5222160"/>
                <a:ext cx="6723712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en-US" altLang="zh-CN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(2) </a:t>
                </a:r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𝑯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𝝀𝜶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𝝀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≠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≠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𝟎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 </a:t>
                </a:r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𝜷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𝜶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≠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𝟎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 </a:t>
                </a:r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于是</a:t>
                </a:r>
                <a:endParaRPr lang="en-US" altLang="zh-CN" sz="2000" b="1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Rectangle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A5644F6-BD1C-48AD-AC82-3ED12E186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7333" y="5222160"/>
                <a:ext cx="6723712" cy="405624"/>
              </a:xfrm>
              <a:prstGeom prst="rect">
                <a:avLst/>
              </a:prstGeom>
              <a:blipFill rotWithShape="1">
                <a:blip r:embed="rId10"/>
                <a:stretch>
                  <a:fillRect l="-907" t="-10606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333" y="5627784"/>
                <a:ext cx="6099448" cy="4397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/>
                          <a:ea typeface="黑体" panose="02010609060101010101" pitchFamily="49" charset="-122"/>
                        </a:rPr>
                        <m:t>𝑨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黑体" panose="02010609060101010101" pitchFamily="49" charset="-122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黑体" panose="02010609060101010101" pitchFamily="49" charset="-122"/>
                            </a:rPr>
                            <m:t>𝑯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/>
                          <a:ea typeface="黑体" panose="02010609060101010101" pitchFamily="49" charset="-122"/>
                        </a:rPr>
                        <m:t>𝜷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/>
                          <a:ea typeface="黑体" panose="02010609060101010101" pitchFamily="49" charset="-122"/>
                        </a:rPr>
                        <m:t>𝑨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黑体" panose="02010609060101010101" pitchFamily="49" charset="-122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黑体" panose="02010609060101010101" pitchFamily="49" charset="-122"/>
                            </a:rPr>
                            <m:t>𝑯</m:t>
                          </m:r>
                        </m:sup>
                      </m:sSup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黑体" panose="02010609060101010101" pitchFamily="49" charset="-122"/>
                            </a:rPr>
                            <m:t>𝑨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黑体" panose="02010609060101010101" pitchFamily="49" charset="-122"/>
                            </a:rPr>
                            <m:t>𝜶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/>
                          <a:ea typeface="黑体" panose="02010609060101010101" pitchFamily="49" charset="-122"/>
                        </a:rPr>
                        <m:t>𝑨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黑体" panose="02010609060101010101" pitchFamily="49" charset="-122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黑体" panose="02010609060101010101" pitchFamily="49" charset="-122"/>
                                </a:rPr>
                                <m:t>𝑯</m:t>
                              </m:r>
                            </m:sup>
                          </m:sSup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黑体" panose="02010609060101010101" pitchFamily="49" charset="-122"/>
                            </a:rPr>
                            <m:t>𝑨</m:t>
                          </m:r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黑体" panose="02010609060101010101" pitchFamily="49" charset="-122"/>
                            </a:rPr>
                            <m:t>𝜶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/>
                          <a:ea typeface="黑体" panose="02010609060101010101" pitchFamily="49" charset="-122"/>
                        </a:rPr>
                        <m:t>𝝀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/>
                          <a:ea typeface="黑体" panose="02010609060101010101" pitchFamily="49" charset="-122"/>
                        </a:rPr>
                        <m:t>𝑨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/>
                          <a:ea typeface="黑体" panose="02010609060101010101" pitchFamily="49" charset="-122"/>
                        </a:rPr>
                        <m:t>𝜶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/>
                          <a:ea typeface="黑体" panose="02010609060101010101" pitchFamily="49" charset="-122"/>
                        </a:rPr>
                        <m:t>𝝀𝜷</m:t>
                      </m:r>
                    </m:oMath>
                  </m:oMathPara>
                </a14:m>
                <a:endParaRPr lang="en-US" altLang="zh-CN" sz="2000" b="1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Rectangle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A5644F6-BD1C-48AD-AC82-3ED12E186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7333" y="5627784"/>
                <a:ext cx="6099448" cy="439736"/>
              </a:xfrm>
              <a:prstGeom prst="rect">
                <a:avLst/>
              </a:prstGeom>
              <a:blipFill rotWithShape="1">
                <a:blip r:embed="rId11"/>
                <a:stretch>
                  <a:fillRect b="-97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119" y="6033608"/>
                <a:ext cx="6099448" cy="405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这表明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𝝀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也是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𝑨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𝑯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的非零特征值</a:t>
                </a:r>
                <a:r>
                  <a:rPr lang="en-US" altLang="zh-CN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 </a:t>
                </a:r>
                <a:r>
                  <a:rPr lang="zh-CN" altLang="en-US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反之亦然</a:t>
                </a:r>
                <a:r>
                  <a:rPr lang="en-US" altLang="zh-CN" sz="20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6" name="Rectangle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A5644F6-BD1C-48AD-AC82-3ED12E186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6119" y="6033608"/>
                <a:ext cx="6099448" cy="405624"/>
              </a:xfrm>
              <a:prstGeom prst="rect">
                <a:avLst/>
              </a:prstGeom>
              <a:blipFill rotWithShape="1">
                <a:blip r:embed="rId12"/>
                <a:stretch>
                  <a:fillRect l="-999" t="-10606" b="-272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386132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9" grpId="0"/>
      <p:bldP spid="20" grpId="0"/>
      <p:bldP spid="21" grpId="0"/>
      <p:bldP spid="12" grpId="0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矩阵的奇异值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93F904-4892-40B0-A1B8-00C9BB1AA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272" y="4739439"/>
                <a:ext cx="7561263" cy="1703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/>
                      </a:rPr>
                      <m:t>𝑚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×</m:t>
                    </m:r>
                    <m:r>
                      <a:rPr lang="en-US" altLang="zh-CN" sz="2400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复矩阵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</a:t>
                </a:r>
                <a:r>
                  <a:rPr lang="en-US" altLang="zh-CN" sz="2400" b="1" dirty="0">
                    <a:latin typeface="+mn-ea"/>
                  </a:rPr>
                  <a:t>n</a:t>
                </a:r>
                <a:r>
                  <a:rPr lang="zh-CN" altLang="en-US" sz="2400" b="1" dirty="0">
                    <a:latin typeface="+mn-ea"/>
                  </a:rPr>
                  <a:t>阶矩阵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zh-CN" sz="2400" b="1" i="1" smtClean="0">
                                    <a:latin typeface="Cambria Math"/>
                                  </a:rPr>
                                  <m:t>𝑯</m:t>
                                </m:r>
                              </m:sup>
                            </m:sSup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𝑨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2400" b="1" dirty="0">
                    <a:latin typeface="+mn-ea"/>
                  </a:rPr>
                  <a:t>的特征值称为矩阵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的</a:t>
                </a:r>
                <a:r>
                  <a:rPr lang="zh-CN" altLang="en-US" sz="2400" b="1" dirty="0">
                    <a:solidFill>
                      <a:srgbClr val="0070C0"/>
                    </a:solidFill>
                    <a:latin typeface="+mn-ea"/>
                  </a:rPr>
                  <a:t>奇异值</a:t>
                </a:r>
                <a:r>
                  <a:rPr lang="en-US" altLang="zh-CN" sz="2400" b="1" dirty="0">
                    <a:latin typeface="+mn-ea"/>
                  </a:rPr>
                  <a:t>(</a:t>
                </a:r>
                <a:r>
                  <a:rPr lang="en-US" altLang="zh-CN" sz="2400" dirty="0">
                    <a:latin typeface="Cambria" pitchFamily="18" charset="0"/>
                    <a:ea typeface="Cambria" pitchFamily="18" charset="0"/>
                  </a:rPr>
                  <a:t>singular value</a:t>
                </a:r>
                <a:r>
                  <a:rPr lang="en-US" altLang="zh-CN" sz="2400" b="1" dirty="0">
                    <a:latin typeface="+mn-ea"/>
                  </a:rPr>
                  <a:t>).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93F904-4892-40B0-A1B8-00C9BB1AA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8272" y="4739439"/>
                <a:ext cx="7561263" cy="1703223"/>
              </a:xfrm>
              <a:prstGeom prst="rect">
                <a:avLst/>
              </a:prstGeom>
              <a:blipFill rotWithShape="0">
                <a:blip r:embed="rId2"/>
                <a:stretch>
                  <a:fillRect l="-1694" t="-1071" b="-71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id="{D8EBD78B-77C1-4887-9E81-787AF36DF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131" y="1388138"/>
                <a:ext cx="7127875" cy="12461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 dirty="0">
                    <a:solidFill>
                      <a:srgbClr val="FF0000"/>
                    </a:solidFill>
                  </a:rPr>
                  <a:t>注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𝑯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</a:rPr>
                  <a:t>为半正定的</a:t>
                </a:r>
                <a:r>
                  <a:rPr lang="en-US" altLang="zh-CN" sz="2000" b="1" dirty="0" err="1">
                    <a:solidFill>
                      <a:schemeClr val="tx1"/>
                    </a:solidFill>
                    <a:latin typeface="Cambria" pitchFamily="18" charset="0"/>
                    <a:ea typeface="Cambria" pitchFamily="18" charset="0"/>
                  </a:rPr>
                  <a:t>Hermite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矩阵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所以可以定义其平方根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</a:rPr>
                  <a:t>为满足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𝑯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𝑯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</a:rPr>
                  <a:t>的半正定</a:t>
                </a:r>
                <a:r>
                  <a:rPr lang="en-US" altLang="zh-CN" sz="2000" b="1" dirty="0" err="1">
                    <a:solidFill>
                      <a:schemeClr val="tx1"/>
                    </a:solidFill>
                    <a:latin typeface="Cambria" pitchFamily="18" charset="0"/>
                    <a:ea typeface="Cambria" pitchFamily="18" charset="0"/>
                  </a:rPr>
                  <a:t>Hermite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矩阵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记为</a:t>
                </a:r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pPr eaLnBrk="1" hangingPunct="1"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𝑯</m:t>
                      </m:r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US" altLang="zh-CN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𝑯</m:t>
                                  </m:r>
                                </m:sup>
                              </m:sSup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altLang="zh-C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 Box 4">
                <a:extLst>
                  <a:ext uri="{FF2B5EF4-FFF2-40B4-BE49-F238E27FC236}">
                    <a16:creationId xmlns:a16="http://schemas.microsoft.com/office/drawing/2014/main" xmlns="" id="{D8EBD78B-77C1-4887-9E81-787AF36DF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131" y="1388138"/>
                <a:ext cx="7127875" cy="1246175"/>
              </a:xfrm>
              <a:prstGeom prst="rect">
                <a:avLst/>
              </a:prstGeom>
              <a:blipFill rotWithShape="1">
                <a:blip r:embed="rId3"/>
                <a:stretch>
                  <a:fillRect l="-855" t="-19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4">
                <a:extLst>
                  <a:ext uri="{FF2B5EF4-FFF2-40B4-BE49-F238E27FC236}">
                    <a16:creationId xmlns:a16="http://schemas.microsoft.com/office/drawing/2014/main" id="{D8EBD78B-77C1-4887-9E81-787AF36DF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152" y="2553755"/>
                <a:ext cx="7127875" cy="6181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𝑯</m:t>
                                </m:r>
                              </m:sup>
                            </m:sSup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𝑨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</a:rPr>
                  <a:t>为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n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阶方阵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且其特征值</a:t>
                </a:r>
                <a:r>
                  <a:rPr lang="zh-CN" altLang="en-US" sz="2000" b="1" dirty="0"/>
                  <a:t>为</a:t>
                </a:r>
                <a:endParaRPr lang="en-US" altLang="zh-C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 Box 4">
                <a:extLst>
                  <a:ext uri="{FF2B5EF4-FFF2-40B4-BE49-F238E27FC236}">
                    <a16:creationId xmlns:a16="http://schemas.microsoft.com/office/drawing/2014/main" xmlns="" id="{D8EBD78B-77C1-4887-9E81-787AF36DF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4152" y="2553755"/>
                <a:ext cx="7127875" cy="618118"/>
              </a:xfrm>
              <a:prstGeom prst="rect">
                <a:avLst/>
              </a:prstGeom>
              <a:blipFill rotWithShape="1">
                <a:blip r:embed="rId4"/>
                <a:stretch>
                  <a:fillRect b="-128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4">
                <a:extLst>
                  <a:ext uri="{FF2B5EF4-FFF2-40B4-BE49-F238E27FC236}">
                    <a16:creationId xmlns:a16="http://schemas.microsoft.com/office/drawing/2014/main" id="{D8EBD78B-77C1-4887-9E81-787AF36DF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4152" y="3277939"/>
                <a:ext cx="7127875" cy="4759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rad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,⋯,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𝒓</m:t>
                              </m:r>
                            </m:sub>
                          </m:sSub>
                        </m:e>
                      </m:rad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𝒓</m:t>
                          </m:r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=⋯=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 Box 4">
                <a:extLst>
                  <a:ext uri="{FF2B5EF4-FFF2-40B4-BE49-F238E27FC236}">
                    <a16:creationId xmlns:a16="http://schemas.microsoft.com/office/drawing/2014/main" xmlns="" id="{D8EBD78B-77C1-4887-9E81-787AF36DF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4152" y="3277939"/>
                <a:ext cx="7127875" cy="4759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4">
                <a:extLst>
                  <a:ext uri="{FF2B5EF4-FFF2-40B4-BE49-F238E27FC236}">
                    <a16:creationId xmlns:a16="http://schemas.microsoft.com/office/drawing/2014/main" id="{D8EBD78B-77C1-4887-9E81-787AF36DF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8391" y="3911360"/>
                <a:ext cx="7127875" cy="4056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000" b="1" dirty="0">
                    <a:solidFill>
                      <a:schemeClr val="tx1"/>
                    </a:solidFill>
                  </a:rPr>
                  <a:t>其中：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𝑯</m:t>
                        </m:r>
                      </m:sup>
                    </m:sSup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</a:rPr>
                  <a:t>的非零特征值</a:t>
                </a:r>
                <a:r>
                  <a:rPr lang="en-US" altLang="zh-CN" sz="2000" b="1" dirty="0"/>
                  <a:t>;</a:t>
                </a:r>
                <a:endParaRPr lang="en-US" altLang="zh-C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 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8EBD78B-77C1-4887-9E81-787AF36DF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8391" y="3911360"/>
                <a:ext cx="7127875" cy="405624"/>
              </a:xfrm>
              <a:prstGeom prst="rect">
                <a:avLst/>
              </a:prstGeom>
              <a:blipFill rotWithShape="0">
                <a:blip r:embed="rId6"/>
                <a:stretch>
                  <a:fillRect l="-941" t="-7576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4">
                <a:extLst>
                  <a:ext uri="{FF2B5EF4-FFF2-40B4-BE49-F238E27FC236}">
                    <a16:creationId xmlns:a16="http://schemas.microsoft.com/office/drawing/2014/main" id="{D8EBD78B-77C1-4887-9E81-787AF36DF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231" y="4387584"/>
                <a:ext cx="7127875" cy="4056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𝒓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chemeClr val="tx1"/>
                    </a:solidFill>
                  </a:rPr>
                  <a:t>的秩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𝒓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rank</m:t>
                    </m:r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</m:oMath>
                </a14:m>
                <a:endParaRPr lang="en-US" altLang="zh-C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 Box 4">
                <a:extLst>
                  <a:ext uri="{FF2B5EF4-FFF2-40B4-BE49-F238E27FC236}">
                    <a16:creationId xmlns:a16="http://schemas.microsoft.com/office/drawing/2014/main" xmlns="" id="{D8EBD78B-77C1-4887-9E81-787AF36DF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9231" y="4387584"/>
                <a:ext cx="7127875" cy="405624"/>
              </a:xfrm>
              <a:prstGeom prst="rect">
                <a:avLst/>
              </a:prstGeom>
              <a:blipFill rotWithShape="1">
                <a:blip r:embed="rId7"/>
                <a:stretch>
                  <a:fillRect t="-6061" b="-272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099757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uiExpand="1" build="p" autoUpdateAnimBg="0"/>
      <p:bldP spid="18" grpId="0" build="p" autoUpdateAnimBg="0"/>
      <p:bldP spid="22" grpId="0" build="p" autoUpdateAnimBg="0"/>
      <p:bldP spid="23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8"/>
              <p:cNvSpPr txBox="1"/>
              <p:nvPr/>
            </p:nvSpPr>
            <p:spPr bwMode="auto">
              <a:xfrm>
                <a:off x="1150988" y="2008110"/>
                <a:ext cx="5134401" cy="1170095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b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AU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AU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AU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AU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AU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AU" altLang="zh-CN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AU" altLang="zh-CN" sz="2400" b="1" dirty="0">
                    <a:solidFill>
                      <a:srgbClr val="0070C0"/>
                    </a:solidFill>
                  </a:rPr>
                  <a:t>, </a:t>
                </a:r>
                <a:r>
                  <a:rPr lang="zh-CN" altLang="en-US" sz="2400" b="1" dirty="0">
                    <a:solidFill>
                      <a:srgbClr val="0070C0"/>
                    </a:solidFill>
                  </a:rPr>
                  <a:t>试求A的奇异值</a:t>
                </a:r>
                <a:r>
                  <a:rPr lang="en-AU" altLang="zh-CN" sz="2400" b="1" dirty="0">
                    <a:solidFill>
                      <a:srgbClr val="0070C0"/>
                    </a:solidFill>
                  </a:rPr>
                  <a:t>.</a:t>
                </a:r>
                <a:endParaRPr lang="zh-CN" alt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0988" y="2008110"/>
                <a:ext cx="5134401" cy="11700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501162" y="2131492"/>
            <a:ext cx="993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例：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9520804"/>
      </p:ext>
    </p:extLst>
  </p:cSld>
  <p:clrMapOvr>
    <a:masterClrMapping/>
  </p:clrMapOvr>
  <p:transition spd="slow">
    <p:strips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797204"/>
      </p:ext>
    </p:extLst>
  </p:cSld>
  <p:clrMapOvr>
    <a:masterClrMapping/>
  </p:clrMapOvr>
  <p:transition spd="slow">
    <p:strips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5DA7E8A-7114-4738-8BD7-C10A54F0D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欧氏空间的定义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4219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/>
                      </a:rPr>
                      <m:t>𝑽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是</a:t>
                </a:r>
                <a:r>
                  <a:rPr kumimoji="1" lang="zh-CN" altLang="en-US" sz="2400" b="1" dirty="0">
                    <a:solidFill>
                      <a:srgbClr val="C00000"/>
                    </a:solidFill>
                    <a:latin typeface="+mn-ea"/>
                  </a:rPr>
                  <a:t>实数域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上的线性空间</a:t>
                </a:r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存在唯一的</a:t>
                </a:r>
                <a:r>
                  <a:rPr kumimoji="1" lang="zh-CN" altLang="en-US" sz="2400" b="1" dirty="0">
                    <a:solidFill>
                      <a:srgbClr val="C00000"/>
                    </a:solidFill>
                    <a:latin typeface="+mn-ea"/>
                  </a:rPr>
                  <a:t>实数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与之对应</a:t>
                </a:r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由此所定义的二元映射满足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421928"/>
              </a:xfrm>
              <a:prstGeom prst="rect">
                <a:avLst/>
              </a:prstGeom>
              <a:blipFill rotWithShape="0">
                <a:blip r:embed="rId2"/>
                <a:stretch>
                  <a:fillRect l="-1613" t="-1288" b="-90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20175" y="4716212"/>
                <a:ext cx="7175362" cy="904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则称</a:t>
                </a:r>
                <a14:m>
                  <m:oMath xmlns:m="http://schemas.openxmlformats.org/officeDocument/2006/math">
                    <m:r>
                      <a:rPr kumimoji="1" lang="en-US" altLang="zh-CN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与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的</a:t>
                </a:r>
                <a:r>
                  <a:rPr kumimoji="1" lang="zh-CN" altLang="en-US" sz="2400" b="1" dirty="0">
                    <a:solidFill>
                      <a:schemeClr val="accent4"/>
                    </a:solidFill>
                    <a:latin typeface="+mn-ea"/>
                  </a:rPr>
                  <a:t>内积</a:t>
                </a:r>
                <a:r>
                  <a:rPr kumimoji="1" lang="en-US" altLang="zh-CN" sz="24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sz="2400" b="1" i="0" dirty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为</a:t>
                </a:r>
                <a:r>
                  <a:rPr kumimoji="1" lang="zh-CN" altLang="en-US" sz="2400" b="1" dirty="0">
                    <a:solidFill>
                      <a:schemeClr val="accent4"/>
                    </a:solidFill>
                    <a:latin typeface="+mn-ea"/>
                  </a:rPr>
                  <a:t>实内积空间</a:t>
                </a:r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也称之为</a:t>
                </a:r>
                <a:endParaRPr kumimoji="1" lang="en-US" altLang="zh-CN" sz="2400" b="1" dirty="0"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solidFill>
                      <a:schemeClr val="accent4"/>
                    </a:solidFill>
                    <a:latin typeface="+mn-ea"/>
                  </a:rPr>
                  <a:t>欧氏空间</a:t>
                </a:r>
                <a:r>
                  <a:rPr kumimoji="1" lang="en-US" altLang="zh-CN" sz="2400" b="1" dirty="0">
                    <a:latin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75" y="4716212"/>
                <a:ext cx="7175362" cy="904863"/>
              </a:xfrm>
              <a:prstGeom prst="rect">
                <a:avLst/>
              </a:prstGeom>
              <a:blipFill>
                <a:blip r:embed="rId3"/>
                <a:stretch>
                  <a:fillRect l="-1274" t="-5405" r="-425" b="-14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9">
            <a:extLst>
              <a:ext uri="{FF2B5EF4-FFF2-40B4-BE49-F238E27FC236}">
                <a16:creationId xmlns:a16="http://schemas.microsoft.com/office/drawing/2014/main" id="{7A912931-0D34-4E20-AA3D-C8334D1DA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883" y="2948759"/>
            <a:ext cx="376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黑体" panose="02010609060101010101" pitchFamily="49" charset="-122"/>
              </a:rPr>
              <a:t>(1) </a:t>
            </a:r>
            <a:r>
              <a:rPr lang="en-US" altLang="zh-CN" sz="2400" b="1" dirty="0">
                <a:solidFill>
                  <a:srgbClr val="C0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400" b="1" i="1" dirty="0">
                <a:solidFill>
                  <a:srgbClr val="C00000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a</a:t>
            </a:r>
            <a:r>
              <a:rPr lang="en-US" altLang="zh-CN" sz="2400" b="1" dirty="0">
                <a:solidFill>
                  <a:srgbClr val="C00000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, </a:t>
            </a:r>
            <a:r>
              <a:rPr lang="en-US" altLang="zh-CN" sz="2400" b="1" i="1" dirty="0">
                <a:solidFill>
                  <a:srgbClr val="C00000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b </a:t>
            </a:r>
            <a:r>
              <a:rPr lang="en-US" altLang="zh-CN" sz="2400" b="1" dirty="0">
                <a:solidFill>
                  <a:srgbClr val="C00000"/>
                </a:solidFill>
                <a:ea typeface="黑体" panose="02010609060101010101" pitchFamily="49" charset="-122"/>
              </a:rPr>
              <a:t>) = (</a:t>
            </a:r>
            <a:r>
              <a:rPr lang="en-US" altLang="zh-CN" sz="2400" b="1" i="1" dirty="0">
                <a:solidFill>
                  <a:srgbClr val="C00000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b</a:t>
            </a:r>
            <a:r>
              <a:rPr lang="en-US" altLang="zh-CN" sz="2400" b="1" dirty="0">
                <a:solidFill>
                  <a:srgbClr val="C00000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, </a:t>
            </a:r>
            <a:r>
              <a:rPr lang="en-US" altLang="zh-CN" sz="2400" b="1" i="1" dirty="0">
                <a:solidFill>
                  <a:srgbClr val="C00000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a </a:t>
            </a:r>
            <a:r>
              <a:rPr lang="en-US" altLang="zh-CN" sz="2400" b="1" dirty="0">
                <a:solidFill>
                  <a:srgbClr val="C00000"/>
                </a:solidFill>
                <a:ea typeface="黑体" panose="02010609060101010101" pitchFamily="49" charset="-122"/>
              </a:rPr>
              <a:t>) </a:t>
            </a:r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77B8AD10-585B-478B-8B54-804F37251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883" y="3405959"/>
            <a:ext cx="5133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ea typeface="黑体" panose="02010609060101010101" pitchFamily="49" charset="-122"/>
              </a:rPr>
              <a:t>(2) (</a:t>
            </a:r>
            <a:r>
              <a:rPr lang="en-US" altLang="zh-CN" sz="2400" b="1" i="1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a</a:t>
            </a:r>
            <a:r>
              <a:rPr lang="en-US" altLang="zh-CN" sz="2400" b="1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 +</a:t>
            </a:r>
            <a:r>
              <a:rPr lang="en-US" altLang="zh-CN" sz="2400" b="1" i="1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b</a:t>
            </a:r>
            <a:r>
              <a:rPr lang="en-US" altLang="zh-CN" sz="2400" b="1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, </a:t>
            </a:r>
            <a:r>
              <a:rPr lang="en-US" altLang="zh-CN" sz="2400" b="1" i="1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g </a:t>
            </a:r>
            <a:r>
              <a:rPr lang="en-US" altLang="zh-CN" sz="2400" b="1">
                <a:solidFill>
                  <a:schemeClr val="accent2"/>
                </a:solidFill>
                <a:ea typeface="黑体" panose="02010609060101010101" pitchFamily="49" charset="-122"/>
              </a:rPr>
              <a:t>) = (</a:t>
            </a:r>
            <a:r>
              <a:rPr lang="en-US" altLang="zh-CN" sz="2400" b="1" i="1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a</a:t>
            </a:r>
            <a:r>
              <a:rPr lang="en-US" altLang="zh-CN" sz="2400" b="1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, </a:t>
            </a:r>
            <a:r>
              <a:rPr lang="en-US" altLang="zh-CN" sz="2400" b="1" i="1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g </a:t>
            </a:r>
            <a:r>
              <a:rPr lang="en-US" altLang="zh-CN" sz="2400" b="1">
                <a:solidFill>
                  <a:schemeClr val="accent2"/>
                </a:solidFill>
                <a:ea typeface="黑体" panose="02010609060101010101" pitchFamily="49" charset="-122"/>
              </a:rPr>
              <a:t>) + (</a:t>
            </a:r>
            <a:r>
              <a:rPr lang="en-US" altLang="zh-CN" sz="2400" b="1" i="1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b</a:t>
            </a:r>
            <a:r>
              <a:rPr lang="en-US" altLang="zh-CN" sz="2400" b="1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, </a:t>
            </a:r>
            <a:r>
              <a:rPr lang="en-US" altLang="zh-CN" sz="2400" b="1" i="1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g </a:t>
            </a:r>
            <a:r>
              <a:rPr lang="en-US" altLang="zh-CN" sz="2400" b="1">
                <a:solidFill>
                  <a:schemeClr val="accent2"/>
                </a:solidFill>
                <a:ea typeface="黑体" panose="02010609060101010101" pitchFamily="49" charset="-122"/>
              </a:rPr>
              <a:t>)</a:t>
            </a:r>
            <a:endParaRPr lang="zh-CN" altLang="en-US" sz="2400" b="1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6E762E7B-5881-4919-A32A-2C3EFA6B4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883" y="3837759"/>
            <a:ext cx="3694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ea typeface="黑体" panose="02010609060101010101" pitchFamily="49" charset="-122"/>
              </a:rPr>
              <a:t>(3) (</a:t>
            </a:r>
            <a:r>
              <a:rPr lang="en-US" altLang="zh-CN" sz="2400" b="1" i="1">
                <a:solidFill>
                  <a:schemeClr val="accent2"/>
                </a:solidFill>
                <a:ea typeface="黑体" panose="02010609060101010101" pitchFamily="49" charset="-122"/>
              </a:rPr>
              <a:t>k</a:t>
            </a:r>
            <a:r>
              <a:rPr lang="en-US" altLang="zh-CN" sz="2400" b="1" i="1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a</a:t>
            </a:r>
            <a:r>
              <a:rPr lang="en-US" altLang="zh-CN" sz="2400" b="1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, </a:t>
            </a:r>
            <a:r>
              <a:rPr lang="en-US" altLang="zh-CN" sz="2400" b="1" i="1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b </a:t>
            </a:r>
            <a:r>
              <a:rPr lang="en-US" altLang="zh-CN" sz="2400" b="1">
                <a:solidFill>
                  <a:schemeClr val="accent2"/>
                </a:solidFill>
                <a:ea typeface="黑体" panose="02010609060101010101" pitchFamily="49" charset="-122"/>
              </a:rPr>
              <a:t>) = </a:t>
            </a:r>
            <a:r>
              <a:rPr lang="en-US" altLang="zh-CN" sz="2400" b="1" i="1">
                <a:solidFill>
                  <a:schemeClr val="accent2"/>
                </a:solidFill>
                <a:ea typeface="黑体" panose="02010609060101010101" pitchFamily="49" charset="-122"/>
              </a:rPr>
              <a:t>k</a:t>
            </a:r>
            <a:r>
              <a:rPr lang="en-US" altLang="zh-CN" sz="2400" b="1">
                <a:solidFill>
                  <a:schemeClr val="accent2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400" b="1" i="1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a</a:t>
            </a:r>
            <a:r>
              <a:rPr lang="en-US" altLang="zh-CN" sz="2400" b="1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, </a:t>
            </a:r>
            <a:r>
              <a:rPr lang="en-US" altLang="zh-CN" sz="2400" b="1" i="1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b </a:t>
            </a:r>
            <a:r>
              <a:rPr lang="en-US" altLang="zh-CN" sz="2400" b="1">
                <a:solidFill>
                  <a:schemeClr val="accent2"/>
                </a:solidFill>
                <a:ea typeface="黑体" panose="02010609060101010101" pitchFamily="49" charset="-122"/>
              </a:rPr>
              <a:t>)</a:t>
            </a:r>
            <a:endParaRPr lang="zh-CN" altLang="en-US" sz="2400" b="1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5">
                <a:extLst>
                  <a:ext uri="{FF2B5EF4-FFF2-40B4-BE49-F238E27FC236}">
                    <a16:creationId xmlns:a16="http://schemas.microsoft.com/office/drawing/2014/main" id="{2BC75FE8-425F-433A-8854-210306B92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883" y="4269559"/>
                <a:ext cx="563721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4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accent2"/>
                    </a:solidFill>
                    <a:ea typeface="黑体" panose="02010609060101010101" pitchFamily="49" charset="-122"/>
                  </a:rPr>
                  <a:t>(4) (</a:t>
                </a:r>
                <a:r>
                  <a:rPr lang="en-US" altLang="zh-CN" sz="2400" b="1" i="1" dirty="0">
                    <a:solidFill>
                      <a:schemeClr val="accent2"/>
                    </a:solidFill>
                    <a:latin typeface="Symbol" panose="05050102010706020507" pitchFamily="18" charset="2"/>
                    <a:ea typeface="黑体" panose="02010609060101010101" pitchFamily="49" charset="-122"/>
                  </a:rPr>
                  <a:t>a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Symbol" panose="05050102010706020507" pitchFamily="18" charset="2"/>
                    <a:ea typeface="黑体" panose="02010609060101010101" pitchFamily="49" charset="-122"/>
                  </a:rPr>
                  <a:t>, </a:t>
                </a:r>
                <a:r>
                  <a:rPr lang="en-US" altLang="zh-CN" sz="2400" b="1" i="1" dirty="0">
                    <a:solidFill>
                      <a:schemeClr val="accent2"/>
                    </a:solidFill>
                    <a:latin typeface="Symbol" panose="05050102010706020507" pitchFamily="18" charset="2"/>
                    <a:ea typeface="黑体" panose="02010609060101010101" pitchFamily="49" charset="-122"/>
                  </a:rPr>
                  <a:t>a </a:t>
                </a:r>
                <a:r>
                  <a:rPr lang="en-US" altLang="zh-CN" sz="2400" b="1" dirty="0">
                    <a:solidFill>
                      <a:schemeClr val="accent2"/>
                    </a:solidFill>
                    <a:ea typeface="黑体" panose="02010609060101010101" pitchFamily="49" charset="-122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≥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</m:oMath>
                </a14:m>
                <a:r>
                  <a:rPr lang="en-US" altLang="zh-CN" sz="2400" b="1" dirty="0">
                    <a:solidFill>
                      <a:schemeClr val="accent2"/>
                    </a:solidFill>
                    <a:ea typeface="黑体" panose="02010609060101010101" pitchFamily="49" charset="-122"/>
                  </a:rPr>
                  <a:t>, (</a:t>
                </a:r>
                <a:r>
                  <a:rPr lang="en-US" altLang="zh-CN" sz="2400" b="1" i="1" dirty="0">
                    <a:solidFill>
                      <a:schemeClr val="accent2"/>
                    </a:solidFill>
                    <a:latin typeface="Symbol" panose="05050102010706020507" pitchFamily="18" charset="2"/>
                    <a:ea typeface="黑体" panose="02010609060101010101" pitchFamily="49" charset="-122"/>
                  </a:rPr>
                  <a:t>a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Symbol" panose="05050102010706020507" pitchFamily="18" charset="2"/>
                    <a:ea typeface="黑体" panose="02010609060101010101" pitchFamily="49" charset="-122"/>
                  </a:rPr>
                  <a:t>, </a:t>
                </a:r>
                <a:r>
                  <a:rPr lang="en-US" altLang="zh-CN" sz="2400" b="1" i="1" dirty="0">
                    <a:solidFill>
                      <a:schemeClr val="accent2"/>
                    </a:solidFill>
                    <a:latin typeface="Symbol" panose="05050102010706020507" pitchFamily="18" charset="2"/>
                    <a:ea typeface="黑体" panose="02010609060101010101" pitchFamily="49" charset="-122"/>
                  </a:rPr>
                  <a:t>a </a:t>
                </a:r>
                <a:r>
                  <a:rPr lang="en-US" altLang="zh-CN" sz="2400" b="1" dirty="0">
                    <a:solidFill>
                      <a:schemeClr val="accent2"/>
                    </a:solidFill>
                    <a:ea typeface="黑体" panose="02010609060101010101" pitchFamily="49" charset="-122"/>
                  </a:rPr>
                  <a:t>) = 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Perpetua" panose="020B0604020202020204" pitchFamily="18" charset="0"/>
                    <a:ea typeface="黑体" panose="02010609060101010101" pitchFamily="49" charset="-122"/>
                  </a:rPr>
                  <a:t>0 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Perpetua" panose="020B06040202020202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 </a:t>
                </a:r>
                <a:r>
                  <a:rPr lang="en-US" altLang="zh-CN" sz="2400" b="1" i="1" dirty="0">
                    <a:solidFill>
                      <a:schemeClr val="accent2"/>
                    </a:solidFill>
                    <a:latin typeface="Symbol" panose="05050102010706020507" pitchFamily="18" charset="2"/>
                    <a:ea typeface="黑体" panose="02010609060101010101" pitchFamily="49" charset="-122"/>
                    <a:sym typeface="Symbol" panose="05050102010706020507" pitchFamily="18" charset="2"/>
                  </a:rPr>
                  <a:t>a</a:t>
                </a:r>
                <a:r>
                  <a:rPr lang="en-US" altLang="zh-CN" sz="2400" b="1" i="1" dirty="0">
                    <a:solidFill>
                      <a:schemeClr val="accent2"/>
                    </a:solidFill>
                    <a:ea typeface="黑体" panose="02010609060101010101" pitchFamily="49" charset="-122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1" dirty="0">
                    <a:solidFill>
                      <a:schemeClr val="accent2"/>
                    </a:solidFill>
                    <a:ea typeface="黑体" panose="02010609060101010101" pitchFamily="49" charset="-122"/>
                    <a:sym typeface="Symbol" panose="05050102010706020507" pitchFamily="18" charset="2"/>
                  </a:rPr>
                  <a:t>= 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Perpetua" panose="020B06040202020202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zh-CN" altLang="en-US" sz="2400" b="1" dirty="0">
                  <a:solidFill>
                    <a:schemeClr val="accent2"/>
                  </a:solidFill>
                  <a:latin typeface="Perpetua" panose="020B06040202020202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9" name="Rectangle 25">
                <a:extLst>
                  <a:ext uri="{FF2B5EF4-FFF2-40B4-BE49-F238E27FC236}">
                    <a16:creationId xmlns:a16="http://schemas.microsoft.com/office/drawing/2014/main" xmlns="" id="{2BC75FE8-425F-433A-8854-210306B92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1883" y="4269559"/>
                <a:ext cx="5637212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732" t="-11842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90290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5DA7E8A-7114-4738-8BD7-C10A54F0D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复内积空间</a:t>
            </a:r>
            <a:r>
              <a:rPr lang="en-US" altLang="zh-CN" dirty="0"/>
              <a:t>(</a:t>
            </a:r>
            <a:r>
              <a:rPr lang="zh-CN" altLang="en-US" dirty="0"/>
              <a:t>酉空间</a:t>
            </a:r>
            <a:r>
              <a:rPr lang="en-US" altLang="zh-CN" dirty="0"/>
              <a:t>)</a:t>
            </a:r>
            <a:r>
              <a:rPr lang="zh-CN" altLang="en-US" dirty="0"/>
              <a:t>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4219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/>
                      </a:rPr>
                      <m:t>𝑽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是</a:t>
                </a:r>
                <a:r>
                  <a:rPr kumimoji="1" lang="zh-CN" altLang="en-US" sz="2400" b="1" dirty="0">
                    <a:solidFill>
                      <a:srgbClr val="C00000"/>
                    </a:solidFill>
                    <a:latin typeface="+mn-ea"/>
                  </a:rPr>
                  <a:t>复数域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solidFill>
                          <a:srgbClr val="C00000"/>
                        </a:solidFill>
                        <a:latin typeface="Cambria Math"/>
                      </a:rPr>
                      <m:t>ℂ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上的线性空间</a:t>
                </a:r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若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存在唯一的</a:t>
                </a:r>
                <a:r>
                  <a:rPr kumimoji="1" lang="zh-CN" altLang="en-US" sz="2400" b="1" dirty="0">
                    <a:solidFill>
                      <a:srgbClr val="C00000"/>
                    </a:solidFill>
                    <a:latin typeface="+mn-ea"/>
                  </a:rPr>
                  <a:t>复数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与之对应</a:t>
                </a:r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由此所定义的二元映射满足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421928"/>
              </a:xfrm>
              <a:prstGeom prst="rect">
                <a:avLst/>
              </a:prstGeom>
              <a:blipFill rotWithShape="0">
                <a:blip r:embed="rId2"/>
                <a:stretch>
                  <a:fillRect l="-1613" t="-1288" b="-90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20175" y="4716212"/>
                <a:ext cx="7175362" cy="9048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则称</a:t>
                </a:r>
                <a14:m>
                  <m:oMath xmlns:m="http://schemas.openxmlformats.org/officeDocument/2006/math">
                    <m:r>
                      <a:rPr kumimoji="1" lang="en-US" altLang="zh-CN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与</a:t>
                </a:r>
                <a14:m>
                  <m:oMath xmlns:m="http://schemas.openxmlformats.org/officeDocument/2006/math">
                    <m:r>
                      <a:rPr kumimoji="1" lang="en-US" altLang="zh-CN" sz="2400" b="1" i="1" dirty="0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的</a:t>
                </a:r>
                <a:r>
                  <a:rPr kumimoji="1" lang="zh-CN" altLang="en-US" sz="2400" b="1" dirty="0">
                    <a:solidFill>
                      <a:schemeClr val="accent4"/>
                    </a:solidFill>
                    <a:latin typeface="+mn-ea"/>
                  </a:rPr>
                  <a:t>内积</a:t>
                </a:r>
                <a:r>
                  <a:rPr kumimoji="1" lang="en-US" altLang="zh-CN" sz="2400" b="1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zh-CN" sz="2400" b="1" i="0" dirty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kumimoji="1" lang="zh-CN" altLang="en-US" sz="2400" b="1" dirty="0">
                    <a:latin typeface="+mn-ea"/>
                  </a:rPr>
                  <a:t>为</a:t>
                </a:r>
                <a:r>
                  <a:rPr kumimoji="1" lang="zh-CN" altLang="en-US" sz="2400" b="1" dirty="0">
                    <a:solidFill>
                      <a:schemeClr val="accent4"/>
                    </a:solidFill>
                    <a:latin typeface="+mn-ea"/>
                  </a:rPr>
                  <a:t>复内积空间</a:t>
                </a:r>
                <a:r>
                  <a:rPr kumimoji="1" lang="en-US" altLang="zh-CN" sz="2400" b="1" dirty="0">
                    <a:latin typeface="+mn-ea"/>
                  </a:rPr>
                  <a:t>, </a:t>
                </a:r>
                <a:r>
                  <a:rPr kumimoji="1" lang="zh-CN" altLang="en-US" sz="2400" b="1" dirty="0">
                    <a:latin typeface="+mn-ea"/>
                  </a:rPr>
                  <a:t>也称之为</a:t>
                </a:r>
                <a:endParaRPr kumimoji="1" lang="en-US" altLang="zh-CN" sz="2400" b="1" dirty="0"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solidFill>
                      <a:schemeClr val="accent4"/>
                    </a:solidFill>
                    <a:latin typeface="+mn-ea"/>
                  </a:rPr>
                  <a:t>酉空间</a:t>
                </a:r>
                <a:r>
                  <a:rPr kumimoji="1" lang="en-US" altLang="zh-CN" sz="24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(unitary space).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75" y="4716212"/>
                <a:ext cx="7175362" cy="904863"/>
              </a:xfrm>
              <a:prstGeom prst="rect">
                <a:avLst/>
              </a:prstGeom>
              <a:blipFill rotWithShape="0">
                <a:blip r:embed="rId3"/>
                <a:stretch>
                  <a:fillRect l="-1274" t="-5405" r="-425" b="-14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9">
                <a:extLst>
                  <a:ext uri="{FF2B5EF4-FFF2-40B4-BE49-F238E27FC236}">
                    <a16:creationId xmlns:a16="http://schemas.microsoft.com/office/drawing/2014/main" id="{7A912931-0D34-4E20-AA3D-C8334D1DA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883" y="2948759"/>
                <a:ext cx="3765550" cy="4720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4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en-US" altLang="zh-CN" sz="2400" b="1" dirty="0">
                    <a:solidFill>
                      <a:schemeClr val="accent2"/>
                    </a:solidFill>
                    <a:ea typeface="黑体" panose="02010609060101010101" pitchFamily="49" charset="-122"/>
                  </a:rPr>
                  <a:t>(1)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𝜶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𝜷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𝜷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𝜶</m:t>
                        </m:r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)</m:t>
                        </m:r>
                      </m:e>
                    </m:acc>
                  </m:oMath>
                </a14:m>
                <a:endParaRPr lang="en-US" altLang="zh-CN" sz="2400" b="1" dirty="0">
                  <a:solidFill>
                    <a:schemeClr val="accent2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Rectangle 19">
                <a:extLst>
                  <a:ext uri="{FF2B5EF4-FFF2-40B4-BE49-F238E27FC236}">
                    <a16:creationId xmlns="" xmlns:a16="http://schemas.microsoft.com/office/drawing/2014/main" id="{7A912931-0D34-4E20-AA3D-C8334D1DA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1883" y="2948759"/>
                <a:ext cx="3765550" cy="472052"/>
              </a:xfrm>
              <a:prstGeom prst="rect">
                <a:avLst/>
              </a:prstGeom>
              <a:blipFill rotWithShape="1">
                <a:blip r:embed="rId5"/>
                <a:stretch>
                  <a:fillRect l="-2593" t="-7792" b="-298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21">
            <a:extLst>
              <a:ext uri="{FF2B5EF4-FFF2-40B4-BE49-F238E27FC236}">
                <a16:creationId xmlns:a16="http://schemas.microsoft.com/office/drawing/2014/main" id="{77B8AD10-585B-478B-8B54-804F37251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883" y="3405959"/>
            <a:ext cx="5133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黑体" panose="02010609060101010101" pitchFamily="49" charset="-122"/>
              </a:rPr>
              <a:t>(2) (</a:t>
            </a:r>
            <a:r>
              <a:rPr lang="en-US" altLang="zh-CN" sz="2400" b="1" i="1" dirty="0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 +</a:t>
            </a:r>
            <a:r>
              <a:rPr lang="en-US" altLang="zh-CN" sz="2400" b="1" i="1" dirty="0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b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g </a:t>
            </a:r>
            <a:r>
              <a:rPr lang="en-US" altLang="zh-CN" sz="2400" b="1" dirty="0">
                <a:solidFill>
                  <a:schemeClr val="accent2"/>
                </a:solidFill>
                <a:ea typeface="黑体" panose="02010609060101010101" pitchFamily="49" charset="-122"/>
              </a:rPr>
              <a:t>) = (</a:t>
            </a:r>
            <a:r>
              <a:rPr lang="en-US" altLang="zh-CN" sz="2400" b="1" i="1" dirty="0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g </a:t>
            </a:r>
            <a:r>
              <a:rPr lang="en-US" altLang="zh-CN" sz="2400" b="1" dirty="0">
                <a:solidFill>
                  <a:schemeClr val="accent2"/>
                </a:solidFill>
                <a:ea typeface="黑体" panose="02010609060101010101" pitchFamily="49" charset="-122"/>
              </a:rPr>
              <a:t>) + (</a:t>
            </a:r>
            <a:r>
              <a:rPr lang="en-US" altLang="zh-CN" sz="2400" b="1" i="1" dirty="0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b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g </a:t>
            </a:r>
            <a:r>
              <a:rPr lang="en-US" altLang="zh-CN" sz="2400" b="1" dirty="0">
                <a:solidFill>
                  <a:schemeClr val="accent2"/>
                </a:solidFill>
                <a:ea typeface="黑体" panose="02010609060101010101" pitchFamily="49" charset="-122"/>
              </a:rPr>
              <a:t>)</a:t>
            </a:r>
            <a:endParaRPr lang="zh-CN" altLang="en-US" sz="2400" b="1" dirty="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6E762E7B-5881-4919-A32A-2C3EFA6B4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883" y="3837759"/>
            <a:ext cx="3694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4"/>
              </a:buBlip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ea typeface="黑体" panose="02010609060101010101" pitchFamily="49" charset="-122"/>
              </a:rPr>
              <a:t>(3) (</a:t>
            </a:r>
            <a:r>
              <a:rPr lang="en-US" altLang="zh-CN" sz="2400" b="1" i="1">
                <a:solidFill>
                  <a:schemeClr val="accent2"/>
                </a:solidFill>
                <a:ea typeface="黑体" panose="02010609060101010101" pitchFamily="49" charset="-122"/>
              </a:rPr>
              <a:t>k</a:t>
            </a:r>
            <a:r>
              <a:rPr lang="en-US" altLang="zh-CN" sz="2400" b="1" i="1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a</a:t>
            </a:r>
            <a:r>
              <a:rPr lang="en-US" altLang="zh-CN" sz="2400" b="1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, </a:t>
            </a:r>
            <a:r>
              <a:rPr lang="en-US" altLang="zh-CN" sz="2400" b="1" i="1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b </a:t>
            </a:r>
            <a:r>
              <a:rPr lang="en-US" altLang="zh-CN" sz="2400" b="1">
                <a:solidFill>
                  <a:schemeClr val="accent2"/>
                </a:solidFill>
                <a:ea typeface="黑体" panose="02010609060101010101" pitchFamily="49" charset="-122"/>
              </a:rPr>
              <a:t>) = </a:t>
            </a:r>
            <a:r>
              <a:rPr lang="en-US" altLang="zh-CN" sz="2400" b="1" i="1">
                <a:solidFill>
                  <a:schemeClr val="accent2"/>
                </a:solidFill>
                <a:ea typeface="黑体" panose="02010609060101010101" pitchFamily="49" charset="-122"/>
              </a:rPr>
              <a:t>k</a:t>
            </a:r>
            <a:r>
              <a:rPr lang="en-US" altLang="zh-CN" sz="2400" b="1">
                <a:solidFill>
                  <a:schemeClr val="accent2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400" b="1" i="1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a</a:t>
            </a:r>
            <a:r>
              <a:rPr lang="en-US" altLang="zh-CN" sz="2400" b="1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, </a:t>
            </a:r>
            <a:r>
              <a:rPr lang="en-US" altLang="zh-CN" sz="2400" b="1" i="1">
                <a:solidFill>
                  <a:schemeClr val="accent2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b </a:t>
            </a:r>
            <a:r>
              <a:rPr lang="en-US" altLang="zh-CN" sz="2400" b="1">
                <a:solidFill>
                  <a:schemeClr val="accent2"/>
                </a:solidFill>
                <a:ea typeface="黑体" panose="02010609060101010101" pitchFamily="49" charset="-122"/>
              </a:rPr>
              <a:t>)</a:t>
            </a:r>
            <a:endParaRPr lang="zh-CN" altLang="en-US" sz="2400" b="1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25">
                <a:extLst>
                  <a:ext uri="{FF2B5EF4-FFF2-40B4-BE49-F238E27FC236}">
                    <a16:creationId xmlns:a16="http://schemas.microsoft.com/office/drawing/2014/main" id="{2BC75FE8-425F-433A-8854-210306B92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883" y="4269559"/>
                <a:ext cx="563721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4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:r>
                  <a:rPr lang="en-US" altLang="zh-CN" sz="2400" b="1" dirty="0">
                    <a:solidFill>
                      <a:schemeClr val="accent2"/>
                    </a:solidFill>
                    <a:ea typeface="黑体" panose="02010609060101010101" pitchFamily="49" charset="-122"/>
                  </a:rPr>
                  <a:t>(4) (</a:t>
                </a:r>
                <a:r>
                  <a:rPr lang="en-US" altLang="zh-CN" sz="2400" b="1" i="1" dirty="0">
                    <a:solidFill>
                      <a:schemeClr val="accent2"/>
                    </a:solidFill>
                    <a:latin typeface="Symbol" panose="05050102010706020507" pitchFamily="18" charset="2"/>
                    <a:ea typeface="黑体" panose="02010609060101010101" pitchFamily="49" charset="-122"/>
                  </a:rPr>
                  <a:t>a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Symbol" panose="05050102010706020507" pitchFamily="18" charset="2"/>
                    <a:ea typeface="黑体" panose="02010609060101010101" pitchFamily="49" charset="-122"/>
                  </a:rPr>
                  <a:t>, </a:t>
                </a:r>
                <a:r>
                  <a:rPr lang="en-US" altLang="zh-CN" sz="2400" b="1" i="1" dirty="0">
                    <a:solidFill>
                      <a:schemeClr val="accent2"/>
                    </a:solidFill>
                    <a:latin typeface="Symbol" panose="05050102010706020507" pitchFamily="18" charset="2"/>
                    <a:ea typeface="黑体" panose="02010609060101010101" pitchFamily="49" charset="-122"/>
                  </a:rPr>
                  <a:t>a </a:t>
                </a:r>
                <a:r>
                  <a:rPr lang="en-US" altLang="zh-CN" sz="2400" b="1" dirty="0">
                    <a:solidFill>
                      <a:schemeClr val="accent2"/>
                    </a:solidFill>
                    <a:ea typeface="黑体" panose="02010609060101010101" pitchFamily="49" charset="-122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≥</m:t>
                    </m:r>
                    <m:r>
                      <a:rPr lang="en-US" altLang="zh-CN" sz="24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</m:oMath>
                </a14:m>
                <a:r>
                  <a:rPr lang="en-US" altLang="zh-CN" sz="2400" b="1" dirty="0">
                    <a:solidFill>
                      <a:schemeClr val="accent2"/>
                    </a:solidFill>
                    <a:ea typeface="黑体" panose="02010609060101010101" pitchFamily="49" charset="-122"/>
                  </a:rPr>
                  <a:t>, (</a:t>
                </a:r>
                <a:r>
                  <a:rPr lang="en-US" altLang="zh-CN" sz="2400" b="1" i="1" dirty="0">
                    <a:solidFill>
                      <a:schemeClr val="accent2"/>
                    </a:solidFill>
                    <a:latin typeface="Symbol" panose="05050102010706020507" pitchFamily="18" charset="2"/>
                    <a:ea typeface="黑体" panose="02010609060101010101" pitchFamily="49" charset="-122"/>
                  </a:rPr>
                  <a:t>a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Symbol" panose="05050102010706020507" pitchFamily="18" charset="2"/>
                    <a:ea typeface="黑体" panose="02010609060101010101" pitchFamily="49" charset="-122"/>
                  </a:rPr>
                  <a:t>, </a:t>
                </a:r>
                <a:r>
                  <a:rPr lang="en-US" altLang="zh-CN" sz="2400" b="1" i="1" dirty="0">
                    <a:solidFill>
                      <a:schemeClr val="accent2"/>
                    </a:solidFill>
                    <a:latin typeface="Symbol" panose="05050102010706020507" pitchFamily="18" charset="2"/>
                    <a:ea typeface="黑体" panose="02010609060101010101" pitchFamily="49" charset="-122"/>
                  </a:rPr>
                  <a:t>a </a:t>
                </a:r>
                <a:r>
                  <a:rPr lang="en-US" altLang="zh-CN" sz="2400" b="1" dirty="0">
                    <a:solidFill>
                      <a:schemeClr val="accent2"/>
                    </a:solidFill>
                    <a:ea typeface="黑体" panose="02010609060101010101" pitchFamily="49" charset="-122"/>
                  </a:rPr>
                  <a:t>) = 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Perpetua" panose="020B0604020202020204" pitchFamily="18" charset="0"/>
                    <a:ea typeface="黑体" panose="02010609060101010101" pitchFamily="49" charset="-122"/>
                  </a:rPr>
                  <a:t>0 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Perpetua" panose="020B06040202020202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 </a:t>
                </a:r>
                <a:r>
                  <a:rPr lang="en-US" altLang="zh-CN" sz="2400" b="1" i="1" dirty="0">
                    <a:solidFill>
                      <a:schemeClr val="accent2"/>
                    </a:solidFill>
                    <a:latin typeface="Symbol" panose="05050102010706020507" pitchFamily="18" charset="2"/>
                    <a:ea typeface="黑体" panose="02010609060101010101" pitchFamily="49" charset="-122"/>
                    <a:sym typeface="Symbol" panose="05050102010706020507" pitchFamily="18" charset="2"/>
                  </a:rPr>
                  <a:t>a</a:t>
                </a:r>
                <a:r>
                  <a:rPr lang="en-US" altLang="zh-CN" sz="2400" b="1" i="1" dirty="0">
                    <a:solidFill>
                      <a:schemeClr val="accent2"/>
                    </a:solidFill>
                    <a:ea typeface="黑体" panose="02010609060101010101" pitchFamily="49" charset="-122"/>
                    <a:sym typeface="Symbol" panose="05050102010706020507" pitchFamily="18" charset="2"/>
                  </a:rPr>
                  <a:t> </a:t>
                </a:r>
                <a:r>
                  <a:rPr lang="en-US" altLang="zh-CN" sz="2400" b="1" dirty="0">
                    <a:solidFill>
                      <a:schemeClr val="accent2"/>
                    </a:solidFill>
                    <a:ea typeface="黑体" panose="02010609060101010101" pitchFamily="49" charset="-122"/>
                    <a:sym typeface="Symbol" panose="05050102010706020507" pitchFamily="18" charset="2"/>
                  </a:rPr>
                  <a:t>= 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Perpetua" panose="020B06040202020202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0</a:t>
                </a:r>
                <a:endParaRPr lang="zh-CN" altLang="en-US" sz="2400" b="1" dirty="0">
                  <a:solidFill>
                    <a:schemeClr val="accent2"/>
                  </a:solidFill>
                  <a:latin typeface="Perpetua" panose="020B0604020202020204" pitchFamily="18" charset="0"/>
                  <a:ea typeface="黑体" panose="02010609060101010101" pitchFamily="49" charset="-122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9" name="Rectangle 25">
                <a:extLst>
                  <a:ext uri="{FF2B5EF4-FFF2-40B4-BE49-F238E27FC236}">
                    <a16:creationId xmlns="" xmlns:a16="http://schemas.microsoft.com/office/drawing/2014/main" id="{2BC75FE8-425F-433A-8854-210306B92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21883" y="4269559"/>
                <a:ext cx="563721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732" t="-11842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31961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1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酉空间</a:t>
            </a:r>
            <a:r>
              <a:rPr lang="zh-CN" altLang="en-US" dirty="0"/>
              <a:t>的例子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714791" y="1494331"/>
            <a:ext cx="741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rgbClr val="006666"/>
                </a:solidFill>
                <a:latin typeface="+mn-ea"/>
                <a:ea typeface="+mn-ea"/>
              </a:rPr>
              <a:t>1  </a:t>
            </a: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线性空间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3"/>
              <p:cNvSpPr>
                <a:spLocks noChangeArrowheads="1"/>
              </p:cNvSpPr>
              <p:nvPr/>
            </p:nvSpPr>
            <p:spPr bwMode="auto">
              <a:xfrm>
                <a:off x="867191" y="2081441"/>
                <a:ext cx="7415213" cy="4687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ℂ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𝒏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={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,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,⋯,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∈</m:t>
                      </m:r>
                      <m:r>
                        <a:rPr lang="en-US" altLang="zh-CN" sz="2400" b="1" i="1">
                          <a:solidFill>
                            <a:srgbClr val="006666"/>
                          </a:solidFill>
                          <a:latin typeface="Cambria Math"/>
                        </a:rPr>
                        <m:t>ℂ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}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7191" y="2081441"/>
                <a:ext cx="7415213" cy="468718"/>
              </a:xfrm>
              <a:prstGeom prst="rect">
                <a:avLst/>
              </a:prstGeom>
              <a:blipFill rotWithShape="1">
                <a:blip r:embed="rId3"/>
                <a:stretch>
                  <a:fillRect b="-181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13"/>
              <p:cNvSpPr>
                <a:spLocks noChangeArrowheads="1"/>
              </p:cNvSpPr>
              <p:nvPr/>
            </p:nvSpPr>
            <p:spPr bwMode="auto">
              <a:xfrm>
                <a:off x="632325" y="2623581"/>
                <a:ext cx="8124409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∀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𝜶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,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𝜷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sz="2400" b="1" i="1" smtClean="0">
                                      <a:solidFill>
                                        <a:srgbClr val="006666"/>
                                      </a:solidFill>
                                      <a:latin typeface="Cambria Math"/>
                                      <a:ea typeface="+mn-ea"/>
                                    </a:rPr>
                                    <m:t>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𝑻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ℂ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𝒏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;   ∀</m:t>
                      </m:r>
                      <m:r>
                        <a:rPr lang="en-US" altLang="zh-CN" sz="2400" b="0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𝑘</m:t>
                      </m:r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∈</m:t>
                      </m:r>
                      <m:r>
                        <a:rPr lang="en-US" altLang="zh-CN" sz="2400" b="1" i="1">
                          <a:solidFill>
                            <a:srgbClr val="006666"/>
                          </a:solidFill>
                          <a:latin typeface="Cambria Math"/>
                        </a:rPr>
                        <m:t>ℂ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325" y="2623581"/>
                <a:ext cx="8124409" cy="468205"/>
              </a:xfrm>
              <a:prstGeom prst="rect">
                <a:avLst/>
              </a:prstGeom>
              <a:blipFill rotWithShape="1">
                <a:blip r:embed="rId4"/>
                <a:stretch>
                  <a:fillRect b="-181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300678" y="3196322"/>
            <a:ext cx="687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2400" b="1" dirty="0">
                <a:solidFill>
                  <a:srgbClr val="006666"/>
                </a:solidFill>
                <a:latin typeface="+mn-ea"/>
                <a:ea typeface="+mn-ea"/>
              </a:rPr>
              <a:t>定义内积：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3"/>
              <p:cNvSpPr>
                <a:spLocks noChangeArrowheads="1"/>
              </p:cNvSpPr>
              <p:nvPr/>
            </p:nvSpPr>
            <p:spPr bwMode="auto">
              <a:xfrm>
                <a:off x="749770" y="3696718"/>
                <a:ext cx="8124409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𝜶</m:t>
                          </m:r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,</m:t>
                          </m:r>
                          <m:r>
                            <a:rPr lang="en-US" altLang="zh-CN" sz="2400" b="1" i="1">
                              <a:solidFill>
                                <a:srgbClr val="006666"/>
                              </a:solidFill>
                              <a:latin typeface="Cambria Math"/>
                            </a:rPr>
                            <m:t>𝜷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/>
                          <a:ea typeface="+mn-ea"/>
                        </a:rPr>
                        <m:t>+⋯+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/>
                              <a:ea typeface="+mn-ea"/>
                            </a:rPr>
                            <m:t>𝒏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006666"/>
                                  </a:solidFill>
                                  <a:latin typeface="Cambria Math"/>
                                  <a:ea typeface="+mn-ea"/>
                                </a:rPr>
                                <m:t>𝒏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𝜷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06666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𝑯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06666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𝜶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770" y="3696718"/>
                <a:ext cx="8124409" cy="468205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13"/>
              <p:cNvSpPr>
                <a:spLocks noChangeArrowheads="1"/>
              </p:cNvSpPr>
              <p:nvPr/>
            </p:nvSpPr>
            <p:spPr bwMode="auto">
              <a:xfrm>
                <a:off x="915618" y="4268140"/>
                <a:ext cx="7415213" cy="4637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rgbClr val="006666"/>
                            </a:solidFill>
                            <a:latin typeface="Cambria Math"/>
                          </a:rPr>
                          <m:t>ℂ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6666"/>
                            </a:solidFill>
                            <a:latin typeface="Cambria Math"/>
                            <a:ea typeface="+mn-ea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是</a:t>
                </a:r>
                <a:r>
                  <a:rPr lang="zh-CN" altLang="en-US" sz="2400" b="1" dirty="0">
                    <a:solidFill>
                      <a:schemeClr val="accent4"/>
                    </a:solidFill>
                    <a:latin typeface="+mn-ea"/>
                    <a:ea typeface="+mn-ea"/>
                  </a:rPr>
                  <a:t>酉</a:t>
                </a:r>
                <a:r>
                  <a:rPr lang="zh-CN" altLang="en-US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空间</a:t>
                </a:r>
                <a:r>
                  <a:rPr lang="en-US" altLang="zh-CN" sz="2400" b="1" dirty="0">
                    <a:solidFill>
                      <a:srgbClr val="006666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rgbClr val="006666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5618" y="4268140"/>
                <a:ext cx="7415213" cy="463781"/>
              </a:xfrm>
              <a:prstGeom prst="rect">
                <a:avLst/>
              </a:prstGeom>
              <a:blipFill rotWithShape="1">
                <a:blip r:embed="rId6"/>
                <a:stretch>
                  <a:fillRect l="-1233"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850875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实内积空间和复内积空间的对比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349182" y="1674168"/>
            <a:ext cx="3984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在复内积空间中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420619" y="2205038"/>
            <a:ext cx="30684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 , 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b </a:t>
            </a:r>
            <a:r>
              <a:rPr lang="en-US" altLang="zh-CN" sz="2000" b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+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g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 = (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, 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b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 + (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, 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g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</a:t>
            </a:r>
            <a:endParaRPr lang="zh-CN" altLang="en-US" sz="2000" b="1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4420619" y="2755897"/>
                <a:ext cx="2138727" cy="407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b="1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(</a:t>
                </a:r>
                <a:r>
                  <a:rPr lang="en-US" altLang="zh-CN" sz="2000" b="1" i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a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, </a:t>
                </a:r>
                <a:r>
                  <a:rPr lang="en-US" altLang="zh-CN" sz="2000" b="1" i="1" dirty="0">
                    <a:solidFill>
                      <a:srgbClr val="FF0000"/>
                    </a:solidFill>
                    <a:latin typeface="Times New Roman" pitchFamily="18" charset="0"/>
                    <a:ea typeface="黑体" pitchFamily="49" charset="-122"/>
                  </a:rPr>
                  <a:t>k</a:t>
                </a:r>
                <a:r>
                  <a:rPr lang="en-US" altLang="zh-CN" sz="2000" b="1" i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b 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)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1" i="1" dirty="0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accPr>
                      <m:e>
                        <m:r>
                          <a:rPr lang="en-US" altLang="zh-CN" sz="2000" b="1" i="1" dirty="0" smtClean="0">
                            <a:solidFill>
                              <a:srgbClr val="FF3300"/>
                            </a:solidFill>
                            <a:latin typeface="Cambria Math"/>
                            <a:ea typeface="黑体" pitchFamily="49" charset="-122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altLang="zh-CN" sz="2000" b="1" i="1" dirty="0">
                    <a:solidFill>
                      <a:srgbClr val="FF3300"/>
                    </a:solidFill>
                    <a:latin typeface="Times New Roman" pitchFamily="18" charset="0"/>
                    <a:ea typeface="黑体" pitchFamily="49" charset="-122"/>
                  </a:rPr>
                  <a:t> 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(</a:t>
                </a:r>
                <a:r>
                  <a:rPr lang="en-US" altLang="zh-CN" sz="2000" b="1" i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a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, </a:t>
                </a:r>
                <a:r>
                  <a:rPr lang="en-US" altLang="zh-CN" sz="2000" b="1" i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b 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)</a:t>
                </a:r>
                <a:endParaRPr lang="zh-CN" altLang="en-US" sz="2000" b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0619" y="2755897"/>
                <a:ext cx="2138727" cy="407227"/>
              </a:xfrm>
              <a:prstGeom prst="rect">
                <a:avLst/>
              </a:prstGeom>
              <a:blipFill rotWithShape="0">
                <a:blip r:embed="rId2"/>
                <a:stretch>
                  <a:fillRect l="-2849" t="-7463" r="-2279" b="-253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453530" y="2185988"/>
            <a:ext cx="30684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 , 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b </a:t>
            </a:r>
            <a:r>
              <a:rPr lang="en-US" altLang="zh-CN" sz="2000" b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+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g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 = (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, 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b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 + (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, 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g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</a:t>
            </a:r>
            <a:endParaRPr lang="zh-CN" altLang="en-US" sz="2000" b="1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453530" y="2714625"/>
            <a:ext cx="20457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,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b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 = </a:t>
            </a:r>
            <a:r>
              <a:rPr lang="en-US" altLang="zh-CN" sz="2000" b="1" i="1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, 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b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</a:t>
            </a:r>
            <a:endParaRPr lang="zh-CN" altLang="en-US" sz="2000" b="1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382093" y="1683693"/>
            <a:ext cx="3286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在实内积空间中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845959" y="1731943"/>
            <a:ext cx="0" cy="154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4106398" y="3586358"/>
            <a:ext cx="11047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b="1" dirty="0">
                <a:solidFill>
                  <a:srgbClr val="000000"/>
                </a:solidFill>
                <a:latin typeface="+mn-ea"/>
              </a:rPr>
              <a:t>事实上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</a:rPr>
              <a:t>, </a:t>
            </a:r>
            <a:endParaRPr lang="zh-CN" altLang="en-US" sz="2000" b="1" dirty="0">
              <a:solidFill>
                <a:srgbClr val="000000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5"/>
              <p:cNvSpPr>
                <a:spLocks noChangeArrowheads="1"/>
              </p:cNvSpPr>
              <p:nvPr/>
            </p:nvSpPr>
            <p:spPr bwMode="auto">
              <a:xfrm>
                <a:off x="5489236" y="4008952"/>
                <a:ext cx="2061270" cy="4088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b="1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(</a:t>
                </a:r>
                <a:r>
                  <a:rPr lang="en-US" altLang="zh-CN" sz="2000" b="1" i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a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, </a:t>
                </a:r>
                <a:r>
                  <a:rPr lang="en-US" altLang="zh-CN" sz="2000" b="1" i="1" dirty="0">
                    <a:solidFill>
                      <a:srgbClr val="FF0000"/>
                    </a:solidFill>
                    <a:latin typeface="Times New Roman" pitchFamily="18" charset="0"/>
                    <a:ea typeface="黑体" pitchFamily="49" charset="-122"/>
                  </a:rPr>
                  <a:t>k</a:t>
                </a:r>
                <a:r>
                  <a:rPr lang="en-US" altLang="zh-CN" sz="2000" b="1" i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b 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)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acc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黑体" pitchFamily="49" charset="-122"/>
                          </a:rPr>
                          <m:t>(</m:t>
                        </m:r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49" charset="-122"/>
                          </a:rPr>
                          <m:t>𝒌</m:t>
                        </m:r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黑体" pitchFamily="49" charset="-122"/>
                          </a:rPr>
                          <m:t>𝜷</m:t>
                        </m:r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黑体" pitchFamily="49" charset="-122"/>
                          </a:rPr>
                          <m:t>,</m:t>
                        </m:r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黑体" pitchFamily="49" charset="-122"/>
                          </a:rPr>
                          <m:t>𝜶</m:t>
                        </m:r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黑体" pitchFamily="49" charset="-122"/>
                          </a:rPr>
                          <m:t>)</m:t>
                        </m:r>
                      </m:e>
                    </m:acc>
                  </m:oMath>
                </a14:m>
                <a:endParaRPr lang="zh-CN" altLang="en-US" sz="2000" b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4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9236" y="4008952"/>
                <a:ext cx="2061270" cy="408830"/>
              </a:xfrm>
              <a:prstGeom prst="rect">
                <a:avLst/>
              </a:prstGeom>
              <a:blipFill rotWithShape="0">
                <a:blip r:embed="rId3"/>
                <a:stretch>
                  <a:fillRect l="-2950" t="-7463" r="-295" b="-268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5"/>
              <p:cNvSpPr>
                <a:spLocks noChangeArrowheads="1"/>
              </p:cNvSpPr>
              <p:nvPr/>
            </p:nvSpPr>
            <p:spPr bwMode="auto">
              <a:xfrm>
                <a:off x="6328109" y="4493077"/>
                <a:ext cx="1139543" cy="4088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b="1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49" charset="-122"/>
                          </a:rPr>
                          <m:t>𝒌</m:t>
                        </m:r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黑体" pitchFamily="49" charset="-122"/>
                          </a:rPr>
                          <m:t>(</m:t>
                        </m:r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黑体" pitchFamily="49" charset="-122"/>
                          </a:rPr>
                          <m:t>𝜷</m:t>
                        </m:r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黑体" pitchFamily="49" charset="-122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黑体" pitchFamily="49" charset="-122"/>
                          </a:rPr>
                          <m:t>𝜶</m:t>
                        </m:r>
                        <m:r>
                          <a:rPr lang="en-US" altLang="zh-CN" sz="2000" b="1" i="1" smtClean="0">
                            <a:solidFill>
                              <a:srgbClr val="000000"/>
                            </a:solidFill>
                            <a:latin typeface="Cambria Math"/>
                            <a:ea typeface="黑体" pitchFamily="49" charset="-122"/>
                          </a:rPr>
                          <m:t>)</m:t>
                        </m:r>
                      </m:e>
                    </m:acc>
                  </m:oMath>
                </a14:m>
                <a:endParaRPr lang="zh-CN" altLang="en-US" sz="2000" b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4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8109" y="4493077"/>
                <a:ext cx="1139543" cy="408830"/>
              </a:xfrm>
              <a:prstGeom prst="rect">
                <a:avLst/>
              </a:prstGeom>
              <a:blipFill rotWithShape="0">
                <a:blip r:embed="rId4"/>
                <a:stretch>
                  <a:fillRect l="-5348" t="-4478" r="-1604" b="-268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5"/>
              <p:cNvSpPr>
                <a:spLocks noChangeArrowheads="1"/>
              </p:cNvSpPr>
              <p:nvPr/>
            </p:nvSpPr>
            <p:spPr bwMode="auto">
              <a:xfrm>
                <a:off x="6323521" y="4933439"/>
                <a:ext cx="1203663" cy="4088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b="1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49" charset="-122"/>
                          </a:rPr>
                          <m:t>𝒌</m:t>
                        </m:r>
                      </m:e>
                    </m:acc>
                  </m:oMath>
                </a14:m>
                <a:r>
                  <a:rPr lang="zh-CN" altLang="en-US" sz="2000" b="1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accPr>
                      <m:e>
                        <m:r>
                          <a:rPr lang="en-US" altLang="zh-CN" sz="2000" b="1" i="1" dirty="0" smtClean="0">
                            <a:solidFill>
                              <a:srgbClr val="000000"/>
                            </a:solidFill>
                            <a:latin typeface="Cambria Math"/>
                            <a:ea typeface="黑体" pitchFamily="49" charset="-122"/>
                          </a:rPr>
                          <m:t>(</m:t>
                        </m:r>
                        <m:r>
                          <a:rPr lang="en-US" altLang="zh-CN" sz="2000" b="1" i="1" dirty="0" smtClean="0">
                            <a:solidFill>
                              <a:srgbClr val="000000"/>
                            </a:solidFill>
                            <a:latin typeface="Cambria Math"/>
                            <a:ea typeface="黑体" pitchFamily="49" charset="-122"/>
                          </a:rPr>
                          <m:t>𝜷</m:t>
                        </m:r>
                        <m:r>
                          <a:rPr lang="en-US" altLang="zh-CN" sz="2000" b="1" i="1" dirty="0" smtClean="0">
                            <a:solidFill>
                              <a:srgbClr val="000000"/>
                            </a:solidFill>
                            <a:latin typeface="Cambria Math"/>
                            <a:ea typeface="黑体" pitchFamily="49" charset="-122"/>
                          </a:rPr>
                          <m:t>,</m:t>
                        </m:r>
                        <m:r>
                          <a:rPr lang="en-US" altLang="zh-CN" sz="2000" b="1" i="1" dirty="0" smtClean="0">
                            <a:solidFill>
                              <a:srgbClr val="000000"/>
                            </a:solidFill>
                            <a:latin typeface="Cambria Math"/>
                            <a:ea typeface="黑体" pitchFamily="49" charset="-122"/>
                          </a:rPr>
                          <m:t>𝜶</m:t>
                        </m:r>
                        <m:r>
                          <a:rPr lang="en-US" altLang="zh-CN" sz="2000" b="1" i="1" dirty="0" smtClean="0">
                            <a:solidFill>
                              <a:srgbClr val="000000"/>
                            </a:solidFill>
                            <a:latin typeface="Cambria Math"/>
                            <a:ea typeface="黑体" pitchFamily="49" charset="-122"/>
                          </a:rPr>
                          <m:t>)</m:t>
                        </m:r>
                      </m:e>
                    </m:acc>
                  </m:oMath>
                </a14:m>
                <a:endParaRPr lang="zh-CN" altLang="en-US" sz="2000" b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42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23521" y="4933439"/>
                <a:ext cx="1203663" cy="408830"/>
              </a:xfrm>
              <a:prstGeom prst="rect">
                <a:avLst/>
              </a:prstGeom>
              <a:blipFill rotWithShape="0">
                <a:blip r:embed="rId5"/>
                <a:stretch>
                  <a:fillRect l="-5051" t="-4478" r="-1010" b="-268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5"/>
              <p:cNvSpPr>
                <a:spLocks noChangeArrowheads="1"/>
              </p:cNvSpPr>
              <p:nvPr/>
            </p:nvSpPr>
            <p:spPr bwMode="auto">
              <a:xfrm>
                <a:off x="6330507" y="5342269"/>
                <a:ext cx="1203663" cy="407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b="1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49" charset="-122"/>
                          </a:rPr>
                          <m:t>𝒌</m:t>
                        </m:r>
                      </m:e>
                    </m:acc>
                  </m:oMath>
                </a14:m>
                <a:r>
                  <a:rPr lang="zh-CN" altLang="en-US" sz="2000" b="1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00"/>
                        </a:solidFill>
                        <a:latin typeface="Cambria Math"/>
                        <a:ea typeface="黑体" pitchFamily="49" charset="-122"/>
                      </a:rPr>
                      <m:t>(</m:t>
                    </m:r>
                    <m:r>
                      <a:rPr lang="en-US" altLang="zh-CN" sz="2000" b="1" i="1" dirty="0" smtClean="0">
                        <a:solidFill>
                          <a:srgbClr val="000000"/>
                        </a:solidFill>
                        <a:latin typeface="Cambria Math"/>
                        <a:ea typeface="黑体" pitchFamily="49" charset="-122"/>
                      </a:rPr>
                      <m:t>𝜶</m:t>
                    </m:r>
                    <m:r>
                      <a:rPr lang="en-US" altLang="zh-CN" sz="2000" b="1" i="1" dirty="0" smtClean="0">
                        <a:solidFill>
                          <a:srgbClr val="000000"/>
                        </a:solidFill>
                        <a:latin typeface="Cambria Math"/>
                        <a:ea typeface="黑体" pitchFamily="49" charset="-122"/>
                      </a:rPr>
                      <m:t>,</m:t>
                    </m:r>
                    <m:r>
                      <a:rPr lang="en-US" altLang="zh-CN" sz="2000" b="1" i="1" dirty="0" smtClean="0">
                        <a:solidFill>
                          <a:srgbClr val="000000"/>
                        </a:solidFill>
                        <a:latin typeface="Cambria Math"/>
                        <a:ea typeface="黑体" pitchFamily="49" charset="-122"/>
                      </a:rPr>
                      <m:t>𝜷</m:t>
                    </m:r>
                    <m:r>
                      <a:rPr lang="en-US" altLang="zh-CN" sz="2000" b="1" i="1" dirty="0" smtClean="0">
                        <a:solidFill>
                          <a:srgbClr val="000000"/>
                        </a:solidFill>
                        <a:latin typeface="Cambria Math"/>
                        <a:ea typeface="黑体" pitchFamily="49" charset="-122"/>
                      </a:rPr>
                      <m:t>)</m:t>
                    </m:r>
                  </m:oMath>
                </a14:m>
                <a:endParaRPr lang="zh-CN" altLang="en-US" sz="2000" b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4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30507" y="5342269"/>
                <a:ext cx="1203663" cy="407227"/>
              </a:xfrm>
              <a:prstGeom prst="rect">
                <a:avLst/>
              </a:prstGeom>
              <a:blipFill rotWithShape="0">
                <a:blip r:embed="rId6"/>
                <a:stretch>
                  <a:fillRect l="-5051" t="-5970" r="-1010" b="-253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84236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2" grpId="0"/>
      <p:bldP spid="38" grpId="0"/>
      <p:bldP spid="40" grpId="0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实内积空间和复内积空间的对比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349182" y="1674168"/>
            <a:ext cx="3984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在复内积空间中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4420619" y="2205038"/>
            <a:ext cx="30684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 , 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b </a:t>
            </a:r>
            <a:r>
              <a:rPr lang="en-US" altLang="zh-CN" sz="2000" b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+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g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 = (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, 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b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 + (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, 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g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</a:t>
            </a:r>
            <a:endParaRPr lang="zh-CN" altLang="en-US" sz="2000" b="1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"/>
              <p:cNvSpPr>
                <a:spLocks noChangeArrowheads="1"/>
              </p:cNvSpPr>
              <p:nvPr/>
            </p:nvSpPr>
            <p:spPr bwMode="auto">
              <a:xfrm>
                <a:off x="4420619" y="2755897"/>
                <a:ext cx="2138727" cy="407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2000" b="1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(</a:t>
                </a:r>
                <a:r>
                  <a:rPr lang="en-US" altLang="zh-CN" sz="2000" b="1" i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a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, </a:t>
                </a:r>
                <a:r>
                  <a:rPr lang="en-US" altLang="zh-CN" sz="2000" b="1" i="1" dirty="0">
                    <a:solidFill>
                      <a:srgbClr val="FF0000"/>
                    </a:solidFill>
                    <a:latin typeface="Times New Roman" pitchFamily="18" charset="0"/>
                    <a:ea typeface="黑体" pitchFamily="49" charset="-122"/>
                  </a:rPr>
                  <a:t>k</a:t>
                </a:r>
                <a:r>
                  <a:rPr lang="en-US" altLang="zh-CN" sz="2000" b="1" i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b 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)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1" i="1" dirty="0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accPr>
                      <m:e>
                        <m:r>
                          <a:rPr lang="en-US" altLang="zh-CN" sz="2000" b="1" i="1" dirty="0" smtClean="0">
                            <a:solidFill>
                              <a:srgbClr val="FF3300"/>
                            </a:solidFill>
                            <a:latin typeface="Cambria Math"/>
                            <a:ea typeface="黑体" pitchFamily="49" charset="-122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altLang="zh-CN" sz="2000" b="1" i="1" dirty="0">
                    <a:solidFill>
                      <a:srgbClr val="FF3300"/>
                    </a:solidFill>
                    <a:latin typeface="Times New Roman" pitchFamily="18" charset="0"/>
                    <a:ea typeface="黑体" pitchFamily="49" charset="-122"/>
                  </a:rPr>
                  <a:t> 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(</a:t>
                </a:r>
                <a:r>
                  <a:rPr lang="en-US" altLang="zh-CN" sz="2000" b="1" i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a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, </a:t>
                </a:r>
                <a:r>
                  <a:rPr lang="en-US" altLang="zh-CN" sz="2000" b="1" i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b 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)</a:t>
                </a:r>
                <a:endParaRPr lang="zh-CN" altLang="en-US" sz="2000" b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1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0619" y="2755897"/>
                <a:ext cx="2138727" cy="407227"/>
              </a:xfrm>
              <a:prstGeom prst="rect">
                <a:avLst/>
              </a:prstGeom>
              <a:blipFill rotWithShape="1">
                <a:blip r:embed="rId2"/>
                <a:stretch>
                  <a:fillRect l="-2849" t="-7463" r="-2279" b="-253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453530" y="2185988"/>
            <a:ext cx="30684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 , 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b </a:t>
            </a:r>
            <a:r>
              <a:rPr lang="en-US" altLang="zh-CN" sz="2000" b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+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g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 = (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, 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b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 + (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, 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g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</a:t>
            </a:r>
            <a:endParaRPr lang="zh-CN" altLang="en-US" sz="2000" b="1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453530" y="2714625"/>
            <a:ext cx="20457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,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b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 = </a:t>
            </a:r>
            <a:r>
              <a:rPr lang="en-US" altLang="zh-CN" sz="2000" b="1" i="1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k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, </a:t>
            </a:r>
            <a:r>
              <a:rPr lang="en-US" altLang="zh-CN" sz="2000" b="1" i="1" dirty="0">
                <a:solidFill>
                  <a:srgbClr val="000000"/>
                </a:solidFill>
                <a:latin typeface="Symbol" pitchFamily="18" charset="2"/>
                <a:ea typeface="黑体" pitchFamily="49" charset="-122"/>
              </a:rPr>
              <a:t>b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rPr>
              <a:t>)</a:t>
            </a:r>
            <a:endParaRPr lang="zh-CN" altLang="en-US" sz="2000" b="1" dirty="0">
              <a:solidFill>
                <a:srgbClr val="00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382093" y="1683693"/>
            <a:ext cx="3286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在实内积空间中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3845959" y="1571625"/>
            <a:ext cx="0" cy="291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406430" y="3249400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400" b="1" dirty="0">
                <a:solidFill>
                  <a:srgbClr val="000000"/>
                </a:solidFill>
                <a:latin typeface="+mn-ea"/>
              </a:rPr>
              <a:t>因此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13"/>
              <p:cNvSpPr>
                <a:spLocks noChangeArrowheads="1"/>
              </p:cNvSpPr>
              <p:nvPr/>
            </p:nvSpPr>
            <p:spPr bwMode="auto">
              <a:xfrm>
                <a:off x="347313" y="3929063"/>
                <a:ext cx="361990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(</a:t>
                </a:r>
                <a:r>
                  <a:rPr lang="en-US" altLang="zh-CN" sz="2000" b="1" i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a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00"/>
                        </a:solidFill>
                        <a:latin typeface="Cambria Math"/>
                        <a:ea typeface="黑体" pitchFamily="49" charset="-122"/>
                      </a:rPr>
                      <m:t>𝒌</m:t>
                    </m:r>
                  </m:oMath>
                </a14:m>
                <a:r>
                  <a:rPr lang="en-US" altLang="zh-CN" sz="2000" b="1" i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b 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00"/>
                        </a:solidFill>
                        <a:latin typeface="Cambria Math"/>
                        <a:ea typeface="黑体" pitchFamily="49" charset="-122"/>
                      </a:rPr>
                      <m:t>𝒍</m:t>
                    </m:r>
                  </m:oMath>
                </a14:m>
                <a:r>
                  <a:rPr lang="en-US" altLang="zh-CN" sz="2000" b="1" i="1" dirty="0" err="1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g</a:t>
                </a:r>
                <a:r>
                  <a:rPr lang="en-US" altLang="zh-CN" sz="2000" b="1" i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 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) =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00"/>
                        </a:solidFill>
                        <a:latin typeface="Cambria Math"/>
                        <a:ea typeface="黑体" pitchFamily="49" charset="-122"/>
                      </a:rPr>
                      <m:t>𝒌</m:t>
                    </m:r>
                    <m:r>
                      <a:rPr lang="en-US" altLang="zh-CN" sz="2000" b="1" i="1" dirty="0" smtClean="0">
                        <a:solidFill>
                          <a:srgbClr val="000000"/>
                        </a:solidFill>
                        <a:latin typeface="Cambria Math"/>
                        <a:ea typeface="黑体" pitchFamily="49" charset="-122"/>
                      </a:rPr>
                      <m:t> </m:t>
                    </m:r>
                  </m:oMath>
                </a14:m>
                <a:r>
                  <a:rPr lang="en-US" altLang="zh-CN" sz="2000" b="1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(</a:t>
                </a:r>
                <a:r>
                  <a:rPr lang="en-US" altLang="zh-CN" sz="2000" b="1" i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a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, </a:t>
                </a:r>
                <a:r>
                  <a:rPr lang="en-US" altLang="zh-CN" sz="2000" b="1" i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b 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) +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00"/>
                        </a:solidFill>
                        <a:latin typeface="Cambria Math"/>
                        <a:ea typeface="黑体" pitchFamily="49" charset="-122"/>
                      </a:rPr>
                      <m:t>𝒍</m:t>
                    </m:r>
                    <m:r>
                      <a:rPr lang="en-US" altLang="zh-CN" sz="2000" b="1" i="1" dirty="0" smtClean="0">
                        <a:solidFill>
                          <a:srgbClr val="000000"/>
                        </a:solidFill>
                        <a:latin typeface="Cambria Math"/>
                        <a:ea typeface="黑体" pitchFamily="49" charset="-122"/>
                      </a:rPr>
                      <m:t> </m:t>
                    </m:r>
                  </m:oMath>
                </a14:m>
                <a:r>
                  <a:rPr lang="en-US" altLang="zh-CN" sz="2000" b="1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(</a:t>
                </a:r>
                <a:r>
                  <a:rPr lang="en-US" altLang="zh-CN" sz="2000" b="1" i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a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, </a:t>
                </a:r>
                <a:r>
                  <a:rPr lang="en-US" altLang="zh-CN" sz="2000" b="1" i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g 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)</a:t>
                </a:r>
                <a:endParaRPr lang="zh-CN" altLang="en-US" sz="2000" b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7313" y="3929063"/>
                <a:ext cx="3619902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1852" t="-10769" r="-673" b="-2769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13"/>
              <p:cNvSpPr>
                <a:spLocks noChangeArrowheads="1"/>
              </p:cNvSpPr>
              <p:nvPr/>
            </p:nvSpPr>
            <p:spPr bwMode="auto">
              <a:xfrm>
                <a:off x="4386747" y="3929058"/>
                <a:ext cx="3563796" cy="407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(</a:t>
                </a:r>
                <a:r>
                  <a:rPr lang="en-US" altLang="zh-CN" sz="2000" b="1" i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a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 ,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00"/>
                        </a:solidFill>
                        <a:latin typeface="Cambria Math"/>
                        <a:ea typeface="黑体" pitchFamily="49" charset="-122"/>
                      </a:rPr>
                      <m:t>𝒌</m:t>
                    </m:r>
                  </m:oMath>
                </a14:m>
                <a:r>
                  <a:rPr lang="en-US" altLang="zh-CN" sz="2000" b="1" i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b 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00"/>
                        </a:solidFill>
                        <a:latin typeface="Cambria Math"/>
                        <a:ea typeface="黑体" pitchFamily="49" charset="-122"/>
                      </a:rPr>
                      <m:t>𝒍</m:t>
                    </m:r>
                  </m:oMath>
                </a14:m>
                <a:r>
                  <a:rPr lang="en-US" altLang="zh-CN" sz="2000" b="1" i="1" dirty="0" err="1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g</a:t>
                </a:r>
                <a:r>
                  <a:rPr lang="en-US" altLang="zh-CN" sz="2000" b="1" i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 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) =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00"/>
                        </a:solidFill>
                        <a:latin typeface="Cambria Math"/>
                        <a:ea typeface="黑体" pitchFamily="49" charset="-122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acc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49" charset="-122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altLang="zh-CN" sz="2000" b="1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(</a:t>
                </a:r>
                <a:r>
                  <a:rPr lang="en-US" altLang="zh-CN" sz="2000" b="1" i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a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, </a:t>
                </a:r>
                <a:r>
                  <a:rPr lang="en-US" altLang="zh-CN" sz="2000" b="1" i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b 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) +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49" charset="-122"/>
                          </a:rPr>
                        </m:ctrlPr>
                      </m:accPr>
                      <m:e>
                        <m:r>
                          <a:rPr lang="en-US" altLang="zh-CN" sz="2000" b="1" i="1" dirty="0">
                            <a:solidFill>
                              <a:srgbClr val="FF0000"/>
                            </a:solidFill>
                            <a:latin typeface="Cambria Math"/>
                            <a:ea typeface="黑体" pitchFamily="49" charset="-122"/>
                          </a:rPr>
                          <m:t>𝒍</m:t>
                        </m:r>
                      </m:e>
                    </m:acc>
                  </m:oMath>
                </a14:m>
                <a:r>
                  <a:rPr lang="en-US" altLang="zh-CN" sz="2000" b="1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(</a:t>
                </a:r>
                <a:r>
                  <a:rPr lang="en-US" altLang="zh-CN" sz="2000" b="1" i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a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, </a:t>
                </a:r>
                <a:r>
                  <a:rPr lang="en-US" altLang="zh-CN" sz="2000" b="1" i="1" dirty="0">
                    <a:solidFill>
                      <a:srgbClr val="000000"/>
                    </a:solidFill>
                    <a:latin typeface="Symbol" pitchFamily="18" charset="2"/>
                    <a:ea typeface="黑体" pitchFamily="49" charset="-122"/>
                  </a:rPr>
                  <a:t>g </a:t>
                </a:r>
                <a:r>
                  <a:rPr lang="en-US" altLang="zh-CN" sz="2000" b="1" dirty="0">
                    <a:solidFill>
                      <a:srgbClr val="000000"/>
                    </a:solidFill>
                    <a:latin typeface="Times New Roman" pitchFamily="18" charset="0"/>
                    <a:ea typeface="黑体" pitchFamily="49" charset="-122"/>
                  </a:rPr>
                  <a:t>)</a:t>
                </a:r>
                <a:endParaRPr lang="zh-CN" altLang="en-US" sz="2000" b="1" dirty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6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6747" y="3929058"/>
                <a:ext cx="3563796" cy="407227"/>
              </a:xfrm>
              <a:prstGeom prst="rect">
                <a:avLst/>
              </a:prstGeom>
              <a:blipFill rotWithShape="0">
                <a:blip r:embed="rId4"/>
                <a:stretch>
                  <a:fillRect l="-1884" t="-9091" r="-856" b="-2727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591660"/>
      </p:ext>
    </p:extLst>
  </p:cSld>
  <p:clrMapOvr>
    <a:masterClrMapping/>
  </p:clrMapOvr>
  <p:transition spd="slow">
    <p:strips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复内积空间和实内积空间类似的概念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23">
                <a:extLst>
                  <a:ext uri="{FF2B5EF4-FFF2-40B4-BE49-F238E27FC236}">
                    <a16:creationId xmlns:a16="http://schemas.microsoft.com/office/drawing/2014/main" id="{00359B57-DC34-4C49-A6DA-500626685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5039" y="1560602"/>
                <a:ext cx="7540691" cy="5395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(1)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称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radPr>
                      <m:deg/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(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𝜶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)</m:t>
                        </m:r>
                      </m:e>
                    </m:rad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为向量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𝜶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的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  <a:ea typeface="+mn-ea"/>
                  </a:rPr>
                  <a:t>长度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记为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‖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𝜶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‖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3" name="Rectangle 2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0359B57-DC34-4C49-A6DA-500626685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5039" y="1560602"/>
                <a:ext cx="7540691" cy="539571"/>
              </a:xfrm>
              <a:prstGeom prst="rect">
                <a:avLst/>
              </a:prstGeom>
              <a:blipFill rotWithShape="1">
                <a:blip r:embed="rId3"/>
                <a:stretch>
                  <a:fillRect l="-1213" b="-202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939621" y="3001066"/>
            <a:ext cx="74152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US" altLang="zh-CN" sz="2400" b="1">
                <a:latin typeface="+mn-ea"/>
                <a:ea typeface="+mn-ea"/>
              </a:rPr>
              <a:t>(3) 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Cauchy-Schwarz</a:t>
            </a:r>
            <a:r>
              <a:rPr lang="zh-CN" altLang="en-US" sz="2400" b="1" dirty="0">
                <a:latin typeface="+mn-ea"/>
                <a:ea typeface="+mn-ea"/>
              </a:rPr>
              <a:t>不等式成立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3">
                <a:extLst>
                  <a:ext uri="{FF2B5EF4-FFF2-40B4-BE49-F238E27FC236}">
                    <a16:creationId xmlns:a16="http://schemas.microsoft.com/office/drawing/2014/main" id="{00359B57-DC34-4C49-A6DA-500626685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8449" y="3465111"/>
                <a:ext cx="369411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2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𝜶</m:t>
                            </m:r>
                            <m:r>
                              <a:rPr lang="en-US" altLang="zh-CN" sz="24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</m:t>
                            </m:r>
                            <m:r>
                              <a:rPr lang="en-US" altLang="zh-CN" sz="24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𝜷</m:t>
                            </m:r>
                          </m:e>
                        </m:d>
                      </m:e>
                    </m:d>
                    <m:r>
                      <a:rPr lang="en-US" altLang="zh-CN" sz="2400" b="1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𝜶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‖</m:t>
                    </m:r>
                    <m:r>
                      <a:rPr lang="en-US" altLang="zh-CN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𝜷</m:t>
                    </m:r>
                    <m:r>
                      <a:rPr lang="en-US" altLang="zh-CN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‖</m:t>
                    </m:r>
                  </m:oMath>
                </a14:m>
                <a:r>
                  <a:rPr lang="en-US" altLang="zh-CN" sz="2400" b="1" dirty="0">
                    <a:solidFill>
                      <a:srgbClr val="00B0F0"/>
                    </a:solidFill>
                    <a:ea typeface="黑体" panose="02010609060101010101" pitchFamily="49" charset="-122"/>
                  </a:rPr>
                  <a:t>.</a:t>
                </a:r>
                <a:endParaRPr lang="zh-CN" altLang="en-US" sz="2400" b="1" dirty="0">
                  <a:solidFill>
                    <a:srgbClr val="00B0F0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6" name="Rectangle 23">
                <a:extLst>
                  <a:ext uri="{FF2B5EF4-FFF2-40B4-BE49-F238E27FC236}">
                    <a16:creationId xmlns:a16="http://schemas.microsoft.com/office/drawing/2014/main" id="{00359B57-DC34-4C49-A6DA-500626685A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8449" y="3465111"/>
                <a:ext cx="3694112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13"/>
          <p:cNvSpPr>
            <a:spLocks noChangeArrowheads="1"/>
          </p:cNvSpPr>
          <p:nvPr/>
        </p:nvSpPr>
        <p:spPr bwMode="auto">
          <a:xfrm>
            <a:off x="939621" y="4115631"/>
            <a:ext cx="77376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US" altLang="zh-CN" sz="2400" b="1">
                <a:latin typeface="+mn-ea"/>
                <a:ea typeface="+mn-ea"/>
              </a:rPr>
              <a:t>(4) 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Gram-Schmidt</a:t>
            </a:r>
            <a:r>
              <a:rPr lang="zh-CN" altLang="en-US" sz="2400" b="1" dirty="0">
                <a:latin typeface="+mn-ea"/>
                <a:ea typeface="+mn-ea"/>
              </a:rPr>
              <a:t>正交化把线性无关组化为正交向量组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939621" y="4652095"/>
            <a:ext cx="77376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5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SzTx/>
              <a:buNone/>
            </a:pPr>
            <a:r>
              <a:rPr lang="en-US" altLang="zh-CN" sz="2400" b="1">
                <a:latin typeface="+mn-ea"/>
                <a:ea typeface="+mn-ea"/>
              </a:rPr>
              <a:t>(5) </a:t>
            </a:r>
            <a:r>
              <a:rPr lang="zh-CN" altLang="en-US" sz="2400" b="1" dirty="0">
                <a:latin typeface="+mn-ea"/>
                <a:ea typeface="+mn-ea"/>
              </a:rPr>
              <a:t>有限维复内积空间必存在标准正交基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zh-CN" altLang="en-US" sz="24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2">
                <a:extLst>
                  <a:ext uri="{FF2B5EF4-FFF2-40B4-BE49-F238E27FC236}">
                    <a16:creationId xmlns:a16="http://schemas.microsoft.com/office/drawing/2014/main" id="{A7EF3589-D8C2-4962-BD47-48BC92B35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9621" y="2319787"/>
                <a:ext cx="576103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5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None/>
                </a:pPr>
                <a:r>
                  <a:rPr lang="en-US" altLang="zh-CN" sz="2400" b="1">
                    <a:solidFill>
                      <a:schemeClr val="tx1"/>
                    </a:solidFill>
                    <a:latin typeface="+mn-ea"/>
                    <a:ea typeface="+mn-ea"/>
                  </a:rPr>
                  <a:t>(2)</a:t>
                </a:r>
                <a:r>
                  <a:rPr lang="zh-CN" altLang="en-US" sz="2400" b="1">
                    <a:solidFill>
                      <a:schemeClr val="tx1"/>
                    </a:solidFill>
                    <a:latin typeface="+mn-ea"/>
                    <a:ea typeface="+mn-ea"/>
                  </a:rPr>
                  <a:t>当</a:t>
                </a:r>
                <a:r>
                  <a:rPr lang="en-US" altLang="zh-CN" sz="2400" b="1">
                    <a:solidFill>
                      <a:schemeClr val="tx1"/>
                    </a:solidFill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/>
                          </a:rPr>
                          <m:t>𝜶</m:t>
                        </m:r>
                        <m:r>
                          <a:rPr lang="en-US" altLang="zh-CN" sz="2400" b="1" i="1">
                            <a:latin typeface="Cambria Math"/>
                          </a:rPr>
                          <m:t>,</m:t>
                        </m:r>
                        <m:r>
                          <a:rPr lang="en-US" altLang="zh-CN" sz="2400" b="1" i="1">
                            <a:latin typeface="Cambria Math"/>
                          </a:rPr>
                          <m:t>𝜷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b="1">
                    <a:solidFill>
                      <a:schemeClr val="tx1"/>
                    </a:solidFill>
                    <a:latin typeface="+mn-ea"/>
                    <a:ea typeface="+mn-ea"/>
                  </a:rPr>
                  <a:t>0</a:t>
                </a:r>
                <a:r>
                  <a:rPr lang="zh-CN" altLang="en-US" sz="2400" b="1">
                    <a:solidFill>
                      <a:schemeClr val="tx1"/>
                    </a:solidFill>
                    <a:latin typeface="+mn-ea"/>
                    <a:ea typeface="+mn-ea"/>
                  </a:rPr>
                  <a:t>时，称向量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𝜶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  <a:ea typeface="+mn-ea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𝜷</m:t>
                    </m:r>
                  </m:oMath>
                </a14:m>
                <a:r>
                  <a:rPr lang="zh-CN" altLang="en-US" sz="2400" b="1">
                    <a:solidFill>
                      <a:srgbClr val="00B0F0"/>
                    </a:solidFill>
                    <a:latin typeface="+mn-ea"/>
                    <a:ea typeface="+mn-ea"/>
                  </a:rPr>
                  <a:t>正交</a:t>
                </a:r>
                <a:endParaRPr lang="zh-CN" altLang="en-US" sz="2400" b="1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8" name="Rectangle 12">
                <a:extLst>
                  <a:ext uri="{FF2B5EF4-FFF2-40B4-BE49-F238E27FC236}">
                    <a16:creationId xmlns:a16="http://schemas.microsoft.com/office/drawing/2014/main" id="{A7EF3589-D8C2-4962-BD47-48BC92B35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9621" y="2319787"/>
                <a:ext cx="5761038" cy="461665"/>
              </a:xfrm>
              <a:prstGeom prst="rect">
                <a:avLst/>
              </a:prstGeom>
              <a:blipFill>
                <a:blip r:embed="rId6"/>
                <a:stretch>
                  <a:fillRect l="-1587" t="-10667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884474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/>
      <p:bldP spid="26" grpId="0"/>
      <p:bldP spid="27" grpId="0"/>
      <p:bldP spid="28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酉空间中的酉变换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93F904-4892-40B0-A1B8-00C9BB1AA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518067"/>
                <a:ext cx="7561263" cy="18651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kumimoji="1" lang="zh-CN" altLang="en-US" sz="2400" b="1" dirty="0"/>
                  <a:t>是复内积</a:t>
                </a:r>
                <a:r>
                  <a:rPr kumimoji="1" lang="zh-CN" altLang="en-US" sz="2400" b="1" i="0" dirty="0">
                    <a:latin typeface="+mj-lt"/>
                  </a:rPr>
                  <a:t>空间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/>
                      </a:rPr>
                      <m:t>𝑽</m:t>
                    </m:r>
                  </m:oMath>
                </a14:m>
                <a:r>
                  <a:rPr kumimoji="1" lang="zh-CN" altLang="en-US" sz="2400" b="1" i="0" dirty="0">
                    <a:latin typeface="+mj-lt"/>
                  </a:rPr>
                  <a:t>中的线性变换</a:t>
                </a:r>
                <a:r>
                  <a:rPr kumimoji="1" lang="en-US" altLang="zh-CN" sz="2400" b="1" i="0" dirty="0">
                    <a:latin typeface="+mj-lt"/>
                  </a:rPr>
                  <a:t>, </a:t>
                </a:r>
                <a:r>
                  <a:rPr kumimoji="1" lang="zh-CN" altLang="en-US" sz="2400" b="1" i="0" dirty="0">
                    <a:latin typeface="+mj-lt"/>
                  </a:rPr>
                  <a:t>若满足</a:t>
                </a:r>
                <a:endParaRPr kumimoji="1" lang="en-US" altLang="zh-CN" sz="2400" b="1" i="0" dirty="0">
                  <a:latin typeface="+mj-lt"/>
                </a:endParaRPr>
              </a:p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𝑻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𝜶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𝑻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𝜷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/>
                            </a:rPr>
                            <m:t>𝜶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/>
                            </a:rPr>
                            <m:t>𝜷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/>
                        </a:rPr>
                        <m:t>,∀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𝜶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,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𝜷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∈</m:t>
                      </m:r>
                      <m:r>
                        <a:rPr lang="en-US" altLang="zh-CN" sz="2400" b="1" i="1" smtClean="0">
                          <a:latin typeface="Cambria Math"/>
                        </a:rPr>
                        <m:t>𝑽</m:t>
                      </m:r>
                    </m:oMath>
                  </m:oMathPara>
                </a14:m>
                <a:endParaRPr lang="en-US" altLang="zh-CN" sz="2400" b="1" dirty="0"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lang="zh-CN" altLang="en-US" sz="2400" b="1" dirty="0">
                    <a:latin typeface="+mn-ea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上的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酉变换</a:t>
                </a:r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93F904-4892-40B0-A1B8-00C9BB1AA5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1518067"/>
                <a:ext cx="7561263" cy="1865126"/>
              </a:xfrm>
              <a:prstGeom prst="rect">
                <a:avLst/>
              </a:prstGeom>
              <a:blipFill rotWithShape="1">
                <a:blip r:embed="rId2"/>
                <a:stretch>
                  <a:fillRect l="-1613" t="-980" b="-653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9">
                <a:extLst>
                  <a:ext uri="{FF2B5EF4-FFF2-40B4-BE49-F238E27FC236}">
                    <a16:creationId xmlns:a16="http://schemas.microsoft.com/office/drawing/2014/main" id="{CA5644F6-BD1C-48AD-AC82-3ED12E186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054" y="4544542"/>
                <a:ext cx="6445064" cy="4969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SzPct val="85000"/>
                  <a:buBlip>
                    <a:blip r:embed="rId3"/>
                  </a:buBlip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bg2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SzPct val="70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SzTx/>
                  <a:buFontTx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𝑯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黑体" panose="02010609060101010101" pitchFamily="49" charset="-122"/>
                              </a:rPr>
                              <m:t>𝑨</m:t>
                            </m:r>
                          </m:e>
                        </m:acc>
                      </m:e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  <a:ea typeface="黑体" panose="02010609060101010101" pitchFamily="49" charset="-122"/>
                          </a:rPr>
                          <m:t>𝑻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=(</m:t>
                    </m:r>
                    <m:acc>
                      <m:accPr>
                        <m:chr m:val="̅"/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黑体" panose="02010609060101010101" pitchFamily="49" charset="-122"/>
                              </a:rPr>
                              <m:t>𝑨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黑体" panose="02010609060101010101" pitchFamily="49" charset="-122"/>
                              </a:rPr>
                              <m:t>𝑻</m:t>
                            </m:r>
                          </m:sup>
                        </m:sSup>
                      </m:e>
                    </m:acc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称为矩阵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黑体" panose="02010609060101010101" pitchFamily="49" charset="-122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</a:t>
                </a:r>
                <a:r>
                  <a:rPr lang="zh-CN" altLang="en-US" sz="2400" b="1" dirty="0">
                    <a:solidFill>
                      <a:srgbClr val="00B0F0"/>
                    </a:solidFill>
                    <a:ea typeface="黑体" panose="02010609060101010101" pitchFamily="49" charset="-122"/>
                  </a:rPr>
                  <a:t>共轭转置</a:t>
                </a:r>
                <a:r>
                  <a:rPr lang="en-US" altLang="zh-CN" sz="2400" b="1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4" name="Rectangle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A5644F6-BD1C-48AD-AC82-3ED12E186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8054" y="4544542"/>
                <a:ext cx="6445064" cy="496996"/>
              </a:xfrm>
              <a:prstGeom prst="rect">
                <a:avLst/>
              </a:prstGeom>
              <a:blipFill rotWithShape="1">
                <a:blip r:embed="rId4"/>
                <a:stretch>
                  <a:fillRect t="-7317" b="-2682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00D2A9AF-78F3-4614-A706-5559EEA70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3349333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定义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>
                  <a:spcBef>
                    <a:spcPct val="20000"/>
                  </a:spcBef>
                </a:pPr>
                <a:r>
                  <a:rPr kumimoji="1" lang="zh-CN" altLang="en-US" sz="2400" b="1" dirty="0">
                    <a:latin typeface="+mn-ea"/>
                  </a:rPr>
                  <a:t>若矩阵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/>
                          </a:rPr>
                          <m:t>𝑯</m:t>
                        </m:r>
                      </m:sup>
                    </m:sSup>
                    <m:r>
                      <a:rPr lang="en-US" altLang="zh-CN" sz="2400" b="1" i="1" dirty="0" smtClean="0">
                        <a:latin typeface="Cambria Math"/>
                      </a:rPr>
                      <m:t>𝑨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𝑨</m:t>
                    </m:r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dirty="0" smtClean="0">
                            <a:latin typeface="Cambria Math"/>
                          </a:rPr>
                          <m:t>𝑯</m:t>
                        </m:r>
                      </m:sup>
                    </m:sSup>
                    <m:r>
                      <a:rPr lang="en-US" altLang="zh-CN" sz="2400" b="1" i="1" dirty="0" smtClean="0">
                        <a:latin typeface="Cambria Math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/>
                      </a:rPr>
                      <m:t>𝑬</m:t>
                    </m:r>
                  </m:oMath>
                </a14:m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为</a:t>
                </a:r>
                <a:r>
                  <a:rPr lang="zh-CN" altLang="en-US" sz="2400" b="1" dirty="0">
                    <a:solidFill>
                      <a:srgbClr val="00B0F0"/>
                    </a:solidFill>
                    <a:latin typeface="+mn-ea"/>
                  </a:rPr>
                  <a:t>酉矩阵</a:t>
                </a:r>
                <a:r>
                  <a:rPr lang="en-US" altLang="zh-CN" sz="2400" b="1" dirty="0">
                    <a:latin typeface="+mn-ea"/>
                  </a:rPr>
                  <a:t>.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xmlns="" id="{00D2A9AF-78F3-4614-A706-5559EEA70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325" y="3349333"/>
                <a:ext cx="7561263" cy="1052596"/>
              </a:xfrm>
              <a:prstGeom prst="rect">
                <a:avLst/>
              </a:prstGeom>
              <a:blipFill rotWithShape="1">
                <a:blip r:embed="rId5"/>
                <a:stretch>
                  <a:fillRect l="-1613" t="-1734" b="-132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4">
                <a:extLst>
                  <a:ext uri="{FF2B5EF4-FFF2-40B4-BE49-F238E27FC236}">
                    <a16:creationId xmlns:a16="http://schemas.microsoft.com/office/drawing/2014/main" id="{D8EBD78B-77C1-4887-9E81-787AF36DFA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742" y="5305769"/>
                <a:ext cx="7127875" cy="1015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zh-CN" altLang="en-US" sz="2400" b="1" dirty="0">
                    <a:solidFill>
                      <a:srgbClr val="FF0000"/>
                    </a:solidFill>
                  </a:rPr>
                  <a:t>注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lt"/>
                    <a:ea typeface="+mn-ea"/>
                  </a:rPr>
                  <a:t>.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n-lt"/>
                    <a:ea typeface="+mn-ea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lt"/>
                    <a:ea typeface="+mn-ea"/>
                  </a:rPr>
                  <a:t>是欧氏空间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lt"/>
                    <a:ea typeface="+mn-ea"/>
                  </a:rPr>
                  <a:t>,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n-lt"/>
                    <a:ea typeface="+mn-ea"/>
                  </a:rPr>
                  <a:t>则酉变换即为正交变换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; </a:t>
                </a:r>
              </a:p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+mn-lt"/>
                    <a:ea typeface="+mn-ea"/>
                  </a:rPr>
                  <a:t>    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n-lt"/>
                    <a:ea typeface="+mn-ea"/>
                  </a:rPr>
                  <a:t>酉矩阵</a:t>
                </a:r>
                <a:r>
                  <a:rPr lang="zh-CN" altLang="en-US" sz="2400" b="1" dirty="0"/>
                  <a:t>为实正交矩阵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lt"/>
                    <a:ea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 Box 4">
                <a:extLst>
                  <a:ext uri="{FF2B5EF4-FFF2-40B4-BE49-F238E27FC236}">
                    <a16:creationId xmlns:a16="http://schemas.microsoft.com/office/drawing/2014/main" id="{D8EBD78B-77C1-4887-9E81-787AF36DF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742" y="5305769"/>
                <a:ext cx="7127875" cy="1015663"/>
              </a:xfrm>
              <a:prstGeom prst="rect">
                <a:avLst/>
              </a:prstGeom>
              <a:blipFill>
                <a:blip r:embed="rId6"/>
                <a:stretch>
                  <a:fillRect l="-1369" t="-4192" b="-1317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792109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8" grpId="0"/>
      <p:bldP spid="19" grpId="0" uiExpand="1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5DA7E8A-7114-4738-8BD7-C10A54F0D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酉变换的刻画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761" y="1313312"/>
                <a:ext cx="7561263" cy="1052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chemeClr val="accent6"/>
                    </a:solidFill>
                    <a:latin typeface="+mn-ea"/>
                  </a:rPr>
                  <a:t>定理</a:t>
                </a:r>
                <a:endParaRPr lang="en-US" altLang="zh-CN" sz="2800" b="1" dirty="0">
                  <a:solidFill>
                    <a:schemeClr val="accent6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zh-CN" altLang="en-US" sz="2400" b="1" dirty="0">
                    <a:latin typeface="+mn-ea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是</a:t>
                </a:r>
                <a:r>
                  <a:rPr lang="en-US" altLang="zh-CN" sz="2400" b="1" dirty="0">
                    <a:latin typeface="+mn-ea"/>
                  </a:rPr>
                  <a:t>n</a:t>
                </a:r>
                <a:r>
                  <a:rPr lang="zh-CN" altLang="en-US" sz="2400" b="1" dirty="0">
                    <a:latin typeface="+mn-ea"/>
                  </a:rPr>
                  <a:t>维复内积空间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latin typeface="+mn-ea"/>
                  </a:rPr>
                  <a:t>上的线性变换</a:t>
                </a:r>
                <a:r>
                  <a:rPr lang="en-US" altLang="zh-CN" sz="2400" b="1" dirty="0">
                    <a:latin typeface="+mn-ea"/>
                  </a:rPr>
                  <a:t>, </a:t>
                </a:r>
                <a:r>
                  <a:rPr lang="zh-CN" altLang="en-US" sz="2400" b="1" dirty="0">
                    <a:latin typeface="+mn-ea"/>
                  </a:rPr>
                  <a:t>以下命题等价</a:t>
                </a:r>
                <a:r>
                  <a:rPr lang="en-US" altLang="zh-CN" sz="2400" b="1" dirty="0">
                    <a:latin typeface="+mn-ea"/>
                  </a:rPr>
                  <a:t>:</a:t>
                </a:r>
                <a:endParaRPr lang="zh-CN" altLang="en-US" sz="24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41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2761" y="1313312"/>
                <a:ext cx="7561263" cy="1052596"/>
              </a:xfrm>
              <a:prstGeom prst="rect">
                <a:avLst/>
              </a:prstGeom>
              <a:blipFill rotWithShape="1">
                <a:blip r:embed="rId2"/>
                <a:stretch>
                  <a:fillRect l="-1694" t="-1734" r="-242" b="-86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761" y="2290406"/>
                <a:ext cx="7561263" cy="535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en-US" altLang="zh-CN" sz="2400" b="1" i="0" dirty="0">
                    <a:solidFill>
                      <a:schemeClr val="tx1"/>
                    </a:solidFill>
                    <a:latin typeface="+mj-lt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上的酉变换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;</a:t>
                </a:r>
                <a:endParaRPr lang="zh-CN" altLang="en-US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2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2761" y="2290406"/>
                <a:ext cx="7561263" cy="535531"/>
              </a:xfrm>
              <a:prstGeom prst="rect">
                <a:avLst/>
              </a:prstGeom>
              <a:blipFill rotWithShape="1">
                <a:blip r:embed="rId3"/>
                <a:stretch>
                  <a:fillRect t="-2273" b="-181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4883" y="2779584"/>
                <a:ext cx="8094939" cy="4979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保持向量范数不变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即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𝜶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=‖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𝜶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‖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;</a:t>
                </a:r>
                <a:endParaRPr lang="zh-CN" altLang="en-US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3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883" y="2779584"/>
                <a:ext cx="8094939" cy="497957"/>
              </a:xfrm>
              <a:prstGeom prst="rect">
                <a:avLst/>
              </a:prstGeom>
              <a:blipFill rotWithShape="1">
                <a:blip r:embed="rId4"/>
                <a:stretch>
                  <a:fillRect t="-2439" b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305" y="3255606"/>
                <a:ext cx="8092517" cy="941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en-US" altLang="zh-CN" sz="2400" b="1" i="0" dirty="0">
                    <a:solidFill>
                      <a:schemeClr val="tx1"/>
                    </a:solidFill>
                    <a:latin typeface="+mj-lt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2400" b="1" i="0" dirty="0">
                    <a:solidFill>
                      <a:schemeClr val="tx1"/>
                    </a:solidFill>
                    <a:latin typeface="+mj-lt"/>
                  </a:rPr>
                  <a:t>保持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标准正交基不变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即若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i="0" dirty="0">
                    <a:solidFill>
                      <a:schemeClr val="tx1"/>
                    </a:solidFill>
                    <a:latin typeface="+mj-lt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/>
                      </a:rPr>
                      <m:t>𝑽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的</a:t>
                </a:r>
                <a:endParaRPr lang="en-US" altLang="zh-CN" sz="2400" b="1" dirty="0">
                  <a:solidFill>
                    <a:schemeClr val="tx1"/>
                  </a:solidFill>
                  <a:latin typeface="+mn-ea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en-US" altLang="zh-CN" sz="2400" b="1" dirty="0">
                    <a:latin typeface="+mn-ea"/>
                  </a:rPr>
                  <a:t>     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标准正交基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,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/>
                          </a:rPr>
                          <m:t>𝑻</m:t>
                        </m:r>
                        <m:r>
                          <a:rPr lang="en-US" altLang="zh-CN" sz="2400" b="1" i="1"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</m:t>
                    </m:r>
                    <m:r>
                      <a:rPr lang="en-US" altLang="zh-CN" sz="2400" b="1" i="1" smtClean="0">
                        <a:latin typeface="Cambria Math"/>
                      </a:rPr>
                      <m:t>𝑻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,⋯,</m:t>
                    </m:r>
                    <m:r>
                      <a:rPr lang="en-US" altLang="zh-CN" sz="2400" b="1" i="1" smtClean="0">
                        <a:latin typeface="Cambria Math"/>
                      </a:rPr>
                      <m:t>𝑻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为标准正交基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;</a:t>
                </a:r>
                <a:endParaRPr lang="zh-CN" altLang="en-US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4" name="Rectangle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305" y="3255606"/>
                <a:ext cx="8092517" cy="941155"/>
              </a:xfrm>
              <a:prstGeom prst="rect">
                <a:avLst/>
              </a:prstGeom>
              <a:blipFill rotWithShape="1">
                <a:blip r:embed="rId5"/>
                <a:stretch>
                  <a:fillRect t="-1299" b="-1428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8">
                <a:extLst>
                  <a:ext uri="{FF2B5EF4-FFF2-40B4-BE49-F238E27FC236}">
                    <a16:creationId xmlns:a16="http://schemas.microsoft.com/office/drawing/2014/main" id="{88E0C11F-6794-4FFC-92F4-CE4389D1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085" y="4154588"/>
                <a:ext cx="7561263" cy="9460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361950">
                  <a:lnSpc>
                    <a:spcPct val="120000"/>
                  </a:lnSpc>
                </a:pPr>
                <a:r>
                  <a:rPr lang="en-US" altLang="zh-CN" sz="2400" b="1" i="0" dirty="0">
                    <a:solidFill>
                      <a:schemeClr val="tx1"/>
                    </a:solidFill>
                    <a:latin typeface="+mj-lt"/>
                  </a:rPr>
                  <a:t>(4)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zh-CN" altLang="en-US" sz="2400" b="1" i="0" dirty="0">
                    <a:solidFill>
                      <a:schemeClr val="tx1"/>
                    </a:solidFill>
                    <a:latin typeface="+mj-lt"/>
                  </a:rPr>
                  <a:t>在标准正交基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latin typeface="Cambria Math"/>
                      </a:rPr>
                      <m:t>,⋯,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/>
                          </a:rPr>
                          <m:t>𝜺</m:t>
                        </m:r>
                      </m:e>
                      <m:sub>
                        <m:r>
                          <a:rPr lang="en-US" altLang="zh-CN" sz="2400" b="1" i="1"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 i="0" dirty="0">
                    <a:solidFill>
                      <a:schemeClr val="tx1"/>
                    </a:solidFill>
                    <a:latin typeface="+mj-lt"/>
                  </a:rPr>
                  <a:t>下的矩阵</a:t>
                </a:r>
                <a:r>
                  <a:rPr lang="zh-CN" altLang="en-US" sz="2400" b="1" dirty="0">
                    <a:latin typeface="+mj-lt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altLang="zh-CN" sz="2400" b="1" i="0" dirty="0">
                    <a:solidFill>
                      <a:schemeClr val="tx1"/>
                    </a:solidFill>
                    <a:latin typeface="+mj-lt"/>
                  </a:rPr>
                  <a:t>, </a:t>
                </a:r>
                <a:r>
                  <a:rPr lang="zh-CN" altLang="en-US" sz="2400" b="1" i="0" dirty="0">
                    <a:solidFill>
                      <a:schemeClr val="tx1"/>
                    </a:solidFill>
                    <a:latin typeface="+mj-lt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zh-CN" altLang="en-US" sz="2400" b="1" i="0" dirty="0">
                    <a:solidFill>
                      <a:schemeClr val="tx1"/>
                    </a:solidFill>
                    <a:latin typeface="+mj-lt"/>
                  </a:rPr>
                  <a:t>是</a:t>
                </a:r>
                <a:endParaRPr lang="en-US" altLang="zh-CN" sz="2400" b="1" i="0" dirty="0">
                  <a:solidFill>
                    <a:schemeClr val="tx1"/>
                  </a:solidFill>
                  <a:latin typeface="+mj-lt"/>
                </a:endParaRPr>
              </a:p>
              <a:p>
                <a:pPr marL="361950">
                  <a:lnSpc>
                    <a:spcPct val="120000"/>
                  </a:lnSpc>
                </a:pPr>
                <a:r>
                  <a:rPr lang="en-US" altLang="zh-CN" sz="2400" b="1" dirty="0">
                    <a:latin typeface="+mj-lt"/>
                  </a:rPr>
                  <a:t>      </a:t>
                </a:r>
                <a:r>
                  <a:rPr lang="zh-CN" altLang="en-US" sz="2400" b="1" dirty="0">
                    <a:latin typeface="+mj-lt"/>
                  </a:rPr>
                  <a:t>酉矩</a:t>
                </a:r>
                <a:r>
                  <a:rPr lang="zh-CN" altLang="en-US" sz="2400" b="1" i="0" dirty="0">
                    <a:solidFill>
                      <a:schemeClr val="tx1"/>
                    </a:solidFill>
                    <a:latin typeface="+mj-lt"/>
                  </a:rPr>
                  <a:t>阵</a:t>
                </a:r>
                <a:r>
                  <a:rPr lang="en-US" altLang="zh-CN" sz="2400" b="1" i="0" dirty="0">
                    <a:solidFill>
                      <a:schemeClr val="tx1"/>
                    </a:solidFill>
                    <a:latin typeface="+mj-lt"/>
                  </a:rPr>
                  <a:t>, </a:t>
                </a:r>
                <a:r>
                  <a:rPr lang="zh-CN" altLang="en-US" sz="2400" b="1" i="0" dirty="0">
                    <a:solidFill>
                      <a:schemeClr val="tx1"/>
                    </a:solidFill>
                    <a:latin typeface="+mj-lt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𝑯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𝑯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  <a:latin typeface="+mn-ea"/>
                  </a:rPr>
                  <a:t>.</a:t>
                </a:r>
                <a:endParaRPr lang="zh-CN" altLang="en-US" sz="2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5" name="Rectangle 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8E0C11F-6794-4FFC-92F4-CE4389D1E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8085" y="4154588"/>
                <a:ext cx="7561263" cy="946093"/>
              </a:xfrm>
              <a:prstGeom prst="rect">
                <a:avLst/>
              </a:prstGeom>
              <a:blipFill rotWithShape="1">
                <a:blip r:embed="rId6"/>
                <a:stretch>
                  <a:fillRect t="-1290" b="-141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419431"/>
      </p:ext>
    </p:extLst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</p:bldLst>
  </p:timing>
</p:sld>
</file>

<file path=ppt/theme/theme1.xml><?xml version="1.0" encoding="utf-8"?>
<a:theme xmlns:a="http://schemas.openxmlformats.org/drawingml/2006/main" name="Office 主题​​">
  <a:themeElements>
    <a:clrScheme name="自定义">
      <a:dk1>
        <a:srgbClr val="1C1C1C"/>
      </a:dk1>
      <a:lt1>
        <a:srgbClr val="FFFFFF"/>
      </a:lt1>
      <a:dk2>
        <a:srgbClr val="1C1C1C"/>
      </a:dk2>
      <a:lt2>
        <a:srgbClr val="FFFFFF"/>
      </a:lt2>
      <a:accent1>
        <a:srgbClr val="1C4272"/>
      </a:accent1>
      <a:accent2>
        <a:srgbClr val="1C77C3"/>
      </a:accent2>
      <a:accent3>
        <a:srgbClr val="39A9DB"/>
      </a:accent3>
      <a:accent4>
        <a:srgbClr val="40BCD8"/>
      </a:accent4>
      <a:accent5>
        <a:srgbClr val="F39237"/>
      </a:accent5>
      <a:accent6>
        <a:srgbClr val="D63230"/>
      </a:accent6>
      <a:hlink>
        <a:srgbClr val="0563C1"/>
      </a:hlink>
      <a:folHlink>
        <a:srgbClr val="954F72"/>
      </a:folHlink>
    </a:clrScheme>
    <a:fontScheme name="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1681</Words>
  <Application>Microsoft Office PowerPoint</Application>
  <PresentationFormat>宽屏</PresentationFormat>
  <Paragraphs>155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黑体</vt:lpstr>
      <vt:lpstr>华文楷体</vt:lpstr>
      <vt:lpstr>宋体</vt:lpstr>
      <vt:lpstr>微软雅黑</vt:lpstr>
      <vt:lpstr>Arial</vt:lpstr>
      <vt:lpstr>Cambria</vt:lpstr>
      <vt:lpstr>Cambria Math</vt:lpstr>
      <vt:lpstr>Perpetua</vt:lpstr>
      <vt:lpstr>Symbol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Alyfant</dc:creator>
  <cp:lastModifiedBy>XiaZaiMa.COM</cp:lastModifiedBy>
  <cp:revision>258</cp:revision>
  <dcterms:created xsi:type="dcterms:W3CDTF">2019-05-01T08:28:28Z</dcterms:created>
  <dcterms:modified xsi:type="dcterms:W3CDTF">2021-11-10T09:25:32Z</dcterms:modified>
</cp:coreProperties>
</file>