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99" r:id="rId3"/>
    <p:sldId id="257" r:id="rId4"/>
    <p:sldId id="294" r:id="rId5"/>
    <p:sldId id="300" r:id="rId6"/>
    <p:sldId id="280" r:id="rId7"/>
    <p:sldId id="265" r:id="rId8"/>
    <p:sldId id="266" r:id="rId9"/>
    <p:sldId id="281" r:id="rId10"/>
    <p:sldId id="285" r:id="rId11"/>
    <p:sldId id="282" r:id="rId12"/>
    <p:sldId id="304" r:id="rId13"/>
    <p:sldId id="305" r:id="rId14"/>
    <p:sldId id="286" r:id="rId15"/>
    <p:sldId id="283" r:id="rId16"/>
    <p:sldId id="303" r:id="rId17"/>
    <p:sldId id="284" r:id="rId18"/>
    <p:sldId id="288" r:id="rId19"/>
    <p:sldId id="289" r:id="rId20"/>
    <p:sldId id="270" r:id="rId21"/>
    <p:sldId id="290" r:id="rId22"/>
    <p:sldId id="291" r:id="rId23"/>
    <p:sldId id="271" r:id="rId24"/>
    <p:sldId id="292" r:id="rId25"/>
    <p:sldId id="293" r:id="rId26"/>
    <p:sldId id="297" r:id="rId27"/>
    <p:sldId id="258"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679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86" d="100"/>
          <a:sy n="86" d="100"/>
        </p:scale>
        <p:origin x="514"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2-09T12:55:17.987" idx="1">
    <p:pos x="10" y="10"/>
    <p:text/>
    <p:extLst>
      <p:ext uri="{C676402C-5697-4E1C-873F-D02D1690AC5C}">
        <p15:threadingInfo xmlns:p15="http://schemas.microsoft.com/office/powerpoint/2012/main" timeZoneBias="-480"/>
      </p:ext>
    </p:extLst>
  </p:cm>
</p:cmLst>
</file>

<file path=ppt/drawings/_rels/vmlDrawing1.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e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4.sv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pic>
        <p:nvPicPr>
          <p:cNvPr id="6" name="图形 5">
            <a:extLst>
              <a:ext uri="{FF2B5EF4-FFF2-40B4-BE49-F238E27FC236}">
                <a16:creationId xmlns:a16="http://schemas.microsoft.com/office/drawing/2014/main" id="{A1104012-D94E-4495-B1D6-AB3CF45F7B47}"/>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4093" t="16308" r="17860" b="4605"/>
          <a:stretch/>
        </p:blipFill>
        <p:spPr>
          <a:xfrm>
            <a:off x="0" y="0"/>
            <a:ext cx="12750358" cy="6858000"/>
          </a:xfrm>
          <a:prstGeom prst="rect">
            <a:avLst/>
          </a:prstGeom>
        </p:spPr>
      </p:pic>
      <p:grpSp>
        <p:nvGrpSpPr>
          <p:cNvPr id="7" name="组合 6">
            <a:extLst>
              <a:ext uri="{FF2B5EF4-FFF2-40B4-BE49-F238E27FC236}">
                <a16:creationId xmlns:a16="http://schemas.microsoft.com/office/drawing/2014/main" id="{580B9E4F-6D83-48B3-848B-54C93AD37100}"/>
              </a:ext>
            </a:extLst>
          </p:cNvPr>
          <p:cNvGrpSpPr/>
          <p:nvPr userDrawn="1"/>
        </p:nvGrpSpPr>
        <p:grpSpPr>
          <a:xfrm>
            <a:off x="1858531" y="-808470"/>
            <a:ext cx="8474939" cy="8474939"/>
            <a:chOff x="1858530" y="-808470"/>
            <a:chExt cx="8474939" cy="8474939"/>
          </a:xfrm>
        </p:grpSpPr>
        <p:sp>
          <p:nvSpPr>
            <p:cNvPr id="8" name="椭圆 7">
              <a:extLst>
                <a:ext uri="{FF2B5EF4-FFF2-40B4-BE49-F238E27FC236}">
                  <a16:creationId xmlns:a16="http://schemas.microsoft.com/office/drawing/2014/main" id="{88803D99-552F-4C96-B16E-617370DE44C1}"/>
                </a:ext>
              </a:extLst>
            </p:cNvPr>
            <p:cNvSpPr/>
            <p:nvPr/>
          </p:nvSpPr>
          <p:spPr>
            <a:xfrm>
              <a:off x="1858530" y="-808470"/>
              <a:ext cx="8474939" cy="8474939"/>
            </a:xfrm>
            <a:prstGeom prst="ellipse">
              <a:avLst/>
            </a:prstGeom>
            <a:solidFill>
              <a:schemeClr val="bg1"/>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3"/>
                </a:solidFill>
              </a:endParaRPr>
            </a:p>
          </p:txBody>
        </p:sp>
        <p:sp>
          <p:nvSpPr>
            <p:cNvPr id="9" name="椭圆 8">
              <a:extLst>
                <a:ext uri="{FF2B5EF4-FFF2-40B4-BE49-F238E27FC236}">
                  <a16:creationId xmlns:a16="http://schemas.microsoft.com/office/drawing/2014/main" id="{CEE2C32C-B006-4536-9203-327B1D2B140E}"/>
                </a:ext>
              </a:extLst>
            </p:cNvPr>
            <p:cNvSpPr/>
            <p:nvPr/>
          </p:nvSpPr>
          <p:spPr>
            <a:xfrm>
              <a:off x="2027534" y="-639465"/>
              <a:ext cx="8136929" cy="8136929"/>
            </a:xfrm>
            <a:prstGeom prst="ellipse">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3"/>
                </a:solidFill>
              </a:endParaRPr>
            </a:p>
          </p:txBody>
        </p:sp>
      </p:grpSp>
      <p:pic>
        <p:nvPicPr>
          <p:cNvPr id="10" name="图形 9">
            <a:extLst>
              <a:ext uri="{FF2B5EF4-FFF2-40B4-BE49-F238E27FC236}">
                <a16:creationId xmlns:a16="http://schemas.microsoft.com/office/drawing/2014/main" id="{1194E61D-E4B8-4163-A57D-2F71A28ADE1A}"/>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23880" y="-431051"/>
            <a:ext cx="7344240" cy="7344240"/>
          </a:xfrm>
          <a:prstGeom prst="rect">
            <a:avLst/>
          </a:prstGeom>
        </p:spPr>
      </p:pic>
      <p:sp>
        <p:nvSpPr>
          <p:cNvPr id="11" name="文本框 10">
            <a:extLst>
              <a:ext uri="{FF2B5EF4-FFF2-40B4-BE49-F238E27FC236}">
                <a16:creationId xmlns:a16="http://schemas.microsoft.com/office/drawing/2014/main" id="{3CED0B77-41B8-4D64-84E1-F1D60EFA7A57}"/>
              </a:ext>
            </a:extLst>
          </p:cNvPr>
          <p:cNvSpPr txBox="1"/>
          <p:nvPr userDrawn="1"/>
        </p:nvSpPr>
        <p:spPr>
          <a:xfrm>
            <a:off x="2894312" y="2921169"/>
            <a:ext cx="6403376" cy="1015663"/>
          </a:xfrm>
          <a:prstGeom prst="rect">
            <a:avLst/>
          </a:prstGeom>
          <a:noFill/>
        </p:spPr>
        <p:txBody>
          <a:bodyPr wrap="square" rtlCol="0">
            <a:spAutoFit/>
          </a:bodyPr>
          <a:lstStyle/>
          <a:p>
            <a:pPr algn="dist"/>
            <a:r>
              <a:rPr lang="zh-CN" altLang="en-US" sz="6000" b="1" spc="100" dirty="0">
                <a:solidFill>
                  <a:schemeClr val="accent3"/>
                </a:solidFill>
                <a:latin typeface="+mj-ea"/>
                <a:ea typeface="+mj-ea"/>
              </a:rPr>
              <a:t>向量范数的定义</a:t>
            </a:r>
          </a:p>
        </p:txBody>
      </p:sp>
      <p:cxnSp>
        <p:nvCxnSpPr>
          <p:cNvPr id="14" name="直接连接符 13">
            <a:extLst>
              <a:ext uri="{FF2B5EF4-FFF2-40B4-BE49-F238E27FC236}">
                <a16:creationId xmlns:a16="http://schemas.microsoft.com/office/drawing/2014/main" id="{9B98B4EA-351F-4952-9DE8-682A42B21C98}"/>
              </a:ext>
            </a:extLst>
          </p:cNvPr>
          <p:cNvCxnSpPr/>
          <p:nvPr/>
        </p:nvCxnSpPr>
        <p:spPr>
          <a:xfrm>
            <a:off x="3936000" y="4706946"/>
            <a:ext cx="432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60DF487F-70FF-48F3-97E7-6E3463741B7E}"/>
              </a:ext>
            </a:extLst>
          </p:cNvPr>
          <p:cNvCxnSpPr/>
          <p:nvPr/>
        </p:nvCxnSpPr>
        <p:spPr>
          <a:xfrm>
            <a:off x="3936000" y="5245323"/>
            <a:ext cx="432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347E84D5-E855-41FD-A9A6-956491F58314}"/>
              </a:ext>
            </a:extLst>
          </p:cNvPr>
          <p:cNvSpPr/>
          <p:nvPr userDrawn="1"/>
        </p:nvSpPr>
        <p:spPr>
          <a:xfrm>
            <a:off x="4918134" y="4745302"/>
            <a:ext cx="2089033" cy="461665"/>
          </a:xfrm>
          <a:prstGeom prst="rect">
            <a:avLst/>
          </a:prstGeom>
        </p:spPr>
        <p:txBody>
          <a:bodyPr wrap="none">
            <a:spAutoFit/>
          </a:bodyPr>
          <a:lstStyle/>
          <a:p>
            <a:r>
              <a:rPr lang="zh-CN" altLang="en-US" sz="2400" b="1" dirty="0"/>
              <a:t>理学院</a:t>
            </a:r>
            <a:r>
              <a:rPr lang="en-US" altLang="zh-CN" sz="2400" b="1" dirty="0"/>
              <a:t>    </a:t>
            </a:r>
            <a:r>
              <a:rPr lang="zh-CN" altLang="en-US" sz="2400" b="1" dirty="0"/>
              <a:t>张亮</a:t>
            </a:r>
          </a:p>
        </p:txBody>
      </p:sp>
      <p:pic>
        <p:nvPicPr>
          <p:cNvPr id="18" name="图片 17">
            <a:extLst>
              <a:ext uri="{FF2B5EF4-FFF2-40B4-BE49-F238E27FC236}">
                <a16:creationId xmlns:a16="http://schemas.microsoft.com/office/drawing/2014/main" id="{A59CE02D-A0C3-4FDE-A9E3-768398124AE3}"/>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5063718" y="817555"/>
            <a:ext cx="2064565" cy="1934609"/>
          </a:xfrm>
          <a:prstGeom prst="rect">
            <a:avLst/>
          </a:prstGeom>
        </p:spPr>
      </p:pic>
    </p:spTree>
    <p:extLst>
      <p:ext uri="{BB962C8B-B14F-4D97-AF65-F5344CB8AC3E}">
        <p14:creationId xmlns:p14="http://schemas.microsoft.com/office/powerpoint/2010/main" val="111967760"/>
      </p:ext>
    </p:extLst>
  </p:cSld>
  <p:clrMapOvr>
    <a:masterClrMapping/>
  </p:clrMapOvr>
  <p:transition spd="slow">
    <p:strips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DC68EFD-C1EC-4F76-B9BD-75D181F9EE6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344400" cy="6953250"/>
          </a:xfrm>
          <a:prstGeom prst="rect">
            <a:avLst/>
          </a:prstGeom>
        </p:spPr>
      </p:pic>
      <p:sp>
        <p:nvSpPr>
          <p:cNvPr id="7" name="矩形 6">
            <a:extLst>
              <a:ext uri="{FF2B5EF4-FFF2-40B4-BE49-F238E27FC236}">
                <a16:creationId xmlns:a16="http://schemas.microsoft.com/office/drawing/2014/main" id="{AF9DD506-05DE-4E3C-95F8-C09A59D97382}"/>
              </a:ext>
            </a:extLst>
          </p:cNvPr>
          <p:cNvSpPr/>
          <p:nvPr userDrawn="1"/>
        </p:nvSpPr>
        <p:spPr>
          <a:xfrm>
            <a:off x="0" y="558515"/>
            <a:ext cx="12344400" cy="60019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7EF6C02D-3C8B-4720-8591-1C25439A0CC3}"/>
              </a:ext>
            </a:extLst>
          </p:cNvPr>
          <p:cNvSpPr/>
          <p:nvPr userDrawn="1"/>
        </p:nvSpPr>
        <p:spPr>
          <a:xfrm>
            <a:off x="0" y="531275"/>
            <a:ext cx="12344400" cy="3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35DCFF06-EE8F-4516-82B1-0C85604E580C}"/>
              </a:ext>
            </a:extLst>
          </p:cNvPr>
          <p:cNvSpPr/>
          <p:nvPr userDrawn="1"/>
        </p:nvSpPr>
        <p:spPr>
          <a:xfrm>
            <a:off x="0" y="6524458"/>
            <a:ext cx="12344400" cy="3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A0599BFB-F301-422B-AFEB-354FB129214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55636" y="85638"/>
            <a:ext cx="1636364" cy="360000"/>
          </a:xfrm>
          <a:prstGeom prst="rect">
            <a:avLst/>
          </a:prstGeom>
        </p:spPr>
      </p:pic>
      <p:sp>
        <p:nvSpPr>
          <p:cNvPr id="13" name="文本占位符 12">
            <a:extLst>
              <a:ext uri="{FF2B5EF4-FFF2-40B4-BE49-F238E27FC236}">
                <a16:creationId xmlns:a16="http://schemas.microsoft.com/office/drawing/2014/main" id="{0C1E2C03-1066-4F09-AA9C-50C8915AF156}"/>
              </a:ext>
            </a:extLst>
          </p:cNvPr>
          <p:cNvSpPr>
            <a:spLocks noGrp="1"/>
          </p:cNvSpPr>
          <p:nvPr>
            <p:ph type="body" sz="quarter" idx="10" hasCustomPrompt="1"/>
          </p:nvPr>
        </p:nvSpPr>
        <p:spPr>
          <a:xfrm>
            <a:off x="695325" y="574327"/>
            <a:ext cx="6388100" cy="720000"/>
          </a:xfrm>
        </p:spPr>
        <p:txBody>
          <a:bodyPr anchor="b">
            <a:normAutofit/>
          </a:bodyPr>
          <a:lstStyle>
            <a:lvl1pPr marL="0" indent="0">
              <a:buNone/>
              <a:defRPr sz="3200" b="1">
                <a:solidFill>
                  <a:schemeClr val="accent3"/>
                </a:solidFill>
              </a:defRPr>
            </a:lvl1pPr>
          </a:lstStyle>
          <a:p>
            <a:pPr lvl="0"/>
            <a:r>
              <a:rPr lang="zh-CN" altLang="en-US" dirty="0"/>
              <a:t>标题</a:t>
            </a:r>
          </a:p>
        </p:txBody>
      </p:sp>
    </p:spTree>
    <p:extLst>
      <p:ext uri="{BB962C8B-B14F-4D97-AF65-F5344CB8AC3E}">
        <p14:creationId xmlns:p14="http://schemas.microsoft.com/office/powerpoint/2010/main" val="3248921762"/>
      </p:ext>
    </p:extLst>
  </p:cSld>
  <p:clrMapOvr>
    <a:masterClrMapping/>
  </p:clrMapOvr>
  <p:transition spd="slow">
    <p:strips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封面">
    <p:spTree>
      <p:nvGrpSpPr>
        <p:cNvPr id="1" name=""/>
        <p:cNvGrpSpPr/>
        <p:nvPr/>
      </p:nvGrpSpPr>
      <p:grpSpPr>
        <a:xfrm>
          <a:off x="0" y="0"/>
          <a:ext cx="0" cy="0"/>
          <a:chOff x="0" y="0"/>
          <a:chExt cx="0" cy="0"/>
        </a:xfrm>
      </p:grpSpPr>
      <p:pic>
        <p:nvPicPr>
          <p:cNvPr id="6" name="图形 5">
            <a:extLst>
              <a:ext uri="{FF2B5EF4-FFF2-40B4-BE49-F238E27FC236}">
                <a16:creationId xmlns:a16="http://schemas.microsoft.com/office/drawing/2014/main" id="{A1104012-D94E-4495-B1D6-AB3CF45F7B47}"/>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4093" t="16308" r="17860" b="4605"/>
          <a:stretch/>
        </p:blipFill>
        <p:spPr>
          <a:xfrm>
            <a:off x="0" y="0"/>
            <a:ext cx="12750358" cy="6858000"/>
          </a:xfrm>
          <a:prstGeom prst="rect">
            <a:avLst/>
          </a:prstGeom>
        </p:spPr>
      </p:pic>
      <p:grpSp>
        <p:nvGrpSpPr>
          <p:cNvPr id="7" name="组合 6">
            <a:extLst>
              <a:ext uri="{FF2B5EF4-FFF2-40B4-BE49-F238E27FC236}">
                <a16:creationId xmlns:a16="http://schemas.microsoft.com/office/drawing/2014/main" id="{580B9E4F-6D83-48B3-848B-54C93AD37100}"/>
              </a:ext>
            </a:extLst>
          </p:cNvPr>
          <p:cNvGrpSpPr/>
          <p:nvPr userDrawn="1"/>
        </p:nvGrpSpPr>
        <p:grpSpPr>
          <a:xfrm>
            <a:off x="1858531" y="-808470"/>
            <a:ext cx="8474939" cy="8474939"/>
            <a:chOff x="1858530" y="-808470"/>
            <a:chExt cx="8474939" cy="8474939"/>
          </a:xfrm>
        </p:grpSpPr>
        <p:sp>
          <p:nvSpPr>
            <p:cNvPr id="8" name="椭圆 7">
              <a:extLst>
                <a:ext uri="{FF2B5EF4-FFF2-40B4-BE49-F238E27FC236}">
                  <a16:creationId xmlns:a16="http://schemas.microsoft.com/office/drawing/2014/main" id="{88803D99-552F-4C96-B16E-617370DE44C1}"/>
                </a:ext>
              </a:extLst>
            </p:cNvPr>
            <p:cNvSpPr/>
            <p:nvPr/>
          </p:nvSpPr>
          <p:spPr>
            <a:xfrm>
              <a:off x="1858530" y="-808470"/>
              <a:ext cx="8474939" cy="8474939"/>
            </a:xfrm>
            <a:prstGeom prst="ellipse">
              <a:avLst/>
            </a:prstGeom>
            <a:solidFill>
              <a:schemeClr val="bg1"/>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3"/>
                </a:solidFill>
              </a:endParaRPr>
            </a:p>
          </p:txBody>
        </p:sp>
        <p:sp>
          <p:nvSpPr>
            <p:cNvPr id="9" name="椭圆 8">
              <a:extLst>
                <a:ext uri="{FF2B5EF4-FFF2-40B4-BE49-F238E27FC236}">
                  <a16:creationId xmlns:a16="http://schemas.microsoft.com/office/drawing/2014/main" id="{CEE2C32C-B006-4536-9203-327B1D2B140E}"/>
                </a:ext>
              </a:extLst>
            </p:cNvPr>
            <p:cNvSpPr/>
            <p:nvPr/>
          </p:nvSpPr>
          <p:spPr>
            <a:xfrm>
              <a:off x="2027534" y="-639465"/>
              <a:ext cx="8136929" cy="8136929"/>
            </a:xfrm>
            <a:prstGeom prst="ellipse">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3"/>
                </a:solidFill>
              </a:endParaRPr>
            </a:p>
          </p:txBody>
        </p:sp>
      </p:grpSp>
      <p:pic>
        <p:nvPicPr>
          <p:cNvPr id="10" name="图形 9">
            <a:extLst>
              <a:ext uri="{FF2B5EF4-FFF2-40B4-BE49-F238E27FC236}">
                <a16:creationId xmlns:a16="http://schemas.microsoft.com/office/drawing/2014/main" id="{1194E61D-E4B8-4163-A57D-2F71A28ADE1A}"/>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23880" y="-431051"/>
            <a:ext cx="7344240" cy="7344240"/>
          </a:xfrm>
          <a:prstGeom prst="rect">
            <a:avLst/>
          </a:prstGeom>
        </p:spPr>
      </p:pic>
      <p:sp>
        <p:nvSpPr>
          <p:cNvPr id="11" name="文本框 10">
            <a:extLst>
              <a:ext uri="{FF2B5EF4-FFF2-40B4-BE49-F238E27FC236}">
                <a16:creationId xmlns:a16="http://schemas.microsoft.com/office/drawing/2014/main" id="{3CED0B77-41B8-4D64-84E1-F1D60EFA7A57}"/>
              </a:ext>
            </a:extLst>
          </p:cNvPr>
          <p:cNvSpPr txBox="1"/>
          <p:nvPr userDrawn="1"/>
        </p:nvSpPr>
        <p:spPr>
          <a:xfrm>
            <a:off x="4418956" y="3254753"/>
            <a:ext cx="3354088" cy="1631216"/>
          </a:xfrm>
          <a:prstGeom prst="rect">
            <a:avLst/>
          </a:prstGeom>
          <a:noFill/>
        </p:spPr>
        <p:txBody>
          <a:bodyPr wrap="square" rtlCol="0">
            <a:spAutoFit/>
          </a:bodyPr>
          <a:lstStyle/>
          <a:p>
            <a:pPr algn="dist"/>
            <a:r>
              <a:rPr lang="zh-CN" altLang="en-US" sz="7200" b="1" spc="100" dirty="0">
                <a:solidFill>
                  <a:schemeClr val="accent3"/>
                </a:solidFill>
                <a:latin typeface="+mj-ea"/>
                <a:ea typeface="+mj-ea"/>
              </a:rPr>
              <a:t>谢谢</a:t>
            </a:r>
            <a:endParaRPr lang="en-US" altLang="zh-CN" sz="7200" b="1" spc="100" dirty="0">
              <a:solidFill>
                <a:schemeClr val="accent3"/>
              </a:solidFill>
              <a:latin typeface="+mj-ea"/>
              <a:ea typeface="+mj-ea"/>
            </a:endParaRPr>
          </a:p>
          <a:p>
            <a:pPr algn="dist"/>
            <a:r>
              <a:rPr lang="en-US" altLang="zh-CN" sz="2400" b="1" spc="100" dirty="0">
                <a:solidFill>
                  <a:schemeClr val="accent3"/>
                </a:solidFill>
                <a:latin typeface="+mj-ea"/>
                <a:ea typeface="+mj-ea"/>
              </a:rPr>
              <a:t>THANK YOU</a:t>
            </a:r>
            <a:endParaRPr lang="zh-CN" altLang="en-US" sz="2400" b="1" spc="100" dirty="0">
              <a:solidFill>
                <a:schemeClr val="accent3"/>
              </a:solidFill>
              <a:latin typeface="+mj-ea"/>
              <a:ea typeface="+mj-ea"/>
            </a:endParaRPr>
          </a:p>
        </p:txBody>
      </p:sp>
      <p:pic>
        <p:nvPicPr>
          <p:cNvPr id="18" name="图片 17">
            <a:extLst>
              <a:ext uri="{FF2B5EF4-FFF2-40B4-BE49-F238E27FC236}">
                <a16:creationId xmlns:a16="http://schemas.microsoft.com/office/drawing/2014/main" id="{A59CE02D-A0C3-4FDE-A9E3-768398124AE3}"/>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5345217" y="1527975"/>
            <a:ext cx="1501563" cy="1407046"/>
          </a:xfrm>
          <a:prstGeom prst="rect">
            <a:avLst/>
          </a:prstGeom>
        </p:spPr>
      </p:pic>
    </p:spTree>
    <p:extLst>
      <p:ext uri="{BB962C8B-B14F-4D97-AF65-F5344CB8AC3E}">
        <p14:creationId xmlns:p14="http://schemas.microsoft.com/office/powerpoint/2010/main" val="2415422204"/>
      </p:ext>
    </p:extLst>
  </p:cSld>
  <p:clrMapOvr>
    <a:masterClrMapping/>
  </p:clrMapOvr>
  <p:transition spd="slow">
    <p:strips dir="ru"/>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1BA5F75-4952-46AA-AAD7-00F60292B2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E53FD92-F770-4441-82DC-8B98B4E29E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23DF5CC-F52C-4BFA-88EA-AA30167DA9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58DBD2-C522-439D-9C27-93602316D994}" type="datetimeFigureOut">
              <a:rPr lang="zh-CN" altLang="en-US" smtClean="0"/>
              <a:t>2021/11/18 Thursday</a:t>
            </a:fld>
            <a:endParaRPr lang="zh-CN" altLang="en-US"/>
          </a:p>
        </p:txBody>
      </p:sp>
      <p:sp>
        <p:nvSpPr>
          <p:cNvPr id="5" name="页脚占位符 4">
            <a:extLst>
              <a:ext uri="{FF2B5EF4-FFF2-40B4-BE49-F238E27FC236}">
                <a16:creationId xmlns:a16="http://schemas.microsoft.com/office/drawing/2014/main" id="{B1ADCFBA-E91E-4CCB-979A-0F57AC2632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77DD520-274C-4F07-AC00-041D25BC70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A1DE16-7891-4560-94C2-7B74448FF6A8}" type="slidenum">
              <a:rPr lang="zh-CN" altLang="en-US" smtClean="0"/>
              <a:t>‹#›</a:t>
            </a:fld>
            <a:endParaRPr lang="zh-CN" altLang="en-US"/>
          </a:p>
        </p:txBody>
      </p:sp>
    </p:spTree>
    <p:extLst>
      <p:ext uri="{BB962C8B-B14F-4D97-AF65-F5344CB8AC3E}">
        <p14:creationId xmlns:p14="http://schemas.microsoft.com/office/powerpoint/2010/main" val="4006312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01" userDrawn="1">
          <p15:clr>
            <a:srgbClr val="F26B43"/>
          </p15:clr>
        </p15:guide>
        <p15:guide id="2" orient="horz" pos="346" userDrawn="1">
          <p15:clr>
            <a:srgbClr val="F26B43"/>
          </p15:clr>
        </p15:guide>
        <p15:guide id="3" orient="horz" pos="3974" userDrawn="1">
          <p15:clr>
            <a:srgbClr val="F26B43"/>
          </p15:clr>
        </p15:guide>
        <p15:guide id="4" pos="43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71.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80.png"/></Relationships>
</file>

<file path=ppt/slides/_rels/slide1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40.png"/><Relationship Id="rId7" Type="http://schemas.openxmlformats.org/officeDocument/2006/relationships/image" Target="../media/image3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240.png"/><Relationship Id="rId7" Type="http://schemas.openxmlformats.org/officeDocument/2006/relationships/image" Target="../media/image36.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0.png"/><Relationship Id="rId4" Type="http://schemas.openxmlformats.org/officeDocument/2006/relationships/image" Target="../media/image29.png"/><Relationship Id="rId9"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92.png"/><Relationship Id="rId4" Type="http://schemas.openxmlformats.org/officeDocument/2006/relationships/image" Target="../media/image293.png"/></Relationships>
</file>

<file path=ppt/slides/_rels/slide15.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image" Target="../media/image160.png"/><Relationship Id="rId1" Type="http://schemas.openxmlformats.org/officeDocument/2006/relationships/slideLayout" Target="../slideLayouts/slideLayout2.xml"/><Relationship Id="rId4" Type="http://schemas.openxmlformats.org/officeDocument/2006/relationships/image" Target="../media/image260.png"/></Relationships>
</file>

<file path=ppt/slides/_rels/slide16.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240.png"/><Relationship Id="rId7" Type="http://schemas.openxmlformats.org/officeDocument/2006/relationships/image" Target="../media/image39.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321.png"/><Relationship Id="rId5" Type="http://schemas.openxmlformats.org/officeDocument/2006/relationships/image" Target="../media/image291.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2" Type="http://schemas.openxmlformats.org/officeDocument/2006/relationships/image" Target="../media/image3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1.png"/><Relationship Id="rId7" Type="http://schemas.openxmlformats.org/officeDocument/2006/relationships/image" Target="../media/image351.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320.png"/><Relationship Id="rId5" Type="http://schemas.openxmlformats.org/officeDocument/2006/relationships/image" Target="../media/image2910.png"/><Relationship Id="rId4" Type="http://schemas.openxmlformats.org/officeDocument/2006/relationships/image" Target="../media/image290.png"/></Relationships>
</file>

<file path=ppt/slides/_rels/slide19.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0.pn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8" Type="http://schemas.openxmlformats.org/officeDocument/2006/relationships/image" Target="../media/image381.png"/><Relationship Id="rId3" Type="http://schemas.openxmlformats.org/officeDocument/2006/relationships/image" Target="../media/image341.png"/><Relationship Id="rId7" Type="http://schemas.openxmlformats.org/officeDocument/2006/relationships/image" Target="../media/image350.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320.png"/><Relationship Id="rId5" Type="http://schemas.openxmlformats.org/officeDocument/2006/relationships/image" Target="../media/image2910.png"/><Relationship Id="rId4" Type="http://schemas.openxmlformats.org/officeDocument/2006/relationships/image" Target="../media/image290.png"/></Relationships>
</file>

<file path=ppt/slides/_rels/slide21.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image" Target="../media/image39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80.png"/><Relationship Id="rId3" Type="http://schemas.openxmlformats.org/officeDocument/2006/relationships/image" Target="../media/image341.png"/><Relationship Id="rId7" Type="http://schemas.openxmlformats.org/officeDocument/2006/relationships/image" Target="../media/image350.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320.png"/><Relationship Id="rId5" Type="http://schemas.openxmlformats.org/officeDocument/2006/relationships/image" Target="../media/image2910.png"/><Relationship Id="rId4" Type="http://schemas.openxmlformats.org/officeDocument/2006/relationships/image" Target="../media/image290.png"/><Relationship Id="rId9" Type="http://schemas.openxmlformats.org/officeDocument/2006/relationships/image" Target="../media/image41.png"/></Relationships>
</file>

<file path=ppt/slides/_rels/slide23.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 Id="rId9" Type="http://schemas.openxmlformats.org/officeDocument/2006/relationships/image" Target="../media/image48.png"/></Relationships>
</file>

<file path=ppt/slides/_rels/slide24.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 Id="rId9" Type="http://schemas.openxmlformats.org/officeDocument/2006/relationships/image" Target="../media/image55.png"/></Relationships>
</file>

<file path=ppt/slides/_rels/slide25.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62.png"/></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image" Target="../media/image17.png"/><Relationship Id="rId7" Type="http://schemas.openxmlformats.org/officeDocument/2006/relationships/image" Target="../media/image27.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630.png"/><Relationship Id="rId4" Type="http://schemas.openxmlformats.org/officeDocument/2006/relationships/image" Target="../media/image63.png"/><Relationship Id="rId9" Type="http://schemas.openxmlformats.org/officeDocument/2006/relationships/image" Target="../media/image28.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00.png"/><Relationship Id="rId2" Type="http://schemas.openxmlformats.org/officeDocument/2006/relationships/image" Target="../media/image70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9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0.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nvSpPr>
        <p:spPr bwMode="auto">
          <a:xfrm>
            <a:off x="2171564" y="1687389"/>
            <a:ext cx="7776864"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b="1">
                <a:solidFill>
                  <a:srgbClr val="0033CC"/>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ea typeface="宋体" pitchFamily="2" charset="-122"/>
              </a:defRPr>
            </a:lvl2pPr>
            <a:lvl3pPr algn="ctr" rtl="0" eaLnBrk="0" fontAlgn="base" hangingPunct="0">
              <a:spcBef>
                <a:spcPct val="0"/>
              </a:spcBef>
              <a:spcAft>
                <a:spcPct val="0"/>
              </a:spcAft>
              <a:defRPr sz="3200">
                <a:solidFill>
                  <a:schemeClr val="tx2"/>
                </a:solidFill>
                <a:latin typeface="Arial" charset="0"/>
                <a:ea typeface="宋体" pitchFamily="2" charset="-122"/>
              </a:defRPr>
            </a:lvl3pPr>
            <a:lvl4pPr algn="ctr" rtl="0" eaLnBrk="0" fontAlgn="base" hangingPunct="0">
              <a:spcBef>
                <a:spcPct val="0"/>
              </a:spcBef>
              <a:spcAft>
                <a:spcPct val="0"/>
              </a:spcAft>
              <a:defRPr sz="3200">
                <a:solidFill>
                  <a:schemeClr val="tx2"/>
                </a:solidFill>
                <a:latin typeface="Arial" charset="0"/>
                <a:ea typeface="宋体" pitchFamily="2" charset="-122"/>
              </a:defRPr>
            </a:lvl4pPr>
            <a:lvl5pPr algn="ctr" rtl="0" eaLnBrk="0" fontAlgn="base" hangingPunct="0">
              <a:spcBef>
                <a:spcPct val="0"/>
              </a:spcBef>
              <a:spcAft>
                <a:spcPct val="0"/>
              </a:spcAft>
              <a:defRPr sz="3200">
                <a:solidFill>
                  <a:schemeClr val="tx2"/>
                </a:solidFill>
                <a:latin typeface="Arial" charset="0"/>
                <a:ea typeface="宋体" pitchFamily="2" charset="-122"/>
              </a:defRPr>
            </a:lvl5pPr>
            <a:lvl6pPr marL="457200" algn="ctr" rtl="0" fontAlgn="base">
              <a:spcBef>
                <a:spcPct val="0"/>
              </a:spcBef>
              <a:spcAft>
                <a:spcPct val="0"/>
              </a:spcAft>
              <a:defRPr sz="3200">
                <a:solidFill>
                  <a:schemeClr val="tx2"/>
                </a:solidFill>
                <a:latin typeface="Arial" charset="0"/>
                <a:ea typeface="宋体" pitchFamily="2" charset="-122"/>
              </a:defRPr>
            </a:lvl6pPr>
            <a:lvl7pPr marL="914400" algn="ctr" rtl="0" fontAlgn="base">
              <a:spcBef>
                <a:spcPct val="0"/>
              </a:spcBef>
              <a:spcAft>
                <a:spcPct val="0"/>
              </a:spcAft>
              <a:defRPr sz="3200">
                <a:solidFill>
                  <a:schemeClr val="tx2"/>
                </a:solidFill>
                <a:latin typeface="Arial" charset="0"/>
                <a:ea typeface="宋体" pitchFamily="2" charset="-122"/>
              </a:defRPr>
            </a:lvl7pPr>
            <a:lvl8pPr marL="1371600" algn="ctr" rtl="0" fontAlgn="base">
              <a:spcBef>
                <a:spcPct val="0"/>
              </a:spcBef>
              <a:spcAft>
                <a:spcPct val="0"/>
              </a:spcAft>
              <a:defRPr sz="3200">
                <a:solidFill>
                  <a:schemeClr val="tx2"/>
                </a:solidFill>
                <a:latin typeface="Arial" charset="0"/>
                <a:ea typeface="宋体" pitchFamily="2" charset="-122"/>
              </a:defRPr>
            </a:lvl8pPr>
            <a:lvl9pPr marL="1828800" algn="ctr" rtl="0" fontAlgn="base">
              <a:spcBef>
                <a:spcPct val="0"/>
              </a:spcBef>
              <a:spcAft>
                <a:spcPct val="0"/>
              </a:spcAft>
              <a:defRPr sz="3200">
                <a:solidFill>
                  <a:schemeClr val="tx2"/>
                </a:solidFill>
                <a:latin typeface="Arial" charset="0"/>
                <a:ea typeface="宋体" pitchFamily="2" charset="-122"/>
              </a:defRPr>
            </a:lvl9pPr>
          </a:lstStyle>
          <a:p>
            <a:r>
              <a:rPr lang="en-US" altLang="zh-CN" dirty="0"/>
              <a:t>Jordan</a:t>
            </a:r>
            <a:r>
              <a:rPr lang="zh-CN" altLang="en-US" dirty="0"/>
              <a:t>标准形</a:t>
            </a:r>
          </a:p>
        </p:txBody>
      </p:sp>
      <p:sp>
        <p:nvSpPr>
          <p:cNvPr id="4" name="Rectangle 6"/>
          <p:cNvSpPr>
            <a:spLocks noGrp="1" noChangeArrowheads="1"/>
          </p:cNvSpPr>
          <p:nvPr/>
        </p:nvSpPr>
        <p:spPr bwMode="auto">
          <a:xfrm>
            <a:off x="2243572" y="3418011"/>
            <a:ext cx="7776864"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None/>
              <a:defRPr sz="3200">
                <a:solidFill>
                  <a:srgbClr val="0070C0"/>
                </a:solidFill>
                <a:latin typeface="华文楷体" panose="02010600040101010101" pitchFamily="2" charset="-122"/>
                <a:ea typeface="华文楷体" panose="02010600040101010101" pitchFamily="2" charset="-122"/>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fontAlgn="base">
              <a:spcBef>
                <a:spcPct val="20000"/>
              </a:spcBef>
              <a:spcAft>
                <a:spcPct val="0"/>
              </a:spcAft>
              <a:buNone/>
              <a:defRPr sz="2000">
                <a:solidFill>
                  <a:schemeClr val="tx1"/>
                </a:solidFill>
                <a:latin typeface="+mn-lt"/>
                <a:ea typeface="+mn-ea"/>
              </a:defRPr>
            </a:lvl6pPr>
            <a:lvl7pPr marL="2743200" indent="0" algn="ctr" rtl="0" fontAlgn="base">
              <a:spcBef>
                <a:spcPct val="20000"/>
              </a:spcBef>
              <a:spcAft>
                <a:spcPct val="0"/>
              </a:spcAft>
              <a:buNone/>
              <a:defRPr sz="2000">
                <a:solidFill>
                  <a:schemeClr val="tx1"/>
                </a:solidFill>
                <a:latin typeface="+mn-lt"/>
                <a:ea typeface="+mn-ea"/>
              </a:defRPr>
            </a:lvl7pPr>
            <a:lvl8pPr marL="3200400" indent="0" algn="ctr" rtl="0" fontAlgn="base">
              <a:spcBef>
                <a:spcPct val="20000"/>
              </a:spcBef>
              <a:spcAft>
                <a:spcPct val="0"/>
              </a:spcAft>
              <a:buNone/>
              <a:defRPr sz="2000">
                <a:solidFill>
                  <a:schemeClr val="tx1"/>
                </a:solidFill>
                <a:latin typeface="+mn-lt"/>
                <a:ea typeface="+mn-ea"/>
              </a:defRPr>
            </a:lvl8pPr>
            <a:lvl9pPr marL="3657600" indent="0" algn="ctr" rtl="0" fontAlgn="base">
              <a:spcBef>
                <a:spcPct val="20000"/>
              </a:spcBef>
              <a:spcAft>
                <a:spcPct val="0"/>
              </a:spcAft>
              <a:buNone/>
              <a:defRPr sz="2000">
                <a:solidFill>
                  <a:schemeClr val="tx1"/>
                </a:solidFill>
                <a:latin typeface="+mn-lt"/>
                <a:ea typeface="+mn-ea"/>
              </a:defRPr>
            </a:lvl9pPr>
          </a:lstStyle>
          <a:p>
            <a:r>
              <a:rPr lang="zh-CN" altLang="en-US"/>
              <a:t>主讲人：赵维锐 </a:t>
            </a:r>
            <a:endParaRPr lang="en-US" altLang="zh-CN" dirty="0"/>
          </a:p>
          <a:p>
            <a:r>
              <a:rPr lang="zh-CN" altLang="en-US" dirty="0"/>
              <a:t>单位：武汉理工大学</a:t>
            </a:r>
          </a:p>
        </p:txBody>
      </p:sp>
    </p:spTree>
    <p:extLst>
      <p:ext uri="{BB962C8B-B14F-4D97-AF65-F5344CB8AC3E}">
        <p14:creationId xmlns:p14="http://schemas.microsoft.com/office/powerpoint/2010/main" val="2869572951"/>
      </p:ext>
    </p:extLst>
  </p:cSld>
  <p:clrMapOvr>
    <a:masterClrMapping/>
  </p:clrMapOvr>
  <p:transition spd="slow">
    <p:strips dir="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计算矩阵</a:t>
            </a:r>
            <a:r>
              <a:rPr lang="en-US" altLang="zh-CN" dirty="0"/>
              <a:t>Jordan</a:t>
            </a:r>
            <a:r>
              <a:rPr lang="zh-CN" altLang="en-US" dirty="0"/>
              <a:t>标准形的方法一</a:t>
            </a:r>
          </a:p>
        </p:txBody>
      </p:sp>
      <mc:AlternateContent xmlns:mc="http://schemas.openxmlformats.org/markup-compatibility/2006" xmlns:a14="http://schemas.microsoft.com/office/drawing/2010/main">
        <mc:Choice Requires="a14">
          <p:sp>
            <p:nvSpPr>
              <p:cNvPr id="3" name="Rectangle 13"/>
              <p:cNvSpPr>
                <a:spLocks noChangeArrowheads="1"/>
              </p:cNvSpPr>
              <p:nvPr/>
            </p:nvSpPr>
            <p:spPr bwMode="auto">
              <a:xfrm>
                <a:off x="714791" y="1494331"/>
                <a:ext cx="7415213" cy="109844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SzTx/>
                  <a:buFontTx/>
                  <a:buNone/>
                </a:pPr>
                <a:r>
                  <a:rPr lang="zh-CN" altLang="en-US" sz="2400" b="1" dirty="0">
                    <a:solidFill>
                      <a:srgbClr val="006666"/>
                    </a:solidFill>
                    <a:latin typeface="+mn-ea"/>
                    <a:ea typeface="+mn-ea"/>
                  </a:rPr>
                  <a:t>例</a:t>
                </a:r>
                <a:r>
                  <a:rPr lang="en-US" altLang="zh-CN" sz="2400" b="1" dirty="0">
                    <a:solidFill>
                      <a:srgbClr val="006666"/>
                    </a:solidFill>
                    <a:latin typeface="+mn-ea"/>
                    <a:ea typeface="+mn-ea"/>
                  </a:rPr>
                  <a:t>1  </a:t>
                </a:r>
                <a:r>
                  <a:rPr lang="zh-CN" altLang="en-US" sz="2400" b="1" dirty="0">
                    <a:solidFill>
                      <a:srgbClr val="006666"/>
                    </a:solidFill>
                    <a:latin typeface="+mn-ea"/>
                    <a:ea typeface="+mn-ea"/>
                  </a:rPr>
                  <a:t>求</a:t>
                </a:r>
                <a:r>
                  <a:rPr lang="zh-CN" altLang="en-US" sz="2400" b="1" dirty="0">
                    <a:solidFill>
                      <a:srgbClr val="467979"/>
                    </a:solidFill>
                    <a:latin typeface="+mn-ea"/>
                    <a:ea typeface="+mn-ea"/>
                  </a:rPr>
                  <a:t>矩</a:t>
                </a:r>
                <a:r>
                  <a:rPr lang="zh-CN" altLang="en-US" sz="2400" b="1" dirty="0">
                    <a:solidFill>
                      <a:srgbClr val="006666"/>
                    </a:solidFill>
                    <a:latin typeface="+mn-ea"/>
                    <a:ea typeface="+mn-ea"/>
                  </a:rPr>
                  <a:t>阵</a:t>
                </a:r>
                <a14:m>
                  <m:oMath xmlns:m="http://schemas.openxmlformats.org/officeDocument/2006/math">
                    <m:r>
                      <a:rPr lang="en-US" altLang="zh-CN" sz="2400" b="1" i="1" smtClean="0">
                        <a:solidFill>
                          <a:srgbClr val="006666"/>
                        </a:solidFill>
                        <a:latin typeface="Cambria Math"/>
                        <a:ea typeface="+mn-ea"/>
                      </a:rPr>
                      <m:t>𝑨</m:t>
                    </m:r>
                    <m:r>
                      <a:rPr lang="en-US" altLang="zh-CN" sz="2400" b="0" i="1" smtClean="0">
                        <a:solidFill>
                          <a:srgbClr val="006666"/>
                        </a:solidFill>
                        <a:latin typeface="Cambria Math"/>
                        <a:ea typeface="+mn-ea"/>
                      </a:rPr>
                      <m:t>=</m:t>
                    </m:r>
                    <m:d>
                      <m:dPr>
                        <m:begChr m:val="["/>
                        <m:endChr m:val="]"/>
                        <m:ctrlPr>
                          <a:rPr lang="en-US" altLang="zh-CN" sz="2400" i="1" smtClean="0">
                            <a:solidFill>
                              <a:srgbClr val="006666"/>
                            </a:solidFill>
                            <a:latin typeface="Cambria Math" panose="02040503050406030204" pitchFamily="18" charset="0"/>
                            <a:ea typeface="+mn-ea"/>
                          </a:rPr>
                        </m:ctrlPr>
                      </m:dPr>
                      <m:e>
                        <m:m>
                          <m:mPr>
                            <m:mcs>
                              <m:mc>
                                <m:mcPr>
                                  <m:count m:val="3"/>
                                  <m:mcJc m:val="center"/>
                                </m:mcPr>
                              </m:mc>
                            </m:mcs>
                            <m:ctrlPr>
                              <a:rPr lang="en-US" altLang="zh-CN" sz="2400" i="1" smtClean="0">
                                <a:solidFill>
                                  <a:srgbClr val="006666"/>
                                </a:solidFill>
                                <a:latin typeface="Cambria Math" panose="02040503050406030204" pitchFamily="18" charset="0"/>
                                <a:ea typeface="+mn-ea"/>
                              </a:rPr>
                            </m:ctrlPr>
                          </m:mPr>
                          <m:mr>
                            <m:e>
                              <m:r>
                                <m:rPr>
                                  <m:brk m:alnAt="7"/>
                                </m:rPr>
                                <a:rPr lang="en-US" altLang="zh-CN" sz="2400" b="0" i="1" smtClean="0">
                                  <a:solidFill>
                                    <a:srgbClr val="006666"/>
                                  </a:solidFill>
                                  <a:latin typeface="Cambria Math"/>
                                  <a:ea typeface="+mn-ea"/>
                                </a:rPr>
                                <m:t>−</m:t>
                              </m:r>
                              <m:r>
                                <a:rPr lang="en-US" altLang="zh-CN" sz="2400" b="0" i="1" smtClean="0">
                                  <a:solidFill>
                                    <a:srgbClr val="006666"/>
                                  </a:solidFill>
                                  <a:latin typeface="Cambria Math"/>
                                  <a:ea typeface="+mn-ea"/>
                                </a:rPr>
                                <m:t>1</m:t>
                              </m:r>
                            </m:e>
                            <m:e>
                              <m:r>
                                <a:rPr lang="en-US" altLang="zh-CN" sz="2400" b="0" i="1" smtClean="0">
                                  <a:solidFill>
                                    <a:srgbClr val="006666"/>
                                  </a:solidFill>
                                  <a:latin typeface="Cambria Math"/>
                                  <a:ea typeface="+mn-ea"/>
                                </a:rPr>
                                <m:t>−2</m:t>
                              </m:r>
                            </m:e>
                            <m:e>
                              <m:r>
                                <a:rPr lang="en-US" altLang="zh-CN" sz="2400" b="0" i="1" smtClean="0">
                                  <a:solidFill>
                                    <a:srgbClr val="006666"/>
                                  </a:solidFill>
                                  <a:latin typeface="Cambria Math"/>
                                  <a:ea typeface="+mn-ea"/>
                                </a:rPr>
                                <m:t>6</m:t>
                              </m:r>
                            </m:e>
                          </m:mr>
                          <m:mr>
                            <m:e>
                              <m:r>
                                <a:rPr lang="en-US" altLang="zh-CN" sz="2400" b="0" i="1" smtClean="0">
                                  <a:solidFill>
                                    <a:srgbClr val="006666"/>
                                  </a:solidFill>
                                  <a:latin typeface="Cambria Math"/>
                                  <a:ea typeface="+mn-ea"/>
                                </a:rPr>
                                <m:t>−1</m:t>
                              </m:r>
                            </m:e>
                            <m:e>
                              <m:r>
                                <a:rPr lang="en-US" altLang="zh-CN" sz="2400" b="0" i="1" smtClean="0">
                                  <a:solidFill>
                                    <a:srgbClr val="006666"/>
                                  </a:solidFill>
                                  <a:latin typeface="Cambria Math"/>
                                  <a:ea typeface="+mn-ea"/>
                                </a:rPr>
                                <m:t>0</m:t>
                              </m:r>
                            </m:e>
                            <m:e>
                              <m:r>
                                <a:rPr lang="en-US" altLang="zh-CN" sz="2400" b="0" i="1" smtClean="0">
                                  <a:solidFill>
                                    <a:srgbClr val="006666"/>
                                  </a:solidFill>
                                  <a:latin typeface="Cambria Math"/>
                                  <a:ea typeface="+mn-ea"/>
                                </a:rPr>
                                <m:t>3</m:t>
                              </m:r>
                            </m:e>
                          </m:mr>
                          <m:mr>
                            <m:e>
                              <m:r>
                                <a:rPr lang="en-US" altLang="zh-CN" sz="2400" b="0" i="1" smtClean="0">
                                  <a:solidFill>
                                    <a:srgbClr val="006666"/>
                                  </a:solidFill>
                                  <a:latin typeface="Cambria Math"/>
                                  <a:ea typeface="+mn-ea"/>
                                </a:rPr>
                                <m:t>−1</m:t>
                              </m:r>
                            </m:e>
                            <m:e>
                              <m:r>
                                <a:rPr lang="en-US" altLang="zh-CN" sz="2400" b="0" i="1" smtClean="0">
                                  <a:solidFill>
                                    <a:srgbClr val="006666"/>
                                  </a:solidFill>
                                  <a:latin typeface="Cambria Math"/>
                                  <a:ea typeface="+mn-ea"/>
                                </a:rPr>
                                <m:t>−1</m:t>
                              </m:r>
                            </m:e>
                            <m:e>
                              <m:r>
                                <a:rPr lang="en-US" altLang="zh-CN" sz="2400" b="0" i="1" smtClean="0">
                                  <a:solidFill>
                                    <a:srgbClr val="006666"/>
                                  </a:solidFill>
                                  <a:latin typeface="Cambria Math"/>
                                  <a:ea typeface="+mn-ea"/>
                                </a:rPr>
                                <m:t>4</m:t>
                              </m:r>
                            </m:e>
                          </m:mr>
                        </m:m>
                      </m:e>
                    </m:d>
                  </m:oMath>
                </a14:m>
                <a:r>
                  <a:rPr lang="zh-CN" altLang="en-US" sz="2400" b="1" dirty="0">
                    <a:solidFill>
                      <a:srgbClr val="006666"/>
                    </a:solidFill>
                    <a:latin typeface="+mn-ea"/>
                    <a:ea typeface="+mn-ea"/>
                  </a:rPr>
                  <a:t>的</a:t>
                </a:r>
                <a:r>
                  <a:rPr lang="en-US" altLang="zh-CN" sz="2400" b="1" dirty="0">
                    <a:solidFill>
                      <a:srgbClr val="006666"/>
                    </a:solidFill>
                    <a:latin typeface="Cambria" pitchFamily="18" charset="0"/>
                    <a:ea typeface="Cambria" pitchFamily="18" charset="0"/>
                  </a:rPr>
                  <a:t>Jordan</a:t>
                </a:r>
                <a:r>
                  <a:rPr lang="zh-CN" altLang="en-US" sz="2400" b="1" dirty="0">
                    <a:solidFill>
                      <a:srgbClr val="006666"/>
                    </a:solidFill>
                    <a:latin typeface="+mn-ea"/>
                    <a:ea typeface="+mn-ea"/>
                  </a:rPr>
                  <a:t>标准形</a:t>
                </a:r>
                <a:r>
                  <a:rPr lang="en-US" altLang="zh-CN" sz="2400" b="1" dirty="0">
                    <a:solidFill>
                      <a:srgbClr val="006666"/>
                    </a:solidFill>
                    <a:latin typeface="+mn-ea"/>
                    <a:ea typeface="+mn-ea"/>
                  </a:rPr>
                  <a:t>.</a:t>
                </a:r>
                <a:endParaRPr lang="zh-CN" altLang="en-US" sz="2400" b="1" dirty="0">
                  <a:solidFill>
                    <a:srgbClr val="006666"/>
                  </a:solidFill>
                  <a:latin typeface="+mn-ea"/>
                  <a:ea typeface="+mn-ea"/>
                </a:endParaRPr>
              </a:p>
            </p:txBody>
          </p:sp>
        </mc:Choice>
        <mc:Fallback xmlns="">
          <p:sp>
            <p:nvSpPr>
              <p:cNvPr id="3" name="Rectangle 13"/>
              <p:cNvSpPr>
                <a:spLocks noRot="1" noChangeAspect="1" noMove="1" noResize="1" noEditPoints="1" noAdjustHandles="1" noChangeArrowheads="1" noChangeShapeType="1" noTextEdit="1"/>
              </p:cNvSpPr>
              <p:nvPr/>
            </p:nvSpPr>
            <p:spPr bwMode="auto">
              <a:xfrm>
                <a:off x="714791" y="1494331"/>
                <a:ext cx="7415213" cy="1098442"/>
              </a:xfrm>
              <a:prstGeom prst="rect">
                <a:avLst/>
              </a:prstGeom>
              <a:blipFill rotWithShape="0">
                <a:blip r:embed="rId3"/>
                <a:stretch>
                  <a:fillRect l="-12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Rectangle 13"/>
              <p:cNvSpPr>
                <a:spLocks noChangeArrowheads="1"/>
              </p:cNvSpPr>
              <p:nvPr/>
            </p:nvSpPr>
            <p:spPr bwMode="auto">
              <a:xfrm>
                <a:off x="749771" y="2623581"/>
                <a:ext cx="8124409" cy="91134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85000"/>
                  <a:buBlip>
                    <a:blip r:embed="rId4"/>
                  </a:buBlip>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SzTx/>
                  <a:buNone/>
                </a:pPr>
                <a:r>
                  <a:rPr lang="zh-CN" altLang="en-US" sz="2000" b="1" i="0" dirty="0">
                    <a:solidFill>
                      <a:srgbClr val="006666"/>
                    </a:solidFill>
                    <a:latin typeface="+mn-ea"/>
                    <a:ea typeface="+mn-ea"/>
                  </a:rPr>
                  <a:t>解：</a:t>
                </a:r>
                <a:r>
                  <a:rPr lang="zh-CN" altLang="en-US" sz="2000" b="1" i="0" dirty="0">
                    <a:solidFill>
                      <a:schemeClr val="accent6">
                        <a:lumMod val="75000"/>
                      </a:schemeClr>
                    </a:solidFill>
                    <a:latin typeface="+mn-ea"/>
                    <a:ea typeface="+mn-ea"/>
                  </a:rPr>
                  <a:t>特征矩阵</a:t>
                </a:r>
                <a:r>
                  <a:rPr lang="zh-CN" altLang="en-US" sz="2000" b="1" i="0" dirty="0">
                    <a:solidFill>
                      <a:srgbClr val="006666"/>
                    </a:solidFill>
                    <a:latin typeface="+mn-ea"/>
                    <a:ea typeface="+mn-ea"/>
                  </a:rPr>
                  <a:t>为</a:t>
                </a:r>
                <a14:m>
                  <m:oMath xmlns:m="http://schemas.openxmlformats.org/officeDocument/2006/math">
                    <m:r>
                      <a:rPr lang="en-US" altLang="zh-CN" sz="2000" b="1" i="1" smtClean="0">
                        <a:solidFill>
                          <a:srgbClr val="0070C0"/>
                        </a:solidFill>
                        <a:latin typeface="Cambria Math"/>
                        <a:ea typeface="+mn-ea"/>
                      </a:rPr>
                      <m:t>𝑨</m:t>
                    </m:r>
                    <m:d>
                      <m:dPr>
                        <m:ctrlPr>
                          <a:rPr lang="en-US" altLang="zh-CN" sz="2000" b="1" i="1" smtClean="0">
                            <a:solidFill>
                              <a:srgbClr val="0070C0"/>
                            </a:solidFill>
                            <a:latin typeface="Cambria Math" panose="02040503050406030204" pitchFamily="18" charset="0"/>
                            <a:ea typeface="+mn-ea"/>
                          </a:rPr>
                        </m:ctrlPr>
                      </m:dPr>
                      <m:e>
                        <m:r>
                          <a:rPr lang="en-US" altLang="zh-CN" sz="2000" b="1" i="1" smtClean="0">
                            <a:solidFill>
                              <a:srgbClr val="0070C0"/>
                            </a:solidFill>
                            <a:latin typeface="Cambria Math"/>
                            <a:ea typeface="+mn-ea"/>
                          </a:rPr>
                          <m:t>𝝀</m:t>
                        </m:r>
                      </m:e>
                    </m:d>
                    <m:r>
                      <a:rPr lang="en-US" altLang="zh-CN" sz="2000" b="1" i="1" smtClean="0">
                        <a:solidFill>
                          <a:srgbClr val="0070C0"/>
                        </a:solidFill>
                        <a:latin typeface="Cambria Math"/>
                        <a:ea typeface="+mn-ea"/>
                      </a:rPr>
                      <m:t>=</m:t>
                    </m:r>
                    <m:r>
                      <a:rPr lang="en-US" altLang="zh-CN" sz="2000" b="1" i="1" smtClean="0">
                        <a:solidFill>
                          <a:srgbClr val="0070C0"/>
                        </a:solidFill>
                        <a:latin typeface="Cambria Math"/>
                        <a:ea typeface="+mn-ea"/>
                      </a:rPr>
                      <m:t>𝝀</m:t>
                    </m:r>
                    <m:r>
                      <a:rPr lang="en-US" altLang="zh-CN" sz="2000" b="1" i="1" smtClean="0">
                        <a:solidFill>
                          <a:srgbClr val="0070C0"/>
                        </a:solidFill>
                        <a:latin typeface="Cambria Math"/>
                        <a:ea typeface="+mn-ea"/>
                      </a:rPr>
                      <m:t>𝑬</m:t>
                    </m:r>
                    <m:r>
                      <a:rPr lang="en-US" altLang="zh-CN" sz="2000" b="1" i="1" smtClean="0">
                        <a:solidFill>
                          <a:srgbClr val="0070C0"/>
                        </a:solidFill>
                        <a:latin typeface="Cambria Math"/>
                        <a:ea typeface="+mn-ea"/>
                      </a:rPr>
                      <m:t>−</m:t>
                    </m:r>
                    <m:r>
                      <a:rPr lang="en-US" altLang="zh-CN" sz="2000" b="1" i="1" smtClean="0">
                        <a:solidFill>
                          <a:srgbClr val="0070C0"/>
                        </a:solidFill>
                        <a:latin typeface="Cambria Math"/>
                        <a:ea typeface="+mn-ea"/>
                      </a:rPr>
                      <m:t>𝑨</m:t>
                    </m:r>
                    <m:r>
                      <a:rPr lang="en-US" altLang="zh-CN" sz="2000" b="1" i="1" smtClean="0">
                        <a:solidFill>
                          <a:srgbClr val="0070C0"/>
                        </a:solidFill>
                        <a:latin typeface="Cambria Math"/>
                        <a:ea typeface="+mn-ea"/>
                      </a:rPr>
                      <m:t>=</m:t>
                    </m:r>
                    <m:d>
                      <m:dPr>
                        <m:begChr m:val="["/>
                        <m:endChr m:val="]"/>
                        <m:ctrlPr>
                          <a:rPr lang="en-US" altLang="zh-CN" sz="2000" b="1" i="1" smtClean="0">
                            <a:solidFill>
                              <a:srgbClr val="0070C0"/>
                            </a:solidFill>
                            <a:latin typeface="Cambria Math" panose="02040503050406030204" pitchFamily="18" charset="0"/>
                            <a:ea typeface="+mn-ea"/>
                          </a:rPr>
                        </m:ctrlPr>
                      </m:dPr>
                      <m:e>
                        <m:m>
                          <m:mPr>
                            <m:mcs>
                              <m:mc>
                                <m:mcPr>
                                  <m:count m:val="3"/>
                                  <m:mcJc m:val="center"/>
                                </m:mcPr>
                              </m:mc>
                            </m:mcs>
                            <m:ctrlPr>
                              <a:rPr lang="en-US" altLang="zh-CN" sz="2000" b="1" i="1" smtClean="0">
                                <a:solidFill>
                                  <a:srgbClr val="0070C0"/>
                                </a:solidFill>
                                <a:latin typeface="Cambria Math" panose="02040503050406030204" pitchFamily="18" charset="0"/>
                                <a:ea typeface="+mn-ea"/>
                              </a:rPr>
                            </m:ctrlPr>
                          </m:mPr>
                          <m:mr>
                            <m:e>
                              <m:r>
                                <a:rPr lang="en-US" altLang="zh-CN" sz="2000" b="1" i="1" smtClean="0">
                                  <a:solidFill>
                                    <a:srgbClr val="0070C0"/>
                                  </a:solidFill>
                                  <a:latin typeface="Cambria Math"/>
                                  <a:ea typeface="+mn-ea"/>
                                </a:rPr>
                                <m:t>𝝀</m:t>
                              </m:r>
                              <m:r>
                                <a:rPr lang="en-US" altLang="zh-CN" sz="2000" b="1" i="1" smtClean="0">
                                  <a:solidFill>
                                    <a:srgbClr val="0070C0"/>
                                  </a:solidFill>
                                  <a:latin typeface="Cambria Math"/>
                                  <a:ea typeface="+mn-ea"/>
                                </a:rPr>
                                <m:t>+</m:t>
                              </m:r>
                              <m:r>
                                <a:rPr lang="en-US" altLang="zh-CN" sz="2000" b="1" i="1" smtClean="0">
                                  <a:solidFill>
                                    <a:srgbClr val="0070C0"/>
                                  </a:solidFill>
                                  <a:latin typeface="Cambria Math"/>
                                  <a:ea typeface="+mn-ea"/>
                                </a:rPr>
                                <m:t>𝟏</m:t>
                              </m:r>
                            </m:e>
                            <m:e>
                              <m:r>
                                <a:rPr lang="en-US" altLang="zh-CN" sz="2000" b="1" i="1" smtClean="0">
                                  <a:solidFill>
                                    <a:srgbClr val="0070C0"/>
                                  </a:solidFill>
                                  <a:latin typeface="Cambria Math"/>
                                  <a:ea typeface="+mn-ea"/>
                                </a:rPr>
                                <m:t>𝟐</m:t>
                              </m:r>
                            </m:e>
                            <m:e>
                              <m:r>
                                <a:rPr lang="en-US" altLang="zh-CN" sz="2000" b="1" i="1" smtClean="0">
                                  <a:solidFill>
                                    <a:srgbClr val="0070C0"/>
                                  </a:solidFill>
                                  <a:latin typeface="Cambria Math"/>
                                  <a:ea typeface="+mn-ea"/>
                                </a:rPr>
                                <m:t>−</m:t>
                              </m:r>
                              <m:r>
                                <a:rPr lang="en-US" altLang="zh-CN" sz="2000" b="1" i="1" smtClean="0">
                                  <a:solidFill>
                                    <a:srgbClr val="0070C0"/>
                                  </a:solidFill>
                                  <a:latin typeface="Cambria Math"/>
                                  <a:ea typeface="+mn-ea"/>
                                </a:rPr>
                                <m:t>𝟔</m:t>
                              </m:r>
                            </m:e>
                          </m:mr>
                          <m:mr>
                            <m:e>
                              <m:r>
                                <a:rPr lang="en-US" altLang="zh-CN" sz="2000" b="1" i="1" smtClean="0">
                                  <a:solidFill>
                                    <a:srgbClr val="0070C0"/>
                                  </a:solidFill>
                                  <a:latin typeface="Cambria Math"/>
                                  <a:ea typeface="+mn-ea"/>
                                </a:rPr>
                                <m:t>𝟏</m:t>
                              </m:r>
                            </m:e>
                            <m:e>
                              <m:r>
                                <a:rPr lang="en-US" altLang="zh-CN" sz="2000" b="1" i="1">
                                  <a:solidFill>
                                    <a:srgbClr val="0070C0"/>
                                  </a:solidFill>
                                  <a:latin typeface="Cambria Math"/>
                                  <a:ea typeface="+mn-ea"/>
                                </a:rPr>
                                <m:t>𝝀</m:t>
                              </m:r>
                            </m:e>
                            <m:e>
                              <m:r>
                                <a:rPr lang="en-US" altLang="zh-CN" sz="2000" b="1" i="1" smtClean="0">
                                  <a:solidFill>
                                    <a:srgbClr val="0070C0"/>
                                  </a:solidFill>
                                  <a:latin typeface="Cambria Math"/>
                                  <a:ea typeface="+mn-ea"/>
                                </a:rPr>
                                <m:t>−</m:t>
                              </m:r>
                              <m:r>
                                <a:rPr lang="en-US" altLang="zh-CN" sz="2000" b="1" i="1" smtClean="0">
                                  <a:solidFill>
                                    <a:srgbClr val="0070C0"/>
                                  </a:solidFill>
                                  <a:latin typeface="Cambria Math"/>
                                  <a:ea typeface="+mn-ea"/>
                                </a:rPr>
                                <m:t>𝟑</m:t>
                              </m:r>
                            </m:e>
                          </m:mr>
                          <m:mr>
                            <m:e>
                              <m:r>
                                <a:rPr lang="en-US" altLang="zh-CN" sz="2000" b="1" i="1" smtClean="0">
                                  <a:solidFill>
                                    <a:srgbClr val="0070C0"/>
                                  </a:solidFill>
                                  <a:latin typeface="Cambria Math"/>
                                  <a:ea typeface="+mn-ea"/>
                                </a:rPr>
                                <m:t>𝟏</m:t>
                              </m:r>
                            </m:e>
                            <m:e>
                              <m:r>
                                <a:rPr lang="en-US" altLang="zh-CN" sz="2000" b="1" i="1" smtClean="0">
                                  <a:solidFill>
                                    <a:srgbClr val="0070C0"/>
                                  </a:solidFill>
                                  <a:latin typeface="Cambria Math"/>
                                  <a:ea typeface="+mn-ea"/>
                                </a:rPr>
                                <m:t>𝟏</m:t>
                              </m:r>
                            </m:e>
                            <m:e>
                              <m:r>
                                <a:rPr lang="en-US" altLang="zh-CN" sz="2000" b="1" i="1">
                                  <a:solidFill>
                                    <a:srgbClr val="0070C0"/>
                                  </a:solidFill>
                                  <a:latin typeface="Cambria Math"/>
                                  <a:ea typeface="+mn-ea"/>
                                </a:rPr>
                                <m:t>𝝀</m:t>
                              </m:r>
                              <m:r>
                                <a:rPr lang="en-US" altLang="zh-CN" sz="2000" b="1" i="1" smtClean="0">
                                  <a:solidFill>
                                    <a:srgbClr val="0070C0"/>
                                  </a:solidFill>
                                  <a:latin typeface="Cambria Math"/>
                                  <a:ea typeface="+mn-ea"/>
                                </a:rPr>
                                <m:t>−</m:t>
                              </m:r>
                              <m:r>
                                <a:rPr lang="en-US" altLang="zh-CN" sz="2000" b="1" i="1" smtClean="0">
                                  <a:solidFill>
                                    <a:srgbClr val="0070C0"/>
                                  </a:solidFill>
                                  <a:latin typeface="Cambria Math"/>
                                  <a:ea typeface="+mn-ea"/>
                                </a:rPr>
                                <m:t>𝟒</m:t>
                              </m:r>
                            </m:e>
                          </m:mr>
                        </m:m>
                      </m:e>
                    </m:d>
                  </m:oMath>
                </a14:m>
                <a:endParaRPr lang="zh-CN" altLang="en-US" sz="2000" b="1" dirty="0">
                  <a:solidFill>
                    <a:srgbClr val="006666"/>
                  </a:solidFill>
                  <a:latin typeface="+mn-ea"/>
                  <a:ea typeface="+mn-ea"/>
                </a:endParaRPr>
              </a:p>
            </p:txBody>
          </p:sp>
        </mc:Choice>
        <mc:Fallback xmlns="">
          <p:sp>
            <p:nvSpPr>
              <p:cNvPr id="5" name="Rectangle 13"/>
              <p:cNvSpPr>
                <a:spLocks noRot="1" noChangeAspect="1" noMove="1" noResize="1" noEditPoints="1" noAdjustHandles="1" noChangeArrowheads="1" noChangeShapeType="1" noTextEdit="1"/>
              </p:cNvSpPr>
              <p:nvPr/>
            </p:nvSpPr>
            <p:spPr bwMode="auto">
              <a:xfrm>
                <a:off x="749771" y="2623581"/>
                <a:ext cx="8124409" cy="911340"/>
              </a:xfrm>
              <a:prstGeom prst="rect">
                <a:avLst/>
              </a:prstGeom>
              <a:blipFill rotWithShape="1">
                <a:blip r:embed="rId5"/>
                <a:stretch>
                  <a:fillRect l="-82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4240234128"/>
      </p:ext>
    </p:extLst>
  </p:cSld>
  <p:clrMapOvr>
    <a:masterClrMapping/>
  </p:clrMapOvr>
  <p:transition spd="slow">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计算矩阵</a:t>
            </a:r>
            <a:r>
              <a:rPr lang="en-US" altLang="zh-CN" dirty="0"/>
              <a:t>Jordan</a:t>
            </a:r>
            <a:r>
              <a:rPr lang="zh-CN" altLang="en-US" dirty="0"/>
              <a:t>标准形的方法一</a:t>
            </a:r>
          </a:p>
        </p:txBody>
      </p:sp>
      <p:sp>
        <p:nvSpPr>
          <p:cNvPr id="6" name="矩形 5"/>
          <p:cNvSpPr/>
          <p:nvPr/>
        </p:nvSpPr>
        <p:spPr>
          <a:xfrm>
            <a:off x="634442" y="1465651"/>
            <a:ext cx="1049262" cy="461665"/>
          </a:xfrm>
          <a:prstGeom prst="rect">
            <a:avLst/>
          </a:prstGeom>
        </p:spPr>
        <p:txBody>
          <a:bodyPr wrap="none">
            <a:spAutoFit/>
          </a:bodyPr>
          <a:lstStyle/>
          <a:p>
            <a:r>
              <a:rPr kumimoji="1" lang="en-US" altLang="zh-CN" sz="2400" b="1" dirty="0">
                <a:solidFill>
                  <a:srgbClr val="000000"/>
                </a:solidFill>
                <a:latin typeface="Cambria" pitchFamily="18" charset="0"/>
                <a:ea typeface="Cambria" pitchFamily="18" charset="0"/>
              </a:rPr>
              <a:t>Step 2</a:t>
            </a:r>
            <a:endParaRPr lang="zh-CN" altLang="en-US" sz="2400" dirty="0">
              <a:latin typeface="Cambria" pitchFamily="18" charset="0"/>
            </a:endParaRPr>
          </a:p>
        </p:txBody>
      </p:sp>
      <mc:AlternateContent xmlns:mc="http://schemas.openxmlformats.org/markup-compatibility/2006" xmlns:a14="http://schemas.microsoft.com/office/drawing/2010/main">
        <mc:Choice Requires="a14">
          <p:sp>
            <p:nvSpPr>
              <p:cNvPr id="24" name="Rectangle 8">
                <a:extLst>
                  <a:ext uri="{FF2B5EF4-FFF2-40B4-BE49-F238E27FC236}">
                    <a16:creationId xmlns:a16="http://schemas.microsoft.com/office/drawing/2014/main" id="{88E0C11F-6794-4FFC-92F4-CE4389D1E38A}"/>
                  </a:ext>
                </a:extLst>
              </p:cNvPr>
              <p:cNvSpPr>
                <a:spLocks noChangeArrowheads="1"/>
              </p:cNvSpPr>
              <p:nvPr/>
            </p:nvSpPr>
            <p:spPr bwMode="auto">
              <a:xfrm>
                <a:off x="594850" y="3078419"/>
                <a:ext cx="7561263" cy="1495794"/>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lnSpc>
                    <a:spcPct val="120000"/>
                  </a:lnSpc>
                </a:pPr>
                <a:r>
                  <a:rPr lang="zh-CN" altLang="en-US" sz="2800" b="1" dirty="0">
                    <a:solidFill>
                      <a:schemeClr val="accent6"/>
                    </a:solidFill>
                    <a:latin typeface="+mn-ea"/>
                  </a:rPr>
                  <a:t>定义</a:t>
                </a:r>
                <a:endParaRPr lang="en-US" altLang="zh-CN" sz="2800" b="1" dirty="0">
                  <a:solidFill>
                    <a:schemeClr val="accent6"/>
                  </a:solidFill>
                  <a:latin typeface="+mn-ea"/>
                </a:endParaRPr>
              </a:p>
              <a:p>
                <a:pPr marL="361950">
                  <a:lnSpc>
                    <a:spcPct val="120000"/>
                  </a:lnSpc>
                </a:pPr>
                <a:r>
                  <a:rPr lang="zh-CN" altLang="en-US" sz="2400" b="1" dirty="0">
                    <a:latin typeface="+mn-ea"/>
                  </a:rPr>
                  <a:t>称</a:t>
                </a:r>
                <a14:m>
                  <m:oMath xmlns:m="http://schemas.openxmlformats.org/officeDocument/2006/math">
                    <m:r>
                      <a:rPr lang="en-US" altLang="zh-CN" sz="2400" b="1" i="1" smtClean="0">
                        <a:latin typeface="Cambria Math"/>
                      </a:rPr>
                      <m:t>𝑨</m:t>
                    </m:r>
                    <m:r>
                      <a:rPr lang="en-US" altLang="zh-CN" sz="2400" b="1" i="1" smtClean="0">
                        <a:latin typeface="Cambria Math"/>
                      </a:rPr>
                      <m:t>(</m:t>
                    </m:r>
                    <m:r>
                      <a:rPr lang="en-US" altLang="zh-CN" sz="2400" b="1" i="1" smtClean="0">
                        <a:latin typeface="Cambria Math"/>
                      </a:rPr>
                      <m:t>𝝀</m:t>
                    </m:r>
                    <m:r>
                      <a:rPr lang="en-US" altLang="zh-CN" sz="2400" b="1" i="1" smtClean="0">
                        <a:latin typeface="Cambria Math"/>
                      </a:rPr>
                      <m:t>)</m:t>
                    </m:r>
                  </m:oMath>
                </a14:m>
                <a:r>
                  <a:rPr lang="zh-CN" altLang="en-US" sz="2400" b="1" dirty="0">
                    <a:latin typeface="+mn-ea"/>
                  </a:rPr>
                  <a:t>中所有</a:t>
                </a:r>
                <a14:m>
                  <m:oMath xmlns:m="http://schemas.openxmlformats.org/officeDocument/2006/math">
                    <m:r>
                      <a:rPr lang="en-US" altLang="zh-CN" sz="2400" b="1" i="1" smtClean="0">
                        <a:latin typeface="Cambria Math"/>
                      </a:rPr>
                      <m:t>𝒌</m:t>
                    </m:r>
                  </m:oMath>
                </a14:m>
                <a:r>
                  <a:rPr lang="zh-CN" altLang="en-US" sz="2400" b="1" dirty="0">
                    <a:latin typeface="+mn-ea"/>
                  </a:rPr>
                  <a:t>阶子式首项系数为</a:t>
                </a:r>
                <a:r>
                  <a:rPr lang="en-US" altLang="zh-CN" sz="2400" b="1" dirty="0">
                    <a:latin typeface="+mn-ea"/>
                  </a:rPr>
                  <a:t>1</a:t>
                </a:r>
                <a:r>
                  <a:rPr lang="zh-CN" altLang="en-US" sz="2400" b="1" dirty="0">
                    <a:latin typeface="+mn-ea"/>
                  </a:rPr>
                  <a:t>的最大公因式称为</a:t>
                </a:r>
                <a14:m>
                  <m:oMath xmlns:m="http://schemas.openxmlformats.org/officeDocument/2006/math">
                    <m:r>
                      <a:rPr lang="en-US" altLang="zh-CN" sz="2400" b="1" i="1" smtClean="0">
                        <a:latin typeface="Cambria Math"/>
                      </a:rPr>
                      <m:t>𝑨</m:t>
                    </m:r>
                    <m:r>
                      <a:rPr lang="en-US" altLang="zh-CN" sz="2400" b="1" i="1" smtClean="0">
                        <a:latin typeface="Cambria Math"/>
                      </a:rPr>
                      <m:t>(</m:t>
                    </m:r>
                    <m:r>
                      <a:rPr lang="en-US" altLang="zh-CN" sz="2400" b="1" i="1" smtClean="0">
                        <a:latin typeface="Cambria Math"/>
                      </a:rPr>
                      <m:t>𝝀</m:t>
                    </m:r>
                    <m:r>
                      <a:rPr lang="en-US" altLang="zh-CN" sz="2400" b="1" i="1" smtClean="0">
                        <a:latin typeface="Cambria Math"/>
                      </a:rPr>
                      <m:t>)</m:t>
                    </m:r>
                  </m:oMath>
                </a14:m>
                <a:r>
                  <a:rPr lang="zh-CN" altLang="en-US" sz="2400" b="1" dirty="0">
                    <a:latin typeface="+mn-ea"/>
                  </a:rPr>
                  <a:t>的</a:t>
                </a:r>
                <a14:m>
                  <m:oMath xmlns:m="http://schemas.openxmlformats.org/officeDocument/2006/math">
                    <m:r>
                      <a:rPr lang="en-US" altLang="zh-CN" sz="2400" b="1" i="1" dirty="0" smtClean="0">
                        <a:latin typeface="Cambria Math"/>
                      </a:rPr>
                      <m:t>𝒌</m:t>
                    </m:r>
                  </m:oMath>
                </a14:m>
                <a:r>
                  <a:rPr lang="zh-CN" altLang="en-US" sz="2400" b="1" dirty="0">
                    <a:latin typeface="+mn-ea"/>
                  </a:rPr>
                  <a:t>级</a:t>
                </a:r>
                <a:r>
                  <a:rPr lang="zh-CN" altLang="en-US" sz="2400" b="1" dirty="0">
                    <a:solidFill>
                      <a:srgbClr val="00B0F0"/>
                    </a:solidFill>
                    <a:latin typeface="+mn-ea"/>
                  </a:rPr>
                  <a:t>行列式因子</a:t>
                </a:r>
                <a:r>
                  <a:rPr lang="en-US" altLang="zh-CN" sz="2400" b="1" dirty="0">
                    <a:latin typeface="+mn-ea"/>
                  </a:rPr>
                  <a:t>, </a:t>
                </a:r>
                <a:r>
                  <a:rPr lang="zh-CN" altLang="en-US" sz="2400" b="1" dirty="0">
                    <a:latin typeface="+mn-ea"/>
                  </a:rPr>
                  <a:t>记为</a:t>
                </a:r>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a:rPr>
                          <m:t>𝑫</m:t>
                        </m:r>
                      </m:e>
                      <m:sub>
                        <m:r>
                          <a:rPr lang="en-US" altLang="zh-CN" sz="2400" b="1" i="1" smtClean="0">
                            <a:latin typeface="Cambria Math"/>
                          </a:rPr>
                          <m:t>𝒌</m:t>
                        </m:r>
                      </m:sub>
                    </m:sSub>
                    <m:d>
                      <m:dPr>
                        <m:ctrlPr>
                          <a:rPr lang="en-US" altLang="zh-CN" sz="2400" b="1" i="1" smtClean="0">
                            <a:latin typeface="Cambria Math" panose="02040503050406030204" pitchFamily="18" charset="0"/>
                          </a:rPr>
                        </m:ctrlPr>
                      </m:dPr>
                      <m:e>
                        <m:r>
                          <a:rPr lang="en-US" altLang="zh-CN" sz="2400" b="1" i="1" smtClean="0">
                            <a:latin typeface="Cambria Math"/>
                          </a:rPr>
                          <m:t>𝝀</m:t>
                        </m:r>
                      </m:e>
                    </m:d>
                    <m:r>
                      <a:rPr lang="en-US" altLang="zh-CN" sz="2400" b="1" i="1" smtClean="0">
                        <a:latin typeface="Cambria Math"/>
                      </a:rPr>
                      <m:t>,</m:t>
                    </m:r>
                    <m:r>
                      <a:rPr lang="en-US" altLang="zh-CN" sz="2400" b="1" i="1" smtClean="0">
                        <a:latin typeface="Cambria Math"/>
                      </a:rPr>
                      <m:t>𝒌</m:t>
                    </m:r>
                    <m:r>
                      <a:rPr lang="en-US" altLang="zh-CN" sz="2400" b="1" i="1" smtClean="0">
                        <a:latin typeface="Cambria Math"/>
                      </a:rPr>
                      <m:t>=</m:t>
                    </m:r>
                    <m:r>
                      <a:rPr lang="en-US" altLang="zh-CN" sz="2400" b="1" i="1" smtClean="0">
                        <a:latin typeface="Cambria Math"/>
                      </a:rPr>
                      <m:t>𝟏</m:t>
                    </m:r>
                    <m:r>
                      <a:rPr lang="en-US" altLang="zh-CN" sz="2400" b="1" i="1" smtClean="0">
                        <a:latin typeface="Cambria Math"/>
                      </a:rPr>
                      <m:t>,⋯,</m:t>
                    </m:r>
                    <m:r>
                      <a:rPr lang="en-US" altLang="zh-CN" sz="2400" b="1" i="1" smtClean="0">
                        <a:latin typeface="Cambria Math"/>
                      </a:rPr>
                      <m:t>𝒏</m:t>
                    </m:r>
                    <m:r>
                      <a:rPr lang="en-US" altLang="zh-CN" sz="2400" b="1" i="1" smtClean="0">
                        <a:latin typeface="Cambria Math"/>
                      </a:rPr>
                      <m:t>.</m:t>
                    </m:r>
                  </m:oMath>
                </a14:m>
                <a:endParaRPr lang="zh-CN" altLang="en-US" sz="2400" b="1" dirty="0">
                  <a:latin typeface="+mn-ea"/>
                </a:endParaRPr>
              </a:p>
            </p:txBody>
          </p:sp>
        </mc:Choice>
        <mc:Fallback xmlns="">
          <p:sp>
            <p:nvSpPr>
              <p:cNvPr id="24" name="Rectangle 8">
                <a:extLst>
                  <a:ext uri="{FF2B5EF4-FFF2-40B4-BE49-F238E27FC236}">
                    <a16:creationId xmlns:a16="http://schemas.microsoft.com/office/drawing/2014/main" xmlns="" xmlns:a14="http://schemas.microsoft.com/office/drawing/2010/main" id="{88E0C11F-6794-4FFC-92F4-CE4389D1E38A}"/>
                  </a:ext>
                </a:extLst>
              </p:cNvPr>
              <p:cNvSpPr>
                <a:spLocks noRot="1" noChangeAspect="1" noMove="1" noResize="1" noEditPoints="1" noAdjustHandles="1" noChangeArrowheads="1" noChangeShapeType="1" noTextEdit="1"/>
              </p:cNvSpPr>
              <p:nvPr/>
            </p:nvSpPr>
            <p:spPr bwMode="auto">
              <a:xfrm>
                <a:off x="594850" y="3078419"/>
                <a:ext cx="7561263" cy="1495794"/>
              </a:xfrm>
              <a:prstGeom prst="rect">
                <a:avLst/>
              </a:prstGeom>
              <a:blipFill rotWithShape="1">
                <a:blip r:embed="rId2"/>
                <a:stretch>
                  <a:fillRect l="-1694" t="-1224" b="-612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Rectangle 8">
                <a:extLst>
                  <a:ext uri="{FF2B5EF4-FFF2-40B4-BE49-F238E27FC236}">
                    <a16:creationId xmlns:a16="http://schemas.microsoft.com/office/drawing/2014/main" id="{88E0C11F-6794-4FFC-92F4-CE4389D1E38A}"/>
                  </a:ext>
                </a:extLst>
              </p:cNvPr>
              <p:cNvSpPr>
                <a:spLocks noChangeArrowheads="1"/>
              </p:cNvSpPr>
              <p:nvPr/>
            </p:nvSpPr>
            <p:spPr bwMode="auto">
              <a:xfrm>
                <a:off x="655601" y="4802879"/>
                <a:ext cx="5892194" cy="830997"/>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lnSpc>
                    <a:spcPct val="120000"/>
                  </a:lnSpc>
                </a:pPr>
                <a:r>
                  <a:rPr lang="zh-CN" altLang="en-US" sz="2000" b="1" dirty="0">
                    <a:solidFill>
                      <a:srgbClr val="FF0000"/>
                    </a:solidFill>
                    <a:latin typeface="+mn-ea"/>
                  </a:rPr>
                  <a:t>注</a:t>
                </a:r>
                <a:r>
                  <a:rPr lang="en-US" altLang="zh-CN" sz="2000" b="1" dirty="0">
                    <a:latin typeface="+mn-ea"/>
                  </a:rPr>
                  <a:t>. </a:t>
                </a:r>
              </a:p>
              <a:p>
                <a:pPr>
                  <a:lnSpc>
                    <a:spcPct val="120000"/>
                  </a:lnSpc>
                </a:pPr>
                <a14:m>
                  <m:oMathPara xmlns:m="http://schemas.openxmlformats.org/officeDocument/2006/math">
                    <m:oMathParaPr>
                      <m:jc m:val="centerGroup"/>
                    </m:oMathParaPr>
                    <m:oMath xmlns:m="http://schemas.openxmlformats.org/officeDocument/2006/math">
                      <m:sSub>
                        <m:sSubPr>
                          <m:ctrlPr>
                            <a:rPr lang="en-US" altLang="zh-CN" sz="2000" b="1" i="1" smtClean="0">
                              <a:solidFill>
                                <a:srgbClr val="0070C0"/>
                              </a:solidFill>
                              <a:latin typeface="Cambria Math" panose="02040503050406030204" pitchFamily="18" charset="0"/>
                            </a:rPr>
                          </m:ctrlPr>
                        </m:sSubPr>
                        <m:e>
                          <m:r>
                            <a:rPr lang="en-US" altLang="zh-CN" sz="2000" b="1" i="1" smtClean="0">
                              <a:solidFill>
                                <a:srgbClr val="0070C0"/>
                              </a:solidFill>
                              <a:latin typeface="Cambria Math"/>
                            </a:rPr>
                            <m:t>𝑫</m:t>
                          </m:r>
                        </m:e>
                        <m:sub>
                          <m:r>
                            <a:rPr lang="en-US" altLang="zh-CN" sz="2000" b="1" i="1" smtClean="0">
                              <a:solidFill>
                                <a:srgbClr val="0070C0"/>
                              </a:solidFill>
                              <a:latin typeface="Cambria Math"/>
                            </a:rPr>
                            <m:t>𝒌</m:t>
                          </m:r>
                          <m:r>
                            <a:rPr lang="en-US" altLang="zh-CN" sz="2000" b="1" i="1" smtClean="0">
                              <a:solidFill>
                                <a:srgbClr val="0070C0"/>
                              </a:solidFill>
                              <a:latin typeface="Cambria Math"/>
                            </a:rPr>
                            <m:t>−</m:t>
                          </m:r>
                          <m:r>
                            <a:rPr lang="en-US" altLang="zh-CN" sz="2000" b="1" i="1" smtClean="0">
                              <a:solidFill>
                                <a:srgbClr val="0070C0"/>
                              </a:solidFill>
                              <a:latin typeface="Cambria Math"/>
                            </a:rPr>
                            <m:t>𝟏</m:t>
                          </m:r>
                        </m:sub>
                      </m:sSub>
                      <m:r>
                        <a:rPr lang="en-US" altLang="zh-CN" sz="2000" b="1" i="1" smtClean="0">
                          <a:solidFill>
                            <a:srgbClr val="0070C0"/>
                          </a:solidFill>
                          <a:latin typeface="Cambria Math"/>
                        </a:rPr>
                        <m:t>(</m:t>
                      </m:r>
                      <m:r>
                        <a:rPr lang="en-US" altLang="zh-CN" sz="2000" b="1" i="1" smtClean="0">
                          <a:solidFill>
                            <a:srgbClr val="0070C0"/>
                          </a:solidFill>
                          <a:latin typeface="Cambria Math"/>
                        </a:rPr>
                        <m:t>𝝀</m:t>
                      </m:r>
                      <m:r>
                        <a:rPr lang="en-US" altLang="zh-CN" sz="2000" b="1" i="1" smtClean="0">
                          <a:solidFill>
                            <a:srgbClr val="0070C0"/>
                          </a:solidFill>
                          <a:latin typeface="Cambria Math"/>
                        </a:rPr>
                        <m:t>)|</m:t>
                      </m:r>
                      <m:sSub>
                        <m:sSubPr>
                          <m:ctrlPr>
                            <a:rPr lang="en-US" altLang="zh-CN" sz="2000" b="1" i="1" smtClean="0">
                              <a:solidFill>
                                <a:srgbClr val="0070C0"/>
                              </a:solidFill>
                              <a:latin typeface="Cambria Math" panose="02040503050406030204" pitchFamily="18" charset="0"/>
                            </a:rPr>
                          </m:ctrlPr>
                        </m:sSubPr>
                        <m:e>
                          <m:r>
                            <a:rPr lang="en-US" altLang="zh-CN" sz="2000" b="1" i="1" smtClean="0">
                              <a:solidFill>
                                <a:srgbClr val="0070C0"/>
                              </a:solidFill>
                              <a:latin typeface="Cambria Math"/>
                            </a:rPr>
                            <m:t>𝑫</m:t>
                          </m:r>
                        </m:e>
                        <m:sub>
                          <m:r>
                            <a:rPr lang="en-US" altLang="zh-CN" sz="2000" b="1" i="1" smtClean="0">
                              <a:solidFill>
                                <a:srgbClr val="0070C0"/>
                              </a:solidFill>
                              <a:latin typeface="Cambria Math"/>
                            </a:rPr>
                            <m:t>𝒌</m:t>
                          </m:r>
                        </m:sub>
                      </m:sSub>
                      <m:d>
                        <m:dPr>
                          <m:ctrlPr>
                            <a:rPr lang="en-US" altLang="zh-CN" sz="2000" b="1" i="1" smtClean="0">
                              <a:solidFill>
                                <a:srgbClr val="0070C0"/>
                              </a:solidFill>
                              <a:latin typeface="Cambria Math" panose="02040503050406030204" pitchFamily="18" charset="0"/>
                            </a:rPr>
                          </m:ctrlPr>
                        </m:dPr>
                        <m:e>
                          <m:r>
                            <a:rPr lang="en-US" altLang="zh-CN" sz="2000" b="1" i="1" smtClean="0">
                              <a:solidFill>
                                <a:srgbClr val="0070C0"/>
                              </a:solidFill>
                              <a:latin typeface="Cambria Math"/>
                            </a:rPr>
                            <m:t>𝝀</m:t>
                          </m:r>
                        </m:e>
                      </m:d>
                      <m:r>
                        <a:rPr lang="en-US" altLang="zh-CN" sz="2000" b="1" i="0" smtClean="0">
                          <a:solidFill>
                            <a:srgbClr val="0070C0"/>
                          </a:solidFill>
                          <a:latin typeface="Cambria Math"/>
                        </a:rPr>
                        <m:t>,</m:t>
                      </m:r>
                      <m:r>
                        <a:rPr lang="en-US" altLang="zh-CN" sz="2000" b="0" i="1" smtClean="0">
                          <a:solidFill>
                            <a:srgbClr val="0070C0"/>
                          </a:solidFill>
                          <a:latin typeface="Cambria Math"/>
                        </a:rPr>
                        <m:t>𝑘</m:t>
                      </m:r>
                      <m:r>
                        <a:rPr lang="en-US" altLang="zh-CN" sz="2000" b="0" i="0" smtClean="0">
                          <a:solidFill>
                            <a:srgbClr val="0070C0"/>
                          </a:solidFill>
                          <a:latin typeface="Cambria Math"/>
                        </a:rPr>
                        <m:t>=1,2,</m:t>
                      </m:r>
                      <m:r>
                        <a:rPr lang="en-US" altLang="zh-CN" sz="2000" b="0" i="1" smtClean="0">
                          <a:solidFill>
                            <a:srgbClr val="0070C0"/>
                          </a:solidFill>
                          <a:latin typeface="Cambria Math"/>
                        </a:rPr>
                        <m:t>⋯,</m:t>
                      </m:r>
                      <m:r>
                        <a:rPr lang="en-US" altLang="zh-CN" sz="2000" b="0" i="1" smtClean="0">
                          <a:solidFill>
                            <a:srgbClr val="0070C0"/>
                          </a:solidFill>
                          <a:latin typeface="Cambria Math"/>
                        </a:rPr>
                        <m:t>𝑛</m:t>
                      </m:r>
                    </m:oMath>
                  </m:oMathPara>
                </a14:m>
                <a:endParaRPr lang="zh-CN" altLang="en-US" sz="2000" dirty="0">
                  <a:solidFill>
                    <a:srgbClr val="0070C0"/>
                  </a:solidFill>
                  <a:latin typeface="+mn-ea"/>
                </a:endParaRPr>
              </a:p>
            </p:txBody>
          </p:sp>
        </mc:Choice>
        <mc:Fallback xmlns="">
          <p:sp>
            <p:nvSpPr>
              <p:cNvPr id="27" name="Rectangle 8">
                <a:extLst>
                  <a:ext uri="{FF2B5EF4-FFF2-40B4-BE49-F238E27FC236}">
                    <a16:creationId xmlns:a16="http://schemas.microsoft.com/office/drawing/2014/main" xmlns="" xmlns:a14="http://schemas.microsoft.com/office/drawing/2010/main" id="{88E0C11F-6794-4FFC-92F4-CE4389D1E38A}"/>
                  </a:ext>
                </a:extLst>
              </p:cNvPr>
              <p:cNvSpPr>
                <a:spLocks noRot="1" noChangeAspect="1" noMove="1" noResize="1" noEditPoints="1" noAdjustHandles="1" noChangeArrowheads="1" noChangeShapeType="1" noTextEdit="1"/>
              </p:cNvSpPr>
              <p:nvPr/>
            </p:nvSpPr>
            <p:spPr bwMode="auto">
              <a:xfrm>
                <a:off x="655601" y="4802879"/>
                <a:ext cx="5892194" cy="830997"/>
              </a:xfrm>
              <a:prstGeom prst="rect">
                <a:avLst/>
              </a:prstGeom>
              <a:blipFill rotWithShape="1">
                <a:blip r:embed="rId3"/>
                <a:stretch>
                  <a:fillRect l="-113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10" name="组合 9"/>
          <p:cNvGrpSpPr/>
          <p:nvPr/>
        </p:nvGrpSpPr>
        <p:grpSpPr>
          <a:xfrm>
            <a:off x="2587336" y="2021107"/>
            <a:ext cx="1723549" cy="834555"/>
            <a:chOff x="2587336" y="1987551"/>
            <a:chExt cx="1723549" cy="834555"/>
          </a:xfrm>
        </p:grpSpPr>
        <p:sp>
          <p:nvSpPr>
            <p:cNvPr id="11" name="矩形 10"/>
            <p:cNvSpPr/>
            <p:nvPr/>
          </p:nvSpPr>
          <p:spPr>
            <a:xfrm>
              <a:off x="2587336" y="2359222"/>
              <a:ext cx="1723549" cy="462884"/>
            </a:xfrm>
            <a:prstGeom prst="rect">
              <a:avLst/>
            </a:prstGeom>
            <a:solidFill>
              <a:schemeClr val="accent5">
                <a:lumMod val="20000"/>
                <a:lumOff val="80000"/>
              </a:schemeClr>
            </a:solidFill>
            <a:ln w="22225">
              <a:noFill/>
              <a:prstDash val="solid"/>
            </a:ln>
            <a:effectLst>
              <a:outerShdw blurRad="50800" dist="38100" dir="2700000" algn="tl" rotWithShape="0">
                <a:prstClr val="black">
                  <a:alpha val="40000"/>
                </a:prstClr>
              </a:outerShdw>
            </a:effectLst>
            <a:scene3d>
              <a:camera prst="orthographicFront"/>
              <a:lightRig rig="threePt" dir="t"/>
            </a:scene3d>
            <a:sp3d>
              <a:bevelT w="38100" h="38100" prst="relaxedInset"/>
            </a:sp3d>
          </p:spPr>
          <p:txBody>
            <a:bodyPr wrap="none">
              <a:spAutoFit/>
            </a:bodyPr>
            <a:lstStyle/>
            <a:p>
              <a:r>
                <a:rPr kumimoji="1" lang="zh-CN" altLang="en-US" sz="2400" b="1" i="0" dirty="0">
                  <a:solidFill>
                    <a:schemeClr val="accent6">
                      <a:lumMod val="75000"/>
                    </a:schemeClr>
                  </a:solidFill>
                  <a:latin typeface="+mj-lt"/>
                </a:rPr>
                <a:t>行列式因子</a:t>
              </a:r>
              <a:endParaRPr lang="zh-CN" altLang="en-US" sz="2400" dirty="0">
                <a:solidFill>
                  <a:schemeClr val="accent6">
                    <a:lumMod val="75000"/>
                  </a:schemeClr>
                </a:solidFill>
              </a:endParaRPr>
            </a:p>
          </p:txBody>
        </p:sp>
        <p:sp>
          <p:nvSpPr>
            <p:cNvPr id="12" name="下箭头 11"/>
            <p:cNvSpPr/>
            <p:nvPr/>
          </p:nvSpPr>
          <p:spPr>
            <a:xfrm>
              <a:off x="3348000" y="1987551"/>
              <a:ext cx="144000" cy="324000"/>
            </a:xfrm>
            <a:prstGeom prst="downArrow">
              <a:avLst/>
            </a:prstGeom>
            <a:solidFill>
              <a:schemeClr val="accent5">
                <a:lumMod val="20000"/>
                <a:lumOff val="80000"/>
              </a:schemeClr>
            </a:solidFill>
            <a:ln>
              <a:noFill/>
              <a:prstDash val="solid"/>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grpSp>
      <mc:AlternateContent xmlns:mc="http://schemas.openxmlformats.org/markup-compatibility/2006" xmlns:a14="http://schemas.microsoft.com/office/drawing/2010/main">
        <mc:Choice Requires="a14">
          <p:sp>
            <p:nvSpPr>
              <p:cNvPr id="15" name="矩形 14"/>
              <p:cNvSpPr/>
              <p:nvPr/>
            </p:nvSpPr>
            <p:spPr>
              <a:xfrm>
                <a:off x="2345517" y="1473556"/>
                <a:ext cx="2253116" cy="461665"/>
              </a:xfrm>
              <a:prstGeom prst="rect">
                <a:avLst/>
              </a:prstGeom>
              <a:solidFill>
                <a:schemeClr val="accent5">
                  <a:lumMod val="20000"/>
                  <a:lumOff val="80000"/>
                </a:schemeClr>
              </a:solidFill>
              <a:ln w="22225">
                <a:noFill/>
                <a:prstDash val="solid"/>
              </a:ln>
              <a:effectLst>
                <a:outerShdw blurRad="50800" dist="38100" dir="2700000" algn="tl" rotWithShape="0">
                  <a:prstClr val="black">
                    <a:alpha val="40000"/>
                  </a:prstClr>
                </a:outerShdw>
              </a:effectLst>
              <a:scene3d>
                <a:camera prst="orthographicFront"/>
                <a:lightRig rig="threePt" dir="t"/>
              </a:scene3d>
              <a:sp3d>
                <a:bevelT w="38100" h="38100" prst="relaxedInset"/>
              </a:sp3d>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chemeClr val="accent6">
                              <a:lumMod val="75000"/>
                            </a:schemeClr>
                          </a:solidFill>
                          <a:latin typeface="Cambria Math"/>
                        </a:rPr>
                        <m:t>𝑨</m:t>
                      </m:r>
                      <m:d>
                        <m:dPr>
                          <m:ctrlPr>
                            <a:rPr lang="en-US" altLang="zh-CN" sz="2400" b="1" i="1" smtClean="0">
                              <a:solidFill>
                                <a:schemeClr val="accent6">
                                  <a:lumMod val="75000"/>
                                </a:schemeClr>
                              </a:solidFill>
                              <a:latin typeface="Cambria Math" panose="02040503050406030204" pitchFamily="18" charset="0"/>
                            </a:rPr>
                          </m:ctrlPr>
                        </m:dPr>
                        <m:e>
                          <m:r>
                            <a:rPr lang="en-US" altLang="zh-CN" sz="2400" b="1" i="1" smtClean="0">
                              <a:solidFill>
                                <a:schemeClr val="accent6">
                                  <a:lumMod val="75000"/>
                                </a:schemeClr>
                              </a:solidFill>
                              <a:latin typeface="Cambria Math"/>
                            </a:rPr>
                            <m:t>𝝀</m:t>
                          </m:r>
                        </m:e>
                      </m:d>
                      <m:r>
                        <a:rPr lang="en-US" altLang="zh-CN" sz="2400" b="1" i="1" smtClean="0">
                          <a:solidFill>
                            <a:schemeClr val="accent6">
                              <a:lumMod val="75000"/>
                            </a:schemeClr>
                          </a:solidFill>
                          <a:latin typeface="Cambria Math"/>
                        </a:rPr>
                        <m:t>=</m:t>
                      </m:r>
                      <m:r>
                        <a:rPr lang="en-US" altLang="zh-CN" sz="2400" b="1" i="1" smtClean="0">
                          <a:solidFill>
                            <a:schemeClr val="accent6">
                              <a:lumMod val="75000"/>
                            </a:schemeClr>
                          </a:solidFill>
                          <a:latin typeface="Cambria Math"/>
                        </a:rPr>
                        <m:t>𝝀</m:t>
                      </m:r>
                      <m:r>
                        <a:rPr lang="en-US" altLang="zh-CN" sz="2400" b="1" i="1" smtClean="0">
                          <a:solidFill>
                            <a:schemeClr val="accent6">
                              <a:lumMod val="75000"/>
                            </a:schemeClr>
                          </a:solidFill>
                          <a:latin typeface="Cambria Math"/>
                        </a:rPr>
                        <m:t>𝑬</m:t>
                      </m:r>
                      <m:r>
                        <a:rPr lang="en-US" altLang="zh-CN" sz="2400" b="1" i="1" smtClean="0">
                          <a:solidFill>
                            <a:schemeClr val="accent6">
                              <a:lumMod val="75000"/>
                            </a:schemeClr>
                          </a:solidFill>
                          <a:latin typeface="Cambria Math"/>
                        </a:rPr>
                        <m:t>−</m:t>
                      </m:r>
                      <m:r>
                        <a:rPr lang="en-US" altLang="zh-CN" sz="2400" b="1" i="1" smtClean="0">
                          <a:solidFill>
                            <a:schemeClr val="accent6">
                              <a:lumMod val="75000"/>
                            </a:schemeClr>
                          </a:solidFill>
                          <a:latin typeface="Cambria Math"/>
                        </a:rPr>
                        <m:t>𝑨</m:t>
                      </m:r>
                    </m:oMath>
                  </m:oMathPara>
                </a14:m>
                <a:endParaRPr lang="zh-CN" altLang="en-US" sz="2400" b="1" dirty="0">
                  <a:solidFill>
                    <a:schemeClr val="accent6">
                      <a:lumMod val="75000"/>
                    </a:schemeClr>
                  </a:solidFill>
                </a:endParaRPr>
              </a:p>
            </p:txBody>
          </p:sp>
        </mc:Choice>
        <mc:Fallback xmlns="">
          <p:sp>
            <p:nvSpPr>
              <p:cNvPr id="15" name="矩形 14"/>
              <p:cNvSpPr>
                <a:spLocks noRot="1" noChangeAspect="1" noMove="1" noResize="1" noEditPoints="1" noAdjustHandles="1" noChangeArrowheads="1" noChangeShapeType="1" noTextEdit="1"/>
              </p:cNvSpPr>
              <p:nvPr/>
            </p:nvSpPr>
            <p:spPr>
              <a:xfrm>
                <a:off x="2345517" y="1473556"/>
                <a:ext cx="2253116" cy="461665"/>
              </a:xfrm>
              <a:prstGeom prst="rect">
                <a:avLst/>
              </a:prstGeom>
              <a:blipFill rotWithShape="1">
                <a:blip r:embed="rId4"/>
                <a:stretch>
                  <a:fillRect/>
                </a:stretch>
              </a:blipFill>
              <a:ln w="22225">
                <a:noFill/>
                <a:prstDash val="solid"/>
              </a:ln>
              <a:effectLst>
                <a:outerShdw blurRad="50800" dist="38100" dir="2700000" algn="tl" rotWithShape="0">
                  <a:prstClr val="black">
                    <a:alpha val="40000"/>
                  </a:prstClr>
                </a:outerShdw>
              </a:effectLst>
            </p:spPr>
            <p:txBody>
              <a:bodyPr/>
              <a:lstStyle/>
              <a:p>
                <a:r>
                  <a:rPr lang="zh-CN" altLang="en-US">
                    <a:noFill/>
                  </a:rPr>
                  <a:t> </a:t>
                </a:r>
              </a:p>
            </p:txBody>
          </p:sp>
        </mc:Fallback>
      </mc:AlternateContent>
    </p:spTree>
    <p:extLst>
      <p:ext uri="{BB962C8B-B14F-4D97-AF65-F5344CB8AC3E}">
        <p14:creationId xmlns:p14="http://schemas.microsoft.com/office/powerpoint/2010/main" val="3601812889"/>
      </p:ext>
    </p:extLst>
  </p:cSld>
  <p:clrMapOvr>
    <a:masterClrMapping/>
  </p:clrMapOvr>
  <p:transition spd="slow">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计算矩阵</a:t>
            </a:r>
            <a:r>
              <a:rPr lang="en-US" altLang="zh-CN" dirty="0"/>
              <a:t>Jordan</a:t>
            </a:r>
            <a:r>
              <a:rPr lang="zh-CN" altLang="en-US" dirty="0"/>
              <a:t>标准形的方法一</a:t>
            </a:r>
          </a:p>
        </p:txBody>
      </p:sp>
      <mc:AlternateContent xmlns:mc="http://schemas.openxmlformats.org/markup-compatibility/2006" xmlns:a14="http://schemas.microsoft.com/office/drawing/2010/main">
        <mc:Choice Requires="a14">
          <p:sp>
            <p:nvSpPr>
              <p:cNvPr id="3" name="Rectangle 13"/>
              <p:cNvSpPr>
                <a:spLocks noChangeArrowheads="1"/>
              </p:cNvSpPr>
              <p:nvPr/>
            </p:nvSpPr>
            <p:spPr bwMode="auto">
              <a:xfrm>
                <a:off x="714791" y="1494331"/>
                <a:ext cx="7415213" cy="109844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SzTx/>
                  <a:buFontTx/>
                  <a:buNone/>
                </a:pPr>
                <a:r>
                  <a:rPr lang="zh-CN" altLang="en-US" sz="2400" b="1" dirty="0">
                    <a:solidFill>
                      <a:srgbClr val="002060"/>
                    </a:solidFill>
                    <a:latin typeface="+mn-ea"/>
                    <a:ea typeface="+mn-ea"/>
                  </a:rPr>
                  <a:t>例</a:t>
                </a:r>
                <a:r>
                  <a:rPr lang="en-US" altLang="zh-CN" sz="2400" b="1" dirty="0">
                    <a:solidFill>
                      <a:srgbClr val="002060"/>
                    </a:solidFill>
                    <a:latin typeface="+mn-ea"/>
                    <a:ea typeface="+mn-ea"/>
                  </a:rPr>
                  <a:t>1  </a:t>
                </a:r>
                <a:r>
                  <a:rPr lang="zh-CN" altLang="en-US" sz="2400" b="1" dirty="0">
                    <a:solidFill>
                      <a:srgbClr val="002060"/>
                    </a:solidFill>
                    <a:latin typeface="+mn-ea"/>
                    <a:ea typeface="+mn-ea"/>
                  </a:rPr>
                  <a:t>求矩阵</a:t>
                </a:r>
                <a14:m>
                  <m:oMath xmlns:m="http://schemas.openxmlformats.org/officeDocument/2006/math">
                    <m:r>
                      <a:rPr lang="en-US" altLang="zh-CN" sz="2400" b="1" i="1" smtClean="0">
                        <a:solidFill>
                          <a:srgbClr val="002060"/>
                        </a:solidFill>
                        <a:latin typeface="Cambria Math"/>
                        <a:ea typeface="+mn-ea"/>
                      </a:rPr>
                      <m:t>𝑨</m:t>
                    </m:r>
                    <m:r>
                      <a:rPr lang="en-US" altLang="zh-CN" sz="2400" b="0" i="1" smtClean="0">
                        <a:solidFill>
                          <a:srgbClr val="002060"/>
                        </a:solidFill>
                        <a:latin typeface="Cambria Math"/>
                        <a:ea typeface="+mn-ea"/>
                      </a:rPr>
                      <m:t>=</m:t>
                    </m:r>
                    <m:d>
                      <m:dPr>
                        <m:begChr m:val="["/>
                        <m:endChr m:val="]"/>
                        <m:ctrlPr>
                          <a:rPr lang="en-US" altLang="zh-CN" sz="2400" i="1" smtClean="0">
                            <a:solidFill>
                              <a:srgbClr val="002060"/>
                            </a:solidFill>
                            <a:latin typeface="Cambria Math" panose="02040503050406030204" pitchFamily="18" charset="0"/>
                            <a:ea typeface="+mn-ea"/>
                          </a:rPr>
                        </m:ctrlPr>
                      </m:dPr>
                      <m:e>
                        <m:m>
                          <m:mPr>
                            <m:mcs>
                              <m:mc>
                                <m:mcPr>
                                  <m:count m:val="3"/>
                                  <m:mcJc m:val="center"/>
                                </m:mcPr>
                              </m:mc>
                            </m:mcs>
                            <m:ctrlPr>
                              <a:rPr lang="en-US" altLang="zh-CN" sz="2400" i="1" smtClean="0">
                                <a:solidFill>
                                  <a:srgbClr val="002060"/>
                                </a:solidFill>
                                <a:latin typeface="Cambria Math" panose="02040503050406030204" pitchFamily="18" charset="0"/>
                                <a:ea typeface="+mn-ea"/>
                              </a:rPr>
                            </m:ctrlPr>
                          </m:mPr>
                          <m:mr>
                            <m:e>
                              <m:r>
                                <m:rPr>
                                  <m:brk m:alnAt="7"/>
                                </m:rPr>
                                <a:rPr lang="en-US" altLang="zh-CN" sz="2400" b="0" i="1" smtClean="0">
                                  <a:solidFill>
                                    <a:srgbClr val="002060"/>
                                  </a:solidFill>
                                  <a:latin typeface="Cambria Math"/>
                                  <a:ea typeface="+mn-ea"/>
                                </a:rPr>
                                <m:t>−</m:t>
                              </m:r>
                              <m:r>
                                <a:rPr lang="en-US" altLang="zh-CN" sz="2400" b="0" i="1" smtClean="0">
                                  <a:solidFill>
                                    <a:srgbClr val="002060"/>
                                  </a:solidFill>
                                  <a:latin typeface="Cambria Math"/>
                                  <a:ea typeface="+mn-ea"/>
                                </a:rPr>
                                <m:t>1</m:t>
                              </m:r>
                            </m:e>
                            <m:e>
                              <m:r>
                                <a:rPr lang="en-US" altLang="zh-CN" sz="2400" b="0" i="1" smtClean="0">
                                  <a:solidFill>
                                    <a:srgbClr val="002060"/>
                                  </a:solidFill>
                                  <a:latin typeface="Cambria Math"/>
                                  <a:ea typeface="+mn-ea"/>
                                </a:rPr>
                                <m:t>−2</m:t>
                              </m:r>
                            </m:e>
                            <m:e>
                              <m:r>
                                <a:rPr lang="en-US" altLang="zh-CN" sz="2400" b="0" i="1" smtClean="0">
                                  <a:solidFill>
                                    <a:srgbClr val="002060"/>
                                  </a:solidFill>
                                  <a:latin typeface="Cambria Math"/>
                                  <a:ea typeface="+mn-ea"/>
                                </a:rPr>
                                <m:t>6</m:t>
                              </m:r>
                            </m:e>
                          </m:mr>
                          <m:mr>
                            <m:e>
                              <m:r>
                                <a:rPr lang="en-US" altLang="zh-CN" sz="2400" b="0" i="1" smtClean="0">
                                  <a:solidFill>
                                    <a:srgbClr val="002060"/>
                                  </a:solidFill>
                                  <a:latin typeface="Cambria Math"/>
                                  <a:ea typeface="+mn-ea"/>
                                </a:rPr>
                                <m:t>−1</m:t>
                              </m:r>
                            </m:e>
                            <m:e>
                              <m:r>
                                <a:rPr lang="en-US" altLang="zh-CN" sz="2400" b="0" i="1" smtClean="0">
                                  <a:solidFill>
                                    <a:srgbClr val="002060"/>
                                  </a:solidFill>
                                  <a:latin typeface="Cambria Math"/>
                                  <a:ea typeface="+mn-ea"/>
                                </a:rPr>
                                <m:t>0</m:t>
                              </m:r>
                            </m:e>
                            <m:e>
                              <m:r>
                                <a:rPr lang="en-US" altLang="zh-CN" sz="2400" b="0" i="1" smtClean="0">
                                  <a:solidFill>
                                    <a:srgbClr val="002060"/>
                                  </a:solidFill>
                                  <a:latin typeface="Cambria Math"/>
                                  <a:ea typeface="+mn-ea"/>
                                </a:rPr>
                                <m:t>3</m:t>
                              </m:r>
                            </m:e>
                          </m:mr>
                          <m:mr>
                            <m:e>
                              <m:r>
                                <a:rPr lang="en-US" altLang="zh-CN" sz="2400" b="0" i="1" smtClean="0">
                                  <a:solidFill>
                                    <a:srgbClr val="002060"/>
                                  </a:solidFill>
                                  <a:latin typeface="Cambria Math"/>
                                  <a:ea typeface="+mn-ea"/>
                                </a:rPr>
                                <m:t>−1</m:t>
                              </m:r>
                            </m:e>
                            <m:e>
                              <m:r>
                                <a:rPr lang="en-US" altLang="zh-CN" sz="2400" b="0" i="1" smtClean="0">
                                  <a:solidFill>
                                    <a:srgbClr val="002060"/>
                                  </a:solidFill>
                                  <a:latin typeface="Cambria Math"/>
                                  <a:ea typeface="+mn-ea"/>
                                </a:rPr>
                                <m:t>−1</m:t>
                              </m:r>
                            </m:e>
                            <m:e>
                              <m:r>
                                <a:rPr lang="en-US" altLang="zh-CN" sz="2400" b="0" i="1" smtClean="0">
                                  <a:solidFill>
                                    <a:srgbClr val="002060"/>
                                  </a:solidFill>
                                  <a:latin typeface="Cambria Math"/>
                                  <a:ea typeface="+mn-ea"/>
                                </a:rPr>
                                <m:t>4</m:t>
                              </m:r>
                            </m:e>
                          </m:mr>
                        </m:m>
                      </m:e>
                    </m:d>
                  </m:oMath>
                </a14:m>
                <a:r>
                  <a:rPr lang="zh-CN" altLang="en-US" sz="2400" b="1" dirty="0">
                    <a:solidFill>
                      <a:srgbClr val="002060"/>
                    </a:solidFill>
                    <a:latin typeface="+mn-ea"/>
                    <a:ea typeface="+mn-ea"/>
                  </a:rPr>
                  <a:t>的</a:t>
                </a:r>
                <a:r>
                  <a:rPr lang="en-US" altLang="zh-CN" sz="2400" b="1" dirty="0">
                    <a:solidFill>
                      <a:srgbClr val="002060"/>
                    </a:solidFill>
                    <a:latin typeface="Cambria" pitchFamily="18" charset="0"/>
                    <a:ea typeface="Cambria" pitchFamily="18" charset="0"/>
                  </a:rPr>
                  <a:t>Jordan</a:t>
                </a:r>
                <a:r>
                  <a:rPr lang="zh-CN" altLang="en-US" sz="2400" b="1" dirty="0">
                    <a:solidFill>
                      <a:srgbClr val="002060"/>
                    </a:solidFill>
                    <a:latin typeface="+mn-ea"/>
                    <a:ea typeface="+mn-ea"/>
                  </a:rPr>
                  <a:t>标准形</a:t>
                </a:r>
                <a:r>
                  <a:rPr lang="en-US" altLang="zh-CN" sz="2400" b="1" dirty="0">
                    <a:solidFill>
                      <a:srgbClr val="002060"/>
                    </a:solidFill>
                    <a:latin typeface="+mn-ea"/>
                    <a:ea typeface="+mn-ea"/>
                  </a:rPr>
                  <a:t>.</a:t>
                </a:r>
                <a:endParaRPr lang="zh-CN" altLang="en-US" sz="2400" b="1" dirty="0">
                  <a:solidFill>
                    <a:srgbClr val="002060"/>
                  </a:solidFill>
                  <a:latin typeface="+mn-ea"/>
                  <a:ea typeface="+mn-ea"/>
                </a:endParaRPr>
              </a:p>
            </p:txBody>
          </p:sp>
        </mc:Choice>
        <mc:Fallback xmlns="">
          <p:sp>
            <p:nvSpPr>
              <p:cNvPr id="3" name="Rectangle 13"/>
              <p:cNvSpPr>
                <a:spLocks noRot="1" noChangeAspect="1" noMove="1" noResize="1" noEditPoints="1" noAdjustHandles="1" noChangeArrowheads="1" noChangeShapeType="1" noTextEdit="1"/>
              </p:cNvSpPr>
              <p:nvPr/>
            </p:nvSpPr>
            <p:spPr bwMode="auto">
              <a:xfrm>
                <a:off x="714791" y="1494331"/>
                <a:ext cx="7415213" cy="1098442"/>
              </a:xfrm>
              <a:prstGeom prst="rect">
                <a:avLst/>
              </a:prstGeom>
              <a:blipFill rotWithShape="0">
                <a:blip r:embed="rId3"/>
                <a:stretch>
                  <a:fillRect l="-12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Rectangle 13"/>
              <p:cNvSpPr>
                <a:spLocks noChangeArrowheads="1"/>
              </p:cNvSpPr>
              <p:nvPr/>
            </p:nvSpPr>
            <p:spPr bwMode="auto">
              <a:xfrm>
                <a:off x="749771" y="2623581"/>
                <a:ext cx="8124409" cy="91134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85000"/>
                  <a:buBlip>
                    <a:blip r:embed="rId2"/>
                  </a:buBlip>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SzTx/>
                  <a:buNone/>
                </a:pPr>
                <a:r>
                  <a:rPr lang="zh-CN" altLang="en-US" sz="2000" b="1" i="0" dirty="0">
                    <a:solidFill>
                      <a:srgbClr val="006666"/>
                    </a:solidFill>
                    <a:latin typeface="+mn-ea"/>
                    <a:ea typeface="+mn-ea"/>
                  </a:rPr>
                  <a:t>解：特征矩阵为</a:t>
                </a:r>
                <a14:m>
                  <m:oMath xmlns:m="http://schemas.openxmlformats.org/officeDocument/2006/math">
                    <m:r>
                      <a:rPr lang="en-US" altLang="zh-CN" sz="2000" b="1" i="1" smtClean="0">
                        <a:solidFill>
                          <a:srgbClr val="0070C0"/>
                        </a:solidFill>
                        <a:latin typeface="Cambria Math"/>
                        <a:ea typeface="+mn-ea"/>
                      </a:rPr>
                      <m:t>𝑨</m:t>
                    </m:r>
                    <m:d>
                      <m:dPr>
                        <m:ctrlPr>
                          <a:rPr lang="en-US" altLang="zh-CN" sz="2000" b="1" i="1" smtClean="0">
                            <a:solidFill>
                              <a:srgbClr val="0070C0"/>
                            </a:solidFill>
                            <a:latin typeface="Cambria Math" panose="02040503050406030204" pitchFamily="18" charset="0"/>
                            <a:ea typeface="+mn-ea"/>
                          </a:rPr>
                        </m:ctrlPr>
                      </m:dPr>
                      <m:e>
                        <m:r>
                          <a:rPr lang="en-US" altLang="zh-CN" sz="2000" b="1" i="1" smtClean="0">
                            <a:solidFill>
                              <a:srgbClr val="0070C0"/>
                            </a:solidFill>
                            <a:latin typeface="Cambria Math"/>
                            <a:ea typeface="+mn-ea"/>
                          </a:rPr>
                          <m:t>𝝀</m:t>
                        </m:r>
                      </m:e>
                    </m:d>
                    <m:r>
                      <a:rPr lang="en-US" altLang="zh-CN" sz="2000" b="1" i="1" smtClean="0">
                        <a:solidFill>
                          <a:srgbClr val="0070C0"/>
                        </a:solidFill>
                        <a:latin typeface="Cambria Math"/>
                        <a:ea typeface="+mn-ea"/>
                      </a:rPr>
                      <m:t>=</m:t>
                    </m:r>
                    <m:r>
                      <a:rPr lang="en-US" altLang="zh-CN" sz="2000" b="1" i="1" smtClean="0">
                        <a:solidFill>
                          <a:srgbClr val="0070C0"/>
                        </a:solidFill>
                        <a:latin typeface="Cambria Math"/>
                        <a:ea typeface="+mn-ea"/>
                      </a:rPr>
                      <m:t>𝝀</m:t>
                    </m:r>
                    <m:r>
                      <a:rPr lang="en-US" altLang="zh-CN" sz="2000" b="1" i="1" smtClean="0">
                        <a:solidFill>
                          <a:srgbClr val="0070C0"/>
                        </a:solidFill>
                        <a:latin typeface="Cambria Math"/>
                        <a:ea typeface="+mn-ea"/>
                      </a:rPr>
                      <m:t>𝑬</m:t>
                    </m:r>
                    <m:r>
                      <a:rPr lang="en-US" altLang="zh-CN" sz="2000" b="1" i="1" smtClean="0">
                        <a:solidFill>
                          <a:srgbClr val="0070C0"/>
                        </a:solidFill>
                        <a:latin typeface="Cambria Math"/>
                        <a:ea typeface="+mn-ea"/>
                      </a:rPr>
                      <m:t>−</m:t>
                    </m:r>
                    <m:r>
                      <a:rPr lang="en-US" altLang="zh-CN" sz="2000" b="1" i="1" smtClean="0">
                        <a:solidFill>
                          <a:srgbClr val="0070C0"/>
                        </a:solidFill>
                        <a:latin typeface="Cambria Math"/>
                        <a:ea typeface="+mn-ea"/>
                      </a:rPr>
                      <m:t>𝑨</m:t>
                    </m:r>
                    <m:r>
                      <a:rPr lang="en-US" altLang="zh-CN" sz="2000" b="1" i="1" smtClean="0">
                        <a:solidFill>
                          <a:srgbClr val="0070C0"/>
                        </a:solidFill>
                        <a:latin typeface="Cambria Math"/>
                        <a:ea typeface="+mn-ea"/>
                      </a:rPr>
                      <m:t>=</m:t>
                    </m:r>
                    <m:d>
                      <m:dPr>
                        <m:begChr m:val="["/>
                        <m:endChr m:val="]"/>
                        <m:ctrlPr>
                          <a:rPr lang="en-US" altLang="zh-CN" sz="2000" b="1" i="1" smtClean="0">
                            <a:solidFill>
                              <a:srgbClr val="0070C0"/>
                            </a:solidFill>
                            <a:latin typeface="Cambria Math" panose="02040503050406030204" pitchFamily="18" charset="0"/>
                            <a:ea typeface="+mn-ea"/>
                          </a:rPr>
                        </m:ctrlPr>
                      </m:dPr>
                      <m:e>
                        <m:m>
                          <m:mPr>
                            <m:mcs>
                              <m:mc>
                                <m:mcPr>
                                  <m:count m:val="3"/>
                                  <m:mcJc m:val="center"/>
                                </m:mcPr>
                              </m:mc>
                            </m:mcs>
                            <m:ctrlPr>
                              <a:rPr lang="en-US" altLang="zh-CN" sz="2000" b="1" i="1" smtClean="0">
                                <a:solidFill>
                                  <a:srgbClr val="0070C0"/>
                                </a:solidFill>
                                <a:latin typeface="Cambria Math" panose="02040503050406030204" pitchFamily="18" charset="0"/>
                                <a:ea typeface="+mn-ea"/>
                              </a:rPr>
                            </m:ctrlPr>
                          </m:mPr>
                          <m:mr>
                            <m:e>
                              <m:r>
                                <a:rPr lang="en-US" altLang="zh-CN" sz="2000" b="1" i="1" smtClean="0">
                                  <a:solidFill>
                                    <a:srgbClr val="0070C0"/>
                                  </a:solidFill>
                                  <a:latin typeface="Cambria Math"/>
                                  <a:ea typeface="+mn-ea"/>
                                </a:rPr>
                                <m:t>𝝀</m:t>
                              </m:r>
                              <m:r>
                                <a:rPr lang="en-US" altLang="zh-CN" sz="2000" b="1" i="1" smtClean="0">
                                  <a:solidFill>
                                    <a:srgbClr val="0070C0"/>
                                  </a:solidFill>
                                  <a:latin typeface="Cambria Math"/>
                                  <a:ea typeface="+mn-ea"/>
                                </a:rPr>
                                <m:t>+</m:t>
                              </m:r>
                              <m:r>
                                <a:rPr lang="en-US" altLang="zh-CN" sz="2000" b="1" i="1" smtClean="0">
                                  <a:solidFill>
                                    <a:srgbClr val="0070C0"/>
                                  </a:solidFill>
                                  <a:latin typeface="Cambria Math"/>
                                  <a:ea typeface="+mn-ea"/>
                                </a:rPr>
                                <m:t>𝟏</m:t>
                              </m:r>
                            </m:e>
                            <m:e>
                              <m:r>
                                <a:rPr lang="en-US" altLang="zh-CN" sz="2000" b="1" i="1" smtClean="0">
                                  <a:solidFill>
                                    <a:srgbClr val="0070C0"/>
                                  </a:solidFill>
                                  <a:latin typeface="Cambria Math"/>
                                  <a:ea typeface="+mn-ea"/>
                                </a:rPr>
                                <m:t>𝟐</m:t>
                              </m:r>
                            </m:e>
                            <m:e>
                              <m:r>
                                <a:rPr lang="en-US" altLang="zh-CN" sz="2000" b="1" i="1" smtClean="0">
                                  <a:solidFill>
                                    <a:srgbClr val="0070C0"/>
                                  </a:solidFill>
                                  <a:latin typeface="Cambria Math"/>
                                  <a:ea typeface="+mn-ea"/>
                                </a:rPr>
                                <m:t>−</m:t>
                              </m:r>
                              <m:r>
                                <a:rPr lang="en-US" altLang="zh-CN" sz="2000" b="1" i="1" smtClean="0">
                                  <a:solidFill>
                                    <a:srgbClr val="0070C0"/>
                                  </a:solidFill>
                                  <a:latin typeface="Cambria Math"/>
                                  <a:ea typeface="+mn-ea"/>
                                </a:rPr>
                                <m:t>𝟔</m:t>
                              </m:r>
                            </m:e>
                          </m:mr>
                          <m:mr>
                            <m:e>
                              <m:r>
                                <a:rPr lang="en-US" altLang="zh-CN" sz="2000" b="1" i="1" smtClean="0">
                                  <a:solidFill>
                                    <a:srgbClr val="0070C0"/>
                                  </a:solidFill>
                                  <a:latin typeface="Cambria Math"/>
                                  <a:ea typeface="+mn-ea"/>
                                </a:rPr>
                                <m:t>𝟏</m:t>
                              </m:r>
                            </m:e>
                            <m:e>
                              <m:r>
                                <a:rPr lang="en-US" altLang="zh-CN" sz="2000" b="1" i="1">
                                  <a:solidFill>
                                    <a:srgbClr val="0070C0"/>
                                  </a:solidFill>
                                  <a:latin typeface="Cambria Math"/>
                                  <a:ea typeface="+mn-ea"/>
                                </a:rPr>
                                <m:t>𝝀</m:t>
                              </m:r>
                            </m:e>
                            <m:e>
                              <m:r>
                                <a:rPr lang="en-US" altLang="zh-CN" sz="2000" b="1" i="1" smtClean="0">
                                  <a:solidFill>
                                    <a:srgbClr val="0070C0"/>
                                  </a:solidFill>
                                  <a:latin typeface="Cambria Math"/>
                                  <a:ea typeface="+mn-ea"/>
                                </a:rPr>
                                <m:t>−</m:t>
                              </m:r>
                              <m:r>
                                <a:rPr lang="en-US" altLang="zh-CN" sz="2000" b="1" i="1" smtClean="0">
                                  <a:solidFill>
                                    <a:srgbClr val="0070C0"/>
                                  </a:solidFill>
                                  <a:latin typeface="Cambria Math"/>
                                  <a:ea typeface="+mn-ea"/>
                                </a:rPr>
                                <m:t>𝟑</m:t>
                              </m:r>
                            </m:e>
                          </m:mr>
                          <m:mr>
                            <m:e>
                              <m:r>
                                <a:rPr lang="en-US" altLang="zh-CN" sz="2000" b="1" i="1" smtClean="0">
                                  <a:solidFill>
                                    <a:srgbClr val="0070C0"/>
                                  </a:solidFill>
                                  <a:latin typeface="Cambria Math"/>
                                  <a:ea typeface="+mn-ea"/>
                                </a:rPr>
                                <m:t>𝟏</m:t>
                              </m:r>
                            </m:e>
                            <m:e>
                              <m:r>
                                <a:rPr lang="en-US" altLang="zh-CN" sz="2000" b="1" i="1" smtClean="0">
                                  <a:solidFill>
                                    <a:srgbClr val="0070C0"/>
                                  </a:solidFill>
                                  <a:latin typeface="Cambria Math"/>
                                  <a:ea typeface="+mn-ea"/>
                                </a:rPr>
                                <m:t>𝟏</m:t>
                              </m:r>
                            </m:e>
                            <m:e>
                              <m:r>
                                <a:rPr lang="en-US" altLang="zh-CN" sz="2000" b="1" i="1">
                                  <a:solidFill>
                                    <a:srgbClr val="0070C0"/>
                                  </a:solidFill>
                                  <a:latin typeface="Cambria Math"/>
                                  <a:ea typeface="+mn-ea"/>
                                </a:rPr>
                                <m:t>𝝀</m:t>
                              </m:r>
                              <m:r>
                                <a:rPr lang="en-US" altLang="zh-CN" sz="2000" b="1" i="1" smtClean="0">
                                  <a:solidFill>
                                    <a:srgbClr val="0070C0"/>
                                  </a:solidFill>
                                  <a:latin typeface="Cambria Math"/>
                                  <a:ea typeface="+mn-ea"/>
                                </a:rPr>
                                <m:t>−</m:t>
                              </m:r>
                              <m:r>
                                <a:rPr lang="en-US" altLang="zh-CN" sz="2000" b="1" i="1" smtClean="0">
                                  <a:solidFill>
                                    <a:srgbClr val="0070C0"/>
                                  </a:solidFill>
                                  <a:latin typeface="Cambria Math"/>
                                  <a:ea typeface="+mn-ea"/>
                                </a:rPr>
                                <m:t>𝟒</m:t>
                              </m:r>
                            </m:e>
                          </m:mr>
                        </m:m>
                      </m:e>
                    </m:d>
                  </m:oMath>
                </a14:m>
                <a:endParaRPr lang="zh-CN" altLang="en-US" sz="2000" b="1" dirty="0">
                  <a:solidFill>
                    <a:srgbClr val="006666"/>
                  </a:solidFill>
                  <a:latin typeface="+mn-ea"/>
                  <a:ea typeface="+mn-ea"/>
                </a:endParaRPr>
              </a:p>
            </p:txBody>
          </p:sp>
        </mc:Choice>
        <mc:Fallback xmlns="">
          <p:sp>
            <p:nvSpPr>
              <p:cNvPr id="5" name="Rectangle 13"/>
              <p:cNvSpPr>
                <a:spLocks noRot="1" noChangeAspect="1" noMove="1" noResize="1" noEditPoints="1" noAdjustHandles="1" noChangeArrowheads="1" noChangeShapeType="1" noTextEdit="1"/>
              </p:cNvSpPr>
              <p:nvPr/>
            </p:nvSpPr>
            <p:spPr bwMode="auto">
              <a:xfrm>
                <a:off x="749771" y="2623581"/>
                <a:ext cx="8124409" cy="911340"/>
              </a:xfrm>
              <a:prstGeom prst="rect">
                <a:avLst/>
              </a:prstGeom>
              <a:blipFill rotWithShape="1">
                <a:blip r:embed="rId4"/>
                <a:stretch>
                  <a:fillRect l="-82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Rectangle 13"/>
              <p:cNvSpPr>
                <a:spLocks noChangeArrowheads="1"/>
              </p:cNvSpPr>
              <p:nvPr/>
            </p:nvSpPr>
            <p:spPr bwMode="auto">
              <a:xfrm>
                <a:off x="749771" y="3631658"/>
                <a:ext cx="8124409" cy="40011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85000"/>
                  <a:buBlip>
                    <a:blip r:embed="rId2"/>
                  </a:buBlip>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SzTx/>
                  <a:buNone/>
                </a:pPr>
                <a:r>
                  <a:rPr lang="zh-CN" altLang="en-US" sz="2000" b="1" dirty="0">
                    <a:solidFill>
                      <a:schemeClr val="accent6">
                        <a:lumMod val="75000"/>
                      </a:schemeClr>
                    </a:solidFill>
                    <a:latin typeface="+mn-ea"/>
                    <a:ea typeface="+mn-ea"/>
                  </a:rPr>
                  <a:t>计算</a:t>
                </a:r>
                <a14:m>
                  <m:oMath xmlns:m="http://schemas.openxmlformats.org/officeDocument/2006/math">
                    <m:sSub>
                      <m:sSubPr>
                        <m:ctrlPr>
                          <a:rPr lang="en-US" altLang="zh-CN" sz="2000" b="1" i="1" smtClean="0">
                            <a:solidFill>
                              <a:schemeClr val="accent6">
                                <a:lumMod val="75000"/>
                              </a:schemeClr>
                            </a:solidFill>
                            <a:latin typeface="Cambria Math" panose="02040503050406030204" pitchFamily="18" charset="0"/>
                            <a:ea typeface="+mn-ea"/>
                          </a:rPr>
                        </m:ctrlPr>
                      </m:sSubPr>
                      <m:e>
                        <m:r>
                          <a:rPr lang="en-US" altLang="zh-CN" sz="2000" b="1" i="1" smtClean="0">
                            <a:solidFill>
                              <a:schemeClr val="accent6">
                                <a:lumMod val="75000"/>
                              </a:schemeClr>
                            </a:solidFill>
                            <a:latin typeface="Cambria Math" panose="02040503050406030204" pitchFamily="18" charset="0"/>
                            <a:ea typeface="+mn-ea"/>
                          </a:rPr>
                          <m:t>𝑫</m:t>
                        </m:r>
                      </m:e>
                      <m:sub>
                        <m:r>
                          <a:rPr lang="en-US" altLang="zh-CN" sz="2000" b="1" i="1" smtClean="0">
                            <a:solidFill>
                              <a:schemeClr val="accent6">
                                <a:lumMod val="75000"/>
                              </a:schemeClr>
                            </a:solidFill>
                            <a:latin typeface="Cambria Math" panose="02040503050406030204" pitchFamily="18" charset="0"/>
                            <a:ea typeface="+mn-ea"/>
                          </a:rPr>
                          <m:t>𝟏</m:t>
                        </m:r>
                      </m:sub>
                    </m:sSub>
                    <m:r>
                      <a:rPr lang="en-US" altLang="zh-CN" sz="2000" b="1" i="1" smtClean="0">
                        <a:solidFill>
                          <a:schemeClr val="accent6">
                            <a:lumMod val="75000"/>
                          </a:schemeClr>
                        </a:solidFill>
                        <a:latin typeface="Cambria Math" panose="02040503050406030204" pitchFamily="18" charset="0"/>
                        <a:ea typeface="+mn-ea"/>
                      </a:rPr>
                      <m:t>(</m:t>
                    </m:r>
                    <m:r>
                      <a:rPr lang="en-US" altLang="zh-CN" sz="2000" b="1" i="1" smtClean="0">
                        <a:solidFill>
                          <a:schemeClr val="accent6">
                            <a:lumMod val="75000"/>
                          </a:schemeClr>
                        </a:solidFill>
                        <a:latin typeface="Cambria Math" panose="02040503050406030204" pitchFamily="18" charset="0"/>
                        <a:ea typeface="+mn-ea"/>
                      </a:rPr>
                      <m:t>𝝀</m:t>
                    </m:r>
                    <m:r>
                      <a:rPr lang="en-US" altLang="zh-CN" sz="2000" b="1" i="1" smtClean="0">
                        <a:solidFill>
                          <a:schemeClr val="accent6">
                            <a:lumMod val="75000"/>
                          </a:schemeClr>
                        </a:solidFill>
                        <a:latin typeface="Cambria Math" panose="02040503050406030204" pitchFamily="18" charset="0"/>
                        <a:ea typeface="+mn-ea"/>
                      </a:rPr>
                      <m:t>)</m:t>
                    </m:r>
                  </m:oMath>
                </a14:m>
                <a:r>
                  <a:rPr lang="en-US" altLang="zh-CN" sz="2000" b="1" dirty="0">
                    <a:solidFill>
                      <a:srgbClr val="006666"/>
                    </a:solidFill>
                    <a:latin typeface="+mn-ea"/>
                    <a:ea typeface="+mn-ea"/>
                  </a:rPr>
                  <a:t>.  </a:t>
                </a:r>
                <a:r>
                  <a:rPr lang="zh-CN" altLang="en-US" sz="2000" b="1" dirty="0">
                    <a:latin typeface="+mn-ea"/>
                    <a:ea typeface="+mn-ea"/>
                  </a:rPr>
                  <a:t>所有的一阶子式为   </a:t>
                </a:r>
                <a14:m>
                  <m:oMath xmlns:m="http://schemas.openxmlformats.org/officeDocument/2006/math">
                    <m:d>
                      <m:dPr>
                        <m:begChr m:val="|"/>
                        <m:endChr m:val="|"/>
                        <m:ctrlPr>
                          <a:rPr lang="en-US" altLang="zh-CN" sz="2000" b="1" i="1" smtClean="0">
                            <a:solidFill>
                              <a:srgbClr val="006666"/>
                            </a:solidFill>
                            <a:latin typeface="Cambria Math" panose="02040503050406030204" pitchFamily="18" charset="0"/>
                            <a:ea typeface="+mn-ea"/>
                          </a:rPr>
                        </m:ctrlPr>
                      </m:dPr>
                      <m:e>
                        <m:r>
                          <a:rPr lang="en-US" altLang="zh-CN" sz="2000" b="1" i="1" smtClean="0">
                            <a:solidFill>
                              <a:srgbClr val="006666"/>
                            </a:solidFill>
                            <a:latin typeface="Cambria Math" panose="02040503050406030204" pitchFamily="18" charset="0"/>
                            <a:ea typeface="+mn-ea"/>
                          </a:rPr>
                          <m:t>𝝀</m:t>
                        </m:r>
                        <m:r>
                          <a:rPr lang="en-US" altLang="zh-CN" sz="2000" b="1" i="1" smtClean="0">
                            <a:solidFill>
                              <a:srgbClr val="006666"/>
                            </a:solidFill>
                            <a:latin typeface="Cambria Math" panose="02040503050406030204" pitchFamily="18" charset="0"/>
                            <a:ea typeface="+mn-ea"/>
                          </a:rPr>
                          <m:t>+</m:t>
                        </m:r>
                        <m:r>
                          <a:rPr lang="en-US" altLang="zh-CN" sz="2000" b="1" i="1" smtClean="0">
                            <a:solidFill>
                              <a:srgbClr val="006666"/>
                            </a:solidFill>
                            <a:latin typeface="Cambria Math" panose="02040503050406030204" pitchFamily="18" charset="0"/>
                            <a:ea typeface="+mn-ea"/>
                          </a:rPr>
                          <m:t>𝟏</m:t>
                        </m:r>
                      </m:e>
                    </m:d>
                    <m:r>
                      <a:rPr lang="en-US" altLang="zh-CN" sz="2000" b="1" i="1" smtClean="0">
                        <a:solidFill>
                          <a:srgbClr val="006666"/>
                        </a:solidFill>
                        <a:latin typeface="Cambria Math" panose="02040503050406030204" pitchFamily="18" charset="0"/>
                        <a:ea typeface="+mn-ea"/>
                      </a:rPr>
                      <m:t>=</m:t>
                    </m:r>
                    <m:r>
                      <a:rPr lang="en-US" altLang="zh-CN" sz="2000" b="1" i="1" smtClean="0">
                        <a:solidFill>
                          <a:srgbClr val="0070C0"/>
                        </a:solidFill>
                        <a:latin typeface="Cambria Math" panose="02040503050406030204" pitchFamily="18" charset="0"/>
                        <a:ea typeface="+mn-ea"/>
                      </a:rPr>
                      <m:t>𝝀</m:t>
                    </m:r>
                    <m:r>
                      <a:rPr lang="en-US" altLang="zh-CN" sz="2000" b="1" i="1" smtClean="0">
                        <a:solidFill>
                          <a:srgbClr val="0070C0"/>
                        </a:solidFill>
                        <a:latin typeface="Cambria Math" panose="02040503050406030204" pitchFamily="18" charset="0"/>
                        <a:ea typeface="+mn-ea"/>
                      </a:rPr>
                      <m:t>+</m:t>
                    </m:r>
                    <m:r>
                      <a:rPr lang="en-US" altLang="zh-CN" sz="2000" b="1" i="1" smtClean="0">
                        <a:solidFill>
                          <a:srgbClr val="0070C0"/>
                        </a:solidFill>
                        <a:latin typeface="Cambria Math" panose="02040503050406030204" pitchFamily="18" charset="0"/>
                        <a:ea typeface="+mn-ea"/>
                      </a:rPr>
                      <m:t>𝟏</m:t>
                    </m:r>
                    <m:r>
                      <a:rPr lang="en-US" altLang="zh-CN" sz="2000" b="1" i="1" smtClean="0">
                        <a:solidFill>
                          <a:srgbClr val="006666"/>
                        </a:solidFill>
                        <a:latin typeface="Cambria Math" panose="02040503050406030204" pitchFamily="18" charset="0"/>
                        <a:ea typeface="+mn-ea"/>
                      </a:rPr>
                      <m:t>,</m:t>
                    </m:r>
                    <m:d>
                      <m:dPr>
                        <m:begChr m:val="|"/>
                        <m:endChr m:val="|"/>
                        <m:ctrlPr>
                          <a:rPr lang="en-US" altLang="zh-CN" sz="2000" b="1" i="1" smtClean="0">
                            <a:solidFill>
                              <a:srgbClr val="006666"/>
                            </a:solidFill>
                            <a:latin typeface="Cambria Math" panose="02040503050406030204" pitchFamily="18" charset="0"/>
                            <a:ea typeface="+mn-ea"/>
                          </a:rPr>
                        </m:ctrlPr>
                      </m:dPr>
                      <m:e>
                        <m:r>
                          <a:rPr lang="en-US" altLang="zh-CN" sz="2000" b="1" i="1" smtClean="0">
                            <a:solidFill>
                              <a:srgbClr val="006666"/>
                            </a:solidFill>
                            <a:latin typeface="Cambria Math" panose="02040503050406030204" pitchFamily="18" charset="0"/>
                            <a:ea typeface="+mn-ea"/>
                          </a:rPr>
                          <m:t>𝟐</m:t>
                        </m:r>
                      </m:e>
                    </m:d>
                    <m:r>
                      <a:rPr lang="en-US" altLang="zh-CN" sz="2000" b="1" i="1" smtClean="0">
                        <a:solidFill>
                          <a:srgbClr val="006666"/>
                        </a:solidFill>
                        <a:latin typeface="Cambria Math" panose="02040503050406030204" pitchFamily="18" charset="0"/>
                        <a:ea typeface="+mn-ea"/>
                      </a:rPr>
                      <m:t>=</m:t>
                    </m:r>
                    <m:r>
                      <a:rPr lang="en-US" altLang="zh-CN" sz="2000" b="1" i="1" smtClean="0">
                        <a:solidFill>
                          <a:srgbClr val="0070C0"/>
                        </a:solidFill>
                        <a:latin typeface="Cambria Math" panose="02040503050406030204" pitchFamily="18" charset="0"/>
                        <a:ea typeface="+mn-ea"/>
                      </a:rPr>
                      <m:t>𝟐</m:t>
                    </m:r>
                    <m:r>
                      <a:rPr lang="en-US" altLang="zh-CN" sz="2000" b="1" i="1" smtClean="0">
                        <a:solidFill>
                          <a:srgbClr val="006666"/>
                        </a:solidFill>
                        <a:latin typeface="Cambria Math" panose="02040503050406030204" pitchFamily="18" charset="0"/>
                        <a:ea typeface="+mn-ea"/>
                      </a:rPr>
                      <m:t>,⋯</m:t>
                    </m:r>
                  </m:oMath>
                </a14:m>
                <a:r>
                  <a:rPr lang="en-US" altLang="zh-CN" sz="2000" b="1" dirty="0">
                    <a:solidFill>
                      <a:srgbClr val="006666"/>
                    </a:solidFill>
                    <a:latin typeface="+mn-ea"/>
                    <a:ea typeface="+mn-ea"/>
                  </a:rPr>
                  <a:t> </a:t>
                </a:r>
                <a:endParaRPr lang="zh-CN" altLang="en-US" sz="2000" dirty="0">
                  <a:solidFill>
                    <a:srgbClr val="006666"/>
                  </a:solidFill>
                  <a:latin typeface="+mn-ea"/>
                  <a:ea typeface="+mn-ea"/>
                </a:endParaRPr>
              </a:p>
            </p:txBody>
          </p:sp>
        </mc:Choice>
        <mc:Fallback xmlns="">
          <p:sp>
            <p:nvSpPr>
              <p:cNvPr id="12" name="Rectangle 13"/>
              <p:cNvSpPr>
                <a:spLocks noRot="1" noChangeAspect="1" noMove="1" noResize="1" noEditPoints="1" noAdjustHandles="1" noChangeArrowheads="1" noChangeShapeType="1" noTextEdit="1"/>
              </p:cNvSpPr>
              <p:nvPr/>
            </p:nvSpPr>
            <p:spPr bwMode="auto">
              <a:xfrm>
                <a:off x="749771" y="3631658"/>
                <a:ext cx="8124409" cy="400110"/>
              </a:xfrm>
              <a:prstGeom prst="rect">
                <a:avLst/>
              </a:prstGeom>
              <a:blipFill>
                <a:blip r:embed="rId5"/>
                <a:stretch>
                  <a:fillRect l="-825" t="-9231" b="-2769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Rectangle 13"/>
              <p:cNvSpPr>
                <a:spLocks noChangeArrowheads="1"/>
              </p:cNvSpPr>
              <p:nvPr/>
            </p:nvSpPr>
            <p:spPr bwMode="auto">
              <a:xfrm>
                <a:off x="749771" y="4101301"/>
                <a:ext cx="8124409" cy="40011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85000"/>
                  <a:buBlip>
                    <a:blip r:embed="rId2"/>
                  </a:buBlip>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SzTx/>
                  <a:buNone/>
                </a:pPr>
                <a14:m>
                  <m:oMathPara xmlns:m="http://schemas.openxmlformats.org/officeDocument/2006/math">
                    <m:oMathParaPr>
                      <m:jc m:val="centerGroup"/>
                    </m:oMathParaPr>
                    <m:oMath xmlns:m="http://schemas.openxmlformats.org/officeDocument/2006/math">
                      <m:sSub>
                        <m:sSubPr>
                          <m:ctrlPr>
                            <a:rPr lang="en-US" altLang="zh-CN" sz="2000" b="1" i="1" smtClean="0">
                              <a:solidFill>
                                <a:schemeClr val="accent6">
                                  <a:lumMod val="75000"/>
                                </a:schemeClr>
                              </a:solidFill>
                              <a:latin typeface="Cambria Math" panose="02040503050406030204" pitchFamily="18" charset="0"/>
                              <a:ea typeface="+mn-ea"/>
                            </a:rPr>
                          </m:ctrlPr>
                        </m:sSubPr>
                        <m:e>
                          <m:r>
                            <a:rPr lang="en-US" altLang="zh-CN" sz="2000" b="1" i="1" smtClean="0">
                              <a:solidFill>
                                <a:schemeClr val="accent6">
                                  <a:lumMod val="75000"/>
                                </a:schemeClr>
                              </a:solidFill>
                              <a:latin typeface="Cambria Math" panose="02040503050406030204" pitchFamily="18" charset="0"/>
                              <a:ea typeface="+mn-ea"/>
                            </a:rPr>
                            <m:t>𝑫</m:t>
                          </m:r>
                        </m:e>
                        <m:sub>
                          <m:r>
                            <a:rPr lang="en-US" altLang="zh-CN" sz="2000" b="1" i="1" smtClean="0">
                              <a:solidFill>
                                <a:schemeClr val="accent6">
                                  <a:lumMod val="75000"/>
                                </a:schemeClr>
                              </a:solidFill>
                              <a:latin typeface="Cambria Math" panose="02040503050406030204" pitchFamily="18" charset="0"/>
                              <a:ea typeface="+mn-ea"/>
                            </a:rPr>
                            <m:t>𝟏</m:t>
                          </m:r>
                        </m:sub>
                      </m:sSub>
                      <m:d>
                        <m:dPr>
                          <m:ctrlPr>
                            <a:rPr lang="en-US" altLang="zh-CN" sz="2000" b="1" i="1" smtClean="0">
                              <a:solidFill>
                                <a:schemeClr val="accent6">
                                  <a:lumMod val="75000"/>
                                </a:schemeClr>
                              </a:solidFill>
                              <a:latin typeface="Cambria Math" panose="02040503050406030204" pitchFamily="18" charset="0"/>
                              <a:ea typeface="+mn-ea"/>
                            </a:rPr>
                          </m:ctrlPr>
                        </m:dPr>
                        <m:e>
                          <m:r>
                            <a:rPr lang="en-US" altLang="zh-CN" sz="2000" b="1" i="1" smtClean="0">
                              <a:solidFill>
                                <a:schemeClr val="accent6">
                                  <a:lumMod val="75000"/>
                                </a:schemeClr>
                              </a:solidFill>
                              <a:latin typeface="Cambria Math" panose="02040503050406030204" pitchFamily="18" charset="0"/>
                              <a:ea typeface="+mn-ea"/>
                            </a:rPr>
                            <m:t>𝝀</m:t>
                          </m:r>
                        </m:e>
                      </m:d>
                      <m:r>
                        <a:rPr lang="en-US" altLang="zh-CN" sz="2000" b="1" i="1" smtClean="0">
                          <a:solidFill>
                            <a:schemeClr val="accent6">
                              <a:lumMod val="75000"/>
                            </a:schemeClr>
                          </a:solidFill>
                          <a:latin typeface="Cambria Math" panose="02040503050406030204" pitchFamily="18" charset="0"/>
                          <a:ea typeface="+mn-ea"/>
                        </a:rPr>
                        <m:t>=</m:t>
                      </m:r>
                      <m:r>
                        <a:rPr lang="en-US" altLang="zh-CN" sz="2000" b="1" i="1" smtClean="0">
                          <a:solidFill>
                            <a:schemeClr val="accent6">
                              <a:lumMod val="75000"/>
                            </a:schemeClr>
                          </a:solidFill>
                          <a:latin typeface="Cambria Math" panose="02040503050406030204" pitchFamily="18" charset="0"/>
                          <a:ea typeface="+mn-ea"/>
                        </a:rPr>
                        <m:t>𝟏</m:t>
                      </m:r>
                    </m:oMath>
                  </m:oMathPara>
                </a14:m>
                <a:endParaRPr lang="zh-CN" altLang="en-US" sz="2000" dirty="0">
                  <a:solidFill>
                    <a:srgbClr val="006666"/>
                  </a:solidFill>
                  <a:latin typeface="+mn-ea"/>
                  <a:ea typeface="+mn-ea"/>
                </a:endParaRPr>
              </a:p>
            </p:txBody>
          </p:sp>
        </mc:Choice>
        <mc:Fallback xmlns="">
          <p:sp>
            <p:nvSpPr>
              <p:cNvPr id="6" name="Rectangle 13"/>
              <p:cNvSpPr>
                <a:spLocks noRot="1" noChangeAspect="1" noMove="1" noResize="1" noEditPoints="1" noAdjustHandles="1" noChangeArrowheads="1" noChangeShapeType="1" noTextEdit="1"/>
              </p:cNvSpPr>
              <p:nvPr/>
            </p:nvSpPr>
            <p:spPr bwMode="auto">
              <a:xfrm>
                <a:off x="749771" y="4101301"/>
                <a:ext cx="8124409" cy="400110"/>
              </a:xfrm>
              <a:prstGeom prst="rect">
                <a:avLst/>
              </a:prstGeom>
              <a:blipFill>
                <a:blip r:embed="rId6"/>
                <a:stretch>
                  <a:fillRect b="-307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Rectangle 13"/>
              <p:cNvSpPr>
                <a:spLocks noChangeArrowheads="1"/>
              </p:cNvSpPr>
              <p:nvPr/>
            </p:nvSpPr>
            <p:spPr bwMode="auto">
              <a:xfrm>
                <a:off x="749771" y="4538731"/>
                <a:ext cx="8124409" cy="40011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85000"/>
                  <a:buBlip>
                    <a:blip r:embed="rId2"/>
                  </a:buBlip>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SzTx/>
                  <a:buNone/>
                </a:pPr>
                <a:r>
                  <a:rPr lang="zh-CN" altLang="en-US" sz="2000" b="1" dirty="0">
                    <a:solidFill>
                      <a:schemeClr val="accent6">
                        <a:lumMod val="75000"/>
                      </a:schemeClr>
                    </a:solidFill>
                    <a:latin typeface="+mn-ea"/>
                    <a:ea typeface="+mn-ea"/>
                  </a:rPr>
                  <a:t>计算</a:t>
                </a:r>
                <a14:m>
                  <m:oMath xmlns:m="http://schemas.openxmlformats.org/officeDocument/2006/math">
                    <m:sSub>
                      <m:sSubPr>
                        <m:ctrlPr>
                          <a:rPr lang="en-US" altLang="zh-CN" sz="2000" b="1" i="1" smtClean="0">
                            <a:solidFill>
                              <a:schemeClr val="accent6">
                                <a:lumMod val="75000"/>
                              </a:schemeClr>
                            </a:solidFill>
                            <a:latin typeface="Cambria Math" panose="02040503050406030204" pitchFamily="18" charset="0"/>
                            <a:ea typeface="+mn-ea"/>
                          </a:rPr>
                        </m:ctrlPr>
                      </m:sSubPr>
                      <m:e>
                        <m:r>
                          <a:rPr lang="en-US" altLang="zh-CN" sz="2000" b="1" i="1" smtClean="0">
                            <a:solidFill>
                              <a:schemeClr val="accent6">
                                <a:lumMod val="75000"/>
                              </a:schemeClr>
                            </a:solidFill>
                            <a:latin typeface="Cambria Math" panose="02040503050406030204" pitchFamily="18" charset="0"/>
                            <a:ea typeface="+mn-ea"/>
                          </a:rPr>
                          <m:t>𝑫</m:t>
                        </m:r>
                      </m:e>
                      <m:sub>
                        <m:r>
                          <a:rPr lang="en-US" altLang="zh-CN" sz="2000" b="1" i="1" smtClean="0">
                            <a:solidFill>
                              <a:schemeClr val="accent6">
                                <a:lumMod val="75000"/>
                              </a:schemeClr>
                            </a:solidFill>
                            <a:latin typeface="Cambria Math" panose="02040503050406030204" pitchFamily="18" charset="0"/>
                            <a:ea typeface="+mn-ea"/>
                          </a:rPr>
                          <m:t>𝟑</m:t>
                        </m:r>
                      </m:sub>
                    </m:sSub>
                    <m:r>
                      <a:rPr lang="en-US" altLang="zh-CN" sz="2000" b="1" i="1" smtClean="0">
                        <a:solidFill>
                          <a:schemeClr val="accent6">
                            <a:lumMod val="75000"/>
                          </a:schemeClr>
                        </a:solidFill>
                        <a:latin typeface="Cambria Math" panose="02040503050406030204" pitchFamily="18" charset="0"/>
                        <a:ea typeface="+mn-ea"/>
                      </a:rPr>
                      <m:t>(</m:t>
                    </m:r>
                    <m:r>
                      <a:rPr lang="en-US" altLang="zh-CN" sz="2000" b="1" i="1" smtClean="0">
                        <a:solidFill>
                          <a:schemeClr val="accent6">
                            <a:lumMod val="75000"/>
                          </a:schemeClr>
                        </a:solidFill>
                        <a:latin typeface="Cambria Math" panose="02040503050406030204" pitchFamily="18" charset="0"/>
                        <a:ea typeface="+mn-ea"/>
                      </a:rPr>
                      <m:t>𝝀</m:t>
                    </m:r>
                    <m:r>
                      <a:rPr lang="en-US" altLang="zh-CN" sz="2000" b="1" i="1" smtClean="0">
                        <a:solidFill>
                          <a:schemeClr val="accent6">
                            <a:lumMod val="75000"/>
                          </a:schemeClr>
                        </a:solidFill>
                        <a:latin typeface="Cambria Math" panose="02040503050406030204" pitchFamily="18" charset="0"/>
                        <a:ea typeface="+mn-ea"/>
                      </a:rPr>
                      <m:t>)</m:t>
                    </m:r>
                  </m:oMath>
                </a14:m>
                <a:r>
                  <a:rPr lang="en-US" altLang="zh-CN" sz="2000" b="1" dirty="0">
                    <a:solidFill>
                      <a:srgbClr val="006666"/>
                    </a:solidFill>
                    <a:latin typeface="+mn-ea"/>
                    <a:ea typeface="+mn-ea"/>
                  </a:rPr>
                  <a:t>.  </a:t>
                </a:r>
                <a:r>
                  <a:rPr lang="zh-CN" altLang="en-US" sz="2000" b="1" dirty="0">
                    <a:latin typeface="+mn-ea"/>
                    <a:ea typeface="+mn-ea"/>
                  </a:rPr>
                  <a:t>唯一的三阶子式为</a:t>
                </a:r>
                <a:endParaRPr lang="zh-CN" altLang="en-US" sz="2000" dirty="0">
                  <a:latin typeface="+mn-ea"/>
                  <a:ea typeface="+mn-ea"/>
                </a:endParaRPr>
              </a:p>
            </p:txBody>
          </p:sp>
        </mc:Choice>
        <mc:Fallback xmlns="">
          <p:sp>
            <p:nvSpPr>
              <p:cNvPr id="7" name="Rectangle 13"/>
              <p:cNvSpPr>
                <a:spLocks noRot="1" noChangeAspect="1" noMove="1" noResize="1" noEditPoints="1" noAdjustHandles="1" noChangeArrowheads="1" noChangeShapeType="1" noTextEdit="1"/>
              </p:cNvSpPr>
              <p:nvPr/>
            </p:nvSpPr>
            <p:spPr bwMode="auto">
              <a:xfrm>
                <a:off x="749771" y="4538731"/>
                <a:ext cx="8124409" cy="400110"/>
              </a:xfrm>
              <a:prstGeom prst="rect">
                <a:avLst/>
              </a:prstGeom>
              <a:blipFill>
                <a:blip r:embed="rId7"/>
                <a:stretch>
                  <a:fillRect l="-825" t="-9231" b="-2769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Rectangle 13"/>
              <p:cNvSpPr>
                <a:spLocks noChangeArrowheads="1"/>
              </p:cNvSpPr>
              <p:nvPr/>
            </p:nvSpPr>
            <p:spPr bwMode="auto">
              <a:xfrm>
                <a:off x="695325" y="5018895"/>
                <a:ext cx="7561263" cy="93070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85000"/>
                  <a:buBlip>
                    <a:blip r:embed="rId2"/>
                  </a:buBlip>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SzTx/>
                  <a:buNone/>
                </a:pPr>
                <a14:m>
                  <m:oMathPara xmlns:m="http://schemas.openxmlformats.org/officeDocument/2006/math">
                    <m:oMathParaPr>
                      <m:jc m:val="centerGroup"/>
                    </m:oMathParaPr>
                    <m:oMath xmlns:m="http://schemas.openxmlformats.org/officeDocument/2006/math">
                      <m:sSub>
                        <m:sSubPr>
                          <m:ctrlPr>
                            <a:rPr lang="en-US" altLang="zh-CN" sz="2000" b="1" i="1" smtClean="0">
                              <a:solidFill>
                                <a:srgbClr val="C00000"/>
                              </a:solidFill>
                              <a:latin typeface="Cambria Math" panose="02040503050406030204" pitchFamily="18" charset="0"/>
                              <a:ea typeface="+mn-ea"/>
                            </a:rPr>
                          </m:ctrlPr>
                        </m:sSubPr>
                        <m:e>
                          <m:r>
                            <a:rPr lang="en-US" altLang="zh-CN" sz="2000" b="1" i="1" smtClean="0">
                              <a:solidFill>
                                <a:srgbClr val="C00000"/>
                              </a:solidFill>
                              <a:latin typeface="Cambria Math" panose="02040503050406030204" pitchFamily="18" charset="0"/>
                              <a:ea typeface="+mn-ea"/>
                            </a:rPr>
                            <m:t>𝑫</m:t>
                          </m:r>
                        </m:e>
                        <m:sub>
                          <m:r>
                            <a:rPr lang="en-US" altLang="zh-CN" sz="2000" b="1" i="1" smtClean="0">
                              <a:solidFill>
                                <a:srgbClr val="C00000"/>
                              </a:solidFill>
                              <a:latin typeface="Cambria Math" panose="02040503050406030204" pitchFamily="18" charset="0"/>
                              <a:ea typeface="+mn-ea"/>
                            </a:rPr>
                            <m:t>𝟑</m:t>
                          </m:r>
                        </m:sub>
                      </m:sSub>
                      <m:d>
                        <m:dPr>
                          <m:ctrlPr>
                            <a:rPr lang="en-US" altLang="zh-CN" sz="2000" b="1" i="1" smtClean="0">
                              <a:solidFill>
                                <a:srgbClr val="C00000"/>
                              </a:solidFill>
                              <a:latin typeface="Cambria Math" panose="02040503050406030204" pitchFamily="18" charset="0"/>
                              <a:ea typeface="+mn-ea"/>
                            </a:rPr>
                          </m:ctrlPr>
                        </m:dPr>
                        <m:e>
                          <m:r>
                            <a:rPr lang="en-US" altLang="zh-CN" sz="2000" b="1" i="1" smtClean="0">
                              <a:solidFill>
                                <a:srgbClr val="C00000"/>
                              </a:solidFill>
                              <a:latin typeface="Cambria Math" panose="02040503050406030204" pitchFamily="18" charset="0"/>
                              <a:ea typeface="+mn-ea"/>
                            </a:rPr>
                            <m:t>𝝀</m:t>
                          </m:r>
                        </m:e>
                      </m:d>
                      <m:r>
                        <a:rPr lang="en-US" altLang="zh-CN" sz="2000" b="1" i="1" smtClean="0">
                          <a:solidFill>
                            <a:srgbClr val="006666"/>
                          </a:solidFill>
                          <a:latin typeface="Cambria Math" panose="02040503050406030204" pitchFamily="18" charset="0"/>
                          <a:ea typeface="+mn-ea"/>
                        </a:rPr>
                        <m:t>=</m:t>
                      </m:r>
                      <m:d>
                        <m:dPr>
                          <m:begChr m:val="|"/>
                          <m:endChr m:val="|"/>
                          <m:ctrlPr>
                            <a:rPr lang="en-US" altLang="zh-CN" sz="2000" b="1" i="1" smtClean="0">
                              <a:solidFill>
                                <a:srgbClr val="006666"/>
                              </a:solidFill>
                              <a:latin typeface="Cambria Math" panose="02040503050406030204" pitchFamily="18" charset="0"/>
                              <a:ea typeface="+mn-ea"/>
                            </a:rPr>
                          </m:ctrlPr>
                        </m:dPr>
                        <m:e>
                          <m:r>
                            <a:rPr lang="en-US" altLang="zh-CN" sz="2000" b="1" i="1" smtClean="0">
                              <a:solidFill>
                                <a:srgbClr val="006666"/>
                              </a:solidFill>
                              <a:latin typeface="Cambria Math" panose="02040503050406030204" pitchFamily="18" charset="0"/>
                              <a:ea typeface="+mn-ea"/>
                            </a:rPr>
                            <m:t>𝝀</m:t>
                          </m:r>
                          <m:r>
                            <a:rPr lang="en-US" altLang="zh-CN" sz="2000" b="1" i="1" smtClean="0">
                              <a:solidFill>
                                <a:srgbClr val="006666"/>
                              </a:solidFill>
                              <a:latin typeface="Cambria Math" panose="02040503050406030204" pitchFamily="18" charset="0"/>
                              <a:ea typeface="+mn-ea"/>
                            </a:rPr>
                            <m:t>𝑬</m:t>
                          </m:r>
                          <m:r>
                            <a:rPr lang="en-US" altLang="zh-CN" sz="2000" b="1" i="1" smtClean="0">
                              <a:solidFill>
                                <a:srgbClr val="006666"/>
                              </a:solidFill>
                              <a:latin typeface="Cambria Math" panose="02040503050406030204" pitchFamily="18" charset="0"/>
                              <a:ea typeface="+mn-ea"/>
                            </a:rPr>
                            <m:t>−</m:t>
                          </m:r>
                          <m:r>
                            <a:rPr lang="en-US" altLang="zh-CN" sz="2000" b="1" i="1" smtClean="0">
                              <a:solidFill>
                                <a:srgbClr val="006666"/>
                              </a:solidFill>
                              <a:latin typeface="Cambria Math" panose="02040503050406030204" pitchFamily="18" charset="0"/>
                              <a:ea typeface="+mn-ea"/>
                            </a:rPr>
                            <m:t>𝑨</m:t>
                          </m:r>
                        </m:e>
                      </m:d>
                      <m:r>
                        <a:rPr lang="en-US" altLang="zh-CN" sz="2000" b="1" i="1" smtClean="0">
                          <a:solidFill>
                            <a:srgbClr val="467979"/>
                          </a:solidFill>
                          <a:latin typeface="Cambria Math" panose="02040503050406030204" pitchFamily="18" charset="0"/>
                          <a:ea typeface="+mn-ea"/>
                        </a:rPr>
                        <m:t>=</m:t>
                      </m:r>
                      <m:d>
                        <m:dPr>
                          <m:begChr m:val="|"/>
                          <m:endChr m:val="|"/>
                          <m:ctrlPr>
                            <a:rPr lang="en-US" altLang="zh-CN" sz="2000" b="1" i="1" smtClean="0">
                              <a:solidFill>
                                <a:srgbClr val="467979"/>
                              </a:solidFill>
                              <a:latin typeface="Cambria Math" panose="02040503050406030204" pitchFamily="18" charset="0"/>
                              <a:ea typeface="+mn-ea"/>
                            </a:rPr>
                          </m:ctrlPr>
                        </m:dPr>
                        <m:e>
                          <m:m>
                            <m:mPr>
                              <m:mcs>
                                <m:mc>
                                  <m:mcPr>
                                    <m:count m:val="3"/>
                                    <m:mcJc m:val="center"/>
                                  </m:mcPr>
                                </m:mc>
                              </m:mcs>
                              <m:ctrlPr>
                                <a:rPr lang="en-US" altLang="zh-CN" sz="2000" b="1" i="1">
                                  <a:solidFill>
                                    <a:srgbClr val="467979"/>
                                  </a:solidFill>
                                  <a:latin typeface="Cambria Math" panose="02040503050406030204" pitchFamily="18" charset="0"/>
                                </a:rPr>
                              </m:ctrlPr>
                            </m:mPr>
                            <m:mr>
                              <m:e>
                                <m:r>
                                  <a:rPr lang="en-US" altLang="zh-CN" sz="2000" b="1" i="1">
                                    <a:solidFill>
                                      <a:srgbClr val="467979"/>
                                    </a:solidFill>
                                    <a:latin typeface="Cambria Math"/>
                                  </a:rPr>
                                  <m:t>𝝀</m:t>
                                </m:r>
                                <m:r>
                                  <a:rPr lang="en-US" altLang="zh-CN" sz="2000" b="1" i="1">
                                    <a:solidFill>
                                      <a:srgbClr val="467979"/>
                                    </a:solidFill>
                                    <a:latin typeface="Cambria Math"/>
                                  </a:rPr>
                                  <m:t>+</m:t>
                                </m:r>
                                <m:r>
                                  <a:rPr lang="en-US" altLang="zh-CN" sz="2000" b="1" i="1">
                                    <a:solidFill>
                                      <a:srgbClr val="467979"/>
                                    </a:solidFill>
                                    <a:latin typeface="Cambria Math"/>
                                  </a:rPr>
                                  <m:t>𝟏</m:t>
                                </m:r>
                              </m:e>
                              <m:e>
                                <m:r>
                                  <a:rPr lang="en-US" altLang="zh-CN" sz="2000" b="1" i="1">
                                    <a:solidFill>
                                      <a:srgbClr val="467979"/>
                                    </a:solidFill>
                                    <a:latin typeface="Cambria Math"/>
                                  </a:rPr>
                                  <m:t>𝟐</m:t>
                                </m:r>
                              </m:e>
                              <m:e>
                                <m:r>
                                  <a:rPr lang="en-US" altLang="zh-CN" sz="2000" b="1" i="1">
                                    <a:solidFill>
                                      <a:srgbClr val="467979"/>
                                    </a:solidFill>
                                    <a:latin typeface="Cambria Math"/>
                                  </a:rPr>
                                  <m:t>−</m:t>
                                </m:r>
                                <m:r>
                                  <a:rPr lang="en-US" altLang="zh-CN" sz="2000" b="1" i="1">
                                    <a:solidFill>
                                      <a:srgbClr val="467979"/>
                                    </a:solidFill>
                                    <a:latin typeface="Cambria Math"/>
                                  </a:rPr>
                                  <m:t>𝟔</m:t>
                                </m:r>
                              </m:e>
                            </m:mr>
                            <m:mr>
                              <m:e>
                                <m:r>
                                  <a:rPr lang="en-US" altLang="zh-CN" sz="2000" b="1" i="1">
                                    <a:solidFill>
                                      <a:srgbClr val="467979"/>
                                    </a:solidFill>
                                    <a:latin typeface="Cambria Math"/>
                                  </a:rPr>
                                  <m:t>𝟏</m:t>
                                </m:r>
                              </m:e>
                              <m:e>
                                <m:r>
                                  <a:rPr lang="en-US" altLang="zh-CN" sz="2000" b="1" i="1">
                                    <a:solidFill>
                                      <a:srgbClr val="467979"/>
                                    </a:solidFill>
                                    <a:latin typeface="Cambria Math"/>
                                  </a:rPr>
                                  <m:t>𝝀</m:t>
                                </m:r>
                              </m:e>
                              <m:e>
                                <m:r>
                                  <a:rPr lang="en-US" altLang="zh-CN" sz="2000" b="1" i="1">
                                    <a:solidFill>
                                      <a:srgbClr val="467979"/>
                                    </a:solidFill>
                                    <a:latin typeface="Cambria Math"/>
                                  </a:rPr>
                                  <m:t>−</m:t>
                                </m:r>
                                <m:r>
                                  <a:rPr lang="en-US" altLang="zh-CN" sz="2000" b="1" i="1">
                                    <a:solidFill>
                                      <a:srgbClr val="467979"/>
                                    </a:solidFill>
                                    <a:latin typeface="Cambria Math"/>
                                  </a:rPr>
                                  <m:t>𝟑</m:t>
                                </m:r>
                              </m:e>
                            </m:mr>
                            <m:mr>
                              <m:e>
                                <m:r>
                                  <a:rPr lang="en-US" altLang="zh-CN" sz="2000" b="1" i="1">
                                    <a:solidFill>
                                      <a:srgbClr val="467979"/>
                                    </a:solidFill>
                                    <a:latin typeface="Cambria Math"/>
                                  </a:rPr>
                                  <m:t>𝟏</m:t>
                                </m:r>
                              </m:e>
                              <m:e>
                                <m:r>
                                  <a:rPr lang="en-US" altLang="zh-CN" sz="2000" b="1" i="1">
                                    <a:solidFill>
                                      <a:srgbClr val="467979"/>
                                    </a:solidFill>
                                    <a:latin typeface="Cambria Math"/>
                                  </a:rPr>
                                  <m:t>𝟏</m:t>
                                </m:r>
                              </m:e>
                              <m:e>
                                <m:r>
                                  <a:rPr lang="en-US" altLang="zh-CN" sz="2000" b="1" i="1">
                                    <a:solidFill>
                                      <a:srgbClr val="467979"/>
                                    </a:solidFill>
                                    <a:latin typeface="Cambria Math"/>
                                  </a:rPr>
                                  <m:t>𝝀</m:t>
                                </m:r>
                                <m:r>
                                  <a:rPr lang="en-US" altLang="zh-CN" sz="2000" b="1" i="1">
                                    <a:solidFill>
                                      <a:srgbClr val="467979"/>
                                    </a:solidFill>
                                    <a:latin typeface="Cambria Math"/>
                                  </a:rPr>
                                  <m:t>−</m:t>
                                </m:r>
                                <m:r>
                                  <a:rPr lang="en-US" altLang="zh-CN" sz="2000" b="1" i="1">
                                    <a:solidFill>
                                      <a:srgbClr val="467979"/>
                                    </a:solidFill>
                                    <a:latin typeface="Cambria Math"/>
                                  </a:rPr>
                                  <m:t>𝟒</m:t>
                                </m:r>
                              </m:e>
                            </m:mr>
                          </m:m>
                        </m:e>
                      </m:d>
                      <m:r>
                        <a:rPr lang="en-US" altLang="zh-CN" sz="2000" b="1" i="1" smtClean="0">
                          <a:solidFill>
                            <a:srgbClr val="006666"/>
                          </a:solidFill>
                          <a:latin typeface="Cambria Math" panose="02040503050406030204" pitchFamily="18" charset="0"/>
                          <a:ea typeface="+mn-ea"/>
                        </a:rPr>
                        <m:t>=</m:t>
                      </m:r>
                      <m:sSup>
                        <m:sSupPr>
                          <m:ctrlPr>
                            <a:rPr lang="en-US" altLang="zh-CN" sz="2000" b="1" i="1" smtClean="0">
                              <a:solidFill>
                                <a:srgbClr val="006666"/>
                              </a:solidFill>
                              <a:latin typeface="Cambria Math" panose="02040503050406030204" pitchFamily="18" charset="0"/>
                              <a:ea typeface="+mn-ea"/>
                            </a:rPr>
                          </m:ctrlPr>
                        </m:sSupPr>
                        <m:e>
                          <m:d>
                            <m:dPr>
                              <m:ctrlPr>
                                <a:rPr lang="en-US" altLang="zh-CN" sz="2000" b="1" i="1" smtClean="0">
                                  <a:solidFill>
                                    <a:srgbClr val="006666"/>
                                  </a:solidFill>
                                  <a:latin typeface="Cambria Math" panose="02040503050406030204" pitchFamily="18" charset="0"/>
                                  <a:ea typeface="+mn-ea"/>
                                </a:rPr>
                              </m:ctrlPr>
                            </m:dPr>
                            <m:e>
                              <m:r>
                                <a:rPr lang="en-US" altLang="zh-CN" sz="2000" b="1" i="1" smtClean="0">
                                  <a:solidFill>
                                    <a:srgbClr val="006666"/>
                                  </a:solidFill>
                                  <a:latin typeface="Cambria Math" panose="02040503050406030204" pitchFamily="18" charset="0"/>
                                  <a:ea typeface="+mn-ea"/>
                                </a:rPr>
                                <m:t>𝝀</m:t>
                              </m:r>
                              <m:r>
                                <a:rPr lang="en-US" altLang="zh-CN" sz="2000" b="1" i="1" smtClean="0">
                                  <a:solidFill>
                                    <a:srgbClr val="006666"/>
                                  </a:solidFill>
                                  <a:latin typeface="Cambria Math" panose="02040503050406030204" pitchFamily="18" charset="0"/>
                                  <a:ea typeface="+mn-ea"/>
                                </a:rPr>
                                <m:t>−</m:t>
                              </m:r>
                              <m:r>
                                <a:rPr lang="en-US" altLang="zh-CN" sz="2000" b="1" i="1" smtClean="0">
                                  <a:solidFill>
                                    <a:srgbClr val="006666"/>
                                  </a:solidFill>
                                  <a:latin typeface="Cambria Math" panose="02040503050406030204" pitchFamily="18" charset="0"/>
                                  <a:ea typeface="+mn-ea"/>
                                </a:rPr>
                                <m:t>𝟏</m:t>
                              </m:r>
                            </m:e>
                          </m:d>
                        </m:e>
                        <m:sup>
                          <m:r>
                            <a:rPr lang="en-US" altLang="zh-CN" sz="2000" b="1" i="1" smtClean="0">
                              <a:solidFill>
                                <a:srgbClr val="006666"/>
                              </a:solidFill>
                              <a:latin typeface="Cambria Math" panose="02040503050406030204" pitchFamily="18" charset="0"/>
                              <a:ea typeface="+mn-ea"/>
                            </a:rPr>
                            <m:t>𝟑</m:t>
                          </m:r>
                        </m:sup>
                      </m:sSup>
                    </m:oMath>
                  </m:oMathPara>
                </a14:m>
                <a:endParaRPr lang="zh-CN" altLang="en-US" sz="2000" b="1" dirty="0">
                  <a:solidFill>
                    <a:srgbClr val="006666"/>
                  </a:solidFill>
                  <a:latin typeface="+mn-ea"/>
                  <a:ea typeface="+mn-ea"/>
                </a:endParaRPr>
              </a:p>
            </p:txBody>
          </p:sp>
        </mc:Choice>
        <mc:Fallback xmlns="">
          <p:sp>
            <p:nvSpPr>
              <p:cNvPr id="8" name="Rectangle 13"/>
              <p:cNvSpPr>
                <a:spLocks noRot="1" noChangeAspect="1" noMove="1" noResize="1" noEditPoints="1" noAdjustHandles="1" noChangeArrowheads="1" noChangeShapeType="1" noTextEdit="1"/>
              </p:cNvSpPr>
              <p:nvPr/>
            </p:nvSpPr>
            <p:spPr bwMode="auto">
              <a:xfrm>
                <a:off x="695325" y="5018895"/>
                <a:ext cx="7561263" cy="930704"/>
              </a:xfrm>
              <a:prstGeom prst="rect">
                <a:avLst/>
              </a:prstGeom>
              <a:blipFill>
                <a:blip r:embed="rId8"/>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27628972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计算矩阵</a:t>
            </a:r>
            <a:r>
              <a:rPr lang="en-US" altLang="zh-CN" dirty="0"/>
              <a:t>Jordan</a:t>
            </a:r>
            <a:r>
              <a:rPr lang="zh-CN" altLang="en-US" dirty="0"/>
              <a:t>标准形的方法一</a:t>
            </a:r>
          </a:p>
        </p:txBody>
      </p:sp>
      <mc:AlternateContent xmlns:mc="http://schemas.openxmlformats.org/markup-compatibility/2006" xmlns:a14="http://schemas.microsoft.com/office/drawing/2010/main">
        <mc:Choice Requires="a14">
          <p:sp>
            <p:nvSpPr>
              <p:cNvPr id="3" name="Rectangle 13"/>
              <p:cNvSpPr>
                <a:spLocks noChangeArrowheads="1"/>
              </p:cNvSpPr>
              <p:nvPr/>
            </p:nvSpPr>
            <p:spPr bwMode="auto">
              <a:xfrm>
                <a:off x="714791" y="1494331"/>
                <a:ext cx="7415213" cy="109844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SzTx/>
                  <a:buFontTx/>
                  <a:buNone/>
                </a:pPr>
                <a:r>
                  <a:rPr lang="zh-CN" altLang="en-US" sz="2400" b="1" dirty="0">
                    <a:solidFill>
                      <a:srgbClr val="002060"/>
                    </a:solidFill>
                    <a:latin typeface="+mn-ea"/>
                    <a:ea typeface="+mn-ea"/>
                  </a:rPr>
                  <a:t>例</a:t>
                </a:r>
                <a:r>
                  <a:rPr lang="en-US" altLang="zh-CN" sz="2400" b="1" dirty="0">
                    <a:solidFill>
                      <a:srgbClr val="002060"/>
                    </a:solidFill>
                    <a:latin typeface="+mn-ea"/>
                    <a:ea typeface="+mn-ea"/>
                  </a:rPr>
                  <a:t>1  </a:t>
                </a:r>
                <a:r>
                  <a:rPr lang="zh-CN" altLang="en-US" sz="2400" b="1" dirty="0">
                    <a:solidFill>
                      <a:srgbClr val="002060"/>
                    </a:solidFill>
                    <a:latin typeface="+mn-ea"/>
                    <a:ea typeface="+mn-ea"/>
                  </a:rPr>
                  <a:t>求矩阵</a:t>
                </a:r>
                <a14:m>
                  <m:oMath xmlns:m="http://schemas.openxmlformats.org/officeDocument/2006/math">
                    <m:r>
                      <a:rPr lang="en-US" altLang="zh-CN" sz="2400" b="1" i="1" smtClean="0">
                        <a:solidFill>
                          <a:srgbClr val="002060"/>
                        </a:solidFill>
                        <a:latin typeface="Cambria Math"/>
                        <a:ea typeface="+mn-ea"/>
                      </a:rPr>
                      <m:t>𝑨</m:t>
                    </m:r>
                    <m:r>
                      <a:rPr lang="en-US" altLang="zh-CN" sz="2400" b="0" i="1" smtClean="0">
                        <a:solidFill>
                          <a:srgbClr val="002060"/>
                        </a:solidFill>
                        <a:latin typeface="Cambria Math"/>
                        <a:ea typeface="+mn-ea"/>
                      </a:rPr>
                      <m:t>=</m:t>
                    </m:r>
                    <m:d>
                      <m:dPr>
                        <m:begChr m:val="["/>
                        <m:endChr m:val="]"/>
                        <m:ctrlPr>
                          <a:rPr lang="en-US" altLang="zh-CN" sz="2400" i="1" smtClean="0">
                            <a:solidFill>
                              <a:srgbClr val="002060"/>
                            </a:solidFill>
                            <a:latin typeface="Cambria Math" panose="02040503050406030204" pitchFamily="18" charset="0"/>
                            <a:ea typeface="+mn-ea"/>
                          </a:rPr>
                        </m:ctrlPr>
                      </m:dPr>
                      <m:e>
                        <m:m>
                          <m:mPr>
                            <m:mcs>
                              <m:mc>
                                <m:mcPr>
                                  <m:count m:val="3"/>
                                  <m:mcJc m:val="center"/>
                                </m:mcPr>
                              </m:mc>
                            </m:mcs>
                            <m:ctrlPr>
                              <a:rPr lang="en-US" altLang="zh-CN" sz="2400" i="1" smtClean="0">
                                <a:solidFill>
                                  <a:srgbClr val="002060"/>
                                </a:solidFill>
                                <a:latin typeface="Cambria Math" panose="02040503050406030204" pitchFamily="18" charset="0"/>
                                <a:ea typeface="+mn-ea"/>
                              </a:rPr>
                            </m:ctrlPr>
                          </m:mPr>
                          <m:mr>
                            <m:e>
                              <m:r>
                                <m:rPr>
                                  <m:brk m:alnAt="7"/>
                                </m:rPr>
                                <a:rPr lang="en-US" altLang="zh-CN" sz="2400" b="0" i="1" smtClean="0">
                                  <a:solidFill>
                                    <a:srgbClr val="002060"/>
                                  </a:solidFill>
                                  <a:latin typeface="Cambria Math"/>
                                  <a:ea typeface="+mn-ea"/>
                                </a:rPr>
                                <m:t>−</m:t>
                              </m:r>
                              <m:r>
                                <a:rPr lang="en-US" altLang="zh-CN" sz="2400" b="0" i="1" smtClean="0">
                                  <a:solidFill>
                                    <a:srgbClr val="002060"/>
                                  </a:solidFill>
                                  <a:latin typeface="Cambria Math"/>
                                  <a:ea typeface="+mn-ea"/>
                                </a:rPr>
                                <m:t>1</m:t>
                              </m:r>
                            </m:e>
                            <m:e>
                              <m:r>
                                <a:rPr lang="en-US" altLang="zh-CN" sz="2400" b="0" i="1" smtClean="0">
                                  <a:solidFill>
                                    <a:srgbClr val="002060"/>
                                  </a:solidFill>
                                  <a:latin typeface="Cambria Math"/>
                                  <a:ea typeface="+mn-ea"/>
                                </a:rPr>
                                <m:t>−2</m:t>
                              </m:r>
                            </m:e>
                            <m:e>
                              <m:r>
                                <a:rPr lang="en-US" altLang="zh-CN" sz="2400" b="0" i="1" smtClean="0">
                                  <a:solidFill>
                                    <a:srgbClr val="002060"/>
                                  </a:solidFill>
                                  <a:latin typeface="Cambria Math"/>
                                  <a:ea typeface="+mn-ea"/>
                                </a:rPr>
                                <m:t>6</m:t>
                              </m:r>
                            </m:e>
                          </m:mr>
                          <m:mr>
                            <m:e>
                              <m:r>
                                <a:rPr lang="en-US" altLang="zh-CN" sz="2400" b="0" i="1" smtClean="0">
                                  <a:solidFill>
                                    <a:srgbClr val="002060"/>
                                  </a:solidFill>
                                  <a:latin typeface="Cambria Math"/>
                                  <a:ea typeface="+mn-ea"/>
                                </a:rPr>
                                <m:t>−1</m:t>
                              </m:r>
                            </m:e>
                            <m:e>
                              <m:r>
                                <a:rPr lang="en-US" altLang="zh-CN" sz="2400" b="0" i="1" smtClean="0">
                                  <a:solidFill>
                                    <a:srgbClr val="002060"/>
                                  </a:solidFill>
                                  <a:latin typeface="Cambria Math"/>
                                  <a:ea typeface="+mn-ea"/>
                                </a:rPr>
                                <m:t>0</m:t>
                              </m:r>
                            </m:e>
                            <m:e>
                              <m:r>
                                <a:rPr lang="en-US" altLang="zh-CN" sz="2400" b="0" i="1" smtClean="0">
                                  <a:solidFill>
                                    <a:srgbClr val="002060"/>
                                  </a:solidFill>
                                  <a:latin typeface="Cambria Math"/>
                                  <a:ea typeface="+mn-ea"/>
                                </a:rPr>
                                <m:t>3</m:t>
                              </m:r>
                            </m:e>
                          </m:mr>
                          <m:mr>
                            <m:e>
                              <m:r>
                                <a:rPr lang="en-US" altLang="zh-CN" sz="2400" b="0" i="1" smtClean="0">
                                  <a:solidFill>
                                    <a:srgbClr val="002060"/>
                                  </a:solidFill>
                                  <a:latin typeface="Cambria Math"/>
                                  <a:ea typeface="+mn-ea"/>
                                </a:rPr>
                                <m:t>−1</m:t>
                              </m:r>
                            </m:e>
                            <m:e>
                              <m:r>
                                <a:rPr lang="en-US" altLang="zh-CN" sz="2400" b="0" i="1" smtClean="0">
                                  <a:solidFill>
                                    <a:srgbClr val="002060"/>
                                  </a:solidFill>
                                  <a:latin typeface="Cambria Math"/>
                                  <a:ea typeface="+mn-ea"/>
                                </a:rPr>
                                <m:t>−1</m:t>
                              </m:r>
                            </m:e>
                            <m:e>
                              <m:r>
                                <a:rPr lang="en-US" altLang="zh-CN" sz="2400" b="0" i="1" smtClean="0">
                                  <a:solidFill>
                                    <a:srgbClr val="002060"/>
                                  </a:solidFill>
                                  <a:latin typeface="Cambria Math"/>
                                  <a:ea typeface="+mn-ea"/>
                                </a:rPr>
                                <m:t>4</m:t>
                              </m:r>
                            </m:e>
                          </m:mr>
                        </m:m>
                      </m:e>
                    </m:d>
                  </m:oMath>
                </a14:m>
                <a:r>
                  <a:rPr lang="zh-CN" altLang="en-US" sz="2400" b="1" dirty="0">
                    <a:solidFill>
                      <a:srgbClr val="002060"/>
                    </a:solidFill>
                    <a:latin typeface="+mn-ea"/>
                    <a:ea typeface="+mn-ea"/>
                  </a:rPr>
                  <a:t>的</a:t>
                </a:r>
                <a:r>
                  <a:rPr lang="en-US" altLang="zh-CN" sz="2400" b="1" dirty="0">
                    <a:solidFill>
                      <a:srgbClr val="002060"/>
                    </a:solidFill>
                    <a:latin typeface="Cambria" pitchFamily="18" charset="0"/>
                    <a:ea typeface="Cambria" pitchFamily="18" charset="0"/>
                  </a:rPr>
                  <a:t>Jordan</a:t>
                </a:r>
                <a:r>
                  <a:rPr lang="zh-CN" altLang="en-US" sz="2400" b="1" dirty="0">
                    <a:solidFill>
                      <a:srgbClr val="002060"/>
                    </a:solidFill>
                    <a:latin typeface="+mn-ea"/>
                    <a:ea typeface="+mn-ea"/>
                  </a:rPr>
                  <a:t>标准形</a:t>
                </a:r>
                <a:r>
                  <a:rPr lang="en-US" altLang="zh-CN" sz="2400" b="1" dirty="0">
                    <a:solidFill>
                      <a:srgbClr val="002060"/>
                    </a:solidFill>
                    <a:latin typeface="+mn-ea"/>
                    <a:ea typeface="+mn-ea"/>
                  </a:rPr>
                  <a:t>.</a:t>
                </a:r>
                <a:endParaRPr lang="zh-CN" altLang="en-US" sz="2400" b="1" dirty="0">
                  <a:solidFill>
                    <a:srgbClr val="002060"/>
                  </a:solidFill>
                  <a:latin typeface="+mn-ea"/>
                  <a:ea typeface="+mn-ea"/>
                </a:endParaRPr>
              </a:p>
            </p:txBody>
          </p:sp>
        </mc:Choice>
        <mc:Fallback xmlns="">
          <p:sp>
            <p:nvSpPr>
              <p:cNvPr id="3" name="Rectangle 13"/>
              <p:cNvSpPr>
                <a:spLocks noRot="1" noChangeAspect="1" noMove="1" noResize="1" noEditPoints="1" noAdjustHandles="1" noChangeArrowheads="1" noChangeShapeType="1" noTextEdit="1"/>
              </p:cNvSpPr>
              <p:nvPr/>
            </p:nvSpPr>
            <p:spPr bwMode="auto">
              <a:xfrm>
                <a:off x="714791" y="1494331"/>
                <a:ext cx="7415213" cy="1098442"/>
              </a:xfrm>
              <a:prstGeom prst="rect">
                <a:avLst/>
              </a:prstGeom>
              <a:blipFill rotWithShape="0">
                <a:blip r:embed="rId3"/>
                <a:stretch>
                  <a:fillRect l="-12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Rectangle 13"/>
              <p:cNvSpPr>
                <a:spLocks noChangeArrowheads="1"/>
              </p:cNvSpPr>
              <p:nvPr/>
            </p:nvSpPr>
            <p:spPr bwMode="auto">
              <a:xfrm>
                <a:off x="749771" y="2623581"/>
                <a:ext cx="8124409" cy="91134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85000"/>
                  <a:buBlip>
                    <a:blip r:embed="rId2"/>
                  </a:buBlip>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SzTx/>
                  <a:buNone/>
                </a:pPr>
                <a:r>
                  <a:rPr lang="zh-CN" altLang="en-US" sz="2000" b="1" i="0" dirty="0">
                    <a:solidFill>
                      <a:srgbClr val="006666"/>
                    </a:solidFill>
                    <a:latin typeface="+mn-ea"/>
                    <a:ea typeface="+mn-ea"/>
                  </a:rPr>
                  <a:t>解：特征矩阵为</a:t>
                </a:r>
                <a14:m>
                  <m:oMath xmlns:m="http://schemas.openxmlformats.org/officeDocument/2006/math">
                    <m:r>
                      <a:rPr lang="en-US" altLang="zh-CN" sz="2000" b="1" i="1" smtClean="0">
                        <a:solidFill>
                          <a:srgbClr val="0070C0"/>
                        </a:solidFill>
                        <a:latin typeface="Cambria Math"/>
                        <a:ea typeface="+mn-ea"/>
                      </a:rPr>
                      <m:t>𝑨</m:t>
                    </m:r>
                    <m:d>
                      <m:dPr>
                        <m:ctrlPr>
                          <a:rPr lang="en-US" altLang="zh-CN" sz="2000" b="1" i="1" smtClean="0">
                            <a:solidFill>
                              <a:srgbClr val="0070C0"/>
                            </a:solidFill>
                            <a:latin typeface="Cambria Math" panose="02040503050406030204" pitchFamily="18" charset="0"/>
                            <a:ea typeface="+mn-ea"/>
                          </a:rPr>
                        </m:ctrlPr>
                      </m:dPr>
                      <m:e>
                        <m:r>
                          <a:rPr lang="en-US" altLang="zh-CN" sz="2000" b="1" i="1" smtClean="0">
                            <a:solidFill>
                              <a:srgbClr val="0070C0"/>
                            </a:solidFill>
                            <a:latin typeface="Cambria Math"/>
                            <a:ea typeface="+mn-ea"/>
                          </a:rPr>
                          <m:t>𝝀</m:t>
                        </m:r>
                      </m:e>
                    </m:d>
                    <m:r>
                      <a:rPr lang="en-US" altLang="zh-CN" sz="2000" b="1" i="1" smtClean="0">
                        <a:solidFill>
                          <a:srgbClr val="0070C0"/>
                        </a:solidFill>
                        <a:latin typeface="Cambria Math"/>
                        <a:ea typeface="+mn-ea"/>
                      </a:rPr>
                      <m:t>=</m:t>
                    </m:r>
                    <m:r>
                      <a:rPr lang="en-US" altLang="zh-CN" sz="2000" b="1" i="1" smtClean="0">
                        <a:solidFill>
                          <a:srgbClr val="0070C0"/>
                        </a:solidFill>
                        <a:latin typeface="Cambria Math"/>
                        <a:ea typeface="+mn-ea"/>
                      </a:rPr>
                      <m:t>𝝀</m:t>
                    </m:r>
                    <m:r>
                      <a:rPr lang="en-US" altLang="zh-CN" sz="2000" b="1" i="1" smtClean="0">
                        <a:solidFill>
                          <a:srgbClr val="0070C0"/>
                        </a:solidFill>
                        <a:latin typeface="Cambria Math"/>
                        <a:ea typeface="+mn-ea"/>
                      </a:rPr>
                      <m:t>𝑬</m:t>
                    </m:r>
                    <m:r>
                      <a:rPr lang="en-US" altLang="zh-CN" sz="2000" b="1" i="1" smtClean="0">
                        <a:solidFill>
                          <a:srgbClr val="0070C0"/>
                        </a:solidFill>
                        <a:latin typeface="Cambria Math"/>
                        <a:ea typeface="+mn-ea"/>
                      </a:rPr>
                      <m:t>−</m:t>
                    </m:r>
                    <m:r>
                      <a:rPr lang="en-US" altLang="zh-CN" sz="2000" b="1" i="1" smtClean="0">
                        <a:solidFill>
                          <a:srgbClr val="0070C0"/>
                        </a:solidFill>
                        <a:latin typeface="Cambria Math"/>
                        <a:ea typeface="+mn-ea"/>
                      </a:rPr>
                      <m:t>𝑨</m:t>
                    </m:r>
                    <m:r>
                      <a:rPr lang="en-US" altLang="zh-CN" sz="2000" b="1" i="1" smtClean="0">
                        <a:solidFill>
                          <a:srgbClr val="0070C0"/>
                        </a:solidFill>
                        <a:latin typeface="Cambria Math"/>
                        <a:ea typeface="+mn-ea"/>
                      </a:rPr>
                      <m:t>=</m:t>
                    </m:r>
                    <m:d>
                      <m:dPr>
                        <m:begChr m:val="["/>
                        <m:endChr m:val="]"/>
                        <m:ctrlPr>
                          <a:rPr lang="en-US" altLang="zh-CN" sz="2000" b="1" i="1" smtClean="0">
                            <a:solidFill>
                              <a:srgbClr val="0070C0"/>
                            </a:solidFill>
                            <a:latin typeface="Cambria Math" panose="02040503050406030204" pitchFamily="18" charset="0"/>
                            <a:ea typeface="+mn-ea"/>
                          </a:rPr>
                        </m:ctrlPr>
                      </m:dPr>
                      <m:e>
                        <m:m>
                          <m:mPr>
                            <m:mcs>
                              <m:mc>
                                <m:mcPr>
                                  <m:count m:val="3"/>
                                  <m:mcJc m:val="center"/>
                                </m:mcPr>
                              </m:mc>
                            </m:mcs>
                            <m:ctrlPr>
                              <a:rPr lang="en-US" altLang="zh-CN" sz="2000" b="1" i="1" smtClean="0">
                                <a:solidFill>
                                  <a:srgbClr val="0070C0"/>
                                </a:solidFill>
                                <a:latin typeface="Cambria Math" panose="02040503050406030204" pitchFamily="18" charset="0"/>
                                <a:ea typeface="+mn-ea"/>
                              </a:rPr>
                            </m:ctrlPr>
                          </m:mPr>
                          <m:mr>
                            <m:e>
                              <m:r>
                                <a:rPr lang="en-US" altLang="zh-CN" sz="2000" b="1" i="1" smtClean="0">
                                  <a:solidFill>
                                    <a:srgbClr val="0070C0"/>
                                  </a:solidFill>
                                  <a:latin typeface="Cambria Math"/>
                                  <a:ea typeface="+mn-ea"/>
                                </a:rPr>
                                <m:t>𝝀</m:t>
                              </m:r>
                              <m:r>
                                <a:rPr lang="en-US" altLang="zh-CN" sz="2000" b="1" i="1" smtClean="0">
                                  <a:solidFill>
                                    <a:srgbClr val="0070C0"/>
                                  </a:solidFill>
                                  <a:latin typeface="Cambria Math"/>
                                  <a:ea typeface="+mn-ea"/>
                                </a:rPr>
                                <m:t>+</m:t>
                              </m:r>
                              <m:r>
                                <a:rPr lang="en-US" altLang="zh-CN" sz="2000" b="1" i="1" smtClean="0">
                                  <a:solidFill>
                                    <a:srgbClr val="0070C0"/>
                                  </a:solidFill>
                                  <a:latin typeface="Cambria Math"/>
                                  <a:ea typeface="+mn-ea"/>
                                </a:rPr>
                                <m:t>𝟏</m:t>
                              </m:r>
                            </m:e>
                            <m:e>
                              <m:r>
                                <a:rPr lang="en-US" altLang="zh-CN" sz="2000" b="1" i="1" smtClean="0">
                                  <a:solidFill>
                                    <a:srgbClr val="0070C0"/>
                                  </a:solidFill>
                                  <a:latin typeface="Cambria Math"/>
                                  <a:ea typeface="+mn-ea"/>
                                </a:rPr>
                                <m:t>𝟐</m:t>
                              </m:r>
                            </m:e>
                            <m:e>
                              <m:r>
                                <a:rPr lang="en-US" altLang="zh-CN" sz="2000" b="1" i="1" smtClean="0">
                                  <a:solidFill>
                                    <a:srgbClr val="0070C0"/>
                                  </a:solidFill>
                                  <a:latin typeface="Cambria Math"/>
                                  <a:ea typeface="+mn-ea"/>
                                </a:rPr>
                                <m:t>−</m:t>
                              </m:r>
                              <m:r>
                                <a:rPr lang="en-US" altLang="zh-CN" sz="2000" b="1" i="1" smtClean="0">
                                  <a:solidFill>
                                    <a:srgbClr val="0070C0"/>
                                  </a:solidFill>
                                  <a:latin typeface="Cambria Math"/>
                                  <a:ea typeface="+mn-ea"/>
                                </a:rPr>
                                <m:t>𝟔</m:t>
                              </m:r>
                            </m:e>
                          </m:mr>
                          <m:mr>
                            <m:e>
                              <m:r>
                                <a:rPr lang="en-US" altLang="zh-CN" sz="2000" b="1" i="1" smtClean="0">
                                  <a:solidFill>
                                    <a:srgbClr val="0070C0"/>
                                  </a:solidFill>
                                  <a:latin typeface="Cambria Math"/>
                                  <a:ea typeface="+mn-ea"/>
                                </a:rPr>
                                <m:t>𝟏</m:t>
                              </m:r>
                            </m:e>
                            <m:e>
                              <m:r>
                                <a:rPr lang="en-US" altLang="zh-CN" sz="2000" b="1" i="1">
                                  <a:solidFill>
                                    <a:srgbClr val="0070C0"/>
                                  </a:solidFill>
                                  <a:latin typeface="Cambria Math"/>
                                  <a:ea typeface="+mn-ea"/>
                                </a:rPr>
                                <m:t>𝝀</m:t>
                              </m:r>
                            </m:e>
                            <m:e>
                              <m:r>
                                <a:rPr lang="en-US" altLang="zh-CN" sz="2000" b="1" i="1" smtClean="0">
                                  <a:solidFill>
                                    <a:srgbClr val="0070C0"/>
                                  </a:solidFill>
                                  <a:latin typeface="Cambria Math"/>
                                  <a:ea typeface="+mn-ea"/>
                                </a:rPr>
                                <m:t>−</m:t>
                              </m:r>
                              <m:r>
                                <a:rPr lang="en-US" altLang="zh-CN" sz="2000" b="1" i="1" smtClean="0">
                                  <a:solidFill>
                                    <a:srgbClr val="0070C0"/>
                                  </a:solidFill>
                                  <a:latin typeface="Cambria Math"/>
                                  <a:ea typeface="+mn-ea"/>
                                </a:rPr>
                                <m:t>𝟑</m:t>
                              </m:r>
                            </m:e>
                          </m:mr>
                          <m:mr>
                            <m:e>
                              <m:r>
                                <a:rPr lang="en-US" altLang="zh-CN" sz="2000" b="1" i="1" smtClean="0">
                                  <a:solidFill>
                                    <a:srgbClr val="0070C0"/>
                                  </a:solidFill>
                                  <a:latin typeface="Cambria Math"/>
                                  <a:ea typeface="+mn-ea"/>
                                </a:rPr>
                                <m:t>𝟏</m:t>
                              </m:r>
                            </m:e>
                            <m:e>
                              <m:r>
                                <a:rPr lang="en-US" altLang="zh-CN" sz="2000" b="1" i="1" smtClean="0">
                                  <a:solidFill>
                                    <a:srgbClr val="0070C0"/>
                                  </a:solidFill>
                                  <a:latin typeface="Cambria Math"/>
                                  <a:ea typeface="+mn-ea"/>
                                </a:rPr>
                                <m:t>𝟏</m:t>
                              </m:r>
                            </m:e>
                            <m:e>
                              <m:r>
                                <a:rPr lang="en-US" altLang="zh-CN" sz="2000" b="1" i="1">
                                  <a:solidFill>
                                    <a:srgbClr val="0070C0"/>
                                  </a:solidFill>
                                  <a:latin typeface="Cambria Math"/>
                                  <a:ea typeface="+mn-ea"/>
                                </a:rPr>
                                <m:t>𝝀</m:t>
                              </m:r>
                              <m:r>
                                <a:rPr lang="en-US" altLang="zh-CN" sz="2000" b="1" i="1" smtClean="0">
                                  <a:solidFill>
                                    <a:srgbClr val="0070C0"/>
                                  </a:solidFill>
                                  <a:latin typeface="Cambria Math"/>
                                  <a:ea typeface="+mn-ea"/>
                                </a:rPr>
                                <m:t>−</m:t>
                              </m:r>
                              <m:r>
                                <a:rPr lang="en-US" altLang="zh-CN" sz="2000" b="1" i="1" smtClean="0">
                                  <a:solidFill>
                                    <a:srgbClr val="0070C0"/>
                                  </a:solidFill>
                                  <a:latin typeface="Cambria Math"/>
                                  <a:ea typeface="+mn-ea"/>
                                </a:rPr>
                                <m:t>𝟒</m:t>
                              </m:r>
                            </m:e>
                          </m:mr>
                        </m:m>
                      </m:e>
                    </m:d>
                  </m:oMath>
                </a14:m>
                <a:endParaRPr lang="zh-CN" altLang="en-US" sz="2000" b="1" dirty="0">
                  <a:solidFill>
                    <a:srgbClr val="006666"/>
                  </a:solidFill>
                  <a:latin typeface="+mn-ea"/>
                  <a:ea typeface="+mn-ea"/>
                </a:endParaRPr>
              </a:p>
            </p:txBody>
          </p:sp>
        </mc:Choice>
        <mc:Fallback xmlns="">
          <p:sp>
            <p:nvSpPr>
              <p:cNvPr id="5" name="Rectangle 13"/>
              <p:cNvSpPr>
                <a:spLocks noRot="1" noChangeAspect="1" noMove="1" noResize="1" noEditPoints="1" noAdjustHandles="1" noChangeArrowheads="1" noChangeShapeType="1" noTextEdit="1"/>
              </p:cNvSpPr>
              <p:nvPr/>
            </p:nvSpPr>
            <p:spPr bwMode="auto">
              <a:xfrm>
                <a:off x="749771" y="2623581"/>
                <a:ext cx="8124409" cy="911340"/>
              </a:xfrm>
              <a:prstGeom prst="rect">
                <a:avLst/>
              </a:prstGeom>
              <a:blipFill rotWithShape="1">
                <a:blip r:embed="rId4"/>
                <a:stretch>
                  <a:fillRect l="-82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Rectangle 13"/>
              <p:cNvSpPr>
                <a:spLocks noChangeArrowheads="1"/>
              </p:cNvSpPr>
              <p:nvPr/>
            </p:nvSpPr>
            <p:spPr bwMode="auto">
              <a:xfrm>
                <a:off x="714791" y="3605779"/>
                <a:ext cx="8124409" cy="40011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85000"/>
                  <a:buBlip>
                    <a:blip r:embed="rId2"/>
                  </a:buBlip>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SzTx/>
                  <a:buNone/>
                </a:pPr>
                <a:r>
                  <a:rPr lang="zh-CN" altLang="en-US" sz="2000" b="1" dirty="0">
                    <a:solidFill>
                      <a:schemeClr val="accent6">
                        <a:lumMod val="75000"/>
                      </a:schemeClr>
                    </a:solidFill>
                    <a:latin typeface="+mn-ea"/>
                    <a:ea typeface="+mn-ea"/>
                  </a:rPr>
                  <a:t>计算</a:t>
                </a:r>
                <a14:m>
                  <m:oMath xmlns:m="http://schemas.openxmlformats.org/officeDocument/2006/math">
                    <m:sSub>
                      <m:sSubPr>
                        <m:ctrlPr>
                          <a:rPr lang="en-US" altLang="zh-CN" sz="2000" b="1" i="1" smtClean="0">
                            <a:solidFill>
                              <a:schemeClr val="accent6">
                                <a:lumMod val="75000"/>
                              </a:schemeClr>
                            </a:solidFill>
                            <a:latin typeface="Cambria Math" panose="02040503050406030204" pitchFamily="18" charset="0"/>
                            <a:ea typeface="+mn-ea"/>
                          </a:rPr>
                        </m:ctrlPr>
                      </m:sSubPr>
                      <m:e>
                        <m:r>
                          <a:rPr lang="en-US" altLang="zh-CN" sz="2000" b="1" i="1" smtClean="0">
                            <a:solidFill>
                              <a:schemeClr val="accent6">
                                <a:lumMod val="75000"/>
                              </a:schemeClr>
                            </a:solidFill>
                            <a:latin typeface="Cambria Math" panose="02040503050406030204" pitchFamily="18" charset="0"/>
                            <a:ea typeface="+mn-ea"/>
                          </a:rPr>
                          <m:t>𝑫</m:t>
                        </m:r>
                      </m:e>
                      <m:sub>
                        <m:r>
                          <a:rPr lang="en-US" altLang="zh-CN" sz="2000" b="1" i="1" smtClean="0">
                            <a:solidFill>
                              <a:schemeClr val="accent6">
                                <a:lumMod val="75000"/>
                              </a:schemeClr>
                            </a:solidFill>
                            <a:latin typeface="Cambria Math" panose="02040503050406030204" pitchFamily="18" charset="0"/>
                            <a:ea typeface="+mn-ea"/>
                          </a:rPr>
                          <m:t>𝟐</m:t>
                        </m:r>
                      </m:sub>
                    </m:sSub>
                    <m:r>
                      <a:rPr lang="en-US" altLang="zh-CN" sz="2000" b="1" i="1" smtClean="0">
                        <a:solidFill>
                          <a:schemeClr val="accent6">
                            <a:lumMod val="75000"/>
                          </a:schemeClr>
                        </a:solidFill>
                        <a:latin typeface="Cambria Math" panose="02040503050406030204" pitchFamily="18" charset="0"/>
                        <a:ea typeface="+mn-ea"/>
                      </a:rPr>
                      <m:t>(</m:t>
                    </m:r>
                    <m:r>
                      <a:rPr lang="en-US" altLang="zh-CN" sz="2000" b="1" i="1" smtClean="0">
                        <a:solidFill>
                          <a:schemeClr val="accent6">
                            <a:lumMod val="75000"/>
                          </a:schemeClr>
                        </a:solidFill>
                        <a:latin typeface="Cambria Math" panose="02040503050406030204" pitchFamily="18" charset="0"/>
                        <a:ea typeface="+mn-ea"/>
                      </a:rPr>
                      <m:t>𝝀</m:t>
                    </m:r>
                    <m:r>
                      <a:rPr lang="en-US" altLang="zh-CN" sz="2000" b="1" i="1" smtClean="0">
                        <a:solidFill>
                          <a:schemeClr val="accent6">
                            <a:lumMod val="75000"/>
                          </a:schemeClr>
                        </a:solidFill>
                        <a:latin typeface="Cambria Math" panose="02040503050406030204" pitchFamily="18" charset="0"/>
                        <a:ea typeface="+mn-ea"/>
                      </a:rPr>
                      <m:t>)</m:t>
                    </m:r>
                  </m:oMath>
                </a14:m>
                <a:r>
                  <a:rPr lang="en-US" altLang="zh-CN" sz="2000" b="1" dirty="0">
                    <a:solidFill>
                      <a:srgbClr val="006666"/>
                    </a:solidFill>
                    <a:latin typeface="+mn-ea"/>
                    <a:ea typeface="+mn-ea"/>
                  </a:rPr>
                  <a:t>.  </a:t>
                </a:r>
                <a:r>
                  <a:rPr lang="zh-CN" altLang="en-US" sz="2000" b="1" dirty="0">
                    <a:latin typeface="+mn-ea"/>
                    <a:ea typeface="+mn-ea"/>
                  </a:rPr>
                  <a:t>所有的二阶阶子式为</a:t>
                </a:r>
                <a:endParaRPr lang="zh-CN" altLang="en-US" sz="2000" dirty="0">
                  <a:latin typeface="+mn-ea"/>
                  <a:ea typeface="+mn-ea"/>
                </a:endParaRPr>
              </a:p>
            </p:txBody>
          </p:sp>
        </mc:Choice>
        <mc:Fallback xmlns="">
          <p:sp>
            <p:nvSpPr>
              <p:cNvPr id="7" name="Rectangle 13"/>
              <p:cNvSpPr>
                <a:spLocks noRot="1" noChangeAspect="1" noMove="1" noResize="1" noEditPoints="1" noAdjustHandles="1" noChangeArrowheads="1" noChangeShapeType="1" noTextEdit="1"/>
              </p:cNvSpPr>
              <p:nvPr/>
            </p:nvSpPr>
            <p:spPr bwMode="auto">
              <a:xfrm>
                <a:off x="714791" y="3605779"/>
                <a:ext cx="8124409" cy="400110"/>
              </a:xfrm>
              <a:prstGeom prst="rect">
                <a:avLst/>
              </a:prstGeom>
              <a:blipFill>
                <a:blip r:embed="rId5"/>
                <a:stretch>
                  <a:fillRect l="-750" t="-7576" b="-2575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Rectangle 13"/>
              <p:cNvSpPr>
                <a:spLocks noChangeArrowheads="1"/>
              </p:cNvSpPr>
              <p:nvPr/>
            </p:nvSpPr>
            <p:spPr bwMode="auto">
              <a:xfrm>
                <a:off x="623914" y="4122350"/>
                <a:ext cx="7596966" cy="50796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85000"/>
                  <a:buBlip>
                    <a:blip r:embed="rId2"/>
                  </a:buBlip>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SzTx/>
                  <a:buNone/>
                </a:pPr>
                <a14:m>
                  <m:oMathPara xmlns:m="http://schemas.openxmlformats.org/officeDocument/2006/math">
                    <m:oMathParaPr>
                      <m:jc m:val="centerGroup"/>
                    </m:oMathParaPr>
                    <m:oMath xmlns:m="http://schemas.openxmlformats.org/officeDocument/2006/math">
                      <m:d>
                        <m:dPr>
                          <m:begChr m:val="|"/>
                          <m:endChr m:val="|"/>
                          <m:ctrlPr>
                            <a:rPr lang="en-US" altLang="zh-CN" sz="1600" b="1" i="1" smtClean="0">
                              <a:solidFill>
                                <a:schemeClr val="tx1"/>
                              </a:solidFill>
                              <a:latin typeface="Cambria Math" panose="02040503050406030204" pitchFamily="18" charset="0"/>
                              <a:ea typeface="+mn-ea"/>
                            </a:rPr>
                          </m:ctrlPr>
                        </m:dPr>
                        <m:e>
                          <m:m>
                            <m:mPr>
                              <m:mcs>
                                <m:mc>
                                  <m:mcPr>
                                    <m:count m:val="2"/>
                                    <m:mcJc m:val="center"/>
                                  </m:mcPr>
                                </m:mc>
                              </m:mcs>
                              <m:ctrlPr>
                                <a:rPr lang="en-US" altLang="zh-CN" sz="1600" b="1" i="1" smtClean="0">
                                  <a:solidFill>
                                    <a:schemeClr val="tx1"/>
                                  </a:solidFill>
                                  <a:latin typeface="Cambria Math" panose="02040503050406030204" pitchFamily="18" charset="0"/>
                                  <a:ea typeface="+mn-ea"/>
                                </a:rPr>
                              </m:ctrlPr>
                            </m:mPr>
                            <m:mr>
                              <m:e>
                                <m:r>
                                  <a:rPr lang="en-US" altLang="zh-CN" sz="1600" b="1" i="1" smtClean="0">
                                    <a:solidFill>
                                      <a:schemeClr val="tx1"/>
                                    </a:solidFill>
                                    <a:latin typeface="Cambria Math" panose="02040503050406030204" pitchFamily="18" charset="0"/>
                                    <a:ea typeface="+mn-ea"/>
                                  </a:rPr>
                                  <m:t>𝝀</m:t>
                                </m:r>
                                <m:r>
                                  <a:rPr lang="en-US" altLang="zh-CN" sz="1600" b="1" i="1" smtClean="0">
                                    <a:solidFill>
                                      <a:schemeClr val="tx1"/>
                                    </a:solidFill>
                                    <a:latin typeface="Cambria Math" panose="02040503050406030204" pitchFamily="18" charset="0"/>
                                    <a:ea typeface="+mn-ea"/>
                                  </a:rPr>
                                  <m:t>+</m:t>
                                </m:r>
                                <m:r>
                                  <a:rPr lang="en-US" altLang="zh-CN" sz="1600" b="1" i="1" smtClean="0">
                                    <a:solidFill>
                                      <a:schemeClr val="tx1"/>
                                    </a:solidFill>
                                    <a:latin typeface="Cambria Math" panose="02040503050406030204" pitchFamily="18" charset="0"/>
                                    <a:ea typeface="+mn-ea"/>
                                  </a:rPr>
                                  <m:t>𝟏</m:t>
                                </m:r>
                              </m:e>
                              <m:e>
                                <m:r>
                                  <a:rPr lang="en-US" altLang="zh-CN" sz="1600" b="1" i="1" smtClean="0">
                                    <a:solidFill>
                                      <a:schemeClr val="tx1"/>
                                    </a:solidFill>
                                    <a:latin typeface="Cambria Math" panose="02040503050406030204" pitchFamily="18" charset="0"/>
                                    <a:ea typeface="+mn-ea"/>
                                  </a:rPr>
                                  <m:t>𝟐</m:t>
                                </m:r>
                              </m:e>
                            </m:mr>
                            <m:mr>
                              <m:e>
                                <m:r>
                                  <a:rPr lang="en-US" altLang="zh-CN" sz="1600" b="1" i="1" smtClean="0">
                                    <a:solidFill>
                                      <a:schemeClr val="tx1"/>
                                    </a:solidFill>
                                    <a:latin typeface="Cambria Math" panose="02040503050406030204" pitchFamily="18" charset="0"/>
                                    <a:ea typeface="+mn-ea"/>
                                  </a:rPr>
                                  <m:t>𝟏</m:t>
                                </m:r>
                              </m:e>
                              <m:e>
                                <m:r>
                                  <a:rPr lang="en-US" altLang="zh-CN" sz="1600" b="1" i="1" smtClean="0">
                                    <a:solidFill>
                                      <a:schemeClr val="tx1"/>
                                    </a:solidFill>
                                    <a:latin typeface="Cambria Math" panose="02040503050406030204" pitchFamily="18" charset="0"/>
                                    <a:ea typeface="+mn-ea"/>
                                  </a:rPr>
                                  <m:t>𝝀</m:t>
                                </m:r>
                              </m:e>
                            </m:mr>
                          </m:m>
                        </m:e>
                      </m:d>
                      <m:r>
                        <a:rPr lang="en-US" altLang="zh-CN" sz="1600" b="1" i="1" smtClean="0">
                          <a:solidFill>
                            <a:srgbClr val="006666"/>
                          </a:solidFill>
                          <a:latin typeface="Cambria Math" panose="02040503050406030204" pitchFamily="18" charset="0"/>
                          <a:ea typeface="+mn-ea"/>
                        </a:rPr>
                        <m:t>=</m:t>
                      </m:r>
                      <m:d>
                        <m:dPr>
                          <m:ctrlPr>
                            <a:rPr lang="en-US" altLang="zh-CN" sz="1600" b="1" i="1" smtClean="0">
                              <a:solidFill>
                                <a:srgbClr val="006666"/>
                              </a:solidFill>
                              <a:latin typeface="Cambria Math" panose="02040503050406030204" pitchFamily="18" charset="0"/>
                              <a:ea typeface="+mn-ea"/>
                            </a:rPr>
                          </m:ctrlPr>
                        </m:dPr>
                        <m:e>
                          <m:r>
                            <a:rPr lang="en-US" altLang="zh-CN" sz="1600" b="1" i="1" smtClean="0">
                              <a:solidFill>
                                <a:srgbClr val="FF0000"/>
                              </a:solidFill>
                              <a:latin typeface="Cambria Math" panose="02040503050406030204" pitchFamily="18" charset="0"/>
                              <a:ea typeface="+mn-ea"/>
                            </a:rPr>
                            <m:t>𝝀</m:t>
                          </m:r>
                          <m:r>
                            <a:rPr lang="en-US" altLang="zh-CN" sz="1600" b="1" i="1" smtClean="0">
                              <a:solidFill>
                                <a:srgbClr val="FF0000"/>
                              </a:solidFill>
                              <a:latin typeface="Cambria Math" panose="02040503050406030204" pitchFamily="18" charset="0"/>
                              <a:ea typeface="+mn-ea"/>
                            </a:rPr>
                            <m:t>−</m:t>
                          </m:r>
                          <m:r>
                            <a:rPr lang="en-US" altLang="zh-CN" sz="1600" b="1" i="1" smtClean="0">
                              <a:solidFill>
                                <a:srgbClr val="FF0000"/>
                              </a:solidFill>
                              <a:latin typeface="Cambria Math" panose="02040503050406030204" pitchFamily="18" charset="0"/>
                              <a:ea typeface="+mn-ea"/>
                            </a:rPr>
                            <m:t>𝟏</m:t>
                          </m:r>
                        </m:e>
                      </m:d>
                      <m:d>
                        <m:dPr>
                          <m:ctrlPr>
                            <a:rPr lang="en-US" altLang="zh-CN" sz="1600" b="1" i="1" smtClean="0">
                              <a:solidFill>
                                <a:srgbClr val="006666"/>
                              </a:solidFill>
                              <a:latin typeface="Cambria Math" panose="02040503050406030204" pitchFamily="18" charset="0"/>
                              <a:ea typeface="+mn-ea"/>
                            </a:rPr>
                          </m:ctrlPr>
                        </m:dPr>
                        <m:e>
                          <m:r>
                            <a:rPr lang="en-US" altLang="zh-CN" sz="1600" b="1" i="1" smtClean="0">
                              <a:solidFill>
                                <a:srgbClr val="006666"/>
                              </a:solidFill>
                              <a:latin typeface="Cambria Math" panose="02040503050406030204" pitchFamily="18" charset="0"/>
                              <a:ea typeface="+mn-ea"/>
                            </a:rPr>
                            <m:t>𝝀</m:t>
                          </m:r>
                          <m:r>
                            <a:rPr lang="en-US" altLang="zh-CN" sz="1600" b="1" i="1" smtClean="0">
                              <a:solidFill>
                                <a:srgbClr val="006666"/>
                              </a:solidFill>
                              <a:latin typeface="Cambria Math" panose="02040503050406030204" pitchFamily="18" charset="0"/>
                              <a:ea typeface="+mn-ea"/>
                            </a:rPr>
                            <m:t>+</m:t>
                          </m:r>
                          <m:r>
                            <a:rPr lang="en-US" altLang="zh-CN" sz="1600" b="1" i="1" smtClean="0">
                              <a:solidFill>
                                <a:srgbClr val="006666"/>
                              </a:solidFill>
                              <a:latin typeface="Cambria Math" panose="02040503050406030204" pitchFamily="18" charset="0"/>
                              <a:ea typeface="+mn-ea"/>
                            </a:rPr>
                            <m:t>𝟐</m:t>
                          </m:r>
                        </m:e>
                      </m:d>
                      <m:r>
                        <a:rPr lang="en-US" altLang="zh-CN" sz="1600" b="1" i="1" smtClean="0">
                          <a:solidFill>
                            <a:srgbClr val="006666"/>
                          </a:solidFill>
                          <a:latin typeface="Cambria Math" panose="02040503050406030204" pitchFamily="18" charset="0"/>
                          <a:ea typeface="+mn-ea"/>
                        </a:rPr>
                        <m:t>,</m:t>
                      </m:r>
                      <m:d>
                        <m:dPr>
                          <m:begChr m:val="|"/>
                          <m:endChr m:val="|"/>
                          <m:ctrlPr>
                            <a:rPr lang="en-US" altLang="zh-CN" sz="1600" b="1" i="1" smtClean="0">
                              <a:solidFill>
                                <a:schemeClr val="tx1"/>
                              </a:solidFill>
                              <a:latin typeface="Cambria Math" panose="02040503050406030204" pitchFamily="18" charset="0"/>
                            </a:rPr>
                          </m:ctrlPr>
                        </m:dPr>
                        <m:e>
                          <m:m>
                            <m:mPr>
                              <m:mcs>
                                <m:mc>
                                  <m:mcPr>
                                    <m:count m:val="2"/>
                                    <m:mcJc m:val="center"/>
                                  </m:mcPr>
                                </m:mc>
                              </m:mcs>
                              <m:ctrlPr>
                                <a:rPr lang="en-US" altLang="zh-CN" sz="1600" b="1" i="1">
                                  <a:solidFill>
                                    <a:schemeClr val="tx1"/>
                                  </a:solidFill>
                                  <a:latin typeface="Cambria Math" panose="02040503050406030204" pitchFamily="18" charset="0"/>
                                </a:rPr>
                              </m:ctrlPr>
                            </m:mPr>
                            <m:mr>
                              <m:e>
                                <m:r>
                                  <a:rPr lang="en-US" altLang="zh-CN" sz="1600" b="1" i="1" smtClean="0">
                                    <a:solidFill>
                                      <a:schemeClr val="tx1"/>
                                    </a:solidFill>
                                    <a:latin typeface="Cambria Math" panose="02040503050406030204" pitchFamily="18" charset="0"/>
                                  </a:rPr>
                                  <m:t>𝝀</m:t>
                                </m:r>
                                <m:r>
                                  <a:rPr lang="en-US" altLang="zh-CN" sz="1600" b="1" i="1" smtClean="0">
                                    <a:solidFill>
                                      <a:schemeClr val="tx1"/>
                                    </a:solidFill>
                                    <a:latin typeface="Cambria Math" panose="02040503050406030204" pitchFamily="18" charset="0"/>
                                  </a:rPr>
                                  <m:t>+</m:t>
                                </m:r>
                                <m:r>
                                  <a:rPr lang="en-US" altLang="zh-CN" sz="1600" b="1" i="1" smtClean="0">
                                    <a:solidFill>
                                      <a:schemeClr val="tx1"/>
                                    </a:solidFill>
                                    <a:latin typeface="Cambria Math" panose="02040503050406030204" pitchFamily="18" charset="0"/>
                                  </a:rPr>
                                  <m:t>𝟏</m:t>
                                </m:r>
                              </m:e>
                              <m:e>
                                <m:r>
                                  <a:rPr lang="en-US" altLang="zh-CN" sz="1600" b="1" i="1" smtClean="0">
                                    <a:solidFill>
                                      <a:schemeClr val="tx1"/>
                                    </a:solidFill>
                                    <a:latin typeface="Cambria Math" panose="02040503050406030204" pitchFamily="18" charset="0"/>
                                  </a:rPr>
                                  <m:t>−</m:t>
                                </m:r>
                                <m:r>
                                  <a:rPr lang="en-US" altLang="zh-CN" sz="1600" b="1" i="1" smtClean="0">
                                    <a:solidFill>
                                      <a:schemeClr val="tx1"/>
                                    </a:solidFill>
                                    <a:latin typeface="Cambria Math" panose="02040503050406030204" pitchFamily="18" charset="0"/>
                                  </a:rPr>
                                  <m:t>𝟔</m:t>
                                </m:r>
                              </m:e>
                            </m:mr>
                            <m:mr>
                              <m:e>
                                <m:r>
                                  <a:rPr lang="en-US" altLang="zh-CN" sz="1600" b="1" i="1" smtClean="0">
                                    <a:solidFill>
                                      <a:schemeClr val="tx1"/>
                                    </a:solidFill>
                                    <a:latin typeface="Cambria Math" panose="02040503050406030204" pitchFamily="18" charset="0"/>
                                  </a:rPr>
                                  <m:t>𝟏</m:t>
                                </m:r>
                              </m:e>
                              <m:e>
                                <m:r>
                                  <a:rPr lang="en-US" altLang="zh-CN" sz="1600" b="1" i="1" smtClean="0">
                                    <a:solidFill>
                                      <a:schemeClr val="tx1"/>
                                    </a:solidFill>
                                    <a:latin typeface="Cambria Math" panose="02040503050406030204" pitchFamily="18" charset="0"/>
                                  </a:rPr>
                                  <m:t>−</m:t>
                                </m:r>
                                <m:r>
                                  <a:rPr lang="en-US" altLang="zh-CN" sz="1600" b="1" i="1" smtClean="0">
                                    <a:solidFill>
                                      <a:schemeClr val="tx1"/>
                                    </a:solidFill>
                                    <a:latin typeface="Cambria Math" panose="02040503050406030204" pitchFamily="18" charset="0"/>
                                  </a:rPr>
                                  <m:t>𝟑</m:t>
                                </m:r>
                              </m:e>
                            </m:mr>
                          </m:m>
                        </m:e>
                      </m:d>
                      <m:r>
                        <a:rPr lang="en-US" altLang="zh-CN" sz="1600" b="1" i="1" smtClean="0">
                          <a:solidFill>
                            <a:srgbClr val="006666"/>
                          </a:solidFill>
                          <a:latin typeface="Cambria Math" panose="02040503050406030204" pitchFamily="18" charset="0"/>
                        </a:rPr>
                        <m:t>=−</m:t>
                      </m:r>
                      <m:r>
                        <a:rPr lang="en-US" altLang="zh-CN" sz="1600" b="1" i="1" smtClean="0">
                          <a:solidFill>
                            <a:srgbClr val="006666"/>
                          </a:solidFill>
                          <a:latin typeface="Cambria Math" panose="02040503050406030204" pitchFamily="18" charset="0"/>
                        </a:rPr>
                        <m:t>𝟑</m:t>
                      </m:r>
                      <m:d>
                        <m:dPr>
                          <m:ctrlPr>
                            <a:rPr lang="en-US" altLang="zh-CN" sz="1600" b="1" i="1" smtClean="0">
                              <a:solidFill>
                                <a:srgbClr val="006666"/>
                              </a:solidFill>
                              <a:latin typeface="Cambria Math" panose="02040503050406030204" pitchFamily="18" charset="0"/>
                            </a:rPr>
                          </m:ctrlPr>
                        </m:dPr>
                        <m:e>
                          <m:r>
                            <a:rPr lang="en-US" altLang="zh-CN" sz="1600" b="1" i="1" smtClean="0">
                              <a:solidFill>
                                <a:srgbClr val="FF0000"/>
                              </a:solidFill>
                              <a:latin typeface="Cambria Math" panose="02040503050406030204" pitchFamily="18" charset="0"/>
                            </a:rPr>
                            <m:t>𝝀</m:t>
                          </m:r>
                          <m:r>
                            <a:rPr lang="en-US" altLang="zh-CN" sz="1600" b="1" i="1" smtClean="0">
                              <a:solidFill>
                                <a:srgbClr val="FF0000"/>
                              </a:solidFill>
                              <a:latin typeface="Cambria Math" panose="02040503050406030204" pitchFamily="18" charset="0"/>
                            </a:rPr>
                            <m:t>−</m:t>
                          </m:r>
                          <m:r>
                            <a:rPr lang="en-US" altLang="zh-CN" sz="1600" b="1" i="1" smtClean="0">
                              <a:solidFill>
                                <a:srgbClr val="FF0000"/>
                              </a:solidFill>
                              <a:latin typeface="Cambria Math" panose="02040503050406030204" pitchFamily="18" charset="0"/>
                            </a:rPr>
                            <m:t>𝟏</m:t>
                          </m:r>
                        </m:e>
                      </m:d>
                      <m:r>
                        <a:rPr lang="en-US" altLang="zh-CN" sz="1600" b="1" i="1" smtClean="0">
                          <a:solidFill>
                            <a:srgbClr val="006666"/>
                          </a:solidFill>
                          <a:latin typeface="Cambria Math" panose="02040503050406030204" pitchFamily="18" charset="0"/>
                        </a:rPr>
                        <m:t>,</m:t>
                      </m:r>
                      <m:d>
                        <m:dPr>
                          <m:begChr m:val="|"/>
                          <m:endChr m:val="|"/>
                          <m:ctrlPr>
                            <a:rPr lang="en-US" altLang="zh-CN" sz="1600" b="1" i="1" smtClean="0">
                              <a:solidFill>
                                <a:schemeClr val="tx1"/>
                              </a:solidFill>
                              <a:latin typeface="Cambria Math" panose="02040503050406030204" pitchFamily="18" charset="0"/>
                            </a:rPr>
                          </m:ctrlPr>
                        </m:dPr>
                        <m:e>
                          <m:m>
                            <m:mPr>
                              <m:mcs>
                                <m:mc>
                                  <m:mcPr>
                                    <m:count m:val="2"/>
                                    <m:mcJc m:val="center"/>
                                  </m:mcPr>
                                </m:mc>
                              </m:mcs>
                              <m:ctrlPr>
                                <a:rPr lang="en-US" altLang="zh-CN" sz="1600" b="1" i="1">
                                  <a:solidFill>
                                    <a:schemeClr val="tx1"/>
                                  </a:solidFill>
                                  <a:latin typeface="Cambria Math" panose="02040503050406030204" pitchFamily="18" charset="0"/>
                                </a:rPr>
                              </m:ctrlPr>
                            </m:mPr>
                            <m:mr>
                              <m:e>
                                <m:r>
                                  <m:rPr>
                                    <m:brk m:alnAt="7"/>
                                  </m:rPr>
                                  <a:rPr lang="en-US" altLang="zh-CN" sz="1600" b="1" i="1" smtClean="0">
                                    <a:solidFill>
                                      <a:schemeClr val="tx1"/>
                                    </a:solidFill>
                                    <a:latin typeface="Cambria Math" panose="02040503050406030204" pitchFamily="18" charset="0"/>
                                  </a:rPr>
                                  <m:t>𝟐</m:t>
                                </m:r>
                              </m:e>
                              <m:e>
                                <m:r>
                                  <a:rPr lang="en-US" altLang="zh-CN" sz="1600" b="1" i="1" smtClean="0">
                                    <a:solidFill>
                                      <a:schemeClr val="tx1"/>
                                    </a:solidFill>
                                    <a:latin typeface="Cambria Math" panose="02040503050406030204" pitchFamily="18" charset="0"/>
                                  </a:rPr>
                                  <m:t>−</m:t>
                                </m:r>
                                <m:r>
                                  <a:rPr lang="en-US" altLang="zh-CN" sz="1600" b="1" i="1" smtClean="0">
                                    <a:solidFill>
                                      <a:schemeClr val="tx1"/>
                                    </a:solidFill>
                                    <a:latin typeface="Cambria Math" panose="02040503050406030204" pitchFamily="18" charset="0"/>
                                  </a:rPr>
                                  <m:t>𝟔</m:t>
                                </m:r>
                              </m:e>
                            </m:mr>
                            <m:mr>
                              <m:e>
                                <m:r>
                                  <a:rPr lang="en-US" altLang="zh-CN" sz="1600" b="1" i="1" smtClean="0">
                                    <a:solidFill>
                                      <a:schemeClr val="tx1"/>
                                    </a:solidFill>
                                    <a:latin typeface="Cambria Math" panose="02040503050406030204" pitchFamily="18" charset="0"/>
                                  </a:rPr>
                                  <m:t>𝝀</m:t>
                                </m:r>
                              </m:e>
                              <m:e>
                                <m:r>
                                  <a:rPr lang="en-US" altLang="zh-CN" sz="1600" b="1" i="1" smtClean="0">
                                    <a:solidFill>
                                      <a:schemeClr val="tx1"/>
                                    </a:solidFill>
                                    <a:latin typeface="Cambria Math" panose="02040503050406030204" pitchFamily="18" charset="0"/>
                                  </a:rPr>
                                  <m:t>−</m:t>
                                </m:r>
                                <m:r>
                                  <a:rPr lang="en-US" altLang="zh-CN" sz="1600" b="1" i="1" smtClean="0">
                                    <a:solidFill>
                                      <a:schemeClr val="tx1"/>
                                    </a:solidFill>
                                    <a:latin typeface="Cambria Math" panose="02040503050406030204" pitchFamily="18" charset="0"/>
                                  </a:rPr>
                                  <m:t>𝟑</m:t>
                                </m:r>
                              </m:e>
                            </m:mr>
                          </m:m>
                        </m:e>
                      </m:d>
                      <m:r>
                        <a:rPr lang="en-US" altLang="zh-CN" sz="1600" b="1" i="1" smtClean="0">
                          <a:solidFill>
                            <a:srgbClr val="006666"/>
                          </a:solidFill>
                          <a:latin typeface="Cambria Math" panose="02040503050406030204" pitchFamily="18" charset="0"/>
                        </a:rPr>
                        <m:t>=−</m:t>
                      </m:r>
                      <m:r>
                        <a:rPr lang="en-US" altLang="zh-CN" sz="1600" b="1" i="1" smtClean="0">
                          <a:solidFill>
                            <a:srgbClr val="006666"/>
                          </a:solidFill>
                          <a:latin typeface="Cambria Math" panose="02040503050406030204" pitchFamily="18" charset="0"/>
                        </a:rPr>
                        <m:t>𝟔</m:t>
                      </m:r>
                      <m:r>
                        <a:rPr lang="en-US" altLang="zh-CN" sz="1600" b="1" i="1" smtClean="0">
                          <a:solidFill>
                            <a:srgbClr val="006666"/>
                          </a:solidFill>
                          <a:latin typeface="Cambria Math" panose="02040503050406030204" pitchFamily="18" charset="0"/>
                        </a:rPr>
                        <m:t>(</m:t>
                      </m:r>
                      <m:r>
                        <a:rPr lang="en-US" altLang="zh-CN" sz="1600" b="1" i="1" smtClean="0">
                          <a:solidFill>
                            <a:srgbClr val="FF0000"/>
                          </a:solidFill>
                          <a:latin typeface="Cambria Math" panose="02040503050406030204" pitchFamily="18" charset="0"/>
                        </a:rPr>
                        <m:t>𝝀</m:t>
                      </m:r>
                      <m:r>
                        <a:rPr lang="en-US" altLang="zh-CN" sz="1600" b="1" i="1" smtClean="0">
                          <a:solidFill>
                            <a:srgbClr val="FF0000"/>
                          </a:solidFill>
                          <a:latin typeface="Cambria Math" panose="02040503050406030204" pitchFamily="18" charset="0"/>
                        </a:rPr>
                        <m:t>−</m:t>
                      </m:r>
                      <m:r>
                        <a:rPr lang="en-US" altLang="zh-CN" sz="1600" b="1" i="1" smtClean="0">
                          <a:solidFill>
                            <a:srgbClr val="FF0000"/>
                          </a:solidFill>
                          <a:latin typeface="Cambria Math" panose="02040503050406030204" pitchFamily="18" charset="0"/>
                        </a:rPr>
                        <m:t>𝟏</m:t>
                      </m:r>
                      <m:r>
                        <a:rPr lang="en-US" altLang="zh-CN" sz="1600" b="1" i="1" smtClean="0">
                          <a:solidFill>
                            <a:srgbClr val="006666"/>
                          </a:solidFill>
                          <a:latin typeface="Cambria Math" panose="02040503050406030204" pitchFamily="18" charset="0"/>
                        </a:rPr>
                        <m:t>),</m:t>
                      </m:r>
                    </m:oMath>
                  </m:oMathPara>
                </a14:m>
                <a:endParaRPr lang="zh-CN" altLang="en-US" sz="1600" b="1" dirty="0">
                  <a:solidFill>
                    <a:srgbClr val="006666"/>
                  </a:solidFill>
                  <a:latin typeface="+mn-ea"/>
                  <a:ea typeface="+mn-ea"/>
                </a:endParaRPr>
              </a:p>
            </p:txBody>
          </p:sp>
        </mc:Choice>
        <mc:Fallback xmlns="">
          <p:sp>
            <p:nvSpPr>
              <p:cNvPr id="8" name="Rectangle 13"/>
              <p:cNvSpPr>
                <a:spLocks noRot="1" noChangeAspect="1" noMove="1" noResize="1" noEditPoints="1" noAdjustHandles="1" noChangeArrowheads="1" noChangeShapeType="1" noTextEdit="1"/>
              </p:cNvSpPr>
              <p:nvPr/>
            </p:nvSpPr>
            <p:spPr bwMode="auto">
              <a:xfrm>
                <a:off x="623914" y="4122350"/>
                <a:ext cx="7596966" cy="507960"/>
              </a:xfrm>
              <a:prstGeom prst="rect">
                <a:avLst/>
              </a:prstGeom>
              <a:blipFill>
                <a:blip r:embed="rId6"/>
                <a:stretch>
                  <a:fillRect b="-476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818972" y="5315979"/>
                <a:ext cx="6314934" cy="508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600" b="1" i="1" smtClean="0">
                              <a:solidFill>
                                <a:schemeClr val="tx1"/>
                              </a:solidFill>
                              <a:latin typeface="Cambria Math" panose="02040503050406030204" pitchFamily="18" charset="0"/>
                            </a:rPr>
                          </m:ctrlPr>
                        </m:dPr>
                        <m:e>
                          <m:m>
                            <m:mPr>
                              <m:mcs>
                                <m:mc>
                                  <m:mcPr>
                                    <m:count m:val="2"/>
                                    <m:mcJc m:val="center"/>
                                  </m:mcPr>
                                </m:mc>
                              </m:mcs>
                              <m:ctrlPr>
                                <a:rPr lang="en-US" altLang="zh-CN" sz="1600" b="1" i="1">
                                  <a:solidFill>
                                    <a:schemeClr val="tx1"/>
                                  </a:solidFill>
                                  <a:latin typeface="Cambria Math" panose="02040503050406030204" pitchFamily="18" charset="0"/>
                                </a:rPr>
                              </m:ctrlPr>
                            </m:mPr>
                            <m:mr>
                              <m:e>
                                <m:r>
                                  <a:rPr lang="en-US" altLang="zh-CN" sz="1600" b="1" i="1" smtClean="0">
                                    <a:solidFill>
                                      <a:schemeClr val="tx1"/>
                                    </a:solidFill>
                                    <a:latin typeface="Cambria Math" panose="02040503050406030204" pitchFamily="18" charset="0"/>
                                  </a:rPr>
                                  <m:t>𝟏</m:t>
                                </m:r>
                              </m:e>
                              <m:e>
                                <m:r>
                                  <a:rPr lang="en-US" altLang="zh-CN" sz="1600" b="1" i="1" smtClean="0">
                                    <a:solidFill>
                                      <a:schemeClr val="tx1"/>
                                    </a:solidFill>
                                    <a:latin typeface="Cambria Math" panose="02040503050406030204" pitchFamily="18" charset="0"/>
                                  </a:rPr>
                                  <m:t>𝝀</m:t>
                                </m:r>
                              </m:e>
                            </m:mr>
                            <m:mr>
                              <m:e>
                                <m:r>
                                  <a:rPr lang="en-US" altLang="zh-CN" sz="1600" b="1" i="1" smtClean="0">
                                    <a:solidFill>
                                      <a:schemeClr val="tx1"/>
                                    </a:solidFill>
                                    <a:latin typeface="Cambria Math" panose="02040503050406030204" pitchFamily="18" charset="0"/>
                                  </a:rPr>
                                  <m:t>𝟏</m:t>
                                </m:r>
                              </m:e>
                              <m:e>
                                <m:r>
                                  <a:rPr lang="en-US" altLang="zh-CN" sz="1600" b="1" i="1" smtClean="0">
                                    <a:solidFill>
                                      <a:schemeClr val="tx1"/>
                                    </a:solidFill>
                                    <a:latin typeface="Cambria Math" panose="02040503050406030204" pitchFamily="18" charset="0"/>
                                  </a:rPr>
                                  <m:t>𝟏</m:t>
                                </m:r>
                              </m:e>
                            </m:mr>
                          </m:m>
                        </m:e>
                      </m:d>
                      <m:r>
                        <a:rPr lang="en-US" altLang="zh-CN" sz="1600" b="1" i="1" smtClean="0">
                          <a:solidFill>
                            <a:srgbClr val="006666"/>
                          </a:solidFill>
                          <a:latin typeface="Cambria Math" panose="02040503050406030204" pitchFamily="18" charset="0"/>
                        </a:rPr>
                        <m:t>=−</m:t>
                      </m:r>
                      <m:d>
                        <m:dPr>
                          <m:ctrlPr>
                            <a:rPr lang="en-US" altLang="zh-CN" sz="1600" b="1" i="1" smtClean="0">
                              <a:solidFill>
                                <a:srgbClr val="006666"/>
                              </a:solidFill>
                              <a:latin typeface="Cambria Math" panose="02040503050406030204" pitchFamily="18" charset="0"/>
                            </a:rPr>
                          </m:ctrlPr>
                        </m:dPr>
                        <m:e>
                          <m:r>
                            <a:rPr lang="en-US" altLang="zh-CN" sz="1600" b="1" i="1" smtClean="0">
                              <a:solidFill>
                                <a:srgbClr val="FF0000"/>
                              </a:solidFill>
                              <a:latin typeface="Cambria Math" panose="02040503050406030204" pitchFamily="18" charset="0"/>
                            </a:rPr>
                            <m:t>𝝀</m:t>
                          </m:r>
                          <m:r>
                            <a:rPr lang="en-US" altLang="zh-CN" sz="1600" b="1" i="1" smtClean="0">
                              <a:solidFill>
                                <a:srgbClr val="FF0000"/>
                              </a:solidFill>
                              <a:latin typeface="Cambria Math" panose="02040503050406030204" pitchFamily="18" charset="0"/>
                            </a:rPr>
                            <m:t>−</m:t>
                          </m:r>
                          <m:r>
                            <a:rPr lang="en-US" altLang="zh-CN" sz="1600" b="1" i="1" smtClean="0">
                              <a:solidFill>
                                <a:srgbClr val="FF0000"/>
                              </a:solidFill>
                              <a:latin typeface="Cambria Math" panose="02040503050406030204" pitchFamily="18" charset="0"/>
                            </a:rPr>
                            <m:t>𝟏</m:t>
                          </m:r>
                        </m:e>
                      </m:d>
                      <m:r>
                        <a:rPr lang="en-US" altLang="zh-CN" sz="1600" b="1" i="1">
                          <a:solidFill>
                            <a:srgbClr val="006666"/>
                          </a:solidFill>
                          <a:latin typeface="Cambria Math" panose="02040503050406030204" pitchFamily="18" charset="0"/>
                        </a:rPr>
                        <m:t>,</m:t>
                      </m:r>
                      <m:d>
                        <m:dPr>
                          <m:begChr m:val="|"/>
                          <m:endChr m:val="|"/>
                          <m:ctrlPr>
                            <a:rPr lang="en-US" altLang="zh-CN" sz="1600" b="1" i="1" smtClean="0">
                              <a:solidFill>
                                <a:srgbClr val="0070C0"/>
                              </a:solidFill>
                              <a:latin typeface="Cambria Math" panose="02040503050406030204" pitchFamily="18" charset="0"/>
                            </a:rPr>
                          </m:ctrlPr>
                        </m:dPr>
                        <m:e>
                          <m:m>
                            <m:mPr>
                              <m:mcs>
                                <m:mc>
                                  <m:mcPr>
                                    <m:count m:val="2"/>
                                    <m:mcJc m:val="center"/>
                                  </m:mcPr>
                                </m:mc>
                              </m:mcs>
                              <m:ctrlPr>
                                <a:rPr lang="en-US" altLang="zh-CN" sz="1600" b="1" i="1">
                                  <a:solidFill>
                                    <a:srgbClr val="0070C0"/>
                                  </a:solidFill>
                                  <a:latin typeface="Cambria Math" panose="02040503050406030204" pitchFamily="18" charset="0"/>
                                </a:rPr>
                              </m:ctrlPr>
                            </m:mPr>
                            <m:mr>
                              <m:e>
                                <m:r>
                                  <a:rPr lang="en-US" altLang="zh-CN" sz="1600" b="1" i="1" smtClean="0">
                                    <a:solidFill>
                                      <a:srgbClr val="0070C0"/>
                                    </a:solidFill>
                                    <a:latin typeface="Cambria Math" panose="02040503050406030204" pitchFamily="18" charset="0"/>
                                  </a:rPr>
                                  <m:t>𝟏</m:t>
                                </m:r>
                              </m:e>
                              <m:e>
                                <m:r>
                                  <a:rPr lang="en-US" altLang="zh-CN" sz="1600" b="1" i="1" smtClean="0">
                                    <a:solidFill>
                                      <a:srgbClr val="0070C0"/>
                                    </a:solidFill>
                                    <a:latin typeface="Cambria Math" panose="02040503050406030204" pitchFamily="18" charset="0"/>
                                  </a:rPr>
                                  <m:t>−</m:t>
                                </m:r>
                                <m:r>
                                  <a:rPr lang="en-US" altLang="zh-CN" sz="1600" b="1" i="1" smtClean="0">
                                    <a:solidFill>
                                      <a:srgbClr val="0070C0"/>
                                    </a:solidFill>
                                    <a:latin typeface="Cambria Math" panose="02040503050406030204" pitchFamily="18" charset="0"/>
                                  </a:rPr>
                                  <m:t>𝟑</m:t>
                                </m:r>
                              </m:e>
                            </m:mr>
                            <m:mr>
                              <m:e>
                                <m:r>
                                  <a:rPr lang="en-US" altLang="zh-CN" sz="1600" b="1" i="1" smtClean="0">
                                    <a:solidFill>
                                      <a:srgbClr val="0070C0"/>
                                    </a:solidFill>
                                    <a:latin typeface="Cambria Math" panose="02040503050406030204" pitchFamily="18" charset="0"/>
                                  </a:rPr>
                                  <m:t>𝟏</m:t>
                                </m:r>
                              </m:e>
                              <m:e>
                                <m:r>
                                  <a:rPr lang="en-US" altLang="zh-CN" sz="1600" b="1" i="1" smtClean="0">
                                    <a:solidFill>
                                      <a:srgbClr val="0070C0"/>
                                    </a:solidFill>
                                    <a:latin typeface="Cambria Math" panose="02040503050406030204" pitchFamily="18" charset="0"/>
                                  </a:rPr>
                                  <m:t>𝝀</m:t>
                                </m:r>
                                <m:r>
                                  <a:rPr lang="en-US" altLang="zh-CN" sz="1600" b="1" i="1" smtClean="0">
                                    <a:solidFill>
                                      <a:srgbClr val="0070C0"/>
                                    </a:solidFill>
                                    <a:latin typeface="Cambria Math" panose="02040503050406030204" pitchFamily="18" charset="0"/>
                                  </a:rPr>
                                  <m:t>−</m:t>
                                </m:r>
                                <m:r>
                                  <a:rPr lang="en-US" altLang="zh-CN" sz="1600" b="1" i="1" smtClean="0">
                                    <a:solidFill>
                                      <a:srgbClr val="0070C0"/>
                                    </a:solidFill>
                                    <a:latin typeface="Cambria Math" panose="02040503050406030204" pitchFamily="18" charset="0"/>
                                  </a:rPr>
                                  <m:t>𝟒</m:t>
                                </m:r>
                              </m:e>
                            </m:mr>
                          </m:m>
                        </m:e>
                      </m:d>
                      <m:r>
                        <a:rPr lang="en-US" altLang="zh-CN" sz="1600" b="1" i="1" smtClean="0">
                          <a:solidFill>
                            <a:srgbClr val="006666"/>
                          </a:solidFill>
                          <a:latin typeface="Cambria Math" panose="02040503050406030204" pitchFamily="18" charset="0"/>
                        </a:rPr>
                        <m:t>=</m:t>
                      </m:r>
                      <m:r>
                        <a:rPr lang="en-US" altLang="zh-CN" sz="1600" b="1" i="1" smtClean="0">
                          <a:solidFill>
                            <a:srgbClr val="FF0000"/>
                          </a:solidFill>
                          <a:latin typeface="Cambria Math" panose="02040503050406030204" pitchFamily="18" charset="0"/>
                        </a:rPr>
                        <m:t>𝝀</m:t>
                      </m:r>
                      <m:r>
                        <a:rPr lang="en-US" altLang="zh-CN" sz="1600" b="1" i="1" smtClean="0">
                          <a:solidFill>
                            <a:srgbClr val="FF0000"/>
                          </a:solidFill>
                          <a:latin typeface="Cambria Math" panose="02040503050406030204" pitchFamily="18" charset="0"/>
                        </a:rPr>
                        <m:t>−</m:t>
                      </m:r>
                      <m:r>
                        <a:rPr lang="en-US" altLang="zh-CN" sz="1600" b="1" i="1" smtClean="0">
                          <a:solidFill>
                            <a:srgbClr val="FF0000"/>
                          </a:solidFill>
                          <a:latin typeface="Cambria Math" panose="02040503050406030204" pitchFamily="18" charset="0"/>
                        </a:rPr>
                        <m:t>𝟏</m:t>
                      </m:r>
                      <m:r>
                        <a:rPr lang="en-US" altLang="zh-CN" sz="1600" b="1" i="1">
                          <a:solidFill>
                            <a:srgbClr val="006666"/>
                          </a:solidFill>
                          <a:latin typeface="Cambria Math" panose="02040503050406030204" pitchFamily="18" charset="0"/>
                        </a:rPr>
                        <m:t>,</m:t>
                      </m:r>
                      <m:d>
                        <m:dPr>
                          <m:begChr m:val="|"/>
                          <m:endChr m:val="|"/>
                          <m:ctrlPr>
                            <a:rPr lang="en-US" altLang="zh-CN" sz="1600" b="1" i="1" smtClean="0">
                              <a:solidFill>
                                <a:schemeClr val="tx1"/>
                              </a:solidFill>
                              <a:latin typeface="Cambria Math" panose="02040503050406030204" pitchFamily="18" charset="0"/>
                            </a:rPr>
                          </m:ctrlPr>
                        </m:dPr>
                        <m:e>
                          <m:m>
                            <m:mPr>
                              <m:mcs>
                                <m:mc>
                                  <m:mcPr>
                                    <m:count m:val="2"/>
                                    <m:mcJc m:val="center"/>
                                  </m:mcPr>
                                </m:mc>
                              </m:mcs>
                              <m:ctrlPr>
                                <a:rPr lang="en-US" altLang="zh-CN" sz="1600" b="1" i="1">
                                  <a:solidFill>
                                    <a:schemeClr val="tx1"/>
                                  </a:solidFill>
                                  <a:latin typeface="Cambria Math" panose="02040503050406030204" pitchFamily="18" charset="0"/>
                                </a:rPr>
                              </m:ctrlPr>
                            </m:mPr>
                            <m:mr>
                              <m:e>
                                <m:r>
                                  <a:rPr lang="en-US" altLang="zh-CN" sz="1600" b="1" i="1" smtClean="0">
                                    <a:solidFill>
                                      <a:schemeClr val="tx1"/>
                                    </a:solidFill>
                                    <a:latin typeface="Cambria Math" panose="02040503050406030204" pitchFamily="18" charset="0"/>
                                  </a:rPr>
                                  <m:t>𝝀</m:t>
                                </m:r>
                              </m:e>
                              <m:e>
                                <m:r>
                                  <a:rPr lang="en-US" altLang="zh-CN" sz="1600" b="1" i="1" smtClean="0">
                                    <a:solidFill>
                                      <a:schemeClr val="tx1"/>
                                    </a:solidFill>
                                    <a:latin typeface="Cambria Math" panose="02040503050406030204" pitchFamily="18" charset="0"/>
                                  </a:rPr>
                                  <m:t>−</m:t>
                                </m:r>
                                <m:r>
                                  <a:rPr lang="en-US" altLang="zh-CN" sz="1600" b="1" i="1" smtClean="0">
                                    <a:solidFill>
                                      <a:schemeClr val="tx1"/>
                                    </a:solidFill>
                                    <a:latin typeface="Cambria Math" panose="02040503050406030204" pitchFamily="18" charset="0"/>
                                  </a:rPr>
                                  <m:t>𝟑</m:t>
                                </m:r>
                              </m:e>
                            </m:mr>
                            <m:mr>
                              <m:e>
                                <m:r>
                                  <a:rPr lang="en-US" altLang="zh-CN" sz="1600" b="1" i="1" smtClean="0">
                                    <a:solidFill>
                                      <a:schemeClr val="tx1"/>
                                    </a:solidFill>
                                    <a:latin typeface="Cambria Math" panose="02040503050406030204" pitchFamily="18" charset="0"/>
                                  </a:rPr>
                                  <m:t>𝟏</m:t>
                                </m:r>
                              </m:e>
                              <m:e>
                                <m:r>
                                  <a:rPr lang="en-US" altLang="zh-CN" sz="1600" b="1" i="1" smtClean="0">
                                    <a:solidFill>
                                      <a:schemeClr val="tx1"/>
                                    </a:solidFill>
                                    <a:latin typeface="Cambria Math" panose="02040503050406030204" pitchFamily="18" charset="0"/>
                                  </a:rPr>
                                  <m:t>𝝀</m:t>
                                </m:r>
                                <m:r>
                                  <a:rPr lang="en-US" altLang="zh-CN" sz="1600" b="1" i="1" smtClean="0">
                                    <a:solidFill>
                                      <a:schemeClr val="tx1"/>
                                    </a:solidFill>
                                    <a:latin typeface="Cambria Math" panose="02040503050406030204" pitchFamily="18" charset="0"/>
                                  </a:rPr>
                                  <m:t>−</m:t>
                                </m:r>
                                <m:r>
                                  <a:rPr lang="en-US" altLang="zh-CN" sz="1600" b="1" i="1" smtClean="0">
                                    <a:solidFill>
                                      <a:schemeClr val="tx1"/>
                                    </a:solidFill>
                                    <a:latin typeface="Cambria Math" panose="02040503050406030204" pitchFamily="18" charset="0"/>
                                  </a:rPr>
                                  <m:t>𝟒</m:t>
                                </m:r>
                              </m:e>
                            </m:mr>
                          </m:m>
                        </m:e>
                      </m:d>
                      <m:r>
                        <a:rPr lang="en-US" altLang="zh-CN" sz="1600" b="1" i="1" smtClean="0">
                          <a:solidFill>
                            <a:srgbClr val="006666"/>
                          </a:solidFill>
                          <a:latin typeface="Cambria Math" panose="02040503050406030204" pitchFamily="18" charset="0"/>
                        </a:rPr>
                        <m:t>=</m:t>
                      </m:r>
                      <m:d>
                        <m:dPr>
                          <m:ctrlPr>
                            <a:rPr lang="en-US" altLang="zh-CN" sz="1600" b="1" i="1" smtClean="0">
                              <a:solidFill>
                                <a:srgbClr val="006666"/>
                              </a:solidFill>
                              <a:latin typeface="Cambria Math" panose="02040503050406030204" pitchFamily="18" charset="0"/>
                            </a:rPr>
                          </m:ctrlPr>
                        </m:dPr>
                        <m:e>
                          <m:r>
                            <a:rPr lang="en-US" altLang="zh-CN" sz="1600" b="1" i="1" smtClean="0">
                              <a:solidFill>
                                <a:srgbClr val="FF0000"/>
                              </a:solidFill>
                              <a:latin typeface="Cambria Math" panose="02040503050406030204" pitchFamily="18" charset="0"/>
                            </a:rPr>
                            <m:t>𝝀</m:t>
                          </m:r>
                          <m:r>
                            <a:rPr lang="en-US" altLang="zh-CN" sz="1600" b="1" i="1" smtClean="0">
                              <a:solidFill>
                                <a:srgbClr val="FF0000"/>
                              </a:solidFill>
                              <a:latin typeface="Cambria Math" panose="02040503050406030204" pitchFamily="18" charset="0"/>
                            </a:rPr>
                            <m:t>−</m:t>
                          </m:r>
                          <m:r>
                            <a:rPr lang="en-US" altLang="zh-CN" sz="1600" b="1" i="1" smtClean="0">
                              <a:solidFill>
                                <a:srgbClr val="FF0000"/>
                              </a:solidFill>
                              <a:latin typeface="Cambria Math" panose="02040503050406030204" pitchFamily="18" charset="0"/>
                            </a:rPr>
                            <m:t>𝟏</m:t>
                          </m:r>
                        </m:e>
                      </m:d>
                      <m:r>
                        <a:rPr lang="en-US" altLang="zh-CN" sz="1600" b="1" i="1" smtClean="0">
                          <a:solidFill>
                            <a:srgbClr val="006666"/>
                          </a:solidFill>
                          <a:latin typeface="Cambria Math" panose="02040503050406030204" pitchFamily="18" charset="0"/>
                        </a:rPr>
                        <m:t>(</m:t>
                      </m:r>
                      <m:r>
                        <a:rPr lang="en-US" altLang="zh-CN" sz="1600" b="1" i="1" smtClean="0">
                          <a:solidFill>
                            <a:srgbClr val="006666"/>
                          </a:solidFill>
                          <a:latin typeface="Cambria Math" panose="02040503050406030204" pitchFamily="18" charset="0"/>
                        </a:rPr>
                        <m:t>𝝀</m:t>
                      </m:r>
                      <m:r>
                        <a:rPr lang="en-US" altLang="zh-CN" sz="1600" b="1" i="1" smtClean="0">
                          <a:solidFill>
                            <a:srgbClr val="006666"/>
                          </a:solidFill>
                          <a:latin typeface="Cambria Math" panose="02040503050406030204" pitchFamily="18" charset="0"/>
                        </a:rPr>
                        <m:t>−</m:t>
                      </m:r>
                      <m:r>
                        <a:rPr lang="en-US" altLang="zh-CN" sz="1600" b="1" i="1" smtClean="0">
                          <a:solidFill>
                            <a:srgbClr val="006666"/>
                          </a:solidFill>
                          <a:latin typeface="Cambria Math" panose="02040503050406030204" pitchFamily="18" charset="0"/>
                        </a:rPr>
                        <m:t>𝟑</m:t>
                      </m:r>
                      <m:r>
                        <a:rPr lang="en-US" altLang="zh-CN" sz="1600" b="1" i="1" smtClean="0">
                          <a:solidFill>
                            <a:srgbClr val="006666"/>
                          </a:solidFill>
                          <a:latin typeface="Cambria Math" panose="02040503050406030204" pitchFamily="18" charset="0"/>
                        </a:rPr>
                        <m:t>),</m:t>
                      </m:r>
                    </m:oMath>
                  </m:oMathPara>
                </a14:m>
                <a:endParaRPr lang="zh-CN" altLang="en-US" sz="1600" b="1" dirty="0"/>
              </a:p>
            </p:txBody>
          </p:sp>
        </mc:Choice>
        <mc:Fallback xmlns="">
          <p:sp>
            <p:nvSpPr>
              <p:cNvPr id="4" name="矩形 3"/>
              <p:cNvSpPr>
                <a:spLocks noRot="1" noChangeAspect="1" noMove="1" noResize="1" noEditPoints="1" noAdjustHandles="1" noChangeArrowheads="1" noChangeShapeType="1" noTextEdit="1"/>
              </p:cNvSpPr>
              <p:nvPr/>
            </p:nvSpPr>
            <p:spPr>
              <a:xfrm>
                <a:off x="818972" y="5315979"/>
                <a:ext cx="6314934" cy="508665"/>
              </a:xfrm>
              <a:prstGeom prst="rect">
                <a:avLst/>
              </a:prstGeom>
              <a:blipFill>
                <a:blip r:embed="rId7"/>
                <a:stretch>
                  <a:fillRect b="-60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837632" y="4712592"/>
                <a:ext cx="6963766" cy="508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600" b="1" i="1" smtClean="0">
                              <a:solidFill>
                                <a:schemeClr val="tx1"/>
                              </a:solidFill>
                              <a:latin typeface="Cambria Math" panose="02040503050406030204" pitchFamily="18" charset="0"/>
                            </a:rPr>
                          </m:ctrlPr>
                        </m:dPr>
                        <m:e>
                          <m:m>
                            <m:mPr>
                              <m:mcs>
                                <m:mc>
                                  <m:mcPr>
                                    <m:count m:val="2"/>
                                    <m:mcJc m:val="center"/>
                                  </m:mcPr>
                                </m:mc>
                              </m:mcs>
                              <m:ctrlPr>
                                <a:rPr lang="en-US" altLang="zh-CN" sz="1600" b="1" i="1">
                                  <a:solidFill>
                                    <a:schemeClr val="tx1"/>
                                  </a:solidFill>
                                  <a:latin typeface="Cambria Math" panose="02040503050406030204" pitchFamily="18" charset="0"/>
                                </a:rPr>
                              </m:ctrlPr>
                            </m:mPr>
                            <m:mr>
                              <m:e>
                                <m:r>
                                  <a:rPr lang="en-US" altLang="zh-CN" sz="1600" b="1" i="1" smtClean="0">
                                    <a:solidFill>
                                      <a:schemeClr val="tx1"/>
                                    </a:solidFill>
                                    <a:latin typeface="Cambria Math" panose="02040503050406030204" pitchFamily="18" charset="0"/>
                                  </a:rPr>
                                  <m:t>𝝀</m:t>
                                </m:r>
                                <m:r>
                                  <a:rPr lang="en-US" altLang="zh-CN" sz="1600" b="1" i="1" smtClean="0">
                                    <a:solidFill>
                                      <a:schemeClr val="tx1"/>
                                    </a:solidFill>
                                    <a:latin typeface="Cambria Math" panose="02040503050406030204" pitchFamily="18" charset="0"/>
                                  </a:rPr>
                                  <m:t>+</m:t>
                                </m:r>
                                <m:r>
                                  <a:rPr lang="en-US" altLang="zh-CN" sz="1600" b="1" i="1" smtClean="0">
                                    <a:solidFill>
                                      <a:schemeClr val="tx1"/>
                                    </a:solidFill>
                                    <a:latin typeface="Cambria Math" panose="02040503050406030204" pitchFamily="18" charset="0"/>
                                  </a:rPr>
                                  <m:t>𝟏</m:t>
                                </m:r>
                              </m:e>
                              <m:e>
                                <m:r>
                                  <a:rPr lang="en-US" altLang="zh-CN" sz="1600" b="1" i="1" smtClean="0">
                                    <a:solidFill>
                                      <a:schemeClr val="tx1"/>
                                    </a:solidFill>
                                    <a:latin typeface="Cambria Math" panose="02040503050406030204" pitchFamily="18" charset="0"/>
                                  </a:rPr>
                                  <m:t>𝟐</m:t>
                                </m:r>
                              </m:e>
                            </m:mr>
                            <m:mr>
                              <m:e>
                                <m:r>
                                  <a:rPr lang="en-US" altLang="zh-CN" sz="1600" b="1" i="1" smtClean="0">
                                    <a:solidFill>
                                      <a:schemeClr val="tx1"/>
                                    </a:solidFill>
                                    <a:latin typeface="Cambria Math" panose="02040503050406030204" pitchFamily="18" charset="0"/>
                                  </a:rPr>
                                  <m:t>𝟏</m:t>
                                </m:r>
                              </m:e>
                              <m:e>
                                <m:r>
                                  <a:rPr lang="en-US" altLang="zh-CN" sz="1600" b="1" i="1" smtClean="0">
                                    <a:solidFill>
                                      <a:schemeClr val="tx1"/>
                                    </a:solidFill>
                                    <a:latin typeface="Cambria Math" panose="02040503050406030204" pitchFamily="18" charset="0"/>
                                  </a:rPr>
                                  <m:t>𝟏</m:t>
                                </m:r>
                              </m:e>
                            </m:mr>
                          </m:m>
                        </m:e>
                      </m:d>
                      <m:r>
                        <a:rPr lang="en-US" altLang="zh-CN" sz="1600" b="1" i="1" smtClean="0">
                          <a:solidFill>
                            <a:srgbClr val="006666"/>
                          </a:solidFill>
                          <a:latin typeface="Cambria Math" panose="02040503050406030204" pitchFamily="18" charset="0"/>
                        </a:rPr>
                        <m:t>=</m:t>
                      </m:r>
                      <m:r>
                        <a:rPr lang="en-US" altLang="zh-CN" sz="1600" b="1" i="1" smtClean="0">
                          <a:solidFill>
                            <a:srgbClr val="FF0000"/>
                          </a:solidFill>
                          <a:latin typeface="Cambria Math" panose="02040503050406030204" pitchFamily="18" charset="0"/>
                        </a:rPr>
                        <m:t>𝝀</m:t>
                      </m:r>
                      <m:r>
                        <a:rPr lang="en-US" altLang="zh-CN" sz="1600" b="1" i="1" smtClean="0">
                          <a:solidFill>
                            <a:srgbClr val="FF0000"/>
                          </a:solidFill>
                          <a:latin typeface="Cambria Math" panose="02040503050406030204" pitchFamily="18" charset="0"/>
                        </a:rPr>
                        <m:t>−</m:t>
                      </m:r>
                      <m:r>
                        <a:rPr lang="en-US" altLang="zh-CN" sz="1600" b="1" i="1" smtClean="0">
                          <a:solidFill>
                            <a:srgbClr val="FF0000"/>
                          </a:solidFill>
                          <a:latin typeface="Cambria Math" panose="02040503050406030204" pitchFamily="18" charset="0"/>
                        </a:rPr>
                        <m:t>𝟏</m:t>
                      </m:r>
                      <m:r>
                        <a:rPr lang="en-US" altLang="zh-CN" sz="1600" b="1" i="1">
                          <a:solidFill>
                            <a:srgbClr val="006666"/>
                          </a:solidFill>
                          <a:latin typeface="Cambria Math" panose="02040503050406030204" pitchFamily="18" charset="0"/>
                        </a:rPr>
                        <m:t>,</m:t>
                      </m:r>
                      <m:d>
                        <m:dPr>
                          <m:begChr m:val="|"/>
                          <m:endChr m:val="|"/>
                          <m:ctrlPr>
                            <a:rPr lang="en-US" altLang="zh-CN" sz="1600" b="1" i="1" smtClean="0">
                              <a:solidFill>
                                <a:schemeClr val="tx1"/>
                              </a:solidFill>
                              <a:latin typeface="Cambria Math" panose="02040503050406030204" pitchFamily="18" charset="0"/>
                            </a:rPr>
                          </m:ctrlPr>
                        </m:dPr>
                        <m:e>
                          <m:m>
                            <m:mPr>
                              <m:mcs>
                                <m:mc>
                                  <m:mcPr>
                                    <m:count m:val="2"/>
                                    <m:mcJc m:val="center"/>
                                  </m:mcPr>
                                </m:mc>
                              </m:mcs>
                              <m:ctrlPr>
                                <a:rPr lang="en-US" altLang="zh-CN" sz="1600" b="1" i="1">
                                  <a:solidFill>
                                    <a:schemeClr val="tx1"/>
                                  </a:solidFill>
                                  <a:latin typeface="Cambria Math" panose="02040503050406030204" pitchFamily="18" charset="0"/>
                                </a:rPr>
                              </m:ctrlPr>
                            </m:mPr>
                            <m:mr>
                              <m:e>
                                <m:r>
                                  <a:rPr lang="en-US" altLang="zh-CN" sz="1600" b="1" i="1" smtClean="0">
                                    <a:solidFill>
                                      <a:schemeClr val="tx1"/>
                                    </a:solidFill>
                                    <a:latin typeface="Cambria Math" panose="02040503050406030204" pitchFamily="18" charset="0"/>
                                  </a:rPr>
                                  <m:t>𝝀</m:t>
                                </m:r>
                                <m:r>
                                  <a:rPr lang="en-US" altLang="zh-CN" sz="1600" b="1" i="1" smtClean="0">
                                    <a:solidFill>
                                      <a:schemeClr val="tx1"/>
                                    </a:solidFill>
                                    <a:latin typeface="Cambria Math" panose="02040503050406030204" pitchFamily="18" charset="0"/>
                                  </a:rPr>
                                  <m:t>+</m:t>
                                </m:r>
                                <m:r>
                                  <a:rPr lang="en-US" altLang="zh-CN" sz="1600" b="1" i="1" smtClean="0">
                                    <a:solidFill>
                                      <a:schemeClr val="tx1"/>
                                    </a:solidFill>
                                    <a:latin typeface="Cambria Math" panose="02040503050406030204" pitchFamily="18" charset="0"/>
                                  </a:rPr>
                                  <m:t>𝟏</m:t>
                                </m:r>
                              </m:e>
                              <m:e>
                                <m:r>
                                  <a:rPr lang="en-US" altLang="zh-CN" sz="1600" b="1" i="1" smtClean="0">
                                    <a:solidFill>
                                      <a:schemeClr val="tx1"/>
                                    </a:solidFill>
                                    <a:latin typeface="Cambria Math" panose="02040503050406030204" pitchFamily="18" charset="0"/>
                                  </a:rPr>
                                  <m:t>−</m:t>
                                </m:r>
                                <m:r>
                                  <a:rPr lang="en-US" altLang="zh-CN" sz="1600" b="1" i="1" smtClean="0">
                                    <a:solidFill>
                                      <a:schemeClr val="tx1"/>
                                    </a:solidFill>
                                    <a:latin typeface="Cambria Math" panose="02040503050406030204" pitchFamily="18" charset="0"/>
                                  </a:rPr>
                                  <m:t>𝟔</m:t>
                                </m:r>
                              </m:e>
                            </m:mr>
                            <m:mr>
                              <m:e>
                                <m:r>
                                  <a:rPr lang="en-US" altLang="zh-CN" sz="1600" b="1" i="1" smtClean="0">
                                    <a:solidFill>
                                      <a:schemeClr val="tx1"/>
                                    </a:solidFill>
                                    <a:latin typeface="Cambria Math" panose="02040503050406030204" pitchFamily="18" charset="0"/>
                                  </a:rPr>
                                  <m:t>𝟏</m:t>
                                </m:r>
                              </m:e>
                              <m:e>
                                <m:r>
                                  <a:rPr lang="en-US" altLang="zh-CN" sz="1600" b="1" i="1" smtClean="0">
                                    <a:solidFill>
                                      <a:schemeClr val="tx1"/>
                                    </a:solidFill>
                                    <a:latin typeface="Cambria Math" panose="02040503050406030204" pitchFamily="18" charset="0"/>
                                  </a:rPr>
                                  <m:t>𝝀</m:t>
                                </m:r>
                                <m:r>
                                  <a:rPr lang="en-US" altLang="zh-CN" sz="1600" b="1" i="1" smtClean="0">
                                    <a:solidFill>
                                      <a:schemeClr val="tx1"/>
                                    </a:solidFill>
                                    <a:latin typeface="Cambria Math" panose="02040503050406030204" pitchFamily="18" charset="0"/>
                                  </a:rPr>
                                  <m:t>−</m:t>
                                </m:r>
                                <m:r>
                                  <a:rPr lang="en-US" altLang="zh-CN" sz="1600" b="1" i="1" smtClean="0">
                                    <a:solidFill>
                                      <a:schemeClr val="tx1"/>
                                    </a:solidFill>
                                    <a:latin typeface="Cambria Math" panose="02040503050406030204" pitchFamily="18" charset="0"/>
                                  </a:rPr>
                                  <m:t>𝟒</m:t>
                                </m:r>
                              </m:e>
                            </m:mr>
                          </m:m>
                        </m:e>
                      </m:d>
                      <m:r>
                        <a:rPr lang="en-US" altLang="zh-CN" sz="1600" b="1" i="1" smtClean="0">
                          <a:solidFill>
                            <a:srgbClr val="006666"/>
                          </a:solidFill>
                          <a:latin typeface="Cambria Math" panose="02040503050406030204" pitchFamily="18" charset="0"/>
                        </a:rPr>
                        <m:t>=</m:t>
                      </m:r>
                      <m:d>
                        <m:dPr>
                          <m:ctrlPr>
                            <a:rPr lang="en-US" altLang="zh-CN" sz="1600" b="1" i="1" smtClean="0">
                              <a:solidFill>
                                <a:srgbClr val="006666"/>
                              </a:solidFill>
                              <a:latin typeface="Cambria Math" panose="02040503050406030204" pitchFamily="18" charset="0"/>
                            </a:rPr>
                          </m:ctrlPr>
                        </m:dPr>
                        <m:e>
                          <m:r>
                            <a:rPr lang="en-US" altLang="zh-CN" sz="1600" b="1" i="1" smtClean="0">
                              <a:solidFill>
                                <a:srgbClr val="FF0000"/>
                              </a:solidFill>
                              <a:latin typeface="Cambria Math" panose="02040503050406030204" pitchFamily="18" charset="0"/>
                            </a:rPr>
                            <m:t>𝝀</m:t>
                          </m:r>
                          <m:r>
                            <a:rPr lang="en-US" altLang="zh-CN" sz="1600" b="1" i="1" smtClean="0">
                              <a:solidFill>
                                <a:srgbClr val="FF0000"/>
                              </a:solidFill>
                              <a:latin typeface="Cambria Math" panose="02040503050406030204" pitchFamily="18" charset="0"/>
                            </a:rPr>
                            <m:t>−</m:t>
                          </m:r>
                          <m:r>
                            <a:rPr lang="en-US" altLang="zh-CN" sz="1600" b="1" i="1" smtClean="0">
                              <a:solidFill>
                                <a:srgbClr val="FF0000"/>
                              </a:solidFill>
                              <a:latin typeface="Cambria Math" panose="02040503050406030204" pitchFamily="18" charset="0"/>
                            </a:rPr>
                            <m:t>𝟏</m:t>
                          </m:r>
                        </m:e>
                      </m:d>
                      <m:d>
                        <m:dPr>
                          <m:ctrlPr>
                            <a:rPr lang="en-US" altLang="zh-CN" sz="1600" b="1" i="1" smtClean="0">
                              <a:solidFill>
                                <a:srgbClr val="006666"/>
                              </a:solidFill>
                              <a:latin typeface="Cambria Math" panose="02040503050406030204" pitchFamily="18" charset="0"/>
                            </a:rPr>
                          </m:ctrlPr>
                        </m:dPr>
                        <m:e>
                          <m:r>
                            <a:rPr lang="en-US" altLang="zh-CN" sz="1600" b="1" i="1" smtClean="0">
                              <a:solidFill>
                                <a:srgbClr val="006666"/>
                              </a:solidFill>
                              <a:latin typeface="Cambria Math" panose="02040503050406030204" pitchFamily="18" charset="0"/>
                            </a:rPr>
                            <m:t>𝝀</m:t>
                          </m:r>
                          <m:r>
                            <a:rPr lang="en-US" altLang="zh-CN" sz="1600" b="1" i="1" smtClean="0">
                              <a:solidFill>
                                <a:srgbClr val="006666"/>
                              </a:solidFill>
                              <a:latin typeface="Cambria Math" panose="02040503050406030204" pitchFamily="18" charset="0"/>
                            </a:rPr>
                            <m:t>−</m:t>
                          </m:r>
                          <m:r>
                            <a:rPr lang="en-US" altLang="zh-CN" sz="1600" b="1" i="1" smtClean="0">
                              <a:solidFill>
                                <a:srgbClr val="006666"/>
                              </a:solidFill>
                              <a:latin typeface="Cambria Math" panose="02040503050406030204" pitchFamily="18" charset="0"/>
                            </a:rPr>
                            <m:t>𝟐</m:t>
                          </m:r>
                        </m:e>
                      </m:d>
                      <m:r>
                        <a:rPr lang="en-US" altLang="zh-CN" sz="1600" b="1" i="1">
                          <a:solidFill>
                            <a:srgbClr val="006666"/>
                          </a:solidFill>
                          <a:latin typeface="Cambria Math" panose="02040503050406030204" pitchFamily="18" charset="0"/>
                        </a:rPr>
                        <m:t>,</m:t>
                      </m:r>
                      <m:d>
                        <m:dPr>
                          <m:begChr m:val="|"/>
                          <m:endChr m:val="|"/>
                          <m:ctrlPr>
                            <a:rPr lang="en-US" altLang="zh-CN" sz="1600" b="1" i="1" smtClean="0">
                              <a:solidFill>
                                <a:schemeClr val="tx1"/>
                              </a:solidFill>
                              <a:latin typeface="Cambria Math" panose="02040503050406030204" pitchFamily="18" charset="0"/>
                            </a:rPr>
                          </m:ctrlPr>
                        </m:dPr>
                        <m:e>
                          <m:m>
                            <m:mPr>
                              <m:mcs>
                                <m:mc>
                                  <m:mcPr>
                                    <m:count m:val="2"/>
                                    <m:mcJc m:val="center"/>
                                  </m:mcPr>
                                </m:mc>
                              </m:mcs>
                              <m:ctrlPr>
                                <a:rPr lang="en-US" altLang="zh-CN" sz="1600" b="1" i="1">
                                  <a:solidFill>
                                    <a:schemeClr val="tx1"/>
                                  </a:solidFill>
                                  <a:latin typeface="Cambria Math" panose="02040503050406030204" pitchFamily="18" charset="0"/>
                                </a:rPr>
                              </m:ctrlPr>
                            </m:mPr>
                            <m:mr>
                              <m:e>
                                <m:r>
                                  <m:rPr>
                                    <m:brk m:alnAt="7"/>
                                  </m:rPr>
                                  <a:rPr lang="en-US" altLang="zh-CN" sz="1600" b="1" i="1" smtClean="0">
                                    <a:solidFill>
                                      <a:schemeClr val="tx1"/>
                                    </a:solidFill>
                                    <a:latin typeface="Cambria Math" panose="02040503050406030204" pitchFamily="18" charset="0"/>
                                  </a:rPr>
                                  <m:t>𝟐</m:t>
                                </m:r>
                              </m:e>
                              <m:e>
                                <m:r>
                                  <a:rPr lang="en-US" altLang="zh-CN" sz="1600" b="1" i="1" smtClean="0">
                                    <a:solidFill>
                                      <a:schemeClr val="tx1"/>
                                    </a:solidFill>
                                    <a:latin typeface="Cambria Math" panose="02040503050406030204" pitchFamily="18" charset="0"/>
                                  </a:rPr>
                                  <m:t>−</m:t>
                                </m:r>
                                <m:r>
                                  <a:rPr lang="en-US" altLang="zh-CN" sz="1600" b="1" i="1" smtClean="0">
                                    <a:solidFill>
                                      <a:schemeClr val="tx1"/>
                                    </a:solidFill>
                                    <a:latin typeface="Cambria Math" panose="02040503050406030204" pitchFamily="18" charset="0"/>
                                  </a:rPr>
                                  <m:t>𝟔</m:t>
                                </m:r>
                              </m:e>
                            </m:mr>
                            <m:mr>
                              <m:e>
                                <m:r>
                                  <a:rPr lang="en-US" altLang="zh-CN" sz="1600" b="1" i="1" smtClean="0">
                                    <a:solidFill>
                                      <a:schemeClr val="tx1"/>
                                    </a:solidFill>
                                    <a:latin typeface="Cambria Math" panose="02040503050406030204" pitchFamily="18" charset="0"/>
                                  </a:rPr>
                                  <m:t>𝟏</m:t>
                                </m:r>
                              </m:e>
                              <m:e>
                                <m:r>
                                  <a:rPr lang="en-US" altLang="zh-CN" sz="1600" b="1" i="1" smtClean="0">
                                    <a:solidFill>
                                      <a:schemeClr val="tx1"/>
                                    </a:solidFill>
                                    <a:latin typeface="Cambria Math" panose="02040503050406030204" pitchFamily="18" charset="0"/>
                                  </a:rPr>
                                  <m:t>𝝀</m:t>
                                </m:r>
                                <m:r>
                                  <a:rPr lang="en-US" altLang="zh-CN" sz="1600" b="1" i="1" smtClean="0">
                                    <a:solidFill>
                                      <a:schemeClr val="tx1"/>
                                    </a:solidFill>
                                    <a:latin typeface="Cambria Math" panose="02040503050406030204" pitchFamily="18" charset="0"/>
                                  </a:rPr>
                                  <m:t>−</m:t>
                                </m:r>
                                <m:r>
                                  <a:rPr lang="en-US" altLang="zh-CN" sz="1600" b="1" i="1" smtClean="0">
                                    <a:solidFill>
                                      <a:schemeClr val="tx1"/>
                                    </a:solidFill>
                                    <a:latin typeface="Cambria Math" panose="02040503050406030204" pitchFamily="18" charset="0"/>
                                  </a:rPr>
                                  <m:t>𝟒</m:t>
                                </m:r>
                              </m:e>
                            </m:mr>
                          </m:m>
                        </m:e>
                      </m:d>
                      <m:r>
                        <a:rPr lang="en-US" altLang="zh-CN" sz="1600" b="1" i="1" smtClean="0">
                          <a:solidFill>
                            <a:srgbClr val="006666"/>
                          </a:solidFill>
                          <a:latin typeface="Cambria Math" panose="02040503050406030204" pitchFamily="18" charset="0"/>
                        </a:rPr>
                        <m:t>=</m:t>
                      </m:r>
                      <m:r>
                        <a:rPr lang="en-US" altLang="zh-CN" sz="1600" b="1" i="1" smtClean="0">
                          <a:solidFill>
                            <a:srgbClr val="006666"/>
                          </a:solidFill>
                          <a:latin typeface="Cambria Math" panose="02040503050406030204" pitchFamily="18" charset="0"/>
                        </a:rPr>
                        <m:t>𝟐</m:t>
                      </m:r>
                      <m:d>
                        <m:dPr>
                          <m:ctrlPr>
                            <a:rPr lang="en-US" altLang="zh-CN" sz="1600" b="1" i="1" smtClean="0">
                              <a:solidFill>
                                <a:srgbClr val="006666"/>
                              </a:solidFill>
                              <a:latin typeface="Cambria Math" panose="02040503050406030204" pitchFamily="18" charset="0"/>
                            </a:rPr>
                          </m:ctrlPr>
                        </m:dPr>
                        <m:e>
                          <m:r>
                            <a:rPr lang="en-US" altLang="zh-CN" sz="1600" b="1" i="1" smtClean="0">
                              <a:solidFill>
                                <a:srgbClr val="FF0000"/>
                              </a:solidFill>
                              <a:latin typeface="Cambria Math" panose="02040503050406030204" pitchFamily="18" charset="0"/>
                            </a:rPr>
                            <m:t>𝝀</m:t>
                          </m:r>
                          <m:r>
                            <a:rPr lang="en-US" altLang="zh-CN" sz="1600" b="1" i="1" smtClean="0">
                              <a:solidFill>
                                <a:srgbClr val="FF0000"/>
                              </a:solidFill>
                              <a:latin typeface="Cambria Math" panose="02040503050406030204" pitchFamily="18" charset="0"/>
                            </a:rPr>
                            <m:t>−</m:t>
                          </m:r>
                          <m:r>
                            <a:rPr lang="en-US" altLang="zh-CN" sz="1600" b="1" i="1" smtClean="0">
                              <a:solidFill>
                                <a:srgbClr val="FF0000"/>
                              </a:solidFill>
                              <a:latin typeface="Cambria Math" panose="02040503050406030204" pitchFamily="18" charset="0"/>
                            </a:rPr>
                            <m:t>𝟏</m:t>
                          </m:r>
                        </m:e>
                      </m:d>
                      <m:r>
                        <a:rPr lang="en-US" altLang="zh-CN" sz="1600" b="1" i="1" smtClean="0">
                          <a:solidFill>
                            <a:srgbClr val="006666"/>
                          </a:solidFill>
                          <a:latin typeface="Cambria Math" panose="02040503050406030204" pitchFamily="18" charset="0"/>
                        </a:rPr>
                        <m:t>,</m:t>
                      </m:r>
                    </m:oMath>
                  </m:oMathPara>
                </a14:m>
                <a:endParaRPr lang="zh-CN" altLang="en-US" sz="1600" b="1" dirty="0"/>
              </a:p>
            </p:txBody>
          </p:sp>
        </mc:Choice>
        <mc:Fallback xmlns="">
          <p:sp>
            <p:nvSpPr>
              <p:cNvPr id="10" name="矩形 9"/>
              <p:cNvSpPr>
                <a:spLocks noRot="1" noChangeAspect="1" noMove="1" noResize="1" noEditPoints="1" noAdjustHandles="1" noChangeArrowheads="1" noChangeShapeType="1" noTextEdit="1"/>
              </p:cNvSpPr>
              <p:nvPr/>
            </p:nvSpPr>
            <p:spPr>
              <a:xfrm>
                <a:off x="837632" y="4712592"/>
                <a:ext cx="6963766" cy="508665"/>
              </a:xfrm>
              <a:prstGeom prst="rect">
                <a:avLst/>
              </a:prstGeom>
              <a:blipFill>
                <a:blip r:embed="rId8"/>
                <a:stretch>
                  <a:fillRect b="-47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3272233" y="5919366"/>
                <a:ext cx="187173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solidFill>
                                <a:schemeClr val="accent6">
                                  <a:lumMod val="75000"/>
                                </a:schemeClr>
                              </a:solidFill>
                              <a:latin typeface="Cambria Math" panose="02040503050406030204" pitchFamily="18" charset="0"/>
                            </a:rPr>
                          </m:ctrlPr>
                        </m:sSubPr>
                        <m:e>
                          <m:r>
                            <a:rPr lang="en-US" altLang="zh-CN" sz="2000" b="1" i="1">
                              <a:solidFill>
                                <a:schemeClr val="accent6">
                                  <a:lumMod val="75000"/>
                                </a:schemeClr>
                              </a:solidFill>
                              <a:latin typeface="Cambria Math" panose="02040503050406030204" pitchFamily="18" charset="0"/>
                            </a:rPr>
                            <m:t>𝑫</m:t>
                          </m:r>
                        </m:e>
                        <m:sub>
                          <m:r>
                            <a:rPr lang="en-US" altLang="zh-CN" sz="2000" b="1" i="1">
                              <a:solidFill>
                                <a:schemeClr val="accent6">
                                  <a:lumMod val="75000"/>
                                </a:schemeClr>
                              </a:solidFill>
                              <a:latin typeface="Cambria Math" panose="02040503050406030204" pitchFamily="18" charset="0"/>
                            </a:rPr>
                            <m:t>𝟐</m:t>
                          </m:r>
                        </m:sub>
                      </m:sSub>
                      <m:d>
                        <m:dPr>
                          <m:ctrlPr>
                            <a:rPr lang="en-US" altLang="zh-CN" sz="2000" b="1" i="1">
                              <a:solidFill>
                                <a:schemeClr val="accent6">
                                  <a:lumMod val="75000"/>
                                </a:schemeClr>
                              </a:solidFill>
                              <a:latin typeface="Cambria Math" panose="02040503050406030204" pitchFamily="18" charset="0"/>
                            </a:rPr>
                          </m:ctrlPr>
                        </m:dPr>
                        <m:e>
                          <m:r>
                            <a:rPr lang="en-US" altLang="zh-CN" sz="2000" b="1" i="1">
                              <a:solidFill>
                                <a:schemeClr val="accent6">
                                  <a:lumMod val="75000"/>
                                </a:schemeClr>
                              </a:solidFill>
                              <a:latin typeface="Cambria Math" panose="02040503050406030204" pitchFamily="18" charset="0"/>
                            </a:rPr>
                            <m:t>𝝀</m:t>
                          </m:r>
                        </m:e>
                      </m:d>
                      <m:r>
                        <a:rPr lang="en-US" altLang="zh-CN" sz="2000" b="1" i="1" smtClean="0">
                          <a:solidFill>
                            <a:schemeClr val="accent6">
                              <a:lumMod val="75000"/>
                            </a:schemeClr>
                          </a:solidFill>
                          <a:latin typeface="Cambria Math" panose="02040503050406030204" pitchFamily="18" charset="0"/>
                        </a:rPr>
                        <m:t>=</m:t>
                      </m:r>
                      <m:r>
                        <a:rPr lang="en-US" altLang="zh-CN" sz="2000" b="1" i="1" smtClean="0">
                          <a:solidFill>
                            <a:schemeClr val="accent6">
                              <a:lumMod val="75000"/>
                            </a:schemeClr>
                          </a:solidFill>
                          <a:latin typeface="Cambria Math" panose="02040503050406030204" pitchFamily="18" charset="0"/>
                        </a:rPr>
                        <m:t>𝝀</m:t>
                      </m:r>
                      <m:r>
                        <a:rPr lang="en-US" altLang="zh-CN" sz="2000" b="1" i="1" smtClean="0">
                          <a:solidFill>
                            <a:schemeClr val="accent6">
                              <a:lumMod val="75000"/>
                            </a:schemeClr>
                          </a:solidFill>
                          <a:latin typeface="Cambria Math" panose="02040503050406030204" pitchFamily="18" charset="0"/>
                        </a:rPr>
                        <m:t>−</m:t>
                      </m:r>
                      <m:r>
                        <a:rPr lang="en-US" altLang="zh-CN" sz="2000" b="1" i="1" smtClean="0">
                          <a:solidFill>
                            <a:schemeClr val="accent6">
                              <a:lumMod val="75000"/>
                            </a:schemeClr>
                          </a:solidFill>
                          <a:latin typeface="Cambria Math" panose="02040503050406030204" pitchFamily="18" charset="0"/>
                        </a:rPr>
                        <m:t>𝟏</m:t>
                      </m:r>
                    </m:oMath>
                  </m:oMathPara>
                </a14:m>
                <a:endParaRPr lang="zh-CN" altLang="en-US" sz="2000" dirty="0"/>
              </a:p>
            </p:txBody>
          </p:sp>
        </mc:Choice>
        <mc:Fallback xmlns="">
          <p:sp>
            <p:nvSpPr>
              <p:cNvPr id="9" name="矩形 8"/>
              <p:cNvSpPr>
                <a:spLocks noRot="1" noChangeAspect="1" noMove="1" noResize="1" noEditPoints="1" noAdjustHandles="1" noChangeArrowheads="1" noChangeShapeType="1" noTextEdit="1"/>
              </p:cNvSpPr>
              <p:nvPr/>
            </p:nvSpPr>
            <p:spPr>
              <a:xfrm>
                <a:off x="3272233" y="5919366"/>
                <a:ext cx="1871731" cy="400110"/>
              </a:xfrm>
              <a:prstGeom prst="rect">
                <a:avLst/>
              </a:prstGeom>
              <a:blipFill>
                <a:blip r:embed="rId9"/>
                <a:stretch>
                  <a:fillRect b="-30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8604649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arn(inVertical)">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down)">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4" grpId="0"/>
      <p:bldP spid="10"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计算矩阵</a:t>
            </a:r>
            <a:r>
              <a:rPr lang="en-US" altLang="zh-CN" dirty="0"/>
              <a:t>Jordan</a:t>
            </a:r>
            <a:r>
              <a:rPr lang="zh-CN" altLang="en-US" dirty="0"/>
              <a:t>标准形的方法一</a:t>
            </a:r>
          </a:p>
        </p:txBody>
      </p:sp>
      <mc:AlternateContent xmlns:mc="http://schemas.openxmlformats.org/markup-compatibility/2006" xmlns:a14="http://schemas.microsoft.com/office/drawing/2010/main">
        <mc:Choice Requires="a14">
          <p:sp>
            <p:nvSpPr>
              <p:cNvPr id="3" name="Rectangle 13"/>
              <p:cNvSpPr>
                <a:spLocks noChangeArrowheads="1"/>
              </p:cNvSpPr>
              <p:nvPr/>
            </p:nvSpPr>
            <p:spPr bwMode="auto">
              <a:xfrm>
                <a:off x="714791" y="1494331"/>
                <a:ext cx="7415213" cy="109844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SzTx/>
                  <a:buFontTx/>
                  <a:buNone/>
                </a:pPr>
                <a:r>
                  <a:rPr lang="zh-CN" altLang="en-US" sz="2400" b="1" dirty="0">
                    <a:solidFill>
                      <a:srgbClr val="006666"/>
                    </a:solidFill>
                    <a:latin typeface="+mn-ea"/>
                    <a:ea typeface="+mn-ea"/>
                  </a:rPr>
                  <a:t>例</a:t>
                </a:r>
                <a:r>
                  <a:rPr lang="en-US" altLang="zh-CN" sz="2400" b="1" dirty="0">
                    <a:solidFill>
                      <a:srgbClr val="006666"/>
                    </a:solidFill>
                    <a:latin typeface="+mn-ea"/>
                    <a:ea typeface="+mn-ea"/>
                  </a:rPr>
                  <a:t>1  </a:t>
                </a:r>
                <a:r>
                  <a:rPr lang="zh-CN" altLang="en-US" sz="2400" b="1" dirty="0">
                    <a:solidFill>
                      <a:srgbClr val="006666"/>
                    </a:solidFill>
                    <a:latin typeface="+mn-ea"/>
                    <a:ea typeface="+mn-ea"/>
                  </a:rPr>
                  <a:t>求矩阵</a:t>
                </a:r>
                <a14:m>
                  <m:oMath xmlns:m="http://schemas.openxmlformats.org/officeDocument/2006/math">
                    <m:r>
                      <a:rPr lang="en-US" altLang="zh-CN" sz="2400" b="1" i="1" smtClean="0">
                        <a:solidFill>
                          <a:srgbClr val="006666"/>
                        </a:solidFill>
                        <a:latin typeface="Cambria Math"/>
                        <a:ea typeface="+mn-ea"/>
                      </a:rPr>
                      <m:t>𝑨</m:t>
                    </m:r>
                    <m:r>
                      <a:rPr lang="en-US" altLang="zh-CN" sz="2400" b="0" i="1" smtClean="0">
                        <a:solidFill>
                          <a:srgbClr val="006666"/>
                        </a:solidFill>
                        <a:latin typeface="Cambria Math"/>
                        <a:ea typeface="+mn-ea"/>
                      </a:rPr>
                      <m:t>=</m:t>
                    </m:r>
                    <m:d>
                      <m:dPr>
                        <m:begChr m:val="["/>
                        <m:endChr m:val="]"/>
                        <m:ctrlPr>
                          <a:rPr lang="en-US" altLang="zh-CN" sz="2400" i="1" smtClean="0">
                            <a:solidFill>
                              <a:srgbClr val="006666"/>
                            </a:solidFill>
                            <a:latin typeface="Cambria Math" panose="02040503050406030204" pitchFamily="18" charset="0"/>
                            <a:ea typeface="+mn-ea"/>
                          </a:rPr>
                        </m:ctrlPr>
                      </m:dPr>
                      <m:e>
                        <m:m>
                          <m:mPr>
                            <m:mcs>
                              <m:mc>
                                <m:mcPr>
                                  <m:count m:val="3"/>
                                  <m:mcJc m:val="center"/>
                                </m:mcPr>
                              </m:mc>
                            </m:mcs>
                            <m:ctrlPr>
                              <a:rPr lang="en-US" altLang="zh-CN" sz="2400" i="1" smtClean="0">
                                <a:solidFill>
                                  <a:srgbClr val="006666"/>
                                </a:solidFill>
                                <a:latin typeface="Cambria Math" panose="02040503050406030204" pitchFamily="18" charset="0"/>
                                <a:ea typeface="+mn-ea"/>
                              </a:rPr>
                            </m:ctrlPr>
                          </m:mPr>
                          <m:mr>
                            <m:e>
                              <m:r>
                                <m:rPr>
                                  <m:brk m:alnAt="7"/>
                                </m:rPr>
                                <a:rPr lang="en-US" altLang="zh-CN" sz="2400" b="0" i="1" smtClean="0">
                                  <a:solidFill>
                                    <a:srgbClr val="006666"/>
                                  </a:solidFill>
                                  <a:latin typeface="Cambria Math"/>
                                  <a:ea typeface="+mn-ea"/>
                                </a:rPr>
                                <m:t>−</m:t>
                              </m:r>
                              <m:r>
                                <a:rPr lang="en-US" altLang="zh-CN" sz="2400" b="0" i="1" smtClean="0">
                                  <a:solidFill>
                                    <a:srgbClr val="006666"/>
                                  </a:solidFill>
                                  <a:latin typeface="Cambria Math"/>
                                  <a:ea typeface="+mn-ea"/>
                                </a:rPr>
                                <m:t>1</m:t>
                              </m:r>
                            </m:e>
                            <m:e>
                              <m:r>
                                <a:rPr lang="en-US" altLang="zh-CN" sz="2400" b="0" i="1" smtClean="0">
                                  <a:solidFill>
                                    <a:srgbClr val="006666"/>
                                  </a:solidFill>
                                  <a:latin typeface="Cambria Math"/>
                                  <a:ea typeface="+mn-ea"/>
                                </a:rPr>
                                <m:t>−2</m:t>
                              </m:r>
                            </m:e>
                            <m:e>
                              <m:r>
                                <a:rPr lang="en-US" altLang="zh-CN" sz="2400" b="0" i="1" smtClean="0">
                                  <a:solidFill>
                                    <a:srgbClr val="006666"/>
                                  </a:solidFill>
                                  <a:latin typeface="Cambria Math"/>
                                  <a:ea typeface="+mn-ea"/>
                                </a:rPr>
                                <m:t>6</m:t>
                              </m:r>
                            </m:e>
                          </m:mr>
                          <m:mr>
                            <m:e>
                              <m:r>
                                <a:rPr lang="en-US" altLang="zh-CN" sz="2400" b="0" i="1" smtClean="0">
                                  <a:solidFill>
                                    <a:srgbClr val="006666"/>
                                  </a:solidFill>
                                  <a:latin typeface="Cambria Math"/>
                                  <a:ea typeface="+mn-ea"/>
                                </a:rPr>
                                <m:t>−1</m:t>
                              </m:r>
                            </m:e>
                            <m:e>
                              <m:r>
                                <a:rPr lang="en-US" altLang="zh-CN" sz="2400" b="0" i="1" smtClean="0">
                                  <a:solidFill>
                                    <a:srgbClr val="006666"/>
                                  </a:solidFill>
                                  <a:latin typeface="Cambria Math"/>
                                  <a:ea typeface="+mn-ea"/>
                                </a:rPr>
                                <m:t>0</m:t>
                              </m:r>
                            </m:e>
                            <m:e>
                              <m:r>
                                <a:rPr lang="en-US" altLang="zh-CN" sz="2400" b="0" i="1" smtClean="0">
                                  <a:solidFill>
                                    <a:srgbClr val="006666"/>
                                  </a:solidFill>
                                  <a:latin typeface="Cambria Math"/>
                                  <a:ea typeface="+mn-ea"/>
                                </a:rPr>
                                <m:t>3</m:t>
                              </m:r>
                            </m:e>
                          </m:mr>
                          <m:mr>
                            <m:e>
                              <m:r>
                                <a:rPr lang="en-US" altLang="zh-CN" sz="2400" b="0" i="1" smtClean="0">
                                  <a:solidFill>
                                    <a:srgbClr val="006666"/>
                                  </a:solidFill>
                                  <a:latin typeface="Cambria Math"/>
                                  <a:ea typeface="+mn-ea"/>
                                </a:rPr>
                                <m:t>−1</m:t>
                              </m:r>
                            </m:e>
                            <m:e>
                              <m:r>
                                <a:rPr lang="en-US" altLang="zh-CN" sz="2400" b="0" i="1" smtClean="0">
                                  <a:solidFill>
                                    <a:srgbClr val="006666"/>
                                  </a:solidFill>
                                  <a:latin typeface="Cambria Math"/>
                                  <a:ea typeface="+mn-ea"/>
                                </a:rPr>
                                <m:t>−1</m:t>
                              </m:r>
                            </m:e>
                            <m:e>
                              <m:r>
                                <a:rPr lang="en-US" altLang="zh-CN" sz="2400" b="0" i="1" smtClean="0">
                                  <a:solidFill>
                                    <a:srgbClr val="006666"/>
                                  </a:solidFill>
                                  <a:latin typeface="Cambria Math"/>
                                  <a:ea typeface="+mn-ea"/>
                                </a:rPr>
                                <m:t>4</m:t>
                              </m:r>
                            </m:e>
                          </m:mr>
                        </m:m>
                      </m:e>
                    </m:d>
                  </m:oMath>
                </a14:m>
                <a:r>
                  <a:rPr lang="zh-CN" altLang="en-US" sz="2400" b="1" dirty="0">
                    <a:solidFill>
                      <a:srgbClr val="006666"/>
                    </a:solidFill>
                    <a:latin typeface="+mn-ea"/>
                    <a:ea typeface="+mn-ea"/>
                  </a:rPr>
                  <a:t>的</a:t>
                </a:r>
                <a:r>
                  <a:rPr lang="en-US" altLang="zh-CN" sz="2400" b="1" dirty="0">
                    <a:solidFill>
                      <a:srgbClr val="006666"/>
                    </a:solidFill>
                    <a:latin typeface="Cambria" pitchFamily="18" charset="0"/>
                    <a:ea typeface="Cambria" pitchFamily="18" charset="0"/>
                  </a:rPr>
                  <a:t>Jordan</a:t>
                </a:r>
                <a:r>
                  <a:rPr lang="zh-CN" altLang="en-US" sz="2400" b="1" dirty="0">
                    <a:solidFill>
                      <a:srgbClr val="006666"/>
                    </a:solidFill>
                    <a:latin typeface="+mn-ea"/>
                    <a:ea typeface="+mn-ea"/>
                  </a:rPr>
                  <a:t>标准形</a:t>
                </a:r>
                <a:r>
                  <a:rPr lang="en-US" altLang="zh-CN" sz="2400" b="1" dirty="0">
                    <a:solidFill>
                      <a:srgbClr val="006666"/>
                    </a:solidFill>
                    <a:latin typeface="+mn-ea"/>
                    <a:ea typeface="+mn-ea"/>
                  </a:rPr>
                  <a:t>.</a:t>
                </a:r>
                <a:endParaRPr lang="zh-CN" altLang="en-US" sz="2400" b="1" dirty="0">
                  <a:solidFill>
                    <a:srgbClr val="006666"/>
                  </a:solidFill>
                  <a:latin typeface="+mn-ea"/>
                  <a:ea typeface="+mn-ea"/>
                </a:endParaRPr>
              </a:p>
            </p:txBody>
          </p:sp>
        </mc:Choice>
        <mc:Fallback xmlns="">
          <p:sp>
            <p:nvSpPr>
              <p:cNvPr id="3" name="Rectangle 13"/>
              <p:cNvSpPr>
                <a:spLocks noRot="1" noChangeAspect="1" noMove="1" noResize="1" noEditPoints="1" noAdjustHandles="1" noChangeArrowheads="1" noChangeShapeType="1" noTextEdit="1"/>
              </p:cNvSpPr>
              <p:nvPr/>
            </p:nvSpPr>
            <p:spPr bwMode="auto">
              <a:xfrm>
                <a:off x="714791" y="1494331"/>
                <a:ext cx="7415213" cy="1098442"/>
              </a:xfrm>
              <a:prstGeom prst="rect">
                <a:avLst/>
              </a:prstGeom>
              <a:blipFill rotWithShape="1">
                <a:blip r:embed="rId3"/>
                <a:stretch>
                  <a:fillRect l="-12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Rectangle 13"/>
              <p:cNvSpPr>
                <a:spLocks noChangeArrowheads="1"/>
              </p:cNvSpPr>
              <p:nvPr/>
            </p:nvSpPr>
            <p:spPr bwMode="auto">
              <a:xfrm>
                <a:off x="749771" y="2623581"/>
                <a:ext cx="8124409" cy="91134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85000"/>
                  <a:buBlip>
                    <a:blip r:embed="rId2"/>
                  </a:buBlip>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SzTx/>
                  <a:buNone/>
                </a:pPr>
                <a:r>
                  <a:rPr lang="zh-CN" altLang="en-US" sz="2000" b="1" i="0" dirty="0">
                    <a:solidFill>
                      <a:srgbClr val="006666"/>
                    </a:solidFill>
                    <a:latin typeface="+mn-ea"/>
                    <a:ea typeface="+mn-ea"/>
                  </a:rPr>
                  <a:t>解：特征矩阵为</a:t>
                </a:r>
                <a14:m>
                  <m:oMath xmlns:m="http://schemas.openxmlformats.org/officeDocument/2006/math">
                    <m:r>
                      <a:rPr lang="en-US" altLang="zh-CN" sz="2000" b="1" i="1" smtClean="0">
                        <a:solidFill>
                          <a:srgbClr val="0070C0"/>
                        </a:solidFill>
                        <a:latin typeface="Cambria Math"/>
                        <a:ea typeface="+mn-ea"/>
                      </a:rPr>
                      <m:t>𝑨</m:t>
                    </m:r>
                    <m:d>
                      <m:dPr>
                        <m:ctrlPr>
                          <a:rPr lang="en-US" altLang="zh-CN" sz="2000" b="1" i="1" smtClean="0">
                            <a:solidFill>
                              <a:srgbClr val="0070C0"/>
                            </a:solidFill>
                            <a:latin typeface="Cambria Math" panose="02040503050406030204" pitchFamily="18" charset="0"/>
                            <a:ea typeface="+mn-ea"/>
                          </a:rPr>
                        </m:ctrlPr>
                      </m:dPr>
                      <m:e>
                        <m:r>
                          <a:rPr lang="en-US" altLang="zh-CN" sz="2000" b="1" i="1" smtClean="0">
                            <a:solidFill>
                              <a:srgbClr val="0070C0"/>
                            </a:solidFill>
                            <a:latin typeface="Cambria Math"/>
                            <a:ea typeface="+mn-ea"/>
                          </a:rPr>
                          <m:t>𝝀</m:t>
                        </m:r>
                      </m:e>
                    </m:d>
                    <m:r>
                      <a:rPr lang="en-US" altLang="zh-CN" sz="2000" b="1" i="1" smtClean="0">
                        <a:solidFill>
                          <a:srgbClr val="0070C0"/>
                        </a:solidFill>
                        <a:latin typeface="Cambria Math"/>
                        <a:ea typeface="+mn-ea"/>
                      </a:rPr>
                      <m:t>=</m:t>
                    </m:r>
                    <m:r>
                      <a:rPr lang="en-US" altLang="zh-CN" sz="2000" b="1" i="1" smtClean="0">
                        <a:solidFill>
                          <a:srgbClr val="0070C0"/>
                        </a:solidFill>
                        <a:latin typeface="Cambria Math"/>
                        <a:ea typeface="+mn-ea"/>
                      </a:rPr>
                      <m:t>𝝀</m:t>
                    </m:r>
                    <m:r>
                      <a:rPr lang="en-US" altLang="zh-CN" sz="2000" b="1" i="1" smtClean="0">
                        <a:solidFill>
                          <a:srgbClr val="0070C0"/>
                        </a:solidFill>
                        <a:latin typeface="Cambria Math"/>
                        <a:ea typeface="+mn-ea"/>
                      </a:rPr>
                      <m:t>𝑬</m:t>
                    </m:r>
                    <m:r>
                      <a:rPr lang="en-US" altLang="zh-CN" sz="2000" b="1" i="1" smtClean="0">
                        <a:solidFill>
                          <a:srgbClr val="0070C0"/>
                        </a:solidFill>
                        <a:latin typeface="Cambria Math"/>
                        <a:ea typeface="+mn-ea"/>
                      </a:rPr>
                      <m:t>−</m:t>
                    </m:r>
                    <m:r>
                      <a:rPr lang="en-US" altLang="zh-CN" sz="2000" b="1" i="1" smtClean="0">
                        <a:solidFill>
                          <a:srgbClr val="0070C0"/>
                        </a:solidFill>
                        <a:latin typeface="Cambria Math"/>
                        <a:ea typeface="+mn-ea"/>
                      </a:rPr>
                      <m:t>𝑨</m:t>
                    </m:r>
                    <m:r>
                      <a:rPr lang="en-US" altLang="zh-CN" sz="2000" b="1" i="1" smtClean="0">
                        <a:solidFill>
                          <a:srgbClr val="0070C0"/>
                        </a:solidFill>
                        <a:latin typeface="Cambria Math"/>
                        <a:ea typeface="+mn-ea"/>
                      </a:rPr>
                      <m:t>=</m:t>
                    </m:r>
                    <m:d>
                      <m:dPr>
                        <m:begChr m:val="["/>
                        <m:endChr m:val="]"/>
                        <m:ctrlPr>
                          <a:rPr lang="en-US" altLang="zh-CN" sz="2000" b="1" i="1" smtClean="0">
                            <a:solidFill>
                              <a:srgbClr val="0070C0"/>
                            </a:solidFill>
                            <a:latin typeface="Cambria Math" panose="02040503050406030204" pitchFamily="18" charset="0"/>
                            <a:ea typeface="+mn-ea"/>
                          </a:rPr>
                        </m:ctrlPr>
                      </m:dPr>
                      <m:e>
                        <m:m>
                          <m:mPr>
                            <m:mcs>
                              <m:mc>
                                <m:mcPr>
                                  <m:count m:val="3"/>
                                  <m:mcJc m:val="center"/>
                                </m:mcPr>
                              </m:mc>
                            </m:mcs>
                            <m:ctrlPr>
                              <a:rPr lang="en-US" altLang="zh-CN" sz="2000" b="1" i="1" smtClean="0">
                                <a:solidFill>
                                  <a:srgbClr val="0070C0"/>
                                </a:solidFill>
                                <a:latin typeface="Cambria Math" panose="02040503050406030204" pitchFamily="18" charset="0"/>
                                <a:ea typeface="+mn-ea"/>
                              </a:rPr>
                            </m:ctrlPr>
                          </m:mPr>
                          <m:mr>
                            <m:e>
                              <m:r>
                                <a:rPr lang="en-US" altLang="zh-CN" sz="2000" b="1" i="1" smtClean="0">
                                  <a:solidFill>
                                    <a:srgbClr val="0070C0"/>
                                  </a:solidFill>
                                  <a:latin typeface="Cambria Math"/>
                                  <a:ea typeface="+mn-ea"/>
                                </a:rPr>
                                <m:t>𝝀</m:t>
                              </m:r>
                              <m:r>
                                <a:rPr lang="en-US" altLang="zh-CN" sz="2000" b="1" i="1" smtClean="0">
                                  <a:solidFill>
                                    <a:srgbClr val="0070C0"/>
                                  </a:solidFill>
                                  <a:latin typeface="Cambria Math"/>
                                  <a:ea typeface="+mn-ea"/>
                                </a:rPr>
                                <m:t>+</m:t>
                              </m:r>
                              <m:r>
                                <a:rPr lang="en-US" altLang="zh-CN" sz="2000" b="1" i="1" smtClean="0">
                                  <a:solidFill>
                                    <a:srgbClr val="0070C0"/>
                                  </a:solidFill>
                                  <a:latin typeface="Cambria Math"/>
                                  <a:ea typeface="+mn-ea"/>
                                </a:rPr>
                                <m:t>𝟏</m:t>
                              </m:r>
                            </m:e>
                            <m:e>
                              <m:r>
                                <a:rPr lang="en-US" altLang="zh-CN" sz="2000" b="1" i="1" smtClean="0">
                                  <a:solidFill>
                                    <a:srgbClr val="0070C0"/>
                                  </a:solidFill>
                                  <a:latin typeface="Cambria Math"/>
                                  <a:ea typeface="+mn-ea"/>
                                </a:rPr>
                                <m:t>𝟐</m:t>
                              </m:r>
                            </m:e>
                            <m:e>
                              <m:r>
                                <a:rPr lang="en-US" altLang="zh-CN" sz="2000" b="1" i="1" smtClean="0">
                                  <a:solidFill>
                                    <a:srgbClr val="0070C0"/>
                                  </a:solidFill>
                                  <a:latin typeface="Cambria Math"/>
                                  <a:ea typeface="+mn-ea"/>
                                </a:rPr>
                                <m:t>−</m:t>
                              </m:r>
                              <m:r>
                                <a:rPr lang="en-US" altLang="zh-CN" sz="2000" b="1" i="1" smtClean="0">
                                  <a:solidFill>
                                    <a:srgbClr val="0070C0"/>
                                  </a:solidFill>
                                  <a:latin typeface="Cambria Math"/>
                                  <a:ea typeface="+mn-ea"/>
                                </a:rPr>
                                <m:t>𝟔</m:t>
                              </m:r>
                            </m:e>
                          </m:mr>
                          <m:mr>
                            <m:e>
                              <m:r>
                                <a:rPr lang="en-US" altLang="zh-CN" sz="2000" b="1" i="1" smtClean="0">
                                  <a:solidFill>
                                    <a:srgbClr val="0070C0"/>
                                  </a:solidFill>
                                  <a:latin typeface="Cambria Math"/>
                                  <a:ea typeface="+mn-ea"/>
                                </a:rPr>
                                <m:t>𝟏</m:t>
                              </m:r>
                            </m:e>
                            <m:e>
                              <m:r>
                                <a:rPr lang="en-US" altLang="zh-CN" sz="2000" b="1" i="1">
                                  <a:solidFill>
                                    <a:srgbClr val="0070C0"/>
                                  </a:solidFill>
                                  <a:latin typeface="Cambria Math"/>
                                  <a:ea typeface="+mn-ea"/>
                                </a:rPr>
                                <m:t>𝝀</m:t>
                              </m:r>
                            </m:e>
                            <m:e>
                              <m:r>
                                <a:rPr lang="en-US" altLang="zh-CN" sz="2000" b="1" i="1" smtClean="0">
                                  <a:solidFill>
                                    <a:srgbClr val="0070C0"/>
                                  </a:solidFill>
                                  <a:latin typeface="Cambria Math"/>
                                  <a:ea typeface="+mn-ea"/>
                                </a:rPr>
                                <m:t>−</m:t>
                              </m:r>
                              <m:r>
                                <a:rPr lang="en-US" altLang="zh-CN" sz="2000" b="1" i="1" smtClean="0">
                                  <a:solidFill>
                                    <a:srgbClr val="0070C0"/>
                                  </a:solidFill>
                                  <a:latin typeface="Cambria Math"/>
                                  <a:ea typeface="+mn-ea"/>
                                </a:rPr>
                                <m:t>𝟑</m:t>
                              </m:r>
                            </m:e>
                          </m:mr>
                          <m:mr>
                            <m:e>
                              <m:r>
                                <a:rPr lang="en-US" altLang="zh-CN" sz="2000" b="1" i="1" smtClean="0">
                                  <a:solidFill>
                                    <a:srgbClr val="0070C0"/>
                                  </a:solidFill>
                                  <a:latin typeface="Cambria Math"/>
                                  <a:ea typeface="+mn-ea"/>
                                </a:rPr>
                                <m:t>𝟏</m:t>
                              </m:r>
                            </m:e>
                            <m:e>
                              <m:r>
                                <a:rPr lang="en-US" altLang="zh-CN" sz="2000" b="1" i="1" smtClean="0">
                                  <a:solidFill>
                                    <a:srgbClr val="0070C0"/>
                                  </a:solidFill>
                                  <a:latin typeface="Cambria Math"/>
                                  <a:ea typeface="+mn-ea"/>
                                </a:rPr>
                                <m:t>𝟏</m:t>
                              </m:r>
                            </m:e>
                            <m:e>
                              <m:r>
                                <a:rPr lang="en-US" altLang="zh-CN" sz="2000" b="1" i="1">
                                  <a:solidFill>
                                    <a:srgbClr val="0070C0"/>
                                  </a:solidFill>
                                  <a:latin typeface="Cambria Math"/>
                                  <a:ea typeface="+mn-ea"/>
                                </a:rPr>
                                <m:t>𝝀</m:t>
                              </m:r>
                              <m:r>
                                <a:rPr lang="en-US" altLang="zh-CN" sz="2000" b="1" i="1" smtClean="0">
                                  <a:solidFill>
                                    <a:srgbClr val="0070C0"/>
                                  </a:solidFill>
                                  <a:latin typeface="Cambria Math"/>
                                  <a:ea typeface="+mn-ea"/>
                                </a:rPr>
                                <m:t>−</m:t>
                              </m:r>
                              <m:r>
                                <a:rPr lang="en-US" altLang="zh-CN" sz="2000" b="1" i="1" smtClean="0">
                                  <a:solidFill>
                                    <a:srgbClr val="0070C0"/>
                                  </a:solidFill>
                                  <a:latin typeface="Cambria Math"/>
                                  <a:ea typeface="+mn-ea"/>
                                </a:rPr>
                                <m:t>𝟒</m:t>
                              </m:r>
                            </m:e>
                          </m:mr>
                        </m:m>
                      </m:e>
                    </m:d>
                  </m:oMath>
                </a14:m>
                <a:endParaRPr lang="zh-CN" altLang="en-US" sz="2000" b="1" dirty="0">
                  <a:solidFill>
                    <a:srgbClr val="006666"/>
                  </a:solidFill>
                  <a:latin typeface="+mn-ea"/>
                  <a:ea typeface="+mn-ea"/>
                </a:endParaRPr>
              </a:p>
            </p:txBody>
          </p:sp>
        </mc:Choice>
        <mc:Fallback xmlns="">
          <p:sp>
            <p:nvSpPr>
              <p:cNvPr id="5" name="Rectangle 13"/>
              <p:cNvSpPr>
                <a:spLocks noRot="1" noChangeAspect="1" noMove="1" noResize="1" noEditPoints="1" noAdjustHandles="1" noChangeArrowheads="1" noChangeShapeType="1" noTextEdit="1"/>
              </p:cNvSpPr>
              <p:nvPr/>
            </p:nvSpPr>
            <p:spPr bwMode="auto">
              <a:xfrm>
                <a:off x="749771" y="2623581"/>
                <a:ext cx="8124409" cy="911340"/>
              </a:xfrm>
              <a:prstGeom prst="rect">
                <a:avLst/>
              </a:prstGeom>
              <a:blipFill rotWithShape="1">
                <a:blip r:embed="rId4"/>
                <a:stretch>
                  <a:fillRect l="-82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Rectangle 13"/>
              <p:cNvSpPr>
                <a:spLocks noChangeArrowheads="1"/>
              </p:cNvSpPr>
              <p:nvPr/>
            </p:nvSpPr>
            <p:spPr bwMode="auto">
              <a:xfrm>
                <a:off x="749771" y="3631658"/>
                <a:ext cx="8124409" cy="71487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85000"/>
                  <a:buBlip>
                    <a:blip r:embed="rId2"/>
                  </a:buBlip>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SzTx/>
                  <a:buNone/>
                </a:pPr>
                <a:r>
                  <a:rPr lang="zh-CN" altLang="en-US" sz="2000" b="1" dirty="0">
                    <a:solidFill>
                      <a:schemeClr val="accent6">
                        <a:lumMod val="75000"/>
                      </a:schemeClr>
                    </a:solidFill>
                    <a:latin typeface="+mn-ea"/>
                    <a:ea typeface="+mn-ea"/>
                  </a:rPr>
                  <a:t>行列式因子</a:t>
                </a:r>
                <a:r>
                  <a:rPr lang="en-US" altLang="zh-CN" sz="2000" b="1" dirty="0">
                    <a:solidFill>
                      <a:srgbClr val="006666"/>
                    </a:solidFill>
                    <a:latin typeface="+mn-ea"/>
                    <a:ea typeface="+mn-ea"/>
                  </a:rPr>
                  <a:t>:  </a:t>
                </a:r>
                <a14:m>
                  <m:oMath xmlns:m="http://schemas.openxmlformats.org/officeDocument/2006/math">
                    <m:sSub>
                      <m:sSubPr>
                        <m:ctrlPr>
                          <a:rPr lang="en-US" altLang="zh-CN" sz="2000" b="1" i="1">
                            <a:solidFill>
                              <a:srgbClr val="0070C0"/>
                            </a:solidFill>
                            <a:latin typeface="Cambria Math" panose="02040503050406030204" pitchFamily="18" charset="0"/>
                          </a:rPr>
                        </m:ctrlPr>
                      </m:sSubPr>
                      <m:e>
                        <m:r>
                          <a:rPr lang="en-US" altLang="zh-CN" sz="2000" b="1" i="1">
                            <a:solidFill>
                              <a:srgbClr val="0070C0"/>
                            </a:solidFill>
                            <a:latin typeface="Cambria Math"/>
                          </a:rPr>
                          <m:t>𝑫</m:t>
                        </m:r>
                      </m:e>
                      <m:sub>
                        <m:r>
                          <a:rPr lang="en-US" altLang="zh-CN" sz="2000" b="1" i="1">
                            <a:solidFill>
                              <a:srgbClr val="0070C0"/>
                            </a:solidFill>
                            <a:latin typeface="Cambria Math"/>
                          </a:rPr>
                          <m:t>𝟏</m:t>
                        </m:r>
                      </m:sub>
                    </m:sSub>
                    <m:d>
                      <m:dPr>
                        <m:ctrlPr>
                          <a:rPr lang="en-US" altLang="zh-CN" sz="2000" b="1" i="1">
                            <a:solidFill>
                              <a:srgbClr val="0070C0"/>
                            </a:solidFill>
                            <a:latin typeface="Cambria Math" panose="02040503050406030204" pitchFamily="18" charset="0"/>
                          </a:rPr>
                        </m:ctrlPr>
                      </m:dPr>
                      <m:e>
                        <m:r>
                          <a:rPr lang="en-US" altLang="zh-CN" sz="2000" b="1" i="1">
                            <a:solidFill>
                              <a:srgbClr val="0070C0"/>
                            </a:solidFill>
                            <a:latin typeface="Cambria Math"/>
                          </a:rPr>
                          <m:t>𝝀</m:t>
                        </m:r>
                      </m:e>
                    </m:d>
                    <m:r>
                      <a:rPr lang="en-US" altLang="zh-CN" sz="2000" b="1" i="1">
                        <a:solidFill>
                          <a:srgbClr val="0070C0"/>
                        </a:solidFill>
                        <a:latin typeface="Cambria Math"/>
                      </a:rPr>
                      <m:t>=</m:t>
                    </m:r>
                    <m:r>
                      <a:rPr lang="en-US" altLang="zh-CN" sz="2000" b="1" i="1">
                        <a:solidFill>
                          <a:srgbClr val="0070C0"/>
                        </a:solidFill>
                        <a:latin typeface="Cambria Math"/>
                      </a:rPr>
                      <m:t>𝟏</m:t>
                    </m:r>
                    <m:r>
                      <a:rPr lang="en-US" altLang="zh-CN" sz="2000" b="1" i="1">
                        <a:solidFill>
                          <a:srgbClr val="0070C0"/>
                        </a:solidFill>
                        <a:latin typeface="Cambria Math"/>
                      </a:rPr>
                      <m:t>,</m:t>
                    </m:r>
                    <m:sSub>
                      <m:sSubPr>
                        <m:ctrlPr>
                          <a:rPr lang="en-US" altLang="zh-CN" sz="2000" b="1" i="1">
                            <a:solidFill>
                              <a:srgbClr val="0070C0"/>
                            </a:solidFill>
                            <a:latin typeface="Cambria Math" panose="02040503050406030204" pitchFamily="18" charset="0"/>
                          </a:rPr>
                        </m:ctrlPr>
                      </m:sSubPr>
                      <m:e>
                        <m:r>
                          <a:rPr lang="en-US" altLang="zh-CN" sz="2000" b="1" i="1">
                            <a:solidFill>
                              <a:srgbClr val="0070C0"/>
                            </a:solidFill>
                            <a:latin typeface="Cambria Math"/>
                          </a:rPr>
                          <m:t>𝑫</m:t>
                        </m:r>
                      </m:e>
                      <m:sub>
                        <m:r>
                          <a:rPr lang="en-US" altLang="zh-CN" sz="2000" b="1" i="1">
                            <a:solidFill>
                              <a:srgbClr val="0070C0"/>
                            </a:solidFill>
                            <a:latin typeface="Cambria Math"/>
                          </a:rPr>
                          <m:t>𝟐</m:t>
                        </m:r>
                      </m:sub>
                    </m:sSub>
                    <m:d>
                      <m:dPr>
                        <m:ctrlPr>
                          <a:rPr lang="en-US" altLang="zh-CN" sz="2000" b="1" i="1">
                            <a:solidFill>
                              <a:srgbClr val="0070C0"/>
                            </a:solidFill>
                            <a:latin typeface="Cambria Math" panose="02040503050406030204" pitchFamily="18" charset="0"/>
                          </a:rPr>
                        </m:ctrlPr>
                      </m:dPr>
                      <m:e>
                        <m:r>
                          <a:rPr lang="en-US" altLang="zh-CN" sz="2000" b="1" i="1">
                            <a:solidFill>
                              <a:srgbClr val="0070C0"/>
                            </a:solidFill>
                            <a:latin typeface="Cambria Math"/>
                          </a:rPr>
                          <m:t>𝝀</m:t>
                        </m:r>
                      </m:e>
                    </m:d>
                    <m:r>
                      <a:rPr lang="en-US" altLang="zh-CN" sz="2000" b="1" i="1">
                        <a:solidFill>
                          <a:srgbClr val="0070C0"/>
                        </a:solidFill>
                        <a:latin typeface="Cambria Math"/>
                      </a:rPr>
                      <m:t>=</m:t>
                    </m:r>
                    <m:r>
                      <a:rPr lang="en-US" altLang="zh-CN" sz="2000" b="1" i="1">
                        <a:solidFill>
                          <a:srgbClr val="0070C0"/>
                        </a:solidFill>
                        <a:latin typeface="Cambria Math"/>
                      </a:rPr>
                      <m:t>𝝀</m:t>
                    </m:r>
                    <m:r>
                      <a:rPr lang="en-US" altLang="zh-CN" sz="2000" b="1" i="1">
                        <a:solidFill>
                          <a:srgbClr val="0070C0"/>
                        </a:solidFill>
                        <a:latin typeface="Cambria Math"/>
                      </a:rPr>
                      <m:t>−</m:t>
                    </m:r>
                    <m:r>
                      <a:rPr lang="en-US" altLang="zh-CN" sz="2000" b="1" i="1">
                        <a:solidFill>
                          <a:srgbClr val="0070C0"/>
                        </a:solidFill>
                        <a:latin typeface="Cambria Math"/>
                      </a:rPr>
                      <m:t>𝟏</m:t>
                    </m:r>
                    <m:r>
                      <a:rPr lang="en-US" altLang="zh-CN" sz="2000" b="1" i="1">
                        <a:solidFill>
                          <a:srgbClr val="0070C0"/>
                        </a:solidFill>
                        <a:latin typeface="Cambria Math"/>
                      </a:rPr>
                      <m:t>,</m:t>
                    </m:r>
                    <m:sSub>
                      <m:sSubPr>
                        <m:ctrlPr>
                          <a:rPr lang="en-US" altLang="zh-CN" sz="2000" b="1" i="1">
                            <a:solidFill>
                              <a:srgbClr val="0070C0"/>
                            </a:solidFill>
                            <a:latin typeface="Cambria Math" panose="02040503050406030204" pitchFamily="18" charset="0"/>
                          </a:rPr>
                        </m:ctrlPr>
                      </m:sSubPr>
                      <m:e>
                        <m:r>
                          <a:rPr lang="en-US" altLang="zh-CN" sz="2000" b="1" i="1">
                            <a:solidFill>
                              <a:srgbClr val="0070C0"/>
                            </a:solidFill>
                            <a:latin typeface="Cambria Math"/>
                          </a:rPr>
                          <m:t>𝑫</m:t>
                        </m:r>
                      </m:e>
                      <m:sub>
                        <m:r>
                          <a:rPr lang="en-US" altLang="zh-CN" sz="2000" b="1" i="1">
                            <a:solidFill>
                              <a:srgbClr val="0070C0"/>
                            </a:solidFill>
                            <a:latin typeface="Cambria Math"/>
                          </a:rPr>
                          <m:t>𝟑</m:t>
                        </m:r>
                      </m:sub>
                    </m:sSub>
                    <m:d>
                      <m:dPr>
                        <m:ctrlPr>
                          <a:rPr lang="en-US" altLang="zh-CN" sz="2000" b="1" i="1">
                            <a:solidFill>
                              <a:srgbClr val="0070C0"/>
                            </a:solidFill>
                            <a:latin typeface="Cambria Math" panose="02040503050406030204" pitchFamily="18" charset="0"/>
                          </a:rPr>
                        </m:ctrlPr>
                      </m:dPr>
                      <m:e>
                        <m:r>
                          <a:rPr lang="en-US" altLang="zh-CN" sz="2000" b="1" i="1">
                            <a:solidFill>
                              <a:srgbClr val="0070C0"/>
                            </a:solidFill>
                            <a:latin typeface="Cambria Math"/>
                          </a:rPr>
                          <m:t>𝝀</m:t>
                        </m:r>
                      </m:e>
                    </m:d>
                    <m:r>
                      <a:rPr lang="en-US" altLang="zh-CN" sz="2000" b="1" i="1">
                        <a:solidFill>
                          <a:srgbClr val="0070C0"/>
                        </a:solidFill>
                        <a:latin typeface="Cambria Math"/>
                      </a:rPr>
                      <m:t>=</m:t>
                    </m:r>
                    <m:sSup>
                      <m:sSupPr>
                        <m:ctrlPr>
                          <a:rPr lang="en-US" altLang="zh-CN" sz="2000" b="1" i="1">
                            <a:solidFill>
                              <a:srgbClr val="0070C0"/>
                            </a:solidFill>
                            <a:latin typeface="Cambria Math" panose="02040503050406030204" pitchFamily="18" charset="0"/>
                          </a:rPr>
                        </m:ctrlPr>
                      </m:sSupPr>
                      <m:e>
                        <m:d>
                          <m:dPr>
                            <m:ctrlPr>
                              <a:rPr lang="en-US" altLang="zh-CN" sz="2000" b="1" i="1">
                                <a:solidFill>
                                  <a:srgbClr val="0070C0"/>
                                </a:solidFill>
                                <a:latin typeface="Cambria Math" panose="02040503050406030204" pitchFamily="18" charset="0"/>
                              </a:rPr>
                            </m:ctrlPr>
                          </m:dPr>
                          <m:e>
                            <m:r>
                              <a:rPr lang="en-US" altLang="zh-CN" sz="2000" b="1" i="1">
                                <a:solidFill>
                                  <a:srgbClr val="0070C0"/>
                                </a:solidFill>
                                <a:latin typeface="Cambria Math"/>
                              </a:rPr>
                              <m:t>𝝀</m:t>
                            </m:r>
                            <m:r>
                              <a:rPr lang="en-US" altLang="zh-CN" sz="2000" b="1" i="1">
                                <a:solidFill>
                                  <a:srgbClr val="0070C0"/>
                                </a:solidFill>
                                <a:latin typeface="Cambria Math"/>
                              </a:rPr>
                              <m:t>−</m:t>
                            </m:r>
                            <m:r>
                              <a:rPr lang="en-US" altLang="zh-CN" sz="2000" b="1" i="1">
                                <a:solidFill>
                                  <a:srgbClr val="0070C0"/>
                                </a:solidFill>
                                <a:latin typeface="Cambria Math"/>
                              </a:rPr>
                              <m:t>𝟏</m:t>
                            </m:r>
                          </m:e>
                        </m:d>
                      </m:e>
                      <m:sup>
                        <m:r>
                          <a:rPr lang="en-US" altLang="zh-CN" sz="2000" b="1" i="1">
                            <a:solidFill>
                              <a:srgbClr val="0070C0"/>
                            </a:solidFill>
                            <a:latin typeface="Cambria Math"/>
                          </a:rPr>
                          <m:t>𝟑</m:t>
                        </m:r>
                      </m:sup>
                    </m:sSup>
                  </m:oMath>
                </a14:m>
                <a:endParaRPr lang="zh-CN" altLang="en-US" sz="2000" dirty="0">
                  <a:solidFill>
                    <a:srgbClr val="006666"/>
                  </a:solidFill>
                  <a:latin typeface="+mn-ea"/>
                </a:endParaRPr>
              </a:p>
              <a:p>
                <a:pPr>
                  <a:spcBef>
                    <a:spcPct val="0"/>
                  </a:spcBef>
                  <a:buSzTx/>
                  <a:buNone/>
                </a:pPr>
                <a:r>
                  <a:rPr lang="en-US" altLang="zh-CN" sz="2000" b="1" dirty="0">
                    <a:solidFill>
                      <a:srgbClr val="006666"/>
                    </a:solidFill>
                    <a:latin typeface="+mn-ea"/>
                    <a:ea typeface="+mn-ea"/>
                  </a:rPr>
                  <a:t> </a:t>
                </a:r>
                <a:endParaRPr lang="zh-CN" altLang="en-US" sz="2000" dirty="0">
                  <a:solidFill>
                    <a:srgbClr val="006666"/>
                  </a:solidFill>
                  <a:latin typeface="+mn-ea"/>
                  <a:ea typeface="+mn-ea"/>
                </a:endParaRPr>
              </a:p>
            </p:txBody>
          </p:sp>
        </mc:Choice>
        <mc:Fallback xmlns="">
          <p:sp>
            <p:nvSpPr>
              <p:cNvPr id="12" name="Rectangle 13"/>
              <p:cNvSpPr>
                <a:spLocks noRot="1" noChangeAspect="1" noMove="1" noResize="1" noEditPoints="1" noAdjustHandles="1" noChangeArrowheads="1" noChangeShapeType="1" noTextEdit="1"/>
              </p:cNvSpPr>
              <p:nvPr/>
            </p:nvSpPr>
            <p:spPr bwMode="auto">
              <a:xfrm>
                <a:off x="749771" y="3631658"/>
                <a:ext cx="8124409" cy="714876"/>
              </a:xfrm>
              <a:prstGeom prst="rect">
                <a:avLst/>
              </a:prstGeom>
              <a:blipFill rotWithShape="1">
                <a:blip r:embed="rId5"/>
                <a:stretch>
                  <a:fillRect l="-825" t="-341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4098692555"/>
      </p:ext>
    </p:extLst>
  </p:cSld>
  <p:clrMapOvr>
    <a:masterClrMapping/>
  </p:clrMapOvr>
  <p:transition spd="slow">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计算矩阵</a:t>
            </a:r>
            <a:r>
              <a:rPr lang="en-US" altLang="zh-CN" dirty="0"/>
              <a:t>Jordan</a:t>
            </a:r>
            <a:r>
              <a:rPr lang="zh-CN" altLang="en-US" dirty="0"/>
              <a:t>标准形的方法一</a:t>
            </a:r>
          </a:p>
        </p:txBody>
      </p:sp>
      <p:sp>
        <p:nvSpPr>
          <p:cNvPr id="6" name="矩形 5"/>
          <p:cNvSpPr/>
          <p:nvPr/>
        </p:nvSpPr>
        <p:spPr>
          <a:xfrm>
            <a:off x="634442" y="1474040"/>
            <a:ext cx="1049262" cy="461665"/>
          </a:xfrm>
          <a:prstGeom prst="rect">
            <a:avLst/>
          </a:prstGeom>
        </p:spPr>
        <p:txBody>
          <a:bodyPr wrap="none">
            <a:spAutoFit/>
          </a:bodyPr>
          <a:lstStyle/>
          <a:p>
            <a:r>
              <a:rPr kumimoji="1" lang="en-US" altLang="zh-CN" sz="2400" b="1" dirty="0">
                <a:solidFill>
                  <a:srgbClr val="000000"/>
                </a:solidFill>
                <a:latin typeface="Cambria" pitchFamily="18" charset="0"/>
                <a:ea typeface="Cambria" pitchFamily="18" charset="0"/>
              </a:rPr>
              <a:t>Step 3</a:t>
            </a:r>
            <a:endParaRPr lang="zh-CN" altLang="en-US" sz="2400" dirty="0">
              <a:latin typeface="Cambria" pitchFamily="18" charset="0"/>
            </a:endParaRPr>
          </a:p>
        </p:txBody>
      </p:sp>
      <mc:AlternateContent xmlns:mc="http://schemas.openxmlformats.org/markup-compatibility/2006" xmlns:a14="http://schemas.microsoft.com/office/drawing/2010/main">
        <mc:Choice Requires="a14">
          <p:sp>
            <p:nvSpPr>
              <p:cNvPr id="24" name="Rectangle 8">
                <a:extLst>
                  <a:ext uri="{FF2B5EF4-FFF2-40B4-BE49-F238E27FC236}">
                    <a16:creationId xmlns:a16="http://schemas.microsoft.com/office/drawing/2014/main" id="{88E0C11F-6794-4FFC-92F4-CE4389D1E38A}"/>
                  </a:ext>
                </a:extLst>
              </p:cNvPr>
              <p:cNvSpPr>
                <a:spLocks noChangeArrowheads="1"/>
              </p:cNvSpPr>
              <p:nvPr/>
            </p:nvSpPr>
            <p:spPr bwMode="auto">
              <a:xfrm>
                <a:off x="594850" y="2994529"/>
                <a:ext cx="7561263" cy="1987595"/>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lnSpc>
                    <a:spcPct val="120000"/>
                  </a:lnSpc>
                </a:pPr>
                <a:r>
                  <a:rPr lang="zh-CN" altLang="en-US" sz="2800" b="1" dirty="0">
                    <a:solidFill>
                      <a:schemeClr val="accent6"/>
                    </a:solidFill>
                    <a:latin typeface="+mn-ea"/>
                  </a:rPr>
                  <a:t>定义</a:t>
                </a:r>
                <a:endParaRPr lang="en-US" altLang="zh-CN" sz="2800" b="1" dirty="0">
                  <a:solidFill>
                    <a:schemeClr val="accent6"/>
                  </a:solidFill>
                  <a:latin typeface="+mn-ea"/>
                </a:endParaRPr>
              </a:p>
              <a:p>
                <a:pPr marL="361950">
                  <a:lnSpc>
                    <a:spcPct val="120000"/>
                  </a:lnSpc>
                </a:pPr>
                <a:r>
                  <a:rPr lang="zh-CN" altLang="en-US" sz="2400" b="1" dirty="0">
                    <a:latin typeface="+mn-ea"/>
                  </a:rPr>
                  <a:t>称</a:t>
                </a:r>
                <a:endParaRPr lang="en-US" altLang="zh-CN" sz="2400" b="1" dirty="0">
                  <a:latin typeface="+mn-ea"/>
                </a:endParaRPr>
              </a:p>
              <a:p>
                <a:pPr marL="361950">
                  <a:lnSpc>
                    <a:spcPct val="120000"/>
                  </a:lnSpc>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a:rPr>
                            <m:t>𝒅</m:t>
                          </m:r>
                        </m:e>
                        <m:sub>
                          <m:r>
                            <a:rPr lang="en-US" altLang="zh-CN" sz="2400" b="1" i="1" smtClean="0">
                              <a:latin typeface="Cambria Math"/>
                            </a:rPr>
                            <m:t>𝟏</m:t>
                          </m:r>
                        </m:sub>
                      </m:sSub>
                      <m:d>
                        <m:dPr>
                          <m:ctrlPr>
                            <a:rPr lang="en-US" altLang="zh-CN" sz="2400" b="1" i="1" smtClean="0">
                              <a:latin typeface="Cambria Math" panose="02040503050406030204" pitchFamily="18" charset="0"/>
                            </a:rPr>
                          </m:ctrlPr>
                        </m:dPr>
                        <m:e>
                          <m:r>
                            <a:rPr lang="en-US" altLang="zh-CN" sz="2400" b="1" i="1" smtClean="0">
                              <a:latin typeface="Cambria Math"/>
                            </a:rPr>
                            <m:t>𝝀</m:t>
                          </m:r>
                        </m:e>
                      </m:d>
                      <m:r>
                        <a:rPr lang="en-US" altLang="zh-CN" sz="2400" b="1" i="1" smtClean="0">
                          <a:latin typeface="Cambria Math"/>
                        </a:rPr>
                        <m:t>=</m:t>
                      </m:r>
                      <m:sSub>
                        <m:sSubPr>
                          <m:ctrlPr>
                            <a:rPr lang="en-US" altLang="zh-CN" sz="2400" b="1" i="1" smtClean="0">
                              <a:latin typeface="Cambria Math" panose="02040503050406030204" pitchFamily="18" charset="0"/>
                            </a:rPr>
                          </m:ctrlPr>
                        </m:sSubPr>
                        <m:e>
                          <m:r>
                            <a:rPr lang="en-US" altLang="zh-CN" sz="2400" b="1" i="1" smtClean="0">
                              <a:latin typeface="Cambria Math"/>
                            </a:rPr>
                            <m:t>𝑫</m:t>
                          </m:r>
                        </m:e>
                        <m:sub>
                          <m:r>
                            <a:rPr lang="en-US" altLang="zh-CN" sz="2400" b="1" i="1" smtClean="0">
                              <a:latin typeface="Cambria Math"/>
                            </a:rPr>
                            <m:t>𝟏</m:t>
                          </m:r>
                        </m:sub>
                      </m:sSub>
                      <m:d>
                        <m:dPr>
                          <m:ctrlPr>
                            <a:rPr lang="en-US" altLang="zh-CN" sz="2400" b="1" i="1" smtClean="0">
                              <a:latin typeface="Cambria Math" panose="02040503050406030204" pitchFamily="18" charset="0"/>
                            </a:rPr>
                          </m:ctrlPr>
                        </m:dPr>
                        <m:e>
                          <m:r>
                            <a:rPr lang="en-US" altLang="zh-CN" sz="2400" b="1" i="1" smtClean="0">
                              <a:latin typeface="Cambria Math"/>
                            </a:rPr>
                            <m:t>𝝀</m:t>
                          </m:r>
                        </m:e>
                      </m:d>
                      <m:r>
                        <a:rPr lang="en-US" altLang="zh-CN" sz="2400" b="1" i="1" smtClean="0">
                          <a:latin typeface="Cambria Math"/>
                        </a:rPr>
                        <m:t>,</m:t>
                      </m:r>
                      <m:sSub>
                        <m:sSubPr>
                          <m:ctrlPr>
                            <a:rPr lang="en-US" altLang="zh-CN" sz="2400" b="1" i="1" smtClean="0">
                              <a:latin typeface="Cambria Math" panose="02040503050406030204" pitchFamily="18" charset="0"/>
                            </a:rPr>
                          </m:ctrlPr>
                        </m:sSubPr>
                        <m:e>
                          <m:r>
                            <a:rPr lang="en-US" altLang="zh-CN" sz="2400" b="1" i="1" smtClean="0">
                              <a:latin typeface="Cambria Math"/>
                            </a:rPr>
                            <m:t>𝒅</m:t>
                          </m:r>
                        </m:e>
                        <m:sub>
                          <m:r>
                            <a:rPr lang="en-US" altLang="zh-CN" sz="2400" b="1" i="1" smtClean="0">
                              <a:latin typeface="Cambria Math"/>
                            </a:rPr>
                            <m:t>𝟐</m:t>
                          </m:r>
                        </m:sub>
                      </m:sSub>
                      <m:d>
                        <m:dPr>
                          <m:ctrlPr>
                            <a:rPr lang="en-US" altLang="zh-CN" sz="2400" b="1" i="1" smtClean="0">
                              <a:latin typeface="Cambria Math" panose="02040503050406030204" pitchFamily="18" charset="0"/>
                            </a:rPr>
                          </m:ctrlPr>
                        </m:dPr>
                        <m:e>
                          <m:r>
                            <a:rPr lang="en-US" altLang="zh-CN" sz="2400" b="1" i="1" smtClean="0">
                              <a:latin typeface="Cambria Math"/>
                            </a:rPr>
                            <m:t>𝝀</m:t>
                          </m:r>
                        </m:e>
                      </m:d>
                      <m:r>
                        <a:rPr lang="en-US" altLang="zh-CN" sz="2400" b="1" i="1">
                          <a:latin typeface="Cambria Math" panose="02040503050406030204" pitchFamily="18" charset="0"/>
                          <a:ea typeface="微软雅黑" panose="020B0503020204020204" pitchFamily="34" charset="-122"/>
                        </a:rPr>
                        <m:t>=</m:t>
                      </m:r>
                      <m:f>
                        <m:fPr>
                          <m:ctrlPr>
                            <a:rPr lang="en-US" altLang="zh-CN" sz="2400" b="1" i="1">
                              <a:latin typeface="Cambria Math" panose="02040503050406030204" pitchFamily="18" charset="0"/>
                              <a:ea typeface="微软雅黑" panose="020B0503020204020204" pitchFamily="34" charset="-122"/>
                            </a:rPr>
                          </m:ctrlPr>
                        </m:fPr>
                        <m:num>
                          <m:sSub>
                            <m:sSubPr>
                              <m:ctrlPr>
                                <a:rPr lang="en-US" altLang="zh-CN" sz="2400" b="1" i="1">
                                  <a:latin typeface="Cambria Math" panose="02040503050406030204" pitchFamily="18" charset="0"/>
                                  <a:ea typeface="微软雅黑" panose="020B0503020204020204" pitchFamily="34" charset="-122"/>
                                </a:rPr>
                              </m:ctrlPr>
                            </m:sSubPr>
                            <m:e>
                              <m:r>
                                <a:rPr lang="en-US" altLang="zh-CN" sz="2400" b="1" i="1">
                                  <a:latin typeface="Cambria Math" panose="02040503050406030204" pitchFamily="18" charset="0"/>
                                  <a:ea typeface="微软雅黑" panose="020B0503020204020204" pitchFamily="34" charset="-122"/>
                                </a:rPr>
                                <m:t>𝑫</m:t>
                              </m:r>
                            </m:e>
                            <m:sub>
                              <m:r>
                                <a:rPr lang="en-US" altLang="zh-CN" sz="2400" b="1" i="1">
                                  <a:latin typeface="Cambria Math" panose="02040503050406030204" pitchFamily="18" charset="0"/>
                                  <a:ea typeface="微软雅黑" panose="020B0503020204020204" pitchFamily="34" charset="-122"/>
                                </a:rPr>
                                <m:t>𝟐</m:t>
                              </m:r>
                            </m:sub>
                          </m:sSub>
                          <m:d>
                            <m:dPr>
                              <m:ctrlPr>
                                <a:rPr lang="en-US" altLang="zh-CN" sz="2400" b="1" i="1">
                                  <a:latin typeface="Cambria Math" panose="02040503050406030204" pitchFamily="18" charset="0"/>
                                  <a:ea typeface="微软雅黑" panose="020B0503020204020204" pitchFamily="34" charset="-122"/>
                                </a:rPr>
                              </m:ctrlPr>
                            </m:dPr>
                            <m:e>
                              <m:r>
                                <a:rPr lang="zh-CN" altLang="en-US" sz="2400" b="1" i="1">
                                  <a:latin typeface="Cambria Math" panose="02040503050406030204" pitchFamily="18" charset="0"/>
                                  <a:ea typeface="微软雅黑" panose="020B0503020204020204" pitchFamily="34" charset="-122"/>
                                </a:rPr>
                                <m:t>𝝀</m:t>
                              </m:r>
                            </m:e>
                          </m:d>
                        </m:num>
                        <m:den>
                          <m:sSub>
                            <m:sSubPr>
                              <m:ctrlPr>
                                <a:rPr lang="en-US" altLang="zh-CN" sz="2400" b="1" i="1">
                                  <a:latin typeface="Cambria Math" panose="02040503050406030204" pitchFamily="18" charset="0"/>
                                  <a:ea typeface="微软雅黑" panose="020B0503020204020204" pitchFamily="34" charset="-122"/>
                                </a:rPr>
                              </m:ctrlPr>
                            </m:sSubPr>
                            <m:e>
                              <m:r>
                                <a:rPr lang="en-US" altLang="zh-CN" sz="2400" b="1" i="1">
                                  <a:latin typeface="Cambria Math" panose="02040503050406030204" pitchFamily="18" charset="0"/>
                                  <a:ea typeface="微软雅黑" panose="020B0503020204020204" pitchFamily="34" charset="-122"/>
                                </a:rPr>
                                <m:t>𝑫</m:t>
                              </m:r>
                            </m:e>
                            <m:sub>
                              <m:r>
                                <a:rPr lang="en-US" altLang="zh-CN" sz="2400" b="1" i="1">
                                  <a:latin typeface="Cambria Math" panose="02040503050406030204" pitchFamily="18" charset="0"/>
                                  <a:ea typeface="微软雅黑" panose="020B0503020204020204" pitchFamily="34" charset="-122"/>
                                </a:rPr>
                                <m:t>𝟏</m:t>
                              </m:r>
                            </m:sub>
                          </m:sSub>
                          <m:d>
                            <m:dPr>
                              <m:ctrlPr>
                                <a:rPr lang="en-US" altLang="zh-CN" sz="2400" b="1" i="1">
                                  <a:latin typeface="Cambria Math" panose="02040503050406030204" pitchFamily="18" charset="0"/>
                                  <a:ea typeface="微软雅黑" panose="020B0503020204020204" pitchFamily="34" charset="-122"/>
                                </a:rPr>
                              </m:ctrlPr>
                            </m:dPr>
                            <m:e>
                              <m:r>
                                <a:rPr lang="zh-CN" altLang="en-US" sz="2400" b="1" i="1">
                                  <a:latin typeface="Cambria Math" panose="02040503050406030204" pitchFamily="18" charset="0"/>
                                  <a:ea typeface="微软雅黑" panose="020B0503020204020204" pitchFamily="34" charset="-122"/>
                                </a:rPr>
                                <m:t>𝝀</m:t>
                              </m:r>
                            </m:e>
                          </m:d>
                        </m:den>
                      </m:f>
                      <m:r>
                        <a:rPr lang="en-US" altLang="zh-CN" sz="2400" b="1" i="1">
                          <a:latin typeface="Cambria Math" panose="02040503050406030204" pitchFamily="18" charset="0"/>
                          <a:ea typeface="微软雅黑" panose="020B0503020204020204" pitchFamily="34" charset="-122"/>
                        </a:rPr>
                        <m:t>,</m:t>
                      </m:r>
                      <m:r>
                        <a:rPr lang="en-US" altLang="zh-CN" sz="2400" b="1" i="1">
                          <a:latin typeface="Cambria Math" panose="02040503050406030204" pitchFamily="18" charset="0"/>
                          <a:ea typeface="Cambria Math" panose="02040503050406030204" pitchFamily="18" charset="0"/>
                        </a:rPr>
                        <m:t>⋯,</m:t>
                      </m:r>
                      <m:sSub>
                        <m:sSubPr>
                          <m:ctrlPr>
                            <a:rPr lang="en-US" altLang="zh-CN" sz="2400" b="1" i="1">
                              <a:latin typeface="Cambria Math" panose="02040503050406030204" pitchFamily="18" charset="0"/>
                              <a:ea typeface="微软雅黑" panose="020B0503020204020204" pitchFamily="34" charset="-122"/>
                            </a:rPr>
                          </m:ctrlPr>
                        </m:sSubPr>
                        <m:e>
                          <m:r>
                            <a:rPr lang="en-US" altLang="zh-CN" sz="2400" b="1" i="1">
                              <a:latin typeface="Cambria Math" panose="02040503050406030204" pitchFamily="18" charset="0"/>
                              <a:ea typeface="微软雅黑" panose="020B0503020204020204" pitchFamily="34" charset="-122"/>
                            </a:rPr>
                            <m:t>𝒅</m:t>
                          </m:r>
                        </m:e>
                        <m:sub>
                          <m:r>
                            <a:rPr lang="en-US" altLang="zh-CN" sz="2400" b="1" i="1">
                              <a:latin typeface="Cambria Math" panose="02040503050406030204" pitchFamily="18" charset="0"/>
                              <a:ea typeface="微软雅黑" panose="020B0503020204020204" pitchFamily="34" charset="-122"/>
                            </a:rPr>
                            <m:t>𝒏</m:t>
                          </m:r>
                        </m:sub>
                      </m:sSub>
                      <m:d>
                        <m:dPr>
                          <m:ctrlPr>
                            <a:rPr lang="en-US" altLang="zh-CN" sz="2400" b="1" i="1">
                              <a:latin typeface="Cambria Math" panose="02040503050406030204" pitchFamily="18" charset="0"/>
                              <a:ea typeface="微软雅黑" panose="020B0503020204020204" pitchFamily="34" charset="-122"/>
                            </a:rPr>
                          </m:ctrlPr>
                        </m:dPr>
                        <m:e>
                          <m:r>
                            <a:rPr lang="zh-CN" altLang="en-US" sz="2400" b="1" i="1">
                              <a:latin typeface="Cambria Math" panose="02040503050406030204" pitchFamily="18" charset="0"/>
                              <a:ea typeface="微软雅黑" panose="020B0503020204020204" pitchFamily="34" charset="-122"/>
                            </a:rPr>
                            <m:t>𝝀</m:t>
                          </m:r>
                        </m:e>
                      </m:d>
                      <m:r>
                        <a:rPr lang="en-US" altLang="zh-CN" sz="2400" b="1" i="1">
                          <a:latin typeface="Cambria Math" panose="02040503050406030204" pitchFamily="18" charset="0"/>
                          <a:ea typeface="微软雅黑" panose="020B0503020204020204" pitchFamily="34" charset="-122"/>
                        </a:rPr>
                        <m:t>=</m:t>
                      </m:r>
                      <m:f>
                        <m:fPr>
                          <m:ctrlPr>
                            <a:rPr lang="en-US" altLang="zh-CN" sz="2400" b="1" i="1">
                              <a:latin typeface="Cambria Math" panose="02040503050406030204" pitchFamily="18" charset="0"/>
                              <a:ea typeface="微软雅黑" panose="020B0503020204020204" pitchFamily="34" charset="-122"/>
                            </a:rPr>
                          </m:ctrlPr>
                        </m:fPr>
                        <m:num>
                          <m:sSub>
                            <m:sSubPr>
                              <m:ctrlPr>
                                <a:rPr lang="en-US" altLang="zh-CN" sz="2400" b="1" i="1">
                                  <a:latin typeface="Cambria Math" panose="02040503050406030204" pitchFamily="18" charset="0"/>
                                  <a:ea typeface="微软雅黑" panose="020B0503020204020204" pitchFamily="34" charset="-122"/>
                                </a:rPr>
                              </m:ctrlPr>
                            </m:sSubPr>
                            <m:e>
                              <m:r>
                                <a:rPr lang="en-US" altLang="zh-CN" sz="2400" b="1" i="1">
                                  <a:latin typeface="Cambria Math" panose="02040503050406030204" pitchFamily="18" charset="0"/>
                                  <a:ea typeface="微软雅黑" panose="020B0503020204020204" pitchFamily="34" charset="-122"/>
                                </a:rPr>
                                <m:t>𝑫</m:t>
                              </m:r>
                            </m:e>
                            <m:sub>
                              <m:r>
                                <a:rPr lang="en-US" altLang="zh-CN" sz="2400" b="1" i="1">
                                  <a:latin typeface="Cambria Math" panose="02040503050406030204" pitchFamily="18" charset="0"/>
                                  <a:ea typeface="微软雅黑" panose="020B0503020204020204" pitchFamily="34" charset="-122"/>
                                </a:rPr>
                                <m:t>𝒏</m:t>
                              </m:r>
                            </m:sub>
                          </m:sSub>
                          <m:d>
                            <m:dPr>
                              <m:ctrlPr>
                                <a:rPr lang="en-US" altLang="zh-CN" sz="2400" b="1" i="1">
                                  <a:latin typeface="Cambria Math" panose="02040503050406030204" pitchFamily="18" charset="0"/>
                                  <a:ea typeface="微软雅黑" panose="020B0503020204020204" pitchFamily="34" charset="-122"/>
                                </a:rPr>
                              </m:ctrlPr>
                            </m:dPr>
                            <m:e>
                              <m:r>
                                <a:rPr lang="zh-CN" altLang="en-US" sz="2400" b="1" i="1">
                                  <a:latin typeface="Cambria Math" panose="02040503050406030204" pitchFamily="18" charset="0"/>
                                  <a:ea typeface="微软雅黑" panose="020B0503020204020204" pitchFamily="34" charset="-122"/>
                                </a:rPr>
                                <m:t>𝝀</m:t>
                              </m:r>
                            </m:e>
                          </m:d>
                        </m:num>
                        <m:den>
                          <m:sSub>
                            <m:sSubPr>
                              <m:ctrlPr>
                                <a:rPr lang="en-US" altLang="zh-CN" sz="2400" b="1" i="1">
                                  <a:latin typeface="Cambria Math" panose="02040503050406030204" pitchFamily="18" charset="0"/>
                                  <a:ea typeface="微软雅黑" panose="020B0503020204020204" pitchFamily="34" charset="-122"/>
                                </a:rPr>
                              </m:ctrlPr>
                            </m:sSubPr>
                            <m:e>
                              <m:r>
                                <a:rPr lang="en-US" altLang="zh-CN" sz="2400" b="1" i="1">
                                  <a:latin typeface="Cambria Math" panose="02040503050406030204" pitchFamily="18" charset="0"/>
                                  <a:ea typeface="微软雅黑" panose="020B0503020204020204" pitchFamily="34" charset="-122"/>
                                </a:rPr>
                                <m:t>𝑫</m:t>
                              </m:r>
                            </m:e>
                            <m:sub>
                              <m:r>
                                <a:rPr lang="en-US" altLang="zh-CN" sz="2400" b="1" i="1">
                                  <a:latin typeface="Cambria Math" panose="02040503050406030204" pitchFamily="18" charset="0"/>
                                  <a:ea typeface="微软雅黑" panose="020B0503020204020204" pitchFamily="34" charset="-122"/>
                                </a:rPr>
                                <m:t>𝒏</m:t>
                              </m:r>
                              <m:r>
                                <a:rPr lang="en-US" altLang="zh-CN" sz="2400" b="1" i="1">
                                  <a:latin typeface="Cambria Math" panose="02040503050406030204" pitchFamily="18" charset="0"/>
                                  <a:ea typeface="微软雅黑" panose="020B0503020204020204" pitchFamily="34" charset="-122"/>
                                </a:rPr>
                                <m:t>−1</m:t>
                              </m:r>
                            </m:sub>
                          </m:sSub>
                          <m:d>
                            <m:dPr>
                              <m:ctrlPr>
                                <a:rPr lang="en-US" altLang="zh-CN" sz="2400" b="1" i="1">
                                  <a:latin typeface="Cambria Math" panose="02040503050406030204" pitchFamily="18" charset="0"/>
                                  <a:ea typeface="微软雅黑" panose="020B0503020204020204" pitchFamily="34" charset="-122"/>
                                </a:rPr>
                              </m:ctrlPr>
                            </m:dPr>
                            <m:e>
                              <m:r>
                                <a:rPr lang="zh-CN" altLang="en-US" sz="2400" b="1" i="1">
                                  <a:latin typeface="Cambria Math" panose="02040503050406030204" pitchFamily="18" charset="0"/>
                                  <a:ea typeface="微软雅黑" panose="020B0503020204020204" pitchFamily="34" charset="-122"/>
                                </a:rPr>
                                <m:t>𝝀</m:t>
                              </m:r>
                            </m:e>
                          </m:d>
                        </m:den>
                      </m:f>
                    </m:oMath>
                  </m:oMathPara>
                </a14:m>
                <a:endParaRPr lang="zh-CN" altLang="en-US" sz="2400" b="1" dirty="0">
                  <a:latin typeface="+mn-ea"/>
                </a:endParaRPr>
              </a:p>
            </p:txBody>
          </p:sp>
        </mc:Choice>
        <mc:Fallback xmlns="">
          <p:sp>
            <p:nvSpPr>
              <p:cNvPr id="24" name="Rectangle 8">
                <a:extLst>
                  <a:ext uri="{FF2B5EF4-FFF2-40B4-BE49-F238E27FC236}">
                    <a16:creationId xmlns:a16="http://schemas.microsoft.com/office/drawing/2014/main" id="{88E0C11F-6794-4FFC-92F4-CE4389D1E38A}"/>
                  </a:ext>
                </a:extLst>
              </p:cNvPr>
              <p:cNvSpPr>
                <a:spLocks noRot="1" noChangeAspect="1" noMove="1" noResize="1" noEditPoints="1" noAdjustHandles="1" noChangeArrowheads="1" noChangeShapeType="1" noTextEdit="1"/>
              </p:cNvSpPr>
              <p:nvPr/>
            </p:nvSpPr>
            <p:spPr bwMode="auto">
              <a:xfrm>
                <a:off x="594850" y="2994529"/>
                <a:ext cx="7561263" cy="1987595"/>
              </a:xfrm>
              <a:prstGeom prst="rect">
                <a:avLst/>
              </a:prstGeom>
              <a:blipFill>
                <a:blip r:embed="rId2"/>
                <a:stretch>
                  <a:fillRect l="-1694" t="-92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Rectangle 8">
                <a:extLst>
                  <a:ext uri="{FF2B5EF4-FFF2-40B4-BE49-F238E27FC236}">
                    <a16:creationId xmlns:a16="http://schemas.microsoft.com/office/drawing/2014/main" id="{88E0C11F-6794-4FFC-92F4-CE4389D1E38A}"/>
                  </a:ext>
                </a:extLst>
              </p:cNvPr>
              <p:cNvSpPr>
                <a:spLocks noChangeArrowheads="1"/>
              </p:cNvSpPr>
              <p:nvPr/>
            </p:nvSpPr>
            <p:spPr bwMode="auto">
              <a:xfrm>
                <a:off x="800697" y="5037653"/>
                <a:ext cx="5892194" cy="497957"/>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lnSpc>
                    <a:spcPct val="120000"/>
                  </a:lnSpc>
                </a:pPr>
                <a:r>
                  <a:rPr lang="zh-CN" altLang="en-US" sz="2400" b="1" dirty="0">
                    <a:solidFill>
                      <a:schemeClr val="tx1"/>
                    </a:solidFill>
                    <a:latin typeface="+mn-ea"/>
                  </a:rPr>
                  <a:t>为</a:t>
                </a:r>
                <a14:m>
                  <m:oMath xmlns:m="http://schemas.openxmlformats.org/officeDocument/2006/math">
                    <m:r>
                      <a:rPr lang="en-US" altLang="zh-CN" sz="2400" b="1" i="1" smtClean="0">
                        <a:solidFill>
                          <a:schemeClr val="tx1"/>
                        </a:solidFill>
                        <a:latin typeface="Cambria Math"/>
                      </a:rPr>
                      <m:t>𝑨</m:t>
                    </m:r>
                    <m:r>
                      <a:rPr lang="en-US" altLang="zh-CN" sz="2400" b="1" i="1" smtClean="0">
                        <a:solidFill>
                          <a:schemeClr val="tx1"/>
                        </a:solidFill>
                        <a:latin typeface="Cambria Math"/>
                      </a:rPr>
                      <m:t>(</m:t>
                    </m:r>
                    <m:r>
                      <a:rPr lang="en-US" altLang="zh-CN" sz="2400" b="1" i="1" smtClean="0">
                        <a:solidFill>
                          <a:schemeClr val="tx1"/>
                        </a:solidFill>
                        <a:latin typeface="Cambria Math"/>
                      </a:rPr>
                      <m:t>𝝀</m:t>
                    </m:r>
                    <m:r>
                      <a:rPr lang="en-US" altLang="zh-CN" sz="2400" b="1" i="1" smtClean="0">
                        <a:solidFill>
                          <a:schemeClr val="tx1"/>
                        </a:solidFill>
                        <a:latin typeface="Cambria Math"/>
                      </a:rPr>
                      <m:t>)</m:t>
                    </m:r>
                  </m:oMath>
                </a14:m>
                <a:r>
                  <a:rPr lang="zh-CN" altLang="en-US" sz="2400" b="1" dirty="0">
                    <a:solidFill>
                      <a:schemeClr val="tx1"/>
                    </a:solidFill>
                    <a:latin typeface="+mn-ea"/>
                  </a:rPr>
                  <a:t>的</a:t>
                </a:r>
                <a14:m>
                  <m:oMath xmlns:m="http://schemas.openxmlformats.org/officeDocument/2006/math">
                    <m:r>
                      <a:rPr lang="en-US" altLang="zh-CN" sz="2400" b="1" i="1" dirty="0" smtClean="0">
                        <a:solidFill>
                          <a:schemeClr val="tx1"/>
                        </a:solidFill>
                        <a:latin typeface="Cambria Math"/>
                      </a:rPr>
                      <m:t>𝒌</m:t>
                    </m:r>
                  </m:oMath>
                </a14:m>
                <a:r>
                  <a:rPr lang="zh-CN" altLang="en-US" sz="2400" b="1" dirty="0">
                    <a:solidFill>
                      <a:schemeClr val="tx1"/>
                    </a:solidFill>
                    <a:latin typeface="+mn-ea"/>
                  </a:rPr>
                  <a:t>级</a:t>
                </a:r>
                <a:r>
                  <a:rPr lang="zh-CN" altLang="en-US" sz="2400" b="1" dirty="0">
                    <a:solidFill>
                      <a:srgbClr val="00B0F0"/>
                    </a:solidFill>
                    <a:latin typeface="+mn-ea"/>
                  </a:rPr>
                  <a:t>不变因子</a:t>
                </a:r>
              </a:p>
            </p:txBody>
          </p:sp>
        </mc:Choice>
        <mc:Fallback xmlns="">
          <p:sp>
            <p:nvSpPr>
              <p:cNvPr id="27" name="Rectangle 8">
                <a:extLst>
                  <a:ext uri="{FF2B5EF4-FFF2-40B4-BE49-F238E27FC236}">
                    <a16:creationId xmlns:a16="http://schemas.microsoft.com/office/drawing/2014/main" xmlns="" xmlns:a14="http://schemas.microsoft.com/office/drawing/2010/main" id="{88E0C11F-6794-4FFC-92F4-CE4389D1E38A}"/>
                  </a:ext>
                </a:extLst>
              </p:cNvPr>
              <p:cNvSpPr>
                <a:spLocks noRot="1" noChangeAspect="1" noMove="1" noResize="1" noEditPoints="1" noAdjustHandles="1" noChangeArrowheads="1" noChangeShapeType="1" noTextEdit="1"/>
              </p:cNvSpPr>
              <p:nvPr/>
            </p:nvSpPr>
            <p:spPr bwMode="auto">
              <a:xfrm>
                <a:off x="800697" y="5037653"/>
                <a:ext cx="5892194" cy="497957"/>
              </a:xfrm>
              <a:prstGeom prst="rect">
                <a:avLst/>
              </a:prstGeom>
              <a:blipFill rotWithShape="1">
                <a:blip r:embed="rId3"/>
                <a:stretch>
                  <a:fillRect l="-1551" t="-2439" b="-2682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3" name="组合 2"/>
          <p:cNvGrpSpPr/>
          <p:nvPr/>
        </p:nvGrpSpPr>
        <p:grpSpPr>
          <a:xfrm>
            <a:off x="2587336" y="1486357"/>
            <a:ext cx="1723549" cy="1366553"/>
            <a:chOff x="2587336" y="1486357"/>
            <a:chExt cx="1723549" cy="1366553"/>
          </a:xfrm>
        </p:grpSpPr>
        <p:sp>
          <p:nvSpPr>
            <p:cNvPr id="16" name="矩形 15"/>
            <p:cNvSpPr/>
            <p:nvPr/>
          </p:nvSpPr>
          <p:spPr>
            <a:xfrm>
              <a:off x="2587336" y="1486357"/>
              <a:ext cx="1723549" cy="462884"/>
            </a:xfrm>
            <a:prstGeom prst="rect">
              <a:avLst/>
            </a:prstGeom>
            <a:solidFill>
              <a:schemeClr val="accent5">
                <a:lumMod val="20000"/>
                <a:lumOff val="80000"/>
              </a:schemeClr>
            </a:solidFill>
            <a:ln w="22225">
              <a:noFill/>
              <a:prstDash val="solid"/>
            </a:ln>
            <a:effectLst>
              <a:outerShdw blurRad="50800" dist="38100" dir="2700000" algn="tl" rotWithShape="0">
                <a:prstClr val="black">
                  <a:alpha val="40000"/>
                </a:prstClr>
              </a:outerShdw>
            </a:effectLst>
            <a:scene3d>
              <a:camera prst="orthographicFront"/>
              <a:lightRig rig="threePt" dir="t"/>
            </a:scene3d>
            <a:sp3d>
              <a:bevelT w="38100" h="38100" prst="relaxedInset"/>
            </a:sp3d>
          </p:spPr>
          <p:txBody>
            <a:bodyPr wrap="none">
              <a:spAutoFit/>
            </a:bodyPr>
            <a:lstStyle/>
            <a:p>
              <a:r>
                <a:rPr kumimoji="1" lang="zh-CN" altLang="en-US" sz="2400" b="1" i="0" dirty="0">
                  <a:solidFill>
                    <a:schemeClr val="accent6">
                      <a:lumMod val="75000"/>
                    </a:schemeClr>
                  </a:solidFill>
                  <a:latin typeface="+mj-lt"/>
                </a:rPr>
                <a:t>行列式因子</a:t>
              </a:r>
              <a:endParaRPr lang="zh-CN" altLang="en-US" sz="2400" dirty="0">
                <a:solidFill>
                  <a:schemeClr val="accent6">
                    <a:lumMod val="75000"/>
                  </a:schemeClr>
                </a:solidFill>
              </a:endParaRPr>
            </a:p>
          </p:txBody>
        </p:sp>
        <p:grpSp>
          <p:nvGrpSpPr>
            <p:cNvPr id="18" name="组合 17"/>
            <p:cNvGrpSpPr/>
            <p:nvPr/>
          </p:nvGrpSpPr>
          <p:grpSpPr>
            <a:xfrm>
              <a:off x="2707226" y="2035388"/>
              <a:ext cx="1415772" cy="817522"/>
              <a:chOff x="2707226" y="2908253"/>
              <a:chExt cx="1415772" cy="817522"/>
            </a:xfrm>
          </p:grpSpPr>
          <p:sp>
            <p:nvSpPr>
              <p:cNvPr id="19" name="矩形 18"/>
              <p:cNvSpPr/>
              <p:nvPr/>
            </p:nvSpPr>
            <p:spPr>
              <a:xfrm>
                <a:off x="2707226" y="3264110"/>
                <a:ext cx="1415772" cy="461665"/>
              </a:xfrm>
              <a:prstGeom prst="rect">
                <a:avLst/>
              </a:prstGeom>
              <a:solidFill>
                <a:schemeClr val="accent5">
                  <a:lumMod val="20000"/>
                  <a:lumOff val="80000"/>
                </a:schemeClr>
              </a:solidFill>
              <a:ln w="22225">
                <a:noFill/>
                <a:prstDash val="solid"/>
              </a:ln>
              <a:effectLst>
                <a:outerShdw blurRad="50800" dist="38100" dir="2700000" algn="tl" rotWithShape="0">
                  <a:prstClr val="black">
                    <a:alpha val="40000"/>
                  </a:prstClr>
                </a:outerShdw>
              </a:effectLst>
              <a:scene3d>
                <a:camera prst="orthographicFront"/>
                <a:lightRig rig="threePt" dir="t"/>
              </a:scene3d>
              <a:sp3d>
                <a:bevelT w="38100" h="38100" prst="relaxedInset"/>
              </a:sp3d>
            </p:spPr>
            <p:txBody>
              <a:bodyPr wrap="none">
                <a:spAutoFit/>
              </a:bodyPr>
              <a:lstStyle/>
              <a:p>
                <a:r>
                  <a:rPr lang="zh-CN" altLang="en-US" sz="2400" b="1" dirty="0">
                    <a:solidFill>
                      <a:schemeClr val="accent6">
                        <a:lumMod val="75000"/>
                      </a:schemeClr>
                    </a:solidFill>
                  </a:rPr>
                  <a:t>不变因子</a:t>
                </a:r>
              </a:p>
            </p:txBody>
          </p:sp>
          <p:sp>
            <p:nvSpPr>
              <p:cNvPr id="20" name="下箭头 19"/>
              <p:cNvSpPr/>
              <p:nvPr/>
            </p:nvSpPr>
            <p:spPr>
              <a:xfrm>
                <a:off x="3348000" y="2908253"/>
                <a:ext cx="144000" cy="324000"/>
              </a:xfrm>
              <a:prstGeom prst="downArrow">
                <a:avLst/>
              </a:prstGeom>
              <a:solidFill>
                <a:schemeClr val="accent5">
                  <a:lumMod val="20000"/>
                  <a:lumOff val="80000"/>
                </a:schemeClr>
              </a:solidFill>
              <a:ln>
                <a:noFill/>
                <a:prstDash val="solid"/>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grpSp>
      </p:grpSp>
      <mc:AlternateContent xmlns:mc="http://schemas.openxmlformats.org/markup-compatibility/2006" xmlns:a14="http://schemas.microsoft.com/office/drawing/2010/main">
        <mc:Choice Requires="a14">
          <p:sp>
            <p:nvSpPr>
              <p:cNvPr id="21" name="Rectangle 8">
                <a:extLst>
                  <a:ext uri="{FF2B5EF4-FFF2-40B4-BE49-F238E27FC236}">
                    <a16:creationId xmlns:a16="http://schemas.microsoft.com/office/drawing/2014/main" id="{88E0C11F-6794-4FFC-92F4-CE4389D1E38A}"/>
                  </a:ext>
                </a:extLst>
              </p:cNvPr>
              <p:cNvSpPr>
                <a:spLocks noChangeArrowheads="1"/>
              </p:cNvSpPr>
              <p:nvPr/>
            </p:nvSpPr>
            <p:spPr bwMode="auto">
              <a:xfrm>
                <a:off x="545903" y="5638252"/>
                <a:ext cx="5892194" cy="830997"/>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lnSpc>
                    <a:spcPct val="120000"/>
                  </a:lnSpc>
                </a:pPr>
                <a:r>
                  <a:rPr lang="zh-CN" altLang="en-US" sz="2000" b="1" dirty="0">
                    <a:solidFill>
                      <a:srgbClr val="FF0000"/>
                    </a:solidFill>
                    <a:latin typeface="+mn-ea"/>
                  </a:rPr>
                  <a:t>注</a:t>
                </a:r>
                <a:r>
                  <a:rPr lang="en-US" altLang="zh-CN" sz="2000" b="1" dirty="0">
                    <a:latin typeface="+mn-ea"/>
                  </a:rPr>
                  <a:t>.  </a:t>
                </a:r>
                <a:r>
                  <a:rPr lang="zh-CN" altLang="en-US" sz="2000" b="1" dirty="0">
                    <a:solidFill>
                      <a:srgbClr val="467979"/>
                    </a:solidFill>
                    <a:latin typeface="+mn-ea"/>
                  </a:rPr>
                  <a:t>低阶不变因子整除高阶不变因子</a:t>
                </a:r>
                <a:endParaRPr lang="en-US" altLang="zh-CN" sz="2000" b="1" dirty="0">
                  <a:solidFill>
                    <a:srgbClr val="467979"/>
                  </a:solidFill>
                  <a:latin typeface="+mn-ea"/>
                </a:endParaRPr>
              </a:p>
              <a:p>
                <a:pPr>
                  <a:lnSpc>
                    <a:spcPct val="120000"/>
                  </a:lnSpc>
                </a:pPr>
                <a14:m>
                  <m:oMathPara xmlns:m="http://schemas.openxmlformats.org/officeDocument/2006/math">
                    <m:oMathParaPr>
                      <m:jc m:val="centerGroup"/>
                    </m:oMathParaPr>
                    <m:oMath xmlns:m="http://schemas.openxmlformats.org/officeDocument/2006/math">
                      <m:sSub>
                        <m:sSubPr>
                          <m:ctrlPr>
                            <a:rPr lang="en-US" altLang="zh-CN" sz="2000" b="1" i="1" smtClean="0">
                              <a:solidFill>
                                <a:srgbClr val="0070C0"/>
                              </a:solidFill>
                              <a:latin typeface="Cambria Math" panose="02040503050406030204" pitchFamily="18" charset="0"/>
                            </a:rPr>
                          </m:ctrlPr>
                        </m:sSubPr>
                        <m:e>
                          <m:r>
                            <a:rPr lang="en-US" altLang="zh-CN" sz="2000" b="1" i="1" smtClean="0">
                              <a:solidFill>
                                <a:srgbClr val="0070C0"/>
                              </a:solidFill>
                              <a:latin typeface="Cambria Math"/>
                            </a:rPr>
                            <m:t>𝒅</m:t>
                          </m:r>
                        </m:e>
                        <m:sub>
                          <m:r>
                            <a:rPr lang="en-US" altLang="zh-CN" sz="2000" b="1" i="1" smtClean="0">
                              <a:solidFill>
                                <a:srgbClr val="0070C0"/>
                              </a:solidFill>
                              <a:latin typeface="Cambria Math"/>
                            </a:rPr>
                            <m:t>𝒌</m:t>
                          </m:r>
                          <m:r>
                            <a:rPr lang="en-US" altLang="zh-CN" sz="2000" b="1" i="1" smtClean="0">
                              <a:solidFill>
                                <a:srgbClr val="0070C0"/>
                              </a:solidFill>
                              <a:latin typeface="Cambria Math"/>
                            </a:rPr>
                            <m:t>−</m:t>
                          </m:r>
                          <m:r>
                            <a:rPr lang="en-US" altLang="zh-CN" sz="2000" b="1" i="1" smtClean="0">
                              <a:solidFill>
                                <a:srgbClr val="0070C0"/>
                              </a:solidFill>
                              <a:latin typeface="Cambria Math"/>
                            </a:rPr>
                            <m:t>𝟏</m:t>
                          </m:r>
                        </m:sub>
                      </m:sSub>
                      <m:r>
                        <a:rPr lang="en-US" altLang="zh-CN" sz="2000" b="1" i="1" smtClean="0">
                          <a:solidFill>
                            <a:srgbClr val="0070C0"/>
                          </a:solidFill>
                          <a:latin typeface="Cambria Math"/>
                        </a:rPr>
                        <m:t>(</m:t>
                      </m:r>
                      <m:r>
                        <a:rPr lang="en-US" altLang="zh-CN" sz="2000" b="1" i="1" smtClean="0">
                          <a:solidFill>
                            <a:srgbClr val="0070C0"/>
                          </a:solidFill>
                          <a:latin typeface="Cambria Math"/>
                        </a:rPr>
                        <m:t>𝝀</m:t>
                      </m:r>
                      <m:r>
                        <a:rPr lang="en-US" altLang="zh-CN" sz="2000" b="1" i="1" smtClean="0">
                          <a:solidFill>
                            <a:srgbClr val="0070C0"/>
                          </a:solidFill>
                          <a:latin typeface="Cambria Math"/>
                        </a:rPr>
                        <m:t>)|</m:t>
                      </m:r>
                      <m:sSub>
                        <m:sSubPr>
                          <m:ctrlPr>
                            <a:rPr lang="en-US" altLang="zh-CN" sz="2000" b="1" i="1" smtClean="0">
                              <a:solidFill>
                                <a:srgbClr val="0070C0"/>
                              </a:solidFill>
                              <a:latin typeface="Cambria Math" panose="02040503050406030204" pitchFamily="18" charset="0"/>
                            </a:rPr>
                          </m:ctrlPr>
                        </m:sSubPr>
                        <m:e>
                          <m:r>
                            <a:rPr lang="en-US" altLang="zh-CN" sz="2000" b="1" i="1" smtClean="0">
                              <a:solidFill>
                                <a:srgbClr val="0070C0"/>
                              </a:solidFill>
                              <a:latin typeface="Cambria Math"/>
                            </a:rPr>
                            <m:t>𝒅</m:t>
                          </m:r>
                        </m:e>
                        <m:sub>
                          <m:r>
                            <a:rPr lang="en-US" altLang="zh-CN" sz="2000" b="1" i="1" smtClean="0">
                              <a:solidFill>
                                <a:srgbClr val="0070C0"/>
                              </a:solidFill>
                              <a:latin typeface="Cambria Math"/>
                            </a:rPr>
                            <m:t>𝒌</m:t>
                          </m:r>
                        </m:sub>
                      </m:sSub>
                      <m:d>
                        <m:dPr>
                          <m:ctrlPr>
                            <a:rPr lang="en-US" altLang="zh-CN" sz="2000" b="1" i="1" smtClean="0">
                              <a:solidFill>
                                <a:srgbClr val="0070C0"/>
                              </a:solidFill>
                              <a:latin typeface="Cambria Math" panose="02040503050406030204" pitchFamily="18" charset="0"/>
                            </a:rPr>
                          </m:ctrlPr>
                        </m:dPr>
                        <m:e>
                          <m:r>
                            <a:rPr lang="en-US" altLang="zh-CN" sz="2000" b="1" i="1" smtClean="0">
                              <a:solidFill>
                                <a:srgbClr val="0070C0"/>
                              </a:solidFill>
                              <a:latin typeface="Cambria Math"/>
                            </a:rPr>
                            <m:t>𝝀</m:t>
                          </m:r>
                        </m:e>
                      </m:d>
                      <m:r>
                        <a:rPr lang="en-US" altLang="zh-CN" sz="2000" b="1" i="0" smtClean="0">
                          <a:solidFill>
                            <a:srgbClr val="0070C0"/>
                          </a:solidFill>
                          <a:latin typeface="Cambria Math"/>
                        </a:rPr>
                        <m:t>,</m:t>
                      </m:r>
                      <m:r>
                        <a:rPr lang="en-US" altLang="zh-CN" sz="2000" b="0" i="1" smtClean="0">
                          <a:solidFill>
                            <a:srgbClr val="0070C0"/>
                          </a:solidFill>
                          <a:latin typeface="Cambria Math" panose="02040503050406030204" pitchFamily="18" charset="0"/>
                        </a:rPr>
                        <m:t>  </m:t>
                      </m:r>
                      <m:r>
                        <a:rPr lang="en-US" altLang="zh-CN" sz="2000" b="0" i="1" smtClean="0">
                          <a:solidFill>
                            <a:srgbClr val="0070C0"/>
                          </a:solidFill>
                          <a:latin typeface="Cambria Math"/>
                        </a:rPr>
                        <m:t>𝑘</m:t>
                      </m:r>
                      <m:r>
                        <a:rPr lang="en-US" altLang="zh-CN" sz="2000" b="0" i="0" smtClean="0">
                          <a:solidFill>
                            <a:srgbClr val="0070C0"/>
                          </a:solidFill>
                          <a:latin typeface="Cambria Math"/>
                        </a:rPr>
                        <m:t>=1,2,</m:t>
                      </m:r>
                      <m:r>
                        <a:rPr lang="en-US" altLang="zh-CN" sz="2000" b="0" i="1" smtClean="0">
                          <a:solidFill>
                            <a:srgbClr val="0070C0"/>
                          </a:solidFill>
                          <a:latin typeface="Cambria Math"/>
                        </a:rPr>
                        <m:t>⋯,</m:t>
                      </m:r>
                      <m:r>
                        <a:rPr lang="en-US" altLang="zh-CN" sz="2000" b="0" i="1" smtClean="0">
                          <a:solidFill>
                            <a:srgbClr val="0070C0"/>
                          </a:solidFill>
                          <a:latin typeface="Cambria Math"/>
                        </a:rPr>
                        <m:t>𝑛</m:t>
                      </m:r>
                      <m:r>
                        <a:rPr lang="en-US" altLang="zh-CN" sz="2000" b="0" i="1" smtClean="0">
                          <a:solidFill>
                            <a:srgbClr val="0070C0"/>
                          </a:solidFill>
                          <a:latin typeface="Cambria Math" panose="02040503050406030204" pitchFamily="18" charset="0"/>
                        </a:rPr>
                        <m:t>.</m:t>
                      </m:r>
                    </m:oMath>
                  </m:oMathPara>
                </a14:m>
                <a:endParaRPr lang="zh-CN" altLang="en-US" sz="2000" dirty="0">
                  <a:solidFill>
                    <a:srgbClr val="0070C0"/>
                  </a:solidFill>
                  <a:latin typeface="+mn-ea"/>
                </a:endParaRPr>
              </a:p>
            </p:txBody>
          </p:sp>
        </mc:Choice>
        <mc:Fallback xmlns="">
          <p:sp>
            <p:nvSpPr>
              <p:cNvPr id="21" name="Rectangle 8">
                <a:extLst>
                  <a:ext uri="{FF2B5EF4-FFF2-40B4-BE49-F238E27FC236}">
                    <a16:creationId xmlns:a16="http://schemas.microsoft.com/office/drawing/2014/main" xmlns="" xmlns:a14="http://schemas.microsoft.com/office/drawing/2010/main" id="{88E0C11F-6794-4FFC-92F4-CE4389D1E38A}"/>
                  </a:ext>
                </a:extLst>
              </p:cNvPr>
              <p:cNvSpPr>
                <a:spLocks noRot="1" noChangeAspect="1" noMove="1" noResize="1" noEditPoints="1" noAdjustHandles="1" noChangeArrowheads="1" noChangeShapeType="1" noTextEdit="1"/>
              </p:cNvSpPr>
              <p:nvPr/>
            </p:nvSpPr>
            <p:spPr bwMode="auto">
              <a:xfrm>
                <a:off x="545903" y="5638252"/>
                <a:ext cx="5892194" cy="830997"/>
              </a:xfrm>
              <a:prstGeom prst="rect">
                <a:avLst/>
              </a:prstGeom>
              <a:blipFill rotWithShape="0">
                <a:blip r:embed="rId4"/>
                <a:stretch>
                  <a:fillRect l="-1139" t="-73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3169108592"/>
      </p:ext>
    </p:extLst>
  </p:cSld>
  <p:clrMapOvr>
    <a:masterClrMapping/>
  </p:clrMapOvr>
  <p:transition spd="slow">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7" grpId="0"/>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计算矩阵</a:t>
            </a:r>
            <a:r>
              <a:rPr lang="en-US" altLang="zh-CN" dirty="0"/>
              <a:t>Jordan</a:t>
            </a:r>
            <a:r>
              <a:rPr lang="zh-CN" altLang="en-US" dirty="0"/>
              <a:t>标准形的方法一</a:t>
            </a:r>
          </a:p>
        </p:txBody>
      </p:sp>
      <mc:AlternateContent xmlns:mc="http://schemas.openxmlformats.org/markup-compatibility/2006" xmlns:a14="http://schemas.microsoft.com/office/drawing/2010/main">
        <mc:Choice Requires="a14">
          <p:sp>
            <p:nvSpPr>
              <p:cNvPr id="3" name="Rectangle 13"/>
              <p:cNvSpPr>
                <a:spLocks noChangeArrowheads="1"/>
              </p:cNvSpPr>
              <p:nvPr/>
            </p:nvSpPr>
            <p:spPr bwMode="auto">
              <a:xfrm>
                <a:off x="714791" y="1494331"/>
                <a:ext cx="7415213" cy="109844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SzTx/>
                  <a:buFontTx/>
                  <a:buNone/>
                </a:pPr>
                <a:r>
                  <a:rPr lang="zh-CN" altLang="en-US" sz="2400" b="1" dirty="0">
                    <a:solidFill>
                      <a:srgbClr val="002060"/>
                    </a:solidFill>
                    <a:latin typeface="+mn-ea"/>
                    <a:ea typeface="+mn-ea"/>
                  </a:rPr>
                  <a:t>例</a:t>
                </a:r>
                <a:r>
                  <a:rPr lang="en-US" altLang="zh-CN" sz="2400" b="1" dirty="0">
                    <a:solidFill>
                      <a:srgbClr val="002060"/>
                    </a:solidFill>
                    <a:latin typeface="+mn-ea"/>
                    <a:ea typeface="+mn-ea"/>
                  </a:rPr>
                  <a:t>1  </a:t>
                </a:r>
                <a:r>
                  <a:rPr lang="zh-CN" altLang="en-US" sz="2400" b="1" dirty="0">
                    <a:solidFill>
                      <a:srgbClr val="002060"/>
                    </a:solidFill>
                    <a:latin typeface="+mn-ea"/>
                    <a:ea typeface="+mn-ea"/>
                  </a:rPr>
                  <a:t>求矩阵</a:t>
                </a:r>
                <a14:m>
                  <m:oMath xmlns:m="http://schemas.openxmlformats.org/officeDocument/2006/math">
                    <m:r>
                      <a:rPr lang="en-US" altLang="zh-CN" sz="2400" b="1" i="1" smtClean="0">
                        <a:solidFill>
                          <a:srgbClr val="002060"/>
                        </a:solidFill>
                        <a:latin typeface="Cambria Math"/>
                        <a:ea typeface="+mn-ea"/>
                      </a:rPr>
                      <m:t>𝑨</m:t>
                    </m:r>
                    <m:r>
                      <a:rPr lang="en-US" altLang="zh-CN" sz="2400" b="0" i="1" smtClean="0">
                        <a:solidFill>
                          <a:srgbClr val="002060"/>
                        </a:solidFill>
                        <a:latin typeface="Cambria Math"/>
                        <a:ea typeface="+mn-ea"/>
                      </a:rPr>
                      <m:t>=</m:t>
                    </m:r>
                    <m:d>
                      <m:dPr>
                        <m:begChr m:val="["/>
                        <m:endChr m:val="]"/>
                        <m:ctrlPr>
                          <a:rPr lang="en-US" altLang="zh-CN" sz="2400" i="1" smtClean="0">
                            <a:solidFill>
                              <a:srgbClr val="002060"/>
                            </a:solidFill>
                            <a:latin typeface="Cambria Math" panose="02040503050406030204" pitchFamily="18" charset="0"/>
                            <a:ea typeface="+mn-ea"/>
                          </a:rPr>
                        </m:ctrlPr>
                      </m:dPr>
                      <m:e>
                        <m:m>
                          <m:mPr>
                            <m:mcs>
                              <m:mc>
                                <m:mcPr>
                                  <m:count m:val="3"/>
                                  <m:mcJc m:val="center"/>
                                </m:mcPr>
                              </m:mc>
                            </m:mcs>
                            <m:ctrlPr>
                              <a:rPr lang="en-US" altLang="zh-CN" sz="2400" i="1" smtClean="0">
                                <a:solidFill>
                                  <a:srgbClr val="002060"/>
                                </a:solidFill>
                                <a:latin typeface="Cambria Math" panose="02040503050406030204" pitchFamily="18" charset="0"/>
                                <a:ea typeface="+mn-ea"/>
                              </a:rPr>
                            </m:ctrlPr>
                          </m:mPr>
                          <m:mr>
                            <m:e>
                              <m:r>
                                <m:rPr>
                                  <m:brk m:alnAt="7"/>
                                </m:rPr>
                                <a:rPr lang="en-US" altLang="zh-CN" sz="2400" b="0" i="1" smtClean="0">
                                  <a:solidFill>
                                    <a:srgbClr val="002060"/>
                                  </a:solidFill>
                                  <a:latin typeface="Cambria Math"/>
                                  <a:ea typeface="+mn-ea"/>
                                </a:rPr>
                                <m:t>−</m:t>
                              </m:r>
                              <m:r>
                                <a:rPr lang="en-US" altLang="zh-CN" sz="2400" b="0" i="1" smtClean="0">
                                  <a:solidFill>
                                    <a:srgbClr val="002060"/>
                                  </a:solidFill>
                                  <a:latin typeface="Cambria Math"/>
                                  <a:ea typeface="+mn-ea"/>
                                </a:rPr>
                                <m:t>1</m:t>
                              </m:r>
                            </m:e>
                            <m:e>
                              <m:r>
                                <a:rPr lang="en-US" altLang="zh-CN" sz="2400" b="0" i="1" smtClean="0">
                                  <a:solidFill>
                                    <a:srgbClr val="002060"/>
                                  </a:solidFill>
                                  <a:latin typeface="Cambria Math"/>
                                  <a:ea typeface="+mn-ea"/>
                                </a:rPr>
                                <m:t>−2</m:t>
                              </m:r>
                            </m:e>
                            <m:e>
                              <m:r>
                                <a:rPr lang="en-US" altLang="zh-CN" sz="2400" b="0" i="1" smtClean="0">
                                  <a:solidFill>
                                    <a:srgbClr val="002060"/>
                                  </a:solidFill>
                                  <a:latin typeface="Cambria Math"/>
                                  <a:ea typeface="+mn-ea"/>
                                </a:rPr>
                                <m:t>6</m:t>
                              </m:r>
                            </m:e>
                          </m:mr>
                          <m:mr>
                            <m:e>
                              <m:r>
                                <a:rPr lang="en-US" altLang="zh-CN" sz="2400" b="0" i="1" smtClean="0">
                                  <a:solidFill>
                                    <a:srgbClr val="002060"/>
                                  </a:solidFill>
                                  <a:latin typeface="Cambria Math"/>
                                  <a:ea typeface="+mn-ea"/>
                                </a:rPr>
                                <m:t>−1</m:t>
                              </m:r>
                            </m:e>
                            <m:e>
                              <m:r>
                                <a:rPr lang="en-US" altLang="zh-CN" sz="2400" b="0" i="1" smtClean="0">
                                  <a:solidFill>
                                    <a:srgbClr val="002060"/>
                                  </a:solidFill>
                                  <a:latin typeface="Cambria Math"/>
                                  <a:ea typeface="+mn-ea"/>
                                </a:rPr>
                                <m:t>0</m:t>
                              </m:r>
                            </m:e>
                            <m:e>
                              <m:r>
                                <a:rPr lang="en-US" altLang="zh-CN" sz="2400" b="0" i="1" smtClean="0">
                                  <a:solidFill>
                                    <a:srgbClr val="002060"/>
                                  </a:solidFill>
                                  <a:latin typeface="Cambria Math"/>
                                  <a:ea typeface="+mn-ea"/>
                                </a:rPr>
                                <m:t>3</m:t>
                              </m:r>
                            </m:e>
                          </m:mr>
                          <m:mr>
                            <m:e>
                              <m:r>
                                <a:rPr lang="en-US" altLang="zh-CN" sz="2400" b="0" i="1" smtClean="0">
                                  <a:solidFill>
                                    <a:srgbClr val="002060"/>
                                  </a:solidFill>
                                  <a:latin typeface="Cambria Math"/>
                                  <a:ea typeface="+mn-ea"/>
                                </a:rPr>
                                <m:t>−1</m:t>
                              </m:r>
                            </m:e>
                            <m:e>
                              <m:r>
                                <a:rPr lang="en-US" altLang="zh-CN" sz="2400" b="0" i="1" smtClean="0">
                                  <a:solidFill>
                                    <a:srgbClr val="002060"/>
                                  </a:solidFill>
                                  <a:latin typeface="Cambria Math"/>
                                  <a:ea typeface="+mn-ea"/>
                                </a:rPr>
                                <m:t>−1</m:t>
                              </m:r>
                            </m:e>
                            <m:e>
                              <m:r>
                                <a:rPr lang="en-US" altLang="zh-CN" sz="2400" b="0" i="1" smtClean="0">
                                  <a:solidFill>
                                    <a:srgbClr val="002060"/>
                                  </a:solidFill>
                                  <a:latin typeface="Cambria Math"/>
                                  <a:ea typeface="+mn-ea"/>
                                </a:rPr>
                                <m:t>4</m:t>
                              </m:r>
                            </m:e>
                          </m:mr>
                        </m:m>
                      </m:e>
                    </m:d>
                  </m:oMath>
                </a14:m>
                <a:r>
                  <a:rPr lang="zh-CN" altLang="en-US" sz="2400" b="1" dirty="0">
                    <a:solidFill>
                      <a:srgbClr val="002060"/>
                    </a:solidFill>
                    <a:latin typeface="+mn-ea"/>
                    <a:ea typeface="+mn-ea"/>
                  </a:rPr>
                  <a:t>的</a:t>
                </a:r>
                <a:r>
                  <a:rPr lang="en-US" altLang="zh-CN" sz="2400" b="1" dirty="0">
                    <a:solidFill>
                      <a:srgbClr val="002060"/>
                    </a:solidFill>
                    <a:latin typeface="Cambria" pitchFamily="18" charset="0"/>
                    <a:ea typeface="Cambria" pitchFamily="18" charset="0"/>
                  </a:rPr>
                  <a:t>Jordan</a:t>
                </a:r>
                <a:r>
                  <a:rPr lang="zh-CN" altLang="en-US" sz="2400" b="1" dirty="0">
                    <a:solidFill>
                      <a:srgbClr val="002060"/>
                    </a:solidFill>
                    <a:latin typeface="+mn-ea"/>
                    <a:ea typeface="+mn-ea"/>
                  </a:rPr>
                  <a:t>标准形</a:t>
                </a:r>
                <a:r>
                  <a:rPr lang="en-US" altLang="zh-CN" sz="2400" b="1" dirty="0">
                    <a:solidFill>
                      <a:srgbClr val="002060"/>
                    </a:solidFill>
                    <a:latin typeface="+mn-ea"/>
                    <a:ea typeface="+mn-ea"/>
                  </a:rPr>
                  <a:t>.</a:t>
                </a:r>
                <a:endParaRPr lang="zh-CN" altLang="en-US" sz="2400" b="1" dirty="0">
                  <a:solidFill>
                    <a:srgbClr val="002060"/>
                  </a:solidFill>
                  <a:latin typeface="+mn-ea"/>
                  <a:ea typeface="+mn-ea"/>
                </a:endParaRPr>
              </a:p>
            </p:txBody>
          </p:sp>
        </mc:Choice>
        <mc:Fallback xmlns="">
          <p:sp>
            <p:nvSpPr>
              <p:cNvPr id="3" name="Rectangle 13"/>
              <p:cNvSpPr>
                <a:spLocks noRot="1" noChangeAspect="1" noMove="1" noResize="1" noEditPoints="1" noAdjustHandles="1" noChangeArrowheads="1" noChangeShapeType="1" noTextEdit="1"/>
              </p:cNvSpPr>
              <p:nvPr/>
            </p:nvSpPr>
            <p:spPr bwMode="auto">
              <a:xfrm>
                <a:off x="714791" y="1494331"/>
                <a:ext cx="7415213" cy="1098442"/>
              </a:xfrm>
              <a:prstGeom prst="rect">
                <a:avLst/>
              </a:prstGeom>
              <a:blipFill rotWithShape="0">
                <a:blip r:embed="rId3"/>
                <a:stretch>
                  <a:fillRect l="-12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Rectangle 13"/>
              <p:cNvSpPr>
                <a:spLocks noChangeArrowheads="1"/>
              </p:cNvSpPr>
              <p:nvPr/>
            </p:nvSpPr>
            <p:spPr bwMode="auto">
              <a:xfrm>
                <a:off x="749771" y="2623581"/>
                <a:ext cx="8124409" cy="91134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85000"/>
                  <a:buBlip>
                    <a:blip r:embed="rId2"/>
                  </a:buBlip>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SzTx/>
                  <a:buNone/>
                </a:pPr>
                <a:r>
                  <a:rPr lang="zh-CN" altLang="en-US" sz="2000" b="1" i="0" dirty="0">
                    <a:solidFill>
                      <a:srgbClr val="006666"/>
                    </a:solidFill>
                    <a:latin typeface="+mn-ea"/>
                    <a:ea typeface="+mn-ea"/>
                  </a:rPr>
                  <a:t>解：特征矩阵为</a:t>
                </a:r>
                <a14:m>
                  <m:oMath xmlns:m="http://schemas.openxmlformats.org/officeDocument/2006/math">
                    <m:r>
                      <a:rPr lang="en-US" altLang="zh-CN" sz="2000" b="1" i="1" smtClean="0">
                        <a:solidFill>
                          <a:srgbClr val="0070C0"/>
                        </a:solidFill>
                        <a:latin typeface="Cambria Math"/>
                        <a:ea typeface="+mn-ea"/>
                      </a:rPr>
                      <m:t>𝑨</m:t>
                    </m:r>
                    <m:d>
                      <m:dPr>
                        <m:ctrlPr>
                          <a:rPr lang="en-US" altLang="zh-CN" sz="2000" b="1" i="1" smtClean="0">
                            <a:solidFill>
                              <a:srgbClr val="0070C0"/>
                            </a:solidFill>
                            <a:latin typeface="Cambria Math" panose="02040503050406030204" pitchFamily="18" charset="0"/>
                            <a:ea typeface="+mn-ea"/>
                          </a:rPr>
                        </m:ctrlPr>
                      </m:dPr>
                      <m:e>
                        <m:r>
                          <a:rPr lang="en-US" altLang="zh-CN" sz="2000" b="1" i="1" smtClean="0">
                            <a:solidFill>
                              <a:srgbClr val="0070C0"/>
                            </a:solidFill>
                            <a:latin typeface="Cambria Math"/>
                            <a:ea typeface="+mn-ea"/>
                          </a:rPr>
                          <m:t>𝝀</m:t>
                        </m:r>
                      </m:e>
                    </m:d>
                    <m:r>
                      <a:rPr lang="en-US" altLang="zh-CN" sz="2000" b="1" i="1" smtClean="0">
                        <a:solidFill>
                          <a:srgbClr val="0070C0"/>
                        </a:solidFill>
                        <a:latin typeface="Cambria Math"/>
                        <a:ea typeface="+mn-ea"/>
                      </a:rPr>
                      <m:t>=</m:t>
                    </m:r>
                    <m:r>
                      <a:rPr lang="en-US" altLang="zh-CN" sz="2000" b="1" i="1" smtClean="0">
                        <a:solidFill>
                          <a:srgbClr val="0070C0"/>
                        </a:solidFill>
                        <a:latin typeface="Cambria Math"/>
                        <a:ea typeface="+mn-ea"/>
                      </a:rPr>
                      <m:t>𝝀</m:t>
                    </m:r>
                    <m:r>
                      <a:rPr lang="en-US" altLang="zh-CN" sz="2000" b="1" i="1" smtClean="0">
                        <a:solidFill>
                          <a:srgbClr val="0070C0"/>
                        </a:solidFill>
                        <a:latin typeface="Cambria Math"/>
                        <a:ea typeface="+mn-ea"/>
                      </a:rPr>
                      <m:t>𝑬</m:t>
                    </m:r>
                    <m:r>
                      <a:rPr lang="en-US" altLang="zh-CN" sz="2000" b="1" i="1" smtClean="0">
                        <a:solidFill>
                          <a:srgbClr val="0070C0"/>
                        </a:solidFill>
                        <a:latin typeface="Cambria Math"/>
                        <a:ea typeface="+mn-ea"/>
                      </a:rPr>
                      <m:t>−</m:t>
                    </m:r>
                    <m:r>
                      <a:rPr lang="en-US" altLang="zh-CN" sz="2000" b="1" i="1" smtClean="0">
                        <a:solidFill>
                          <a:srgbClr val="0070C0"/>
                        </a:solidFill>
                        <a:latin typeface="Cambria Math"/>
                        <a:ea typeface="+mn-ea"/>
                      </a:rPr>
                      <m:t>𝑨</m:t>
                    </m:r>
                    <m:r>
                      <a:rPr lang="en-US" altLang="zh-CN" sz="2000" b="1" i="1" smtClean="0">
                        <a:solidFill>
                          <a:srgbClr val="0070C0"/>
                        </a:solidFill>
                        <a:latin typeface="Cambria Math"/>
                        <a:ea typeface="+mn-ea"/>
                      </a:rPr>
                      <m:t>=</m:t>
                    </m:r>
                    <m:d>
                      <m:dPr>
                        <m:begChr m:val="["/>
                        <m:endChr m:val="]"/>
                        <m:ctrlPr>
                          <a:rPr lang="en-US" altLang="zh-CN" sz="2000" b="1" i="1" smtClean="0">
                            <a:solidFill>
                              <a:srgbClr val="0070C0"/>
                            </a:solidFill>
                            <a:latin typeface="Cambria Math" panose="02040503050406030204" pitchFamily="18" charset="0"/>
                            <a:ea typeface="+mn-ea"/>
                          </a:rPr>
                        </m:ctrlPr>
                      </m:dPr>
                      <m:e>
                        <m:m>
                          <m:mPr>
                            <m:mcs>
                              <m:mc>
                                <m:mcPr>
                                  <m:count m:val="3"/>
                                  <m:mcJc m:val="center"/>
                                </m:mcPr>
                              </m:mc>
                            </m:mcs>
                            <m:ctrlPr>
                              <a:rPr lang="en-US" altLang="zh-CN" sz="2000" b="1" i="1" smtClean="0">
                                <a:solidFill>
                                  <a:srgbClr val="0070C0"/>
                                </a:solidFill>
                                <a:latin typeface="Cambria Math" panose="02040503050406030204" pitchFamily="18" charset="0"/>
                                <a:ea typeface="+mn-ea"/>
                              </a:rPr>
                            </m:ctrlPr>
                          </m:mPr>
                          <m:mr>
                            <m:e>
                              <m:r>
                                <a:rPr lang="en-US" altLang="zh-CN" sz="2000" b="1" i="1" smtClean="0">
                                  <a:solidFill>
                                    <a:srgbClr val="0070C0"/>
                                  </a:solidFill>
                                  <a:latin typeface="Cambria Math"/>
                                  <a:ea typeface="+mn-ea"/>
                                </a:rPr>
                                <m:t>𝝀</m:t>
                              </m:r>
                              <m:r>
                                <a:rPr lang="en-US" altLang="zh-CN" sz="2000" b="1" i="1" smtClean="0">
                                  <a:solidFill>
                                    <a:srgbClr val="0070C0"/>
                                  </a:solidFill>
                                  <a:latin typeface="Cambria Math"/>
                                  <a:ea typeface="+mn-ea"/>
                                </a:rPr>
                                <m:t>+</m:t>
                              </m:r>
                              <m:r>
                                <a:rPr lang="en-US" altLang="zh-CN" sz="2000" b="1" i="1" smtClean="0">
                                  <a:solidFill>
                                    <a:srgbClr val="0070C0"/>
                                  </a:solidFill>
                                  <a:latin typeface="Cambria Math"/>
                                  <a:ea typeface="+mn-ea"/>
                                </a:rPr>
                                <m:t>𝟏</m:t>
                              </m:r>
                            </m:e>
                            <m:e>
                              <m:r>
                                <a:rPr lang="en-US" altLang="zh-CN" sz="2000" b="1" i="1" smtClean="0">
                                  <a:solidFill>
                                    <a:srgbClr val="0070C0"/>
                                  </a:solidFill>
                                  <a:latin typeface="Cambria Math"/>
                                  <a:ea typeface="+mn-ea"/>
                                </a:rPr>
                                <m:t>𝟐</m:t>
                              </m:r>
                            </m:e>
                            <m:e>
                              <m:r>
                                <a:rPr lang="en-US" altLang="zh-CN" sz="2000" b="1" i="1" smtClean="0">
                                  <a:solidFill>
                                    <a:srgbClr val="0070C0"/>
                                  </a:solidFill>
                                  <a:latin typeface="Cambria Math"/>
                                  <a:ea typeface="+mn-ea"/>
                                </a:rPr>
                                <m:t>−</m:t>
                              </m:r>
                              <m:r>
                                <a:rPr lang="en-US" altLang="zh-CN" sz="2000" b="1" i="1" smtClean="0">
                                  <a:solidFill>
                                    <a:srgbClr val="0070C0"/>
                                  </a:solidFill>
                                  <a:latin typeface="Cambria Math"/>
                                  <a:ea typeface="+mn-ea"/>
                                </a:rPr>
                                <m:t>𝟔</m:t>
                              </m:r>
                            </m:e>
                          </m:mr>
                          <m:mr>
                            <m:e>
                              <m:r>
                                <a:rPr lang="en-US" altLang="zh-CN" sz="2000" b="1" i="1" smtClean="0">
                                  <a:solidFill>
                                    <a:srgbClr val="0070C0"/>
                                  </a:solidFill>
                                  <a:latin typeface="Cambria Math"/>
                                  <a:ea typeface="+mn-ea"/>
                                </a:rPr>
                                <m:t>𝟏</m:t>
                              </m:r>
                            </m:e>
                            <m:e>
                              <m:r>
                                <a:rPr lang="en-US" altLang="zh-CN" sz="2000" b="1" i="1">
                                  <a:solidFill>
                                    <a:srgbClr val="0070C0"/>
                                  </a:solidFill>
                                  <a:latin typeface="Cambria Math"/>
                                  <a:ea typeface="+mn-ea"/>
                                </a:rPr>
                                <m:t>𝝀</m:t>
                              </m:r>
                            </m:e>
                            <m:e>
                              <m:r>
                                <a:rPr lang="en-US" altLang="zh-CN" sz="2000" b="1" i="1" smtClean="0">
                                  <a:solidFill>
                                    <a:srgbClr val="0070C0"/>
                                  </a:solidFill>
                                  <a:latin typeface="Cambria Math"/>
                                  <a:ea typeface="+mn-ea"/>
                                </a:rPr>
                                <m:t>−</m:t>
                              </m:r>
                              <m:r>
                                <a:rPr lang="en-US" altLang="zh-CN" sz="2000" b="1" i="1" smtClean="0">
                                  <a:solidFill>
                                    <a:srgbClr val="0070C0"/>
                                  </a:solidFill>
                                  <a:latin typeface="Cambria Math"/>
                                  <a:ea typeface="+mn-ea"/>
                                </a:rPr>
                                <m:t>𝟑</m:t>
                              </m:r>
                            </m:e>
                          </m:mr>
                          <m:mr>
                            <m:e>
                              <m:r>
                                <a:rPr lang="en-US" altLang="zh-CN" sz="2000" b="1" i="1" smtClean="0">
                                  <a:solidFill>
                                    <a:srgbClr val="0070C0"/>
                                  </a:solidFill>
                                  <a:latin typeface="Cambria Math"/>
                                  <a:ea typeface="+mn-ea"/>
                                </a:rPr>
                                <m:t>𝟏</m:t>
                              </m:r>
                            </m:e>
                            <m:e>
                              <m:r>
                                <a:rPr lang="en-US" altLang="zh-CN" sz="2000" b="1" i="1" smtClean="0">
                                  <a:solidFill>
                                    <a:srgbClr val="0070C0"/>
                                  </a:solidFill>
                                  <a:latin typeface="Cambria Math"/>
                                  <a:ea typeface="+mn-ea"/>
                                </a:rPr>
                                <m:t>𝟏</m:t>
                              </m:r>
                            </m:e>
                            <m:e>
                              <m:r>
                                <a:rPr lang="en-US" altLang="zh-CN" sz="2000" b="1" i="1">
                                  <a:solidFill>
                                    <a:srgbClr val="0070C0"/>
                                  </a:solidFill>
                                  <a:latin typeface="Cambria Math"/>
                                  <a:ea typeface="+mn-ea"/>
                                </a:rPr>
                                <m:t>𝝀</m:t>
                              </m:r>
                              <m:r>
                                <a:rPr lang="en-US" altLang="zh-CN" sz="2000" b="1" i="1" smtClean="0">
                                  <a:solidFill>
                                    <a:srgbClr val="0070C0"/>
                                  </a:solidFill>
                                  <a:latin typeface="Cambria Math"/>
                                  <a:ea typeface="+mn-ea"/>
                                </a:rPr>
                                <m:t>−</m:t>
                              </m:r>
                              <m:r>
                                <a:rPr lang="en-US" altLang="zh-CN" sz="2000" b="1" i="1" smtClean="0">
                                  <a:solidFill>
                                    <a:srgbClr val="0070C0"/>
                                  </a:solidFill>
                                  <a:latin typeface="Cambria Math"/>
                                  <a:ea typeface="+mn-ea"/>
                                </a:rPr>
                                <m:t>𝟒</m:t>
                              </m:r>
                            </m:e>
                          </m:mr>
                        </m:m>
                      </m:e>
                    </m:d>
                  </m:oMath>
                </a14:m>
                <a:endParaRPr lang="zh-CN" altLang="en-US" sz="2000" b="1" dirty="0">
                  <a:solidFill>
                    <a:srgbClr val="006666"/>
                  </a:solidFill>
                  <a:latin typeface="+mn-ea"/>
                  <a:ea typeface="+mn-ea"/>
                </a:endParaRPr>
              </a:p>
            </p:txBody>
          </p:sp>
        </mc:Choice>
        <mc:Fallback xmlns="">
          <p:sp>
            <p:nvSpPr>
              <p:cNvPr id="5" name="Rectangle 13"/>
              <p:cNvSpPr>
                <a:spLocks noRot="1" noChangeAspect="1" noMove="1" noResize="1" noEditPoints="1" noAdjustHandles="1" noChangeArrowheads="1" noChangeShapeType="1" noTextEdit="1"/>
              </p:cNvSpPr>
              <p:nvPr/>
            </p:nvSpPr>
            <p:spPr bwMode="auto">
              <a:xfrm>
                <a:off x="749771" y="2623581"/>
                <a:ext cx="8124409" cy="911340"/>
              </a:xfrm>
              <a:prstGeom prst="rect">
                <a:avLst/>
              </a:prstGeom>
              <a:blipFill rotWithShape="1">
                <a:blip r:embed="rId4"/>
                <a:stretch>
                  <a:fillRect l="-82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Rectangle 13"/>
              <p:cNvSpPr>
                <a:spLocks noChangeArrowheads="1"/>
              </p:cNvSpPr>
              <p:nvPr/>
            </p:nvSpPr>
            <p:spPr bwMode="auto">
              <a:xfrm>
                <a:off x="749771" y="3631658"/>
                <a:ext cx="8124409" cy="71487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85000"/>
                  <a:buBlip>
                    <a:blip r:embed="rId2"/>
                  </a:buBlip>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SzTx/>
                  <a:buNone/>
                </a:pPr>
                <a:r>
                  <a:rPr lang="zh-CN" altLang="en-US" sz="2000" b="1" dirty="0">
                    <a:solidFill>
                      <a:srgbClr val="006666"/>
                    </a:solidFill>
                    <a:latin typeface="+mn-ea"/>
                    <a:ea typeface="+mn-ea"/>
                  </a:rPr>
                  <a:t>行列式因子</a:t>
                </a:r>
                <a:r>
                  <a:rPr lang="en-US" altLang="zh-CN" sz="2000" b="1" dirty="0">
                    <a:solidFill>
                      <a:srgbClr val="006666"/>
                    </a:solidFill>
                    <a:latin typeface="+mn-ea"/>
                    <a:ea typeface="+mn-ea"/>
                  </a:rPr>
                  <a:t>:  </a:t>
                </a:r>
                <a14:m>
                  <m:oMath xmlns:m="http://schemas.openxmlformats.org/officeDocument/2006/math">
                    <m:sSub>
                      <m:sSubPr>
                        <m:ctrlPr>
                          <a:rPr lang="en-US" altLang="zh-CN" sz="2000" b="1" i="1">
                            <a:solidFill>
                              <a:srgbClr val="0070C0"/>
                            </a:solidFill>
                            <a:latin typeface="Cambria Math" panose="02040503050406030204" pitchFamily="18" charset="0"/>
                          </a:rPr>
                        </m:ctrlPr>
                      </m:sSubPr>
                      <m:e>
                        <m:r>
                          <a:rPr lang="en-US" altLang="zh-CN" sz="2000" b="1" i="1">
                            <a:solidFill>
                              <a:srgbClr val="0070C0"/>
                            </a:solidFill>
                            <a:latin typeface="Cambria Math"/>
                          </a:rPr>
                          <m:t>𝑫</m:t>
                        </m:r>
                      </m:e>
                      <m:sub>
                        <m:r>
                          <a:rPr lang="en-US" altLang="zh-CN" sz="2000" b="1" i="1">
                            <a:solidFill>
                              <a:srgbClr val="0070C0"/>
                            </a:solidFill>
                            <a:latin typeface="Cambria Math"/>
                          </a:rPr>
                          <m:t>𝟏</m:t>
                        </m:r>
                      </m:sub>
                    </m:sSub>
                    <m:d>
                      <m:dPr>
                        <m:ctrlPr>
                          <a:rPr lang="en-US" altLang="zh-CN" sz="2000" b="1" i="1">
                            <a:solidFill>
                              <a:srgbClr val="0070C0"/>
                            </a:solidFill>
                            <a:latin typeface="Cambria Math" panose="02040503050406030204" pitchFamily="18" charset="0"/>
                          </a:rPr>
                        </m:ctrlPr>
                      </m:dPr>
                      <m:e>
                        <m:r>
                          <a:rPr lang="en-US" altLang="zh-CN" sz="2000" b="1" i="1">
                            <a:solidFill>
                              <a:srgbClr val="0070C0"/>
                            </a:solidFill>
                            <a:latin typeface="Cambria Math"/>
                          </a:rPr>
                          <m:t>𝝀</m:t>
                        </m:r>
                      </m:e>
                    </m:d>
                    <m:r>
                      <a:rPr lang="en-US" altLang="zh-CN" sz="2000" b="1" i="1">
                        <a:solidFill>
                          <a:srgbClr val="0070C0"/>
                        </a:solidFill>
                        <a:latin typeface="Cambria Math"/>
                      </a:rPr>
                      <m:t>=</m:t>
                    </m:r>
                    <m:r>
                      <a:rPr lang="en-US" altLang="zh-CN" sz="2000" b="1" i="1">
                        <a:solidFill>
                          <a:srgbClr val="0070C0"/>
                        </a:solidFill>
                        <a:latin typeface="Cambria Math"/>
                      </a:rPr>
                      <m:t>𝟏</m:t>
                    </m:r>
                    <m:r>
                      <a:rPr lang="en-US" altLang="zh-CN" sz="2000" b="1" i="1">
                        <a:solidFill>
                          <a:srgbClr val="0070C0"/>
                        </a:solidFill>
                        <a:latin typeface="Cambria Math"/>
                      </a:rPr>
                      <m:t>,</m:t>
                    </m:r>
                    <m:sSub>
                      <m:sSubPr>
                        <m:ctrlPr>
                          <a:rPr lang="en-US" altLang="zh-CN" sz="2000" b="1" i="1">
                            <a:solidFill>
                              <a:srgbClr val="0070C0"/>
                            </a:solidFill>
                            <a:latin typeface="Cambria Math" panose="02040503050406030204" pitchFamily="18" charset="0"/>
                          </a:rPr>
                        </m:ctrlPr>
                      </m:sSubPr>
                      <m:e>
                        <m:r>
                          <a:rPr lang="en-US" altLang="zh-CN" sz="2000" b="1" i="1">
                            <a:solidFill>
                              <a:srgbClr val="0070C0"/>
                            </a:solidFill>
                            <a:latin typeface="Cambria Math"/>
                          </a:rPr>
                          <m:t>𝑫</m:t>
                        </m:r>
                      </m:e>
                      <m:sub>
                        <m:r>
                          <a:rPr lang="en-US" altLang="zh-CN" sz="2000" b="1" i="1">
                            <a:solidFill>
                              <a:srgbClr val="0070C0"/>
                            </a:solidFill>
                            <a:latin typeface="Cambria Math"/>
                          </a:rPr>
                          <m:t>𝟐</m:t>
                        </m:r>
                      </m:sub>
                    </m:sSub>
                    <m:d>
                      <m:dPr>
                        <m:ctrlPr>
                          <a:rPr lang="en-US" altLang="zh-CN" sz="2000" b="1" i="1">
                            <a:solidFill>
                              <a:srgbClr val="0070C0"/>
                            </a:solidFill>
                            <a:latin typeface="Cambria Math" panose="02040503050406030204" pitchFamily="18" charset="0"/>
                          </a:rPr>
                        </m:ctrlPr>
                      </m:dPr>
                      <m:e>
                        <m:r>
                          <a:rPr lang="en-US" altLang="zh-CN" sz="2000" b="1" i="1">
                            <a:solidFill>
                              <a:srgbClr val="0070C0"/>
                            </a:solidFill>
                            <a:latin typeface="Cambria Math"/>
                          </a:rPr>
                          <m:t>𝝀</m:t>
                        </m:r>
                      </m:e>
                    </m:d>
                    <m:r>
                      <a:rPr lang="en-US" altLang="zh-CN" sz="2000" b="1" i="1">
                        <a:solidFill>
                          <a:srgbClr val="0070C0"/>
                        </a:solidFill>
                        <a:latin typeface="Cambria Math"/>
                      </a:rPr>
                      <m:t>=</m:t>
                    </m:r>
                    <m:r>
                      <a:rPr lang="en-US" altLang="zh-CN" sz="2000" b="1" i="1">
                        <a:solidFill>
                          <a:srgbClr val="0070C0"/>
                        </a:solidFill>
                        <a:latin typeface="Cambria Math"/>
                      </a:rPr>
                      <m:t>𝝀</m:t>
                    </m:r>
                    <m:r>
                      <a:rPr lang="en-US" altLang="zh-CN" sz="2000" b="1" i="1">
                        <a:solidFill>
                          <a:srgbClr val="0070C0"/>
                        </a:solidFill>
                        <a:latin typeface="Cambria Math"/>
                      </a:rPr>
                      <m:t>−</m:t>
                    </m:r>
                    <m:r>
                      <a:rPr lang="en-US" altLang="zh-CN" sz="2000" b="1" i="1">
                        <a:solidFill>
                          <a:srgbClr val="0070C0"/>
                        </a:solidFill>
                        <a:latin typeface="Cambria Math"/>
                      </a:rPr>
                      <m:t>𝟏</m:t>
                    </m:r>
                    <m:r>
                      <a:rPr lang="en-US" altLang="zh-CN" sz="2000" b="1" i="1">
                        <a:solidFill>
                          <a:srgbClr val="0070C0"/>
                        </a:solidFill>
                        <a:latin typeface="Cambria Math"/>
                      </a:rPr>
                      <m:t>,</m:t>
                    </m:r>
                    <m:sSub>
                      <m:sSubPr>
                        <m:ctrlPr>
                          <a:rPr lang="en-US" altLang="zh-CN" sz="2000" b="1" i="1">
                            <a:solidFill>
                              <a:srgbClr val="0070C0"/>
                            </a:solidFill>
                            <a:latin typeface="Cambria Math" panose="02040503050406030204" pitchFamily="18" charset="0"/>
                          </a:rPr>
                        </m:ctrlPr>
                      </m:sSubPr>
                      <m:e>
                        <m:r>
                          <a:rPr lang="en-US" altLang="zh-CN" sz="2000" b="1" i="1">
                            <a:solidFill>
                              <a:srgbClr val="0070C0"/>
                            </a:solidFill>
                            <a:latin typeface="Cambria Math"/>
                          </a:rPr>
                          <m:t>𝑫</m:t>
                        </m:r>
                      </m:e>
                      <m:sub>
                        <m:r>
                          <a:rPr lang="en-US" altLang="zh-CN" sz="2000" b="1" i="1">
                            <a:solidFill>
                              <a:srgbClr val="0070C0"/>
                            </a:solidFill>
                            <a:latin typeface="Cambria Math"/>
                          </a:rPr>
                          <m:t>𝟑</m:t>
                        </m:r>
                      </m:sub>
                    </m:sSub>
                    <m:d>
                      <m:dPr>
                        <m:ctrlPr>
                          <a:rPr lang="en-US" altLang="zh-CN" sz="2000" b="1" i="1">
                            <a:solidFill>
                              <a:srgbClr val="0070C0"/>
                            </a:solidFill>
                            <a:latin typeface="Cambria Math" panose="02040503050406030204" pitchFamily="18" charset="0"/>
                          </a:rPr>
                        </m:ctrlPr>
                      </m:dPr>
                      <m:e>
                        <m:r>
                          <a:rPr lang="en-US" altLang="zh-CN" sz="2000" b="1" i="1">
                            <a:solidFill>
                              <a:srgbClr val="0070C0"/>
                            </a:solidFill>
                            <a:latin typeface="Cambria Math"/>
                          </a:rPr>
                          <m:t>𝝀</m:t>
                        </m:r>
                      </m:e>
                    </m:d>
                    <m:r>
                      <a:rPr lang="en-US" altLang="zh-CN" sz="2000" b="1" i="1">
                        <a:solidFill>
                          <a:srgbClr val="0070C0"/>
                        </a:solidFill>
                        <a:latin typeface="Cambria Math"/>
                      </a:rPr>
                      <m:t>=</m:t>
                    </m:r>
                    <m:sSup>
                      <m:sSupPr>
                        <m:ctrlPr>
                          <a:rPr lang="en-US" altLang="zh-CN" sz="2000" b="1" i="1">
                            <a:solidFill>
                              <a:srgbClr val="0070C0"/>
                            </a:solidFill>
                            <a:latin typeface="Cambria Math" panose="02040503050406030204" pitchFamily="18" charset="0"/>
                          </a:rPr>
                        </m:ctrlPr>
                      </m:sSupPr>
                      <m:e>
                        <m:d>
                          <m:dPr>
                            <m:ctrlPr>
                              <a:rPr lang="en-US" altLang="zh-CN" sz="2000" b="1" i="1">
                                <a:solidFill>
                                  <a:srgbClr val="0070C0"/>
                                </a:solidFill>
                                <a:latin typeface="Cambria Math" panose="02040503050406030204" pitchFamily="18" charset="0"/>
                              </a:rPr>
                            </m:ctrlPr>
                          </m:dPr>
                          <m:e>
                            <m:r>
                              <a:rPr lang="en-US" altLang="zh-CN" sz="2000" b="1" i="1">
                                <a:solidFill>
                                  <a:srgbClr val="0070C0"/>
                                </a:solidFill>
                                <a:latin typeface="Cambria Math"/>
                              </a:rPr>
                              <m:t>𝝀</m:t>
                            </m:r>
                            <m:r>
                              <a:rPr lang="en-US" altLang="zh-CN" sz="2000" b="1" i="1">
                                <a:solidFill>
                                  <a:srgbClr val="0070C0"/>
                                </a:solidFill>
                                <a:latin typeface="Cambria Math"/>
                              </a:rPr>
                              <m:t>−</m:t>
                            </m:r>
                            <m:r>
                              <a:rPr lang="en-US" altLang="zh-CN" sz="2000" b="1" i="1">
                                <a:solidFill>
                                  <a:srgbClr val="0070C0"/>
                                </a:solidFill>
                                <a:latin typeface="Cambria Math"/>
                              </a:rPr>
                              <m:t>𝟏</m:t>
                            </m:r>
                          </m:e>
                        </m:d>
                      </m:e>
                      <m:sup>
                        <m:r>
                          <a:rPr lang="en-US" altLang="zh-CN" sz="2000" b="1" i="1">
                            <a:solidFill>
                              <a:srgbClr val="0070C0"/>
                            </a:solidFill>
                            <a:latin typeface="Cambria Math"/>
                          </a:rPr>
                          <m:t>𝟑</m:t>
                        </m:r>
                      </m:sup>
                    </m:sSup>
                  </m:oMath>
                </a14:m>
                <a:endParaRPr lang="zh-CN" altLang="en-US" sz="2000" dirty="0">
                  <a:solidFill>
                    <a:srgbClr val="006666"/>
                  </a:solidFill>
                  <a:latin typeface="+mn-ea"/>
                </a:endParaRPr>
              </a:p>
              <a:p>
                <a:pPr>
                  <a:spcBef>
                    <a:spcPct val="0"/>
                  </a:spcBef>
                  <a:buSzTx/>
                  <a:buNone/>
                </a:pPr>
                <a:r>
                  <a:rPr lang="en-US" altLang="zh-CN" sz="2000" b="1" dirty="0">
                    <a:solidFill>
                      <a:srgbClr val="006666"/>
                    </a:solidFill>
                    <a:latin typeface="+mn-ea"/>
                    <a:ea typeface="+mn-ea"/>
                  </a:rPr>
                  <a:t> </a:t>
                </a:r>
                <a:endParaRPr lang="zh-CN" altLang="en-US" sz="2000" dirty="0">
                  <a:solidFill>
                    <a:srgbClr val="006666"/>
                  </a:solidFill>
                  <a:latin typeface="+mn-ea"/>
                  <a:ea typeface="+mn-ea"/>
                </a:endParaRPr>
              </a:p>
            </p:txBody>
          </p:sp>
        </mc:Choice>
        <mc:Fallback xmlns="">
          <p:sp>
            <p:nvSpPr>
              <p:cNvPr id="12" name="Rectangle 13"/>
              <p:cNvSpPr>
                <a:spLocks noRot="1" noChangeAspect="1" noMove="1" noResize="1" noEditPoints="1" noAdjustHandles="1" noChangeArrowheads="1" noChangeShapeType="1" noTextEdit="1"/>
              </p:cNvSpPr>
              <p:nvPr/>
            </p:nvSpPr>
            <p:spPr bwMode="auto">
              <a:xfrm>
                <a:off x="749771" y="3631658"/>
                <a:ext cx="8124409" cy="714876"/>
              </a:xfrm>
              <a:prstGeom prst="rect">
                <a:avLst/>
              </a:prstGeom>
              <a:blipFill rotWithShape="1">
                <a:blip r:embed="rId5"/>
                <a:stretch>
                  <a:fillRect l="-825" t="-341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Rectangle 13"/>
              <p:cNvSpPr>
                <a:spLocks noChangeArrowheads="1"/>
              </p:cNvSpPr>
              <p:nvPr/>
            </p:nvSpPr>
            <p:spPr bwMode="auto">
              <a:xfrm>
                <a:off x="766549" y="4111228"/>
                <a:ext cx="8124409" cy="40709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85000"/>
                  <a:buBlip>
                    <a:blip r:embed="rId2"/>
                  </a:buBlip>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SzTx/>
                  <a:buNone/>
                </a:pPr>
                <a:r>
                  <a:rPr lang="zh-CN" altLang="en-US" sz="2000" b="1" dirty="0">
                    <a:solidFill>
                      <a:schemeClr val="accent6">
                        <a:lumMod val="75000"/>
                      </a:schemeClr>
                    </a:solidFill>
                    <a:latin typeface="+mn-ea"/>
                    <a:ea typeface="+mn-ea"/>
                  </a:rPr>
                  <a:t>不变因子</a:t>
                </a:r>
                <a:r>
                  <a:rPr lang="en-US" altLang="zh-CN" sz="2000" b="1" dirty="0">
                    <a:solidFill>
                      <a:srgbClr val="006666"/>
                    </a:solidFill>
                    <a:latin typeface="+mn-ea"/>
                    <a:ea typeface="+mn-ea"/>
                  </a:rPr>
                  <a:t>:   </a:t>
                </a:r>
                <a14:m>
                  <m:oMath xmlns:m="http://schemas.openxmlformats.org/officeDocument/2006/math">
                    <m:sSub>
                      <m:sSubPr>
                        <m:ctrlPr>
                          <a:rPr lang="en-US" altLang="zh-CN" sz="2000" b="1" i="1">
                            <a:solidFill>
                              <a:srgbClr val="0070C0"/>
                            </a:solidFill>
                            <a:latin typeface="Cambria Math" panose="02040503050406030204" pitchFamily="18" charset="0"/>
                          </a:rPr>
                        </m:ctrlPr>
                      </m:sSubPr>
                      <m:e>
                        <m:r>
                          <a:rPr lang="en-US" altLang="zh-CN" sz="2000" b="1" i="1">
                            <a:solidFill>
                              <a:srgbClr val="0070C0"/>
                            </a:solidFill>
                            <a:latin typeface="Cambria Math"/>
                          </a:rPr>
                          <m:t>𝒅</m:t>
                        </m:r>
                      </m:e>
                      <m:sub>
                        <m:r>
                          <a:rPr lang="en-US" altLang="zh-CN" sz="2000" b="1" i="1">
                            <a:solidFill>
                              <a:srgbClr val="0070C0"/>
                            </a:solidFill>
                            <a:latin typeface="Cambria Math"/>
                          </a:rPr>
                          <m:t>𝟏</m:t>
                        </m:r>
                      </m:sub>
                    </m:sSub>
                    <m:d>
                      <m:dPr>
                        <m:ctrlPr>
                          <a:rPr lang="en-US" altLang="zh-CN" sz="2000" b="1" i="1">
                            <a:solidFill>
                              <a:srgbClr val="0070C0"/>
                            </a:solidFill>
                            <a:latin typeface="Cambria Math" panose="02040503050406030204" pitchFamily="18" charset="0"/>
                          </a:rPr>
                        </m:ctrlPr>
                      </m:dPr>
                      <m:e>
                        <m:r>
                          <a:rPr lang="en-US" altLang="zh-CN" sz="2000" b="1" i="1">
                            <a:solidFill>
                              <a:srgbClr val="0070C0"/>
                            </a:solidFill>
                            <a:latin typeface="Cambria Math"/>
                          </a:rPr>
                          <m:t>𝝀</m:t>
                        </m:r>
                      </m:e>
                    </m:d>
                    <m:r>
                      <a:rPr lang="en-US" altLang="zh-CN" sz="2000" b="1" i="1">
                        <a:solidFill>
                          <a:srgbClr val="0070C0"/>
                        </a:solidFill>
                        <a:latin typeface="Cambria Math"/>
                      </a:rPr>
                      <m:t>=</m:t>
                    </m:r>
                    <m:r>
                      <a:rPr lang="en-US" altLang="zh-CN" sz="2000" b="1" i="1">
                        <a:solidFill>
                          <a:srgbClr val="0070C0"/>
                        </a:solidFill>
                        <a:latin typeface="Cambria Math"/>
                      </a:rPr>
                      <m:t>𝟏</m:t>
                    </m:r>
                    <m:r>
                      <a:rPr lang="en-US" altLang="zh-CN" sz="2000" b="1" i="1">
                        <a:solidFill>
                          <a:srgbClr val="0070C0"/>
                        </a:solidFill>
                        <a:latin typeface="Cambria Math"/>
                      </a:rPr>
                      <m:t>,</m:t>
                    </m:r>
                    <m:sSub>
                      <m:sSubPr>
                        <m:ctrlPr>
                          <a:rPr lang="en-US" altLang="zh-CN" sz="2000" b="1" i="1">
                            <a:solidFill>
                              <a:srgbClr val="0070C0"/>
                            </a:solidFill>
                            <a:latin typeface="Cambria Math" panose="02040503050406030204" pitchFamily="18" charset="0"/>
                          </a:rPr>
                        </m:ctrlPr>
                      </m:sSubPr>
                      <m:e>
                        <m:r>
                          <a:rPr lang="en-US" altLang="zh-CN" sz="2000" b="1" i="1">
                            <a:solidFill>
                              <a:srgbClr val="0070C0"/>
                            </a:solidFill>
                            <a:latin typeface="Cambria Math"/>
                          </a:rPr>
                          <m:t>𝒅</m:t>
                        </m:r>
                      </m:e>
                      <m:sub>
                        <m:r>
                          <a:rPr lang="en-US" altLang="zh-CN" sz="2000" b="1" i="1">
                            <a:solidFill>
                              <a:srgbClr val="0070C0"/>
                            </a:solidFill>
                            <a:latin typeface="Cambria Math"/>
                          </a:rPr>
                          <m:t>𝟐</m:t>
                        </m:r>
                      </m:sub>
                    </m:sSub>
                    <m:d>
                      <m:dPr>
                        <m:ctrlPr>
                          <a:rPr lang="en-US" altLang="zh-CN" sz="2000" b="1" i="1">
                            <a:solidFill>
                              <a:srgbClr val="0070C0"/>
                            </a:solidFill>
                            <a:latin typeface="Cambria Math" panose="02040503050406030204" pitchFamily="18" charset="0"/>
                          </a:rPr>
                        </m:ctrlPr>
                      </m:dPr>
                      <m:e>
                        <m:r>
                          <a:rPr lang="en-US" altLang="zh-CN" sz="2000" b="1" i="1">
                            <a:solidFill>
                              <a:srgbClr val="0070C0"/>
                            </a:solidFill>
                            <a:latin typeface="Cambria Math"/>
                          </a:rPr>
                          <m:t>𝝀</m:t>
                        </m:r>
                      </m:e>
                    </m:d>
                    <m:r>
                      <a:rPr lang="en-US" altLang="zh-CN" sz="2000" b="1" i="1">
                        <a:solidFill>
                          <a:srgbClr val="0070C0"/>
                        </a:solidFill>
                        <a:latin typeface="Cambria Math"/>
                      </a:rPr>
                      <m:t>=</m:t>
                    </m:r>
                    <m:r>
                      <a:rPr lang="en-US" altLang="zh-CN" sz="2000" b="1" i="1">
                        <a:solidFill>
                          <a:srgbClr val="0070C0"/>
                        </a:solidFill>
                        <a:latin typeface="Cambria Math"/>
                      </a:rPr>
                      <m:t>𝝀</m:t>
                    </m:r>
                    <m:r>
                      <a:rPr lang="en-US" altLang="zh-CN" sz="2000" b="1" i="1">
                        <a:solidFill>
                          <a:srgbClr val="0070C0"/>
                        </a:solidFill>
                        <a:latin typeface="Cambria Math"/>
                      </a:rPr>
                      <m:t>−</m:t>
                    </m:r>
                    <m:r>
                      <a:rPr lang="en-US" altLang="zh-CN" sz="2000" b="1" i="1">
                        <a:solidFill>
                          <a:srgbClr val="0070C0"/>
                        </a:solidFill>
                        <a:latin typeface="Cambria Math"/>
                      </a:rPr>
                      <m:t>𝟏</m:t>
                    </m:r>
                    <m:r>
                      <a:rPr lang="en-US" altLang="zh-CN" sz="2000" b="1" i="1">
                        <a:solidFill>
                          <a:srgbClr val="0070C0"/>
                        </a:solidFill>
                        <a:latin typeface="Cambria Math"/>
                      </a:rPr>
                      <m:t>,</m:t>
                    </m:r>
                    <m:sSub>
                      <m:sSubPr>
                        <m:ctrlPr>
                          <a:rPr lang="en-US" altLang="zh-CN" sz="2000" b="1" i="1">
                            <a:solidFill>
                              <a:srgbClr val="0070C0"/>
                            </a:solidFill>
                            <a:latin typeface="Cambria Math" panose="02040503050406030204" pitchFamily="18" charset="0"/>
                          </a:rPr>
                        </m:ctrlPr>
                      </m:sSubPr>
                      <m:e>
                        <m:r>
                          <a:rPr lang="en-US" altLang="zh-CN" sz="2000" b="1" i="1">
                            <a:solidFill>
                              <a:srgbClr val="0070C0"/>
                            </a:solidFill>
                            <a:latin typeface="Cambria Math"/>
                          </a:rPr>
                          <m:t>𝒅</m:t>
                        </m:r>
                      </m:e>
                      <m:sub>
                        <m:r>
                          <a:rPr lang="en-US" altLang="zh-CN" sz="2000" b="1" i="1">
                            <a:solidFill>
                              <a:srgbClr val="0070C0"/>
                            </a:solidFill>
                            <a:latin typeface="Cambria Math"/>
                          </a:rPr>
                          <m:t>𝟑</m:t>
                        </m:r>
                      </m:sub>
                    </m:sSub>
                    <m:d>
                      <m:dPr>
                        <m:ctrlPr>
                          <a:rPr lang="en-US" altLang="zh-CN" sz="2000" b="1" i="1">
                            <a:solidFill>
                              <a:srgbClr val="0070C0"/>
                            </a:solidFill>
                            <a:latin typeface="Cambria Math" panose="02040503050406030204" pitchFamily="18" charset="0"/>
                          </a:rPr>
                        </m:ctrlPr>
                      </m:dPr>
                      <m:e>
                        <m:r>
                          <a:rPr lang="en-US" altLang="zh-CN" sz="2000" b="1" i="1">
                            <a:solidFill>
                              <a:srgbClr val="0070C0"/>
                            </a:solidFill>
                            <a:latin typeface="Cambria Math"/>
                          </a:rPr>
                          <m:t>𝝀</m:t>
                        </m:r>
                      </m:e>
                    </m:d>
                    <m:r>
                      <a:rPr lang="en-US" altLang="zh-CN" sz="2000" b="1" i="1">
                        <a:solidFill>
                          <a:srgbClr val="0070C0"/>
                        </a:solidFill>
                        <a:latin typeface="Cambria Math"/>
                      </a:rPr>
                      <m:t>=</m:t>
                    </m:r>
                    <m:sSup>
                      <m:sSupPr>
                        <m:ctrlPr>
                          <a:rPr lang="en-US" altLang="zh-CN" sz="2000" b="1" i="1">
                            <a:solidFill>
                              <a:srgbClr val="0070C0"/>
                            </a:solidFill>
                            <a:latin typeface="Cambria Math" panose="02040503050406030204" pitchFamily="18" charset="0"/>
                          </a:rPr>
                        </m:ctrlPr>
                      </m:sSupPr>
                      <m:e>
                        <m:d>
                          <m:dPr>
                            <m:ctrlPr>
                              <a:rPr lang="en-US" altLang="zh-CN" sz="2000" b="1" i="1">
                                <a:solidFill>
                                  <a:srgbClr val="0070C0"/>
                                </a:solidFill>
                                <a:latin typeface="Cambria Math" panose="02040503050406030204" pitchFamily="18" charset="0"/>
                              </a:rPr>
                            </m:ctrlPr>
                          </m:dPr>
                          <m:e>
                            <m:r>
                              <a:rPr lang="en-US" altLang="zh-CN" sz="2000" b="1" i="1">
                                <a:solidFill>
                                  <a:srgbClr val="0070C0"/>
                                </a:solidFill>
                                <a:latin typeface="Cambria Math"/>
                              </a:rPr>
                              <m:t>𝝀</m:t>
                            </m:r>
                            <m:r>
                              <a:rPr lang="en-US" altLang="zh-CN" sz="2000" b="1" i="1">
                                <a:solidFill>
                                  <a:srgbClr val="0070C0"/>
                                </a:solidFill>
                                <a:latin typeface="Cambria Math"/>
                              </a:rPr>
                              <m:t>−</m:t>
                            </m:r>
                            <m:r>
                              <a:rPr lang="en-US" altLang="zh-CN" sz="2000" b="1" i="1">
                                <a:solidFill>
                                  <a:srgbClr val="0070C0"/>
                                </a:solidFill>
                                <a:latin typeface="Cambria Math"/>
                              </a:rPr>
                              <m:t>𝟏</m:t>
                            </m:r>
                          </m:e>
                        </m:d>
                      </m:e>
                      <m:sup>
                        <m:r>
                          <a:rPr lang="en-US" altLang="zh-CN" sz="2000" b="1" i="1">
                            <a:solidFill>
                              <a:srgbClr val="0070C0"/>
                            </a:solidFill>
                            <a:latin typeface="Cambria Math"/>
                          </a:rPr>
                          <m:t>𝟐</m:t>
                        </m:r>
                      </m:sup>
                    </m:sSup>
                  </m:oMath>
                </a14:m>
                <a:r>
                  <a:rPr lang="en-US" altLang="zh-CN" sz="2000" b="1" dirty="0">
                    <a:solidFill>
                      <a:srgbClr val="006666"/>
                    </a:solidFill>
                    <a:latin typeface="+mn-ea"/>
                    <a:ea typeface="+mn-ea"/>
                  </a:rPr>
                  <a:t> </a:t>
                </a:r>
                <a:endParaRPr lang="zh-CN" altLang="en-US" sz="2000" dirty="0">
                  <a:solidFill>
                    <a:srgbClr val="006666"/>
                  </a:solidFill>
                  <a:latin typeface="+mn-ea"/>
                  <a:ea typeface="+mn-ea"/>
                </a:endParaRPr>
              </a:p>
            </p:txBody>
          </p:sp>
        </mc:Choice>
        <mc:Fallback xmlns="">
          <p:sp>
            <p:nvSpPr>
              <p:cNvPr id="7" name="Rectangle 13"/>
              <p:cNvSpPr>
                <a:spLocks noRot="1" noChangeAspect="1" noMove="1" noResize="1" noEditPoints="1" noAdjustHandles="1" noChangeArrowheads="1" noChangeShapeType="1" noTextEdit="1"/>
              </p:cNvSpPr>
              <p:nvPr/>
            </p:nvSpPr>
            <p:spPr bwMode="auto">
              <a:xfrm>
                <a:off x="766549" y="4111228"/>
                <a:ext cx="8124409" cy="407099"/>
              </a:xfrm>
              <a:prstGeom prst="rect">
                <a:avLst/>
              </a:prstGeom>
              <a:blipFill rotWithShape="1">
                <a:blip r:embed="rId6"/>
                <a:stretch>
                  <a:fillRect l="-826" t="-5970" b="-2537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Rectangle 13"/>
              <p:cNvSpPr>
                <a:spLocks noChangeArrowheads="1"/>
              </p:cNvSpPr>
              <p:nvPr/>
            </p:nvSpPr>
            <p:spPr bwMode="auto">
              <a:xfrm>
                <a:off x="452729" y="4826104"/>
                <a:ext cx="7170691" cy="104772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85000"/>
                  <a:buBlip>
                    <a:blip r:embed="rId2"/>
                  </a:buBlip>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SzTx/>
                  <a:buNone/>
                </a:pPr>
                <a14:m>
                  <m:oMathPara xmlns:m="http://schemas.openxmlformats.org/officeDocument/2006/math">
                    <m:oMathParaPr>
                      <m:jc m:val="centerGroup"/>
                    </m:oMathParaPr>
                    <m:oMath xmlns:m="http://schemas.openxmlformats.org/officeDocument/2006/math">
                      <m:sSub>
                        <m:sSubPr>
                          <m:ctrlPr>
                            <a:rPr lang="en-US" altLang="zh-CN" sz="2000" b="1" i="1" smtClean="0">
                              <a:solidFill>
                                <a:schemeClr val="tx1"/>
                              </a:solidFill>
                              <a:latin typeface="Cambria Math" panose="02040503050406030204" pitchFamily="18" charset="0"/>
                            </a:rPr>
                          </m:ctrlPr>
                        </m:sSubPr>
                        <m:e>
                          <m:r>
                            <a:rPr lang="en-US" altLang="zh-CN" sz="2000" b="1" i="1">
                              <a:solidFill>
                                <a:schemeClr val="tx1"/>
                              </a:solidFill>
                              <a:latin typeface="Cambria Math"/>
                            </a:rPr>
                            <m:t>𝒅</m:t>
                          </m:r>
                        </m:e>
                        <m:sub>
                          <m:r>
                            <a:rPr lang="en-US" altLang="zh-CN" sz="2000" b="1" i="1">
                              <a:solidFill>
                                <a:schemeClr val="tx1"/>
                              </a:solidFill>
                              <a:latin typeface="Cambria Math"/>
                            </a:rPr>
                            <m:t>𝟏</m:t>
                          </m:r>
                        </m:sub>
                      </m:sSub>
                      <m:d>
                        <m:dPr>
                          <m:ctrlPr>
                            <a:rPr lang="en-US" altLang="zh-CN" sz="2000" b="1" i="1">
                              <a:solidFill>
                                <a:schemeClr val="tx1"/>
                              </a:solidFill>
                              <a:latin typeface="Cambria Math" panose="02040503050406030204" pitchFamily="18" charset="0"/>
                            </a:rPr>
                          </m:ctrlPr>
                        </m:dPr>
                        <m:e>
                          <m:r>
                            <a:rPr lang="en-US" altLang="zh-CN" sz="2000" b="1" i="1">
                              <a:solidFill>
                                <a:schemeClr val="tx1"/>
                              </a:solidFill>
                              <a:latin typeface="Cambria Math"/>
                            </a:rPr>
                            <m:t>𝝀</m:t>
                          </m:r>
                        </m:e>
                      </m:d>
                      <m:r>
                        <a:rPr lang="en-US" altLang="zh-CN" sz="2000" b="1" i="1">
                          <a:solidFill>
                            <a:schemeClr val="tx1"/>
                          </a:solidFill>
                          <a:latin typeface="Cambria Math"/>
                        </a:rPr>
                        <m:t>=</m:t>
                      </m:r>
                      <m:sSub>
                        <m:sSubPr>
                          <m:ctrlPr>
                            <a:rPr lang="en-US" altLang="zh-CN" sz="2000" b="1" i="1" smtClean="0">
                              <a:solidFill>
                                <a:schemeClr val="tx1"/>
                              </a:solidFill>
                              <a:latin typeface="Cambria Math" panose="02040503050406030204" pitchFamily="18" charset="0"/>
                            </a:rPr>
                          </m:ctrlPr>
                        </m:sSubPr>
                        <m:e>
                          <m:r>
                            <a:rPr lang="en-US" altLang="zh-CN" sz="2000" b="1" i="1" smtClean="0">
                              <a:solidFill>
                                <a:schemeClr val="tx1"/>
                              </a:solidFill>
                              <a:latin typeface="Cambria Math" panose="02040503050406030204" pitchFamily="18" charset="0"/>
                            </a:rPr>
                            <m:t>𝑫</m:t>
                          </m:r>
                        </m:e>
                        <m:sub>
                          <m:r>
                            <a:rPr lang="en-US" altLang="zh-CN" sz="2000" b="1" i="1" smtClean="0">
                              <a:solidFill>
                                <a:schemeClr val="tx1"/>
                              </a:solidFill>
                              <a:latin typeface="Cambria Math" panose="02040503050406030204" pitchFamily="18" charset="0"/>
                            </a:rPr>
                            <m:t>𝟏</m:t>
                          </m:r>
                        </m:sub>
                      </m:sSub>
                      <m:d>
                        <m:dPr>
                          <m:ctrlPr>
                            <a:rPr lang="en-US" altLang="zh-CN" sz="2000" b="1" i="1" smtClean="0">
                              <a:solidFill>
                                <a:schemeClr val="tx1"/>
                              </a:solidFill>
                              <a:latin typeface="Cambria Math" panose="02040503050406030204" pitchFamily="18" charset="0"/>
                            </a:rPr>
                          </m:ctrlPr>
                        </m:dPr>
                        <m:e>
                          <m:r>
                            <a:rPr lang="en-US" altLang="zh-CN" sz="2000" b="1" i="1" smtClean="0">
                              <a:solidFill>
                                <a:schemeClr val="tx1"/>
                              </a:solidFill>
                              <a:latin typeface="Cambria Math" panose="02040503050406030204" pitchFamily="18" charset="0"/>
                            </a:rPr>
                            <m:t>𝝀</m:t>
                          </m:r>
                        </m:e>
                      </m:d>
                      <m:r>
                        <a:rPr lang="en-US" altLang="zh-CN" sz="2000" b="1" i="1" smtClean="0">
                          <a:solidFill>
                            <a:schemeClr val="tx1"/>
                          </a:solidFill>
                          <a:latin typeface="Cambria Math" panose="02040503050406030204" pitchFamily="18" charset="0"/>
                        </a:rPr>
                        <m:t>=</m:t>
                      </m:r>
                      <m:r>
                        <a:rPr lang="en-US" altLang="zh-CN" sz="2000" b="1" i="1">
                          <a:solidFill>
                            <a:schemeClr val="tx1"/>
                          </a:solidFill>
                          <a:latin typeface="Cambria Math"/>
                        </a:rPr>
                        <m:t>𝟏</m:t>
                      </m:r>
                      <m:r>
                        <a:rPr lang="en-US" altLang="zh-CN" sz="2000" b="1" i="1" smtClean="0">
                          <a:solidFill>
                            <a:schemeClr val="tx1"/>
                          </a:solidFill>
                          <a:latin typeface="Cambria Math" panose="02040503050406030204" pitchFamily="18" charset="0"/>
                        </a:rPr>
                        <m:t>,  </m:t>
                      </m:r>
                      <m:sSub>
                        <m:sSubPr>
                          <m:ctrlPr>
                            <a:rPr lang="en-US" altLang="zh-CN" sz="2000" b="1" i="1">
                              <a:solidFill>
                                <a:schemeClr val="tx1"/>
                              </a:solidFill>
                              <a:latin typeface="Cambria Math" panose="02040503050406030204" pitchFamily="18" charset="0"/>
                            </a:rPr>
                          </m:ctrlPr>
                        </m:sSubPr>
                        <m:e>
                          <m:r>
                            <a:rPr lang="en-US" altLang="zh-CN" sz="2000" b="1" i="1">
                              <a:solidFill>
                                <a:schemeClr val="tx1"/>
                              </a:solidFill>
                              <a:latin typeface="Cambria Math"/>
                            </a:rPr>
                            <m:t>𝒅</m:t>
                          </m:r>
                        </m:e>
                        <m:sub>
                          <m:r>
                            <a:rPr lang="en-US" altLang="zh-CN" sz="2000" b="1" i="1">
                              <a:solidFill>
                                <a:schemeClr val="tx1"/>
                              </a:solidFill>
                              <a:latin typeface="Cambria Math"/>
                            </a:rPr>
                            <m:t>𝟐</m:t>
                          </m:r>
                        </m:sub>
                      </m:sSub>
                      <m:d>
                        <m:dPr>
                          <m:ctrlPr>
                            <a:rPr lang="en-US" altLang="zh-CN" sz="2000" b="1" i="1">
                              <a:solidFill>
                                <a:schemeClr val="tx1"/>
                              </a:solidFill>
                              <a:latin typeface="Cambria Math" panose="02040503050406030204" pitchFamily="18" charset="0"/>
                            </a:rPr>
                          </m:ctrlPr>
                        </m:dPr>
                        <m:e>
                          <m:r>
                            <a:rPr lang="en-US" altLang="zh-CN" sz="2000" b="1" i="1">
                              <a:solidFill>
                                <a:schemeClr val="tx1"/>
                              </a:solidFill>
                              <a:latin typeface="Cambria Math"/>
                            </a:rPr>
                            <m:t>𝝀</m:t>
                          </m:r>
                        </m:e>
                      </m:d>
                      <m:r>
                        <a:rPr lang="en-US" altLang="zh-CN" sz="2000" b="1" i="1">
                          <a:solidFill>
                            <a:schemeClr val="tx1"/>
                          </a:solidFill>
                          <a:latin typeface="Cambria Math"/>
                        </a:rPr>
                        <m:t>=</m:t>
                      </m:r>
                      <m:f>
                        <m:fPr>
                          <m:ctrlPr>
                            <a:rPr lang="en-US" altLang="zh-CN" sz="2000" b="1" i="1">
                              <a:solidFill>
                                <a:schemeClr val="tx1"/>
                              </a:solidFill>
                              <a:latin typeface="Cambria Math" panose="02040503050406030204" pitchFamily="18" charset="0"/>
                            </a:rPr>
                          </m:ctrlPr>
                        </m:fPr>
                        <m:num>
                          <m:sSub>
                            <m:sSubPr>
                              <m:ctrlPr>
                                <a:rPr lang="en-US" altLang="zh-CN" sz="2000" b="1" i="1">
                                  <a:solidFill>
                                    <a:schemeClr val="tx1"/>
                                  </a:solidFill>
                                  <a:latin typeface="Cambria Math" panose="02040503050406030204" pitchFamily="18" charset="0"/>
                                </a:rPr>
                              </m:ctrlPr>
                            </m:sSubPr>
                            <m:e>
                              <m:r>
                                <a:rPr lang="en-US" altLang="zh-CN" sz="2000" b="1" i="1">
                                  <a:solidFill>
                                    <a:schemeClr val="tx1"/>
                                  </a:solidFill>
                                  <a:latin typeface="Cambria Math" panose="02040503050406030204" pitchFamily="18" charset="0"/>
                                </a:rPr>
                                <m:t>𝑫</m:t>
                              </m:r>
                            </m:e>
                            <m:sub>
                              <m:r>
                                <a:rPr lang="en-US" altLang="zh-CN" sz="2000" b="1" i="1">
                                  <a:solidFill>
                                    <a:schemeClr val="tx1"/>
                                  </a:solidFill>
                                  <a:latin typeface="Cambria Math" panose="02040503050406030204" pitchFamily="18" charset="0"/>
                                </a:rPr>
                                <m:t>𝟐</m:t>
                              </m:r>
                            </m:sub>
                          </m:sSub>
                          <m:d>
                            <m:dPr>
                              <m:ctrlPr>
                                <a:rPr lang="en-US" altLang="zh-CN" sz="2000" b="1" i="1">
                                  <a:solidFill>
                                    <a:schemeClr val="tx1"/>
                                  </a:solidFill>
                                  <a:latin typeface="Cambria Math" panose="02040503050406030204" pitchFamily="18" charset="0"/>
                                </a:rPr>
                              </m:ctrlPr>
                            </m:dPr>
                            <m:e>
                              <m:r>
                                <a:rPr lang="en-US" altLang="zh-CN" sz="2000" b="1" i="1">
                                  <a:solidFill>
                                    <a:schemeClr val="tx1"/>
                                  </a:solidFill>
                                  <a:latin typeface="Cambria Math" panose="02040503050406030204" pitchFamily="18" charset="0"/>
                                </a:rPr>
                                <m:t>𝝀</m:t>
                              </m:r>
                            </m:e>
                          </m:d>
                        </m:num>
                        <m:den>
                          <m:sSub>
                            <m:sSubPr>
                              <m:ctrlPr>
                                <a:rPr lang="en-US" altLang="zh-CN" sz="2000" b="1" i="1">
                                  <a:solidFill>
                                    <a:schemeClr val="tx1"/>
                                  </a:solidFill>
                                  <a:latin typeface="Cambria Math" panose="02040503050406030204" pitchFamily="18" charset="0"/>
                                </a:rPr>
                              </m:ctrlPr>
                            </m:sSubPr>
                            <m:e>
                              <m:r>
                                <a:rPr lang="en-US" altLang="zh-CN" sz="2000" b="1" i="1">
                                  <a:solidFill>
                                    <a:schemeClr val="tx1"/>
                                  </a:solidFill>
                                  <a:latin typeface="Cambria Math" panose="02040503050406030204" pitchFamily="18" charset="0"/>
                                </a:rPr>
                                <m:t>𝑫</m:t>
                              </m:r>
                            </m:e>
                            <m:sub>
                              <m:r>
                                <a:rPr lang="en-US" altLang="zh-CN" sz="2000" b="1" i="1">
                                  <a:solidFill>
                                    <a:schemeClr val="tx1"/>
                                  </a:solidFill>
                                  <a:latin typeface="Cambria Math" panose="02040503050406030204" pitchFamily="18" charset="0"/>
                                </a:rPr>
                                <m:t>𝟏</m:t>
                              </m:r>
                            </m:sub>
                          </m:sSub>
                          <m:d>
                            <m:dPr>
                              <m:ctrlPr>
                                <a:rPr lang="en-US" altLang="zh-CN" sz="2000" b="1" i="1">
                                  <a:solidFill>
                                    <a:schemeClr val="tx1"/>
                                  </a:solidFill>
                                  <a:latin typeface="Cambria Math" panose="02040503050406030204" pitchFamily="18" charset="0"/>
                                </a:rPr>
                              </m:ctrlPr>
                            </m:dPr>
                            <m:e>
                              <m:r>
                                <a:rPr lang="en-US" altLang="zh-CN" sz="2000" b="1" i="1">
                                  <a:solidFill>
                                    <a:schemeClr val="tx1"/>
                                  </a:solidFill>
                                  <a:latin typeface="Cambria Math" panose="02040503050406030204" pitchFamily="18" charset="0"/>
                                </a:rPr>
                                <m:t>𝝀</m:t>
                              </m:r>
                            </m:e>
                          </m:d>
                        </m:den>
                      </m:f>
                      <m:r>
                        <a:rPr lang="en-US" altLang="zh-CN" sz="2000" b="1" i="1">
                          <a:solidFill>
                            <a:schemeClr val="tx1"/>
                          </a:solidFill>
                          <a:latin typeface="Cambria Math" panose="02040503050406030204" pitchFamily="18" charset="0"/>
                        </a:rPr>
                        <m:t>=</m:t>
                      </m:r>
                      <m:r>
                        <a:rPr lang="en-US" altLang="zh-CN" sz="2000" b="1" i="1">
                          <a:solidFill>
                            <a:schemeClr val="tx1"/>
                          </a:solidFill>
                          <a:latin typeface="Cambria Math"/>
                        </a:rPr>
                        <m:t>𝝀</m:t>
                      </m:r>
                      <m:r>
                        <a:rPr lang="en-US" altLang="zh-CN" sz="2000" b="1" i="1">
                          <a:solidFill>
                            <a:schemeClr val="tx1"/>
                          </a:solidFill>
                          <a:latin typeface="Cambria Math"/>
                        </a:rPr>
                        <m:t>−</m:t>
                      </m:r>
                      <m:r>
                        <a:rPr lang="en-US" altLang="zh-CN" sz="2000" b="1" i="1">
                          <a:solidFill>
                            <a:schemeClr val="tx1"/>
                          </a:solidFill>
                          <a:latin typeface="Cambria Math"/>
                        </a:rPr>
                        <m:t>𝟏</m:t>
                      </m:r>
                      <m:r>
                        <a:rPr lang="en-US" altLang="zh-CN" sz="2000" b="1" i="1">
                          <a:solidFill>
                            <a:schemeClr val="tx1"/>
                          </a:solidFill>
                          <a:latin typeface="Cambria Math"/>
                        </a:rPr>
                        <m:t>,</m:t>
                      </m:r>
                    </m:oMath>
                  </m:oMathPara>
                </a14:m>
                <a:endParaRPr lang="zh-CN" altLang="en-US" sz="2000" dirty="0">
                  <a:solidFill>
                    <a:schemeClr val="tx1"/>
                  </a:solidFill>
                </a:endParaRPr>
              </a:p>
              <a:p>
                <a:pPr>
                  <a:spcBef>
                    <a:spcPct val="0"/>
                  </a:spcBef>
                  <a:buSzTx/>
                  <a:buNone/>
                </a:pPr>
                <a:endParaRPr lang="zh-CN" altLang="en-US" sz="2000" dirty="0">
                  <a:solidFill>
                    <a:schemeClr val="tx1"/>
                  </a:solidFill>
                  <a:latin typeface="+mn-ea"/>
                  <a:ea typeface="+mn-ea"/>
                </a:endParaRPr>
              </a:p>
            </p:txBody>
          </p:sp>
        </mc:Choice>
        <mc:Fallback xmlns="">
          <p:sp>
            <p:nvSpPr>
              <p:cNvPr id="8" name="Rectangle 13"/>
              <p:cNvSpPr>
                <a:spLocks noRot="1" noChangeAspect="1" noMove="1" noResize="1" noEditPoints="1" noAdjustHandles="1" noChangeArrowheads="1" noChangeShapeType="1" noTextEdit="1"/>
              </p:cNvSpPr>
              <p:nvPr/>
            </p:nvSpPr>
            <p:spPr bwMode="auto">
              <a:xfrm>
                <a:off x="452729" y="4826104"/>
                <a:ext cx="7170691" cy="1047723"/>
              </a:xfrm>
              <a:prstGeom prst="rect">
                <a:avLst/>
              </a:prstGeom>
              <a:blipFill>
                <a:blip r:embed="rId7"/>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1231850" y="5637717"/>
                <a:ext cx="3240310" cy="7399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solidFill>
                                <a:schemeClr val="tx1"/>
                              </a:solidFill>
                              <a:latin typeface="Cambria Math" panose="02040503050406030204" pitchFamily="18" charset="0"/>
                            </a:rPr>
                          </m:ctrlPr>
                        </m:sSubPr>
                        <m:e>
                          <m:r>
                            <a:rPr lang="en-US" altLang="zh-CN" sz="2000" b="1" i="1">
                              <a:solidFill>
                                <a:schemeClr val="tx1"/>
                              </a:solidFill>
                              <a:latin typeface="Cambria Math"/>
                            </a:rPr>
                            <m:t>𝒅</m:t>
                          </m:r>
                        </m:e>
                        <m:sub>
                          <m:r>
                            <a:rPr lang="en-US" altLang="zh-CN" sz="2000" b="1" i="1" smtClean="0">
                              <a:solidFill>
                                <a:schemeClr val="tx1"/>
                              </a:solidFill>
                              <a:latin typeface="Cambria Math" panose="02040503050406030204" pitchFamily="18" charset="0"/>
                            </a:rPr>
                            <m:t>𝟑</m:t>
                          </m:r>
                        </m:sub>
                      </m:sSub>
                      <m:d>
                        <m:dPr>
                          <m:ctrlPr>
                            <a:rPr lang="en-US" altLang="zh-CN" sz="2000" b="1" i="1">
                              <a:solidFill>
                                <a:schemeClr val="tx1"/>
                              </a:solidFill>
                              <a:latin typeface="Cambria Math" panose="02040503050406030204" pitchFamily="18" charset="0"/>
                            </a:rPr>
                          </m:ctrlPr>
                        </m:dPr>
                        <m:e>
                          <m:r>
                            <a:rPr lang="en-US" altLang="zh-CN" sz="2000" b="1" i="1">
                              <a:solidFill>
                                <a:schemeClr val="tx1"/>
                              </a:solidFill>
                              <a:latin typeface="Cambria Math"/>
                            </a:rPr>
                            <m:t>𝝀</m:t>
                          </m:r>
                        </m:e>
                      </m:d>
                      <m:r>
                        <a:rPr lang="en-US" altLang="zh-CN" sz="2000" b="1" i="1">
                          <a:solidFill>
                            <a:schemeClr val="tx1"/>
                          </a:solidFill>
                          <a:latin typeface="Cambria Math"/>
                        </a:rPr>
                        <m:t>=</m:t>
                      </m:r>
                      <m:f>
                        <m:fPr>
                          <m:ctrlPr>
                            <a:rPr lang="en-US" altLang="zh-CN" sz="2000" b="1" i="1" smtClean="0">
                              <a:solidFill>
                                <a:schemeClr val="tx1"/>
                              </a:solidFill>
                              <a:latin typeface="Cambria Math" panose="02040503050406030204" pitchFamily="18" charset="0"/>
                            </a:rPr>
                          </m:ctrlPr>
                        </m:fPr>
                        <m:num>
                          <m:sSub>
                            <m:sSubPr>
                              <m:ctrlPr>
                                <a:rPr lang="en-US" altLang="zh-CN" sz="2000" b="1" i="1" smtClean="0">
                                  <a:solidFill>
                                    <a:schemeClr val="tx1"/>
                                  </a:solidFill>
                                  <a:latin typeface="Cambria Math" panose="02040503050406030204" pitchFamily="18" charset="0"/>
                                </a:rPr>
                              </m:ctrlPr>
                            </m:sSubPr>
                            <m:e>
                              <m:r>
                                <a:rPr lang="en-US" altLang="zh-CN" sz="2000" b="1" i="1" smtClean="0">
                                  <a:solidFill>
                                    <a:schemeClr val="tx1"/>
                                  </a:solidFill>
                                  <a:latin typeface="Cambria Math" panose="02040503050406030204" pitchFamily="18" charset="0"/>
                                </a:rPr>
                                <m:t>𝑫</m:t>
                              </m:r>
                            </m:e>
                            <m:sub>
                              <m:r>
                                <a:rPr lang="en-US" altLang="zh-CN" sz="2000" b="1" i="1" smtClean="0">
                                  <a:solidFill>
                                    <a:schemeClr val="tx1"/>
                                  </a:solidFill>
                                  <a:latin typeface="Cambria Math" panose="02040503050406030204" pitchFamily="18" charset="0"/>
                                </a:rPr>
                                <m:t>𝟑</m:t>
                              </m:r>
                            </m:sub>
                          </m:sSub>
                          <m:d>
                            <m:dPr>
                              <m:ctrlPr>
                                <a:rPr lang="en-US" altLang="zh-CN" sz="2000" b="1" i="1" smtClean="0">
                                  <a:solidFill>
                                    <a:schemeClr val="tx1"/>
                                  </a:solidFill>
                                  <a:latin typeface="Cambria Math" panose="02040503050406030204" pitchFamily="18" charset="0"/>
                                </a:rPr>
                              </m:ctrlPr>
                            </m:dPr>
                            <m:e>
                              <m:r>
                                <a:rPr lang="en-US" altLang="zh-CN" sz="2000" b="1" i="1" smtClean="0">
                                  <a:solidFill>
                                    <a:schemeClr val="tx1"/>
                                  </a:solidFill>
                                  <a:latin typeface="Cambria Math" panose="02040503050406030204" pitchFamily="18" charset="0"/>
                                </a:rPr>
                                <m:t>𝝀</m:t>
                              </m:r>
                            </m:e>
                          </m:d>
                        </m:num>
                        <m:den>
                          <m:sSub>
                            <m:sSubPr>
                              <m:ctrlPr>
                                <a:rPr lang="en-US" altLang="zh-CN" sz="2000" b="1" i="1" smtClean="0">
                                  <a:solidFill>
                                    <a:schemeClr val="tx1"/>
                                  </a:solidFill>
                                  <a:latin typeface="Cambria Math" panose="02040503050406030204" pitchFamily="18" charset="0"/>
                                </a:rPr>
                              </m:ctrlPr>
                            </m:sSubPr>
                            <m:e>
                              <m:r>
                                <a:rPr lang="en-US" altLang="zh-CN" sz="2000" b="1" i="1" smtClean="0">
                                  <a:solidFill>
                                    <a:schemeClr val="tx1"/>
                                  </a:solidFill>
                                  <a:latin typeface="Cambria Math" panose="02040503050406030204" pitchFamily="18" charset="0"/>
                                </a:rPr>
                                <m:t>𝑫</m:t>
                              </m:r>
                            </m:e>
                            <m:sub>
                              <m:r>
                                <a:rPr lang="en-US" altLang="zh-CN" sz="2000" b="1" i="1" smtClean="0">
                                  <a:solidFill>
                                    <a:schemeClr val="tx1"/>
                                  </a:solidFill>
                                  <a:latin typeface="Cambria Math" panose="02040503050406030204" pitchFamily="18" charset="0"/>
                                </a:rPr>
                                <m:t>𝟐</m:t>
                              </m:r>
                            </m:sub>
                          </m:sSub>
                          <m:d>
                            <m:dPr>
                              <m:ctrlPr>
                                <a:rPr lang="en-US" altLang="zh-CN" sz="2000" b="1" i="1" smtClean="0">
                                  <a:solidFill>
                                    <a:schemeClr val="tx1"/>
                                  </a:solidFill>
                                  <a:latin typeface="Cambria Math" panose="02040503050406030204" pitchFamily="18" charset="0"/>
                                </a:rPr>
                              </m:ctrlPr>
                            </m:dPr>
                            <m:e>
                              <m:r>
                                <a:rPr lang="en-US" altLang="zh-CN" sz="2000" b="1" i="1" smtClean="0">
                                  <a:solidFill>
                                    <a:schemeClr val="tx1"/>
                                  </a:solidFill>
                                  <a:latin typeface="Cambria Math" panose="02040503050406030204" pitchFamily="18" charset="0"/>
                                </a:rPr>
                                <m:t>𝝀</m:t>
                              </m:r>
                            </m:e>
                          </m:d>
                        </m:den>
                      </m:f>
                      <m:r>
                        <a:rPr lang="en-US" altLang="zh-CN" sz="2000" b="1" i="1" smtClean="0">
                          <a:solidFill>
                            <a:schemeClr val="tx1"/>
                          </a:solidFill>
                          <a:latin typeface="Cambria Math" panose="02040503050406030204" pitchFamily="18" charset="0"/>
                        </a:rPr>
                        <m:t>=</m:t>
                      </m:r>
                      <m:sSup>
                        <m:sSupPr>
                          <m:ctrlPr>
                            <a:rPr lang="en-US" altLang="zh-CN" sz="2000" b="1" i="1" smtClean="0">
                              <a:solidFill>
                                <a:schemeClr val="tx1"/>
                              </a:solidFill>
                              <a:latin typeface="Cambria Math" panose="02040503050406030204" pitchFamily="18" charset="0"/>
                            </a:rPr>
                          </m:ctrlPr>
                        </m:sSupPr>
                        <m:e>
                          <m:d>
                            <m:dPr>
                              <m:ctrlPr>
                                <a:rPr lang="en-US" altLang="zh-CN" sz="2000" b="1" i="1" smtClean="0">
                                  <a:solidFill>
                                    <a:schemeClr val="tx1"/>
                                  </a:solidFill>
                                  <a:latin typeface="Cambria Math" panose="02040503050406030204" pitchFamily="18" charset="0"/>
                                </a:rPr>
                              </m:ctrlPr>
                            </m:dPr>
                            <m:e>
                              <m:r>
                                <a:rPr lang="en-US" altLang="zh-CN" sz="2000" b="1" i="1">
                                  <a:solidFill>
                                    <a:schemeClr val="tx1"/>
                                  </a:solidFill>
                                  <a:latin typeface="Cambria Math"/>
                                </a:rPr>
                                <m:t>𝝀</m:t>
                              </m:r>
                              <m:r>
                                <a:rPr lang="en-US" altLang="zh-CN" sz="2000" b="1" i="1">
                                  <a:solidFill>
                                    <a:schemeClr val="tx1"/>
                                  </a:solidFill>
                                  <a:latin typeface="Cambria Math"/>
                                </a:rPr>
                                <m:t>−</m:t>
                              </m:r>
                              <m:r>
                                <a:rPr lang="en-US" altLang="zh-CN" sz="2000" b="1" i="1">
                                  <a:solidFill>
                                    <a:schemeClr val="tx1"/>
                                  </a:solidFill>
                                  <a:latin typeface="Cambria Math"/>
                                </a:rPr>
                                <m:t>𝟏</m:t>
                              </m:r>
                            </m:e>
                          </m:d>
                        </m:e>
                        <m:sup>
                          <m:r>
                            <a:rPr lang="en-US" altLang="zh-CN" sz="2000" b="1" i="1" smtClean="0">
                              <a:solidFill>
                                <a:schemeClr val="tx1"/>
                              </a:solidFill>
                              <a:latin typeface="Cambria Math" panose="02040503050406030204" pitchFamily="18" charset="0"/>
                            </a:rPr>
                            <m:t>𝟐</m:t>
                          </m:r>
                        </m:sup>
                      </m:sSup>
                    </m:oMath>
                  </m:oMathPara>
                </a14:m>
                <a:endParaRPr lang="zh-CN" altLang="en-US" sz="2000" dirty="0">
                  <a:solidFill>
                    <a:schemeClr val="tx1"/>
                  </a:solidFill>
                </a:endParaRPr>
              </a:p>
            </p:txBody>
          </p:sp>
        </mc:Choice>
        <mc:Fallback xmlns="">
          <p:sp>
            <p:nvSpPr>
              <p:cNvPr id="4" name="矩形 3"/>
              <p:cNvSpPr>
                <a:spLocks noRot="1" noChangeAspect="1" noMove="1" noResize="1" noEditPoints="1" noAdjustHandles="1" noChangeArrowheads="1" noChangeShapeType="1" noTextEdit="1"/>
              </p:cNvSpPr>
              <p:nvPr/>
            </p:nvSpPr>
            <p:spPr>
              <a:xfrm>
                <a:off x="1231850" y="5637717"/>
                <a:ext cx="3240310" cy="739946"/>
              </a:xfrm>
              <a:prstGeom prst="rect">
                <a:avLst/>
              </a:prstGeom>
              <a:blipFill>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5050643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计算矩阵</a:t>
            </a:r>
            <a:r>
              <a:rPr lang="en-US" altLang="zh-CN" dirty="0"/>
              <a:t>Jordan</a:t>
            </a:r>
            <a:r>
              <a:rPr lang="zh-CN" altLang="en-US" dirty="0"/>
              <a:t>标准形的方法一</a:t>
            </a:r>
          </a:p>
        </p:txBody>
      </p:sp>
      <p:sp>
        <p:nvSpPr>
          <p:cNvPr id="6" name="矩形 5"/>
          <p:cNvSpPr/>
          <p:nvPr/>
        </p:nvSpPr>
        <p:spPr>
          <a:xfrm>
            <a:off x="634442" y="1474040"/>
            <a:ext cx="1049262" cy="461665"/>
          </a:xfrm>
          <a:prstGeom prst="rect">
            <a:avLst/>
          </a:prstGeom>
        </p:spPr>
        <p:txBody>
          <a:bodyPr wrap="none">
            <a:spAutoFit/>
          </a:bodyPr>
          <a:lstStyle/>
          <a:p>
            <a:r>
              <a:rPr kumimoji="1" lang="en-US" altLang="zh-CN" sz="2400" b="1" dirty="0">
                <a:solidFill>
                  <a:srgbClr val="000000"/>
                </a:solidFill>
                <a:latin typeface="Cambria" pitchFamily="18" charset="0"/>
                <a:ea typeface="Cambria" pitchFamily="18" charset="0"/>
              </a:rPr>
              <a:t>Step 4</a:t>
            </a:r>
            <a:endParaRPr lang="zh-CN" altLang="en-US" sz="2400" dirty="0">
              <a:latin typeface="Cambria" pitchFamily="18" charset="0"/>
            </a:endParaRPr>
          </a:p>
        </p:txBody>
      </p:sp>
      <mc:AlternateContent xmlns:mc="http://schemas.openxmlformats.org/markup-compatibility/2006" xmlns:a14="http://schemas.microsoft.com/office/drawing/2010/main">
        <mc:Choice Requires="a14">
          <p:sp>
            <p:nvSpPr>
              <p:cNvPr id="24" name="Rectangle 8">
                <a:extLst>
                  <a:ext uri="{FF2B5EF4-FFF2-40B4-BE49-F238E27FC236}">
                    <a16:creationId xmlns:a16="http://schemas.microsoft.com/office/drawing/2014/main" id="{88E0C11F-6794-4FFC-92F4-CE4389D1E38A}"/>
                  </a:ext>
                </a:extLst>
              </p:cNvPr>
              <p:cNvSpPr>
                <a:spLocks noChangeArrowheads="1"/>
              </p:cNvSpPr>
              <p:nvPr/>
            </p:nvSpPr>
            <p:spPr bwMode="auto">
              <a:xfrm>
                <a:off x="594850" y="2994529"/>
                <a:ext cx="7561263" cy="1938992"/>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lnSpc>
                    <a:spcPct val="120000"/>
                  </a:lnSpc>
                </a:pPr>
                <a:r>
                  <a:rPr lang="zh-CN" altLang="en-US" sz="2800" b="1" dirty="0">
                    <a:solidFill>
                      <a:schemeClr val="accent6"/>
                    </a:solidFill>
                    <a:latin typeface="+mn-ea"/>
                  </a:rPr>
                  <a:t>定义</a:t>
                </a:r>
                <a:endParaRPr lang="en-US" altLang="zh-CN" sz="2800" b="1" dirty="0">
                  <a:solidFill>
                    <a:schemeClr val="accent6"/>
                  </a:solidFill>
                  <a:latin typeface="+mn-ea"/>
                </a:endParaRPr>
              </a:p>
              <a:p>
                <a:pPr marL="361950">
                  <a:lnSpc>
                    <a:spcPct val="120000"/>
                  </a:lnSpc>
                </a:pPr>
                <a:r>
                  <a:rPr lang="zh-CN" altLang="en-US" sz="2400" b="1" kern="0" dirty="0">
                    <a:solidFill>
                      <a:srgbClr val="000000"/>
                    </a:solidFill>
                    <a:latin typeface="+mn-ea"/>
                  </a:rPr>
                  <a:t>将</a:t>
                </a:r>
                <a14:m>
                  <m:oMath xmlns:m="http://schemas.openxmlformats.org/officeDocument/2006/math">
                    <m:r>
                      <a:rPr lang="en-US" altLang="zh-CN" sz="2400" b="1" i="1" kern="0">
                        <a:solidFill>
                          <a:srgbClr val="000000"/>
                        </a:solidFill>
                        <a:latin typeface="Cambria Math"/>
                      </a:rPr>
                      <m:t>𝑨</m:t>
                    </m:r>
                    <m:d>
                      <m:dPr>
                        <m:ctrlPr>
                          <a:rPr lang="en-US" altLang="zh-CN" sz="2400" b="1" i="1" kern="0">
                            <a:solidFill>
                              <a:srgbClr val="000000"/>
                            </a:solidFill>
                            <a:latin typeface="Cambria Math" panose="02040503050406030204" pitchFamily="18" charset="0"/>
                          </a:rPr>
                        </m:ctrlPr>
                      </m:dPr>
                      <m:e>
                        <m:r>
                          <a:rPr lang="zh-CN" altLang="en-US" sz="2400" b="1" i="1" kern="0">
                            <a:solidFill>
                              <a:srgbClr val="000000"/>
                            </a:solidFill>
                            <a:latin typeface="Cambria Math"/>
                          </a:rPr>
                          <m:t>𝝀</m:t>
                        </m:r>
                      </m:e>
                    </m:d>
                  </m:oMath>
                </a14:m>
                <a:r>
                  <a:rPr lang="zh-CN" altLang="en-US" sz="2400" b="1" kern="0" dirty="0">
                    <a:solidFill>
                      <a:srgbClr val="000000"/>
                    </a:solidFill>
                    <a:latin typeface="+mn-ea"/>
                  </a:rPr>
                  <a:t>的所有的次数大于零的不变因子分解为互不相同的一次因式的方幂的乘积</a:t>
                </a:r>
                <a:r>
                  <a:rPr lang="en-US" altLang="zh-CN" sz="2400" b="1" kern="0" dirty="0">
                    <a:solidFill>
                      <a:srgbClr val="000000"/>
                    </a:solidFill>
                    <a:latin typeface="+mn-ea"/>
                  </a:rPr>
                  <a:t>, </a:t>
                </a:r>
                <a:r>
                  <a:rPr lang="zh-CN" altLang="en-US" sz="2400" b="1" kern="0" dirty="0">
                    <a:solidFill>
                      <a:srgbClr val="000000"/>
                    </a:solidFill>
                    <a:latin typeface="+mn-ea"/>
                  </a:rPr>
                  <a:t>这些一次因式方幂称为</a:t>
                </a:r>
                <a14:m>
                  <m:oMath xmlns:m="http://schemas.openxmlformats.org/officeDocument/2006/math">
                    <m:r>
                      <a:rPr lang="en-US" altLang="zh-CN" sz="2400" b="1" i="1" kern="0">
                        <a:solidFill>
                          <a:srgbClr val="000000"/>
                        </a:solidFill>
                        <a:latin typeface="Cambria Math"/>
                      </a:rPr>
                      <m:t>𝑨</m:t>
                    </m:r>
                    <m:d>
                      <m:dPr>
                        <m:ctrlPr>
                          <a:rPr lang="en-US" altLang="zh-CN" sz="2400" b="1" i="1" kern="0">
                            <a:solidFill>
                              <a:srgbClr val="000000"/>
                            </a:solidFill>
                            <a:latin typeface="Cambria Math" panose="02040503050406030204" pitchFamily="18" charset="0"/>
                          </a:rPr>
                        </m:ctrlPr>
                      </m:dPr>
                      <m:e>
                        <m:r>
                          <a:rPr lang="zh-CN" altLang="en-US" sz="2400" b="1" i="1" kern="0">
                            <a:solidFill>
                              <a:srgbClr val="000000"/>
                            </a:solidFill>
                            <a:latin typeface="Cambria Math"/>
                          </a:rPr>
                          <m:t>𝝀</m:t>
                        </m:r>
                      </m:e>
                    </m:d>
                  </m:oMath>
                </a14:m>
                <a:r>
                  <a:rPr lang="zh-CN" altLang="en-US" sz="2400" b="1" kern="0" dirty="0">
                    <a:solidFill>
                      <a:srgbClr val="000000"/>
                    </a:solidFill>
                    <a:latin typeface="+mn-ea"/>
                  </a:rPr>
                  <a:t>的</a:t>
                </a:r>
                <a:r>
                  <a:rPr lang="zh-CN" altLang="en-US" sz="2400" b="1" kern="0" dirty="0">
                    <a:solidFill>
                      <a:srgbClr val="00B0F0"/>
                    </a:solidFill>
                    <a:latin typeface="+mn-ea"/>
                  </a:rPr>
                  <a:t>初级因子</a:t>
                </a:r>
                <a:r>
                  <a:rPr lang="en-US" altLang="zh-CN" sz="2400" b="1" kern="0" dirty="0">
                    <a:solidFill>
                      <a:srgbClr val="000000"/>
                    </a:solidFill>
                    <a:latin typeface="+mn-ea"/>
                  </a:rPr>
                  <a:t>.</a:t>
                </a:r>
                <a:endParaRPr lang="zh-CN" altLang="en-US" sz="2400" b="1" dirty="0">
                  <a:latin typeface="+mn-ea"/>
                </a:endParaRPr>
              </a:p>
            </p:txBody>
          </p:sp>
        </mc:Choice>
        <mc:Fallback xmlns="">
          <p:sp>
            <p:nvSpPr>
              <p:cNvPr id="24" name="Rectangle 8">
                <a:extLst>
                  <a:ext uri="{FF2B5EF4-FFF2-40B4-BE49-F238E27FC236}">
                    <a16:creationId xmlns="" xmlns:a16="http://schemas.microsoft.com/office/drawing/2014/main" xmlns:a14="http://schemas.microsoft.com/office/drawing/2010/main" id="{88E0C11F-6794-4FFC-92F4-CE4389D1E38A}"/>
                  </a:ext>
                </a:extLst>
              </p:cNvPr>
              <p:cNvSpPr>
                <a:spLocks noRot="1" noChangeAspect="1" noMove="1" noResize="1" noEditPoints="1" noAdjustHandles="1" noChangeArrowheads="1" noChangeShapeType="1" noTextEdit="1"/>
              </p:cNvSpPr>
              <p:nvPr/>
            </p:nvSpPr>
            <p:spPr bwMode="auto">
              <a:xfrm>
                <a:off x="594850" y="2994529"/>
                <a:ext cx="7561263" cy="1938992"/>
              </a:xfrm>
              <a:prstGeom prst="rect">
                <a:avLst/>
              </a:prstGeom>
              <a:blipFill rotWithShape="1">
                <a:blip r:embed="rId2"/>
                <a:stretch>
                  <a:fillRect l="-1694" t="-943" b="-440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3" name="矩形 12"/>
          <p:cNvSpPr/>
          <p:nvPr/>
        </p:nvSpPr>
        <p:spPr>
          <a:xfrm>
            <a:off x="2707226" y="1510809"/>
            <a:ext cx="1415772" cy="461665"/>
          </a:xfrm>
          <a:prstGeom prst="rect">
            <a:avLst/>
          </a:prstGeom>
          <a:solidFill>
            <a:schemeClr val="accent5">
              <a:lumMod val="20000"/>
              <a:lumOff val="80000"/>
            </a:schemeClr>
          </a:solidFill>
          <a:ln w="22225">
            <a:noFill/>
            <a:prstDash val="solid"/>
          </a:ln>
          <a:effectLst>
            <a:outerShdw blurRad="50800" dist="38100" dir="2700000" algn="tl" rotWithShape="0">
              <a:prstClr val="black">
                <a:alpha val="40000"/>
              </a:prstClr>
            </a:outerShdw>
          </a:effectLst>
          <a:scene3d>
            <a:camera prst="orthographicFront"/>
            <a:lightRig rig="threePt" dir="t"/>
          </a:scene3d>
          <a:sp3d>
            <a:bevelT w="38100" h="38100" prst="relaxedInset"/>
          </a:sp3d>
        </p:spPr>
        <p:txBody>
          <a:bodyPr wrap="none">
            <a:spAutoFit/>
          </a:bodyPr>
          <a:lstStyle/>
          <a:p>
            <a:r>
              <a:rPr lang="zh-CN" altLang="en-US" sz="2400" b="1" dirty="0">
                <a:solidFill>
                  <a:schemeClr val="accent6">
                    <a:lumMod val="75000"/>
                  </a:schemeClr>
                </a:solidFill>
              </a:rPr>
              <a:t>不变因子</a:t>
            </a:r>
          </a:p>
        </p:txBody>
      </p:sp>
      <p:grpSp>
        <p:nvGrpSpPr>
          <p:cNvPr id="15" name="组合 14"/>
          <p:cNvGrpSpPr/>
          <p:nvPr/>
        </p:nvGrpSpPr>
        <p:grpSpPr>
          <a:xfrm>
            <a:off x="2700401" y="2050751"/>
            <a:ext cx="1415772" cy="824035"/>
            <a:chOff x="2700401" y="3804052"/>
            <a:chExt cx="1415772" cy="824035"/>
          </a:xfrm>
        </p:grpSpPr>
        <p:sp>
          <p:nvSpPr>
            <p:cNvPr id="17" name="矩形 16"/>
            <p:cNvSpPr/>
            <p:nvPr/>
          </p:nvSpPr>
          <p:spPr>
            <a:xfrm>
              <a:off x="2700401" y="4166422"/>
              <a:ext cx="1415772" cy="461665"/>
            </a:xfrm>
            <a:prstGeom prst="rect">
              <a:avLst/>
            </a:prstGeom>
            <a:solidFill>
              <a:schemeClr val="accent5">
                <a:lumMod val="20000"/>
                <a:lumOff val="80000"/>
              </a:schemeClr>
            </a:solidFill>
            <a:ln w="22225">
              <a:noFill/>
              <a:prstDash val="solid"/>
            </a:ln>
            <a:effectLst>
              <a:outerShdw blurRad="50800" dist="38100" dir="2700000" algn="tl" rotWithShape="0">
                <a:prstClr val="black">
                  <a:alpha val="40000"/>
                </a:prstClr>
              </a:outerShdw>
            </a:effectLst>
            <a:scene3d>
              <a:camera prst="orthographicFront"/>
              <a:lightRig rig="threePt" dir="t"/>
            </a:scene3d>
            <a:sp3d>
              <a:bevelT w="38100" h="38100" prst="relaxedInset"/>
            </a:sp3d>
          </p:spPr>
          <p:txBody>
            <a:bodyPr wrap="none">
              <a:spAutoFit/>
            </a:bodyPr>
            <a:lstStyle/>
            <a:p>
              <a:r>
                <a:rPr lang="zh-CN" altLang="en-US" sz="2400" b="1" dirty="0">
                  <a:solidFill>
                    <a:schemeClr val="accent6">
                      <a:lumMod val="75000"/>
                    </a:schemeClr>
                  </a:solidFill>
                </a:rPr>
                <a:t>初级因子</a:t>
              </a:r>
            </a:p>
          </p:txBody>
        </p:sp>
        <p:sp>
          <p:nvSpPr>
            <p:cNvPr id="22" name="下箭头 21"/>
            <p:cNvSpPr/>
            <p:nvPr/>
          </p:nvSpPr>
          <p:spPr>
            <a:xfrm>
              <a:off x="3348000" y="3804052"/>
              <a:ext cx="144000" cy="324000"/>
            </a:xfrm>
            <a:prstGeom prst="downArrow">
              <a:avLst/>
            </a:prstGeom>
            <a:solidFill>
              <a:schemeClr val="accent5">
                <a:lumMod val="20000"/>
                <a:lumOff val="80000"/>
              </a:schemeClr>
            </a:solidFill>
            <a:ln>
              <a:noFill/>
              <a:prstDash val="solid"/>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grpSp>
      <p:sp>
        <p:nvSpPr>
          <p:cNvPr id="9" name="Rectangle 8">
            <a:extLst>
              <a:ext uri="{FF2B5EF4-FFF2-40B4-BE49-F238E27FC236}">
                <a16:creationId xmlns:a16="http://schemas.microsoft.com/office/drawing/2014/main" id="{88E0C11F-6794-4FFC-92F4-CE4389D1E38A}"/>
              </a:ext>
            </a:extLst>
          </p:cNvPr>
          <p:cNvSpPr>
            <a:spLocks noChangeArrowheads="1"/>
          </p:cNvSpPr>
          <p:nvPr/>
        </p:nvSpPr>
        <p:spPr bwMode="auto">
          <a:xfrm>
            <a:off x="634441" y="5263769"/>
            <a:ext cx="66114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zh-CN" altLang="en-US" sz="2000" b="1" dirty="0">
                <a:solidFill>
                  <a:srgbClr val="FF0000"/>
                </a:solidFill>
                <a:latin typeface="+mn-ea"/>
              </a:rPr>
              <a:t>注</a:t>
            </a:r>
            <a:r>
              <a:rPr lang="en-US" altLang="zh-CN" sz="2000" b="1" dirty="0">
                <a:latin typeface="+mn-ea"/>
              </a:rPr>
              <a:t>.  </a:t>
            </a:r>
            <a:r>
              <a:rPr lang="zh-CN" altLang="en-US" sz="2000" b="1" dirty="0">
                <a:latin typeface="+mn-ea"/>
              </a:rPr>
              <a:t>来自于不同的不变因子的一次因子的方幂不能合并</a:t>
            </a:r>
            <a:r>
              <a:rPr lang="en-US" altLang="zh-CN" sz="2000" b="1" dirty="0">
                <a:latin typeface="+mn-ea"/>
              </a:rPr>
              <a:t>.</a:t>
            </a:r>
            <a:endParaRPr lang="zh-CN" altLang="en-US" sz="2000" dirty="0">
              <a:solidFill>
                <a:srgbClr val="0070C0"/>
              </a:solidFill>
              <a:latin typeface="+mn-ea"/>
            </a:endParaRPr>
          </a:p>
        </p:txBody>
      </p:sp>
    </p:spTree>
    <p:extLst>
      <p:ext uri="{BB962C8B-B14F-4D97-AF65-F5344CB8AC3E}">
        <p14:creationId xmlns:p14="http://schemas.microsoft.com/office/powerpoint/2010/main" val="676366410"/>
      </p:ext>
    </p:extLst>
  </p:cSld>
  <p:clrMapOvr>
    <a:masterClrMapping/>
  </p:clrMapOvr>
  <p:transition spd="slow">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计算矩阵</a:t>
            </a:r>
            <a:r>
              <a:rPr lang="en-US" altLang="zh-CN" dirty="0"/>
              <a:t>Jordan</a:t>
            </a:r>
            <a:r>
              <a:rPr lang="zh-CN" altLang="en-US" dirty="0"/>
              <a:t>标准形的方法一</a:t>
            </a:r>
          </a:p>
        </p:txBody>
      </p:sp>
      <mc:AlternateContent xmlns:mc="http://schemas.openxmlformats.org/markup-compatibility/2006" xmlns:a14="http://schemas.microsoft.com/office/drawing/2010/main">
        <mc:Choice Requires="a14">
          <p:sp>
            <p:nvSpPr>
              <p:cNvPr id="3" name="Rectangle 13"/>
              <p:cNvSpPr>
                <a:spLocks noChangeArrowheads="1"/>
              </p:cNvSpPr>
              <p:nvPr/>
            </p:nvSpPr>
            <p:spPr bwMode="auto">
              <a:xfrm>
                <a:off x="714791" y="1494331"/>
                <a:ext cx="7415213" cy="109844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SzTx/>
                  <a:buFontTx/>
                  <a:buNone/>
                </a:pPr>
                <a:r>
                  <a:rPr lang="zh-CN" altLang="en-US" sz="2400" b="1" dirty="0">
                    <a:solidFill>
                      <a:srgbClr val="006666"/>
                    </a:solidFill>
                    <a:latin typeface="+mn-ea"/>
                    <a:ea typeface="+mn-ea"/>
                  </a:rPr>
                  <a:t>例</a:t>
                </a:r>
                <a:r>
                  <a:rPr lang="en-US" altLang="zh-CN" sz="2400" b="1" dirty="0">
                    <a:solidFill>
                      <a:srgbClr val="006666"/>
                    </a:solidFill>
                    <a:latin typeface="+mn-ea"/>
                    <a:ea typeface="+mn-ea"/>
                  </a:rPr>
                  <a:t>1  </a:t>
                </a:r>
                <a:r>
                  <a:rPr lang="zh-CN" altLang="en-US" sz="2400" b="1" dirty="0">
                    <a:solidFill>
                      <a:srgbClr val="006666"/>
                    </a:solidFill>
                    <a:latin typeface="+mn-ea"/>
                    <a:ea typeface="+mn-ea"/>
                  </a:rPr>
                  <a:t>求矩阵</a:t>
                </a:r>
                <a14:m>
                  <m:oMath xmlns:m="http://schemas.openxmlformats.org/officeDocument/2006/math">
                    <m:r>
                      <a:rPr lang="en-US" altLang="zh-CN" sz="2400" b="1" i="1" smtClean="0">
                        <a:solidFill>
                          <a:srgbClr val="006666"/>
                        </a:solidFill>
                        <a:latin typeface="Cambria Math"/>
                        <a:ea typeface="+mn-ea"/>
                      </a:rPr>
                      <m:t>𝑨</m:t>
                    </m:r>
                    <m:r>
                      <a:rPr lang="en-US" altLang="zh-CN" sz="2400" b="0" i="1" smtClean="0">
                        <a:solidFill>
                          <a:srgbClr val="006666"/>
                        </a:solidFill>
                        <a:latin typeface="Cambria Math"/>
                        <a:ea typeface="+mn-ea"/>
                      </a:rPr>
                      <m:t>=</m:t>
                    </m:r>
                    <m:d>
                      <m:dPr>
                        <m:begChr m:val="["/>
                        <m:endChr m:val="]"/>
                        <m:ctrlPr>
                          <a:rPr lang="en-US" altLang="zh-CN" sz="2400" i="1" smtClean="0">
                            <a:solidFill>
                              <a:srgbClr val="006666"/>
                            </a:solidFill>
                            <a:latin typeface="Cambria Math" panose="02040503050406030204" pitchFamily="18" charset="0"/>
                            <a:ea typeface="+mn-ea"/>
                          </a:rPr>
                        </m:ctrlPr>
                      </m:dPr>
                      <m:e>
                        <m:m>
                          <m:mPr>
                            <m:mcs>
                              <m:mc>
                                <m:mcPr>
                                  <m:count m:val="3"/>
                                  <m:mcJc m:val="center"/>
                                </m:mcPr>
                              </m:mc>
                            </m:mcs>
                            <m:ctrlPr>
                              <a:rPr lang="en-US" altLang="zh-CN" sz="2400" i="1" smtClean="0">
                                <a:solidFill>
                                  <a:srgbClr val="006666"/>
                                </a:solidFill>
                                <a:latin typeface="Cambria Math" panose="02040503050406030204" pitchFamily="18" charset="0"/>
                                <a:ea typeface="+mn-ea"/>
                              </a:rPr>
                            </m:ctrlPr>
                          </m:mPr>
                          <m:mr>
                            <m:e>
                              <m:r>
                                <m:rPr>
                                  <m:brk m:alnAt="7"/>
                                </m:rPr>
                                <a:rPr lang="en-US" altLang="zh-CN" sz="2400" b="0" i="1" smtClean="0">
                                  <a:solidFill>
                                    <a:srgbClr val="006666"/>
                                  </a:solidFill>
                                  <a:latin typeface="Cambria Math"/>
                                  <a:ea typeface="+mn-ea"/>
                                </a:rPr>
                                <m:t>−</m:t>
                              </m:r>
                              <m:r>
                                <a:rPr lang="en-US" altLang="zh-CN" sz="2400" b="0" i="1" smtClean="0">
                                  <a:solidFill>
                                    <a:srgbClr val="006666"/>
                                  </a:solidFill>
                                  <a:latin typeface="Cambria Math"/>
                                  <a:ea typeface="+mn-ea"/>
                                </a:rPr>
                                <m:t>1</m:t>
                              </m:r>
                            </m:e>
                            <m:e>
                              <m:r>
                                <a:rPr lang="en-US" altLang="zh-CN" sz="2400" b="0" i="1" smtClean="0">
                                  <a:solidFill>
                                    <a:srgbClr val="006666"/>
                                  </a:solidFill>
                                  <a:latin typeface="Cambria Math"/>
                                  <a:ea typeface="+mn-ea"/>
                                </a:rPr>
                                <m:t>−2</m:t>
                              </m:r>
                            </m:e>
                            <m:e>
                              <m:r>
                                <a:rPr lang="en-US" altLang="zh-CN" sz="2400" b="0" i="1" smtClean="0">
                                  <a:solidFill>
                                    <a:srgbClr val="006666"/>
                                  </a:solidFill>
                                  <a:latin typeface="Cambria Math"/>
                                  <a:ea typeface="+mn-ea"/>
                                </a:rPr>
                                <m:t>6</m:t>
                              </m:r>
                            </m:e>
                          </m:mr>
                          <m:mr>
                            <m:e>
                              <m:r>
                                <a:rPr lang="en-US" altLang="zh-CN" sz="2400" b="0" i="1" smtClean="0">
                                  <a:solidFill>
                                    <a:srgbClr val="006666"/>
                                  </a:solidFill>
                                  <a:latin typeface="Cambria Math"/>
                                  <a:ea typeface="+mn-ea"/>
                                </a:rPr>
                                <m:t>−1</m:t>
                              </m:r>
                            </m:e>
                            <m:e>
                              <m:r>
                                <a:rPr lang="en-US" altLang="zh-CN" sz="2400" b="0" i="1" smtClean="0">
                                  <a:solidFill>
                                    <a:srgbClr val="006666"/>
                                  </a:solidFill>
                                  <a:latin typeface="Cambria Math"/>
                                  <a:ea typeface="+mn-ea"/>
                                </a:rPr>
                                <m:t>0</m:t>
                              </m:r>
                            </m:e>
                            <m:e>
                              <m:r>
                                <a:rPr lang="en-US" altLang="zh-CN" sz="2400" b="0" i="1" smtClean="0">
                                  <a:solidFill>
                                    <a:srgbClr val="006666"/>
                                  </a:solidFill>
                                  <a:latin typeface="Cambria Math"/>
                                  <a:ea typeface="+mn-ea"/>
                                </a:rPr>
                                <m:t>3</m:t>
                              </m:r>
                            </m:e>
                          </m:mr>
                          <m:mr>
                            <m:e>
                              <m:r>
                                <a:rPr lang="en-US" altLang="zh-CN" sz="2400" b="0" i="1" smtClean="0">
                                  <a:solidFill>
                                    <a:srgbClr val="006666"/>
                                  </a:solidFill>
                                  <a:latin typeface="Cambria Math"/>
                                  <a:ea typeface="+mn-ea"/>
                                </a:rPr>
                                <m:t>−1</m:t>
                              </m:r>
                            </m:e>
                            <m:e>
                              <m:r>
                                <a:rPr lang="en-US" altLang="zh-CN" sz="2400" b="0" i="1" smtClean="0">
                                  <a:solidFill>
                                    <a:srgbClr val="006666"/>
                                  </a:solidFill>
                                  <a:latin typeface="Cambria Math"/>
                                  <a:ea typeface="+mn-ea"/>
                                </a:rPr>
                                <m:t>−1</m:t>
                              </m:r>
                            </m:e>
                            <m:e>
                              <m:r>
                                <a:rPr lang="en-US" altLang="zh-CN" sz="2400" b="0" i="1" smtClean="0">
                                  <a:solidFill>
                                    <a:srgbClr val="006666"/>
                                  </a:solidFill>
                                  <a:latin typeface="Cambria Math"/>
                                  <a:ea typeface="+mn-ea"/>
                                </a:rPr>
                                <m:t>4</m:t>
                              </m:r>
                            </m:e>
                          </m:mr>
                        </m:m>
                      </m:e>
                    </m:d>
                  </m:oMath>
                </a14:m>
                <a:r>
                  <a:rPr lang="zh-CN" altLang="en-US" sz="2400" b="1" dirty="0">
                    <a:solidFill>
                      <a:srgbClr val="006666"/>
                    </a:solidFill>
                    <a:latin typeface="+mn-ea"/>
                    <a:ea typeface="+mn-ea"/>
                  </a:rPr>
                  <a:t>的</a:t>
                </a:r>
                <a:r>
                  <a:rPr lang="en-US" altLang="zh-CN" sz="2400" b="1" dirty="0">
                    <a:solidFill>
                      <a:srgbClr val="006666"/>
                    </a:solidFill>
                    <a:latin typeface="Cambria" pitchFamily="18" charset="0"/>
                    <a:ea typeface="Cambria" pitchFamily="18" charset="0"/>
                  </a:rPr>
                  <a:t>Jordan</a:t>
                </a:r>
                <a:r>
                  <a:rPr lang="zh-CN" altLang="en-US" sz="2400" b="1" dirty="0">
                    <a:solidFill>
                      <a:srgbClr val="006666"/>
                    </a:solidFill>
                    <a:latin typeface="+mn-ea"/>
                    <a:ea typeface="+mn-ea"/>
                  </a:rPr>
                  <a:t>标准形</a:t>
                </a:r>
                <a:r>
                  <a:rPr lang="en-US" altLang="zh-CN" sz="2400" b="1" dirty="0">
                    <a:solidFill>
                      <a:srgbClr val="006666"/>
                    </a:solidFill>
                    <a:latin typeface="+mn-ea"/>
                    <a:ea typeface="+mn-ea"/>
                  </a:rPr>
                  <a:t>.</a:t>
                </a:r>
                <a:endParaRPr lang="zh-CN" altLang="en-US" sz="2400" b="1" dirty="0">
                  <a:solidFill>
                    <a:srgbClr val="006666"/>
                  </a:solidFill>
                  <a:latin typeface="+mn-ea"/>
                  <a:ea typeface="+mn-ea"/>
                </a:endParaRPr>
              </a:p>
            </p:txBody>
          </p:sp>
        </mc:Choice>
        <mc:Fallback xmlns="">
          <p:sp>
            <p:nvSpPr>
              <p:cNvPr id="3" name="Rectangle 13"/>
              <p:cNvSpPr>
                <a:spLocks noRot="1" noChangeAspect="1" noMove="1" noResize="1" noEditPoints="1" noAdjustHandles="1" noChangeArrowheads="1" noChangeShapeType="1" noTextEdit="1"/>
              </p:cNvSpPr>
              <p:nvPr/>
            </p:nvSpPr>
            <p:spPr bwMode="auto">
              <a:xfrm>
                <a:off x="714791" y="1494331"/>
                <a:ext cx="7415213" cy="1098442"/>
              </a:xfrm>
              <a:prstGeom prst="rect">
                <a:avLst/>
              </a:prstGeom>
              <a:blipFill rotWithShape="1">
                <a:blip r:embed="rId3"/>
                <a:stretch>
                  <a:fillRect l="-12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Rectangle 13"/>
              <p:cNvSpPr>
                <a:spLocks noChangeArrowheads="1"/>
              </p:cNvSpPr>
              <p:nvPr/>
            </p:nvSpPr>
            <p:spPr bwMode="auto">
              <a:xfrm>
                <a:off x="749771" y="2623581"/>
                <a:ext cx="8124409" cy="91134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85000"/>
                  <a:buBlip>
                    <a:blip r:embed="rId2"/>
                  </a:buBlip>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SzTx/>
                  <a:buNone/>
                </a:pPr>
                <a:r>
                  <a:rPr lang="zh-CN" altLang="en-US" sz="2000" b="1" i="0" dirty="0">
                    <a:solidFill>
                      <a:srgbClr val="006666"/>
                    </a:solidFill>
                    <a:latin typeface="+mn-ea"/>
                    <a:ea typeface="+mn-ea"/>
                  </a:rPr>
                  <a:t>解：特征矩阵为</a:t>
                </a:r>
                <a14:m>
                  <m:oMath xmlns:m="http://schemas.openxmlformats.org/officeDocument/2006/math">
                    <m:r>
                      <a:rPr lang="en-US" altLang="zh-CN" sz="2000" b="1" i="1" smtClean="0">
                        <a:solidFill>
                          <a:srgbClr val="0070C0"/>
                        </a:solidFill>
                        <a:latin typeface="Cambria Math"/>
                        <a:ea typeface="+mn-ea"/>
                      </a:rPr>
                      <m:t>𝑨</m:t>
                    </m:r>
                    <m:d>
                      <m:dPr>
                        <m:ctrlPr>
                          <a:rPr lang="en-US" altLang="zh-CN" sz="2000" b="1" i="1" smtClean="0">
                            <a:solidFill>
                              <a:srgbClr val="0070C0"/>
                            </a:solidFill>
                            <a:latin typeface="Cambria Math" panose="02040503050406030204" pitchFamily="18" charset="0"/>
                            <a:ea typeface="+mn-ea"/>
                          </a:rPr>
                        </m:ctrlPr>
                      </m:dPr>
                      <m:e>
                        <m:r>
                          <a:rPr lang="en-US" altLang="zh-CN" sz="2000" b="1" i="1" smtClean="0">
                            <a:solidFill>
                              <a:srgbClr val="0070C0"/>
                            </a:solidFill>
                            <a:latin typeface="Cambria Math"/>
                            <a:ea typeface="+mn-ea"/>
                          </a:rPr>
                          <m:t>𝝀</m:t>
                        </m:r>
                      </m:e>
                    </m:d>
                    <m:r>
                      <a:rPr lang="en-US" altLang="zh-CN" sz="2000" b="1" i="1" smtClean="0">
                        <a:solidFill>
                          <a:srgbClr val="0070C0"/>
                        </a:solidFill>
                        <a:latin typeface="Cambria Math"/>
                        <a:ea typeface="+mn-ea"/>
                      </a:rPr>
                      <m:t>=</m:t>
                    </m:r>
                    <m:r>
                      <a:rPr lang="en-US" altLang="zh-CN" sz="2000" b="1" i="1" smtClean="0">
                        <a:solidFill>
                          <a:srgbClr val="0070C0"/>
                        </a:solidFill>
                        <a:latin typeface="Cambria Math"/>
                        <a:ea typeface="+mn-ea"/>
                      </a:rPr>
                      <m:t>𝝀</m:t>
                    </m:r>
                    <m:r>
                      <a:rPr lang="en-US" altLang="zh-CN" sz="2000" b="1" i="1" smtClean="0">
                        <a:solidFill>
                          <a:srgbClr val="0070C0"/>
                        </a:solidFill>
                        <a:latin typeface="Cambria Math"/>
                        <a:ea typeface="+mn-ea"/>
                      </a:rPr>
                      <m:t>𝑬</m:t>
                    </m:r>
                    <m:r>
                      <a:rPr lang="en-US" altLang="zh-CN" sz="2000" b="1" i="1" smtClean="0">
                        <a:solidFill>
                          <a:srgbClr val="0070C0"/>
                        </a:solidFill>
                        <a:latin typeface="Cambria Math"/>
                        <a:ea typeface="+mn-ea"/>
                      </a:rPr>
                      <m:t>−</m:t>
                    </m:r>
                    <m:r>
                      <a:rPr lang="en-US" altLang="zh-CN" sz="2000" b="1" i="1" smtClean="0">
                        <a:solidFill>
                          <a:srgbClr val="0070C0"/>
                        </a:solidFill>
                        <a:latin typeface="Cambria Math"/>
                        <a:ea typeface="+mn-ea"/>
                      </a:rPr>
                      <m:t>𝑨</m:t>
                    </m:r>
                    <m:r>
                      <a:rPr lang="en-US" altLang="zh-CN" sz="2000" b="1" i="1" smtClean="0">
                        <a:solidFill>
                          <a:srgbClr val="0070C0"/>
                        </a:solidFill>
                        <a:latin typeface="Cambria Math"/>
                        <a:ea typeface="+mn-ea"/>
                      </a:rPr>
                      <m:t>=</m:t>
                    </m:r>
                    <m:d>
                      <m:dPr>
                        <m:begChr m:val="["/>
                        <m:endChr m:val="]"/>
                        <m:ctrlPr>
                          <a:rPr lang="en-US" altLang="zh-CN" sz="2000" b="1" i="1" smtClean="0">
                            <a:solidFill>
                              <a:srgbClr val="0070C0"/>
                            </a:solidFill>
                            <a:latin typeface="Cambria Math" panose="02040503050406030204" pitchFamily="18" charset="0"/>
                            <a:ea typeface="+mn-ea"/>
                          </a:rPr>
                        </m:ctrlPr>
                      </m:dPr>
                      <m:e>
                        <m:m>
                          <m:mPr>
                            <m:mcs>
                              <m:mc>
                                <m:mcPr>
                                  <m:count m:val="3"/>
                                  <m:mcJc m:val="center"/>
                                </m:mcPr>
                              </m:mc>
                            </m:mcs>
                            <m:ctrlPr>
                              <a:rPr lang="en-US" altLang="zh-CN" sz="2000" b="1" i="1" smtClean="0">
                                <a:solidFill>
                                  <a:srgbClr val="0070C0"/>
                                </a:solidFill>
                                <a:latin typeface="Cambria Math" panose="02040503050406030204" pitchFamily="18" charset="0"/>
                                <a:ea typeface="+mn-ea"/>
                              </a:rPr>
                            </m:ctrlPr>
                          </m:mPr>
                          <m:mr>
                            <m:e>
                              <m:r>
                                <a:rPr lang="en-US" altLang="zh-CN" sz="2000" b="1" i="1" smtClean="0">
                                  <a:solidFill>
                                    <a:srgbClr val="0070C0"/>
                                  </a:solidFill>
                                  <a:latin typeface="Cambria Math"/>
                                  <a:ea typeface="+mn-ea"/>
                                </a:rPr>
                                <m:t>𝝀</m:t>
                              </m:r>
                              <m:r>
                                <a:rPr lang="en-US" altLang="zh-CN" sz="2000" b="1" i="1" smtClean="0">
                                  <a:solidFill>
                                    <a:srgbClr val="0070C0"/>
                                  </a:solidFill>
                                  <a:latin typeface="Cambria Math"/>
                                  <a:ea typeface="+mn-ea"/>
                                </a:rPr>
                                <m:t>+</m:t>
                              </m:r>
                              <m:r>
                                <a:rPr lang="en-US" altLang="zh-CN" sz="2000" b="1" i="1" smtClean="0">
                                  <a:solidFill>
                                    <a:srgbClr val="0070C0"/>
                                  </a:solidFill>
                                  <a:latin typeface="Cambria Math"/>
                                  <a:ea typeface="+mn-ea"/>
                                </a:rPr>
                                <m:t>𝟏</m:t>
                              </m:r>
                            </m:e>
                            <m:e>
                              <m:r>
                                <a:rPr lang="en-US" altLang="zh-CN" sz="2000" b="1" i="1" smtClean="0">
                                  <a:solidFill>
                                    <a:srgbClr val="0070C0"/>
                                  </a:solidFill>
                                  <a:latin typeface="Cambria Math"/>
                                  <a:ea typeface="+mn-ea"/>
                                </a:rPr>
                                <m:t>𝟐</m:t>
                              </m:r>
                            </m:e>
                            <m:e>
                              <m:r>
                                <a:rPr lang="en-US" altLang="zh-CN" sz="2000" b="1" i="1" smtClean="0">
                                  <a:solidFill>
                                    <a:srgbClr val="0070C0"/>
                                  </a:solidFill>
                                  <a:latin typeface="Cambria Math"/>
                                  <a:ea typeface="+mn-ea"/>
                                </a:rPr>
                                <m:t>−</m:t>
                              </m:r>
                              <m:r>
                                <a:rPr lang="en-US" altLang="zh-CN" sz="2000" b="1" i="1" smtClean="0">
                                  <a:solidFill>
                                    <a:srgbClr val="0070C0"/>
                                  </a:solidFill>
                                  <a:latin typeface="Cambria Math"/>
                                  <a:ea typeface="+mn-ea"/>
                                </a:rPr>
                                <m:t>𝟔</m:t>
                              </m:r>
                            </m:e>
                          </m:mr>
                          <m:mr>
                            <m:e>
                              <m:r>
                                <a:rPr lang="en-US" altLang="zh-CN" sz="2000" b="1" i="1" smtClean="0">
                                  <a:solidFill>
                                    <a:srgbClr val="0070C0"/>
                                  </a:solidFill>
                                  <a:latin typeface="Cambria Math"/>
                                  <a:ea typeface="+mn-ea"/>
                                </a:rPr>
                                <m:t>𝟏</m:t>
                              </m:r>
                            </m:e>
                            <m:e>
                              <m:r>
                                <a:rPr lang="en-US" altLang="zh-CN" sz="2000" b="1" i="1">
                                  <a:solidFill>
                                    <a:srgbClr val="0070C0"/>
                                  </a:solidFill>
                                  <a:latin typeface="Cambria Math"/>
                                  <a:ea typeface="+mn-ea"/>
                                </a:rPr>
                                <m:t>𝝀</m:t>
                              </m:r>
                            </m:e>
                            <m:e>
                              <m:r>
                                <a:rPr lang="en-US" altLang="zh-CN" sz="2000" b="1" i="1" smtClean="0">
                                  <a:solidFill>
                                    <a:srgbClr val="0070C0"/>
                                  </a:solidFill>
                                  <a:latin typeface="Cambria Math"/>
                                  <a:ea typeface="+mn-ea"/>
                                </a:rPr>
                                <m:t>−</m:t>
                              </m:r>
                              <m:r>
                                <a:rPr lang="en-US" altLang="zh-CN" sz="2000" b="1" i="1" smtClean="0">
                                  <a:solidFill>
                                    <a:srgbClr val="0070C0"/>
                                  </a:solidFill>
                                  <a:latin typeface="Cambria Math"/>
                                  <a:ea typeface="+mn-ea"/>
                                </a:rPr>
                                <m:t>𝟑</m:t>
                              </m:r>
                            </m:e>
                          </m:mr>
                          <m:mr>
                            <m:e>
                              <m:r>
                                <a:rPr lang="en-US" altLang="zh-CN" sz="2000" b="1" i="1" smtClean="0">
                                  <a:solidFill>
                                    <a:srgbClr val="0070C0"/>
                                  </a:solidFill>
                                  <a:latin typeface="Cambria Math"/>
                                  <a:ea typeface="+mn-ea"/>
                                </a:rPr>
                                <m:t>𝟏</m:t>
                              </m:r>
                            </m:e>
                            <m:e>
                              <m:r>
                                <a:rPr lang="en-US" altLang="zh-CN" sz="2000" b="1" i="1" smtClean="0">
                                  <a:solidFill>
                                    <a:srgbClr val="0070C0"/>
                                  </a:solidFill>
                                  <a:latin typeface="Cambria Math"/>
                                  <a:ea typeface="+mn-ea"/>
                                </a:rPr>
                                <m:t>𝟏</m:t>
                              </m:r>
                            </m:e>
                            <m:e>
                              <m:r>
                                <a:rPr lang="en-US" altLang="zh-CN" sz="2000" b="1" i="1">
                                  <a:solidFill>
                                    <a:srgbClr val="0070C0"/>
                                  </a:solidFill>
                                  <a:latin typeface="Cambria Math"/>
                                  <a:ea typeface="+mn-ea"/>
                                </a:rPr>
                                <m:t>𝝀</m:t>
                              </m:r>
                              <m:r>
                                <a:rPr lang="en-US" altLang="zh-CN" sz="2000" b="1" i="1" smtClean="0">
                                  <a:solidFill>
                                    <a:srgbClr val="0070C0"/>
                                  </a:solidFill>
                                  <a:latin typeface="Cambria Math"/>
                                  <a:ea typeface="+mn-ea"/>
                                </a:rPr>
                                <m:t>−</m:t>
                              </m:r>
                              <m:r>
                                <a:rPr lang="en-US" altLang="zh-CN" sz="2000" b="1" i="1" smtClean="0">
                                  <a:solidFill>
                                    <a:srgbClr val="0070C0"/>
                                  </a:solidFill>
                                  <a:latin typeface="Cambria Math"/>
                                  <a:ea typeface="+mn-ea"/>
                                </a:rPr>
                                <m:t>𝟒</m:t>
                              </m:r>
                            </m:e>
                          </m:mr>
                        </m:m>
                      </m:e>
                    </m:d>
                  </m:oMath>
                </a14:m>
                <a:endParaRPr lang="zh-CN" altLang="en-US" sz="2000" b="1" dirty="0">
                  <a:solidFill>
                    <a:srgbClr val="006666"/>
                  </a:solidFill>
                  <a:latin typeface="+mn-ea"/>
                  <a:ea typeface="+mn-ea"/>
                </a:endParaRPr>
              </a:p>
            </p:txBody>
          </p:sp>
        </mc:Choice>
        <mc:Fallback xmlns="">
          <p:sp>
            <p:nvSpPr>
              <p:cNvPr id="5" name="Rectangle 13"/>
              <p:cNvSpPr>
                <a:spLocks noRot="1" noChangeAspect="1" noMove="1" noResize="1" noEditPoints="1" noAdjustHandles="1" noChangeArrowheads="1" noChangeShapeType="1" noTextEdit="1"/>
              </p:cNvSpPr>
              <p:nvPr/>
            </p:nvSpPr>
            <p:spPr bwMode="auto">
              <a:xfrm>
                <a:off x="749771" y="2623581"/>
                <a:ext cx="8124409" cy="911340"/>
              </a:xfrm>
              <a:prstGeom prst="rect">
                <a:avLst/>
              </a:prstGeom>
              <a:blipFill rotWithShape="1">
                <a:blip r:embed="rId4"/>
                <a:stretch>
                  <a:fillRect l="-82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Rectangle 13"/>
              <p:cNvSpPr>
                <a:spLocks noChangeArrowheads="1"/>
              </p:cNvSpPr>
              <p:nvPr/>
            </p:nvSpPr>
            <p:spPr bwMode="auto">
              <a:xfrm>
                <a:off x="749771" y="3631658"/>
                <a:ext cx="8124409" cy="71487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85000"/>
                  <a:buBlip>
                    <a:blip r:embed="rId2"/>
                  </a:buBlip>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SzTx/>
                  <a:buNone/>
                </a:pPr>
                <a:r>
                  <a:rPr lang="zh-CN" altLang="en-US" sz="2000" b="1" dirty="0">
                    <a:solidFill>
                      <a:srgbClr val="006666"/>
                    </a:solidFill>
                    <a:latin typeface="+mn-ea"/>
                    <a:ea typeface="+mn-ea"/>
                  </a:rPr>
                  <a:t>行列式因子</a:t>
                </a:r>
                <a:r>
                  <a:rPr lang="en-US" altLang="zh-CN" sz="2000" b="1" dirty="0">
                    <a:solidFill>
                      <a:srgbClr val="006666"/>
                    </a:solidFill>
                    <a:latin typeface="+mn-ea"/>
                    <a:ea typeface="+mn-ea"/>
                  </a:rPr>
                  <a:t>:  </a:t>
                </a:r>
                <a14:m>
                  <m:oMath xmlns:m="http://schemas.openxmlformats.org/officeDocument/2006/math">
                    <m:sSub>
                      <m:sSubPr>
                        <m:ctrlPr>
                          <a:rPr lang="en-US" altLang="zh-CN" sz="2000" b="1" i="1">
                            <a:solidFill>
                              <a:srgbClr val="0070C0"/>
                            </a:solidFill>
                            <a:latin typeface="Cambria Math" panose="02040503050406030204" pitchFamily="18" charset="0"/>
                          </a:rPr>
                        </m:ctrlPr>
                      </m:sSubPr>
                      <m:e>
                        <m:r>
                          <a:rPr lang="en-US" altLang="zh-CN" sz="2000" b="1" i="1">
                            <a:solidFill>
                              <a:srgbClr val="0070C0"/>
                            </a:solidFill>
                            <a:latin typeface="Cambria Math"/>
                          </a:rPr>
                          <m:t>𝑫</m:t>
                        </m:r>
                      </m:e>
                      <m:sub>
                        <m:r>
                          <a:rPr lang="en-US" altLang="zh-CN" sz="2000" b="1" i="1">
                            <a:solidFill>
                              <a:srgbClr val="0070C0"/>
                            </a:solidFill>
                            <a:latin typeface="Cambria Math"/>
                          </a:rPr>
                          <m:t>𝟏</m:t>
                        </m:r>
                      </m:sub>
                    </m:sSub>
                    <m:d>
                      <m:dPr>
                        <m:ctrlPr>
                          <a:rPr lang="en-US" altLang="zh-CN" sz="2000" b="1" i="1">
                            <a:solidFill>
                              <a:srgbClr val="0070C0"/>
                            </a:solidFill>
                            <a:latin typeface="Cambria Math" panose="02040503050406030204" pitchFamily="18" charset="0"/>
                          </a:rPr>
                        </m:ctrlPr>
                      </m:dPr>
                      <m:e>
                        <m:r>
                          <a:rPr lang="en-US" altLang="zh-CN" sz="2000" b="1" i="1">
                            <a:solidFill>
                              <a:srgbClr val="0070C0"/>
                            </a:solidFill>
                            <a:latin typeface="Cambria Math"/>
                          </a:rPr>
                          <m:t>𝝀</m:t>
                        </m:r>
                      </m:e>
                    </m:d>
                    <m:r>
                      <a:rPr lang="en-US" altLang="zh-CN" sz="2000" b="1" i="1">
                        <a:solidFill>
                          <a:srgbClr val="0070C0"/>
                        </a:solidFill>
                        <a:latin typeface="Cambria Math"/>
                      </a:rPr>
                      <m:t>=</m:t>
                    </m:r>
                    <m:r>
                      <a:rPr lang="en-US" altLang="zh-CN" sz="2000" b="1" i="1">
                        <a:solidFill>
                          <a:srgbClr val="0070C0"/>
                        </a:solidFill>
                        <a:latin typeface="Cambria Math"/>
                      </a:rPr>
                      <m:t>𝟏</m:t>
                    </m:r>
                    <m:r>
                      <a:rPr lang="en-US" altLang="zh-CN" sz="2000" b="1" i="1">
                        <a:solidFill>
                          <a:srgbClr val="0070C0"/>
                        </a:solidFill>
                        <a:latin typeface="Cambria Math"/>
                      </a:rPr>
                      <m:t>,</m:t>
                    </m:r>
                    <m:sSub>
                      <m:sSubPr>
                        <m:ctrlPr>
                          <a:rPr lang="en-US" altLang="zh-CN" sz="2000" b="1" i="1">
                            <a:solidFill>
                              <a:srgbClr val="0070C0"/>
                            </a:solidFill>
                            <a:latin typeface="Cambria Math" panose="02040503050406030204" pitchFamily="18" charset="0"/>
                          </a:rPr>
                        </m:ctrlPr>
                      </m:sSubPr>
                      <m:e>
                        <m:r>
                          <a:rPr lang="en-US" altLang="zh-CN" sz="2000" b="1" i="1">
                            <a:solidFill>
                              <a:srgbClr val="0070C0"/>
                            </a:solidFill>
                            <a:latin typeface="Cambria Math"/>
                          </a:rPr>
                          <m:t>𝑫</m:t>
                        </m:r>
                      </m:e>
                      <m:sub>
                        <m:r>
                          <a:rPr lang="en-US" altLang="zh-CN" sz="2000" b="1" i="1">
                            <a:solidFill>
                              <a:srgbClr val="0070C0"/>
                            </a:solidFill>
                            <a:latin typeface="Cambria Math"/>
                          </a:rPr>
                          <m:t>𝟐</m:t>
                        </m:r>
                      </m:sub>
                    </m:sSub>
                    <m:d>
                      <m:dPr>
                        <m:ctrlPr>
                          <a:rPr lang="en-US" altLang="zh-CN" sz="2000" b="1" i="1">
                            <a:solidFill>
                              <a:srgbClr val="0070C0"/>
                            </a:solidFill>
                            <a:latin typeface="Cambria Math" panose="02040503050406030204" pitchFamily="18" charset="0"/>
                          </a:rPr>
                        </m:ctrlPr>
                      </m:dPr>
                      <m:e>
                        <m:r>
                          <a:rPr lang="en-US" altLang="zh-CN" sz="2000" b="1" i="1">
                            <a:solidFill>
                              <a:srgbClr val="0070C0"/>
                            </a:solidFill>
                            <a:latin typeface="Cambria Math"/>
                          </a:rPr>
                          <m:t>𝝀</m:t>
                        </m:r>
                      </m:e>
                    </m:d>
                    <m:r>
                      <a:rPr lang="en-US" altLang="zh-CN" sz="2000" b="1" i="1">
                        <a:solidFill>
                          <a:srgbClr val="0070C0"/>
                        </a:solidFill>
                        <a:latin typeface="Cambria Math"/>
                      </a:rPr>
                      <m:t>=</m:t>
                    </m:r>
                    <m:r>
                      <a:rPr lang="en-US" altLang="zh-CN" sz="2000" b="1" i="1">
                        <a:solidFill>
                          <a:srgbClr val="0070C0"/>
                        </a:solidFill>
                        <a:latin typeface="Cambria Math"/>
                      </a:rPr>
                      <m:t>𝝀</m:t>
                    </m:r>
                    <m:r>
                      <a:rPr lang="en-US" altLang="zh-CN" sz="2000" b="1" i="1">
                        <a:solidFill>
                          <a:srgbClr val="0070C0"/>
                        </a:solidFill>
                        <a:latin typeface="Cambria Math"/>
                      </a:rPr>
                      <m:t>−</m:t>
                    </m:r>
                    <m:r>
                      <a:rPr lang="en-US" altLang="zh-CN" sz="2000" b="1" i="1">
                        <a:solidFill>
                          <a:srgbClr val="0070C0"/>
                        </a:solidFill>
                        <a:latin typeface="Cambria Math"/>
                      </a:rPr>
                      <m:t>𝟏</m:t>
                    </m:r>
                    <m:r>
                      <a:rPr lang="en-US" altLang="zh-CN" sz="2000" b="1" i="1">
                        <a:solidFill>
                          <a:srgbClr val="0070C0"/>
                        </a:solidFill>
                        <a:latin typeface="Cambria Math"/>
                      </a:rPr>
                      <m:t>,</m:t>
                    </m:r>
                    <m:sSub>
                      <m:sSubPr>
                        <m:ctrlPr>
                          <a:rPr lang="en-US" altLang="zh-CN" sz="2000" b="1" i="1">
                            <a:solidFill>
                              <a:srgbClr val="0070C0"/>
                            </a:solidFill>
                            <a:latin typeface="Cambria Math" panose="02040503050406030204" pitchFamily="18" charset="0"/>
                          </a:rPr>
                        </m:ctrlPr>
                      </m:sSubPr>
                      <m:e>
                        <m:r>
                          <a:rPr lang="en-US" altLang="zh-CN" sz="2000" b="1" i="1">
                            <a:solidFill>
                              <a:srgbClr val="0070C0"/>
                            </a:solidFill>
                            <a:latin typeface="Cambria Math"/>
                          </a:rPr>
                          <m:t>𝑫</m:t>
                        </m:r>
                      </m:e>
                      <m:sub>
                        <m:r>
                          <a:rPr lang="en-US" altLang="zh-CN" sz="2000" b="1" i="1">
                            <a:solidFill>
                              <a:srgbClr val="0070C0"/>
                            </a:solidFill>
                            <a:latin typeface="Cambria Math"/>
                          </a:rPr>
                          <m:t>𝟑</m:t>
                        </m:r>
                      </m:sub>
                    </m:sSub>
                    <m:d>
                      <m:dPr>
                        <m:ctrlPr>
                          <a:rPr lang="en-US" altLang="zh-CN" sz="2000" b="1" i="1">
                            <a:solidFill>
                              <a:srgbClr val="0070C0"/>
                            </a:solidFill>
                            <a:latin typeface="Cambria Math" panose="02040503050406030204" pitchFamily="18" charset="0"/>
                          </a:rPr>
                        </m:ctrlPr>
                      </m:dPr>
                      <m:e>
                        <m:r>
                          <a:rPr lang="en-US" altLang="zh-CN" sz="2000" b="1" i="1">
                            <a:solidFill>
                              <a:srgbClr val="0070C0"/>
                            </a:solidFill>
                            <a:latin typeface="Cambria Math"/>
                          </a:rPr>
                          <m:t>𝝀</m:t>
                        </m:r>
                      </m:e>
                    </m:d>
                    <m:r>
                      <a:rPr lang="en-US" altLang="zh-CN" sz="2000" b="1" i="1">
                        <a:solidFill>
                          <a:srgbClr val="0070C0"/>
                        </a:solidFill>
                        <a:latin typeface="Cambria Math"/>
                      </a:rPr>
                      <m:t>=</m:t>
                    </m:r>
                    <m:sSup>
                      <m:sSupPr>
                        <m:ctrlPr>
                          <a:rPr lang="en-US" altLang="zh-CN" sz="2000" b="1" i="1">
                            <a:solidFill>
                              <a:srgbClr val="0070C0"/>
                            </a:solidFill>
                            <a:latin typeface="Cambria Math" panose="02040503050406030204" pitchFamily="18" charset="0"/>
                          </a:rPr>
                        </m:ctrlPr>
                      </m:sSupPr>
                      <m:e>
                        <m:d>
                          <m:dPr>
                            <m:ctrlPr>
                              <a:rPr lang="en-US" altLang="zh-CN" sz="2000" b="1" i="1">
                                <a:solidFill>
                                  <a:srgbClr val="0070C0"/>
                                </a:solidFill>
                                <a:latin typeface="Cambria Math" panose="02040503050406030204" pitchFamily="18" charset="0"/>
                              </a:rPr>
                            </m:ctrlPr>
                          </m:dPr>
                          <m:e>
                            <m:r>
                              <a:rPr lang="en-US" altLang="zh-CN" sz="2000" b="1" i="1">
                                <a:solidFill>
                                  <a:srgbClr val="0070C0"/>
                                </a:solidFill>
                                <a:latin typeface="Cambria Math"/>
                              </a:rPr>
                              <m:t>𝝀</m:t>
                            </m:r>
                            <m:r>
                              <a:rPr lang="en-US" altLang="zh-CN" sz="2000" b="1" i="1">
                                <a:solidFill>
                                  <a:srgbClr val="0070C0"/>
                                </a:solidFill>
                                <a:latin typeface="Cambria Math"/>
                              </a:rPr>
                              <m:t>−</m:t>
                            </m:r>
                            <m:r>
                              <a:rPr lang="en-US" altLang="zh-CN" sz="2000" b="1" i="1">
                                <a:solidFill>
                                  <a:srgbClr val="0070C0"/>
                                </a:solidFill>
                                <a:latin typeface="Cambria Math"/>
                              </a:rPr>
                              <m:t>𝟏</m:t>
                            </m:r>
                          </m:e>
                        </m:d>
                      </m:e>
                      <m:sup>
                        <m:r>
                          <a:rPr lang="en-US" altLang="zh-CN" sz="2000" b="1" i="1">
                            <a:solidFill>
                              <a:srgbClr val="0070C0"/>
                            </a:solidFill>
                            <a:latin typeface="Cambria Math"/>
                          </a:rPr>
                          <m:t>𝟑</m:t>
                        </m:r>
                      </m:sup>
                    </m:sSup>
                  </m:oMath>
                </a14:m>
                <a:endParaRPr lang="zh-CN" altLang="en-US" sz="2000" dirty="0">
                  <a:solidFill>
                    <a:srgbClr val="006666"/>
                  </a:solidFill>
                  <a:latin typeface="+mn-ea"/>
                </a:endParaRPr>
              </a:p>
              <a:p>
                <a:pPr>
                  <a:spcBef>
                    <a:spcPct val="0"/>
                  </a:spcBef>
                  <a:buSzTx/>
                  <a:buNone/>
                </a:pPr>
                <a:r>
                  <a:rPr lang="en-US" altLang="zh-CN" sz="2000" b="1" dirty="0">
                    <a:solidFill>
                      <a:srgbClr val="006666"/>
                    </a:solidFill>
                    <a:latin typeface="+mn-ea"/>
                    <a:ea typeface="+mn-ea"/>
                  </a:rPr>
                  <a:t> </a:t>
                </a:r>
                <a:endParaRPr lang="zh-CN" altLang="en-US" sz="2000" dirty="0">
                  <a:solidFill>
                    <a:srgbClr val="006666"/>
                  </a:solidFill>
                  <a:latin typeface="+mn-ea"/>
                  <a:ea typeface="+mn-ea"/>
                </a:endParaRPr>
              </a:p>
            </p:txBody>
          </p:sp>
        </mc:Choice>
        <mc:Fallback xmlns="">
          <p:sp>
            <p:nvSpPr>
              <p:cNvPr id="12" name="Rectangle 13"/>
              <p:cNvSpPr>
                <a:spLocks noRot="1" noChangeAspect="1" noMove="1" noResize="1" noEditPoints="1" noAdjustHandles="1" noChangeArrowheads="1" noChangeShapeType="1" noTextEdit="1"/>
              </p:cNvSpPr>
              <p:nvPr/>
            </p:nvSpPr>
            <p:spPr bwMode="auto">
              <a:xfrm>
                <a:off x="749771" y="3631658"/>
                <a:ext cx="8124409" cy="714876"/>
              </a:xfrm>
              <a:prstGeom prst="rect">
                <a:avLst/>
              </a:prstGeom>
              <a:blipFill rotWithShape="1">
                <a:blip r:embed="rId5"/>
                <a:stretch>
                  <a:fillRect l="-825" t="-341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Rectangle 13"/>
              <p:cNvSpPr>
                <a:spLocks noChangeArrowheads="1"/>
              </p:cNvSpPr>
              <p:nvPr/>
            </p:nvSpPr>
            <p:spPr bwMode="auto">
              <a:xfrm>
                <a:off x="766549" y="4111228"/>
                <a:ext cx="8124409" cy="40709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85000"/>
                  <a:buBlip>
                    <a:blip r:embed="rId2"/>
                  </a:buBlip>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SzTx/>
                  <a:buNone/>
                </a:pPr>
                <a:r>
                  <a:rPr lang="zh-CN" altLang="en-US" sz="2000" b="1" dirty="0">
                    <a:solidFill>
                      <a:srgbClr val="006666"/>
                    </a:solidFill>
                    <a:latin typeface="+mn-ea"/>
                    <a:ea typeface="+mn-ea"/>
                  </a:rPr>
                  <a:t>不变因子</a:t>
                </a:r>
                <a:r>
                  <a:rPr lang="en-US" altLang="zh-CN" sz="2000" b="1" dirty="0">
                    <a:solidFill>
                      <a:srgbClr val="006666"/>
                    </a:solidFill>
                    <a:latin typeface="+mn-ea"/>
                    <a:ea typeface="+mn-ea"/>
                  </a:rPr>
                  <a:t>:   </a:t>
                </a:r>
                <a14:m>
                  <m:oMath xmlns:m="http://schemas.openxmlformats.org/officeDocument/2006/math">
                    <m:sSub>
                      <m:sSubPr>
                        <m:ctrlPr>
                          <a:rPr lang="en-US" altLang="zh-CN" sz="2000" b="1" i="1">
                            <a:solidFill>
                              <a:srgbClr val="0070C0"/>
                            </a:solidFill>
                            <a:latin typeface="Cambria Math" panose="02040503050406030204" pitchFamily="18" charset="0"/>
                          </a:rPr>
                        </m:ctrlPr>
                      </m:sSubPr>
                      <m:e>
                        <m:r>
                          <a:rPr lang="en-US" altLang="zh-CN" sz="2000" b="1" i="1">
                            <a:solidFill>
                              <a:srgbClr val="0070C0"/>
                            </a:solidFill>
                            <a:latin typeface="Cambria Math"/>
                          </a:rPr>
                          <m:t>𝒅</m:t>
                        </m:r>
                      </m:e>
                      <m:sub>
                        <m:r>
                          <a:rPr lang="en-US" altLang="zh-CN" sz="2000" b="1" i="1">
                            <a:solidFill>
                              <a:srgbClr val="0070C0"/>
                            </a:solidFill>
                            <a:latin typeface="Cambria Math"/>
                          </a:rPr>
                          <m:t>𝟏</m:t>
                        </m:r>
                      </m:sub>
                    </m:sSub>
                    <m:d>
                      <m:dPr>
                        <m:ctrlPr>
                          <a:rPr lang="en-US" altLang="zh-CN" sz="2000" b="1" i="1">
                            <a:solidFill>
                              <a:srgbClr val="0070C0"/>
                            </a:solidFill>
                            <a:latin typeface="Cambria Math" panose="02040503050406030204" pitchFamily="18" charset="0"/>
                          </a:rPr>
                        </m:ctrlPr>
                      </m:dPr>
                      <m:e>
                        <m:r>
                          <a:rPr lang="en-US" altLang="zh-CN" sz="2000" b="1" i="1">
                            <a:solidFill>
                              <a:srgbClr val="0070C0"/>
                            </a:solidFill>
                            <a:latin typeface="Cambria Math"/>
                          </a:rPr>
                          <m:t>𝝀</m:t>
                        </m:r>
                      </m:e>
                    </m:d>
                    <m:r>
                      <a:rPr lang="en-US" altLang="zh-CN" sz="2000" b="1" i="1">
                        <a:solidFill>
                          <a:srgbClr val="0070C0"/>
                        </a:solidFill>
                        <a:latin typeface="Cambria Math"/>
                      </a:rPr>
                      <m:t>=</m:t>
                    </m:r>
                    <m:r>
                      <a:rPr lang="en-US" altLang="zh-CN" sz="2000" b="1" i="1">
                        <a:solidFill>
                          <a:srgbClr val="0070C0"/>
                        </a:solidFill>
                        <a:latin typeface="Cambria Math"/>
                      </a:rPr>
                      <m:t>𝟏</m:t>
                    </m:r>
                    <m:r>
                      <a:rPr lang="en-US" altLang="zh-CN" sz="2000" b="1" i="1">
                        <a:solidFill>
                          <a:srgbClr val="0070C0"/>
                        </a:solidFill>
                        <a:latin typeface="Cambria Math"/>
                      </a:rPr>
                      <m:t>,</m:t>
                    </m:r>
                    <m:sSub>
                      <m:sSubPr>
                        <m:ctrlPr>
                          <a:rPr lang="en-US" altLang="zh-CN" sz="2000" b="1" i="1">
                            <a:solidFill>
                              <a:srgbClr val="0070C0"/>
                            </a:solidFill>
                            <a:latin typeface="Cambria Math" panose="02040503050406030204" pitchFamily="18" charset="0"/>
                          </a:rPr>
                        </m:ctrlPr>
                      </m:sSubPr>
                      <m:e>
                        <m:r>
                          <a:rPr lang="en-US" altLang="zh-CN" sz="2000" b="1" i="1">
                            <a:solidFill>
                              <a:srgbClr val="0070C0"/>
                            </a:solidFill>
                            <a:latin typeface="Cambria Math"/>
                          </a:rPr>
                          <m:t>𝒅</m:t>
                        </m:r>
                      </m:e>
                      <m:sub>
                        <m:r>
                          <a:rPr lang="en-US" altLang="zh-CN" sz="2000" b="1" i="1">
                            <a:solidFill>
                              <a:srgbClr val="0070C0"/>
                            </a:solidFill>
                            <a:latin typeface="Cambria Math"/>
                          </a:rPr>
                          <m:t>𝟐</m:t>
                        </m:r>
                      </m:sub>
                    </m:sSub>
                    <m:d>
                      <m:dPr>
                        <m:ctrlPr>
                          <a:rPr lang="en-US" altLang="zh-CN" sz="2000" b="1" i="1">
                            <a:solidFill>
                              <a:srgbClr val="0070C0"/>
                            </a:solidFill>
                            <a:latin typeface="Cambria Math" panose="02040503050406030204" pitchFamily="18" charset="0"/>
                          </a:rPr>
                        </m:ctrlPr>
                      </m:dPr>
                      <m:e>
                        <m:r>
                          <a:rPr lang="en-US" altLang="zh-CN" sz="2000" b="1" i="1">
                            <a:solidFill>
                              <a:srgbClr val="0070C0"/>
                            </a:solidFill>
                            <a:latin typeface="Cambria Math"/>
                          </a:rPr>
                          <m:t>𝝀</m:t>
                        </m:r>
                      </m:e>
                    </m:d>
                    <m:r>
                      <a:rPr lang="en-US" altLang="zh-CN" sz="2000" b="1" i="1">
                        <a:solidFill>
                          <a:srgbClr val="0070C0"/>
                        </a:solidFill>
                        <a:latin typeface="Cambria Math"/>
                      </a:rPr>
                      <m:t>=</m:t>
                    </m:r>
                    <m:r>
                      <a:rPr lang="en-US" altLang="zh-CN" sz="2000" b="1" i="1">
                        <a:solidFill>
                          <a:srgbClr val="0070C0"/>
                        </a:solidFill>
                        <a:latin typeface="Cambria Math"/>
                      </a:rPr>
                      <m:t>𝝀</m:t>
                    </m:r>
                    <m:r>
                      <a:rPr lang="en-US" altLang="zh-CN" sz="2000" b="1" i="1">
                        <a:solidFill>
                          <a:srgbClr val="0070C0"/>
                        </a:solidFill>
                        <a:latin typeface="Cambria Math"/>
                      </a:rPr>
                      <m:t>−</m:t>
                    </m:r>
                    <m:r>
                      <a:rPr lang="en-US" altLang="zh-CN" sz="2000" b="1" i="1">
                        <a:solidFill>
                          <a:srgbClr val="0070C0"/>
                        </a:solidFill>
                        <a:latin typeface="Cambria Math"/>
                      </a:rPr>
                      <m:t>𝟏</m:t>
                    </m:r>
                    <m:r>
                      <a:rPr lang="en-US" altLang="zh-CN" sz="2000" b="1" i="1">
                        <a:solidFill>
                          <a:srgbClr val="0070C0"/>
                        </a:solidFill>
                        <a:latin typeface="Cambria Math"/>
                      </a:rPr>
                      <m:t>,</m:t>
                    </m:r>
                    <m:sSub>
                      <m:sSubPr>
                        <m:ctrlPr>
                          <a:rPr lang="en-US" altLang="zh-CN" sz="2000" b="1" i="1">
                            <a:solidFill>
                              <a:srgbClr val="0070C0"/>
                            </a:solidFill>
                            <a:latin typeface="Cambria Math" panose="02040503050406030204" pitchFamily="18" charset="0"/>
                          </a:rPr>
                        </m:ctrlPr>
                      </m:sSubPr>
                      <m:e>
                        <m:r>
                          <a:rPr lang="en-US" altLang="zh-CN" sz="2000" b="1" i="1">
                            <a:solidFill>
                              <a:srgbClr val="0070C0"/>
                            </a:solidFill>
                            <a:latin typeface="Cambria Math"/>
                          </a:rPr>
                          <m:t>𝒅</m:t>
                        </m:r>
                      </m:e>
                      <m:sub>
                        <m:r>
                          <a:rPr lang="en-US" altLang="zh-CN" sz="2000" b="1" i="1">
                            <a:solidFill>
                              <a:srgbClr val="0070C0"/>
                            </a:solidFill>
                            <a:latin typeface="Cambria Math"/>
                          </a:rPr>
                          <m:t>𝟑</m:t>
                        </m:r>
                      </m:sub>
                    </m:sSub>
                    <m:d>
                      <m:dPr>
                        <m:ctrlPr>
                          <a:rPr lang="en-US" altLang="zh-CN" sz="2000" b="1" i="1">
                            <a:solidFill>
                              <a:srgbClr val="0070C0"/>
                            </a:solidFill>
                            <a:latin typeface="Cambria Math" panose="02040503050406030204" pitchFamily="18" charset="0"/>
                          </a:rPr>
                        </m:ctrlPr>
                      </m:dPr>
                      <m:e>
                        <m:r>
                          <a:rPr lang="en-US" altLang="zh-CN" sz="2000" b="1" i="1">
                            <a:solidFill>
                              <a:srgbClr val="0070C0"/>
                            </a:solidFill>
                            <a:latin typeface="Cambria Math"/>
                          </a:rPr>
                          <m:t>𝝀</m:t>
                        </m:r>
                      </m:e>
                    </m:d>
                    <m:r>
                      <a:rPr lang="en-US" altLang="zh-CN" sz="2000" b="1" i="1">
                        <a:solidFill>
                          <a:srgbClr val="0070C0"/>
                        </a:solidFill>
                        <a:latin typeface="Cambria Math"/>
                      </a:rPr>
                      <m:t>=</m:t>
                    </m:r>
                    <m:sSup>
                      <m:sSupPr>
                        <m:ctrlPr>
                          <a:rPr lang="en-US" altLang="zh-CN" sz="2000" b="1" i="1">
                            <a:solidFill>
                              <a:srgbClr val="0070C0"/>
                            </a:solidFill>
                            <a:latin typeface="Cambria Math" panose="02040503050406030204" pitchFamily="18" charset="0"/>
                          </a:rPr>
                        </m:ctrlPr>
                      </m:sSupPr>
                      <m:e>
                        <m:d>
                          <m:dPr>
                            <m:ctrlPr>
                              <a:rPr lang="en-US" altLang="zh-CN" sz="2000" b="1" i="1">
                                <a:solidFill>
                                  <a:srgbClr val="0070C0"/>
                                </a:solidFill>
                                <a:latin typeface="Cambria Math" panose="02040503050406030204" pitchFamily="18" charset="0"/>
                              </a:rPr>
                            </m:ctrlPr>
                          </m:dPr>
                          <m:e>
                            <m:r>
                              <a:rPr lang="en-US" altLang="zh-CN" sz="2000" b="1" i="1">
                                <a:solidFill>
                                  <a:srgbClr val="0070C0"/>
                                </a:solidFill>
                                <a:latin typeface="Cambria Math"/>
                              </a:rPr>
                              <m:t>𝝀</m:t>
                            </m:r>
                            <m:r>
                              <a:rPr lang="en-US" altLang="zh-CN" sz="2000" b="1" i="1">
                                <a:solidFill>
                                  <a:srgbClr val="0070C0"/>
                                </a:solidFill>
                                <a:latin typeface="Cambria Math"/>
                              </a:rPr>
                              <m:t>−</m:t>
                            </m:r>
                            <m:r>
                              <a:rPr lang="en-US" altLang="zh-CN" sz="2000" b="1" i="1">
                                <a:solidFill>
                                  <a:srgbClr val="0070C0"/>
                                </a:solidFill>
                                <a:latin typeface="Cambria Math"/>
                              </a:rPr>
                              <m:t>𝟏</m:t>
                            </m:r>
                          </m:e>
                        </m:d>
                      </m:e>
                      <m:sup>
                        <m:r>
                          <a:rPr lang="en-US" altLang="zh-CN" sz="2000" b="1" i="1">
                            <a:solidFill>
                              <a:srgbClr val="0070C0"/>
                            </a:solidFill>
                            <a:latin typeface="Cambria Math"/>
                          </a:rPr>
                          <m:t>𝟐</m:t>
                        </m:r>
                      </m:sup>
                    </m:sSup>
                  </m:oMath>
                </a14:m>
                <a:r>
                  <a:rPr lang="en-US" altLang="zh-CN" sz="2000" b="1" dirty="0">
                    <a:solidFill>
                      <a:srgbClr val="006666"/>
                    </a:solidFill>
                    <a:latin typeface="+mn-ea"/>
                    <a:ea typeface="+mn-ea"/>
                  </a:rPr>
                  <a:t> </a:t>
                </a:r>
                <a:endParaRPr lang="zh-CN" altLang="en-US" sz="2000" dirty="0">
                  <a:solidFill>
                    <a:srgbClr val="006666"/>
                  </a:solidFill>
                  <a:latin typeface="+mn-ea"/>
                  <a:ea typeface="+mn-ea"/>
                </a:endParaRPr>
              </a:p>
            </p:txBody>
          </p:sp>
        </mc:Choice>
        <mc:Fallback xmlns="">
          <p:sp>
            <p:nvSpPr>
              <p:cNvPr id="7" name="Rectangle 13"/>
              <p:cNvSpPr>
                <a:spLocks noRot="1" noChangeAspect="1" noMove="1" noResize="1" noEditPoints="1" noAdjustHandles="1" noChangeArrowheads="1" noChangeShapeType="1" noTextEdit="1"/>
              </p:cNvSpPr>
              <p:nvPr/>
            </p:nvSpPr>
            <p:spPr bwMode="auto">
              <a:xfrm>
                <a:off x="766549" y="4111228"/>
                <a:ext cx="8124409" cy="407099"/>
              </a:xfrm>
              <a:prstGeom prst="rect">
                <a:avLst/>
              </a:prstGeom>
              <a:blipFill rotWithShape="1">
                <a:blip r:embed="rId6"/>
                <a:stretch>
                  <a:fillRect l="-826" t="-5970" b="-2537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Rectangle 13"/>
              <p:cNvSpPr>
                <a:spLocks noChangeArrowheads="1"/>
              </p:cNvSpPr>
              <p:nvPr/>
            </p:nvSpPr>
            <p:spPr bwMode="auto">
              <a:xfrm>
                <a:off x="774938" y="4557244"/>
                <a:ext cx="8124409" cy="40709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85000"/>
                  <a:buBlip>
                    <a:blip r:embed="rId2"/>
                  </a:buBlip>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SzTx/>
                  <a:buNone/>
                </a:pPr>
                <a:r>
                  <a:rPr lang="zh-CN" altLang="en-US" sz="2000" b="1" dirty="0">
                    <a:solidFill>
                      <a:schemeClr val="accent6">
                        <a:lumMod val="75000"/>
                      </a:schemeClr>
                    </a:solidFill>
                    <a:latin typeface="+mn-ea"/>
                    <a:ea typeface="+mn-ea"/>
                  </a:rPr>
                  <a:t>初级因子</a:t>
                </a:r>
                <a:r>
                  <a:rPr lang="en-US" altLang="zh-CN" sz="2000" b="1" dirty="0">
                    <a:solidFill>
                      <a:srgbClr val="006666"/>
                    </a:solidFill>
                    <a:latin typeface="+mn-ea"/>
                    <a:ea typeface="+mn-ea"/>
                  </a:rPr>
                  <a:t>:     </a:t>
                </a:r>
                <a14:m>
                  <m:oMath xmlns:m="http://schemas.openxmlformats.org/officeDocument/2006/math">
                    <m:r>
                      <a:rPr lang="en-US" altLang="zh-CN" sz="2000" b="1" i="1">
                        <a:solidFill>
                          <a:srgbClr val="0070C0"/>
                        </a:solidFill>
                        <a:latin typeface="Cambria Math"/>
                      </a:rPr>
                      <m:t>𝝀</m:t>
                    </m:r>
                    <m:r>
                      <a:rPr lang="en-US" altLang="zh-CN" sz="2000" b="1" i="1">
                        <a:solidFill>
                          <a:srgbClr val="0070C0"/>
                        </a:solidFill>
                        <a:latin typeface="Cambria Math"/>
                      </a:rPr>
                      <m:t>−</m:t>
                    </m:r>
                    <m:r>
                      <a:rPr lang="en-US" altLang="zh-CN" sz="2000" b="1" i="1">
                        <a:solidFill>
                          <a:srgbClr val="0070C0"/>
                        </a:solidFill>
                        <a:latin typeface="Cambria Math"/>
                      </a:rPr>
                      <m:t>𝟏</m:t>
                    </m:r>
                    <m:r>
                      <a:rPr lang="en-US" altLang="zh-CN" sz="2000" b="1" i="1">
                        <a:solidFill>
                          <a:srgbClr val="0070C0"/>
                        </a:solidFill>
                        <a:latin typeface="Cambria Math"/>
                      </a:rPr>
                      <m:t>,  </m:t>
                    </m:r>
                    <m:sSup>
                      <m:sSupPr>
                        <m:ctrlPr>
                          <a:rPr lang="en-US" altLang="zh-CN" sz="2000" b="1" i="1">
                            <a:solidFill>
                              <a:srgbClr val="0070C0"/>
                            </a:solidFill>
                            <a:latin typeface="Cambria Math" panose="02040503050406030204" pitchFamily="18" charset="0"/>
                          </a:rPr>
                        </m:ctrlPr>
                      </m:sSupPr>
                      <m:e>
                        <m:d>
                          <m:dPr>
                            <m:ctrlPr>
                              <a:rPr lang="en-US" altLang="zh-CN" sz="2000" b="1" i="1">
                                <a:solidFill>
                                  <a:srgbClr val="0070C0"/>
                                </a:solidFill>
                                <a:latin typeface="Cambria Math" panose="02040503050406030204" pitchFamily="18" charset="0"/>
                              </a:rPr>
                            </m:ctrlPr>
                          </m:dPr>
                          <m:e>
                            <m:r>
                              <a:rPr lang="en-US" altLang="zh-CN" sz="2000" b="1" i="1">
                                <a:solidFill>
                                  <a:srgbClr val="0070C0"/>
                                </a:solidFill>
                                <a:latin typeface="Cambria Math"/>
                              </a:rPr>
                              <m:t>𝝀</m:t>
                            </m:r>
                            <m:r>
                              <a:rPr lang="en-US" altLang="zh-CN" sz="2000" b="1" i="1">
                                <a:solidFill>
                                  <a:srgbClr val="0070C0"/>
                                </a:solidFill>
                                <a:latin typeface="Cambria Math"/>
                              </a:rPr>
                              <m:t>−</m:t>
                            </m:r>
                            <m:r>
                              <a:rPr lang="en-US" altLang="zh-CN" sz="2000" b="1" i="1">
                                <a:solidFill>
                                  <a:srgbClr val="0070C0"/>
                                </a:solidFill>
                                <a:latin typeface="Cambria Math"/>
                              </a:rPr>
                              <m:t>𝟏</m:t>
                            </m:r>
                          </m:e>
                        </m:d>
                      </m:e>
                      <m:sup>
                        <m:r>
                          <a:rPr lang="en-US" altLang="zh-CN" sz="2000" b="1" i="1">
                            <a:solidFill>
                              <a:srgbClr val="0070C0"/>
                            </a:solidFill>
                            <a:latin typeface="Cambria Math"/>
                          </a:rPr>
                          <m:t>𝟐</m:t>
                        </m:r>
                      </m:sup>
                    </m:sSup>
                  </m:oMath>
                </a14:m>
                <a:r>
                  <a:rPr lang="en-US" altLang="zh-CN" sz="2000" b="1" dirty="0">
                    <a:solidFill>
                      <a:srgbClr val="006666"/>
                    </a:solidFill>
                    <a:latin typeface="+mn-ea"/>
                    <a:ea typeface="+mn-ea"/>
                  </a:rPr>
                  <a:t> </a:t>
                </a:r>
                <a:endParaRPr lang="zh-CN" altLang="en-US" sz="2000" dirty="0">
                  <a:solidFill>
                    <a:srgbClr val="006666"/>
                  </a:solidFill>
                  <a:latin typeface="+mn-ea"/>
                  <a:ea typeface="+mn-ea"/>
                </a:endParaRPr>
              </a:p>
            </p:txBody>
          </p:sp>
        </mc:Choice>
        <mc:Fallback xmlns="">
          <p:sp>
            <p:nvSpPr>
              <p:cNvPr id="9" name="Rectangle 13"/>
              <p:cNvSpPr>
                <a:spLocks noRot="1" noChangeAspect="1" noMove="1" noResize="1" noEditPoints="1" noAdjustHandles="1" noChangeArrowheads="1" noChangeShapeType="1" noTextEdit="1"/>
              </p:cNvSpPr>
              <p:nvPr/>
            </p:nvSpPr>
            <p:spPr bwMode="auto">
              <a:xfrm>
                <a:off x="774938" y="4557244"/>
                <a:ext cx="8124409" cy="407099"/>
              </a:xfrm>
              <a:prstGeom prst="rect">
                <a:avLst/>
              </a:prstGeom>
              <a:blipFill rotWithShape="1">
                <a:blip r:embed="rId7"/>
                <a:stretch>
                  <a:fillRect l="-750" t="-6061" b="-2727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4240234128"/>
      </p:ext>
    </p:extLst>
  </p:cSld>
  <p:clrMapOvr>
    <a:masterClrMapping/>
  </p:clrMapOvr>
  <p:transition spd="slow">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7"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计算矩阵</a:t>
            </a:r>
            <a:r>
              <a:rPr lang="en-US" altLang="zh-CN" dirty="0"/>
              <a:t>Jordan</a:t>
            </a:r>
            <a:r>
              <a:rPr lang="zh-CN" altLang="en-US" dirty="0"/>
              <a:t>标准形的方法一</a:t>
            </a:r>
          </a:p>
        </p:txBody>
      </p:sp>
      <p:sp>
        <p:nvSpPr>
          <p:cNvPr id="6" name="矩形 5"/>
          <p:cNvSpPr/>
          <p:nvPr/>
        </p:nvSpPr>
        <p:spPr>
          <a:xfrm>
            <a:off x="634442" y="1474040"/>
            <a:ext cx="1049262" cy="461665"/>
          </a:xfrm>
          <a:prstGeom prst="rect">
            <a:avLst/>
          </a:prstGeom>
        </p:spPr>
        <p:txBody>
          <a:bodyPr wrap="none">
            <a:spAutoFit/>
          </a:bodyPr>
          <a:lstStyle/>
          <a:p>
            <a:r>
              <a:rPr kumimoji="1" lang="en-US" altLang="zh-CN" sz="2400" b="1" dirty="0">
                <a:solidFill>
                  <a:srgbClr val="000000"/>
                </a:solidFill>
                <a:latin typeface="Cambria" pitchFamily="18" charset="0"/>
                <a:ea typeface="Cambria" pitchFamily="18" charset="0"/>
              </a:rPr>
              <a:t>Step 5</a:t>
            </a:r>
            <a:endParaRPr lang="zh-CN" altLang="en-US" sz="2400" dirty="0">
              <a:latin typeface="Cambria" pitchFamily="18" charset="0"/>
            </a:endParaRPr>
          </a:p>
        </p:txBody>
      </p:sp>
      <p:sp>
        <p:nvSpPr>
          <p:cNvPr id="24" name="Rectangle 8">
            <a:extLst>
              <a:ext uri="{FF2B5EF4-FFF2-40B4-BE49-F238E27FC236}">
                <a16:creationId xmlns:a16="http://schemas.microsoft.com/office/drawing/2014/main" id="{88E0C11F-6794-4FFC-92F4-CE4389D1E38A}"/>
              </a:ext>
            </a:extLst>
          </p:cNvPr>
          <p:cNvSpPr>
            <a:spLocks noChangeArrowheads="1"/>
          </p:cNvSpPr>
          <p:nvPr/>
        </p:nvSpPr>
        <p:spPr bwMode="auto">
          <a:xfrm>
            <a:off x="594850" y="3077659"/>
            <a:ext cx="7561263" cy="497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61950">
              <a:lnSpc>
                <a:spcPct val="120000"/>
              </a:lnSpc>
            </a:pPr>
            <a:r>
              <a:rPr lang="zh-CN" altLang="en-US" sz="2400" b="1" kern="0" dirty="0">
                <a:solidFill>
                  <a:srgbClr val="FF0000"/>
                </a:solidFill>
                <a:latin typeface="+mn-ea"/>
              </a:rPr>
              <a:t>注</a:t>
            </a:r>
            <a:r>
              <a:rPr lang="en-US" altLang="zh-CN" sz="2400" b="1" kern="0" dirty="0">
                <a:solidFill>
                  <a:srgbClr val="000000"/>
                </a:solidFill>
                <a:latin typeface="+mn-ea"/>
              </a:rPr>
              <a:t>. </a:t>
            </a:r>
            <a:r>
              <a:rPr lang="zh-CN" altLang="en-US" sz="2400" b="1" kern="0" dirty="0">
                <a:solidFill>
                  <a:srgbClr val="467979"/>
                </a:solidFill>
                <a:latin typeface="+mn-ea"/>
              </a:rPr>
              <a:t>初级因子与</a:t>
            </a:r>
            <a:r>
              <a:rPr lang="en-US" altLang="zh-CN" sz="2400" b="1" kern="0" dirty="0">
                <a:solidFill>
                  <a:srgbClr val="467979"/>
                </a:solidFill>
                <a:latin typeface="Cambria" pitchFamily="18" charset="0"/>
                <a:ea typeface="Cambria" pitchFamily="18" charset="0"/>
              </a:rPr>
              <a:t>Jordan</a:t>
            </a:r>
            <a:r>
              <a:rPr lang="zh-CN" altLang="en-US" sz="2400" b="1" kern="0" dirty="0">
                <a:solidFill>
                  <a:srgbClr val="467979"/>
                </a:solidFill>
                <a:latin typeface="+mn-ea"/>
              </a:rPr>
              <a:t>块一一对应</a:t>
            </a:r>
            <a:r>
              <a:rPr lang="en-US" altLang="zh-CN" sz="2400" b="1" kern="0" dirty="0">
                <a:solidFill>
                  <a:srgbClr val="467979"/>
                </a:solidFill>
                <a:latin typeface="+mn-ea"/>
              </a:rPr>
              <a:t>.</a:t>
            </a:r>
            <a:endParaRPr lang="zh-CN" altLang="en-US" sz="2400" b="1" dirty="0">
              <a:solidFill>
                <a:srgbClr val="467979"/>
              </a:solidFill>
              <a:latin typeface="+mn-ea"/>
            </a:endParaRPr>
          </a:p>
        </p:txBody>
      </p:sp>
      <p:sp>
        <p:nvSpPr>
          <p:cNvPr id="10" name="矩形 9"/>
          <p:cNvSpPr/>
          <p:nvPr/>
        </p:nvSpPr>
        <p:spPr>
          <a:xfrm>
            <a:off x="2700401" y="1498720"/>
            <a:ext cx="1415772" cy="461665"/>
          </a:xfrm>
          <a:prstGeom prst="rect">
            <a:avLst/>
          </a:prstGeom>
          <a:solidFill>
            <a:schemeClr val="accent5">
              <a:lumMod val="20000"/>
              <a:lumOff val="80000"/>
            </a:schemeClr>
          </a:solidFill>
          <a:ln w="22225">
            <a:noFill/>
            <a:prstDash val="solid"/>
          </a:ln>
          <a:effectLst>
            <a:outerShdw blurRad="50800" dist="38100" dir="2700000" algn="tl" rotWithShape="0">
              <a:prstClr val="black">
                <a:alpha val="40000"/>
              </a:prstClr>
            </a:outerShdw>
          </a:effectLst>
          <a:scene3d>
            <a:camera prst="orthographicFront"/>
            <a:lightRig rig="threePt" dir="t"/>
          </a:scene3d>
          <a:sp3d>
            <a:bevelT w="38100" h="38100" prst="relaxedInset"/>
          </a:sp3d>
        </p:spPr>
        <p:txBody>
          <a:bodyPr wrap="none">
            <a:spAutoFit/>
          </a:bodyPr>
          <a:lstStyle/>
          <a:p>
            <a:r>
              <a:rPr lang="zh-CN" altLang="en-US" sz="2400" b="1" dirty="0">
                <a:solidFill>
                  <a:schemeClr val="accent6">
                    <a:lumMod val="75000"/>
                  </a:schemeClr>
                </a:solidFill>
              </a:rPr>
              <a:t>初级因子</a:t>
            </a:r>
          </a:p>
        </p:txBody>
      </p:sp>
      <p:grpSp>
        <p:nvGrpSpPr>
          <p:cNvPr id="12" name="组合 11"/>
          <p:cNvGrpSpPr/>
          <p:nvPr/>
        </p:nvGrpSpPr>
        <p:grpSpPr>
          <a:xfrm>
            <a:off x="2696393" y="2048338"/>
            <a:ext cx="1444947" cy="837234"/>
            <a:chOff x="2696393" y="4716040"/>
            <a:chExt cx="1444947" cy="837234"/>
          </a:xfrm>
        </p:grpSpPr>
        <p:sp>
          <p:nvSpPr>
            <p:cNvPr id="14" name="矩形 13"/>
            <p:cNvSpPr/>
            <p:nvPr/>
          </p:nvSpPr>
          <p:spPr>
            <a:xfrm>
              <a:off x="2696393" y="5091609"/>
              <a:ext cx="1444947" cy="461665"/>
            </a:xfrm>
            <a:prstGeom prst="rect">
              <a:avLst/>
            </a:prstGeom>
            <a:solidFill>
              <a:schemeClr val="accent5">
                <a:lumMod val="20000"/>
                <a:lumOff val="80000"/>
              </a:schemeClr>
            </a:solidFill>
            <a:ln w="22225">
              <a:noFill/>
              <a:prstDash val="solid"/>
            </a:ln>
            <a:effectLst>
              <a:outerShdw blurRad="50800" dist="38100" dir="2700000" algn="tl" rotWithShape="0">
                <a:prstClr val="black">
                  <a:alpha val="40000"/>
                </a:prstClr>
              </a:outerShdw>
            </a:effectLst>
            <a:scene3d>
              <a:camera prst="orthographicFront"/>
              <a:lightRig rig="threePt" dir="t"/>
            </a:scene3d>
            <a:sp3d>
              <a:bevelT w="38100" h="38100" prst="relaxedInset"/>
            </a:sp3d>
          </p:spPr>
          <p:txBody>
            <a:bodyPr wrap="none">
              <a:spAutoFit/>
            </a:bodyPr>
            <a:lstStyle/>
            <a:p>
              <a:r>
                <a:rPr lang="en-US" altLang="zh-CN" sz="2400" b="1" dirty="0">
                  <a:solidFill>
                    <a:schemeClr val="accent6">
                      <a:lumMod val="75000"/>
                    </a:schemeClr>
                  </a:solidFill>
                  <a:latin typeface="Cambria" pitchFamily="18" charset="0"/>
                  <a:ea typeface="Cambria" pitchFamily="18" charset="0"/>
                </a:rPr>
                <a:t>Jordan</a:t>
              </a:r>
              <a:r>
                <a:rPr lang="zh-CN" altLang="en-US" sz="2400" b="1" dirty="0">
                  <a:solidFill>
                    <a:schemeClr val="accent6">
                      <a:lumMod val="75000"/>
                    </a:schemeClr>
                  </a:solidFill>
                </a:rPr>
                <a:t>块</a:t>
              </a:r>
            </a:p>
          </p:txBody>
        </p:sp>
        <p:sp>
          <p:nvSpPr>
            <p:cNvPr id="16" name="下箭头 15"/>
            <p:cNvSpPr/>
            <p:nvPr/>
          </p:nvSpPr>
          <p:spPr>
            <a:xfrm>
              <a:off x="3348000" y="4716040"/>
              <a:ext cx="144000" cy="324000"/>
            </a:xfrm>
            <a:prstGeom prst="downArrow">
              <a:avLst/>
            </a:prstGeom>
            <a:solidFill>
              <a:schemeClr val="accent5">
                <a:lumMod val="20000"/>
                <a:lumOff val="80000"/>
              </a:schemeClr>
            </a:solidFill>
            <a:ln>
              <a:noFill/>
              <a:prstDash val="solid"/>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grpSp>
      <p:grpSp>
        <p:nvGrpSpPr>
          <p:cNvPr id="4" name="组合 3"/>
          <p:cNvGrpSpPr/>
          <p:nvPr/>
        </p:nvGrpSpPr>
        <p:grpSpPr>
          <a:xfrm>
            <a:off x="1281976" y="3759315"/>
            <a:ext cx="5810907" cy="1656479"/>
            <a:chOff x="1281976" y="3759315"/>
            <a:chExt cx="5810907" cy="1656479"/>
          </a:xfrm>
        </p:grpSpPr>
        <mc:AlternateContent xmlns:mc="http://schemas.openxmlformats.org/markup-compatibility/2006" xmlns:a14="http://schemas.microsoft.com/office/drawing/2010/main">
          <mc:Choice Requires="a14">
            <p:sp>
              <p:nvSpPr>
                <p:cNvPr id="23" name="矩形 22"/>
                <p:cNvSpPr/>
                <p:nvPr/>
              </p:nvSpPr>
              <p:spPr>
                <a:xfrm>
                  <a:off x="3975555" y="3759315"/>
                  <a:ext cx="3117328" cy="1656479"/>
                </a:xfrm>
                <a:prstGeom prst="rect">
                  <a:avLst/>
                </a:prstGeom>
                <a:solidFill>
                  <a:schemeClr val="accent5">
                    <a:lumMod val="20000"/>
                    <a:lumOff val="80000"/>
                  </a:schemeClr>
                </a:solidFill>
                <a:ln w="22225">
                  <a:noFill/>
                  <a:prstDash val="solid"/>
                </a:ln>
                <a:effectLst>
                  <a:outerShdw blurRad="50800" dist="38100" dir="2700000" algn="tl" rotWithShape="0">
                    <a:prstClr val="black">
                      <a:alpha val="40000"/>
                    </a:prstClr>
                  </a:outerShdw>
                </a:effectLst>
                <a:scene3d>
                  <a:camera prst="orthographicFront"/>
                  <a:lightRig rig="threePt" dir="t"/>
                </a:scene3d>
                <a:sp3d>
                  <a:bevelT w="38100" h="38100" prst="relaxedInset"/>
                </a:sp3d>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solidFill>
                                  <a:schemeClr val="accent6">
                                    <a:lumMod val="75000"/>
                                  </a:schemeClr>
                                </a:solidFill>
                                <a:latin typeface="Cambria Math" panose="02040503050406030204" pitchFamily="18" charset="0"/>
                              </a:rPr>
                            </m:ctrlPr>
                          </m:sSubPr>
                          <m:e>
                            <m:d>
                              <m:dPr>
                                <m:begChr m:val="["/>
                                <m:endChr m:val="]"/>
                                <m:ctrlPr>
                                  <a:rPr lang="en-US" altLang="zh-CN" sz="2400" i="1" smtClean="0">
                                    <a:solidFill>
                                      <a:schemeClr val="accent6">
                                        <a:lumMod val="75000"/>
                                      </a:schemeClr>
                                    </a:solidFill>
                                    <a:latin typeface="Cambria Math" panose="02040503050406030204" pitchFamily="18" charset="0"/>
                                  </a:rPr>
                                </m:ctrlPr>
                              </m:dPr>
                              <m:e>
                                <m:m>
                                  <m:mPr>
                                    <m:mcs>
                                      <m:mc>
                                        <m:mcPr>
                                          <m:count m:val="4"/>
                                          <m:mcJc m:val="center"/>
                                        </m:mcPr>
                                      </m:mc>
                                    </m:mcs>
                                    <m:ctrlPr>
                                      <a:rPr lang="zh-CN" altLang="en-US" sz="2400" b="1" i="1">
                                        <a:latin typeface="Cambria Math" panose="02040503050406030204" pitchFamily="18" charset="0"/>
                                      </a:rPr>
                                    </m:ctrlPr>
                                  </m:mPr>
                                  <m:mr>
                                    <m:e>
                                      <m:sSub>
                                        <m:sSubPr>
                                          <m:ctrlPr>
                                            <a:rPr lang="zh-CN" altLang="en-US" sz="2400" b="1" i="1">
                                              <a:latin typeface="Cambria Math" panose="02040503050406030204" pitchFamily="18" charset="0"/>
                                            </a:rPr>
                                          </m:ctrlPr>
                                        </m:sSubPr>
                                        <m:e>
                                          <m:r>
                                            <a:rPr lang="zh-CN" altLang="en-US" sz="2400" b="1" i="1">
                                              <a:latin typeface="Cambria Math"/>
                                            </a:rPr>
                                            <m:t>𝝀</m:t>
                                          </m:r>
                                        </m:e>
                                        <m:sub>
                                          <m:r>
                                            <a:rPr lang="zh-CN" altLang="en-US" sz="2400" b="1" i="1">
                                              <a:latin typeface="Cambria Math"/>
                                            </a:rPr>
                                            <m:t>𝟎</m:t>
                                          </m:r>
                                        </m:sub>
                                      </m:sSub>
                                    </m:e>
                                    <m:e>
                                      <m:r>
                                        <a:rPr lang="zh-CN" altLang="en-US" sz="2400" b="1" i="1">
                                          <a:latin typeface="Cambria Math"/>
                                        </a:rPr>
                                        <m:t>𝟏</m:t>
                                      </m:r>
                                    </m:e>
                                    <m:e/>
                                    <m:e/>
                                  </m:mr>
                                  <m:mr>
                                    <m:e/>
                                    <m:e>
                                      <m:sSub>
                                        <m:sSubPr>
                                          <m:ctrlPr>
                                            <a:rPr lang="zh-CN" altLang="en-US" sz="2400" b="1" i="1">
                                              <a:latin typeface="Cambria Math" panose="02040503050406030204" pitchFamily="18" charset="0"/>
                                            </a:rPr>
                                          </m:ctrlPr>
                                        </m:sSubPr>
                                        <m:e>
                                          <m:r>
                                            <a:rPr lang="zh-CN" altLang="en-US" sz="2400" b="1" i="1">
                                              <a:latin typeface="Cambria Math"/>
                                            </a:rPr>
                                            <m:t>𝝀</m:t>
                                          </m:r>
                                        </m:e>
                                        <m:sub>
                                          <m:r>
                                            <a:rPr lang="zh-CN" altLang="en-US" sz="2400" b="1" i="1">
                                              <a:latin typeface="Cambria Math"/>
                                            </a:rPr>
                                            <m:t>𝟎</m:t>
                                          </m:r>
                                        </m:sub>
                                      </m:sSub>
                                    </m:e>
                                    <m:e>
                                      <m:r>
                                        <a:rPr lang="zh-CN" altLang="en-US" sz="2400" b="1">
                                          <a:latin typeface="Cambria Math"/>
                                        </a:rPr>
                                        <m:t>⋱</m:t>
                                      </m:r>
                                    </m:e>
                                    <m:e/>
                                  </m:mr>
                                  <m:mr>
                                    <m:e/>
                                    <m:e/>
                                    <m:e>
                                      <m:r>
                                        <a:rPr lang="zh-CN" altLang="en-US" sz="2400" b="1">
                                          <a:latin typeface="Cambria Math"/>
                                        </a:rPr>
                                        <m:t>⋱</m:t>
                                      </m:r>
                                    </m:e>
                                    <m:e>
                                      <m:r>
                                        <a:rPr lang="zh-CN" altLang="en-US" sz="2400" b="1" i="1">
                                          <a:latin typeface="Cambria Math"/>
                                        </a:rPr>
                                        <m:t>𝟏</m:t>
                                      </m:r>
                                    </m:e>
                                  </m:mr>
                                  <m:mr>
                                    <m:e/>
                                    <m:e/>
                                    <m:e/>
                                    <m:e>
                                      <m:sSub>
                                        <m:sSubPr>
                                          <m:ctrlPr>
                                            <a:rPr lang="zh-CN" altLang="en-US" sz="2400" b="1" i="1">
                                              <a:latin typeface="Cambria Math" panose="02040503050406030204" pitchFamily="18" charset="0"/>
                                            </a:rPr>
                                          </m:ctrlPr>
                                        </m:sSubPr>
                                        <m:e>
                                          <m:r>
                                            <a:rPr lang="zh-CN" altLang="en-US" sz="2400" b="1" i="1">
                                              <a:latin typeface="Cambria Math"/>
                                            </a:rPr>
                                            <m:t>𝝀</m:t>
                                          </m:r>
                                        </m:e>
                                        <m:sub>
                                          <m:r>
                                            <a:rPr lang="zh-CN" altLang="en-US" sz="2400" b="1" i="1">
                                              <a:latin typeface="Cambria Math"/>
                                            </a:rPr>
                                            <m:t>𝟎</m:t>
                                          </m:r>
                                        </m:sub>
                                      </m:sSub>
                                    </m:e>
                                  </m:mr>
                                </m:m>
                              </m:e>
                            </m:d>
                          </m:e>
                          <m:sub>
                            <m:r>
                              <a:rPr lang="en-US" altLang="zh-CN" sz="2400" b="0" i="1" smtClean="0">
                                <a:solidFill>
                                  <a:schemeClr val="accent6">
                                    <a:lumMod val="75000"/>
                                  </a:schemeClr>
                                </a:solidFill>
                                <a:latin typeface="Cambria Math"/>
                              </a:rPr>
                              <m:t>𝑘</m:t>
                            </m:r>
                            <m:r>
                              <a:rPr lang="en-US" altLang="zh-CN" sz="2400" b="0" i="1" smtClean="0">
                                <a:solidFill>
                                  <a:schemeClr val="accent6">
                                    <a:lumMod val="75000"/>
                                  </a:schemeClr>
                                </a:solidFill>
                                <a:latin typeface="Cambria Math"/>
                              </a:rPr>
                              <m:t>×</m:t>
                            </m:r>
                            <m:r>
                              <a:rPr lang="en-US" altLang="zh-CN" sz="2400" b="0" i="1" smtClean="0">
                                <a:solidFill>
                                  <a:schemeClr val="accent6">
                                    <a:lumMod val="75000"/>
                                  </a:schemeClr>
                                </a:solidFill>
                                <a:latin typeface="Cambria Math"/>
                              </a:rPr>
                              <m:t>𝑘</m:t>
                            </m:r>
                          </m:sub>
                        </m:sSub>
                      </m:oMath>
                    </m:oMathPara>
                  </a14:m>
                  <a:endParaRPr lang="zh-CN" altLang="en-US" sz="2400" dirty="0">
                    <a:solidFill>
                      <a:schemeClr val="accent6">
                        <a:lumMod val="75000"/>
                      </a:schemeClr>
                    </a:solidFill>
                  </a:endParaRPr>
                </a:p>
              </p:txBody>
            </p:sp>
          </mc:Choice>
          <mc:Fallback xmlns="">
            <p:sp>
              <p:nvSpPr>
                <p:cNvPr id="23" name="矩形 22"/>
                <p:cNvSpPr>
                  <a:spLocks noRot="1" noChangeAspect="1" noMove="1" noResize="1" noEditPoints="1" noAdjustHandles="1" noChangeArrowheads="1" noChangeShapeType="1" noTextEdit="1"/>
                </p:cNvSpPr>
                <p:nvPr/>
              </p:nvSpPr>
              <p:spPr>
                <a:xfrm>
                  <a:off x="3975555" y="3759315"/>
                  <a:ext cx="3117328" cy="1656479"/>
                </a:xfrm>
                <a:prstGeom prst="rect">
                  <a:avLst/>
                </a:prstGeom>
                <a:blipFill rotWithShape="1">
                  <a:blip r:embed="rId2"/>
                  <a:stretch>
                    <a:fillRect/>
                  </a:stretch>
                </a:blipFill>
                <a:ln w="22225">
                  <a:noFill/>
                  <a:prstDash val="solid"/>
                </a:ln>
                <a:effectLst>
                  <a:outerShdw blurRad="50800" dist="38100" dir="2700000" algn="tl" rotWithShape="0">
                    <a:prstClr val="black">
                      <a:alpha val="40000"/>
                    </a:prst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26"/>
                <p:cNvSpPr/>
                <p:nvPr/>
              </p:nvSpPr>
              <p:spPr>
                <a:xfrm>
                  <a:off x="1281976" y="4349764"/>
                  <a:ext cx="1541832" cy="475579"/>
                </a:xfrm>
                <a:prstGeom prst="rect">
                  <a:avLst/>
                </a:prstGeom>
                <a:solidFill>
                  <a:schemeClr val="accent5">
                    <a:lumMod val="20000"/>
                    <a:lumOff val="80000"/>
                  </a:schemeClr>
                </a:solidFill>
                <a:ln w="22225">
                  <a:noFill/>
                  <a:prstDash val="solid"/>
                </a:ln>
                <a:effectLst>
                  <a:outerShdw blurRad="50800" dist="38100" dir="2700000" algn="tl" rotWithShape="0">
                    <a:prstClr val="black">
                      <a:alpha val="40000"/>
                    </a:prstClr>
                  </a:outerShdw>
                </a:effectLst>
                <a:scene3d>
                  <a:camera prst="orthographicFront"/>
                  <a:lightRig rig="threePt" dir="t"/>
                </a:scene3d>
                <a:sp3d>
                  <a:bevelT w="38100" h="38100" prst="relaxedInset"/>
                </a:sp3d>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sz="2400" b="1" i="1" smtClean="0">
                                <a:solidFill>
                                  <a:schemeClr val="accent6">
                                    <a:lumMod val="75000"/>
                                  </a:schemeClr>
                                </a:solidFill>
                                <a:latin typeface="Cambria Math" panose="02040503050406030204" pitchFamily="18" charset="0"/>
                              </a:rPr>
                            </m:ctrlPr>
                          </m:sSupPr>
                          <m:e>
                            <m:d>
                              <m:dPr>
                                <m:ctrlPr>
                                  <a:rPr lang="en-US" altLang="zh-CN" sz="2400" b="1" i="1" smtClean="0">
                                    <a:solidFill>
                                      <a:schemeClr val="accent6">
                                        <a:lumMod val="75000"/>
                                      </a:schemeClr>
                                    </a:solidFill>
                                    <a:latin typeface="Cambria Math" panose="02040503050406030204" pitchFamily="18" charset="0"/>
                                  </a:rPr>
                                </m:ctrlPr>
                              </m:dPr>
                              <m:e>
                                <m:r>
                                  <a:rPr lang="en-US" altLang="zh-CN" sz="2400" b="1" i="1" smtClean="0">
                                    <a:solidFill>
                                      <a:schemeClr val="accent6">
                                        <a:lumMod val="75000"/>
                                      </a:schemeClr>
                                    </a:solidFill>
                                    <a:latin typeface="Cambria Math"/>
                                  </a:rPr>
                                  <m:t>𝝀</m:t>
                                </m:r>
                                <m:r>
                                  <a:rPr lang="en-US" altLang="zh-CN" sz="2400" b="1" i="1" smtClean="0">
                                    <a:solidFill>
                                      <a:schemeClr val="accent6">
                                        <a:lumMod val="75000"/>
                                      </a:schemeClr>
                                    </a:solidFill>
                                    <a:latin typeface="Cambria Math"/>
                                  </a:rPr>
                                  <m:t>−</m:t>
                                </m:r>
                                <m:sSub>
                                  <m:sSubPr>
                                    <m:ctrlPr>
                                      <a:rPr lang="en-US" altLang="zh-CN" sz="2400" b="1" i="1" smtClean="0">
                                        <a:solidFill>
                                          <a:schemeClr val="accent6">
                                            <a:lumMod val="75000"/>
                                          </a:schemeClr>
                                        </a:solidFill>
                                        <a:latin typeface="Cambria Math" panose="02040503050406030204" pitchFamily="18" charset="0"/>
                                      </a:rPr>
                                    </m:ctrlPr>
                                  </m:sSubPr>
                                  <m:e>
                                    <m:r>
                                      <a:rPr lang="en-US" altLang="zh-CN" sz="2400" b="1" i="1" smtClean="0">
                                        <a:solidFill>
                                          <a:schemeClr val="accent6">
                                            <a:lumMod val="75000"/>
                                          </a:schemeClr>
                                        </a:solidFill>
                                        <a:latin typeface="Cambria Math"/>
                                      </a:rPr>
                                      <m:t>𝝀</m:t>
                                    </m:r>
                                  </m:e>
                                  <m:sub>
                                    <m:r>
                                      <a:rPr lang="en-US" altLang="zh-CN" sz="2400" b="1" i="1" smtClean="0">
                                        <a:solidFill>
                                          <a:schemeClr val="accent6">
                                            <a:lumMod val="75000"/>
                                          </a:schemeClr>
                                        </a:solidFill>
                                        <a:latin typeface="Cambria Math"/>
                                      </a:rPr>
                                      <m:t>𝟎</m:t>
                                    </m:r>
                                  </m:sub>
                                </m:sSub>
                              </m:e>
                            </m:d>
                          </m:e>
                          <m:sup>
                            <m:r>
                              <a:rPr lang="en-US" altLang="zh-CN" sz="2400" b="1" i="1" smtClean="0">
                                <a:solidFill>
                                  <a:schemeClr val="accent6">
                                    <a:lumMod val="75000"/>
                                  </a:schemeClr>
                                </a:solidFill>
                                <a:latin typeface="Cambria Math"/>
                              </a:rPr>
                              <m:t>𝒌</m:t>
                            </m:r>
                          </m:sup>
                        </m:sSup>
                      </m:oMath>
                    </m:oMathPara>
                  </a14:m>
                  <a:endParaRPr lang="zh-CN" altLang="en-US" sz="2400" b="1" dirty="0">
                    <a:solidFill>
                      <a:schemeClr val="accent6">
                        <a:lumMod val="75000"/>
                      </a:schemeClr>
                    </a:solidFill>
                  </a:endParaRPr>
                </a:p>
              </p:txBody>
            </p:sp>
          </mc:Choice>
          <mc:Fallback xmlns="">
            <p:sp>
              <p:nvSpPr>
                <p:cNvPr id="27" name="矩形 26"/>
                <p:cNvSpPr>
                  <a:spLocks noRot="1" noChangeAspect="1" noMove="1" noResize="1" noEditPoints="1" noAdjustHandles="1" noChangeArrowheads="1" noChangeShapeType="1" noTextEdit="1"/>
                </p:cNvSpPr>
                <p:nvPr/>
              </p:nvSpPr>
              <p:spPr>
                <a:xfrm>
                  <a:off x="1281976" y="4349764"/>
                  <a:ext cx="1541832" cy="475579"/>
                </a:xfrm>
                <a:prstGeom prst="rect">
                  <a:avLst/>
                </a:prstGeom>
                <a:blipFill rotWithShape="1">
                  <a:blip r:embed="rId3"/>
                  <a:stretch>
                    <a:fillRect/>
                  </a:stretch>
                </a:blipFill>
                <a:ln w="22225">
                  <a:noFill/>
                  <a:prstDash val="solid"/>
                </a:ln>
                <a:effectLst>
                  <a:outerShdw blurRad="50800" dist="38100" dir="2700000" algn="tl" rotWithShape="0">
                    <a:prstClr val="black">
                      <a:alpha val="40000"/>
                    </a:prstClr>
                  </a:outerShdw>
                </a:effectLst>
              </p:spPr>
              <p:txBody>
                <a:bodyPr/>
                <a:lstStyle/>
                <a:p>
                  <a:r>
                    <a:rPr lang="zh-CN" altLang="en-US">
                      <a:noFill/>
                    </a:rPr>
                    <a:t> </a:t>
                  </a:r>
                </a:p>
              </p:txBody>
            </p:sp>
          </mc:Fallback>
        </mc:AlternateContent>
        <p:sp>
          <p:nvSpPr>
            <p:cNvPr id="3" name="左右箭头 2"/>
            <p:cNvSpPr/>
            <p:nvPr/>
          </p:nvSpPr>
          <p:spPr>
            <a:xfrm>
              <a:off x="3164136" y="4526250"/>
              <a:ext cx="511728" cy="122605"/>
            </a:xfrm>
            <a:prstGeom prst="leftRightArrow">
              <a:avLst/>
            </a:prstGeom>
            <a:solidFill>
              <a:schemeClr val="accent4">
                <a:lumMod val="60000"/>
                <a:lumOff val="40000"/>
              </a:schemeClr>
            </a:solidFill>
            <a:ln>
              <a:noFill/>
            </a:ln>
            <a:scene3d>
              <a:camera prst="orthographicFront"/>
              <a:lightRig rig="threePt" dir="t"/>
            </a:scene3d>
            <a:sp3d>
              <a:bevelT w="50800" h="63500"/>
              <a:bevelB w="5715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293407284"/>
      </p:ext>
    </p:extLst>
  </p:cSld>
  <p:clrMapOvr>
    <a:masterClrMapping/>
  </p:clrMapOvr>
  <p:transition spd="slow">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前言</a:t>
            </a:r>
          </a:p>
        </p:txBody>
      </p:sp>
      <mc:AlternateContent xmlns:mc="http://schemas.openxmlformats.org/markup-compatibility/2006" xmlns:a14="http://schemas.microsoft.com/office/drawing/2010/main">
        <mc:Choice Requires="a14">
          <p:sp>
            <p:nvSpPr>
              <p:cNvPr id="11" name="Rectangle 8">
                <a:extLst>
                  <a:ext uri="{FF2B5EF4-FFF2-40B4-BE49-F238E27FC236}">
                    <a16:creationId xmlns:a16="http://schemas.microsoft.com/office/drawing/2014/main" id="{88E0C11F-6794-4FFC-92F4-CE4389D1E38A}"/>
                  </a:ext>
                </a:extLst>
              </p:cNvPr>
              <p:cNvSpPr>
                <a:spLocks noChangeArrowheads="1"/>
              </p:cNvSpPr>
              <p:nvPr/>
            </p:nvSpPr>
            <p:spPr bwMode="auto">
              <a:xfrm>
                <a:off x="661769" y="1355255"/>
                <a:ext cx="7593231" cy="1200329"/>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marL="361950" algn="just">
                  <a:lnSpc>
                    <a:spcPct val="120000"/>
                  </a:lnSpc>
                </a:pPr>
                <a:r>
                  <a:rPr lang="zh-CN" altLang="en-US" sz="2000" b="1" dirty="0">
                    <a:latin typeface="+mn-ea"/>
                  </a:rPr>
                  <a:t>大家在学习的过程中要时时刻刻记住这一章的主线围绕核心定理这一条主线</a:t>
                </a:r>
                <a:r>
                  <a:rPr lang="en-US" altLang="zh-CN" sz="2000" b="1" dirty="0">
                    <a:latin typeface="+mn-ea"/>
                  </a:rPr>
                  <a:t>, </a:t>
                </a:r>
                <a:r>
                  <a:rPr lang="zh-CN" altLang="en-US" sz="2000" b="1" dirty="0">
                    <a:latin typeface="+mn-ea"/>
                  </a:rPr>
                  <a:t>即</a:t>
                </a:r>
                <a:endParaRPr lang="en-US" altLang="zh-CN" sz="2000" b="1" dirty="0">
                  <a:latin typeface="+mn-ea"/>
                </a:endParaRPr>
              </a:p>
              <a:p>
                <a:pPr marL="361950" algn="just">
                  <a:lnSpc>
                    <a:spcPct val="120000"/>
                  </a:lnSpc>
                </a:pPr>
                <a14:m>
                  <m:oMathPara xmlns:m="http://schemas.openxmlformats.org/officeDocument/2006/math">
                    <m:oMathParaPr>
                      <m:jc m:val="centerGroup"/>
                    </m:oMathParaPr>
                    <m:oMath xmlns:m="http://schemas.openxmlformats.org/officeDocument/2006/math">
                      <m:r>
                        <a:rPr lang="en-US" altLang="zh-CN" sz="2000" b="1" i="1" smtClean="0">
                          <a:solidFill>
                            <a:srgbClr val="C00000"/>
                          </a:solidFill>
                          <a:latin typeface="Cambria Math" panose="02040503050406030204" pitchFamily="18" charset="0"/>
                        </a:rPr>
                        <m:t>𝑨</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𝑷𝑱</m:t>
                      </m:r>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𝑷</m:t>
                          </m:r>
                        </m:e>
                        <m:sup>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𝟏</m:t>
                          </m:r>
                        </m:sup>
                      </m:sSup>
                    </m:oMath>
                  </m:oMathPara>
                </a14:m>
                <a:endParaRPr lang="en-US" altLang="zh-CN" sz="2000" b="1" dirty="0">
                  <a:solidFill>
                    <a:srgbClr val="C00000"/>
                  </a:solidFill>
                  <a:latin typeface="+mn-ea"/>
                </a:endParaRPr>
              </a:p>
            </p:txBody>
          </p:sp>
        </mc:Choice>
        <mc:Fallback xmlns="">
          <p:sp>
            <p:nvSpPr>
              <p:cNvPr id="11" name="Rectangle 8">
                <a:extLst>
                  <a:ext uri="{FF2B5EF4-FFF2-40B4-BE49-F238E27FC236}">
                    <a16:creationId xmlns="" xmlns:a16="http://schemas.microsoft.com/office/drawing/2014/main" xmlns:a14="http://schemas.microsoft.com/office/drawing/2010/main" id="{88E0C11F-6794-4FFC-92F4-CE4389D1E38A}"/>
                  </a:ext>
                </a:extLst>
              </p:cNvPr>
              <p:cNvSpPr>
                <a:spLocks noRot="1" noChangeAspect="1" noMove="1" noResize="1" noEditPoints="1" noAdjustHandles="1" noChangeArrowheads="1" noChangeShapeType="1" noTextEdit="1"/>
              </p:cNvSpPr>
              <p:nvPr/>
            </p:nvSpPr>
            <p:spPr bwMode="auto">
              <a:xfrm>
                <a:off x="661769" y="1355255"/>
                <a:ext cx="7593231" cy="1200329"/>
              </a:xfrm>
              <a:prstGeom prst="rect">
                <a:avLst/>
              </a:prstGeom>
              <a:blipFill rotWithShape="0">
                <a:blip r:embed="rId2"/>
                <a:stretch>
                  <a:fillRect r="-80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Rectangle 8">
                <a:extLst>
                  <a:ext uri="{FF2B5EF4-FFF2-40B4-BE49-F238E27FC236}">
                    <a16:creationId xmlns:a16="http://schemas.microsoft.com/office/drawing/2014/main" id="{88E0C11F-6794-4FFC-92F4-CE4389D1E38A}"/>
                  </a:ext>
                </a:extLst>
              </p:cNvPr>
              <p:cNvSpPr>
                <a:spLocks noChangeArrowheads="1"/>
              </p:cNvSpPr>
              <p:nvPr/>
            </p:nvSpPr>
            <p:spPr bwMode="auto">
              <a:xfrm>
                <a:off x="661769" y="2555584"/>
                <a:ext cx="7580532" cy="461665"/>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marL="361950" algn="just">
                  <a:lnSpc>
                    <a:spcPct val="120000"/>
                  </a:lnSpc>
                </a:pPr>
                <a:r>
                  <a:rPr lang="zh-CN" altLang="en-US" sz="2000" b="1" dirty="0">
                    <a:latin typeface="Cambria" panose="02040503050406030204" pitchFamily="18" charset="0"/>
                  </a:rPr>
                  <a:t>其中</a:t>
                </a:r>
                <a14:m>
                  <m:oMath xmlns:m="http://schemas.openxmlformats.org/officeDocument/2006/math">
                    <m:r>
                      <a:rPr lang="en-US" altLang="zh-CN" sz="2000" b="1" i="1" smtClean="0">
                        <a:latin typeface="Cambria Math" panose="02040503050406030204" pitchFamily="18" charset="0"/>
                      </a:rPr>
                      <m:t>𝑱</m:t>
                    </m:r>
                  </m:oMath>
                </a14:m>
                <a:r>
                  <a:rPr lang="zh-CN" altLang="en-US" sz="2000" b="1" dirty="0">
                    <a:latin typeface="Cambria" panose="02040503050406030204" pitchFamily="18" charset="0"/>
                  </a:rPr>
                  <a:t>是</a:t>
                </a:r>
                <a:r>
                  <a:rPr lang="en-US" altLang="zh-CN" sz="2000" b="1" dirty="0">
                    <a:latin typeface="Cambria" panose="02040503050406030204" pitchFamily="18" charset="0"/>
                    <a:ea typeface="Cambria" panose="02040503050406030204" pitchFamily="18" charset="0"/>
                  </a:rPr>
                  <a:t>Jordan</a:t>
                </a:r>
                <a:r>
                  <a:rPr lang="zh-CN" altLang="en-US" sz="2000" b="1" dirty="0">
                    <a:latin typeface="Cambria" panose="02040503050406030204" pitchFamily="18" charset="0"/>
                  </a:rPr>
                  <a:t>标准形</a:t>
                </a:r>
                <a:r>
                  <a:rPr lang="en-US" altLang="zh-CN" sz="2000" b="1" dirty="0">
                    <a:latin typeface="Cambria" panose="02040503050406030204" pitchFamily="18" charset="0"/>
                    <a:ea typeface="Cambria" panose="02040503050406030204" pitchFamily="18" charset="0"/>
                  </a:rPr>
                  <a:t>, </a:t>
                </a:r>
                <a14:m>
                  <m:oMath xmlns:m="http://schemas.openxmlformats.org/officeDocument/2006/math">
                    <m:r>
                      <a:rPr lang="en-US" altLang="zh-CN" sz="2000" b="1" i="1" dirty="0">
                        <a:latin typeface="Cambria Math" panose="02040503050406030204" pitchFamily="18" charset="0"/>
                      </a:rPr>
                      <m:t>𝑷</m:t>
                    </m:r>
                  </m:oMath>
                </a14:m>
                <a:r>
                  <a:rPr lang="zh-CN" altLang="en-US" sz="2000" b="1" dirty="0">
                    <a:latin typeface="Cambria" panose="02040503050406030204" pitchFamily="18" charset="0"/>
                  </a:rPr>
                  <a:t>是可逆阵</a:t>
                </a:r>
                <a:r>
                  <a:rPr lang="en-US" altLang="zh-CN" sz="2000" b="1" dirty="0">
                    <a:latin typeface="Cambria" panose="02040503050406030204" pitchFamily="18" charset="0"/>
                    <a:ea typeface="Cambria" panose="02040503050406030204" pitchFamily="18" charset="0"/>
                  </a:rPr>
                  <a:t>. </a:t>
                </a:r>
              </a:p>
            </p:txBody>
          </p:sp>
        </mc:Choice>
        <mc:Fallback xmlns="">
          <p:sp>
            <p:nvSpPr>
              <p:cNvPr id="7" name="Rectangle 8">
                <a:extLst>
                  <a:ext uri="{FF2B5EF4-FFF2-40B4-BE49-F238E27FC236}">
                    <a16:creationId xmlns:a14="http://schemas.microsoft.com/office/drawing/2010/main" xmlns="" xmlns:a16="http://schemas.microsoft.com/office/drawing/2014/main" id="{88E0C11F-6794-4FFC-92F4-CE4389D1E38A}"/>
                  </a:ext>
                </a:extLst>
              </p:cNvPr>
              <p:cNvSpPr>
                <a:spLocks noRot="1" noChangeAspect="1" noMove="1" noResize="1" noEditPoints="1" noAdjustHandles="1" noChangeArrowheads="1" noChangeShapeType="1" noTextEdit="1"/>
              </p:cNvSpPr>
              <p:nvPr/>
            </p:nvSpPr>
            <p:spPr bwMode="auto">
              <a:xfrm>
                <a:off x="661769" y="2555584"/>
                <a:ext cx="7580532" cy="461665"/>
              </a:xfrm>
              <a:prstGeom prst="rect">
                <a:avLst/>
              </a:prstGeom>
              <a:blipFill rotWithShape="0">
                <a:blip r:embed="rId3"/>
                <a:stretch>
                  <a:fillRect t="-1316" b="-1578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Rectangle 8">
                <a:extLst>
                  <a:ext uri="{FF2B5EF4-FFF2-40B4-BE49-F238E27FC236}">
                    <a16:creationId xmlns:a16="http://schemas.microsoft.com/office/drawing/2014/main" id="{88E0C11F-6794-4FFC-92F4-CE4389D1E38A}"/>
                  </a:ext>
                </a:extLst>
              </p:cNvPr>
              <p:cNvSpPr>
                <a:spLocks noChangeArrowheads="1"/>
              </p:cNvSpPr>
              <p:nvPr/>
            </p:nvSpPr>
            <p:spPr bwMode="auto">
              <a:xfrm>
                <a:off x="676056" y="3017824"/>
                <a:ext cx="7580532" cy="1569660"/>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marL="361950" algn="just">
                  <a:lnSpc>
                    <a:spcPct val="120000"/>
                  </a:lnSpc>
                </a:pPr>
                <a:r>
                  <a:rPr lang="zh-CN" altLang="en-US" sz="2000" b="1" dirty="0">
                    <a:latin typeface="+mn-ea"/>
                  </a:rPr>
                  <a:t>于是</a:t>
                </a:r>
                <a:r>
                  <a:rPr lang="en-US" altLang="zh-CN" sz="2000" b="1" dirty="0">
                    <a:latin typeface="+mn-ea"/>
                  </a:rPr>
                  <a:t>, </a:t>
                </a:r>
                <a:r>
                  <a:rPr lang="zh-CN" altLang="en-US" sz="2000" b="1" dirty="0">
                    <a:latin typeface="+mn-ea"/>
                  </a:rPr>
                  <a:t>最主要的问题如下</a:t>
                </a:r>
                <a:endParaRPr lang="en-US" altLang="zh-CN" sz="2000" b="1" dirty="0">
                  <a:latin typeface="+mn-ea"/>
                </a:endParaRPr>
              </a:p>
              <a:p>
                <a:pPr marL="361950" algn="just">
                  <a:lnSpc>
                    <a:spcPct val="120000"/>
                  </a:lnSpc>
                </a:pPr>
                <a:r>
                  <a:rPr lang="en-US" altLang="zh-CN" sz="2000" b="1" dirty="0">
                    <a:solidFill>
                      <a:schemeClr val="tx1"/>
                    </a:solidFill>
                    <a:latin typeface="+mn-ea"/>
                  </a:rPr>
                  <a:t>     </a:t>
                </a:r>
                <a:r>
                  <a:rPr lang="zh-CN" altLang="en-US" sz="2000" b="1" dirty="0">
                    <a:solidFill>
                      <a:schemeClr val="accent4">
                        <a:lumMod val="50000"/>
                      </a:schemeClr>
                    </a:solidFill>
                    <a:latin typeface="+mn-ea"/>
                  </a:rPr>
                  <a:t>（</a:t>
                </a:r>
                <a:r>
                  <a:rPr lang="en-US" altLang="zh-CN" sz="2000" b="1" dirty="0">
                    <a:solidFill>
                      <a:schemeClr val="accent4">
                        <a:lumMod val="50000"/>
                      </a:schemeClr>
                    </a:solidFill>
                    <a:latin typeface="+mn-ea"/>
                  </a:rPr>
                  <a:t>1</a:t>
                </a:r>
                <a:r>
                  <a:rPr lang="zh-CN" altLang="en-US" sz="2000" b="1" dirty="0">
                    <a:solidFill>
                      <a:schemeClr val="accent4">
                        <a:lumMod val="50000"/>
                      </a:schemeClr>
                    </a:solidFill>
                    <a:latin typeface="+mn-ea"/>
                  </a:rPr>
                  <a:t>）</a:t>
                </a:r>
                <a:r>
                  <a:rPr lang="en-US" altLang="zh-CN" sz="2000" b="1" dirty="0">
                    <a:solidFill>
                      <a:schemeClr val="accent4">
                        <a:lumMod val="50000"/>
                      </a:schemeClr>
                    </a:solidFill>
                    <a:latin typeface="Cambria" panose="02040503050406030204" pitchFamily="18" charset="0"/>
                    <a:ea typeface="Cambria" panose="02040503050406030204" pitchFamily="18" charset="0"/>
                  </a:rPr>
                  <a:t>Jordan</a:t>
                </a:r>
                <a:r>
                  <a:rPr lang="zh-CN" altLang="en-US" sz="2000" b="1" dirty="0">
                    <a:solidFill>
                      <a:schemeClr val="accent4">
                        <a:lumMod val="50000"/>
                      </a:schemeClr>
                    </a:solidFill>
                    <a:latin typeface="+mn-ea"/>
                  </a:rPr>
                  <a:t>标准形</a:t>
                </a:r>
                <a14:m>
                  <m:oMath xmlns:m="http://schemas.openxmlformats.org/officeDocument/2006/math">
                    <m:r>
                      <a:rPr lang="en-US" altLang="zh-CN" sz="2000" b="1" i="1" smtClean="0">
                        <a:solidFill>
                          <a:schemeClr val="accent4">
                            <a:lumMod val="50000"/>
                          </a:schemeClr>
                        </a:solidFill>
                        <a:latin typeface="Cambria Math" panose="02040503050406030204" pitchFamily="18" charset="0"/>
                      </a:rPr>
                      <m:t>𝑱</m:t>
                    </m:r>
                  </m:oMath>
                </a14:m>
                <a:r>
                  <a:rPr lang="zh-CN" altLang="en-US" sz="2000" b="1" dirty="0">
                    <a:solidFill>
                      <a:schemeClr val="accent4">
                        <a:lumMod val="50000"/>
                      </a:schemeClr>
                    </a:solidFill>
                    <a:latin typeface="+mn-ea"/>
                  </a:rPr>
                  <a:t>如何构造</a:t>
                </a:r>
                <a:r>
                  <a:rPr lang="en-US" altLang="zh-CN" sz="2000" b="1" dirty="0">
                    <a:solidFill>
                      <a:schemeClr val="accent4">
                        <a:lumMod val="50000"/>
                      </a:schemeClr>
                    </a:solidFill>
                    <a:latin typeface="+mn-ea"/>
                  </a:rPr>
                  <a:t>, </a:t>
                </a:r>
                <a:r>
                  <a:rPr lang="zh-CN" altLang="en-US" sz="2000" b="1" dirty="0">
                    <a:solidFill>
                      <a:schemeClr val="accent4">
                        <a:lumMod val="50000"/>
                      </a:schemeClr>
                    </a:solidFill>
                    <a:latin typeface="+mn-ea"/>
                  </a:rPr>
                  <a:t>是什么样的结构？</a:t>
                </a:r>
                <a:endParaRPr lang="en-US" altLang="zh-CN" sz="2000" b="1" dirty="0">
                  <a:solidFill>
                    <a:schemeClr val="accent4">
                      <a:lumMod val="50000"/>
                    </a:schemeClr>
                  </a:solidFill>
                  <a:latin typeface="+mn-ea"/>
                </a:endParaRPr>
              </a:p>
              <a:p>
                <a:pPr marL="361950" algn="just">
                  <a:lnSpc>
                    <a:spcPct val="120000"/>
                  </a:lnSpc>
                </a:pPr>
                <a:r>
                  <a:rPr lang="en-US" altLang="zh-CN" sz="2000" b="1" dirty="0">
                    <a:solidFill>
                      <a:schemeClr val="accent4">
                        <a:lumMod val="50000"/>
                      </a:schemeClr>
                    </a:solidFill>
                    <a:latin typeface="+mn-ea"/>
                  </a:rPr>
                  <a:t>     </a:t>
                </a:r>
                <a:r>
                  <a:rPr lang="zh-CN" altLang="en-US" sz="2000" b="1" dirty="0">
                    <a:solidFill>
                      <a:schemeClr val="accent4">
                        <a:lumMod val="50000"/>
                      </a:schemeClr>
                    </a:solidFill>
                    <a:latin typeface="+mn-ea"/>
                  </a:rPr>
                  <a:t>（</a:t>
                </a:r>
                <a:r>
                  <a:rPr lang="en-US" altLang="zh-CN" sz="2000" b="1" dirty="0">
                    <a:solidFill>
                      <a:schemeClr val="accent4">
                        <a:lumMod val="50000"/>
                      </a:schemeClr>
                    </a:solidFill>
                    <a:latin typeface="+mn-ea"/>
                  </a:rPr>
                  <a:t>2</a:t>
                </a:r>
                <a:r>
                  <a:rPr lang="zh-CN" altLang="en-US" sz="2000" b="1" dirty="0">
                    <a:solidFill>
                      <a:schemeClr val="accent4">
                        <a:lumMod val="50000"/>
                      </a:schemeClr>
                    </a:solidFill>
                    <a:latin typeface="+mn-ea"/>
                  </a:rPr>
                  <a:t>）可逆矩阵</a:t>
                </a:r>
                <a14:m>
                  <m:oMath xmlns:m="http://schemas.openxmlformats.org/officeDocument/2006/math">
                    <m:r>
                      <a:rPr lang="en-US" altLang="zh-CN" sz="2000" b="1" i="1" smtClean="0">
                        <a:solidFill>
                          <a:schemeClr val="accent4">
                            <a:lumMod val="50000"/>
                          </a:schemeClr>
                        </a:solidFill>
                        <a:latin typeface="Cambria Math" panose="02040503050406030204" pitchFamily="18" charset="0"/>
                      </a:rPr>
                      <m:t>𝑷</m:t>
                    </m:r>
                  </m:oMath>
                </a14:m>
                <a:r>
                  <a:rPr lang="zh-CN" altLang="en-US" sz="2000" b="1" dirty="0">
                    <a:solidFill>
                      <a:schemeClr val="accent4">
                        <a:lumMod val="50000"/>
                      </a:schemeClr>
                    </a:solidFill>
                    <a:latin typeface="+mn-ea"/>
                  </a:rPr>
                  <a:t>如何求？</a:t>
                </a:r>
                <a14:m>
                  <m:oMath xmlns:m="http://schemas.openxmlformats.org/officeDocument/2006/math">
                    <m:r>
                      <a:rPr lang="en-US" altLang="zh-CN" sz="2000" b="1" i="1" smtClean="0">
                        <a:solidFill>
                          <a:schemeClr val="accent4">
                            <a:lumMod val="50000"/>
                          </a:schemeClr>
                        </a:solidFill>
                        <a:latin typeface="Cambria Math" panose="02040503050406030204" pitchFamily="18" charset="0"/>
                      </a:rPr>
                      <m:t>𝑱</m:t>
                    </m:r>
                  </m:oMath>
                </a14:m>
                <a:r>
                  <a:rPr lang="zh-CN" altLang="en-US" sz="2000" b="1" dirty="0">
                    <a:solidFill>
                      <a:schemeClr val="accent4">
                        <a:lumMod val="50000"/>
                      </a:schemeClr>
                    </a:solidFill>
                    <a:latin typeface="+mn-ea"/>
                  </a:rPr>
                  <a:t>和</a:t>
                </a:r>
                <a14:m>
                  <m:oMath xmlns:m="http://schemas.openxmlformats.org/officeDocument/2006/math">
                    <m:r>
                      <a:rPr lang="en-US" altLang="zh-CN" sz="2000" b="1" i="1" dirty="0" smtClean="0">
                        <a:solidFill>
                          <a:schemeClr val="accent4">
                            <a:lumMod val="50000"/>
                          </a:schemeClr>
                        </a:solidFill>
                        <a:latin typeface="Cambria Math" panose="02040503050406030204" pitchFamily="18" charset="0"/>
                      </a:rPr>
                      <m:t>𝑷</m:t>
                    </m:r>
                  </m:oMath>
                </a14:m>
                <a:r>
                  <a:rPr lang="zh-CN" altLang="en-US" sz="2000" b="1" dirty="0">
                    <a:solidFill>
                      <a:schemeClr val="accent4">
                        <a:lumMod val="50000"/>
                      </a:schemeClr>
                    </a:solidFill>
                    <a:latin typeface="+mn-ea"/>
                  </a:rPr>
                  <a:t>的求解顺序是怎样的？</a:t>
                </a:r>
                <a:endParaRPr lang="en-US" altLang="zh-CN" sz="2000" b="1" dirty="0">
                  <a:solidFill>
                    <a:schemeClr val="accent4">
                      <a:lumMod val="50000"/>
                    </a:schemeClr>
                  </a:solidFill>
                  <a:latin typeface="+mn-ea"/>
                </a:endParaRPr>
              </a:p>
              <a:p>
                <a:pPr marL="361950" algn="just">
                  <a:lnSpc>
                    <a:spcPct val="120000"/>
                  </a:lnSpc>
                </a:pPr>
                <a:r>
                  <a:rPr lang="en-US" altLang="zh-CN" sz="2000" b="1" dirty="0">
                    <a:solidFill>
                      <a:schemeClr val="accent4">
                        <a:lumMod val="50000"/>
                      </a:schemeClr>
                    </a:solidFill>
                    <a:latin typeface="+mn-ea"/>
                  </a:rPr>
                  <a:t>     </a:t>
                </a:r>
                <a:r>
                  <a:rPr lang="zh-CN" altLang="en-US" sz="2000" b="1" dirty="0">
                    <a:solidFill>
                      <a:schemeClr val="accent4">
                        <a:lumMod val="50000"/>
                      </a:schemeClr>
                    </a:solidFill>
                    <a:latin typeface="+mn-ea"/>
                  </a:rPr>
                  <a:t>（</a:t>
                </a:r>
                <a:r>
                  <a:rPr lang="en-US" altLang="zh-CN" sz="2000" b="1" dirty="0">
                    <a:solidFill>
                      <a:schemeClr val="accent4">
                        <a:lumMod val="50000"/>
                      </a:schemeClr>
                    </a:solidFill>
                    <a:latin typeface="+mn-ea"/>
                  </a:rPr>
                  <a:t>3</a:t>
                </a:r>
                <a:r>
                  <a:rPr lang="zh-CN" altLang="en-US" sz="2000" b="1" dirty="0">
                    <a:solidFill>
                      <a:schemeClr val="accent4">
                        <a:lumMod val="50000"/>
                      </a:schemeClr>
                    </a:solidFill>
                    <a:latin typeface="+mn-ea"/>
                  </a:rPr>
                  <a:t>）如何证明这个结论？</a:t>
                </a:r>
                <a:endParaRPr lang="en-US" altLang="zh-CN" sz="2000" b="1" dirty="0">
                  <a:solidFill>
                    <a:schemeClr val="accent4">
                      <a:lumMod val="50000"/>
                    </a:schemeClr>
                  </a:solidFill>
                  <a:latin typeface="+mn-ea"/>
                </a:endParaRPr>
              </a:p>
            </p:txBody>
          </p:sp>
        </mc:Choice>
        <mc:Fallback xmlns="">
          <p:sp>
            <p:nvSpPr>
              <p:cNvPr id="8" name="Rectangle 8">
                <a:extLst>
                  <a:ext uri="{FF2B5EF4-FFF2-40B4-BE49-F238E27FC236}">
                    <a16:creationId xmlns:a14="http://schemas.microsoft.com/office/drawing/2010/main" xmlns="" xmlns:a16="http://schemas.microsoft.com/office/drawing/2014/main" id="{88E0C11F-6794-4FFC-92F4-CE4389D1E38A}"/>
                  </a:ext>
                </a:extLst>
              </p:cNvPr>
              <p:cNvSpPr>
                <a:spLocks noRot="1" noChangeAspect="1" noMove="1" noResize="1" noEditPoints="1" noAdjustHandles="1" noChangeArrowheads="1" noChangeShapeType="1" noTextEdit="1"/>
              </p:cNvSpPr>
              <p:nvPr/>
            </p:nvSpPr>
            <p:spPr bwMode="auto">
              <a:xfrm>
                <a:off x="676056" y="3017824"/>
                <a:ext cx="7580532" cy="1569660"/>
              </a:xfrm>
              <a:prstGeom prst="rect">
                <a:avLst/>
              </a:prstGeom>
              <a:blipFill rotWithShape="0">
                <a:blip r:embed="rId4"/>
                <a:stretch>
                  <a:fillRect b="-387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6" name="Rectangle 8">
            <a:extLst>
              <a:ext uri="{FF2B5EF4-FFF2-40B4-BE49-F238E27FC236}">
                <a16:creationId xmlns:a16="http://schemas.microsoft.com/office/drawing/2014/main" id="{88E0C11F-6794-4FFC-92F4-CE4389D1E38A}"/>
              </a:ext>
            </a:extLst>
          </p:cNvPr>
          <p:cNvSpPr>
            <a:spLocks noChangeArrowheads="1"/>
          </p:cNvSpPr>
          <p:nvPr/>
        </p:nvSpPr>
        <p:spPr bwMode="auto">
          <a:xfrm>
            <a:off x="661769" y="4631551"/>
            <a:ext cx="758053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61950" algn="just">
              <a:lnSpc>
                <a:spcPct val="120000"/>
              </a:lnSpc>
            </a:pPr>
            <a:r>
              <a:rPr lang="zh-CN" altLang="en-US" sz="2000" b="1" dirty="0">
                <a:latin typeface="Cambria" panose="02040503050406030204" pitchFamily="18" charset="0"/>
              </a:rPr>
              <a:t>在第</a:t>
            </a:r>
            <a:r>
              <a:rPr lang="en-US" altLang="zh-CN" sz="2000" b="1" dirty="0">
                <a:latin typeface="Cambria" panose="02040503050406030204" pitchFamily="18" charset="0"/>
                <a:ea typeface="Cambria" panose="02040503050406030204" pitchFamily="18" charset="0"/>
              </a:rPr>
              <a:t>1</a:t>
            </a:r>
            <a:r>
              <a:rPr lang="zh-CN" altLang="en-US" sz="2000" b="1" dirty="0">
                <a:latin typeface="Cambria" panose="02040503050406030204" pitchFamily="18" charset="0"/>
              </a:rPr>
              <a:t>节中</a:t>
            </a:r>
            <a:r>
              <a:rPr lang="en-US" altLang="zh-CN" sz="2000" b="1" dirty="0">
                <a:latin typeface="Cambria" panose="02040503050406030204" pitchFamily="18" charset="0"/>
                <a:ea typeface="Cambria" panose="02040503050406030204" pitchFamily="18" charset="0"/>
              </a:rPr>
              <a:t>, </a:t>
            </a:r>
            <a:r>
              <a:rPr lang="zh-CN" altLang="en-US" sz="2000" b="1" dirty="0">
                <a:latin typeface="Cambria" panose="02040503050406030204" pitchFamily="18" charset="0"/>
              </a:rPr>
              <a:t>我们将通过一个流程教会大家如何计算一个矩阵的</a:t>
            </a:r>
            <a:r>
              <a:rPr lang="en-US" altLang="zh-CN" sz="2000" b="1" dirty="0">
                <a:latin typeface="Cambria" panose="02040503050406030204" pitchFamily="18" charset="0"/>
                <a:ea typeface="Cambria" panose="02040503050406030204" pitchFamily="18" charset="0"/>
              </a:rPr>
              <a:t>Jordan</a:t>
            </a:r>
            <a:r>
              <a:rPr lang="zh-CN" altLang="en-US" sz="2000" b="1" dirty="0">
                <a:latin typeface="Cambria" panose="02040503050406030204" pitchFamily="18" charset="0"/>
              </a:rPr>
              <a:t>标准形</a:t>
            </a:r>
            <a:r>
              <a:rPr lang="en-US" altLang="zh-CN" sz="2000" b="1" dirty="0">
                <a:latin typeface="Cambria" panose="02040503050406030204" pitchFamily="18" charset="0"/>
                <a:ea typeface="Cambria" panose="02040503050406030204" pitchFamily="18" charset="0"/>
              </a:rPr>
              <a:t>, </a:t>
            </a:r>
            <a:r>
              <a:rPr lang="zh-CN" altLang="en-US" sz="2000" b="1" dirty="0">
                <a:latin typeface="Cambria" panose="02040503050406030204" pitchFamily="18" charset="0"/>
              </a:rPr>
              <a:t>这是计算矩阵</a:t>
            </a:r>
            <a:r>
              <a:rPr lang="en-US" altLang="zh-CN" sz="2000" b="1" dirty="0">
                <a:latin typeface="Cambria" panose="02040503050406030204" pitchFamily="18" charset="0"/>
                <a:ea typeface="Cambria" panose="02040503050406030204" pitchFamily="18" charset="0"/>
              </a:rPr>
              <a:t>Jordan</a:t>
            </a:r>
            <a:r>
              <a:rPr lang="zh-CN" altLang="en-US" sz="2000" b="1" dirty="0">
                <a:latin typeface="Cambria" panose="02040503050406030204" pitchFamily="18" charset="0"/>
              </a:rPr>
              <a:t>标准形的第一种方法，</a:t>
            </a:r>
            <a:r>
              <a:rPr lang="zh-CN" altLang="en-US" sz="2000" b="1" dirty="0">
                <a:solidFill>
                  <a:srgbClr val="C00000"/>
                </a:solidFill>
                <a:latin typeface="Cambria" panose="02040503050406030204" pitchFamily="18" charset="0"/>
              </a:rPr>
              <a:t>这种方法的好处是比较容易</a:t>
            </a:r>
            <a:r>
              <a:rPr lang="en-US" altLang="zh-CN" sz="2000" b="1" dirty="0">
                <a:solidFill>
                  <a:srgbClr val="C00000"/>
                </a:solidFill>
                <a:latin typeface="Cambria" panose="02040503050406030204" pitchFamily="18" charset="0"/>
                <a:ea typeface="Cambria" panose="02040503050406030204" pitchFamily="18" charset="0"/>
              </a:rPr>
              <a:t>, </a:t>
            </a:r>
            <a:r>
              <a:rPr lang="zh-CN" altLang="en-US" sz="2000" b="1" dirty="0">
                <a:solidFill>
                  <a:srgbClr val="C00000"/>
                </a:solidFill>
                <a:latin typeface="Cambria" panose="02040503050406030204" pitchFamily="18" charset="0"/>
              </a:rPr>
              <a:t>但是缺点是当用这种方法人工计算</a:t>
            </a:r>
            <a:r>
              <a:rPr lang="en-US" altLang="zh-CN" sz="2000" b="1" dirty="0">
                <a:solidFill>
                  <a:srgbClr val="C00000"/>
                </a:solidFill>
                <a:latin typeface="Cambria" panose="02040503050406030204" pitchFamily="18" charset="0"/>
                <a:ea typeface="Cambria" panose="02040503050406030204" pitchFamily="18" charset="0"/>
              </a:rPr>
              <a:t>4</a:t>
            </a:r>
            <a:r>
              <a:rPr lang="zh-CN" altLang="en-US" sz="2000" b="1" dirty="0">
                <a:solidFill>
                  <a:srgbClr val="C00000"/>
                </a:solidFill>
                <a:latin typeface="Cambria" panose="02040503050406030204" pitchFamily="18" charset="0"/>
              </a:rPr>
              <a:t>阶以上矩阵的</a:t>
            </a:r>
            <a:r>
              <a:rPr lang="en-US" altLang="zh-CN" sz="2000" b="1" dirty="0">
                <a:solidFill>
                  <a:srgbClr val="C00000"/>
                </a:solidFill>
                <a:latin typeface="Cambria" panose="02040503050406030204" pitchFamily="18" charset="0"/>
                <a:ea typeface="Cambria" panose="02040503050406030204" pitchFamily="18" charset="0"/>
              </a:rPr>
              <a:t>Jordan</a:t>
            </a:r>
            <a:r>
              <a:rPr lang="zh-CN" altLang="en-US" sz="2000" b="1" dirty="0">
                <a:solidFill>
                  <a:srgbClr val="C00000"/>
                </a:solidFill>
                <a:latin typeface="Cambria" panose="02040503050406030204" pitchFamily="18" charset="0"/>
              </a:rPr>
              <a:t>标准形时计算量会非常巨大</a:t>
            </a:r>
            <a:r>
              <a:rPr lang="en-US" altLang="zh-CN" sz="2000" b="1" dirty="0">
                <a:latin typeface="Cambria" panose="02040503050406030204" pitchFamily="18" charset="0"/>
                <a:ea typeface="Cambria" panose="02040503050406030204" pitchFamily="18" charset="0"/>
              </a:rPr>
              <a:t>.</a:t>
            </a:r>
            <a:endParaRPr lang="en-US" altLang="zh-CN" sz="2000" b="1" dirty="0">
              <a:solidFill>
                <a:schemeClr val="accent4">
                  <a:lumMod val="5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33263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计算矩阵</a:t>
            </a:r>
            <a:r>
              <a:rPr lang="en-US" altLang="zh-CN" dirty="0"/>
              <a:t>Jordan</a:t>
            </a:r>
            <a:r>
              <a:rPr lang="zh-CN" altLang="en-US" dirty="0"/>
              <a:t>标准形的方法一</a:t>
            </a:r>
          </a:p>
        </p:txBody>
      </p:sp>
      <mc:AlternateContent xmlns:mc="http://schemas.openxmlformats.org/markup-compatibility/2006" xmlns:a14="http://schemas.microsoft.com/office/drawing/2010/main">
        <mc:Choice Requires="a14">
          <p:sp>
            <p:nvSpPr>
              <p:cNvPr id="3" name="Rectangle 13"/>
              <p:cNvSpPr>
                <a:spLocks noChangeArrowheads="1"/>
              </p:cNvSpPr>
              <p:nvPr/>
            </p:nvSpPr>
            <p:spPr bwMode="auto">
              <a:xfrm>
                <a:off x="714791" y="1494331"/>
                <a:ext cx="7415213" cy="109844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SzTx/>
                  <a:buFontTx/>
                  <a:buNone/>
                </a:pPr>
                <a:r>
                  <a:rPr lang="zh-CN" altLang="en-US" sz="2400" b="1" dirty="0">
                    <a:solidFill>
                      <a:srgbClr val="006666"/>
                    </a:solidFill>
                    <a:latin typeface="+mn-ea"/>
                    <a:ea typeface="+mn-ea"/>
                  </a:rPr>
                  <a:t>例</a:t>
                </a:r>
                <a:r>
                  <a:rPr lang="en-US" altLang="zh-CN" sz="2400" b="1" dirty="0">
                    <a:solidFill>
                      <a:srgbClr val="006666"/>
                    </a:solidFill>
                    <a:latin typeface="+mn-ea"/>
                    <a:ea typeface="+mn-ea"/>
                  </a:rPr>
                  <a:t>1  </a:t>
                </a:r>
                <a:r>
                  <a:rPr lang="zh-CN" altLang="en-US" sz="2400" b="1" dirty="0">
                    <a:solidFill>
                      <a:srgbClr val="006666"/>
                    </a:solidFill>
                    <a:latin typeface="+mn-ea"/>
                    <a:ea typeface="+mn-ea"/>
                  </a:rPr>
                  <a:t>求矩阵</a:t>
                </a:r>
                <a14:m>
                  <m:oMath xmlns:m="http://schemas.openxmlformats.org/officeDocument/2006/math">
                    <m:r>
                      <a:rPr lang="en-US" altLang="zh-CN" sz="2400" b="1" i="1" smtClean="0">
                        <a:solidFill>
                          <a:srgbClr val="006666"/>
                        </a:solidFill>
                        <a:latin typeface="Cambria Math"/>
                        <a:ea typeface="+mn-ea"/>
                      </a:rPr>
                      <m:t>𝑨</m:t>
                    </m:r>
                    <m:r>
                      <a:rPr lang="en-US" altLang="zh-CN" sz="2400" b="0" i="1" smtClean="0">
                        <a:solidFill>
                          <a:srgbClr val="006666"/>
                        </a:solidFill>
                        <a:latin typeface="Cambria Math"/>
                        <a:ea typeface="+mn-ea"/>
                      </a:rPr>
                      <m:t>=</m:t>
                    </m:r>
                    <m:d>
                      <m:dPr>
                        <m:begChr m:val="["/>
                        <m:endChr m:val="]"/>
                        <m:ctrlPr>
                          <a:rPr lang="en-US" altLang="zh-CN" sz="2400" i="1" smtClean="0">
                            <a:solidFill>
                              <a:srgbClr val="006666"/>
                            </a:solidFill>
                            <a:latin typeface="Cambria Math" panose="02040503050406030204" pitchFamily="18" charset="0"/>
                            <a:ea typeface="+mn-ea"/>
                          </a:rPr>
                        </m:ctrlPr>
                      </m:dPr>
                      <m:e>
                        <m:m>
                          <m:mPr>
                            <m:mcs>
                              <m:mc>
                                <m:mcPr>
                                  <m:count m:val="3"/>
                                  <m:mcJc m:val="center"/>
                                </m:mcPr>
                              </m:mc>
                            </m:mcs>
                            <m:ctrlPr>
                              <a:rPr lang="en-US" altLang="zh-CN" sz="2400" i="1" smtClean="0">
                                <a:solidFill>
                                  <a:srgbClr val="006666"/>
                                </a:solidFill>
                                <a:latin typeface="Cambria Math" panose="02040503050406030204" pitchFamily="18" charset="0"/>
                                <a:ea typeface="+mn-ea"/>
                              </a:rPr>
                            </m:ctrlPr>
                          </m:mPr>
                          <m:mr>
                            <m:e>
                              <m:r>
                                <m:rPr>
                                  <m:brk m:alnAt="7"/>
                                </m:rPr>
                                <a:rPr lang="en-US" altLang="zh-CN" sz="2400" b="0" i="1" smtClean="0">
                                  <a:solidFill>
                                    <a:srgbClr val="006666"/>
                                  </a:solidFill>
                                  <a:latin typeface="Cambria Math"/>
                                  <a:ea typeface="+mn-ea"/>
                                </a:rPr>
                                <m:t>−</m:t>
                              </m:r>
                              <m:r>
                                <a:rPr lang="en-US" altLang="zh-CN" sz="2400" b="0" i="1" smtClean="0">
                                  <a:solidFill>
                                    <a:srgbClr val="006666"/>
                                  </a:solidFill>
                                  <a:latin typeface="Cambria Math"/>
                                  <a:ea typeface="+mn-ea"/>
                                </a:rPr>
                                <m:t>1</m:t>
                              </m:r>
                            </m:e>
                            <m:e>
                              <m:r>
                                <a:rPr lang="en-US" altLang="zh-CN" sz="2400" b="0" i="1" smtClean="0">
                                  <a:solidFill>
                                    <a:srgbClr val="006666"/>
                                  </a:solidFill>
                                  <a:latin typeface="Cambria Math"/>
                                  <a:ea typeface="+mn-ea"/>
                                </a:rPr>
                                <m:t>−2</m:t>
                              </m:r>
                            </m:e>
                            <m:e>
                              <m:r>
                                <a:rPr lang="en-US" altLang="zh-CN" sz="2400" b="0" i="1" smtClean="0">
                                  <a:solidFill>
                                    <a:srgbClr val="006666"/>
                                  </a:solidFill>
                                  <a:latin typeface="Cambria Math"/>
                                  <a:ea typeface="+mn-ea"/>
                                </a:rPr>
                                <m:t>6</m:t>
                              </m:r>
                            </m:e>
                          </m:mr>
                          <m:mr>
                            <m:e>
                              <m:r>
                                <a:rPr lang="en-US" altLang="zh-CN" sz="2400" b="0" i="1" smtClean="0">
                                  <a:solidFill>
                                    <a:srgbClr val="006666"/>
                                  </a:solidFill>
                                  <a:latin typeface="Cambria Math"/>
                                  <a:ea typeface="+mn-ea"/>
                                </a:rPr>
                                <m:t>−1</m:t>
                              </m:r>
                            </m:e>
                            <m:e>
                              <m:r>
                                <a:rPr lang="en-US" altLang="zh-CN" sz="2400" b="0" i="1" smtClean="0">
                                  <a:solidFill>
                                    <a:srgbClr val="006666"/>
                                  </a:solidFill>
                                  <a:latin typeface="Cambria Math"/>
                                  <a:ea typeface="+mn-ea"/>
                                </a:rPr>
                                <m:t>0</m:t>
                              </m:r>
                            </m:e>
                            <m:e>
                              <m:r>
                                <a:rPr lang="en-US" altLang="zh-CN" sz="2400" b="0" i="1" smtClean="0">
                                  <a:solidFill>
                                    <a:srgbClr val="006666"/>
                                  </a:solidFill>
                                  <a:latin typeface="Cambria Math"/>
                                  <a:ea typeface="+mn-ea"/>
                                </a:rPr>
                                <m:t>3</m:t>
                              </m:r>
                            </m:e>
                          </m:mr>
                          <m:mr>
                            <m:e>
                              <m:r>
                                <a:rPr lang="en-US" altLang="zh-CN" sz="2400" b="0" i="1" smtClean="0">
                                  <a:solidFill>
                                    <a:srgbClr val="006666"/>
                                  </a:solidFill>
                                  <a:latin typeface="Cambria Math"/>
                                  <a:ea typeface="+mn-ea"/>
                                </a:rPr>
                                <m:t>−1</m:t>
                              </m:r>
                            </m:e>
                            <m:e>
                              <m:r>
                                <a:rPr lang="en-US" altLang="zh-CN" sz="2400" b="0" i="1" smtClean="0">
                                  <a:solidFill>
                                    <a:srgbClr val="006666"/>
                                  </a:solidFill>
                                  <a:latin typeface="Cambria Math"/>
                                  <a:ea typeface="+mn-ea"/>
                                </a:rPr>
                                <m:t>−1</m:t>
                              </m:r>
                            </m:e>
                            <m:e>
                              <m:r>
                                <a:rPr lang="en-US" altLang="zh-CN" sz="2400" b="0" i="1" smtClean="0">
                                  <a:solidFill>
                                    <a:srgbClr val="006666"/>
                                  </a:solidFill>
                                  <a:latin typeface="Cambria Math"/>
                                  <a:ea typeface="+mn-ea"/>
                                </a:rPr>
                                <m:t>4</m:t>
                              </m:r>
                            </m:e>
                          </m:mr>
                        </m:m>
                      </m:e>
                    </m:d>
                  </m:oMath>
                </a14:m>
                <a:r>
                  <a:rPr lang="zh-CN" altLang="en-US" sz="2400" b="1" dirty="0">
                    <a:solidFill>
                      <a:srgbClr val="006666"/>
                    </a:solidFill>
                    <a:latin typeface="+mn-ea"/>
                    <a:ea typeface="+mn-ea"/>
                  </a:rPr>
                  <a:t>的</a:t>
                </a:r>
                <a:r>
                  <a:rPr lang="en-US" altLang="zh-CN" sz="2400" b="1" dirty="0">
                    <a:solidFill>
                      <a:srgbClr val="006666"/>
                    </a:solidFill>
                    <a:latin typeface="Cambria" pitchFamily="18" charset="0"/>
                    <a:ea typeface="Cambria" pitchFamily="18" charset="0"/>
                  </a:rPr>
                  <a:t>Jordan</a:t>
                </a:r>
                <a:r>
                  <a:rPr lang="zh-CN" altLang="en-US" sz="2400" b="1" dirty="0">
                    <a:solidFill>
                      <a:srgbClr val="006666"/>
                    </a:solidFill>
                    <a:latin typeface="+mn-ea"/>
                    <a:ea typeface="+mn-ea"/>
                  </a:rPr>
                  <a:t>标准形</a:t>
                </a:r>
                <a:r>
                  <a:rPr lang="en-US" altLang="zh-CN" sz="2400" b="1" dirty="0">
                    <a:solidFill>
                      <a:srgbClr val="006666"/>
                    </a:solidFill>
                    <a:latin typeface="+mn-ea"/>
                    <a:ea typeface="+mn-ea"/>
                  </a:rPr>
                  <a:t>.</a:t>
                </a:r>
                <a:endParaRPr lang="zh-CN" altLang="en-US" sz="2400" b="1" dirty="0">
                  <a:solidFill>
                    <a:srgbClr val="006666"/>
                  </a:solidFill>
                  <a:latin typeface="+mn-ea"/>
                  <a:ea typeface="+mn-ea"/>
                </a:endParaRPr>
              </a:p>
            </p:txBody>
          </p:sp>
        </mc:Choice>
        <mc:Fallback xmlns="">
          <p:sp>
            <p:nvSpPr>
              <p:cNvPr id="3" name="Rectangle 13"/>
              <p:cNvSpPr>
                <a:spLocks noRot="1" noChangeAspect="1" noMove="1" noResize="1" noEditPoints="1" noAdjustHandles="1" noChangeArrowheads="1" noChangeShapeType="1" noTextEdit="1"/>
              </p:cNvSpPr>
              <p:nvPr/>
            </p:nvSpPr>
            <p:spPr bwMode="auto">
              <a:xfrm>
                <a:off x="714791" y="1494331"/>
                <a:ext cx="7415213" cy="1098442"/>
              </a:xfrm>
              <a:prstGeom prst="rect">
                <a:avLst/>
              </a:prstGeom>
              <a:blipFill rotWithShape="1">
                <a:blip r:embed="rId3"/>
                <a:stretch>
                  <a:fillRect l="-12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Rectangle 13"/>
              <p:cNvSpPr>
                <a:spLocks noChangeArrowheads="1"/>
              </p:cNvSpPr>
              <p:nvPr/>
            </p:nvSpPr>
            <p:spPr bwMode="auto">
              <a:xfrm>
                <a:off x="749771" y="2623581"/>
                <a:ext cx="8124409" cy="91134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85000"/>
                  <a:buBlip>
                    <a:blip r:embed="rId2"/>
                  </a:buBlip>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SzTx/>
                  <a:buNone/>
                </a:pPr>
                <a:r>
                  <a:rPr lang="zh-CN" altLang="en-US" sz="2000" b="1" i="0" dirty="0">
                    <a:solidFill>
                      <a:srgbClr val="006666"/>
                    </a:solidFill>
                    <a:latin typeface="+mn-ea"/>
                    <a:ea typeface="+mn-ea"/>
                  </a:rPr>
                  <a:t>解：特征矩阵为</a:t>
                </a:r>
                <a14:m>
                  <m:oMath xmlns:m="http://schemas.openxmlformats.org/officeDocument/2006/math">
                    <m:r>
                      <a:rPr lang="en-US" altLang="zh-CN" sz="2000" b="1" i="1" smtClean="0">
                        <a:solidFill>
                          <a:srgbClr val="0070C0"/>
                        </a:solidFill>
                        <a:latin typeface="Cambria Math"/>
                        <a:ea typeface="+mn-ea"/>
                      </a:rPr>
                      <m:t>𝑨</m:t>
                    </m:r>
                    <m:d>
                      <m:dPr>
                        <m:ctrlPr>
                          <a:rPr lang="en-US" altLang="zh-CN" sz="2000" b="1" i="1" smtClean="0">
                            <a:solidFill>
                              <a:srgbClr val="0070C0"/>
                            </a:solidFill>
                            <a:latin typeface="Cambria Math" panose="02040503050406030204" pitchFamily="18" charset="0"/>
                            <a:ea typeface="+mn-ea"/>
                          </a:rPr>
                        </m:ctrlPr>
                      </m:dPr>
                      <m:e>
                        <m:r>
                          <a:rPr lang="en-US" altLang="zh-CN" sz="2000" b="1" i="1" smtClean="0">
                            <a:solidFill>
                              <a:srgbClr val="0070C0"/>
                            </a:solidFill>
                            <a:latin typeface="Cambria Math"/>
                            <a:ea typeface="+mn-ea"/>
                          </a:rPr>
                          <m:t>𝝀</m:t>
                        </m:r>
                      </m:e>
                    </m:d>
                    <m:r>
                      <a:rPr lang="en-US" altLang="zh-CN" sz="2000" b="1" i="1" smtClean="0">
                        <a:solidFill>
                          <a:srgbClr val="0070C0"/>
                        </a:solidFill>
                        <a:latin typeface="Cambria Math"/>
                        <a:ea typeface="+mn-ea"/>
                      </a:rPr>
                      <m:t>=</m:t>
                    </m:r>
                    <m:r>
                      <a:rPr lang="en-US" altLang="zh-CN" sz="2000" b="1" i="1" smtClean="0">
                        <a:solidFill>
                          <a:srgbClr val="0070C0"/>
                        </a:solidFill>
                        <a:latin typeface="Cambria Math"/>
                        <a:ea typeface="+mn-ea"/>
                      </a:rPr>
                      <m:t>𝝀</m:t>
                    </m:r>
                    <m:r>
                      <a:rPr lang="en-US" altLang="zh-CN" sz="2000" b="1" i="1" smtClean="0">
                        <a:solidFill>
                          <a:srgbClr val="0070C0"/>
                        </a:solidFill>
                        <a:latin typeface="Cambria Math"/>
                        <a:ea typeface="+mn-ea"/>
                      </a:rPr>
                      <m:t>𝑬</m:t>
                    </m:r>
                    <m:r>
                      <a:rPr lang="en-US" altLang="zh-CN" sz="2000" b="1" i="1" smtClean="0">
                        <a:solidFill>
                          <a:srgbClr val="0070C0"/>
                        </a:solidFill>
                        <a:latin typeface="Cambria Math"/>
                        <a:ea typeface="+mn-ea"/>
                      </a:rPr>
                      <m:t>−</m:t>
                    </m:r>
                    <m:r>
                      <a:rPr lang="en-US" altLang="zh-CN" sz="2000" b="1" i="1" smtClean="0">
                        <a:solidFill>
                          <a:srgbClr val="0070C0"/>
                        </a:solidFill>
                        <a:latin typeface="Cambria Math"/>
                        <a:ea typeface="+mn-ea"/>
                      </a:rPr>
                      <m:t>𝑨</m:t>
                    </m:r>
                    <m:r>
                      <a:rPr lang="en-US" altLang="zh-CN" sz="2000" b="1" i="1" smtClean="0">
                        <a:solidFill>
                          <a:srgbClr val="0070C0"/>
                        </a:solidFill>
                        <a:latin typeface="Cambria Math"/>
                        <a:ea typeface="+mn-ea"/>
                      </a:rPr>
                      <m:t>=</m:t>
                    </m:r>
                    <m:d>
                      <m:dPr>
                        <m:begChr m:val="["/>
                        <m:endChr m:val="]"/>
                        <m:ctrlPr>
                          <a:rPr lang="en-US" altLang="zh-CN" sz="2000" b="1" i="1" smtClean="0">
                            <a:solidFill>
                              <a:srgbClr val="0070C0"/>
                            </a:solidFill>
                            <a:latin typeface="Cambria Math" panose="02040503050406030204" pitchFamily="18" charset="0"/>
                            <a:ea typeface="+mn-ea"/>
                          </a:rPr>
                        </m:ctrlPr>
                      </m:dPr>
                      <m:e>
                        <m:m>
                          <m:mPr>
                            <m:mcs>
                              <m:mc>
                                <m:mcPr>
                                  <m:count m:val="3"/>
                                  <m:mcJc m:val="center"/>
                                </m:mcPr>
                              </m:mc>
                            </m:mcs>
                            <m:ctrlPr>
                              <a:rPr lang="en-US" altLang="zh-CN" sz="2000" b="1" i="1" smtClean="0">
                                <a:solidFill>
                                  <a:srgbClr val="0070C0"/>
                                </a:solidFill>
                                <a:latin typeface="Cambria Math" panose="02040503050406030204" pitchFamily="18" charset="0"/>
                                <a:ea typeface="+mn-ea"/>
                              </a:rPr>
                            </m:ctrlPr>
                          </m:mPr>
                          <m:mr>
                            <m:e>
                              <m:r>
                                <a:rPr lang="en-US" altLang="zh-CN" sz="2000" b="1" i="1" smtClean="0">
                                  <a:solidFill>
                                    <a:srgbClr val="0070C0"/>
                                  </a:solidFill>
                                  <a:latin typeface="Cambria Math"/>
                                  <a:ea typeface="+mn-ea"/>
                                </a:rPr>
                                <m:t>𝝀</m:t>
                              </m:r>
                              <m:r>
                                <a:rPr lang="en-US" altLang="zh-CN" sz="2000" b="1" i="1" smtClean="0">
                                  <a:solidFill>
                                    <a:srgbClr val="0070C0"/>
                                  </a:solidFill>
                                  <a:latin typeface="Cambria Math"/>
                                  <a:ea typeface="+mn-ea"/>
                                </a:rPr>
                                <m:t>+</m:t>
                              </m:r>
                              <m:r>
                                <a:rPr lang="en-US" altLang="zh-CN" sz="2000" b="1" i="1" smtClean="0">
                                  <a:solidFill>
                                    <a:srgbClr val="0070C0"/>
                                  </a:solidFill>
                                  <a:latin typeface="Cambria Math"/>
                                  <a:ea typeface="+mn-ea"/>
                                </a:rPr>
                                <m:t>𝟏</m:t>
                              </m:r>
                            </m:e>
                            <m:e>
                              <m:r>
                                <a:rPr lang="en-US" altLang="zh-CN" sz="2000" b="1" i="1" smtClean="0">
                                  <a:solidFill>
                                    <a:srgbClr val="0070C0"/>
                                  </a:solidFill>
                                  <a:latin typeface="Cambria Math"/>
                                  <a:ea typeface="+mn-ea"/>
                                </a:rPr>
                                <m:t>𝟐</m:t>
                              </m:r>
                            </m:e>
                            <m:e>
                              <m:r>
                                <a:rPr lang="en-US" altLang="zh-CN" sz="2000" b="1" i="1" smtClean="0">
                                  <a:solidFill>
                                    <a:srgbClr val="0070C0"/>
                                  </a:solidFill>
                                  <a:latin typeface="Cambria Math"/>
                                  <a:ea typeface="+mn-ea"/>
                                </a:rPr>
                                <m:t>−</m:t>
                              </m:r>
                              <m:r>
                                <a:rPr lang="en-US" altLang="zh-CN" sz="2000" b="1" i="1" smtClean="0">
                                  <a:solidFill>
                                    <a:srgbClr val="0070C0"/>
                                  </a:solidFill>
                                  <a:latin typeface="Cambria Math"/>
                                  <a:ea typeface="+mn-ea"/>
                                </a:rPr>
                                <m:t>𝟔</m:t>
                              </m:r>
                            </m:e>
                          </m:mr>
                          <m:mr>
                            <m:e>
                              <m:r>
                                <a:rPr lang="en-US" altLang="zh-CN" sz="2000" b="1" i="1" smtClean="0">
                                  <a:solidFill>
                                    <a:srgbClr val="0070C0"/>
                                  </a:solidFill>
                                  <a:latin typeface="Cambria Math"/>
                                  <a:ea typeface="+mn-ea"/>
                                </a:rPr>
                                <m:t>𝟏</m:t>
                              </m:r>
                            </m:e>
                            <m:e>
                              <m:r>
                                <a:rPr lang="en-US" altLang="zh-CN" sz="2000" b="1" i="1">
                                  <a:solidFill>
                                    <a:srgbClr val="0070C0"/>
                                  </a:solidFill>
                                  <a:latin typeface="Cambria Math"/>
                                  <a:ea typeface="+mn-ea"/>
                                </a:rPr>
                                <m:t>𝝀</m:t>
                              </m:r>
                            </m:e>
                            <m:e>
                              <m:r>
                                <a:rPr lang="en-US" altLang="zh-CN" sz="2000" b="1" i="1" smtClean="0">
                                  <a:solidFill>
                                    <a:srgbClr val="0070C0"/>
                                  </a:solidFill>
                                  <a:latin typeface="Cambria Math"/>
                                  <a:ea typeface="+mn-ea"/>
                                </a:rPr>
                                <m:t>−</m:t>
                              </m:r>
                              <m:r>
                                <a:rPr lang="en-US" altLang="zh-CN" sz="2000" b="1" i="1" smtClean="0">
                                  <a:solidFill>
                                    <a:srgbClr val="0070C0"/>
                                  </a:solidFill>
                                  <a:latin typeface="Cambria Math"/>
                                  <a:ea typeface="+mn-ea"/>
                                </a:rPr>
                                <m:t>𝟑</m:t>
                              </m:r>
                            </m:e>
                          </m:mr>
                          <m:mr>
                            <m:e>
                              <m:r>
                                <a:rPr lang="en-US" altLang="zh-CN" sz="2000" b="1" i="1" smtClean="0">
                                  <a:solidFill>
                                    <a:srgbClr val="0070C0"/>
                                  </a:solidFill>
                                  <a:latin typeface="Cambria Math"/>
                                  <a:ea typeface="+mn-ea"/>
                                </a:rPr>
                                <m:t>𝟏</m:t>
                              </m:r>
                            </m:e>
                            <m:e>
                              <m:r>
                                <a:rPr lang="en-US" altLang="zh-CN" sz="2000" b="1" i="1" smtClean="0">
                                  <a:solidFill>
                                    <a:srgbClr val="0070C0"/>
                                  </a:solidFill>
                                  <a:latin typeface="Cambria Math"/>
                                  <a:ea typeface="+mn-ea"/>
                                </a:rPr>
                                <m:t>𝟏</m:t>
                              </m:r>
                            </m:e>
                            <m:e>
                              <m:r>
                                <a:rPr lang="en-US" altLang="zh-CN" sz="2000" b="1" i="1">
                                  <a:solidFill>
                                    <a:srgbClr val="0070C0"/>
                                  </a:solidFill>
                                  <a:latin typeface="Cambria Math"/>
                                  <a:ea typeface="+mn-ea"/>
                                </a:rPr>
                                <m:t>𝝀</m:t>
                              </m:r>
                              <m:r>
                                <a:rPr lang="en-US" altLang="zh-CN" sz="2000" b="1" i="1" smtClean="0">
                                  <a:solidFill>
                                    <a:srgbClr val="0070C0"/>
                                  </a:solidFill>
                                  <a:latin typeface="Cambria Math"/>
                                  <a:ea typeface="+mn-ea"/>
                                </a:rPr>
                                <m:t>−</m:t>
                              </m:r>
                              <m:r>
                                <a:rPr lang="en-US" altLang="zh-CN" sz="2000" b="1" i="1" smtClean="0">
                                  <a:solidFill>
                                    <a:srgbClr val="0070C0"/>
                                  </a:solidFill>
                                  <a:latin typeface="Cambria Math"/>
                                  <a:ea typeface="+mn-ea"/>
                                </a:rPr>
                                <m:t>𝟒</m:t>
                              </m:r>
                            </m:e>
                          </m:mr>
                        </m:m>
                      </m:e>
                    </m:d>
                  </m:oMath>
                </a14:m>
                <a:endParaRPr lang="zh-CN" altLang="en-US" sz="2000" b="1" dirty="0">
                  <a:solidFill>
                    <a:srgbClr val="006666"/>
                  </a:solidFill>
                  <a:latin typeface="+mn-ea"/>
                  <a:ea typeface="+mn-ea"/>
                </a:endParaRPr>
              </a:p>
            </p:txBody>
          </p:sp>
        </mc:Choice>
        <mc:Fallback xmlns="">
          <p:sp>
            <p:nvSpPr>
              <p:cNvPr id="5" name="Rectangle 13"/>
              <p:cNvSpPr>
                <a:spLocks noRot="1" noChangeAspect="1" noMove="1" noResize="1" noEditPoints="1" noAdjustHandles="1" noChangeArrowheads="1" noChangeShapeType="1" noTextEdit="1"/>
              </p:cNvSpPr>
              <p:nvPr/>
            </p:nvSpPr>
            <p:spPr bwMode="auto">
              <a:xfrm>
                <a:off x="749771" y="2623581"/>
                <a:ext cx="8124409" cy="911340"/>
              </a:xfrm>
              <a:prstGeom prst="rect">
                <a:avLst/>
              </a:prstGeom>
              <a:blipFill rotWithShape="1">
                <a:blip r:embed="rId4"/>
                <a:stretch>
                  <a:fillRect l="-82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Rectangle 13"/>
              <p:cNvSpPr>
                <a:spLocks noChangeArrowheads="1"/>
              </p:cNvSpPr>
              <p:nvPr/>
            </p:nvSpPr>
            <p:spPr bwMode="auto">
              <a:xfrm>
                <a:off x="749771" y="3631658"/>
                <a:ext cx="8124409" cy="71487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85000"/>
                  <a:buBlip>
                    <a:blip r:embed="rId2"/>
                  </a:buBlip>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SzTx/>
                  <a:buNone/>
                </a:pPr>
                <a:r>
                  <a:rPr lang="zh-CN" altLang="en-US" sz="2000" b="1" dirty="0">
                    <a:solidFill>
                      <a:srgbClr val="006666"/>
                    </a:solidFill>
                    <a:latin typeface="+mn-ea"/>
                    <a:ea typeface="+mn-ea"/>
                  </a:rPr>
                  <a:t>行列式因子</a:t>
                </a:r>
                <a:r>
                  <a:rPr lang="en-US" altLang="zh-CN" sz="2000" b="1" dirty="0">
                    <a:solidFill>
                      <a:srgbClr val="006666"/>
                    </a:solidFill>
                    <a:latin typeface="+mn-ea"/>
                    <a:ea typeface="+mn-ea"/>
                  </a:rPr>
                  <a:t>:  </a:t>
                </a:r>
                <a14:m>
                  <m:oMath xmlns:m="http://schemas.openxmlformats.org/officeDocument/2006/math">
                    <m:sSub>
                      <m:sSubPr>
                        <m:ctrlPr>
                          <a:rPr lang="en-US" altLang="zh-CN" sz="2000" b="1" i="1">
                            <a:solidFill>
                              <a:srgbClr val="0070C0"/>
                            </a:solidFill>
                            <a:latin typeface="Cambria Math" panose="02040503050406030204" pitchFamily="18" charset="0"/>
                          </a:rPr>
                        </m:ctrlPr>
                      </m:sSubPr>
                      <m:e>
                        <m:r>
                          <a:rPr lang="en-US" altLang="zh-CN" sz="2000" b="1" i="1">
                            <a:solidFill>
                              <a:srgbClr val="0070C0"/>
                            </a:solidFill>
                            <a:latin typeface="Cambria Math"/>
                          </a:rPr>
                          <m:t>𝑫</m:t>
                        </m:r>
                      </m:e>
                      <m:sub>
                        <m:r>
                          <a:rPr lang="en-US" altLang="zh-CN" sz="2000" b="1" i="1">
                            <a:solidFill>
                              <a:srgbClr val="0070C0"/>
                            </a:solidFill>
                            <a:latin typeface="Cambria Math"/>
                          </a:rPr>
                          <m:t>𝟏</m:t>
                        </m:r>
                      </m:sub>
                    </m:sSub>
                    <m:d>
                      <m:dPr>
                        <m:ctrlPr>
                          <a:rPr lang="en-US" altLang="zh-CN" sz="2000" b="1" i="1">
                            <a:solidFill>
                              <a:srgbClr val="0070C0"/>
                            </a:solidFill>
                            <a:latin typeface="Cambria Math" panose="02040503050406030204" pitchFamily="18" charset="0"/>
                          </a:rPr>
                        </m:ctrlPr>
                      </m:dPr>
                      <m:e>
                        <m:r>
                          <a:rPr lang="en-US" altLang="zh-CN" sz="2000" b="1" i="1">
                            <a:solidFill>
                              <a:srgbClr val="0070C0"/>
                            </a:solidFill>
                            <a:latin typeface="Cambria Math"/>
                          </a:rPr>
                          <m:t>𝝀</m:t>
                        </m:r>
                      </m:e>
                    </m:d>
                    <m:r>
                      <a:rPr lang="en-US" altLang="zh-CN" sz="2000" b="1" i="1">
                        <a:solidFill>
                          <a:srgbClr val="0070C0"/>
                        </a:solidFill>
                        <a:latin typeface="Cambria Math"/>
                      </a:rPr>
                      <m:t>=</m:t>
                    </m:r>
                    <m:r>
                      <a:rPr lang="en-US" altLang="zh-CN" sz="2000" b="1" i="1">
                        <a:solidFill>
                          <a:srgbClr val="0070C0"/>
                        </a:solidFill>
                        <a:latin typeface="Cambria Math"/>
                      </a:rPr>
                      <m:t>𝟏</m:t>
                    </m:r>
                    <m:r>
                      <a:rPr lang="en-US" altLang="zh-CN" sz="2000" b="1" i="1">
                        <a:solidFill>
                          <a:srgbClr val="0070C0"/>
                        </a:solidFill>
                        <a:latin typeface="Cambria Math"/>
                      </a:rPr>
                      <m:t>,</m:t>
                    </m:r>
                    <m:sSub>
                      <m:sSubPr>
                        <m:ctrlPr>
                          <a:rPr lang="en-US" altLang="zh-CN" sz="2000" b="1" i="1">
                            <a:solidFill>
                              <a:srgbClr val="0070C0"/>
                            </a:solidFill>
                            <a:latin typeface="Cambria Math" panose="02040503050406030204" pitchFamily="18" charset="0"/>
                          </a:rPr>
                        </m:ctrlPr>
                      </m:sSubPr>
                      <m:e>
                        <m:r>
                          <a:rPr lang="en-US" altLang="zh-CN" sz="2000" b="1" i="1">
                            <a:solidFill>
                              <a:srgbClr val="0070C0"/>
                            </a:solidFill>
                            <a:latin typeface="Cambria Math"/>
                          </a:rPr>
                          <m:t>𝑫</m:t>
                        </m:r>
                      </m:e>
                      <m:sub>
                        <m:r>
                          <a:rPr lang="en-US" altLang="zh-CN" sz="2000" b="1" i="1">
                            <a:solidFill>
                              <a:srgbClr val="0070C0"/>
                            </a:solidFill>
                            <a:latin typeface="Cambria Math"/>
                          </a:rPr>
                          <m:t>𝟐</m:t>
                        </m:r>
                      </m:sub>
                    </m:sSub>
                    <m:d>
                      <m:dPr>
                        <m:ctrlPr>
                          <a:rPr lang="en-US" altLang="zh-CN" sz="2000" b="1" i="1">
                            <a:solidFill>
                              <a:srgbClr val="0070C0"/>
                            </a:solidFill>
                            <a:latin typeface="Cambria Math" panose="02040503050406030204" pitchFamily="18" charset="0"/>
                          </a:rPr>
                        </m:ctrlPr>
                      </m:dPr>
                      <m:e>
                        <m:r>
                          <a:rPr lang="en-US" altLang="zh-CN" sz="2000" b="1" i="1">
                            <a:solidFill>
                              <a:srgbClr val="0070C0"/>
                            </a:solidFill>
                            <a:latin typeface="Cambria Math"/>
                          </a:rPr>
                          <m:t>𝝀</m:t>
                        </m:r>
                      </m:e>
                    </m:d>
                    <m:r>
                      <a:rPr lang="en-US" altLang="zh-CN" sz="2000" b="1" i="1">
                        <a:solidFill>
                          <a:srgbClr val="0070C0"/>
                        </a:solidFill>
                        <a:latin typeface="Cambria Math"/>
                      </a:rPr>
                      <m:t>=</m:t>
                    </m:r>
                    <m:r>
                      <a:rPr lang="en-US" altLang="zh-CN" sz="2000" b="1" i="1">
                        <a:solidFill>
                          <a:srgbClr val="0070C0"/>
                        </a:solidFill>
                        <a:latin typeface="Cambria Math"/>
                      </a:rPr>
                      <m:t>𝝀</m:t>
                    </m:r>
                    <m:r>
                      <a:rPr lang="en-US" altLang="zh-CN" sz="2000" b="1" i="1">
                        <a:solidFill>
                          <a:srgbClr val="0070C0"/>
                        </a:solidFill>
                        <a:latin typeface="Cambria Math"/>
                      </a:rPr>
                      <m:t>−</m:t>
                    </m:r>
                    <m:r>
                      <a:rPr lang="en-US" altLang="zh-CN" sz="2000" b="1" i="1">
                        <a:solidFill>
                          <a:srgbClr val="0070C0"/>
                        </a:solidFill>
                        <a:latin typeface="Cambria Math"/>
                      </a:rPr>
                      <m:t>𝟏</m:t>
                    </m:r>
                    <m:r>
                      <a:rPr lang="en-US" altLang="zh-CN" sz="2000" b="1" i="1">
                        <a:solidFill>
                          <a:srgbClr val="0070C0"/>
                        </a:solidFill>
                        <a:latin typeface="Cambria Math"/>
                      </a:rPr>
                      <m:t>,</m:t>
                    </m:r>
                    <m:sSub>
                      <m:sSubPr>
                        <m:ctrlPr>
                          <a:rPr lang="en-US" altLang="zh-CN" sz="2000" b="1" i="1">
                            <a:solidFill>
                              <a:srgbClr val="0070C0"/>
                            </a:solidFill>
                            <a:latin typeface="Cambria Math" panose="02040503050406030204" pitchFamily="18" charset="0"/>
                          </a:rPr>
                        </m:ctrlPr>
                      </m:sSubPr>
                      <m:e>
                        <m:r>
                          <a:rPr lang="en-US" altLang="zh-CN" sz="2000" b="1" i="1">
                            <a:solidFill>
                              <a:srgbClr val="0070C0"/>
                            </a:solidFill>
                            <a:latin typeface="Cambria Math"/>
                          </a:rPr>
                          <m:t>𝑫</m:t>
                        </m:r>
                      </m:e>
                      <m:sub>
                        <m:r>
                          <a:rPr lang="en-US" altLang="zh-CN" sz="2000" b="1" i="1">
                            <a:solidFill>
                              <a:srgbClr val="0070C0"/>
                            </a:solidFill>
                            <a:latin typeface="Cambria Math"/>
                          </a:rPr>
                          <m:t>𝟑</m:t>
                        </m:r>
                      </m:sub>
                    </m:sSub>
                    <m:d>
                      <m:dPr>
                        <m:ctrlPr>
                          <a:rPr lang="en-US" altLang="zh-CN" sz="2000" b="1" i="1">
                            <a:solidFill>
                              <a:srgbClr val="0070C0"/>
                            </a:solidFill>
                            <a:latin typeface="Cambria Math" panose="02040503050406030204" pitchFamily="18" charset="0"/>
                          </a:rPr>
                        </m:ctrlPr>
                      </m:dPr>
                      <m:e>
                        <m:r>
                          <a:rPr lang="en-US" altLang="zh-CN" sz="2000" b="1" i="1">
                            <a:solidFill>
                              <a:srgbClr val="0070C0"/>
                            </a:solidFill>
                            <a:latin typeface="Cambria Math"/>
                          </a:rPr>
                          <m:t>𝝀</m:t>
                        </m:r>
                      </m:e>
                    </m:d>
                    <m:r>
                      <a:rPr lang="en-US" altLang="zh-CN" sz="2000" b="1" i="1">
                        <a:solidFill>
                          <a:srgbClr val="0070C0"/>
                        </a:solidFill>
                        <a:latin typeface="Cambria Math"/>
                      </a:rPr>
                      <m:t>=</m:t>
                    </m:r>
                    <m:sSup>
                      <m:sSupPr>
                        <m:ctrlPr>
                          <a:rPr lang="en-US" altLang="zh-CN" sz="2000" b="1" i="1">
                            <a:solidFill>
                              <a:srgbClr val="0070C0"/>
                            </a:solidFill>
                            <a:latin typeface="Cambria Math" panose="02040503050406030204" pitchFamily="18" charset="0"/>
                          </a:rPr>
                        </m:ctrlPr>
                      </m:sSupPr>
                      <m:e>
                        <m:d>
                          <m:dPr>
                            <m:ctrlPr>
                              <a:rPr lang="en-US" altLang="zh-CN" sz="2000" b="1" i="1">
                                <a:solidFill>
                                  <a:srgbClr val="0070C0"/>
                                </a:solidFill>
                                <a:latin typeface="Cambria Math" panose="02040503050406030204" pitchFamily="18" charset="0"/>
                              </a:rPr>
                            </m:ctrlPr>
                          </m:dPr>
                          <m:e>
                            <m:r>
                              <a:rPr lang="en-US" altLang="zh-CN" sz="2000" b="1" i="1">
                                <a:solidFill>
                                  <a:srgbClr val="0070C0"/>
                                </a:solidFill>
                                <a:latin typeface="Cambria Math"/>
                              </a:rPr>
                              <m:t>𝝀</m:t>
                            </m:r>
                            <m:r>
                              <a:rPr lang="en-US" altLang="zh-CN" sz="2000" b="1" i="1">
                                <a:solidFill>
                                  <a:srgbClr val="0070C0"/>
                                </a:solidFill>
                                <a:latin typeface="Cambria Math"/>
                              </a:rPr>
                              <m:t>−</m:t>
                            </m:r>
                            <m:r>
                              <a:rPr lang="en-US" altLang="zh-CN" sz="2000" b="1" i="1">
                                <a:solidFill>
                                  <a:srgbClr val="0070C0"/>
                                </a:solidFill>
                                <a:latin typeface="Cambria Math"/>
                              </a:rPr>
                              <m:t>𝟏</m:t>
                            </m:r>
                          </m:e>
                        </m:d>
                      </m:e>
                      <m:sup>
                        <m:r>
                          <a:rPr lang="en-US" altLang="zh-CN" sz="2000" b="1" i="1">
                            <a:solidFill>
                              <a:srgbClr val="0070C0"/>
                            </a:solidFill>
                            <a:latin typeface="Cambria Math"/>
                          </a:rPr>
                          <m:t>𝟑</m:t>
                        </m:r>
                      </m:sup>
                    </m:sSup>
                  </m:oMath>
                </a14:m>
                <a:endParaRPr lang="zh-CN" altLang="en-US" sz="2000" dirty="0">
                  <a:solidFill>
                    <a:srgbClr val="006666"/>
                  </a:solidFill>
                  <a:latin typeface="+mn-ea"/>
                </a:endParaRPr>
              </a:p>
              <a:p>
                <a:pPr>
                  <a:spcBef>
                    <a:spcPct val="0"/>
                  </a:spcBef>
                  <a:buSzTx/>
                  <a:buNone/>
                </a:pPr>
                <a:r>
                  <a:rPr lang="en-US" altLang="zh-CN" sz="2000" b="1" dirty="0">
                    <a:solidFill>
                      <a:srgbClr val="006666"/>
                    </a:solidFill>
                    <a:latin typeface="+mn-ea"/>
                    <a:ea typeface="+mn-ea"/>
                  </a:rPr>
                  <a:t> </a:t>
                </a:r>
                <a:endParaRPr lang="zh-CN" altLang="en-US" sz="2000" dirty="0">
                  <a:solidFill>
                    <a:srgbClr val="006666"/>
                  </a:solidFill>
                  <a:latin typeface="+mn-ea"/>
                  <a:ea typeface="+mn-ea"/>
                </a:endParaRPr>
              </a:p>
            </p:txBody>
          </p:sp>
        </mc:Choice>
        <mc:Fallback xmlns="">
          <p:sp>
            <p:nvSpPr>
              <p:cNvPr id="12" name="Rectangle 13"/>
              <p:cNvSpPr>
                <a:spLocks noRot="1" noChangeAspect="1" noMove="1" noResize="1" noEditPoints="1" noAdjustHandles="1" noChangeArrowheads="1" noChangeShapeType="1" noTextEdit="1"/>
              </p:cNvSpPr>
              <p:nvPr/>
            </p:nvSpPr>
            <p:spPr bwMode="auto">
              <a:xfrm>
                <a:off x="749771" y="3631658"/>
                <a:ext cx="8124409" cy="714876"/>
              </a:xfrm>
              <a:prstGeom prst="rect">
                <a:avLst/>
              </a:prstGeom>
              <a:blipFill rotWithShape="1">
                <a:blip r:embed="rId5"/>
                <a:stretch>
                  <a:fillRect l="-825" t="-341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Rectangle 13"/>
              <p:cNvSpPr>
                <a:spLocks noChangeArrowheads="1"/>
              </p:cNvSpPr>
              <p:nvPr/>
            </p:nvSpPr>
            <p:spPr bwMode="auto">
              <a:xfrm>
                <a:off x="766549" y="4111228"/>
                <a:ext cx="8124409" cy="40709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85000"/>
                  <a:buBlip>
                    <a:blip r:embed="rId2"/>
                  </a:buBlip>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SzTx/>
                  <a:buNone/>
                </a:pPr>
                <a:r>
                  <a:rPr lang="zh-CN" altLang="en-US" sz="2000" b="1" dirty="0">
                    <a:solidFill>
                      <a:srgbClr val="006666"/>
                    </a:solidFill>
                    <a:latin typeface="+mn-ea"/>
                    <a:ea typeface="+mn-ea"/>
                  </a:rPr>
                  <a:t>不变因子</a:t>
                </a:r>
                <a:r>
                  <a:rPr lang="en-US" altLang="zh-CN" sz="2000" b="1" dirty="0">
                    <a:solidFill>
                      <a:srgbClr val="006666"/>
                    </a:solidFill>
                    <a:latin typeface="+mn-ea"/>
                    <a:ea typeface="+mn-ea"/>
                  </a:rPr>
                  <a:t>:   </a:t>
                </a:r>
                <a14:m>
                  <m:oMath xmlns:m="http://schemas.openxmlformats.org/officeDocument/2006/math">
                    <m:sSub>
                      <m:sSubPr>
                        <m:ctrlPr>
                          <a:rPr lang="en-US" altLang="zh-CN" sz="2000" b="1" i="1">
                            <a:solidFill>
                              <a:srgbClr val="0070C0"/>
                            </a:solidFill>
                            <a:latin typeface="Cambria Math" panose="02040503050406030204" pitchFamily="18" charset="0"/>
                          </a:rPr>
                        </m:ctrlPr>
                      </m:sSubPr>
                      <m:e>
                        <m:r>
                          <a:rPr lang="en-US" altLang="zh-CN" sz="2000" b="1" i="1">
                            <a:solidFill>
                              <a:srgbClr val="0070C0"/>
                            </a:solidFill>
                            <a:latin typeface="Cambria Math"/>
                          </a:rPr>
                          <m:t>𝒅</m:t>
                        </m:r>
                      </m:e>
                      <m:sub>
                        <m:r>
                          <a:rPr lang="en-US" altLang="zh-CN" sz="2000" b="1" i="1">
                            <a:solidFill>
                              <a:srgbClr val="0070C0"/>
                            </a:solidFill>
                            <a:latin typeface="Cambria Math"/>
                          </a:rPr>
                          <m:t>𝟏</m:t>
                        </m:r>
                      </m:sub>
                    </m:sSub>
                    <m:d>
                      <m:dPr>
                        <m:ctrlPr>
                          <a:rPr lang="en-US" altLang="zh-CN" sz="2000" b="1" i="1">
                            <a:solidFill>
                              <a:srgbClr val="0070C0"/>
                            </a:solidFill>
                            <a:latin typeface="Cambria Math" panose="02040503050406030204" pitchFamily="18" charset="0"/>
                          </a:rPr>
                        </m:ctrlPr>
                      </m:dPr>
                      <m:e>
                        <m:r>
                          <a:rPr lang="en-US" altLang="zh-CN" sz="2000" b="1" i="1">
                            <a:solidFill>
                              <a:srgbClr val="0070C0"/>
                            </a:solidFill>
                            <a:latin typeface="Cambria Math"/>
                          </a:rPr>
                          <m:t>𝝀</m:t>
                        </m:r>
                      </m:e>
                    </m:d>
                    <m:r>
                      <a:rPr lang="en-US" altLang="zh-CN" sz="2000" b="1" i="1">
                        <a:solidFill>
                          <a:srgbClr val="0070C0"/>
                        </a:solidFill>
                        <a:latin typeface="Cambria Math"/>
                      </a:rPr>
                      <m:t>=</m:t>
                    </m:r>
                    <m:r>
                      <a:rPr lang="en-US" altLang="zh-CN" sz="2000" b="1" i="1">
                        <a:solidFill>
                          <a:srgbClr val="0070C0"/>
                        </a:solidFill>
                        <a:latin typeface="Cambria Math"/>
                      </a:rPr>
                      <m:t>𝟏</m:t>
                    </m:r>
                    <m:r>
                      <a:rPr lang="en-US" altLang="zh-CN" sz="2000" b="1" i="1">
                        <a:solidFill>
                          <a:srgbClr val="0070C0"/>
                        </a:solidFill>
                        <a:latin typeface="Cambria Math"/>
                      </a:rPr>
                      <m:t>,</m:t>
                    </m:r>
                    <m:sSub>
                      <m:sSubPr>
                        <m:ctrlPr>
                          <a:rPr lang="en-US" altLang="zh-CN" sz="2000" b="1" i="1">
                            <a:solidFill>
                              <a:srgbClr val="0070C0"/>
                            </a:solidFill>
                            <a:latin typeface="Cambria Math" panose="02040503050406030204" pitchFamily="18" charset="0"/>
                          </a:rPr>
                        </m:ctrlPr>
                      </m:sSubPr>
                      <m:e>
                        <m:r>
                          <a:rPr lang="en-US" altLang="zh-CN" sz="2000" b="1" i="1">
                            <a:solidFill>
                              <a:srgbClr val="0070C0"/>
                            </a:solidFill>
                            <a:latin typeface="Cambria Math"/>
                          </a:rPr>
                          <m:t>𝒅</m:t>
                        </m:r>
                      </m:e>
                      <m:sub>
                        <m:r>
                          <a:rPr lang="en-US" altLang="zh-CN" sz="2000" b="1" i="1">
                            <a:solidFill>
                              <a:srgbClr val="0070C0"/>
                            </a:solidFill>
                            <a:latin typeface="Cambria Math"/>
                          </a:rPr>
                          <m:t>𝟐</m:t>
                        </m:r>
                      </m:sub>
                    </m:sSub>
                    <m:d>
                      <m:dPr>
                        <m:ctrlPr>
                          <a:rPr lang="en-US" altLang="zh-CN" sz="2000" b="1" i="1">
                            <a:solidFill>
                              <a:srgbClr val="0070C0"/>
                            </a:solidFill>
                            <a:latin typeface="Cambria Math" panose="02040503050406030204" pitchFamily="18" charset="0"/>
                          </a:rPr>
                        </m:ctrlPr>
                      </m:dPr>
                      <m:e>
                        <m:r>
                          <a:rPr lang="en-US" altLang="zh-CN" sz="2000" b="1" i="1">
                            <a:solidFill>
                              <a:srgbClr val="0070C0"/>
                            </a:solidFill>
                            <a:latin typeface="Cambria Math"/>
                          </a:rPr>
                          <m:t>𝝀</m:t>
                        </m:r>
                      </m:e>
                    </m:d>
                    <m:r>
                      <a:rPr lang="en-US" altLang="zh-CN" sz="2000" b="1" i="1">
                        <a:solidFill>
                          <a:srgbClr val="0070C0"/>
                        </a:solidFill>
                        <a:latin typeface="Cambria Math"/>
                      </a:rPr>
                      <m:t>=</m:t>
                    </m:r>
                    <m:r>
                      <a:rPr lang="en-US" altLang="zh-CN" sz="2000" b="1" i="1">
                        <a:solidFill>
                          <a:srgbClr val="0070C0"/>
                        </a:solidFill>
                        <a:latin typeface="Cambria Math"/>
                      </a:rPr>
                      <m:t>𝝀</m:t>
                    </m:r>
                    <m:r>
                      <a:rPr lang="en-US" altLang="zh-CN" sz="2000" b="1" i="1">
                        <a:solidFill>
                          <a:srgbClr val="0070C0"/>
                        </a:solidFill>
                        <a:latin typeface="Cambria Math"/>
                      </a:rPr>
                      <m:t>−</m:t>
                    </m:r>
                    <m:r>
                      <a:rPr lang="en-US" altLang="zh-CN" sz="2000" b="1" i="1">
                        <a:solidFill>
                          <a:srgbClr val="0070C0"/>
                        </a:solidFill>
                        <a:latin typeface="Cambria Math"/>
                      </a:rPr>
                      <m:t>𝟏</m:t>
                    </m:r>
                    <m:r>
                      <a:rPr lang="en-US" altLang="zh-CN" sz="2000" b="1" i="1">
                        <a:solidFill>
                          <a:srgbClr val="0070C0"/>
                        </a:solidFill>
                        <a:latin typeface="Cambria Math"/>
                      </a:rPr>
                      <m:t>,</m:t>
                    </m:r>
                    <m:sSub>
                      <m:sSubPr>
                        <m:ctrlPr>
                          <a:rPr lang="en-US" altLang="zh-CN" sz="2000" b="1" i="1">
                            <a:solidFill>
                              <a:srgbClr val="0070C0"/>
                            </a:solidFill>
                            <a:latin typeface="Cambria Math" panose="02040503050406030204" pitchFamily="18" charset="0"/>
                          </a:rPr>
                        </m:ctrlPr>
                      </m:sSubPr>
                      <m:e>
                        <m:r>
                          <a:rPr lang="en-US" altLang="zh-CN" sz="2000" b="1" i="1">
                            <a:solidFill>
                              <a:srgbClr val="0070C0"/>
                            </a:solidFill>
                            <a:latin typeface="Cambria Math"/>
                          </a:rPr>
                          <m:t>𝒅</m:t>
                        </m:r>
                      </m:e>
                      <m:sub>
                        <m:r>
                          <a:rPr lang="en-US" altLang="zh-CN" sz="2000" b="1" i="1">
                            <a:solidFill>
                              <a:srgbClr val="0070C0"/>
                            </a:solidFill>
                            <a:latin typeface="Cambria Math"/>
                          </a:rPr>
                          <m:t>𝟑</m:t>
                        </m:r>
                      </m:sub>
                    </m:sSub>
                    <m:d>
                      <m:dPr>
                        <m:ctrlPr>
                          <a:rPr lang="en-US" altLang="zh-CN" sz="2000" b="1" i="1">
                            <a:solidFill>
                              <a:srgbClr val="0070C0"/>
                            </a:solidFill>
                            <a:latin typeface="Cambria Math" panose="02040503050406030204" pitchFamily="18" charset="0"/>
                          </a:rPr>
                        </m:ctrlPr>
                      </m:dPr>
                      <m:e>
                        <m:r>
                          <a:rPr lang="en-US" altLang="zh-CN" sz="2000" b="1" i="1">
                            <a:solidFill>
                              <a:srgbClr val="0070C0"/>
                            </a:solidFill>
                            <a:latin typeface="Cambria Math"/>
                          </a:rPr>
                          <m:t>𝝀</m:t>
                        </m:r>
                      </m:e>
                    </m:d>
                    <m:r>
                      <a:rPr lang="en-US" altLang="zh-CN" sz="2000" b="1" i="1">
                        <a:solidFill>
                          <a:srgbClr val="0070C0"/>
                        </a:solidFill>
                        <a:latin typeface="Cambria Math"/>
                      </a:rPr>
                      <m:t>=</m:t>
                    </m:r>
                    <m:sSup>
                      <m:sSupPr>
                        <m:ctrlPr>
                          <a:rPr lang="en-US" altLang="zh-CN" sz="2000" b="1" i="1">
                            <a:solidFill>
                              <a:srgbClr val="0070C0"/>
                            </a:solidFill>
                            <a:latin typeface="Cambria Math" panose="02040503050406030204" pitchFamily="18" charset="0"/>
                          </a:rPr>
                        </m:ctrlPr>
                      </m:sSupPr>
                      <m:e>
                        <m:d>
                          <m:dPr>
                            <m:ctrlPr>
                              <a:rPr lang="en-US" altLang="zh-CN" sz="2000" b="1" i="1">
                                <a:solidFill>
                                  <a:srgbClr val="0070C0"/>
                                </a:solidFill>
                                <a:latin typeface="Cambria Math" panose="02040503050406030204" pitchFamily="18" charset="0"/>
                              </a:rPr>
                            </m:ctrlPr>
                          </m:dPr>
                          <m:e>
                            <m:r>
                              <a:rPr lang="en-US" altLang="zh-CN" sz="2000" b="1" i="1">
                                <a:solidFill>
                                  <a:srgbClr val="0070C0"/>
                                </a:solidFill>
                                <a:latin typeface="Cambria Math"/>
                              </a:rPr>
                              <m:t>𝝀</m:t>
                            </m:r>
                            <m:r>
                              <a:rPr lang="en-US" altLang="zh-CN" sz="2000" b="1" i="1">
                                <a:solidFill>
                                  <a:srgbClr val="0070C0"/>
                                </a:solidFill>
                                <a:latin typeface="Cambria Math"/>
                              </a:rPr>
                              <m:t>−</m:t>
                            </m:r>
                            <m:r>
                              <a:rPr lang="en-US" altLang="zh-CN" sz="2000" b="1" i="1">
                                <a:solidFill>
                                  <a:srgbClr val="0070C0"/>
                                </a:solidFill>
                                <a:latin typeface="Cambria Math"/>
                              </a:rPr>
                              <m:t>𝟏</m:t>
                            </m:r>
                          </m:e>
                        </m:d>
                      </m:e>
                      <m:sup>
                        <m:r>
                          <a:rPr lang="en-US" altLang="zh-CN" sz="2000" b="1" i="1">
                            <a:solidFill>
                              <a:srgbClr val="0070C0"/>
                            </a:solidFill>
                            <a:latin typeface="Cambria Math"/>
                          </a:rPr>
                          <m:t>𝟐</m:t>
                        </m:r>
                      </m:sup>
                    </m:sSup>
                  </m:oMath>
                </a14:m>
                <a:r>
                  <a:rPr lang="en-US" altLang="zh-CN" sz="2000" b="1" dirty="0">
                    <a:solidFill>
                      <a:srgbClr val="006666"/>
                    </a:solidFill>
                    <a:latin typeface="+mn-ea"/>
                    <a:ea typeface="+mn-ea"/>
                  </a:rPr>
                  <a:t> </a:t>
                </a:r>
                <a:endParaRPr lang="zh-CN" altLang="en-US" sz="2000" dirty="0">
                  <a:solidFill>
                    <a:srgbClr val="006666"/>
                  </a:solidFill>
                  <a:latin typeface="+mn-ea"/>
                  <a:ea typeface="+mn-ea"/>
                </a:endParaRPr>
              </a:p>
            </p:txBody>
          </p:sp>
        </mc:Choice>
        <mc:Fallback xmlns="">
          <p:sp>
            <p:nvSpPr>
              <p:cNvPr id="7" name="Rectangle 13"/>
              <p:cNvSpPr>
                <a:spLocks noRot="1" noChangeAspect="1" noMove="1" noResize="1" noEditPoints="1" noAdjustHandles="1" noChangeArrowheads="1" noChangeShapeType="1" noTextEdit="1"/>
              </p:cNvSpPr>
              <p:nvPr/>
            </p:nvSpPr>
            <p:spPr bwMode="auto">
              <a:xfrm>
                <a:off x="766549" y="4111228"/>
                <a:ext cx="8124409" cy="407099"/>
              </a:xfrm>
              <a:prstGeom prst="rect">
                <a:avLst/>
              </a:prstGeom>
              <a:blipFill rotWithShape="1">
                <a:blip r:embed="rId6"/>
                <a:stretch>
                  <a:fillRect l="-826" t="-5970" b="-2537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Rectangle 13"/>
              <p:cNvSpPr>
                <a:spLocks noChangeArrowheads="1"/>
              </p:cNvSpPr>
              <p:nvPr/>
            </p:nvSpPr>
            <p:spPr bwMode="auto">
              <a:xfrm>
                <a:off x="774938" y="4557244"/>
                <a:ext cx="8124409" cy="40709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85000"/>
                  <a:buBlip>
                    <a:blip r:embed="rId2"/>
                  </a:buBlip>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SzTx/>
                  <a:buNone/>
                </a:pPr>
                <a:r>
                  <a:rPr lang="zh-CN" altLang="en-US" sz="2000" b="1" dirty="0">
                    <a:solidFill>
                      <a:srgbClr val="006666"/>
                    </a:solidFill>
                    <a:latin typeface="+mn-ea"/>
                    <a:ea typeface="+mn-ea"/>
                  </a:rPr>
                  <a:t>初级因子</a:t>
                </a:r>
                <a:r>
                  <a:rPr lang="en-US" altLang="zh-CN" sz="2000" b="1" dirty="0">
                    <a:solidFill>
                      <a:srgbClr val="006666"/>
                    </a:solidFill>
                    <a:latin typeface="+mn-ea"/>
                    <a:ea typeface="+mn-ea"/>
                  </a:rPr>
                  <a:t>:     </a:t>
                </a:r>
                <a14:m>
                  <m:oMath xmlns:m="http://schemas.openxmlformats.org/officeDocument/2006/math">
                    <m:r>
                      <a:rPr lang="en-US" altLang="zh-CN" sz="2000" b="1" i="1">
                        <a:solidFill>
                          <a:srgbClr val="0070C0"/>
                        </a:solidFill>
                        <a:latin typeface="Cambria Math"/>
                      </a:rPr>
                      <m:t>𝝀</m:t>
                    </m:r>
                    <m:r>
                      <a:rPr lang="en-US" altLang="zh-CN" sz="2000" b="1" i="1">
                        <a:solidFill>
                          <a:srgbClr val="0070C0"/>
                        </a:solidFill>
                        <a:latin typeface="Cambria Math"/>
                      </a:rPr>
                      <m:t>−</m:t>
                    </m:r>
                    <m:r>
                      <a:rPr lang="en-US" altLang="zh-CN" sz="2000" b="1" i="1">
                        <a:solidFill>
                          <a:srgbClr val="0070C0"/>
                        </a:solidFill>
                        <a:latin typeface="Cambria Math"/>
                      </a:rPr>
                      <m:t>𝟏</m:t>
                    </m:r>
                    <m:r>
                      <a:rPr lang="en-US" altLang="zh-CN" sz="2000" b="1" i="1">
                        <a:solidFill>
                          <a:srgbClr val="0070C0"/>
                        </a:solidFill>
                        <a:latin typeface="Cambria Math"/>
                      </a:rPr>
                      <m:t>,  </m:t>
                    </m:r>
                    <m:sSup>
                      <m:sSupPr>
                        <m:ctrlPr>
                          <a:rPr lang="en-US" altLang="zh-CN" sz="2000" b="1" i="1">
                            <a:solidFill>
                              <a:srgbClr val="0070C0"/>
                            </a:solidFill>
                            <a:latin typeface="Cambria Math" panose="02040503050406030204" pitchFamily="18" charset="0"/>
                          </a:rPr>
                        </m:ctrlPr>
                      </m:sSupPr>
                      <m:e>
                        <m:d>
                          <m:dPr>
                            <m:ctrlPr>
                              <a:rPr lang="en-US" altLang="zh-CN" sz="2000" b="1" i="1">
                                <a:solidFill>
                                  <a:srgbClr val="0070C0"/>
                                </a:solidFill>
                                <a:latin typeface="Cambria Math" panose="02040503050406030204" pitchFamily="18" charset="0"/>
                              </a:rPr>
                            </m:ctrlPr>
                          </m:dPr>
                          <m:e>
                            <m:r>
                              <a:rPr lang="en-US" altLang="zh-CN" sz="2000" b="1" i="1">
                                <a:solidFill>
                                  <a:srgbClr val="0070C0"/>
                                </a:solidFill>
                                <a:latin typeface="Cambria Math"/>
                              </a:rPr>
                              <m:t>𝝀</m:t>
                            </m:r>
                            <m:r>
                              <a:rPr lang="en-US" altLang="zh-CN" sz="2000" b="1" i="1">
                                <a:solidFill>
                                  <a:srgbClr val="0070C0"/>
                                </a:solidFill>
                                <a:latin typeface="Cambria Math"/>
                              </a:rPr>
                              <m:t>−</m:t>
                            </m:r>
                            <m:r>
                              <a:rPr lang="en-US" altLang="zh-CN" sz="2000" b="1" i="1">
                                <a:solidFill>
                                  <a:srgbClr val="0070C0"/>
                                </a:solidFill>
                                <a:latin typeface="Cambria Math"/>
                              </a:rPr>
                              <m:t>𝟏</m:t>
                            </m:r>
                          </m:e>
                        </m:d>
                      </m:e>
                      <m:sup>
                        <m:r>
                          <a:rPr lang="en-US" altLang="zh-CN" sz="2000" b="1" i="1">
                            <a:solidFill>
                              <a:srgbClr val="0070C0"/>
                            </a:solidFill>
                            <a:latin typeface="Cambria Math"/>
                          </a:rPr>
                          <m:t>𝟐</m:t>
                        </m:r>
                      </m:sup>
                    </m:sSup>
                  </m:oMath>
                </a14:m>
                <a:r>
                  <a:rPr lang="en-US" altLang="zh-CN" sz="2000" b="1" dirty="0">
                    <a:solidFill>
                      <a:srgbClr val="006666"/>
                    </a:solidFill>
                    <a:latin typeface="+mn-ea"/>
                    <a:ea typeface="+mn-ea"/>
                  </a:rPr>
                  <a:t> </a:t>
                </a:r>
                <a:endParaRPr lang="zh-CN" altLang="en-US" sz="2000" dirty="0">
                  <a:solidFill>
                    <a:srgbClr val="006666"/>
                  </a:solidFill>
                  <a:latin typeface="+mn-ea"/>
                  <a:ea typeface="+mn-ea"/>
                </a:endParaRPr>
              </a:p>
            </p:txBody>
          </p:sp>
        </mc:Choice>
        <mc:Fallback xmlns="">
          <p:sp>
            <p:nvSpPr>
              <p:cNvPr id="9" name="Rectangle 13"/>
              <p:cNvSpPr>
                <a:spLocks noRot="1" noChangeAspect="1" noMove="1" noResize="1" noEditPoints="1" noAdjustHandles="1" noChangeArrowheads="1" noChangeShapeType="1" noTextEdit="1"/>
              </p:cNvSpPr>
              <p:nvPr/>
            </p:nvSpPr>
            <p:spPr bwMode="auto">
              <a:xfrm>
                <a:off x="774938" y="4557244"/>
                <a:ext cx="8124409" cy="407099"/>
              </a:xfrm>
              <a:prstGeom prst="rect">
                <a:avLst/>
              </a:prstGeom>
              <a:blipFill rotWithShape="1">
                <a:blip r:embed="rId7"/>
                <a:stretch>
                  <a:fillRect l="-750" t="-6061" b="-2727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Rectangle 13"/>
              <p:cNvSpPr>
                <a:spLocks noChangeArrowheads="1"/>
              </p:cNvSpPr>
              <p:nvPr/>
            </p:nvSpPr>
            <p:spPr bwMode="auto">
              <a:xfrm>
                <a:off x="793114" y="4969703"/>
                <a:ext cx="8124409" cy="60349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85000"/>
                  <a:buBlip>
                    <a:blip r:embed="rId2"/>
                  </a:buBlip>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SzTx/>
                  <a:buNone/>
                </a:pPr>
                <a:r>
                  <a:rPr lang="en-US" altLang="zh-CN" sz="2000" b="1" dirty="0">
                    <a:solidFill>
                      <a:schemeClr val="accent6">
                        <a:lumMod val="75000"/>
                      </a:schemeClr>
                    </a:solidFill>
                    <a:latin typeface="Cambria" pitchFamily="18" charset="0"/>
                    <a:ea typeface="Cambria" pitchFamily="18" charset="0"/>
                  </a:rPr>
                  <a:t>Jordan</a:t>
                </a:r>
                <a:r>
                  <a:rPr lang="zh-CN" altLang="en-US" sz="2000" b="1" dirty="0">
                    <a:solidFill>
                      <a:schemeClr val="accent6">
                        <a:lumMod val="75000"/>
                      </a:schemeClr>
                    </a:solidFill>
                    <a:latin typeface="+mn-ea"/>
                    <a:ea typeface="+mn-ea"/>
                  </a:rPr>
                  <a:t>块</a:t>
                </a:r>
                <a:r>
                  <a:rPr lang="en-US" altLang="zh-CN" sz="2000" b="1" dirty="0">
                    <a:solidFill>
                      <a:srgbClr val="006666"/>
                    </a:solidFill>
                    <a:latin typeface="+mn-ea"/>
                    <a:ea typeface="+mn-ea"/>
                  </a:rPr>
                  <a:t>:   </a:t>
                </a:r>
                <a14:m>
                  <m:oMath xmlns:m="http://schemas.openxmlformats.org/officeDocument/2006/math">
                    <m:r>
                      <a:rPr lang="en-US" altLang="zh-CN" sz="2000" b="1" i="0" smtClean="0">
                        <a:solidFill>
                          <a:srgbClr val="0070C0"/>
                        </a:solidFill>
                        <a:latin typeface="Cambria Math"/>
                      </a:rPr>
                      <m:t>[</m:t>
                    </m:r>
                    <m:r>
                      <a:rPr lang="en-US" altLang="zh-CN" sz="2000" b="1" i="0" smtClean="0">
                        <a:solidFill>
                          <a:srgbClr val="0070C0"/>
                        </a:solidFill>
                        <a:latin typeface="Cambria Math"/>
                      </a:rPr>
                      <m:t>𝟏</m:t>
                    </m:r>
                    <m:r>
                      <a:rPr lang="en-US" altLang="zh-CN" sz="2000" b="1" i="0" smtClean="0">
                        <a:solidFill>
                          <a:srgbClr val="0070C0"/>
                        </a:solidFill>
                        <a:latin typeface="Cambria Math"/>
                      </a:rPr>
                      <m:t>]</m:t>
                    </m:r>
                    <m:r>
                      <a:rPr lang="en-US" altLang="zh-CN" sz="2000" b="1" i="1">
                        <a:solidFill>
                          <a:srgbClr val="0070C0"/>
                        </a:solidFill>
                        <a:latin typeface="Cambria Math"/>
                      </a:rPr>
                      <m:t>,</m:t>
                    </m:r>
                    <m:r>
                      <a:rPr lang="en-US" altLang="zh-CN" sz="2000" b="1" i="1" smtClean="0">
                        <a:solidFill>
                          <a:srgbClr val="0070C0"/>
                        </a:solidFill>
                        <a:latin typeface="Cambria Math"/>
                      </a:rPr>
                      <m:t> </m:t>
                    </m:r>
                    <m:d>
                      <m:dPr>
                        <m:begChr m:val="["/>
                        <m:endChr m:val="]"/>
                        <m:ctrlPr>
                          <a:rPr lang="en-US" altLang="zh-CN" sz="2000" b="1" i="1" smtClean="0">
                            <a:solidFill>
                              <a:srgbClr val="0070C0"/>
                            </a:solidFill>
                            <a:latin typeface="Cambria Math" panose="02040503050406030204" pitchFamily="18" charset="0"/>
                          </a:rPr>
                        </m:ctrlPr>
                      </m:dPr>
                      <m:e>
                        <m:m>
                          <m:mPr>
                            <m:mcs>
                              <m:mc>
                                <m:mcPr>
                                  <m:count m:val="2"/>
                                  <m:mcJc m:val="center"/>
                                </m:mcPr>
                              </m:mc>
                            </m:mcs>
                            <m:ctrlPr>
                              <a:rPr lang="en-US" altLang="zh-CN" sz="2000" b="1" i="1" smtClean="0">
                                <a:solidFill>
                                  <a:srgbClr val="0070C0"/>
                                </a:solidFill>
                                <a:latin typeface="Cambria Math" panose="02040503050406030204" pitchFamily="18" charset="0"/>
                              </a:rPr>
                            </m:ctrlPr>
                          </m:mPr>
                          <m:mr>
                            <m:e>
                              <m:r>
                                <m:rPr>
                                  <m:brk m:alnAt="7"/>
                                </m:rPr>
                                <a:rPr lang="en-US" altLang="zh-CN" sz="2000" b="1" i="1" smtClean="0">
                                  <a:solidFill>
                                    <a:srgbClr val="0070C0"/>
                                  </a:solidFill>
                                  <a:latin typeface="Cambria Math"/>
                                </a:rPr>
                                <m:t>𝟏</m:t>
                              </m:r>
                            </m:e>
                            <m:e>
                              <m:r>
                                <a:rPr lang="en-US" altLang="zh-CN" sz="2000" b="1" i="1" smtClean="0">
                                  <a:solidFill>
                                    <a:srgbClr val="0070C0"/>
                                  </a:solidFill>
                                  <a:latin typeface="Cambria Math"/>
                                </a:rPr>
                                <m:t>𝟏</m:t>
                              </m:r>
                            </m:e>
                          </m:mr>
                          <m:mr>
                            <m:e>
                              <m:r>
                                <a:rPr lang="en-US" altLang="zh-CN" sz="2000" b="1" i="1" smtClean="0">
                                  <a:solidFill>
                                    <a:srgbClr val="0070C0"/>
                                  </a:solidFill>
                                  <a:latin typeface="Cambria Math"/>
                                </a:rPr>
                                <m:t>𝟎</m:t>
                              </m:r>
                            </m:e>
                            <m:e>
                              <m:r>
                                <a:rPr lang="en-US" altLang="zh-CN" sz="2000" b="1" i="1" smtClean="0">
                                  <a:solidFill>
                                    <a:srgbClr val="0070C0"/>
                                  </a:solidFill>
                                  <a:latin typeface="Cambria Math"/>
                                </a:rPr>
                                <m:t>𝟏</m:t>
                              </m:r>
                            </m:e>
                          </m:mr>
                        </m:m>
                      </m:e>
                    </m:d>
                  </m:oMath>
                </a14:m>
                <a:endParaRPr lang="zh-CN" altLang="en-US" sz="2000" dirty="0">
                  <a:solidFill>
                    <a:srgbClr val="006666"/>
                  </a:solidFill>
                  <a:latin typeface="+mn-ea"/>
                  <a:ea typeface="+mn-ea"/>
                </a:endParaRPr>
              </a:p>
            </p:txBody>
          </p:sp>
        </mc:Choice>
        <mc:Fallback xmlns="">
          <p:sp>
            <p:nvSpPr>
              <p:cNvPr id="10" name="Rectangle 13"/>
              <p:cNvSpPr>
                <a:spLocks noRot="1" noChangeAspect="1" noMove="1" noResize="1" noEditPoints="1" noAdjustHandles="1" noChangeArrowheads="1" noChangeShapeType="1" noTextEdit="1"/>
              </p:cNvSpPr>
              <p:nvPr/>
            </p:nvSpPr>
            <p:spPr bwMode="auto">
              <a:xfrm>
                <a:off x="793114" y="4969703"/>
                <a:ext cx="8124409" cy="603499"/>
              </a:xfrm>
              <a:prstGeom prst="rect">
                <a:avLst/>
              </a:prstGeom>
              <a:blipFill rotWithShape="1">
                <a:blip r:embed="rId8"/>
                <a:stretch>
                  <a:fillRect l="-750" b="-101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3808850875"/>
      </p:ext>
    </p:extLst>
  </p:cSld>
  <p:clrMapOvr>
    <a:masterClrMapping/>
  </p:clrMapOvr>
  <p:transition spd="slow">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计算矩阵</a:t>
            </a:r>
            <a:r>
              <a:rPr lang="en-US" altLang="zh-CN" dirty="0"/>
              <a:t>Jordan</a:t>
            </a:r>
            <a:r>
              <a:rPr lang="zh-CN" altLang="en-US" dirty="0"/>
              <a:t>标准形的方法一</a:t>
            </a:r>
          </a:p>
        </p:txBody>
      </p:sp>
      <p:sp>
        <p:nvSpPr>
          <p:cNvPr id="6" name="矩形 5"/>
          <p:cNvSpPr/>
          <p:nvPr/>
        </p:nvSpPr>
        <p:spPr>
          <a:xfrm>
            <a:off x="634442" y="1474040"/>
            <a:ext cx="1049262" cy="461665"/>
          </a:xfrm>
          <a:prstGeom prst="rect">
            <a:avLst/>
          </a:prstGeom>
        </p:spPr>
        <p:txBody>
          <a:bodyPr wrap="none">
            <a:spAutoFit/>
          </a:bodyPr>
          <a:lstStyle/>
          <a:p>
            <a:r>
              <a:rPr kumimoji="1" lang="en-US" altLang="zh-CN" sz="2400" b="1" dirty="0">
                <a:solidFill>
                  <a:srgbClr val="000000"/>
                </a:solidFill>
                <a:latin typeface="Cambria" pitchFamily="18" charset="0"/>
                <a:ea typeface="Cambria" pitchFamily="18" charset="0"/>
              </a:rPr>
              <a:t>Step 6</a:t>
            </a:r>
            <a:endParaRPr lang="zh-CN" altLang="en-US" sz="2400" dirty="0">
              <a:latin typeface="Cambria" pitchFamily="18" charset="0"/>
            </a:endParaRPr>
          </a:p>
        </p:txBody>
      </p:sp>
      <p:sp>
        <p:nvSpPr>
          <p:cNvPr id="24" name="Rectangle 8">
            <a:extLst>
              <a:ext uri="{FF2B5EF4-FFF2-40B4-BE49-F238E27FC236}">
                <a16:creationId xmlns:a16="http://schemas.microsoft.com/office/drawing/2014/main" id="{88E0C11F-6794-4FFC-92F4-CE4389D1E38A}"/>
              </a:ext>
            </a:extLst>
          </p:cNvPr>
          <p:cNvSpPr>
            <a:spLocks noChangeArrowheads="1"/>
          </p:cNvSpPr>
          <p:nvPr/>
        </p:nvSpPr>
        <p:spPr bwMode="auto">
          <a:xfrm>
            <a:off x="460626" y="2331038"/>
            <a:ext cx="7561263" cy="497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61950">
              <a:lnSpc>
                <a:spcPct val="120000"/>
              </a:lnSpc>
            </a:pPr>
            <a:r>
              <a:rPr lang="zh-CN" altLang="en-US" sz="2400" b="1" kern="0" dirty="0">
                <a:solidFill>
                  <a:srgbClr val="FF0000"/>
                </a:solidFill>
                <a:latin typeface="+mn-ea"/>
              </a:rPr>
              <a:t>注</a:t>
            </a:r>
            <a:r>
              <a:rPr lang="en-US" altLang="zh-CN" sz="2400" b="1" kern="0" dirty="0">
                <a:solidFill>
                  <a:srgbClr val="000000"/>
                </a:solidFill>
                <a:latin typeface="+mn-ea"/>
              </a:rPr>
              <a:t>. </a:t>
            </a:r>
            <a:r>
              <a:rPr lang="en-US" altLang="zh-CN" sz="2400" b="1" kern="0" dirty="0">
                <a:solidFill>
                  <a:srgbClr val="467979"/>
                </a:solidFill>
                <a:latin typeface="Cambria" pitchFamily="18" charset="0"/>
                <a:ea typeface="Cambria" pitchFamily="18" charset="0"/>
              </a:rPr>
              <a:t>Jordan</a:t>
            </a:r>
            <a:r>
              <a:rPr lang="zh-CN" altLang="en-US" sz="2400" b="1" kern="0" dirty="0">
                <a:solidFill>
                  <a:srgbClr val="467979"/>
                </a:solidFill>
                <a:latin typeface="+mn-ea"/>
              </a:rPr>
              <a:t>标准形与</a:t>
            </a:r>
            <a:r>
              <a:rPr lang="en-US" altLang="zh-CN" sz="2400" b="1" kern="0" dirty="0">
                <a:solidFill>
                  <a:srgbClr val="467979"/>
                </a:solidFill>
                <a:latin typeface="Cambria" pitchFamily="18" charset="0"/>
                <a:ea typeface="Cambria" pitchFamily="18" charset="0"/>
              </a:rPr>
              <a:t>Jordan</a:t>
            </a:r>
            <a:r>
              <a:rPr lang="zh-CN" altLang="en-US" sz="2400" b="1" kern="0" dirty="0">
                <a:solidFill>
                  <a:srgbClr val="467979"/>
                </a:solidFill>
                <a:latin typeface="+mn-ea"/>
              </a:rPr>
              <a:t>块的顺序无关</a:t>
            </a:r>
            <a:r>
              <a:rPr lang="en-US" altLang="zh-CN" sz="2400" b="1" kern="0" dirty="0">
                <a:solidFill>
                  <a:srgbClr val="467979"/>
                </a:solidFill>
                <a:latin typeface="Cambria" pitchFamily="18" charset="0"/>
                <a:ea typeface="Cambria" pitchFamily="18" charset="0"/>
              </a:rPr>
              <a:t>.</a:t>
            </a:r>
            <a:endParaRPr lang="zh-CN" altLang="en-US" sz="2400" b="1" dirty="0">
              <a:solidFill>
                <a:srgbClr val="467979"/>
              </a:solidFill>
              <a:latin typeface="+mn-ea"/>
            </a:endParaRPr>
          </a:p>
        </p:txBody>
      </p:sp>
      <p:sp>
        <p:nvSpPr>
          <p:cNvPr id="14" name="矩形 13"/>
          <p:cNvSpPr/>
          <p:nvPr/>
        </p:nvSpPr>
        <p:spPr>
          <a:xfrm>
            <a:off x="2230917" y="1517820"/>
            <a:ext cx="1444947" cy="461665"/>
          </a:xfrm>
          <a:prstGeom prst="rect">
            <a:avLst/>
          </a:prstGeom>
          <a:solidFill>
            <a:schemeClr val="accent5">
              <a:lumMod val="20000"/>
              <a:lumOff val="80000"/>
            </a:schemeClr>
          </a:solidFill>
          <a:ln w="22225">
            <a:noFill/>
            <a:prstDash val="solid"/>
          </a:ln>
          <a:effectLst>
            <a:outerShdw blurRad="50800" dist="38100" dir="2700000" algn="tl" rotWithShape="0">
              <a:prstClr val="black">
                <a:alpha val="40000"/>
              </a:prstClr>
            </a:outerShdw>
          </a:effectLst>
          <a:scene3d>
            <a:camera prst="orthographicFront"/>
            <a:lightRig rig="threePt" dir="t"/>
          </a:scene3d>
          <a:sp3d>
            <a:bevelT w="38100" h="38100" prst="relaxedInset"/>
          </a:sp3d>
        </p:spPr>
        <p:txBody>
          <a:bodyPr wrap="none">
            <a:spAutoFit/>
          </a:bodyPr>
          <a:lstStyle/>
          <a:p>
            <a:r>
              <a:rPr lang="en-US" altLang="zh-CN" sz="2400" b="1" dirty="0">
                <a:solidFill>
                  <a:schemeClr val="accent6">
                    <a:lumMod val="75000"/>
                  </a:schemeClr>
                </a:solidFill>
                <a:latin typeface="Cambria" pitchFamily="18" charset="0"/>
                <a:ea typeface="Cambria" pitchFamily="18" charset="0"/>
              </a:rPr>
              <a:t>Jordan</a:t>
            </a:r>
            <a:r>
              <a:rPr lang="zh-CN" altLang="en-US" sz="2400" b="1" dirty="0">
                <a:solidFill>
                  <a:schemeClr val="accent6">
                    <a:lumMod val="75000"/>
                  </a:schemeClr>
                </a:solidFill>
              </a:rPr>
              <a:t>块</a:t>
            </a:r>
          </a:p>
        </p:txBody>
      </p:sp>
      <p:grpSp>
        <p:nvGrpSpPr>
          <p:cNvPr id="18" name="组合 17"/>
          <p:cNvGrpSpPr/>
          <p:nvPr/>
        </p:nvGrpSpPr>
        <p:grpSpPr>
          <a:xfrm>
            <a:off x="4150573" y="1526209"/>
            <a:ext cx="1093263" cy="461665"/>
            <a:chOff x="194783" y="4999050"/>
            <a:chExt cx="1093263" cy="461665"/>
          </a:xfrm>
        </p:grpSpPr>
        <mc:AlternateContent xmlns:mc="http://schemas.openxmlformats.org/markup-compatibility/2006" xmlns:a14="http://schemas.microsoft.com/office/drawing/2010/main">
          <mc:Choice Requires="a14">
            <p:sp>
              <p:nvSpPr>
                <p:cNvPr id="19" name="矩形 18"/>
                <p:cNvSpPr/>
                <p:nvPr/>
              </p:nvSpPr>
              <p:spPr>
                <a:xfrm>
                  <a:off x="882166" y="4999050"/>
                  <a:ext cx="405880" cy="461665"/>
                </a:xfrm>
                <a:prstGeom prst="rect">
                  <a:avLst/>
                </a:prstGeom>
                <a:solidFill>
                  <a:schemeClr val="accent5">
                    <a:lumMod val="20000"/>
                    <a:lumOff val="80000"/>
                  </a:schemeClr>
                </a:solidFill>
                <a:ln w="22225">
                  <a:noFill/>
                  <a:prstDash val="solid"/>
                </a:ln>
                <a:effectLst>
                  <a:outerShdw blurRad="50800" dist="38100" dir="2700000" algn="tl" rotWithShape="0">
                    <a:prstClr val="black">
                      <a:alpha val="40000"/>
                    </a:prstClr>
                  </a:outerShdw>
                </a:effectLst>
                <a:scene3d>
                  <a:camera prst="orthographicFront"/>
                  <a:lightRig rig="threePt" dir="t"/>
                </a:scene3d>
                <a:sp3d>
                  <a:bevelT w="38100" h="38100" prst="relaxedInset"/>
                </a:sp3d>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chemeClr val="accent6">
                                <a:lumMod val="75000"/>
                              </a:schemeClr>
                            </a:solidFill>
                            <a:latin typeface="Cambria Math"/>
                          </a:rPr>
                          <m:t>𝑱</m:t>
                        </m:r>
                      </m:oMath>
                    </m:oMathPara>
                  </a14:m>
                  <a:endParaRPr lang="zh-CN" altLang="en-US" sz="2400" b="1" dirty="0">
                    <a:solidFill>
                      <a:schemeClr val="accent6">
                        <a:lumMod val="75000"/>
                      </a:schemeClr>
                    </a:solidFill>
                  </a:endParaRPr>
                </a:p>
              </p:txBody>
            </p:sp>
          </mc:Choice>
          <mc:Fallback xmlns="">
            <p:sp>
              <p:nvSpPr>
                <p:cNvPr id="19" name="矩形 18"/>
                <p:cNvSpPr>
                  <a:spLocks noRot="1" noChangeAspect="1" noMove="1" noResize="1" noEditPoints="1" noAdjustHandles="1" noChangeArrowheads="1" noChangeShapeType="1" noTextEdit="1"/>
                </p:cNvSpPr>
                <p:nvPr/>
              </p:nvSpPr>
              <p:spPr>
                <a:xfrm>
                  <a:off x="882166" y="4999050"/>
                  <a:ext cx="405880" cy="461665"/>
                </a:xfrm>
                <a:prstGeom prst="rect">
                  <a:avLst/>
                </a:prstGeom>
                <a:blipFill rotWithShape="1">
                  <a:blip r:embed="rId2"/>
                  <a:stretch>
                    <a:fillRect/>
                  </a:stretch>
                </a:blipFill>
                <a:ln w="22225">
                  <a:noFill/>
                  <a:prstDash val="solid"/>
                </a:ln>
                <a:effectLst>
                  <a:outerShdw blurRad="50800" dist="38100" dir="2700000" algn="tl" rotWithShape="0">
                    <a:prstClr val="black">
                      <a:alpha val="40000"/>
                    </a:prstClr>
                  </a:outerShdw>
                </a:effectLst>
              </p:spPr>
              <p:txBody>
                <a:bodyPr/>
                <a:lstStyle/>
                <a:p>
                  <a:r>
                    <a:rPr lang="zh-CN" altLang="en-US">
                      <a:noFill/>
                    </a:rPr>
                    <a:t> </a:t>
                  </a:r>
                </a:p>
              </p:txBody>
            </p:sp>
          </mc:Fallback>
        </mc:AlternateContent>
        <p:sp>
          <p:nvSpPr>
            <p:cNvPr id="20" name="下箭头 19"/>
            <p:cNvSpPr/>
            <p:nvPr/>
          </p:nvSpPr>
          <p:spPr>
            <a:xfrm rot="5400000" flipV="1">
              <a:off x="284783" y="5081231"/>
              <a:ext cx="144000" cy="324000"/>
            </a:xfrm>
            <a:prstGeom prst="downArrow">
              <a:avLst/>
            </a:prstGeom>
            <a:solidFill>
              <a:schemeClr val="accent5">
                <a:lumMod val="20000"/>
                <a:lumOff val="80000"/>
              </a:schemeClr>
            </a:solidFill>
            <a:ln>
              <a:noFill/>
              <a:prstDash val="solid"/>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grpSp>
      <mc:AlternateContent xmlns:mc="http://schemas.openxmlformats.org/markup-compatibility/2006" xmlns:a14="http://schemas.microsoft.com/office/drawing/2010/main">
        <mc:Choice Requires="a14">
          <p:sp>
            <p:nvSpPr>
              <p:cNvPr id="5" name="矩形 4"/>
              <p:cNvSpPr/>
              <p:nvPr/>
            </p:nvSpPr>
            <p:spPr>
              <a:xfrm>
                <a:off x="1519455" y="3006645"/>
                <a:ext cx="4640629" cy="1226233"/>
              </a:xfrm>
              <a:prstGeom prst="rect">
                <a:avLst/>
              </a:prstGeom>
            </p:spPr>
            <p:txBody>
              <a:bodyPr wrap="none">
                <a:spAutoFit/>
              </a:bodyPr>
              <a:lstStyle/>
              <a:p>
                <a:r>
                  <a:rPr lang="zh-CN" altLang="en-US" sz="2000" b="1" dirty="0"/>
                  <a:t>例如</a:t>
                </a:r>
                <a:r>
                  <a:rPr lang="en-US" altLang="zh-CN" sz="2000" b="1" dirty="0"/>
                  <a:t>,  </a:t>
                </a:r>
                <a14:m>
                  <m:oMath xmlns:m="http://schemas.openxmlformats.org/officeDocument/2006/math">
                    <m:d>
                      <m:dPr>
                        <m:begChr m:val="["/>
                        <m:endChr m:val="]"/>
                        <m:ctrlPr>
                          <a:rPr lang="en-US" altLang="zh-CN" sz="2000" b="1" i="1" smtClean="0">
                            <a:solidFill>
                              <a:srgbClr val="0070C0"/>
                            </a:solidFill>
                            <a:latin typeface="Cambria Math" panose="02040503050406030204" pitchFamily="18" charset="0"/>
                          </a:rPr>
                        </m:ctrlPr>
                      </m:dPr>
                      <m:e>
                        <m:m>
                          <m:mPr>
                            <m:mcs>
                              <m:mc>
                                <m:mcPr>
                                  <m:count m:val="3"/>
                                  <m:mcJc m:val="center"/>
                                </m:mcPr>
                              </m:mc>
                            </m:mcs>
                            <m:ctrlPr>
                              <a:rPr lang="en-US" altLang="zh-CN" sz="2000" b="1" i="1">
                                <a:solidFill>
                                  <a:srgbClr val="0070C0"/>
                                </a:solidFill>
                                <a:latin typeface="Cambria Math" panose="02040503050406030204" pitchFamily="18" charset="0"/>
                              </a:rPr>
                            </m:ctrlPr>
                          </m:mPr>
                          <m:mr>
                            <m:e>
                              <m:sSub>
                                <m:sSubPr>
                                  <m:ctrlPr>
                                    <a:rPr lang="en-US" altLang="zh-CN" sz="2000" b="1" i="1" smtClean="0">
                                      <a:solidFill>
                                        <a:srgbClr val="0070C0"/>
                                      </a:solidFill>
                                      <a:latin typeface="Cambria Math" panose="02040503050406030204" pitchFamily="18" charset="0"/>
                                    </a:rPr>
                                  </m:ctrlPr>
                                </m:sSubPr>
                                <m:e>
                                  <m:r>
                                    <m:rPr>
                                      <m:brk m:alnAt="7"/>
                                    </m:rPr>
                                    <a:rPr lang="en-US" altLang="zh-CN" sz="2000" b="1" i="1" smtClean="0">
                                      <a:solidFill>
                                        <a:srgbClr val="0070C0"/>
                                      </a:solidFill>
                                      <a:latin typeface="Cambria Math"/>
                                    </a:rPr>
                                    <m:t>𝑱</m:t>
                                  </m:r>
                                </m:e>
                                <m:sub>
                                  <m:r>
                                    <m:rPr>
                                      <m:brk m:alnAt="7"/>
                                    </m:rPr>
                                    <a:rPr lang="en-US" altLang="zh-CN" sz="2000" b="1" i="1" smtClean="0">
                                      <a:solidFill>
                                        <a:srgbClr val="0070C0"/>
                                      </a:solidFill>
                                      <a:latin typeface="Cambria Math"/>
                                    </a:rPr>
                                    <m:t>𝟏</m:t>
                                  </m:r>
                                </m:sub>
                              </m:sSub>
                            </m:e>
                            <m:e/>
                            <m:e/>
                          </m:mr>
                          <m:mr>
                            <m:e/>
                            <m:e>
                              <m:sSub>
                                <m:sSubPr>
                                  <m:ctrlPr>
                                    <a:rPr lang="en-US" altLang="zh-CN" sz="2000" b="1" i="1" smtClean="0">
                                      <a:solidFill>
                                        <a:srgbClr val="0070C0"/>
                                      </a:solidFill>
                                      <a:latin typeface="Cambria Math" panose="02040503050406030204" pitchFamily="18" charset="0"/>
                                    </a:rPr>
                                  </m:ctrlPr>
                                </m:sSubPr>
                                <m:e>
                                  <m:r>
                                    <a:rPr lang="en-US" altLang="zh-CN" sz="2000" b="1" i="1" smtClean="0">
                                      <a:solidFill>
                                        <a:srgbClr val="0070C0"/>
                                      </a:solidFill>
                                      <a:latin typeface="Cambria Math"/>
                                    </a:rPr>
                                    <m:t>𝑱</m:t>
                                  </m:r>
                                </m:e>
                                <m:sub>
                                  <m:r>
                                    <a:rPr lang="en-US" altLang="zh-CN" sz="2000" b="1" i="1" smtClean="0">
                                      <a:solidFill>
                                        <a:srgbClr val="0070C0"/>
                                      </a:solidFill>
                                      <a:latin typeface="Cambria Math"/>
                                    </a:rPr>
                                    <m:t>𝟐</m:t>
                                  </m:r>
                                </m:sub>
                              </m:sSub>
                            </m:e>
                            <m:e/>
                          </m:mr>
                          <m:mr>
                            <m:e/>
                            <m:e/>
                            <m:e>
                              <m:sSub>
                                <m:sSubPr>
                                  <m:ctrlPr>
                                    <a:rPr lang="en-US" altLang="zh-CN" sz="2000" b="1" i="1" smtClean="0">
                                      <a:solidFill>
                                        <a:srgbClr val="0070C0"/>
                                      </a:solidFill>
                                      <a:latin typeface="Cambria Math" panose="02040503050406030204" pitchFamily="18" charset="0"/>
                                    </a:rPr>
                                  </m:ctrlPr>
                                </m:sSubPr>
                                <m:e>
                                  <m:r>
                                    <a:rPr lang="en-US" altLang="zh-CN" sz="2000" b="1" i="1" smtClean="0">
                                      <a:solidFill>
                                        <a:srgbClr val="0070C0"/>
                                      </a:solidFill>
                                      <a:latin typeface="Cambria Math"/>
                                    </a:rPr>
                                    <m:t>𝑱</m:t>
                                  </m:r>
                                </m:e>
                                <m:sub>
                                  <m:r>
                                    <a:rPr lang="en-US" altLang="zh-CN" sz="2000" b="1" i="1" smtClean="0">
                                      <a:solidFill>
                                        <a:srgbClr val="0070C0"/>
                                      </a:solidFill>
                                      <a:latin typeface="Cambria Math"/>
                                    </a:rPr>
                                    <m:t>𝟑</m:t>
                                  </m:r>
                                </m:sub>
                              </m:sSub>
                            </m:e>
                          </m:mr>
                        </m:m>
                      </m:e>
                    </m:d>
                  </m:oMath>
                </a14:m>
                <a:r>
                  <a:rPr lang="zh-CN" altLang="en-US" sz="2000" b="1" dirty="0">
                    <a:latin typeface="+mn-ea"/>
                  </a:rPr>
                  <a:t>与</a:t>
                </a:r>
                <a14:m>
                  <m:oMath xmlns:m="http://schemas.openxmlformats.org/officeDocument/2006/math">
                    <m:d>
                      <m:dPr>
                        <m:begChr m:val="["/>
                        <m:endChr m:val="]"/>
                        <m:ctrlPr>
                          <a:rPr lang="en-US" altLang="zh-CN" sz="2000" b="1" i="1">
                            <a:solidFill>
                              <a:srgbClr val="0070C0"/>
                            </a:solidFill>
                            <a:latin typeface="Cambria Math" panose="02040503050406030204" pitchFamily="18" charset="0"/>
                          </a:rPr>
                        </m:ctrlPr>
                      </m:dPr>
                      <m:e>
                        <m:m>
                          <m:mPr>
                            <m:mcs>
                              <m:mc>
                                <m:mcPr>
                                  <m:count m:val="3"/>
                                  <m:mcJc m:val="center"/>
                                </m:mcPr>
                              </m:mc>
                            </m:mcs>
                            <m:ctrlPr>
                              <a:rPr lang="en-US" altLang="zh-CN" sz="2000" b="1" i="1" smtClean="0">
                                <a:solidFill>
                                  <a:srgbClr val="0070C0"/>
                                </a:solidFill>
                                <a:latin typeface="Cambria Math" panose="02040503050406030204" pitchFamily="18" charset="0"/>
                              </a:rPr>
                            </m:ctrlPr>
                          </m:mPr>
                          <m:mr>
                            <m:e>
                              <m:sSub>
                                <m:sSubPr>
                                  <m:ctrlPr>
                                    <a:rPr lang="en-US" altLang="zh-CN" sz="2000" b="1" i="1" smtClean="0">
                                      <a:solidFill>
                                        <a:srgbClr val="0070C0"/>
                                      </a:solidFill>
                                      <a:latin typeface="Cambria Math" panose="02040503050406030204" pitchFamily="18" charset="0"/>
                                    </a:rPr>
                                  </m:ctrlPr>
                                </m:sSubPr>
                                <m:e>
                                  <m:r>
                                    <m:rPr>
                                      <m:brk m:alnAt="7"/>
                                    </m:rPr>
                                    <a:rPr lang="en-US" altLang="zh-CN" sz="2000" b="1" i="1" smtClean="0">
                                      <a:solidFill>
                                        <a:srgbClr val="0070C0"/>
                                      </a:solidFill>
                                      <a:latin typeface="Cambria Math"/>
                                    </a:rPr>
                                    <m:t>𝑱</m:t>
                                  </m:r>
                                </m:e>
                                <m:sub>
                                  <m:r>
                                    <m:rPr>
                                      <m:brk m:alnAt="7"/>
                                    </m:rPr>
                                    <a:rPr lang="en-US" altLang="zh-CN" sz="2000" b="1" i="1" smtClean="0">
                                      <a:solidFill>
                                        <a:srgbClr val="0070C0"/>
                                      </a:solidFill>
                                      <a:latin typeface="Cambria Math"/>
                                    </a:rPr>
                                    <m:t>𝟑</m:t>
                                  </m:r>
                                </m:sub>
                              </m:sSub>
                            </m:e>
                            <m:e/>
                            <m:e/>
                          </m:mr>
                          <m:mr>
                            <m:e/>
                            <m:e>
                              <m:sSub>
                                <m:sSubPr>
                                  <m:ctrlPr>
                                    <a:rPr lang="en-US" altLang="zh-CN" sz="2000" b="1" i="1" smtClean="0">
                                      <a:solidFill>
                                        <a:srgbClr val="0070C0"/>
                                      </a:solidFill>
                                      <a:latin typeface="Cambria Math" panose="02040503050406030204" pitchFamily="18" charset="0"/>
                                    </a:rPr>
                                  </m:ctrlPr>
                                </m:sSubPr>
                                <m:e>
                                  <m:r>
                                    <a:rPr lang="en-US" altLang="zh-CN" sz="2000" b="1" i="1" smtClean="0">
                                      <a:solidFill>
                                        <a:srgbClr val="0070C0"/>
                                      </a:solidFill>
                                      <a:latin typeface="Cambria Math"/>
                                    </a:rPr>
                                    <m:t>𝑱</m:t>
                                  </m:r>
                                </m:e>
                                <m:sub>
                                  <m:r>
                                    <a:rPr lang="en-US" altLang="zh-CN" sz="2000" b="1" i="1" smtClean="0">
                                      <a:solidFill>
                                        <a:srgbClr val="0070C0"/>
                                      </a:solidFill>
                                      <a:latin typeface="Cambria Math"/>
                                    </a:rPr>
                                    <m:t>𝟏</m:t>
                                  </m:r>
                                </m:sub>
                              </m:sSub>
                            </m:e>
                            <m:e/>
                          </m:mr>
                          <m:mr>
                            <m:e/>
                            <m:e/>
                            <m:e>
                              <m:sSub>
                                <m:sSubPr>
                                  <m:ctrlPr>
                                    <a:rPr lang="en-US" altLang="zh-CN" sz="2000" b="1" i="1" smtClean="0">
                                      <a:solidFill>
                                        <a:srgbClr val="0070C0"/>
                                      </a:solidFill>
                                      <a:latin typeface="Cambria Math" panose="02040503050406030204" pitchFamily="18" charset="0"/>
                                    </a:rPr>
                                  </m:ctrlPr>
                                </m:sSubPr>
                                <m:e>
                                  <m:r>
                                    <a:rPr lang="en-US" altLang="zh-CN" sz="2000" b="1" i="1" smtClean="0">
                                      <a:solidFill>
                                        <a:srgbClr val="0070C0"/>
                                      </a:solidFill>
                                      <a:latin typeface="Cambria Math"/>
                                    </a:rPr>
                                    <m:t>𝑱</m:t>
                                  </m:r>
                                </m:e>
                                <m:sub>
                                  <m:r>
                                    <a:rPr lang="en-US" altLang="zh-CN" sz="2000" b="1" i="1" smtClean="0">
                                      <a:solidFill>
                                        <a:srgbClr val="0070C0"/>
                                      </a:solidFill>
                                      <a:latin typeface="Cambria Math"/>
                                    </a:rPr>
                                    <m:t>𝟐</m:t>
                                  </m:r>
                                </m:sub>
                              </m:sSub>
                            </m:e>
                          </m:mr>
                        </m:m>
                      </m:e>
                    </m:d>
                  </m:oMath>
                </a14:m>
                <a:r>
                  <a:rPr lang="zh-CN" altLang="en-US" sz="2000" b="1" dirty="0">
                    <a:latin typeface="+mn-ea"/>
                  </a:rPr>
                  <a:t>相似</a:t>
                </a:r>
                <a:r>
                  <a:rPr lang="en-US" altLang="zh-CN" sz="2000" b="1" dirty="0">
                    <a:latin typeface="+mn-ea"/>
                  </a:rPr>
                  <a:t>.</a:t>
                </a:r>
                <a:endParaRPr lang="zh-CN" altLang="en-US" sz="2000" b="1" dirty="0">
                  <a:latin typeface="+mn-ea"/>
                </a:endParaRPr>
              </a:p>
            </p:txBody>
          </p:sp>
        </mc:Choice>
        <mc:Fallback xmlns="">
          <p:sp>
            <p:nvSpPr>
              <p:cNvPr id="5" name="矩形 4"/>
              <p:cNvSpPr>
                <a:spLocks noRot="1" noChangeAspect="1" noMove="1" noResize="1" noEditPoints="1" noAdjustHandles="1" noChangeArrowheads="1" noChangeShapeType="1" noTextEdit="1"/>
              </p:cNvSpPr>
              <p:nvPr/>
            </p:nvSpPr>
            <p:spPr>
              <a:xfrm>
                <a:off x="1519455" y="3006645"/>
                <a:ext cx="4640629" cy="1226233"/>
              </a:xfrm>
              <a:prstGeom prst="rect">
                <a:avLst/>
              </a:prstGeom>
              <a:blipFill rotWithShape="1">
                <a:blip r:embed="rId3"/>
                <a:stretch>
                  <a:fillRect l="-1312" r="-525"/>
                </a:stretch>
              </a:blipFill>
            </p:spPr>
            <p:txBody>
              <a:bodyPr/>
              <a:lstStyle/>
              <a:p>
                <a:r>
                  <a:rPr lang="zh-CN" altLang="en-US">
                    <a:noFill/>
                  </a:rPr>
                  <a:t> </a:t>
                </a:r>
              </a:p>
            </p:txBody>
          </p:sp>
        </mc:Fallback>
      </mc:AlternateContent>
      <p:sp>
        <p:nvSpPr>
          <p:cNvPr id="17" name="矩形 16"/>
          <p:cNvSpPr/>
          <p:nvPr/>
        </p:nvSpPr>
        <p:spPr>
          <a:xfrm>
            <a:off x="1008359" y="4640291"/>
            <a:ext cx="6932428" cy="400110"/>
          </a:xfrm>
          <a:prstGeom prst="rect">
            <a:avLst/>
          </a:prstGeom>
        </p:spPr>
        <p:txBody>
          <a:bodyPr wrap="square">
            <a:spAutoFit/>
          </a:bodyPr>
          <a:lstStyle/>
          <a:p>
            <a:r>
              <a:rPr lang="zh-CN" altLang="en-US" sz="2000" b="1" dirty="0">
                <a:solidFill>
                  <a:srgbClr val="C00000"/>
                </a:solidFill>
                <a:latin typeface="+mn-ea"/>
              </a:rPr>
              <a:t>复方阵的</a:t>
            </a:r>
            <a:r>
              <a:rPr lang="en-US" altLang="zh-CN" sz="2000" b="1" dirty="0">
                <a:solidFill>
                  <a:srgbClr val="C00000"/>
                </a:solidFill>
                <a:latin typeface="Cambria" pitchFamily="18" charset="0"/>
                <a:ea typeface="Cambria" pitchFamily="18" charset="0"/>
              </a:rPr>
              <a:t>Jordan</a:t>
            </a:r>
            <a:r>
              <a:rPr lang="zh-CN" altLang="en-US" sz="2000" b="1" dirty="0">
                <a:solidFill>
                  <a:srgbClr val="C00000"/>
                </a:solidFill>
                <a:latin typeface="+mn-ea"/>
              </a:rPr>
              <a:t>标准形在不考虑</a:t>
            </a:r>
            <a:r>
              <a:rPr lang="en-US" altLang="zh-CN" sz="2000" b="1" dirty="0">
                <a:solidFill>
                  <a:srgbClr val="C00000"/>
                </a:solidFill>
                <a:latin typeface="Cambria" pitchFamily="18" charset="0"/>
                <a:ea typeface="Cambria" pitchFamily="18" charset="0"/>
              </a:rPr>
              <a:t>Jordan</a:t>
            </a:r>
            <a:r>
              <a:rPr lang="zh-CN" altLang="en-US" sz="2000" b="1" dirty="0">
                <a:solidFill>
                  <a:srgbClr val="C00000"/>
                </a:solidFill>
                <a:latin typeface="+mn-ea"/>
              </a:rPr>
              <a:t>块顺序下是唯一的</a:t>
            </a:r>
            <a:r>
              <a:rPr lang="en-US" altLang="zh-CN" sz="2000" b="1" dirty="0">
                <a:solidFill>
                  <a:srgbClr val="C00000"/>
                </a:solidFill>
                <a:latin typeface="+mn-ea"/>
              </a:rPr>
              <a:t>.</a:t>
            </a:r>
            <a:endParaRPr lang="zh-CN" altLang="en-US" sz="2000" b="1" dirty="0">
              <a:solidFill>
                <a:srgbClr val="C00000"/>
              </a:solidFill>
              <a:latin typeface="+mn-ea"/>
            </a:endParaRPr>
          </a:p>
        </p:txBody>
      </p:sp>
    </p:spTree>
    <p:extLst>
      <p:ext uri="{BB962C8B-B14F-4D97-AF65-F5344CB8AC3E}">
        <p14:creationId xmlns:p14="http://schemas.microsoft.com/office/powerpoint/2010/main" val="2012468669"/>
      </p:ext>
    </p:extLst>
  </p:cSld>
  <p:clrMapOvr>
    <a:masterClrMapping/>
  </p:clrMapOvr>
  <p:transition spd="slow">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5" grpId="0"/>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计算矩阵</a:t>
            </a:r>
            <a:r>
              <a:rPr lang="en-US" altLang="zh-CN" dirty="0"/>
              <a:t>Jordan</a:t>
            </a:r>
            <a:r>
              <a:rPr lang="zh-CN" altLang="en-US" dirty="0"/>
              <a:t>标准形的方法一</a:t>
            </a:r>
          </a:p>
        </p:txBody>
      </p:sp>
      <mc:AlternateContent xmlns:mc="http://schemas.openxmlformats.org/markup-compatibility/2006" xmlns:a14="http://schemas.microsoft.com/office/drawing/2010/main">
        <mc:Choice Requires="a14">
          <p:sp>
            <p:nvSpPr>
              <p:cNvPr id="3" name="Rectangle 13"/>
              <p:cNvSpPr>
                <a:spLocks noChangeArrowheads="1"/>
              </p:cNvSpPr>
              <p:nvPr/>
            </p:nvSpPr>
            <p:spPr bwMode="auto">
              <a:xfrm>
                <a:off x="714791" y="1494331"/>
                <a:ext cx="7415213" cy="109844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SzTx/>
                  <a:buFontTx/>
                  <a:buNone/>
                </a:pPr>
                <a:r>
                  <a:rPr lang="zh-CN" altLang="en-US" sz="2400" b="1" dirty="0">
                    <a:solidFill>
                      <a:srgbClr val="006666"/>
                    </a:solidFill>
                    <a:latin typeface="+mn-ea"/>
                    <a:ea typeface="+mn-ea"/>
                  </a:rPr>
                  <a:t>例</a:t>
                </a:r>
                <a:r>
                  <a:rPr lang="en-US" altLang="zh-CN" sz="2400" b="1" dirty="0">
                    <a:solidFill>
                      <a:srgbClr val="006666"/>
                    </a:solidFill>
                    <a:latin typeface="+mn-ea"/>
                    <a:ea typeface="+mn-ea"/>
                  </a:rPr>
                  <a:t>1  </a:t>
                </a:r>
                <a:r>
                  <a:rPr lang="zh-CN" altLang="en-US" sz="2400" b="1" dirty="0">
                    <a:solidFill>
                      <a:srgbClr val="006666"/>
                    </a:solidFill>
                    <a:latin typeface="+mn-ea"/>
                    <a:ea typeface="+mn-ea"/>
                  </a:rPr>
                  <a:t>求矩阵</a:t>
                </a:r>
                <a14:m>
                  <m:oMath xmlns:m="http://schemas.openxmlformats.org/officeDocument/2006/math">
                    <m:r>
                      <a:rPr lang="en-US" altLang="zh-CN" sz="2400" b="1" i="1" smtClean="0">
                        <a:solidFill>
                          <a:srgbClr val="006666"/>
                        </a:solidFill>
                        <a:latin typeface="Cambria Math"/>
                        <a:ea typeface="+mn-ea"/>
                      </a:rPr>
                      <m:t>𝑨</m:t>
                    </m:r>
                    <m:r>
                      <a:rPr lang="en-US" altLang="zh-CN" sz="2400" b="0" i="1" smtClean="0">
                        <a:solidFill>
                          <a:srgbClr val="006666"/>
                        </a:solidFill>
                        <a:latin typeface="Cambria Math"/>
                        <a:ea typeface="+mn-ea"/>
                      </a:rPr>
                      <m:t>=</m:t>
                    </m:r>
                    <m:d>
                      <m:dPr>
                        <m:begChr m:val="["/>
                        <m:endChr m:val="]"/>
                        <m:ctrlPr>
                          <a:rPr lang="en-US" altLang="zh-CN" sz="2400" i="1" smtClean="0">
                            <a:solidFill>
                              <a:srgbClr val="006666"/>
                            </a:solidFill>
                            <a:latin typeface="Cambria Math" panose="02040503050406030204" pitchFamily="18" charset="0"/>
                            <a:ea typeface="+mn-ea"/>
                          </a:rPr>
                        </m:ctrlPr>
                      </m:dPr>
                      <m:e>
                        <m:m>
                          <m:mPr>
                            <m:mcs>
                              <m:mc>
                                <m:mcPr>
                                  <m:count m:val="3"/>
                                  <m:mcJc m:val="center"/>
                                </m:mcPr>
                              </m:mc>
                            </m:mcs>
                            <m:ctrlPr>
                              <a:rPr lang="en-US" altLang="zh-CN" sz="2400" i="1" smtClean="0">
                                <a:solidFill>
                                  <a:srgbClr val="006666"/>
                                </a:solidFill>
                                <a:latin typeface="Cambria Math" panose="02040503050406030204" pitchFamily="18" charset="0"/>
                                <a:ea typeface="+mn-ea"/>
                              </a:rPr>
                            </m:ctrlPr>
                          </m:mPr>
                          <m:mr>
                            <m:e>
                              <m:r>
                                <m:rPr>
                                  <m:brk m:alnAt="7"/>
                                </m:rPr>
                                <a:rPr lang="en-US" altLang="zh-CN" sz="2400" b="0" i="1" smtClean="0">
                                  <a:solidFill>
                                    <a:srgbClr val="006666"/>
                                  </a:solidFill>
                                  <a:latin typeface="Cambria Math"/>
                                  <a:ea typeface="+mn-ea"/>
                                </a:rPr>
                                <m:t>−</m:t>
                              </m:r>
                              <m:r>
                                <a:rPr lang="en-US" altLang="zh-CN" sz="2400" b="0" i="1" smtClean="0">
                                  <a:solidFill>
                                    <a:srgbClr val="006666"/>
                                  </a:solidFill>
                                  <a:latin typeface="Cambria Math"/>
                                  <a:ea typeface="+mn-ea"/>
                                </a:rPr>
                                <m:t>1</m:t>
                              </m:r>
                            </m:e>
                            <m:e>
                              <m:r>
                                <a:rPr lang="en-US" altLang="zh-CN" sz="2400" b="0" i="1" smtClean="0">
                                  <a:solidFill>
                                    <a:srgbClr val="006666"/>
                                  </a:solidFill>
                                  <a:latin typeface="Cambria Math"/>
                                  <a:ea typeface="+mn-ea"/>
                                </a:rPr>
                                <m:t>−2</m:t>
                              </m:r>
                            </m:e>
                            <m:e>
                              <m:r>
                                <a:rPr lang="en-US" altLang="zh-CN" sz="2400" b="0" i="1" smtClean="0">
                                  <a:solidFill>
                                    <a:srgbClr val="006666"/>
                                  </a:solidFill>
                                  <a:latin typeface="Cambria Math"/>
                                  <a:ea typeface="+mn-ea"/>
                                </a:rPr>
                                <m:t>6</m:t>
                              </m:r>
                            </m:e>
                          </m:mr>
                          <m:mr>
                            <m:e>
                              <m:r>
                                <a:rPr lang="en-US" altLang="zh-CN" sz="2400" b="0" i="1" smtClean="0">
                                  <a:solidFill>
                                    <a:srgbClr val="006666"/>
                                  </a:solidFill>
                                  <a:latin typeface="Cambria Math"/>
                                  <a:ea typeface="+mn-ea"/>
                                </a:rPr>
                                <m:t>−1</m:t>
                              </m:r>
                            </m:e>
                            <m:e>
                              <m:r>
                                <a:rPr lang="en-US" altLang="zh-CN" sz="2400" b="0" i="1" smtClean="0">
                                  <a:solidFill>
                                    <a:srgbClr val="006666"/>
                                  </a:solidFill>
                                  <a:latin typeface="Cambria Math"/>
                                  <a:ea typeface="+mn-ea"/>
                                </a:rPr>
                                <m:t>0</m:t>
                              </m:r>
                            </m:e>
                            <m:e>
                              <m:r>
                                <a:rPr lang="en-US" altLang="zh-CN" sz="2400" b="0" i="1" smtClean="0">
                                  <a:solidFill>
                                    <a:srgbClr val="006666"/>
                                  </a:solidFill>
                                  <a:latin typeface="Cambria Math"/>
                                  <a:ea typeface="+mn-ea"/>
                                </a:rPr>
                                <m:t>3</m:t>
                              </m:r>
                            </m:e>
                          </m:mr>
                          <m:mr>
                            <m:e>
                              <m:r>
                                <a:rPr lang="en-US" altLang="zh-CN" sz="2400" b="0" i="1" smtClean="0">
                                  <a:solidFill>
                                    <a:srgbClr val="006666"/>
                                  </a:solidFill>
                                  <a:latin typeface="Cambria Math"/>
                                  <a:ea typeface="+mn-ea"/>
                                </a:rPr>
                                <m:t>−1</m:t>
                              </m:r>
                            </m:e>
                            <m:e>
                              <m:r>
                                <a:rPr lang="en-US" altLang="zh-CN" sz="2400" b="0" i="1" smtClean="0">
                                  <a:solidFill>
                                    <a:srgbClr val="006666"/>
                                  </a:solidFill>
                                  <a:latin typeface="Cambria Math"/>
                                  <a:ea typeface="+mn-ea"/>
                                </a:rPr>
                                <m:t>−1</m:t>
                              </m:r>
                            </m:e>
                            <m:e>
                              <m:r>
                                <a:rPr lang="en-US" altLang="zh-CN" sz="2400" b="0" i="1" smtClean="0">
                                  <a:solidFill>
                                    <a:srgbClr val="006666"/>
                                  </a:solidFill>
                                  <a:latin typeface="Cambria Math"/>
                                  <a:ea typeface="+mn-ea"/>
                                </a:rPr>
                                <m:t>4</m:t>
                              </m:r>
                            </m:e>
                          </m:mr>
                        </m:m>
                      </m:e>
                    </m:d>
                  </m:oMath>
                </a14:m>
                <a:r>
                  <a:rPr lang="zh-CN" altLang="en-US" sz="2400" b="1" dirty="0">
                    <a:solidFill>
                      <a:srgbClr val="006666"/>
                    </a:solidFill>
                    <a:latin typeface="+mn-ea"/>
                    <a:ea typeface="+mn-ea"/>
                  </a:rPr>
                  <a:t>的</a:t>
                </a:r>
                <a:r>
                  <a:rPr lang="en-US" altLang="zh-CN" sz="2400" b="1" dirty="0">
                    <a:solidFill>
                      <a:srgbClr val="006666"/>
                    </a:solidFill>
                    <a:latin typeface="Cambria" pitchFamily="18" charset="0"/>
                    <a:ea typeface="Cambria" pitchFamily="18" charset="0"/>
                  </a:rPr>
                  <a:t>Jordan</a:t>
                </a:r>
                <a:r>
                  <a:rPr lang="zh-CN" altLang="en-US" sz="2400" b="1" dirty="0">
                    <a:solidFill>
                      <a:srgbClr val="006666"/>
                    </a:solidFill>
                    <a:latin typeface="+mn-ea"/>
                    <a:ea typeface="+mn-ea"/>
                  </a:rPr>
                  <a:t>标准形</a:t>
                </a:r>
                <a:r>
                  <a:rPr lang="en-US" altLang="zh-CN" sz="2400" b="1" dirty="0">
                    <a:solidFill>
                      <a:srgbClr val="006666"/>
                    </a:solidFill>
                    <a:latin typeface="+mn-ea"/>
                    <a:ea typeface="+mn-ea"/>
                  </a:rPr>
                  <a:t>.</a:t>
                </a:r>
                <a:endParaRPr lang="zh-CN" altLang="en-US" sz="2400" b="1" dirty="0">
                  <a:solidFill>
                    <a:srgbClr val="006666"/>
                  </a:solidFill>
                  <a:latin typeface="+mn-ea"/>
                  <a:ea typeface="+mn-ea"/>
                </a:endParaRPr>
              </a:p>
            </p:txBody>
          </p:sp>
        </mc:Choice>
        <mc:Fallback xmlns="">
          <p:sp>
            <p:nvSpPr>
              <p:cNvPr id="3" name="Rectangle 13"/>
              <p:cNvSpPr>
                <a:spLocks noRot="1" noChangeAspect="1" noMove="1" noResize="1" noEditPoints="1" noAdjustHandles="1" noChangeArrowheads="1" noChangeShapeType="1" noTextEdit="1"/>
              </p:cNvSpPr>
              <p:nvPr/>
            </p:nvSpPr>
            <p:spPr bwMode="auto">
              <a:xfrm>
                <a:off x="714791" y="1494331"/>
                <a:ext cx="7415213" cy="1098442"/>
              </a:xfrm>
              <a:prstGeom prst="rect">
                <a:avLst/>
              </a:prstGeom>
              <a:blipFill rotWithShape="1">
                <a:blip r:embed="rId3"/>
                <a:stretch>
                  <a:fillRect l="-12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Rectangle 13"/>
              <p:cNvSpPr>
                <a:spLocks noChangeArrowheads="1"/>
              </p:cNvSpPr>
              <p:nvPr/>
            </p:nvSpPr>
            <p:spPr bwMode="auto">
              <a:xfrm>
                <a:off x="749771" y="2623581"/>
                <a:ext cx="8124409" cy="91134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85000"/>
                  <a:buBlip>
                    <a:blip r:embed="rId2"/>
                  </a:buBlip>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SzTx/>
                  <a:buNone/>
                </a:pPr>
                <a:r>
                  <a:rPr lang="zh-CN" altLang="en-US" sz="2000" b="1" i="0" dirty="0">
                    <a:solidFill>
                      <a:srgbClr val="006666"/>
                    </a:solidFill>
                    <a:latin typeface="+mn-ea"/>
                    <a:ea typeface="+mn-ea"/>
                  </a:rPr>
                  <a:t>解：特征矩阵为</a:t>
                </a:r>
                <a14:m>
                  <m:oMath xmlns:m="http://schemas.openxmlformats.org/officeDocument/2006/math">
                    <m:r>
                      <a:rPr lang="en-US" altLang="zh-CN" sz="2000" b="1" i="1" smtClean="0">
                        <a:solidFill>
                          <a:srgbClr val="0070C0"/>
                        </a:solidFill>
                        <a:latin typeface="Cambria Math"/>
                        <a:ea typeface="+mn-ea"/>
                      </a:rPr>
                      <m:t>𝑨</m:t>
                    </m:r>
                    <m:d>
                      <m:dPr>
                        <m:ctrlPr>
                          <a:rPr lang="en-US" altLang="zh-CN" sz="2000" b="1" i="1" smtClean="0">
                            <a:solidFill>
                              <a:srgbClr val="0070C0"/>
                            </a:solidFill>
                            <a:latin typeface="Cambria Math" panose="02040503050406030204" pitchFamily="18" charset="0"/>
                            <a:ea typeface="+mn-ea"/>
                          </a:rPr>
                        </m:ctrlPr>
                      </m:dPr>
                      <m:e>
                        <m:r>
                          <a:rPr lang="en-US" altLang="zh-CN" sz="2000" b="1" i="1" smtClean="0">
                            <a:solidFill>
                              <a:srgbClr val="0070C0"/>
                            </a:solidFill>
                            <a:latin typeface="Cambria Math"/>
                            <a:ea typeface="+mn-ea"/>
                          </a:rPr>
                          <m:t>𝝀</m:t>
                        </m:r>
                      </m:e>
                    </m:d>
                    <m:r>
                      <a:rPr lang="en-US" altLang="zh-CN" sz="2000" b="1" i="1" smtClean="0">
                        <a:solidFill>
                          <a:srgbClr val="0070C0"/>
                        </a:solidFill>
                        <a:latin typeface="Cambria Math"/>
                        <a:ea typeface="+mn-ea"/>
                      </a:rPr>
                      <m:t>=</m:t>
                    </m:r>
                    <m:r>
                      <a:rPr lang="en-US" altLang="zh-CN" sz="2000" b="1" i="1" smtClean="0">
                        <a:solidFill>
                          <a:srgbClr val="0070C0"/>
                        </a:solidFill>
                        <a:latin typeface="Cambria Math"/>
                        <a:ea typeface="+mn-ea"/>
                      </a:rPr>
                      <m:t>𝝀</m:t>
                    </m:r>
                    <m:r>
                      <a:rPr lang="en-US" altLang="zh-CN" sz="2000" b="1" i="1" smtClean="0">
                        <a:solidFill>
                          <a:srgbClr val="0070C0"/>
                        </a:solidFill>
                        <a:latin typeface="Cambria Math"/>
                        <a:ea typeface="+mn-ea"/>
                      </a:rPr>
                      <m:t>𝑬</m:t>
                    </m:r>
                    <m:r>
                      <a:rPr lang="en-US" altLang="zh-CN" sz="2000" b="1" i="1" smtClean="0">
                        <a:solidFill>
                          <a:srgbClr val="0070C0"/>
                        </a:solidFill>
                        <a:latin typeface="Cambria Math"/>
                        <a:ea typeface="+mn-ea"/>
                      </a:rPr>
                      <m:t>−</m:t>
                    </m:r>
                    <m:r>
                      <a:rPr lang="en-US" altLang="zh-CN" sz="2000" b="1" i="1" smtClean="0">
                        <a:solidFill>
                          <a:srgbClr val="0070C0"/>
                        </a:solidFill>
                        <a:latin typeface="Cambria Math"/>
                        <a:ea typeface="+mn-ea"/>
                      </a:rPr>
                      <m:t>𝑨</m:t>
                    </m:r>
                    <m:r>
                      <a:rPr lang="en-US" altLang="zh-CN" sz="2000" b="1" i="1" smtClean="0">
                        <a:solidFill>
                          <a:srgbClr val="0070C0"/>
                        </a:solidFill>
                        <a:latin typeface="Cambria Math"/>
                        <a:ea typeface="+mn-ea"/>
                      </a:rPr>
                      <m:t>=</m:t>
                    </m:r>
                    <m:d>
                      <m:dPr>
                        <m:begChr m:val="["/>
                        <m:endChr m:val="]"/>
                        <m:ctrlPr>
                          <a:rPr lang="en-US" altLang="zh-CN" sz="2000" b="1" i="1" smtClean="0">
                            <a:solidFill>
                              <a:srgbClr val="0070C0"/>
                            </a:solidFill>
                            <a:latin typeface="Cambria Math" panose="02040503050406030204" pitchFamily="18" charset="0"/>
                            <a:ea typeface="+mn-ea"/>
                          </a:rPr>
                        </m:ctrlPr>
                      </m:dPr>
                      <m:e>
                        <m:m>
                          <m:mPr>
                            <m:mcs>
                              <m:mc>
                                <m:mcPr>
                                  <m:count m:val="3"/>
                                  <m:mcJc m:val="center"/>
                                </m:mcPr>
                              </m:mc>
                            </m:mcs>
                            <m:ctrlPr>
                              <a:rPr lang="en-US" altLang="zh-CN" sz="2000" b="1" i="1" smtClean="0">
                                <a:solidFill>
                                  <a:srgbClr val="0070C0"/>
                                </a:solidFill>
                                <a:latin typeface="Cambria Math" panose="02040503050406030204" pitchFamily="18" charset="0"/>
                                <a:ea typeface="+mn-ea"/>
                              </a:rPr>
                            </m:ctrlPr>
                          </m:mPr>
                          <m:mr>
                            <m:e>
                              <m:r>
                                <a:rPr lang="en-US" altLang="zh-CN" sz="2000" b="1" i="1" smtClean="0">
                                  <a:solidFill>
                                    <a:srgbClr val="0070C0"/>
                                  </a:solidFill>
                                  <a:latin typeface="Cambria Math"/>
                                  <a:ea typeface="+mn-ea"/>
                                </a:rPr>
                                <m:t>𝝀</m:t>
                              </m:r>
                              <m:r>
                                <a:rPr lang="en-US" altLang="zh-CN" sz="2000" b="1" i="1" smtClean="0">
                                  <a:solidFill>
                                    <a:srgbClr val="0070C0"/>
                                  </a:solidFill>
                                  <a:latin typeface="Cambria Math"/>
                                  <a:ea typeface="+mn-ea"/>
                                </a:rPr>
                                <m:t>+</m:t>
                              </m:r>
                              <m:r>
                                <a:rPr lang="en-US" altLang="zh-CN" sz="2000" b="1" i="1" smtClean="0">
                                  <a:solidFill>
                                    <a:srgbClr val="0070C0"/>
                                  </a:solidFill>
                                  <a:latin typeface="Cambria Math"/>
                                  <a:ea typeface="+mn-ea"/>
                                </a:rPr>
                                <m:t>𝟏</m:t>
                              </m:r>
                            </m:e>
                            <m:e>
                              <m:r>
                                <a:rPr lang="en-US" altLang="zh-CN" sz="2000" b="1" i="1" smtClean="0">
                                  <a:solidFill>
                                    <a:srgbClr val="0070C0"/>
                                  </a:solidFill>
                                  <a:latin typeface="Cambria Math"/>
                                  <a:ea typeface="+mn-ea"/>
                                </a:rPr>
                                <m:t>𝟐</m:t>
                              </m:r>
                            </m:e>
                            <m:e>
                              <m:r>
                                <a:rPr lang="en-US" altLang="zh-CN" sz="2000" b="1" i="1" smtClean="0">
                                  <a:solidFill>
                                    <a:srgbClr val="0070C0"/>
                                  </a:solidFill>
                                  <a:latin typeface="Cambria Math"/>
                                  <a:ea typeface="+mn-ea"/>
                                </a:rPr>
                                <m:t>−</m:t>
                              </m:r>
                              <m:r>
                                <a:rPr lang="en-US" altLang="zh-CN" sz="2000" b="1" i="1" smtClean="0">
                                  <a:solidFill>
                                    <a:srgbClr val="0070C0"/>
                                  </a:solidFill>
                                  <a:latin typeface="Cambria Math"/>
                                  <a:ea typeface="+mn-ea"/>
                                </a:rPr>
                                <m:t>𝟔</m:t>
                              </m:r>
                            </m:e>
                          </m:mr>
                          <m:mr>
                            <m:e>
                              <m:r>
                                <a:rPr lang="en-US" altLang="zh-CN" sz="2000" b="1" i="1" smtClean="0">
                                  <a:solidFill>
                                    <a:srgbClr val="0070C0"/>
                                  </a:solidFill>
                                  <a:latin typeface="Cambria Math"/>
                                  <a:ea typeface="+mn-ea"/>
                                </a:rPr>
                                <m:t>𝟏</m:t>
                              </m:r>
                            </m:e>
                            <m:e>
                              <m:r>
                                <a:rPr lang="en-US" altLang="zh-CN" sz="2000" b="1" i="1">
                                  <a:solidFill>
                                    <a:srgbClr val="0070C0"/>
                                  </a:solidFill>
                                  <a:latin typeface="Cambria Math"/>
                                  <a:ea typeface="+mn-ea"/>
                                </a:rPr>
                                <m:t>𝝀</m:t>
                              </m:r>
                            </m:e>
                            <m:e>
                              <m:r>
                                <a:rPr lang="en-US" altLang="zh-CN" sz="2000" b="1" i="1" smtClean="0">
                                  <a:solidFill>
                                    <a:srgbClr val="0070C0"/>
                                  </a:solidFill>
                                  <a:latin typeface="Cambria Math"/>
                                  <a:ea typeface="+mn-ea"/>
                                </a:rPr>
                                <m:t>−</m:t>
                              </m:r>
                              <m:r>
                                <a:rPr lang="en-US" altLang="zh-CN" sz="2000" b="1" i="1" smtClean="0">
                                  <a:solidFill>
                                    <a:srgbClr val="0070C0"/>
                                  </a:solidFill>
                                  <a:latin typeface="Cambria Math"/>
                                  <a:ea typeface="+mn-ea"/>
                                </a:rPr>
                                <m:t>𝟑</m:t>
                              </m:r>
                            </m:e>
                          </m:mr>
                          <m:mr>
                            <m:e>
                              <m:r>
                                <a:rPr lang="en-US" altLang="zh-CN" sz="2000" b="1" i="1" smtClean="0">
                                  <a:solidFill>
                                    <a:srgbClr val="0070C0"/>
                                  </a:solidFill>
                                  <a:latin typeface="Cambria Math"/>
                                  <a:ea typeface="+mn-ea"/>
                                </a:rPr>
                                <m:t>𝟏</m:t>
                              </m:r>
                            </m:e>
                            <m:e>
                              <m:r>
                                <a:rPr lang="en-US" altLang="zh-CN" sz="2000" b="1" i="1" smtClean="0">
                                  <a:solidFill>
                                    <a:srgbClr val="0070C0"/>
                                  </a:solidFill>
                                  <a:latin typeface="Cambria Math"/>
                                  <a:ea typeface="+mn-ea"/>
                                </a:rPr>
                                <m:t>𝟏</m:t>
                              </m:r>
                            </m:e>
                            <m:e>
                              <m:r>
                                <a:rPr lang="en-US" altLang="zh-CN" sz="2000" b="1" i="1">
                                  <a:solidFill>
                                    <a:srgbClr val="0070C0"/>
                                  </a:solidFill>
                                  <a:latin typeface="Cambria Math"/>
                                  <a:ea typeface="+mn-ea"/>
                                </a:rPr>
                                <m:t>𝝀</m:t>
                              </m:r>
                              <m:r>
                                <a:rPr lang="en-US" altLang="zh-CN" sz="2000" b="1" i="1" smtClean="0">
                                  <a:solidFill>
                                    <a:srgbClr val="0070C0"/>
                                  </a:solidFill>
                                  <a:latin typeface="Cambria Math"/>
                                  <a:ea typeface="+mn-ea"/>
                                </a:rPr>
                                <m:t>−</m:t>
                              </m:r>
                              <m:r>
                                <a:rPr lang="en-US" altLang="zh-CN" sz="2000" b="1" i="1" smtClean="0">
                                  <a:solidFill>
                                    <a:srgbClr val="0070C0"/>
                                  </a:solidFill>
                                  <a:latin typeface="Cambria Math"/>
                                  <a:ea typeface="+mn-ea"/>
                                </a:rPr>
                                <m:t>𝟒</m:t>
                              </m:r>
                            </m:e>
                          </m:mr>
                        </m:m>
                      </m:e>
                    </m:d>
                  </m:oMath>
                </a14:m>
                <a:endParaRPr lang="zh-CN" altLang="en-US" sz="2000" b="1" dirty="0">
                  <a:solidFill>
                    <a:srgbClr val="006666"/>
                  </a:solidFill>
                  <a:latin typeface="+mn-ea"/>
                  <a:ea typeface="+mn-ea"/>
                </a:endParaRPr>
              </a:p>
            </p:txBody>
          </p:sp>
        </mc:Choice>
        <mc:Fallback xmlns="">
          <p:sp>
            <p:nvSpPr>
              <p:cNvPr id="5" name="Rectangle 13"/>
              <p:cNvSpPr>
                <a:spLocks noRot="1" noChangeAspect="1" noMove="1" noResize="1" noEditPoints="1" noAdjustHandles="1" noChangeArrowheads="1" noChangeShapeType="1" noTextEdit="1"/>
              </p:cNvSpPr>
              <p:nvPr/>
            </p:nvSpPr>
            <p:spPr bwMode="auto">
              <a:xfrm>
                <a:off x="749771" y="2623581"/>
                <a:ext cx="8124409" cy="911340"/>
              </a:xfrm>
              <a:prstGeom prst="rect">
                <a:avLst/>
              </a:prstGeom>
              <a:blipFill rotWithShape="1">
                <a:blip r:embed="rId4"/>
                <a:stretch>
                  <a:fillRect l="-82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Rectangle 13"/>
              <p:cNvSpPr>
                <a:spLocks noChangeArrowheads="1"/>
              </p:cNvSpPr>
              <p:nvPr/>
            </p:nvSpPr>
            <p:spPr bwMode="auto">
              <a:xfrm>
                <a:off x="749771" y="3631658"/>
                <a:ext cx="8124409" cy="71487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85000"/>
                  <a:buBlip>
                    <a:blip r:embed="rId2"/>
                  </a:buBlip>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SzTx/>
                  <a:buNone/>
                </a:pPr>
                <a:r>
                  <a:rPr lang="zh-CN" altLang="en-US" sz="2000" b="1" dirty="0">
                    <a:solidFill>
                      <a:srgbClr val="006666"/>
                    </a:solidFill>
                    <a:latin typeface="+mn-ea"/>
                    <a:ea typeface="+mn-ea"/>
                  </a:rPr>
                  <a:t>行列式因子</a:t>
                </a:r>
                <a:r>
                  <a:rPr lang="en-US" altLang="zh-CN" sz="2000" b="1" dirty="0">
                    <a:solidFill>
                      <a:srgbClr val="006666"/>
                    </a:solidFill>
                    <a:latin typeface="+mn-ea"/>
                    <a:ea typeface="+mn-ea"/>
                  </a:rPr>
                  <a:t>:  </a:t>
                </a:r>
                <a14:m>
                  <m:oMath xmlns:m="http://schemas.openxmlformats.org/officeDocument/2006/math">
                    <m:sSub>
                      <m:sSubPr>
                        <m:ctrlPr>
                          <a:rPr lang="en-US" altLang="zh-CN" sz="2000" b="1" i="1">
                            <a:solidFill>
                              <a:srgbClr val="0070C0"/>
                            </a:solidFill>
                            <a:latin typeface="Cambria Math" panose="02040503050406030204" pitchFamily="18" charset="0"/>
                          </a:rPr>
                        </m:ctrlPr>
                      </m:sSubPr>
                      <m:e>
                        <m:r>
                          <a:rPr lang="en-US" altLang="zh-CN" sz="2000" b="1" i="1">
                            <a:solidFill>
                              <a:srgbClr val="0070C0"/>
                            </a:solidFill>
                            <a:latin typeface="Cambria Math"/>
                          </a:rPr>
                          <m:t>𝑫</m:t>
                        </m:r>
                      </m:e>
                      <m:sub>
                        <m:r>
                          <a:rPr lang="en-US" altLang="zh-CN" sz="2000" b="1" i="1">
                            <a:solidFill>
                              <a:srgbClr val="0070C0"/>
                            </a:solidFill>
                            <a:latin typeface="Cambria Math"/>
                          </a:rPr>
                          <m:t>𝟏</m:t>
                        </m:r>
                      </m:sub>
                    </m:sSub>
                    <m:d>
                      <m:dPr>
                        <m:ctrlPr>
                          <a:rPr lang="en-US" altLang="zh-CN" sz="2000" b="1" i="1">
                            <a:solidFill>
                              <a:srgbClr val="0070C0"/>
                            </a:solidFill>
                            <a:latin typeface="Cambria Math" panose="02040503050406030204" pitchFamily="18" charset="0"/>
                          </a:rPr>
                        </m:ctrlPr>
                      </m:dPr>
                      <m:e>
                        <m:r>
                          <a:rPr lang="en-US" altLang="zh-CN" sz="2000" b="1" i="1">
                            <a:solidFill>
                              <a:srgbClr val="0070C0"/>
                            </a:solidFill>
                            <a:latin typeface="Cambria Math"/>
                          </a:rPr>
                          <m:t>𝝀</m:t>
                        </m:r>
                      </m:e>
                    </m:d>
                    <m:r>
                      <a:rPr lang="en-US" altLang="zh-CN" sz="2000" b="1" i="1">
                        <a:solidFill>
                          <a:srgbClr val="0070C0"/>
                        </a:solidFill>
                        <a:latin typeface="Cambria Math"/>
                      </a:rPr>
                      <m:t>=</m:t>
                    </m:r>
                    <m:r>
                      <a:rPr lang="en-US" altLang="zh-CN" sz="2000" b="1" i="1">
                        <a:solidFill>
                          <a:srgbClr val="0070C0"/>
                        </a:solidFill>
                        <a:latin typeface="Cambria Math"/>
                      </a:rPr>
                      <m:t>𝟏</m:t>
                    </m:r>
                    <m:r>
                      <a:rPr lang="en-US" altLang="zh-CN" sz="2000" b="1" i="1">
                        <a:solidFill>
                          <a:srgbClr val="0070C0"/>
                        </a:solidFill>
                        <a:latin typeface="Cambria Math"/>
                      </a:rPr>
                      <m:t>,</m:t>
                    </m:r>
                    <m:sSub>
                      <m:sSubPr>
                        <m:ctrlPr>
                          <a:rPr lang="en-US" altLang="zh-CN" sz="2000" b="1" i="1">
                            <a:solidFill>
                              <a:srgbClr val="0070C0"/>
                            </a:solidFill>
                            <a:latin typeface="Cambria Math" panose="02040503050406030204" pitchFamily="18" charset="0"/>
                          </a:rPr>
                        </m:ctrlPr>
                      </m:sSubPr>
                      <m:e>
                        <m:r>
                          <a:rPr lang="en-US" altLang="zh-CN" sz="2000" b="1" i="1">
                            <a:solidFill>
                              <a:srgbClr val="0070C0"/>
                            </a:solidFill>
                            <a:latin typeface="Cambria Math"/>
                          </a:rPr>
                          <m:t>𝑫</m:t>
                        </m:r>
                      </m:e>
                      <m:sub>
                        <m:r>
                          <a:rPr lang="en-US" altLang="zh-CN" sz="2000" b="1" i="1">
                            <a:solidFill>
                              <a:srgbClr val="0070C0"/>
                            </a:solidFill>
                            <a:latin typeface="Cambria Math"/>
                          </a:rPr>
                          <m:t>𝟐</m:t>
                        </m:r>
                      </m:sub>
                    </m:sSub>
                    <m:d>
                      <m:dPr>
                        <m:ctrlPr>
                          <a:rPr lang="en-US" altLang="zh-CN" sz="2000" b="1" i="1">
                            <a:solidFill>
                              <a:srgbClr val="0070C0"/>
                            </a:solidFill>
                            <a:latin typeface="Cambria Math" panose="02040503050406030204" pitchFamily="18" charset="0"/>
                          </a:rPr>
                        </m:ctrlPr>
                      </m:dPr>
                      <m:e>
                        <m:r>
                          <a:rPr lang="en-US" altLang="zh-CN" sz="2000" b="1" i="1">
                            <a:solidFill>
                              <a:srgbClr val="0070C0"/>
                            </a:solidFill>
                            <a:latin typeface="Cambria Math"/>
                          </a:rPr>
                          <m:t>𝝀</m:t>
                        </m:r>
                      </m:e>
                    </m:d>
                    <m:r>
                      <a:rPr lang="en-US" altLang="zh-CN" sz="2000" b="1" i="1">
                        <a:solidFill>
                          <a:srgbClr val="0070C0"/>
                        </a:solidFill>
                        <a:latin typeface="Cambria Math"/>
                      </a:rPr>
                      <m:t>=</m:t>
                    </m:r>
                    <m:r>
                      <a:rPr lang="en-US" altLang="zh-CN" sz="2000" b="1" i="1">
                        <a:solidFill>
                          <a:srgbClr val="0070C0"/>
                        </a:solidFill>
                        <a:latin typeface="Cambria Math"/>
                      </a:rPr>
                      <m:t>𝝀</m:t>
                    </m:r>
                    <m:r>
                      <a:rPr lang="en-US" altLang="zh-CN" sz="2000" b="1" i="1">
                        <a:solidFill>
                          <a:srgbClr val="0070C0"/>
                        </a:solidFill>
                        <a:latin typeface="Cambria Math"/>
                      </a:rPr>
                      <m:t>−</m:t>
                    </m:r>
                    <m:r>
                      <a:rPr lang="en-US" altLang="zh-CN" sz="2000" b="1" i="1">
                        <a:solidFill>
                          <a:srgbClr val="0070C0"/>
                        </a:solidFill>
                        <a:latin typeface="Cambria Math"/>
                      </a:rPr>
                      <m:t>𝟏</m:t>
                    </m:r>
                    <m:r>
                      <a:rPr lang="en-US" altLang="zh-CN" sz="2000" b="1" i="1">
                        <a:solidFill>
                          <a:srgbClr val="0070C0"/>
                        </a:solidFill>
                        <a:latin typeface="Cambria Math"/>
                      </a:rPr>
                      <m:t>,</m:t>
                    </m:r>
                    <m:sSub>
                      <m:sSubPr>
                        <m:ctrlPr>
                          <a:rPr lang="en-US" altLang="zh-CN" sz="2000" b="1" i="1">
                            <a:solidFill>
                              <a:srgbClr val="0070C0"/>
                            </a:solidFill>
                            <a:latin typeface="Cambria Math" panose="02040503050406030204" pitchFamily="18" charset="0"/>
                          </a:rPr>
                        </m:ctrlPr>
                      </m:sSubPr>
                      <m:e>
                        <m:r>
                          <a:rPr lang="en-US" altLang="zh-CN" sz="2000" b="1" i="1">
                            <a:solidFill>
                              <a:srgbClr val="0070C0"/>
                            </a:solidFill>
                            <a:latin typeface="Cambria Math"/>
                          </a:rPr>
                          <m:t>𝑫</m:t>
                        </m:r>
                      </m:e>
                      <m:sub>
                        <m:r>
                          <a:rPr lang="en-US" altLang="zh-CN" sz="2000" b="1" i="1">
                            <a:solidFill>
                              <a:srgbClr val="0070C0"/>
                            </a:solidFill>
                            <a:latin typeface="Cambria Math"/>
                          </a:rPr>
                          <m:t>𝟑</m:t>
                        </m:r>
                      </m:sub>
                    </m:sSub>
                    <m:d>
                      <m:dPr>
                        <m:ctrlPr>
                          <a:rPr lang="en-US" altLang="zh-CN" sz="2000" b="1" i="1">
                            <a:solidFill>
                              <a:srgbClr val="0070C0"/>
                            </a:solidFill>
                            <a:latin typeface="Cambria Math" panose="02040503050406030204" pitchFamily="18" charset="0"/>
                          </a:rPr>
                        </m:ctrlPr>
                      </m:dPr>
                      <m:e>
                        <m:r>
                          <a:rPr lang="en-US" altLang="zh-CN" sz="2000" b="1" i="1">
                            <a:solidFill>
                              <a:srgbClr val="0070C0"/>
                            </a:solidFill>
                            <a:latin typeface="Cambria Math"/>
                          </a:rPr>
                          <m:t>𝝀</m:t>
                        </m:r>
                      </m:e>
                    </m:d>
                    <m:r>
                      <a:rPr lang="en-US" altLang="zh-CN" sz="2000" b="1" i="1">
                        <a:solidFill>
                          <a:srgbClr val="0070C0"/>
                        </a:solidFill>
                        <a:latin typeface="Cambria Math"/>
                      </a:rPr>
                      <m:t>=</m:t>
                    </m:r>
                    <m:sSup>
                      <m:sSupPr>
                        <m:ctrlPr>
                          <a:rPr lang="en-US" altLang="zh-CN" sz="2000" b="1" i="1">
                            <a:solidFill>
                              <a:srgbClr val="0070C0"/>
                            </a:solidFill>
                            <a:latin typeface="Cambria Math" panose="02040503050406030204" pitchFamily="18" charset="0"/>
                          </a:rPr>
                        </m:ctrlPr>
                      </m:sSupPr>
                      <m:e>
                        <m:d>
                          <m:dPr>
                            <m:ctrlPr>
                              <a:rPr lang="en-US" altLang="zh-CN" sz="2000" b="1" i="1">
                                <a:solidFill>
                                  <a:srgbClr val="0070C0"/>
                                </a:solidFill>
                                <a:latin typeface="Cambria Math" panose="02040503050406030204" pitchFamily="18" charset="0"/>
                              </a:rPr>
                            </m:ctrlPr>
                          </m:dPr>
                          <m:e>
                            <m:r>
                              <a:rPr lang="en-US" altLang="zh-CN" sz="2000" b="1" i="1">
                                <a:solidFill>
                                  <a:srgbClr val="0070C0"/>
                                </a:solidFill>
                                <a:latin typeface="Cambria Math"/>
                              </a:rPr>
                              <m:t>𝝀</m:t>
                            </m:r>
                            <m:r>
                              <a:rPr lang="en-US" altLang="zh-CN" sz="2000" b="1" i="1">
                                <a:solidFill>
                                  <a:srgbClr val="0070C0"/>
                                </a:solidFill>
                                <a:latin typeface="Cambria Math"/>
                              </a:rPr>
                              <m:t>−</m:t>
                            </m:r>
                            <m:r>
                              <a:rPr lang="en-US" altLang="zh-CN" sz="2000" b="1" i="1">
                                <a:solidFill>
                                  <a:srgbClr val="0070C0"/>
                                </a:solidFill>
                                <a:latin typeface="Cambria Math"/>
                              </a:rPr>
                              <m:t>𝟏</m:t>
                            </m:r>
                          </m:e>
                        </m:d>
                      </m:e>
                      <m:sup>
                        <m:r>
                          <a:rPr lang="en-US" altLang="zh-CN" sz="2000" b="1" i="1">
                            <a:solidFill>
                              <a:srgbClr val="0070C0"/>
                            </a:solidFill>
                            <a:latin typeface="Cambria Math"/>
                          </a:rPr>
                          <m:t>𝟑</m:t>
                        </m:r>
                      </m:sup>
                    </m:sSup>
                  </m:oMath>
                </a14:m>
                <a:endParaRPr lang="zh-CN" altLang="en-US" sz="2000" dirty="0">
                  <a:solidFill>
                    <a:srgbClr val="006666"/>
                  </a:solidFill>
                  <a:latin typeface="+mn-ea"/>
                </a:endParaRPr>
              </a:p>
              <a:p>
                <a:pPr>
                  <a:spcBef>
                    <a:spcPct val="0"/>
                  </a:spcBef>
                  <a:buSzTx/>
                  <a:buNone/>
                </a:pPr>
                <a:r>
                  <a:rPr lang="en-US" altLang="zh-CN" sz="2000" b="1" dirty="0">
                    <a:solidFill>
                      <a:srgbClr val="006666"/>
                    </a:solidFill>
                    <a:latin typeface="+mn-ea"/>
                    <a:ea typeface="+mn-ea"/>
                  </a:rPr>
                  <a:t> </a:t>
                </a:r>
                <a:endParaRPr lang="zh-CN" altLang="en-US" sz="2000" dirty="0">
                  <a:solidFill>
                    <a:srgbClr val="006666"/>
                  </a:solidFill>
                  <a:latin typeface="+mn-ea"/>
                  <a:ea typeface="+mn-ea"/>
                </a:endParaRPr>
              </a:p>
            </p:txBody>
          </p:sp>
        </mc:Choice>
        <mc:Fallback xmlns="">
          <p:sp>
            <p:nvSpPr>
              <p:cNvPr id="12" name="Rectangle 13"/>
              <p:cNvSpPr>
                <a:spLocks noRot="1" noChangeAspect="1" noMove="1" noResize="1" noEditPoints="1" noAdjustHandles="1" noChangeArrowheads="1" noChangeShapeType="1" noTextEdit="1"/>
              </p:cNvSpPr>
              <p:nvPr/>
            </p:nvSpPr>
            <p:spPr bwMode="auto">
              <a:xfrm>
                <a:off x="749771" y="3631658"/>
                <a:ext cx="8124409" cy="714876"/>
              </a:xfrm>
              <a:prstGeom prst="rect">
                <a:avLst/>
              </a:prstGeom>
              <a:blipFill rotWithShape="1">
                <a:blip r:embed="rId5"/>
                <a:stretch>
                  <a:fillRect l="-825" t="-341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Rectangle 13"/>
              <p:cNvSpPr>
                <a:spLocks noChangeArrowheads="1"/>
              </p:cNvSpPr>
              <p:nvPr/>
            </p:nvSpPr>
            <p:spPr bwMode="auto">
              <a:xfrm>
                <a:off x="766549" y="4111228"/>
                <a:ext cx="8124409" cy="40709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85000"/>
                  <a:buBlip>
                    <a:blip r:embed="rId2"/>
                  </a:buBlip>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SzTx/>
                  <a:buNone/>
                </a:pPr>
                <a:r>
                  <a:rPr lang="zh-CN" altLang="en-US" sz="2000" b="1" dirty="0">
                    <a:solidFill>
                      <a:srgbClr val="006666"/>
                    </a:solidFill>
                    <a:latin typeface="+mn-ea"/>
                    <a:ea typeface="+mn-ea"/>
                  </a:rPr>
                  <a:t>不变因子</a:t>
                </a:r>
                <a:r>
                  <a:rPr lang="en-US" altLang="zh-CN" sz="2000" b="1" dirty="0">
                    <a:solidFill>
                      <a:srgbClr val="006666"/>
                    </a:solidFill>
                    <a:latin typeface="+mn-ea"/>
                    <a:ea typeface="+mn-ea"/>
                  </a:rPr>
                  <a:t>:   </a:t>
                </a:r>
                <a14:m>
                  <m:oMath xmlns:m="http://schemas.openxmlformats.org/officeDocument/2006/math">
                    <m:sSub>
                      <m:sSubPr>
                        <m:ctrlPr>
                          <a:rPr lang="en-US" altLang="zh-CN" sz="2000" b="1" i="1">
                            <a:solidFill>
                              <a:srgbClr val="0070C0"/>
                            </a:solidFill>
                            <a:latin typeface="Cambria Math" panose="02040503050406030204" pitchFamily="18" charset="0"/>
                          </a:rPr>
                        </m:ctrlPr>
                      </m:sSubPr>
                      <m:e>
                        <m:r>
                          <a:rPr lang="en-US" altLang="zh-CN" sz="2000" b="1" i="1">
                            <a:solidFill>
                              <a:srgbClr val="0070C0"/>
                            </a:solidFill>
                            <a:latin typeface="Cambria Math"/>
                          </a:rPr>
                          <m:t>𝒅</m:t>
                        </m:r>
                      </m:e>
                      <m:sub>
                        <m:r>
                          <a:rPr lang="en-US" altLang="zh-CN" sz="2000" b="1" i="1">
                            <a:solidFill>
                              <a:srgbClr val="0070C0"/>
                            </a:solidFill>
                            <a:latin typeface="Cambria Math"/>
                          </a:rPr>
                          <m:t>𝟏</m:t>
                        </m:r>
                      </m:sub>
                    </m:sSub>
                    <m:d>
                      <m:dPr>
                        <m:ctrlPr>
                          <a:rPr lang="en-US" altLang="zh-CN" sz="2000" b="1" i="1">
                            <a:solidFill>
                              <a:srgbClr val="0070C0"/>
                            </a:solidFill>
                            <a:latin typeface="Cambria Math" panose="02040503050406030204" pitchFamily="18" charset="0"/>
                          </a:rPr>
                        </m:ctrlPr>
                      </m:dPr>
                      <m:e>
                        <m:r>
                          <a:rPr lang="en-US" altLang="zh-CN" sz="2000" b="1" i="1">
                            <a:solidFill>
                              <a:srgbClr val="0070C0"/>
                            </a:solidFill>
                            <a:latin typeface="Cambria Math"/>
                          </a:rPr>
                          <m:t>𝝀</m:t>
                        </m:r>
                      </m:e>
                    </m:d>
                    <m:r>
                      <a:rPr lang="en-US" altLang="zh-CN" sz="2000" b="1" i="1">
                        <a:solidFill>
                          <a:srgbClr val="0070C0"/>
                        </a:solidFill>
                        <a:latin typeface="Cambria Math"/>
                      </a:rPr>
                      <m:t>=</m:t>
                    </m:r>
                    <m:r>
                      <a:rPr lang="en-US" altLang="zh-CN" sz="2000" b="1" i="1">
                        <a:solidFill>
                          <a:srgbClr val="0070C0"/>
                        </a:solidFill>
                        <a:latin typeface="Cambria Math"/>
                      </a:rPr>
                      <m:t>𝟏</m:t>
                    </m:r>
                    <m:r>
                      <a:rPr lang="en-US" altLang="zh-CN" sz="2000" b="1" i="1">
                        <a:solidFill>
                          <a:srgbClr val="0070C0"/>
                        </a:solidFill>
                        <a:latin typeface="Cambria Math"/>
                      </a:rPr>
                      <m:t>,</m:t>
                    </m:r>
                    <m:sSub>
                      <m:sSubPr>
                        <m:ctrlPr>
                          <a:rPr lang="en-US" altLang="zh-CN" sz="2000" b="1" i="1">
                            <a:solidFill>
                              <a:srgbClr val="0070C0"/>
                            </a:solidFill>
                            <a:latin typeface="Cambria Math" panose="02040503050406030204" pitchFamily="18" charset="0"/>
                          </a:rPr>
                        </m:ctrlPr>
                      </m:sSubPr>
                      <m:e>
                        <m:r>
                          <a:rPr lang="en-US" altLang="zh-CN" sz="2000" b="1" i="1">
                            <a:solidFill>
                              <a:srgbClr val="0070C0"/>
                            </a:solidFill>
                            <a:latin typeface="Cambria Math"/>
                          </a:rPr>
                          <m:t>𝒅</m:t>
                        </m:r>
                      </m:e>
                      <m:sub>
                        <m:r>
                          <a:rPr lang="en-US" altLang="zh-CN" sz="2000" b="1" i="1">
                            <a:solidFill>
                              <a:srgbClr val="0070C0"/>
                            </a:solidFill>
                            <a:latin typeface="Cambria Math"/>
                          </a:rPr>
                          <m:t>𝟐</m:t>
                        </m:r>
                      </m:sub>
                    </m:sSub>
                    <m:d>
                      <m:dPr>
                        <m:ctrlPr>
                          <a:rPr lang="en-US" altLang="zh-CN" sz="2000" b="1" i="1">
                            <a:solidFill>
                              <a:srgbClr val="0070C0"/>
                            </a:solidFill>
                            <a:latin typeface="Cambria Math" panose="02040503050406030204" pitchFamily="18" charset="0"/>
                          </a:rPr>
                        </m:ctrlPr>
                      </m:dPr>
                      <m:e>
                        <m:r>
                          <a:rPr lang="en-US" altLang="zh-CN" sz="2000" b="1" i="1">
                            <a:solidFill>
                              <a:srgbClr val="0070C0"/>
                            </a:solidFill>
                            <a:latin typeface="Cambria Math"/>
                          </a:rPr>
                          <m:t>𝝀</m:t>
                        </m:r>
                      </m:e>
                    </m:d>
                    <m:r>
                      <a:rPr lang="en-US" altLang="zh-CN" sz="2000" b="1" i="1">
                        <a:solidFill>
                          <a:srgbClr val="0070C0"/>
                        </a:solidFill>
                        <a:latin typeface="Cambria Math"/>
                      </a:rPr>
                      <m:t>=</m:t>
                    </m:r>
                    <m:r>
                      <a:rPr lang="en-US" altLang="zh-CN" sz="2000" b="1" i="1">
                        <a:solidFill>
                          <a:srgbClr val="0070C0"/>
                        </a:solidFill>
                        <a:latin typeface="Cambria Math"/>
                      </a:rPr>
                      <m:t>𝝀</m:t>
                    </m:r>
                    <m:r>
                      <a:rPr lang="en-US" altLang="zh-CN" sz="2000" b="1" i="1">
                        <a:solidFill>
                          <a:srgbClr val="0070C0"/>
                        </a:solidFill>
                        <a:latin typeface="Cambria Math"/>
                      </a:rPr>
                      <m:t>−</m:t>
                    </m:r>
                    <m:r>
                      <a:rPr lang="en-US" altLang="zh-CN" sz="2000" b="1" i="1">
                        <a:solidFill>
                          <a:srgbClr val="0070C0"/>
                        </a:solidFill>
                        <a:latin typeface="Cambria Math"/>
                      </a:rPr>
                      <m:t>𝟏</m:t>
                    </m:r>
                    <m:r>
                      <a:rPr lang="en-US" altLang="zh-CN" sz="2000" b="1" i="1">
                        <a:solidFill>
                          <a:srgbClr val="0070C0"/>
                        </a:solidFill>
                        <a:latin typeface="Cambria Math"/>
                      </a:rPr>
                      <m:t>,</m:t>
                    </m:r>
                    <m:sSub>
                      <m:sSubPr>
                        <m:ctrlPr>
                          <a:rPr lang="en-US" altLang="zh-CN" sz="2000" b="1" i="1">
                            <a:solidFill>
                              <a:srgbClr val="0070C0"/>
                            </a:solidFill>
                            <a:latin typeface="Cambria Math" panose="02040503050406030204" pitchFamily="18" charset="0"/>
                          </a:rPr>
                        </m:ctrlPr>
                      </m:sSubPr>
                      <m:e>
                        <m:r>
                          <a:rPr lang="en-US" altLang="zh-CN" sz="2000" b="1" i="1">
                            <a:solidFill>
                              <a:srgbClr val="0070C0"/>
                            </a:solidFill>
                            <a:latin typeface="Cambria Math"/>
                          </a:rPr>
                          <m:t>𝒅</m:t>
                        </m:r>
                      </m:e>
                      <m:sub>
                        <m:r>
                          <a:rPr lang="en-US" altLang="zh-CN" sz="2000" b="1" i="1">
                            <a:solidFill>
                              <a:srgbClr val="0070C0"/>
                            </a:solidFill>
                            <a:latin typeface="Cambria Math"/>
                          </a:rPr>
                          <m:t>𝟑</m:t>
                        </m:r>
                      </m:sub>
                    </m:sSub>
                    <m:d>
                      <m:dPr>
                        <m:ctrlPr>
                          <a:rPr lang="en-US" altLang="zh-CN" sz="2000" b="1" i="1">
                            <a:solidFill>
                              <a:srgbClr val="0070C0"/>
                            </a:solidFill>
                            <a:latin typeface="Cambria Math" panose="02040503050406030204" pitchFamily="18" charset="0"/>
                          </a:rPr>
                        </m:ctrlPr>
                      </m:dPr>
                      <m:e>
                        <m:r>
                          <a:rPr lang="en-US" altLang="zh-CN" sz="2000" b="1" i="1">
                            <a:solidFill>
                              <a:srgbClr val="0070C0"/>
                            </a:solidFill>
                            <a:latin typeface="Cambria Math"/>
                          </a:rPr>
                          <m:t>𝝀</m:t>
                        </m:r>
                      </m:e>
                    </m:d>
                    <m:r>
                      <a:rPr lang="en-US" altLang="zh-CN" sz="2000" b="1" i="1">
                        <a:solidFill>
                          <a:srgbClr val="0070C0"/>
                        </a:solidFill>
                        <a:latin typeface="Cambria Math"/>
                      </a:rPr>
                      <m:t>=</m:t>
                    </m:r>
                    <m:sSup>
                      <m:sSupPr>
                        <m:ctrlPr>
                          <a:rPr lang="en-US" altLang="zh-CN" sz="2000" b="1" i="1">
                            <a:solidFill>
                              <a:srgbClr val="0070C0"/>
                            </a:solidFill>
                            <a:latin typeface="Cambria Math" panose="02040503050406030204" pitchFamily="18" charset="0"/>
                          </a:rPr>
                        </m:ctrlPr>
                      </m:sSupPr>
                      <m:e>
                        <m:d>
                          <m:dPr>
                            <m:ctrlPr>
                              <a:rPr lang="en-US" altLang="zh-CN" sz="2000" b="1" i="1">
                                <a:solidFill>
                                  <a:srgbClr val="0070C0"/>
                                </a:solidFill>
                                <a:latin typeface="Cambria Math" panose="02040503050406030204" pitchFamily="18" charset="0"/>
                              </a:rPr>
                            </m:ctrlPr>
                          </m:dPr>
                          <m:e>
                            <m:r>
                              <a:rPr lang="en-US" altLang="zh-CN" sz="2000" b="1" i="1">
                                <a:solidFill>
                                  <a:srgbClr val="0070C0"/>
                                </a:solidFill>
                                <a:latin typeface="Cambria Math"/>
                              </a:rPr>
                              <m:t>𝝀</m:t>
                            </m:r>
                            <m:r>
                              <a:rPr lang="en-US" altLang="zh-CN" sz="2000" b="1" i="1">
                                <a:solidFill>
                                  <a:srgbClr val="0070C0"/>
                                </a:solidFill>
                                <a:latin typeface="Cambria Math"/>
                              </a:rPr>
                              <m:t>−</m:t>
                            </m:r>
                            <m:r>
                              <a:rPr lang="en-US" altLang="zh-CN" sz="2000" b="1" i="1">
                                <a:solidFill>
                                  <a:srgbClr val="0070C0"/>
                                </a:solidFill>
                                <a:latin typeface="Cambria Math"/>
                              </a:rPr>
                              <m:t>𝟏</m:t>
                            </m:r>
                          </m:e>
                        </m:d>
                      </m:e>
                      <m:sup>
                        <m:r>
                          <a:rPr lang="en-US" altLang="zh-CN" sz="2000" b="1" i="1">
                            <a:solidFill>
                              <a:srgbClr val="0070C0"/>
                            </a:solidFill>
                            <a:latin typeface="Cambria Math"/>
                          </a:rPr>
                          <m:t>𝟐</m:t>
                        </m:r>
                      </m:sup>
                    </m:sSup>
                  </m:oMath>
                </a14:m>
                <a:r>
                  <a:rPr lang="en-US" altLang="zh-CN" sz="2000" b="1" dirty="0">
                    <a:solidFill>
                      <a:srgbClr val="006666"/>
                    </a:solidFill>
                    <a:latin typeface="+mn-ea"/>
                    <a:ea typeface="+mn-ea"/>
                  </a:rPr>
                  <a:t> </a:t>
                </a:r>
                <a:endParaRPr lang="zh-CN" altLang="en-US" sz="2000" dirty="0">
                  <a:solidFill>
                    <a:srgbClr val="006666"/>
                  </a:solidFill>
                  <a:latin typeface="+mn-ea"/>
                  <a:ea typeface="+mn-ea"/>
                </a:endParaRPr>
              </a:p>
            </p:txBody>
          </p:sp>
        </mc:Choice>
        <mc:Fallback xmlns="">
          <p:sp>
            <p:nvSpPr>
              <p:cNvPr id="7" name="Rectangle 13"/>
              <p:cNvSpPr>
                <a:spLocks noRot="1" noChangeAspect="1" noMove="1" noResize="1" noEditPoints="1" noAdjustHandles="1" noChangeArrowheads="1" noChangeShapeType="1" noTextEdit="1"/>
              </p:cNvSpPr>
              <p:nvPr/>
            </p:nvSpPr>
            <p:spPr bwMode="auto">
              <a:xfrm>
                <a:off x="766549" y="4111228"/>
                <a:ext cx="8124409" cy="407099"/>
              </a:xfrm>
              <a:prstGeom prst="rect">
                <a:avLst/>
              </a:prstGeom>
              <a:blipFill rotWithShape="1">
                <a:blip r:embed="rId6"/>
                <a:stretch>
                  <a:fillRect l="-826" t="-5970" b="-2537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Rectangle 13"/>
              <p:cNvSpPr>
                <a:spLocks noChangeArrowheads="1"/>
              </p:cNvSpPr>
              <p:nvPr/>
            </p:nvSpPr>
            <p:spPr bwMode="auto">
              <a:xfrm>
                <a:off x="774938" y="4557244"/>
                <a:ext cx="8124409" cy="40709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85000"/>
                  <a:buBlip>
                    <a:blip r:embed="rId2"/>
                  </a:buBlip>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SzTx/>
                  <a:buNone/>
                </a:pPr>
                <a:r>
                  <a:rPr lang="zh-CN" altLang="en-US" sz="2000" b="1" dirty="0">
                    <a:solidFill>
                      <a:srgbClr val="006666"/>
                    </a:solidFill>
                    <a:latin typeface="+mn-ea"/>
                    <a:ea typeface="+mn-ea"/>
                  </a:rPr>
                  <a:t>初级因子</a:t>
                </a:r>
                <a:r>
                  <a:rPr lang="en-US" altLang="zh-CN" sz="2000" b="1" dirty="0">
                    <a:solidFill>
                      <a:srgbClr val="006666"/>
                    </a:solidFill>
                    <a:latin typeface="+mn-ea"/>
                    <a:ea typeface="+mn-ea"/>
                  </a:rPr>
                  <a:t>:     </a:t>
                </a:r>
                <a14:m>
                  <m:oMath xmlns:m="http://schemas.openxmlformats.org/officeDocument/2006/math">
                    <m:r>
                      <a:rPr lang="en-US" altLang="zh-CN" sz="2000" b="1" i="1">
                        <a:solidFill>
                          <a:srgbClr val="0070C0"/>
                        </a:solidFill>
                        <a:latin typeface="Cambria Math"/>
                      </a:rPr>
                      <m:t>𝝀</m:t>
                    </m:r>
                    <m:r>
                      <a:rPr lang="en-US" altLang="zh-CN" sz="2000" b="1" i="1">
                        <a:solidFill>
                          <a:srgbClr val="0070C0"/>
                        </a:solidFill>
                        <a:latin typeface="Cambria Math"/>
                      </a:rPr>
                      <m:t>−</m:t>
                    </m:r>
                    <m:r>
                      <a:rPr lang="en-US" altLang="zh-CN" sz="2000" b="1" i="1">
                        <a:solidFill>
                          <a:srgbClr val="0070C0"/>
                        </a:solidFill>
                        <a:latin typeface="Cambria Math"/>
                      </a:rPr>
                      <m:t>𝟏</m:t>
                    </m:r>
                    <m:r>
                      <a:rPr lang="en-US" altLang="zh-CN" sz="2000" b="1" i="1">
                        <a:solidFill>
                          <a:srgbClr val="0070C0"/>
                        </a:solidFill>
                        <a:latin typeface="Cambria Math"/>
                      </a:rPr>
                      <m:t>,  </m:t>
                    </m:r>
                    <m:sSup>
                      <m:sSupPr>
                        <m:ctrlPr>
                          <a:rPr lang="en-US" altLang="zh-CN" sz="2000" b="1" i="1">
                            <a:solidFill>
                              <a:srgbClr val="0070C0"/>
                            </a:solidFill>
                            <a:latin typeface="Cambria Math" panose="02040503050406030204" pitchFamily="18" charset="0"/>
                          </a:rPr>
                        </m:ctrlPr>
                      </m:sSupPr>
                      <m:e>
                        <m:d>
                          <m:dPr>
                            <m:ctrlPr>
                              <a:rPr lang="en-US" altLang="zh-CN" sz="2000" b="1" i="1">
                                <a:solidFill>
                                  <a:srgbClr val="0070C0"/>
                                </a:solidFill>
                                <a:latin typeface="Cambria Math" panose="02040503050406030204" pitchFamily="18" charset="0"/>
                              </a:rPr>
                            </m:ctrlPr>
                          </m:dPr>
                          <m:e>
                            <m:r>
                              <a:rPr lang="en-US" altLang="zh-CN" sz="2000" b="1" i="1">
                                <a:solidFill>
                                  <a:srgbClr val="0070C0"/>
                                </a:solidFill>
                                <a:latin typeface="Cambria Math"/>
                              </a:rPr>
                              <m:t>𝝀</m:t>
                            </m:r>
                            <m:r>
                              <a:rPr lang="en-US" altLang="zh-CN" sz="2000" b="1" i="1">
                                <a:solidFill>
                                  <a:srgbClr val="0070C0"/>
                                </a:solidFill>
                                <a:latin typeface="Cambria Math"/>
                              </a:rPr>
                              <m:t>−</m:t>
                            </m:r>
                            <m:r>
                              <a:rPr lang="en-US" altLang="zh-CN" sz="2000" b="1" i="1">
                                <a:solidFill>
                                  <a:srgbClr val="0070C0"/>
                                </a:solidFill>
                                <a:latin typeface="Cambria Math"/>
                              </a:rPr>
                              <m:t>𝟏</m:t>
                            </m:r>
                          </m:e>
                        </m:d>
                      </m:e>
                      <m:sup>
                        <m:r>
                          <a:rPr lang="en-US" altLang="zh-CN" sz="2000" b="1" i="1">
                            <a:solidFill>
                              <a:srgbClr val="0070C0"/>
                            </a:solidFill>
                            <a:latin typeface="Cambria Math"/>
                          </a:rPr>
                          <m:t>𝟐</m:t>
                        </m:r>
                      </m:sup>
                    </m:sSup>
                  </m:oMath>
                </a14:m>
                <a:r>
                  <a:rPr lang="en-US" altLang="zh-CN" sz="2000" b="1" dirty="0">
                    <a:solidFill>
                      <a:srgbClr val="006666"/>
                    </a:solidFill>
                    <a:latin typeface="+mn-ea"/>
                    <a:ea typeface="+mn-ea"/>
                  </a:rPr>
                  <a:t> </a:t>
                </a:r>
                <a:endParaRPr lang="zh-CN" altLang="en-US" sz="2000" dirty="0">
                  <a:solidFill>
                    <a:srgbClr val="006666"/>
                  </a:solidFill>
                  <a:latin typeface="+mn-ea"/>
                  <a:ea typeface="+mn-ea"/>
                </a:endParaRPr>
              </a:p>
            </p:txBody>
          </p:sp>
        </mc:Choice>
        <mc:Fallback xmlns="">
          <p:sp>
            <p:nvSpPr>
              <p:cNvPr id="9" name="Rectangle 13"/>
              <p:cNvSpPr>
                <a:spLocks noRot="1" noChangeAspect="1" noMove="1" noResize="1" noEditPoints="1" noAdjustHandles="1" noChangeArrowheads="1" noChangeShapeType="1" noTextEdit="1"/>
              </p:cNvSpPr>
              <p:nvPr/>
            </p:nvSpPr>
            <p:spPr bwMode="auto">
              <a:xfrm>
                <a:off x="774938" y="4557244"/>
                <a:ext cx="8124409" cy="407099"/>
              </a:xfrm>
              <a:prstGeom prst="rect">
                <a:avLst/>
              </a:prstGeom>
              <a:blipFill rotWithShape="1">
                <a:blip r:embed="rId7"/>
                <a:stretch>
                  <a:fillRect l="-750" t="-6061" b="-2727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Rectangle 13"/>
              <p:cNvSpPr>
                <a:spLocks noChangeArrowheads="1"/>
              </p:cNvSpPr>
              <p:nvPr/>
            </p:nvSpPr>
            <p:spPr bwMode="auto">
              <a:xfrm>
                <a:off x="793114" y="4969703"/>
                <a:ext cx="8124409" cy="60349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85000"/>
                  <a:buBlip>
                    <a:blip r:embed="rId2"/>
                  </a:buBlip>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SzTx/>
                  <a:buNone/>
                </a:pPr>
                <a:r>
                  <a:rPr lang="en-US" altLang="zh-CN" sz="2000" b="1" dirty="0">
                    <a:solidFill>
                      <a:srgbClr val="006666"/>
                    </a:solidFill>
                    <a:latin typeface="Cambria" pitchFamily="18" charset="0"/>
                    <a:ea typeface="Cambria" pitchFamily="18" charset="0"/>
                  </a:rPr>
                  <a:t>Jordan</a:t>
                </a:r>
                <a:r>
                  <a:rPr lang="zh-CN" altLang="en-US" sz="2000" b="1" dirty="0">
                    <a:solidFill>
                      <a:srgbClr val="006666"/>
                    </a:solidFill>
                    <a:latin typeface="+mn-ea"/>
                    <a:ea typeface="+mn-ea"/>
                  </a:rPr>
                  <a:t>块</a:t>
                </a:r>
                <a:r>
                  <a:rPr lang="en-US" altLang="zh-CN" sz="2000" b="1" dirty="0">
                    <a:solidFill>
                      <a:srgbClr val="006666"/>
                    </a:solidFill>
                    <a:latin typeface="+mn-ea"/>
                    <a:ea typeface="+mn-ea"/>
                  </a:rPr>
                  <a:t>:   </a:t>
                </a:r>
                <a14:m>
                  <m:oMath xmlns:m="http://schemas.openxmlformats.org/officeDocument/2006/math">
                    <m:r>
                      <a:rPr lang="en-US" altLang="zh-CN" sz="2000" b="1" i="0" smtClean="0">
                        <a:solidFill>
                          <a:srgbClr val="0070C0"/>
                        </a:solidFill>
                        <a:latin typeface="Cambria Math"/>
                      </a:rPr>
                      <m:t>[</m:t>
                    </m:r>
                    <m:r>
                      <a:rPr lang="en-US" altLang="zh-CN" sz="2000" b="1" i="0" smtClean="0">
                        <a:solidFill>
                          <a:srgbClr val="0070C0"/>
                        </a:solidFill>
                        <a:latin typeface="Cambria Math"/>
                      </a:rPr>
                      <m:t>𝟏</m:t>
                    </m:r>
                    <m:r>
                      <a:rPr lang="en-US" altLang="zh-CN" sz="2000" b="1" i="0" smtClean="0">
                        <a:solidFill>
                          <a:srgbClr val="0070C0"/>
                        </a:solidFill>
                        <a:latin typeface="Cambria Math"/>
                      </a:rPr>
                      <m:t>]</m:t>
                    </m:r>
                    <m:r>
                      <a:rPr lang="en-US" altLang="zh-CN" sz="2000" b="1" i="1">
                        <a:solidFill>
                          <a:srgbClr val="0070C0"/>
                        </a:solidFill>
                        <a:latin typeface="Cambria Math"/>
                      </a:rPr>
                      <m:t>,</m:t>
                    </m:r>
                    <m:r>
                      <a:rPr lang="en-US" altLang="zh-CN" sz="2000" b="1" i="1" smtClean="0">
                        <a:solidFill>
                          <a:srgbClr val="0070C0"/>
                        </a:solidFill>
                        <a:latin typeface="Cambria Math"/>
                      </a:rPr>
                      <m:t> </m:t>
                    </m:r>
                    <m:d>
                      <m:dPr>
                        <m:begChr m:val="["/>
                        <m:endChr m:val="]"/>
                        <m:ctrlPr>
                          <a:rPr lang="en-US" altLang="zh-CN" sz="2000" b="1" i="1" smtClean="0">
                            <a:solidFill>
                              <a:srgbClr val="0070C0"/>
                            </a:solidFill>
                            <a:latin typeface="Cambria Math" panose="02040503050406030204" pitchFamily="18" charset="0"/>
                          </a:rPr>
                        </m:ctrlPr>
                      </m:dPr>
                      <m:e>
                        <m:m>
                          <m:mPr>
                            <m:mcs>
                              <m:mc>
                                <m:mcPr>
                                  <m:count m:val="2"/>
                                  <m:mcJc m:val="center"/>
                                </m:mcPr>
                              </m:mc>
                            </m:mcs>
                            <m:ctrlPr>
                              <a:rPr lang="en-US" altLang="zh-CN" sz="2000" b="1" i="1" smtClean="0">
                                <a:solidFill>
                                  <a:srgbClr val="0070C0"/>
                                </a:solidFill>
                                <a:latin typeface="Cambria Math" panose="02040503050406030204" pitchFamily="18" charset="0"/>
                              </a:rPr>
                            </m:ctrlPr>
                          </m:mPr>
                          <m:mr>
                            <m:e>
                              <m:r>
                                <m:rPr>
                                  <m:brk m:alnAt="7"/>
                                </m:rPr>
                                <a:rPr lang="en-US" altLang="zh-CN" sz="2000" b="1" i="1" smtClean="0">
                                  <a:solidFill>
                                    <a:srgbClr val="0070C0"/>
                                  </a:solidFill>
                                  <a:latin typeface="Cambria Math"/>
                                </a:rPr>
                                <m:t>𝟏</m:t>
                              </m:r>
                            </m:e>
                            <m:e>
                              <m:r>
                                <a:rPr lang="en-US" altLang="zh-CN" sz="2000" b="1" i="1" smtClean="0">
                                  <a:solidFill>
                                    <a:srgbClr val="0070C0"/>
                                  </a:solidFill>
                                  <a:latin typeface="Cambria Math"/>
                                </a:rPr>
                                <m:t>𝟏</m:t>
                              </m:r>
                            </m:e>
                          </m:mr>
                          <m:mr>
                            <m:e>
                              <m:r>
                                <a:rPr lang="en-US" altLang="zh-CN" sz="2000" b="1" i="1" smtClean="0">
                                  <a:solidFill>
                                    <a:srgbClr val="0070C0"/>
                                  </a:solidFill>
                                  <a:latin typeface="Cambria Math"/>
                                </a:rPr>
                                <m:t>𝟎</m:t>
                              </m:r>
                            </m:e>
                            <m:e>
                              <m:r>
                                <a:rPr lang="en-US" altLang="zh-CN" sz="2000" b="1" i="1" smtClean="0">
                                  <a:solidFill>
                                    <a:srgbClr val="0070C0"/>
                                  </a:solidFill>
                                  <a:latin typeface="Cambria Math"/>
                                </a:rPr>
                                <m:t>𝟏</m:t>
                              </m:r>
                            </m:e>
                          </m:mr>
                        </m:m>
                      </m:e>
                    </m:d>
                  </m:oMath>
                </a14:m>
                <a:endParaRPr lang="zh-CN" altLang="en-US" sz="2000" dirty="0">
                  <a:solidFill>
                    <a:srgbClr val="006666"/>
                  </a:solidFill>
                  <a:latin typeface="+mn-ea"/>
                  <a:ea typeface="+mn-ea"/>
                </a:endParaRPr>
              </a:p>
            </p:txBody>
          </p:sp>
        </mc:Choice>
        <mc:Fallback xmlns="">
          <p:sp>
            <p:nvSpPr>
              <p:cNvPr id="10" name="Rectangle 13"/>
              <p:cNvSpPr>
                <a:spLocks noRot="1" noChangeAspect="1" noMove="1" noResize="1" noEditPoints="1" noAdjustHandles="1" noChangeArrowheads="1" noChangeShapeType="1" noTextEdit="1"/>
              </p:cNvSpPr>
              <p:nvPr/>
            </p:nvSpPr>
            <p:spPr bwMode="auto">
              <a:xfrm>
                <a:off x="793114" y="4969703"/>
                <a:ext cx="8124409" cy="603499"/>
              </a:xfrm>
              <a:prstGeom prst="rect">
                <a:avLst/>
              </a:prstGeom>
              <a:blipFill rotWithShape="1">
                <a:blip r:embed="rId8"/>
                <a:stretch>
                  <a:fillRect l="-750" b="-101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Rectangle 13"/>
              <p:cNvSpPr>
                <a:spLocks noChangeArrowheads="1"/>
              </p:cNvSpPr>
              <p:nvPr/>
            </p:nvSpPr>
            <p:spPr bwMode="auto">
              <a:xfrm>
                <a:off x="793114" y="5573202"/>
                <a:ext cx="8124409" cy="93070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85000"/>
                  <a:buBlip>
                    <a:blip r:embed="rId2"/>
                  </a:buBlip>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SzTx/>
                  <a:buNone/>
                </a:pPr>
                <a:r>
                  <a:rPr lang="en-US" altLang="zh-CN" sz="2000" b="1" dirty="0">
                    <a:solidFill>
                      <a:schemeClr val="accent6">
                        <a:lumMod val="75000"/>
                      </a:schemeClr>
                    </a:solidFill>
                    <a:latin typeface="Cambria" pitchFamily="18" charset="0"/>
                    <a:ea typeface="Cambria" pitchFamily="18" charset="0"/>
                  </a:rPr>
                  <a:t>Jordan</a:t>
                </a:r>
                <a:r>
                  <a:rPr lang="zh-CN" altLang="en-US" sz="2000" b="1" dirty="0">
                    <a:solidFill>
                      <a:schemeClr val="accent6">
                        <a:lumMod val="75000"/>
                      </a:schemeClr>
                    </a:solidFill>
                    <a:latin typeface="+mn-ea"/>
                    <a:ea typeface="+mn-ea"/>
                  </a:rPr>
                  <a:t>标准形</a:t>
                </a:r>
                <a:r>
                  <a:rPr lang="en-US" altLang="zh-CN" sz="2000" b="1" dirty="0">
                    <a:solidFill>
                      <a:srgbClr val="006666"/>
                    </a:solidFill>
                    <a:latin typeface="+mn-ea"/>
                    <a:ea typeface="+mn-ea"/>
                  </a:rPr>
                  <a:t>:    </a:t>
                </a:r>
                <a14:m>
                  <m:oMath xmlns:m="http://schemas.openxmlformats.org/officeDocument/2006/math">
                    <m:d>
                      <m:dPr>
                        <m:begChr m:val="["/>
                        <m:endChr m:val="]"/>
                        <m:ctrlPr>
                          <a:rPr lang="en-US" altLang="zh-CN" sz="2000" b="1" i="1" smtClean="0">
                            <a:solidFill>
                              <a:srgbClr val="0070C0"/>
                            </a:solidFill>
                            <a:latin typeface="Cambria Math" panose="02040503050406030204" pitchFamily="18" charset="0"/>
                            <a:ea typeface="+mn-ea"/>
                          </a:rPr>
                        </m:ctrlPr>
                      </m:dPr>
                      <m:e>
                        <m:m>
                          <m:mPr>
                            <m:mcs>
                              <m:mc>
                                <m:mcPr>
                                  <m:count m:val="3"/>
                                  <m:mcJc m:val="center"/>
                                </m:mcPr>
                              </m:mc>
                            </m:mcs>
                            <m:ctrlPr>
                              <a:rPr lang="en-US" altLang="zh-CN" sz="2000" b="1" i="1" smtClean="0">
                                <a:solidFill>
                                  <a:srgbClr val="0070C0"/>
                                </a:solidFill>
                                <a:latin typeface="Cambria Math" panose="02040503050406030204" pitchFamily="18" charset="0"/>
                                <a:ea typeface="+mn-ea"/>
                              </a:rPr>
                            </m:ctrlPr>
                          </m:mPr>
                          <m:mr>
                            <m:e>
                              <m:r>
                                <m:rPr>
                                  <m:brk m:alnAt="7"/>
                                </m:rPr>
                                <a:rPr lang="en-US" altLang="zh-CN" sz="2000" b="1" i="1" smtClean="0">
                                  <a:solidFill>
                                    <a:srgbClr val="0070C0"/>
                                  </a:solidFill>
                                  <a:latin typeface="Cambria Math"/>
                                  <a:ea typeface="+mn-ea"/>
                                </a:rPr>
                                <m:t>𝟏</m:t>
                              </m:r>
                            </m:e>
                            <m:e>
                              <m:r>
                                <a:rPr lang="en-US" altLang="zh-CN" sz="2000" b="1" i="1" smtClean="0">
                                  <a:solidFill>
                                    <a:srgbClr val="0070C0"/>
                                  </a:solidFill>
                                  <a:latin typeface="Cambria Math"/>
                                  <a:ea typeface="+mn-ea"/>
                                </a:rPr>
                                <m:t>𝟎</m:t>
                              </m:r>
                            </m:e>
                            <m:e>
                              <m:r>
                                <a:rPr lang="en-US" altLang="zh-CN" sz="2000" b="1" i="1" smtClean="0">
                                  <a:solidFill>
                                    <a:srgbClr val="0070C0"/>
                                  </a:solidFill>
                                  <a:latin typeface="Cambria Math"/>
                                  <a:ea typeface="+mn-ea"/>
                                </a:rPr>
                                <m:t>𝟎</m:t>
                              </m:r>
                            </m:e>
                          </m:mr>
                          <m:mr>
                            <m:e>
                              <m:r>
                                <a:rPr lang="en-US" altLang="zh-CN" sz="2000" b="1" i="1" smtClean="0">
                                  <a:solidFill>
                                    <a:srgbClr val="0070C0"/>
                                  </a:solidFill>
                                  <a:latin typeface="Cambria Math"/>
                                  <a:ea typeface="+mn-ea"/>
                                </a:rPr>
                                <m:t>𝟎</m:t>
                              </m:r>
                            </m:e>
                            <m:e>
                              <m:r>
                                <a:rPr lang="en-US" altLang="zh-CN" sz="2000" b="1" i="1" smtClean="0">
                                  <a:solidFill>
                                    <a:srgbClr val="0070C0"/>
                                  </a:solidFill>
                                  <a:latin typeface="Cambria Math"/>
                                  <a:ea typeface="+mn-ea"/>
                                </a:rPr>
                                <m:t>𝟏</m:t>
                              </m:r>
                            </m:e>
                            <m:e>
                              <m:r>
                                <a:rPr lang="en-US" altLang="zh-CN" sz="2000" b="1" i="1" smtClean="0">
                                  <a:solidFill>
                                    <a:srgbClr val="0070C0"/>
                                  </a:solidFill>
                                  <a:latin typeface="Cambria Math"/>
                                  <a:ea typeface="+mn-ea"/>
                                </a:rPr>
                                <m:t>𝟏</m:t>
                              </m:r>
                            </m:e>
                          </m:mr>
                          <m:mr>
                            <m:e>
                              <m:r>
                                <a:rPr lang="en-US" altLang="zh-CN" sz="2000" b="1" i="1" smtClean="0">
                                  <a:solidFill>
                                    <a:srgbClr val="0070C0"/>
                                  </a:solidFill>
                                  <a:latin typeface="Cambria Math"/>
                                  <a:ea typeface="+mn-ea"/>
                                </a:rPr>
                                <m:t>𝟎</m:t>
                              </m:r>
                            </m:e>
                            <m:e>
                              <m:r>
                                <a:rPr lang="en-US" altLang="zh-CN" sz="2000" b="1" i="1" smtClean="0">
                                  <a:solidFill>
                                    <a:srgbClr val="0070C0"/>
                                  </a:solidFill>
                                  <a:latin typeface="Cambria Math"/>
                                  <a:ea typeface="+mn-ea"/>
                                </a:rPr>
                                <m:t>𝟎</m:t>
                              </m:r>
                            </m:e>
                            <m:e>
                              <m:r>
                                <a:rPr lang="en-US" altLang="zh-CN" sz="2000" b="1" i="1" smtClean="0">
                                  <a:solidFill>
                                    <a:srgbClr val="0070C0"/>
                                  </a:solidFill>
                                  <a:latin typeface="Cambria Math"/>
                                  <a:ea typeface="+mn-ea"/>
                                </a:rPr>
                                <m:t>𝟏</m:t>
                              </m:r>
                            </m:e>
                          </m:mr>
                        </m:m>
                      </m:e>
                    </m:d>
                  </m:oMath>
                </a14:m>
                <a:r>
                  <a:rPr lang="zh-CN" altLang="en-US" sz="2000" b="1" dirty="0">
                    <a:solidFill>
                      <a:srgbClr val="006666"/>
                    </a:solidFill>
                    <a:latin typeface="+mn-ea"/>
                    <a:ea typeface="+mn-ea"/>
                  </a:rPr>
                  <a:t>，或者</a:t>
                </a:r>
                <a14:m>
                  <m:oMath xmlns:m="http://schemas.openxmlformats.org/officeDocument/2006/math">
                    <m:d>
                      <m:dPr>
                        <m:begChr m:val="["/>
                        <m:endChr m:val="]"/>
                        <m:ctrlPr>
                          <a:rPr lang="en-US" altLang="zh-CN" sz="2000" b="1" i="1">
                            <a:solidFill>
                              <a:srgbClr val="0070C0"/>
                            </a:solidFill>
                            <a:latin typeface="Cambria Math" panose="02040503050406030204" pitchFamily="18" charset="0"/>
                          </a:rPr>
                        </m:ctrlPr>
                      </m:dPr>
                      <m:e>
                        <m:m>
                          <m:mPr>
                            <m:mcs>
                              <m:mc>
                                <m:mcPr>
                                  <m:count m:val="3"/>
                                  <m:mcJc m:val="center"/>
                                </m:mcPr>
                              </m:mc>
                            </m:mcs>
                            <m:ctrlPr>
                              <a:rPr lang="en-US" altLang="zh-CN" sz="2000" b="1" i="1">
                                <a:solidFill>
                                  <a:srgbClr val="0070C0"/>
                                </a:solidFill>
                                <a:latin typeface="Cambria Math" panose="02040503050406030204" pitchFamily="18" charset="0"/>
                              </a:rPr>
                            </m:ctrlPr>
                          </m:mPr>
                          <m:mr>
                            <m:e>
                              <m:r>
                                <m:rPr>
                                  <m:brk m:alnAt="7"/>
                                </m:rPr>
                                <a:rPr lang="en-US" altLang="zh-CN" sz="2000" b="1" i="1">
                                  <a:solidFill>
                                    <a:srgbClr val="0070C0"/>
                                  </a:solidFill>
                                  <a:latin typeface="Cambria Math"/>
                                </a:rPr>
                                <m:t>𝟏</m:t>
                              </m:r>
                            </m:e>
                            <m:e>
                              <m:r>
                                <a:rPr lang="en-US" altLang="zh-CN" sz="2000" b="1" i="1" smtClean="0">
                                  <a:solidFill>
                                    <a:srgbClr val="0070C0"/>
                                  </a:solidFill>
                                  <a:latin typeface="Cambria Math"/>
                                </a:rPr>
                                <m:t>𝟏</m:t>
                              </m:r>
                            </m:e>
                            <m:e>
                              <m:r>
                                <a:rPr lang="en-US" altLang="zh-CN" sz="2000" b="1" i="1">
                                  <a:solidFill>
                                    <a:srgbClr val="0070C0"/>
                                  </a:solidFill>
                                  <a:latin typeface="Cambria Math"/>
                                </a:rPr>
                                <m:t>𝟎</m:t>
                              </m:r>
                            </m:e>
                          </m:mr>
                          <m:mr>
                            <m:e>
                              <m:r>
                                <a:rPr lang="en-US" altLang="zh-CN" sz="2000" b="1" i="1">
                                  <a:solidFill>
                                    <a:srgbClr val="0070C0"/>
                                  </a:solidFill>
                                  <a:latin typeface="Cambria Math"/>
                                </a:rPr>
                                <m:t>𝟎</m:t>
                              </m:r>
                            </m:e>
                            <m:e>
                              <m:r>
                                <a:rPr lang="en-US" altLang="zh-CN" sz="2000" b="1" i="1">
                                  <a:solidFill>
                                    <a:srgbClr val="0070C0"/>
                                  </a:solidFill>
                                  <a:latin typeface="Cambria Math"/>
                                </a:rPr>
                                <m:t>𝟏</m:t>
                              </m:r>
                            </m:e>
                            <m:e>
                              <m:r>
                                <a:rPr lang="en-US" altLang="zh-CN" sz="2000" b="1" i="1" smtClean="0">
                                  <a:solidFill>
                                    <a:srgbClr val="0070C0"/>
                                  </a:solidFill>
                                  <a:latin typeface="Cambria Math"/>
                                </a:rPr>
                                <m:t>𝟎</m:t>
                              </m:r>
                            </m:e>
                          </m:mr>
                          <m:mr>
                            <m:e>
                              <m:r>
                                <a:rPr lang="en-US" altLang="zh-CN" sz="2000" b="1" i="1">
                                  <a:solidFill>
                                    <a:srgbClr val="0070C0"/>
                                  </a:solidFill>
                                  <a:latin typeface="Cambria Math"/>
                                </a:rPr>
                                <m:t>𝟎</m:t>
                              </m:r>
                            </m:e>
                            <m:e>
                              <m:r>
                                <a:rPr lang="en-US" altLang="zh-CN" sz="2000" b="1" i="1">
                                  <a:solidFill>
                                    <a:srgbClr val="0070C0"/>
                                  </a:solidFill>
                                  <a:latin typeface="Cambria Math"/>
                                </a:rPr>
                                <m:t>𝟎</m:t>
                              </m:r>
                            </m:e>
                            <m:e>
                              <m:r>
                                <a:rPr lang="en-US" altLang="zh-CN" sz="2000" b="1" i="1">
                                  <a:solidFill>
                                    <a:srgbClr val="0070C0"/>
                                  </a:solidFill>
                                  <a:latin typeface="Cambria Math"/>
                                </a:rPr>
                                <m:t>𝟏</m:t>
                              </m:r>
                            </m:e>
                          </m:mr>
                        </m:m>
                      </m:e>
                    </m:d>
                  </m:oMath>
                </a14:m>
                <a:endParaRPr lang="zh-CN" altLang="en-US" sz="2000" b="1" dirty="0">
                  <a:solidFill>
                    <a:srgbClr val="006666"/>
                  </a:solidFill>
                  <a:latin typeface="+mn-ea"/>
                  <a:ea typeface="+mn-ea"/>
                </a:endParaRPr>
              </a:p>
            </p:txBody>
          </p:sp>
        </mc:Choice>
        <mc:Fallback xmlns="">
          <p:sp>
            <p:nvSpPr>
              <p:cNvPr id="11" name="Rectangle 13"/>
              <p:cNvSpPr>
                <a:spLocks noRot="1" noChangeAspect="1" noMove="1" noResize="1" noEditPoints="1" noAdjustHandles="1" noChangeArrowheads="1" noChangeShapeType="1" noTextEdit="1"/>
              </p:cNvSpPr>
              <p:nvPr/>
            </p:nvSpPr>
            <p:spPr bwMode="auto">
              <a:xfrm>
                <a:off x="793114" y="5573202"/>
                <a:ext cx="8124409" cy="930704"/>
              </a:xfrm>
              <a:prstGeom prst="rect">
                <a:avLst/>
              </a:prstGeom>
              <a:blipFill rotWithShape="1">
                <a:blip r:embed="rId9"/>
                <a:stretch>
                  <a:fillRect l="-75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4063541836"/>
      </p:ext>
    </p:extLst>
  </p:cSld>
  <p:clrMapOvr>
    <a:masterClrMapping/>
  </p:clrMapOvr>
  <p:transition spd="slow">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计算矩阵</a:t>
            </a:r>
            <a:r>
              <a:rPr lang="en-US" altLang="zh-CN" dirty="0"/>
              <a:t>Jordan</a:t>
            </a:r>
            <a:r>
              <a:rPr lang="zh-CN" altLang="en-US" dirty="0"/>
              <a:t>标准形的方法一</a:t>
            </a:r>
          </a:p>
        </p:txBody>
      </p:sp>
      <mc:AlternateContent xmlns:mc="http://schemas.openxmlformats.org/markup-compatibility/2006" xmlns:a14="http://schemas.microsoft.com/office/drawing/2010/main">
        <mc:Choice Requires="a14">
          <p:sp>
            <p:nvSpPr>
              <p:cNvPr id="11" name="Rectangle 13"/>
              <p:cNvSpPr>
                <a:spLocks noChangeArrowheads="1"/>
              </p:cNvSpPr>
              <p:nvPr/>
            </p:nvSpPr>
            <p:spPr bwMode="auto">
              <a:xfrm>
                <a:off x="714791" y="1494331"/>
                <a:ext cx="7415213" cy="109844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SzTx/>
                  <a:buFontTx/>
                  <a:buNone/>
                </a:pPr>
                <a:r>
                  <a:rPr lang="zh-CN" altLang="en-US" sz="2400" b="1" dirty="0">
                    <a:solidFill>
                      <a:srgbClr val="006666"/>
                    </a:solidFill>
                    <a:latin typeface="+mn-ea"/>
                    <a:ea typeface="+mn-ea"/>
                  </a:rPr>
                  <a:t>例</a:t>
                </a:r>
                <a:r>
                  <a:rPr lang="en-US" altLang="zh-CN" sz="2400" b="1" dirty="0">
                    <a:solidFill>
                      <a:srgbClr val="006666"/>
                    </a:solidFill>
                    <a:latin typeface="+mn-ea"/>
                    <a:ea typeface="+mn-ea"/>
                  </a:rPr>
                  <a:t>2  </a:t>
                </a:r>
                <a:r>
                  <a:rPr lang="zh-CN" altLang="en-US" sz="2400" b="1" dirty="0">
                    <a:solidFill>
                      <a:srgbClr val="006666"/>
                    </a:solidFill>
                    <a:latin typeface="+mn-ea"/>
                    <a:ea typeface="+mn-ea"/>
                  </a:rPr>
                  <a:t>求矩阵</a:t>
                </a:r>
                <a14:m>
                  <m:oMath xmlns:m="http://schemas.openxmlformats.org/officeDocument/2006/math">
                    <m:r>
                      <a:rPr lang="en-US" altLang="zh-CN" sz="2400" b="1" i="1" smtClean="0">
                        <a:solidFill>
                          <a:srgbClr val="006666"/>
                        </a:solidFill>
                        <a:latin typeface="Cambria Math"/>
                        <a:ea typeface="+mn-ea"/>
                      </a:rPr>
                      <m:t>𝑨</m:t>
                    </m:r>
                    <m:r>
                      <a:rPr lang="en-US" altLang="zh-CN" sz="2400" b="0" i="1" smtClean="0">
                        <a:solidFill>
                          <a:srgbClr val="006666"/>
                        </a:solidFill>
                        <a:latin typeface="Cambria Math"/>
                        <a:ea typeface="+mn-ea"/>
                      </a:rPr>
                      <m:t>=</m:t>
                    </m:r>
                    <m:d>
                      <m:dPr>
                        <m:begChr m:val="["/>
                        <m:endChr m:val="]"/>
                        <m:ctrlPr>
                          <a:rPr lang="en-US" altLang="zh-CN" sz="2400" i="1" smtClean="0">
                            <a:solidFill>
                              <a:srgbClr val="006666"/>
                            </a:solidFill>
                            <a:latin typeface="Cambria Math" panose="02040503050406030204" pitchFamily="18" charset="0"/>
                            <a:ea typeface="+mn-ea"/>
                          </a:rPr>
                        </m:ctrlPr>
                      </m:dPr>
                      <m:e>
                        <m:m>
                          <m:mPr>
                            <m:mcs>
                              <m:mc>
                                <m:mcPr>
                                  <m:count m:val="3"/>
                                  <m:mcJc m:val="center"/>
                                </m:mcPr>
                              </m:mc>
                            </m:mcs>
                            <m:ctrlPr>
                              <a:rPr lang="en-US" altLang="zh-CN" sz="2400" i="1" smtClean="0">
                                <a:solidFill>
                                  <a:srgbClr val="006666"/>
                                </a:solidFill>
                                <a:latin typeface="Cambria Math" panose="02040503050406030204" pitchFamily="18" charset="0"/>
                                <a:ea typeface="+mn-ea"/>
                              </a:rPr>
                            </m:ctrlPr>
                          </m:mPr>
                          <m:mr>
                            <m:e>
                              <m:r>
                                <a:rPr lang="en-US" altLang="zh-CN" sz="2400" b="0" i="1" smtClean="0">
                                  <a:solidFill>
                                    <a:srgbClr val="006666"/>
                                  </a:solidFill>
                                  <a:latin typeface="Cambria Math"/>
                                  <a:ea typeface="+mn-ea"/>
                                </a:rPr>
                                <m:t>1</m:t>
                              </m:r>
                            </m:e>
                            <m:e>
                              <m:r>
                                <a:rPr lang="en-US" altLang="zh-CN" sz="2400" b="0" i="1" smtClean="0">
                                  <a:solidFill>
                                    <a:srgbClr val="006666"/>
                                  </a:solidFill>
                                  <a:latin typeface="Cambria Math"/>
                                  <a:ea typeface="+mn-ea"/>
                                </a:rPr>
                                <m:t>−1</m:t>
                              </m:r>
                            </m:e>
                            <m:e>
                              <m:r>
                                <a:rPr lang="en-US" altLang="zh-CN" sz="2400" b="0" i="1" smtClean="0">
                                  <a:solidFill>
                                    <a:srgbClr val="006666"/>
                                  </a:solidFill>
                                  <a:latin typeface="Cambria Math"/>
                                  <a:ea typeface="+mn-ea"/>
                                </a:rPr>
                                <m:t>0</m:t>
                              </m:r>
                            </m:e>
                          </m:mr>
                          <m:mr>
                            <m:e>
                              <m:r>
                                <a:rPr lang="en-US" altLang="zh-CN" sz="2400" b="0" i="1" smtClean="0">
                                  <a:solidFill>
                                    <a:srgbClr val="006666"/>
                                  </a:solidFill>
                                  <a:latin typeface="Cambria Math"/>
                                  <a:ea typeface="+mn-ea"/>
                                </a:rPr>
                                <m:t>2</m:t>
                              </m:r>
                            </m:e>
                            <m:e>
                              <m:r>
                                <a:rPr lang="en-US" altLang="zh-CN" sz="2400" b="0" i="1" smtClean="0">
                                  <a:solidFill>
                                    <a:srgbClr val="006666"/>
                                  </a:solidFill>
                                  <a:latin typeface="Cambria Math"/>
                                  <a:ea typeface="+mn-ea"/>
                                </a:rPr>
                                <m:t>4</m:t>
                              </m:r>
                            </m:e>
                            <m:e>
                              <m:r>
                                <a:rPr lang="en-US" altLang="zh-CN" sz="2400" b="0" i="1" smtClean="0">
                                  <a:solidFill>
                                    <a:srgbClr val="006666"/>
                                  </a:solidFill>
                                  <a:latin typeface="Cambria Math"/>
                                  <a:ea typeface="+mn-ea"/>
                                </a:rPr>
                                <m:t>−1</m:t>
                              </m:r>
                            </m:e>
                          </m:mr>
                          <m:mr>
                            <m:e>
                              <m:r>
                                <a:rPr lang="en-US" altLang="zh-CN" sz="2400" b="0" i="1" smtClean="0">
                                  <a:solidFill>
                                    <a:srgbClr val="006666"/>
                                  </a:solidFill>
                                  <a:latin typeface="Cambria Math"/>
                                  <a:ea typeface="+mn-ea"/>
                                </a:rPr>
                                <m:t>0</m:t>
                              </m:r>
                            </m:e>
                            <m:e>
                              <m:r>
                                <a:rPr lang="en-US" altLang="zh-CN" sz="2400" b="0" i="1" smtClean="0">
                                  <a:solidFill>
                                    <a:srgbClr val="006666"/>
                                  </a:solidFill>
                                  <a:latin typeface="Cambria Math"/>
                                  <a:ea typeface="+mn-ea"/>
                                </a:rPr>
                                <m:t>0</m:t>
                              </m:r>
                            </m:e>
                            <m:e>
                              <m:r>
                                <a:rPr lang="en-US" altLang="zh-CN" sz="2400" b="0" i="1" smtClean="0">
                                  <a:solidFill>
                                    <a:srgbClr val="006666"/>
                                  </a:solidFill>
                                  <a:latin typeface="Cambria Math"/>
                                  <a:ea typeface="+mn-ea"/>
                                </a:rPr>
                                <m:t>3</m:t>
                              </m:r>
                            </m:e>
                          </m:mr>
                        </m:m>
                      </m:e>
                    </m:d>
                  </m:oMath>
                </a14:m>
                <a:r>
                  <a:rPr lang="zh-CN" altLang="en-US" sz="2400" b="1" dirty="0">
                    <a:solidFill>
                      <a:srgbClr val="006666"/>
                    </a:solidFill>
                    <a:latin typeface="+mn-ea"/>
                    <a:ea typeface="+mn-ea"/>
                  </a:rPr>
                  <a:t>的</a:t>
                </a:r>
                <a:r>
                  <a:rPr lang="en-US" altLang="zh-CN" sz="2400" b="1" dirty="0">
                    <a:solidFill>
                      <a:srgbClr val="006666"/>
                    </a:solidFill>
                    <a:latin typeface="Cambria" pitchFamily="18" charset="0"/>
                    <a:ea typeface="Cambria" pitchFamily="18" charset="0"/>
                  </a:rPr>
                  <a:t>Jordan</a:t>
                </a:r>
                <a:r>
                  <a:rPr lang="zh-CN" altLang="en-US" sz="2400" b="1" dirty="0">
                    <a:solidFill>
                      <a:srgbClr val="006666"/>
                    </a:solidFill>
                    <a:latin typeface="+mn-ea"/>
                    <a:ea typeface="+mn-ea"/>
                  </a:rPr>
                  <a:t>标准形</a:t>
                </a:r>
                <a:r>
                  <a:rPr lang="en-US" altLang="zh-CN" sz="2400" b="1" dirty="0">
                    <a:solidFill>
                      <a:srgbClr val="006666"/>
                    </a:solidFill>
                    <a:latin typeface="+mn-ea"/>
                    <a:ea typeface="+mn-ea"/>
                  </a:rPr>
                  <a:t>.</a:t>
                </a:r>
                <a:endParaRPr lang="zh-CN" altLang="en-US" sz="2400" b="1" dirty="0">
                  <a:solidFill>
                    <a:srgbClr val="006666"/>
                  </a:solidFill>
                  <a:latin typeface="+mn-ea"/>
                  <a:ea typeface="+mn-ea"/>
                </a:endParaRPr>
              </a:p>
            </p:txBody>
          </p:sp>
        </mc:Choice>
        <mc:Fallback xmlns="">
          <p:sp>
            <p:nvSpPr>
              <p:cNvPr id="11" name="Rectangle 13"/>
              <p:cNvSpPr>
                <a:spLocks noRot="1" noChangeAspect="1" noMove="1" noResize="1" noEditPoints="1" noAdjustHandles="1" noChangeArrowheads="1" noChangeShapeType="1" noTextEdit="1"/>
              </p:cNvSpPr>
              <p:nvPr/>
            </p:nvSpPr>
            <p:spPr bwMode="auto">
              <a:xfrm>
                <a:off x="714791" y="1494331"/>
                <a:ext cx="7415213" cy="1098442"/>
              </a:xfrm>
              <a:prstGeom prst="rect">
                <a:avLst/>
              </a:prstGeom>
              <a:blipFill rotWithShape="1">
                <a:blip r:embed="rId3"/>
                <a:stretch>
                  <a:fillRect l="-12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Rectangle 13"/>
              <p:cNvSpPr>
                <a:spLocks noChangeArrowheads="1"/>
              </p:cNvSpPr>
              <p:nvPr/>
            </p:nvSpPr>
            <p:spPr bwMode="auto">
              <a:xfrm>
                <a:off x="749771" y="2623581"/>
                <a:ext cx="8124409" cy="93269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85000"/>
                  <a:buBlip>
                    <a:blip r:embed="rId2"/>
                  </a:buBlip>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SzTx/>
                  <a:buNone/>
                </a:pPr>
                <a:r>
                  <a:rPr lang="zh-CN" altLang="en-US" sz="2000" b="1" i="0" dirty="0">
                    <a:solidFill>
                      <a:srgbClr val="006666"/>
                    </a:solidFill>
                    <a:latin typeface="+mn-ea"/>
                    <a:ea typeface="+mn-ea"/>
                  </a:rPr>
                  <a:t>解：特征矩阵为</a:t>
                </a:r>
                <a14:m>
                  <m:oMath xmlns:m="http://schemas.openxmlformats.org/officeDocument/2006/math">
                    <m:r>
                      <a:rPr lang="en-US" altLang="zh-CN" sz="2000" b="1" i="1" smtClean="0">
                        <a:solidFill>
                          <a:srgbClr val="0070C0"/>
                        </a:solidFill>
                        <a:latin typeface="Cambria Math"/>
                        <a:ea typeface="+mn-ea"/>
                      </a:rPr>
                      <m:t>𝑨</m:t>
                    </m:r>
                    <m:d>
                      <m:dPr>
                        <m:ctrlPr>
                          <a:rPr lang="en-US" altLang="zh-CN" sz="2000" b="1" i="1" smtClean="0">
                            <a:solidFill>
                              <a:srgbClr val="0070C0"/>
                            </a:solidFill>
                            <a:latin typeface="Cambria Math" panose="02040503050406030204" pitchFamily="18" charset="0"/>
                            <a:ea typeface="+mn-ea"/>
                          </a:rPr>
                        </m:ctrlPr>
                      </m:dPr>
                      <m:e>
                        <m:r>
                          <a:rPr lang="en-US" altLang="zh-CN" sz="2000" b="1" i="1" smtClean="0">
                            <a:solidFill>
                              <a:srgbClr val="0070C0"/>
                            </a:solidFill>
                            <a:latin typeface="Cambria Math"/>
                            <a:ea typeface="+mn-ea"/>
                          </a:rPr>
                          <m:t>𝝀</m:t>
                        </m:r>
                      </m:e>
                    </m:d>
                    <m:r>
                      <a:rPr lang="en-US" altLang="zh-CN" sz="2000" b="1" i="1" smtClean="0">
                        <a:solidFill>
                          <a:srgbClr val="0070C0"/>
                        </a:solidFill>
                        <a:latin typeface="Cambria Math"/>
                        <a:ea typeface="+mn-ea"/>
                      </a:rPr>
                      <m:t>=</m:t>
                    </m:r>
                    <m:r>
                      <a:rPr lang="en-US" altLang="zh-CN" sz="2000" b="1" i="1" smtClean="0">
                        <a:solidFill>
                          <a:srgbClr val="0070C0"/>
                        </a:solidFill>
                        <a:latin typeface="Cambria Math"/>
                        <a:ea typeface="+mn-ea"/>
                      </a:rPr>
                      <m:t>𝝀</m:t>
                    </m:r>
                    <m:r>
                      <a:rPr lang="en-US" altLang="zh-CN" sz="2000" b="1" i="1" smtClean="0">
                        <a:solidFill>
                          <a:srgbClr val="0070C0"/>
                        </a:solidFill>
                        <a:latin typeface="Cambria Math"/>
                        <a:ea typeface="+mn-ea"/>
                      </a:rPr>
                      <m:t>𝑬</m:t>
                    </m:r>
                    <m:r>
                      <a:rPr lang="en-US" altLang="zh-CN" sz="2000" b="1" i="1" smtClean="0">
                        <a:solidFill>
                          <a:srgbClr val="0070C0"/>
                        </a:solidFill>
                        <a:latin typeface="Cambria Math"/>
                        <a:ea typeface="+mn-ea"/>
                      </a:rPr>
                      <m:t>−</m:t>
                    </m:r>
                    <m:r>
                      <a:rPr lang="en-US" altLang="zh-CN" sz="2000" b="1" i="1" smtClean="0">
                        <a:solidFill>
                          <a:srgbClr val="0070C0"/>
                        </a:solidFill>
                        <a:latin typeface="Cambria Math"/>
                        <a:ea typeface="+mn-ea"/>
                      </a:rPr>
                      <m:t>𝑨</m:t>
                    </m:r>
                    <m:r>
                      <a:rPr lang="en-US" altLang="zh-CN" sz="2000" b="1" i="1" smtClean="0">
                        <a:solidFill>
                          <a:srgbClr val="0070C0"/>
                        </a:solidFill>
                        <a:latin typeface="Cambria Math"/>
                        <a:ea typeface="+mn-ea"/>
                      </a:rPr>
                      <m:t>=</m:t>
                    </m:r>
                    <m:d>
                      <m:dPr>
                        <m:begChr m:val="["/>
                        <m:endChr m:val="]"/>
                        <m:ctrlPr>
                          <a:rPr lang="en-US" altLang="zh-CN" sz="2000" b="1" i="1" smtClean="0">
                            <a:solidFill>
                              <a:srgbClr val="0070C0"/>
                            </a:solidFill>
                            <a:latin typeface="Cambria Math" panose="02040503050406030204" pitchFamily="18" charset="0"/>
                            <a:ea typeface="+mn-ea"/>
                          </a:rPr>
                        </m:ctrlPr>
                      </m:dPr>
                      <m:e>
                        <m:m>
                          <m:mPr>
                            <m:mcs>
                              <m:mc>
                                <m:mcPr>
                                  <m:count m:val="3"/>
                                  <m:mcJc m:val="center"/>
                                </m:mcPr>
                              </m:mc>
                            </m:mcs>
                            <m:ctrlPr>
                              <a:rPr lang="en-US" altLang="zh-CN" sz="2000" b="1" i="1" smtClean="0">
                                <a:solidFill>
                                  <a:srgbClr val="0070C0"/>
                                </a:solidFill>
                                <a:latin typeface="Cambria Math" panose="02040503050406030204" pitchFamily="18" charset="0"/>
                                <a:ea typeface="+mn-ea"/>
                              </a:rPr>
                            </m:ctrlPr>
                          </m:mPr>
                          <m:mr>
                            <m:e>
                              <m:r>
                                <a:rPr lang="en-US" altLang="zh-CN" sz="2000" b="1" i="1" smtClean="0">
                                  <a:solidFill>
                                    <a:srgbClr val="0070C0"/>
                                  </a:solidFill>
                                  <a:latin typeface="Cambria Math"/>
                                  <a:ea typeface="+mn-ea"/>
                                </a:rPr>
                                <m:t>𝝀</m:t>
                              </m:r>
                              <m:r>
                                <a:rPr lang="en-US" altLang="zh-CN" sz="2000" b="1" i="1" smtClean="0">
                                  <a:solidFill>
                                    <a:srgbClr val="0070C0"/>
                                  </a:solidFill>
                                  <a:latin typeface="Cambria Math"/>
                                  <a:ea typeface="+mn-ea"/>
                                </a:rPr>
                                <m:t>−</m:t>
                              </m:r>
                              <m:r>
                                <a:rPr lang="en-US" altLang="zh-CN" sz="2000" b="1" i="1" smtClean="0">
                                  <a:solidFill>
                                    <a:srgbClr val="0070C0"/>
                                  </a:solidFill>
                                  <a:latin typeface="Cambria Math"/>
                                  <a:ea typeface="+mn-ea"/>
                                </a:rPr>
                                <m:t>𝟏</m:t>
                              </m:r>
                            </m:e>
                            <m:e>
                              <m:r>
                                <a:rPr lang="en-US" altLang="zh-CN" sz="2000" b="1" i="1" smtClean="0">
                                  <a:solidFill>
                                    <a:srgbClr val="0070C0"/>
                                  </a:solidFill>
                                  <a:latin typeface="Cambria Math"/>
                                  <a:ea typeface="+mn-ea"/>
                                </a:rPr>
                                <m:t>𝟏</m:t>
                              </m:r>
                            </m:e>
                            <m:e>
                              <m:r>
                                <a:rPr lang="en-US" altLang="zh-CN" sz="2000" b="1" i="1" smtClean="0">
                                  <a:solidFill>
                                    <a:srgbClr val="0070C0"/>
                                  </a:solidFill>
                                  <a:latin typeface="Cambria Math"/>
                                  <a:ea typeface="+mn-ea"/>
                                </a:rPr>
                                <m:t>𝟎</m:t>
                              </m:r>
                            </m:e>
                          </m:mr>
                          <m:mr>
                            <m:e>
                              <m:r>
                                <a:rPr lang="en-US" altLang="zh-CN" sz="2000" b="1" i="1" smtClean="0">
                                  <a:solidFill>
                                    <a:srgbClr val="0070C0"/>
                                  </a:solidFill>
                                  <a:latin typeface="Cambria Math"/>
                                  <a:ea typeface="+mn-ea"/>
                                </a:rPr>
                                <m:t>−</m:t>
                              </m:r>
                              <m:r>
                                <a:rPr lang="en-US" altLang="zh-CN" sz="2000" b="1" i="1" smtClean="0">
                                  <a:solidFill>
                                    <a:srgbClr val="0070C0"/>
                                  </a:solidFill>
                                  <a:latin typeface="Cambria Math"/>
                                  <a:ea typeface="+mn-ea"/>
                                </a:rPr>
                                <m:t>𝟐</m:t>
                              </m:r>
                            </m:e>
                            <m:e>
                              <m:r>
                                <a:rPr lang="en-US" altLang="zh-CN" sz="2000" b="1" i="1">
                                  <a:solidFill>
                                    <a:srgbClr val="0070C0"/>
                                  </a:solidFill>
                                  <a:latin typeface="Cambria Math"/>
                                  <a:ea typeface="+mn-ea"/>
                                </a:rPr>
                                <m:t>𝝀</m:t>
                              </m:r>
                              <m:r>
                                <a:rPr lang="en-US" altLang="zh-CN" sz="2000" b="1" i="1" smtClean="0">
                                  <a:solidFill>
                                    <a:srgbClr val="0070C0"/>
                                  </a:solidFill>
                                  <a:latin typeface="Cambria Math"/>
                                  <a:ea typeface="+mn-ea"/>
                                </a:rPr>
                                <m:t>−</m:t>
                              </m:r>
                              <m:r>
                                <a:rPr lang="en-US" altLang="zh-CN" sz="2000" b="1" i="1" smtClean="0">
                                  <a:solidFill>
                                    <a:srgbClr val="0070C0"/>
                                  </a:solidFill>
                                  <a:latin typeface="Cambria Math"/>
                                  <a:ea typeface="+mn-ea"/>
                                </a:rPr>
                                <m:t>𝟒</m:t>
                              </m:r>
                            </m:e>
                            <m:e>
                              <m:r>
                                <a:rPr lang="en-US" altLang="zh-CN" sz="2000" b="1" i="1" smtClean="0">
                                  <a:solidFill>
                                    <a:srgbClr val="0070C0"/>
                                  </a:solidFill>
                                  <a:latin typeface="Cambria Math"/>
                                  <a:ea typeface="+mn-ea"/>
                                </a:rPr>
                                <m:t>𝟏</m:t>
                              </m:r>
                            </m:e>
                          </m:mr>
                          <m:mr>
                            <m:e>
                              <m:r>
                                <a:rPr lang="en-US" altLang="zh-CN" sz="2000" b="1" i="1" smtClean="0">
                                  <a:solidFill>
                                    <a:srgbClr val="0070C0"/>
                                  </a:solidFill>
                                  <a:latin typeface="Cambria Math"/>
                                  <a:ea typeface="+mn-ea"/>
                                </a:rPr>
                                <m:t>𝟎</m:t>
                              </m:r>
                            </m:e>
                            <m:e>
                              <m:r>
                                <a:rPr lang="en-US" altLang="zh-CN" sz="2000" b="1" i="1" smtClean="0">
                                  <a:solidFill>
                                    <a:srgbClr val="0070C0"/>
                                  </a:solidFill>
                                  <a:latin typeface="Cambria Math"/>
                                  <a:ea typeface="+mn-ea"/>
                                </a:rPr>
                                <m:t>𝟎</m:t>
                              </m:r>
                            </m:e>
                            <m:e>
                              <m:r>
                                <a:rPr lang="en-US" altLang="zh-CN" sz="2000" b="1" i="1">
                                  <a:solidFill>
                                    <a:srgbClr val="0070C0"/>
                                  </a:solidFill>
                                  <a:latin typeface="Cambria Math"/>
                                  <a:ea typeface="+mn-ea"/>
                                </a:rPr>
                                <m:t>𝝀</m:t>
                              </m:r>
                              <m:r>
                                <a:rPr lang="en-US" altLang="zh-CN" sz="2000" b="1" i="1" smtClean="0">
                                  <a:solidFill>
                                    <a:srgbClr val="0070C0"/>
                                  </a:solidFill>
                                  <a:latin typeface="Cambria Math"/>
                                  <a:ea typeface="+mn-ea"/>
                                </a:rPr>
                                <m:t>−</m:t>
                              </m:r>
                              <m:r>
                                <a:rPr lang="en-US" altLang="zh-CN" sz="2000" b="1" i="1" smtClean="0">
                                  <a:solidFill>
                                    <a:srgbClr val="0070C0"/>
                                  </a:solidFill>
                                  <a:latin typeface="Cambria Math"/>
                                  <a:ea typeface="+mn-ea"/>
                                </a:rPr>
                                <m:t>𝟑</m:t>
                              </m:r>
                            </m:e>
                          </m:mr>
                        </m:m>
                      </m:e>
                    </m:d>
                  </m:oMath>
                </a14:m>
                <a:endParaRPr lang="zh-CN" altLang="en-US" sz="2000" b="1" dirty="0">
                  <a:solidFill>
                    <a:srgbClr val="006666"/>
                  </a:solidFill>
                  <a:latin typeface="+mn-ea"/>
                  <a:ea typeface="+mn-ea"/>
                </a:endParaRPr>
              </a:p>
            </p:txBody>
          </p:sp>
        </mc:Choice>
        <mc:Fallback xmlns="">
          <p:sp>
            <p:nvSpPr>
              <p:cNvPr id="14" name="Rectangle 13"/>
              <p:cNvSpPr>
                <a:spLocks noRot="1" noChangeAspect="1" noMove="1" noResize="1" noEditPoints="1" noAdjustHandles="1" noChangeArrowheads="1" noChangeShapeType="1" noTextEdit="1"/>
              </p:cNvSpPr>
              <p:nvPr/>
            </p:nvSpPr>
            <p:spPr bwMode="auto">
              <a:xfrm>
                <a:off x="749771" y="2623581"/>
                <a:ext cx="8124409" cy="932691"/>
              </a:xfrm>
              <a:prstGeom prst="rect">
                <a:avLst/>
              </a:prstGeom>
              <a:blipFill rotWithShape="1">
                <a:blip r:embed="rId4"/>
                <a:stretch>
                  <a:fillRect l="-82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Rectangle 13"/>
              <p:cNvSpPr>
                <a:spLocks noChangeArrowheads="1"/>
              </p:cNvSpPr>
              <p:nvPr/>
            </p:nvSpPr>
            <p:spPr bwMode="auto">
              <a:xfrm>
                <a:off x="749771" y="3631658"/>
                <a:ext cx="8124409" cy="40709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85000"/>
                  <a:buBlip>
                    <a:blip r:embed="rId2"/>
                  </a:buBlip>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SzTx/>
                  <a:buNone/>
                </a:pPr>
                <a:r>
                  <a:rPr lang="zh-CN" altLang="en-US" sz="2000" b="1" dirty="0">
                    <a:solidFill>
                      <a:srgbClr val="006666"/>
                    </a:solidFill>
                    <a:latin typeface="+mn-ea"/>
                    <a:ea typeface="+mn-ea"/>
                  </a:rPr>
                  <a:t>行列式因子</a:t>
                </a:r>
                <a:r>
                  <a:rPr lang="en-US" altLang="zh-CN" sz="2000" b="1" dirty="0">
                    <a:solidFill>
                      <a:srgbClr val="006666"/>
                    </a:solidFill>
                    <a:latin typeface="+mn-ea"/>
                    <a:ea typeface="+mn-ea"/>
                  </a:rPr>
                  <a:t>:  </a:t>
                </a:r>
                <a14:m>
                  <m:oMath xmlns:m="http://schemas.openxmlformats.org/officeDocument/2006/math">
                    <m:sSub>
                      <m:sSubPr>
                        <m:ctrlPr>
                          <a:rPr lang="en-US" altLang="zh-CN" sz="2000" b="1" i="1">
                            <a:solidFill>
                              <a:srgbClr val="0070C0"/>
                            </a:solidFill>
                            <a:latin typeface="Cambria Math" panose="02040503050406030204" pitchFamily="18" charset="0"/>
                          </a:rPr>
                        </m:ctrlPr>
                      </m:sSubPr>
                      <m:e>
                        <m:r>
                          <a:rPr lang="en-US" altLang="zh-CN" sz="2000" b="1" i="1">
                            <a:solidFill>
                              <a:srgbClr val="0070C0"/>
                            </a:solidFill>
                            <a:latin typeface="Cambria Math"/>
                          </a:rPr>
                          <m:t>𝑫</m:t>
                        </m:r>
                      </m:e>
                      <m:sub>
                        <m:r>
                          <a:rPr lang="en-US" altLang="zh-CN" sz="2000" b="1" i="1">
                            <a:solidFill>
                              <a:srgbClr val="0070C0"/>
                            </a:solidFill>
                            <a:latin typeface="Cambria Math"/>
                          </a:rPr>
                          <m:t>𝟏</m:t>
                        </m:r>
                      </m:sub>
                    </m:sSub>
                    <m:d>
                      <m:dPr>
                        <m:ctrlPr>
                          <a:rPr lang="en-US" altLang="zh-CN" sz="2000" b="1" i="1">
                            <a:solidFill>
                              <a:srgbClr val="0070C0"/>
                            </a:solidFill>
                            <a:latin typeface="Cambria Math" panose="02040503050406030204" pitchFamily="18" charset="0"/>
                          </a:rPr>
                        </m:ctrlPr>
                      </m:dPr>
                      <m:e>
                        <m:r>
                          <a:rPr lang="en-US" altLang="zh-CN" sz="2000" b="1" i="1">
                            <a:solidFill>
                              <a:srgbClr val="0070C0"/>
                            </a:solidFill>
                            <a:latin typeface="Cambria Math"/>
                          </a:rPr>
                          <m:t>𝝀</m:t>
                        </m:r>
                      </m:e>
                    </m:d>
                    <m:r>
                      <a:rPr lang="en-US" altLang="zh-CN" sz="2000" b="1" i="1">
                        <a:solidFill>
                          <a:srgbClr val="0070C0"/>
                        </a:solidFill>
                        <a:latin typeface="Cambria Math"/>
                      </a:rPr>
                      <m:t>=</m:t>
                    </m:r>
                    <m:r>
                      <a:rPr lang="en-US" altLang="zh-CN" sz="2000" b="1" i="1">
                        <a:solidFill>
                          <a:srgbClr val="0070C0"/>
                        </a:solidFill>
                        <a:latin typeface="Cambria Math"/>
                      </a:rPr>
                      <m:t>𝟏</m:t>
                    </m:r>
                    <m:r>
                      <a:rPr lang="en-US" altLang="zh-CN" sz="2000" b="1" i="1">
                        <a:solidFill>
                          <a:srgbClr val="0070C0"/>
                        </a:solidFill>
                        <a:latin typeface="Cambria Math"/>
                      </a:rPr>
                      <m:t>,</m:t>
                    </m:r>
                    <m:sSub>
                      <m:sSubPr>
                        <m:ctrlPr>
                          <a:rPr lang="en-US" altLang="zh-CN" sz="2000" b="1" i="1">
                            <a:solidFill>
                              <a:srgbClr val="0070C0"/>
                            </a:solidFill>
                            <a:latin typeface="Cambria Math" panose="02040503050406030204" pitchFamily="18" charset="0"/>
                          </a:rPr>
                        </m:ctrlPr>
                      </m:sSubPr>
                      <m:e>
                        <m:r>
                          <a:rPr lang="en-US" altLang="zh-CN" sz="2000" b="1" i="1">
                            <a:solidFill>
                              <a:srgbClr val="0070C0"/>
                            </a:solidFill>
                            <a:latin typeface="Cambria Math"/>
                          </a:rPr>
                          <m:t>𝑫</m:t>
                        </m:r>
                      </m:e>
                      <m:sub>
                        <m:r>
                          <a:rPr lang="en-US" altLang="zh-CN" sz="2000" b="1" i="1">
                            <a:solidFill>
                              <a:srgbClr val="0070C0"/>
                            </a:solidFill>
                            <a:latin typeface="Cambria Math"/>
                          </a:rPr>
                          <m:t>𝟐</m:t>
                        </m:r>
                      </m:sub>
                    </m:sSub>
                    <m:d>
                      <m:dPr>
                        <m:ctrlPr>
                          <a:rPr lang="en-US" altLang="zh-CN" sz="2000" b="1" i="1">
                            <a:solidFill>
                              <a:srgbClr val="0070C0"/>
                            </a:solidFill>
                            <a:latin typeface="Cambria Math" panose="02040503050406030204" pitchFamily="18" charset="0"/>
                          </a:rPr>
                        </m:ctrlPr>
                      </m:dPr>
                      <m:e>
                        <m:r>
                          <a:rPr lang="en-US" altLang="zh-CN" sz="2000" b="1" i="1">
                            <a:solidFill>
                              <a:srgbClr val="0070C0"/>
                            </a:solidFill>
                            <a:latin typeface="Cambria Math"/>
                          </a:rPr>
                          <m:t>𝝀</m:t>
                        </m:r>
                      </m:e>
                    </m:d>
                    <m:r>
                      <a:rPr lang="en-US" altLang="zh-CN" sz="2000" b="1" i="1">
                        <a:solidFill>
                          <a:srgbClr val="0070C0"/>
                        </a:solidFill>
                        <a:latin typeface="Cambria Math"/>
                      </a:rPr>
                      <m:t>=</m:t>
                    </m:r>
                    <m:r>
                      <a:rPr lang="en-US" altLang="zh-CN" sz="2000" b="1" i="1" smtClean="0">
                        <a:solidFill>
                          <a:srgbClr val="0070C0"/>
                        </a:solidFill>
                        <a:latin typeface="Cambria Math"/>
                      </a:rPr>
                      <m:t>𝟏</m:t>
                    </m:r>
                    <m:r>
                      <a:rPr lang="en-US" altLang="zh-CN" sz="2000" b="1" i="1">
                        <a:solidFill>
                          <a:srgbClr val="0070C0"/>
                        </a:solidFill>
                        <a:latin typeface="Cambria Math"/>
                      </a:rPr>
                      <m:t>,</m:t>
                    </m:r>
                    <m:sSub>
                      <m:sSubPr>
                        <m:ctrlPr>
                          <a:rPr lang="en-US" altLang="zh-CN" sz="2000" b="1" i="1">
                            <a:solidFill>
                              <a:srgbClr val="0070C0"/>
                            </a:solidFill>
                            <a:latin typeface="Cambria Math" panose="02040503050406030204" pitchFamily="18" charset="0"/>
                          </a:rPr>
                        </m:ctrlPr>
                      </m:sSubPr>
                      <m:e>
                        <m:r>
                          <a:rPr lang="en-US" altLang="zh-CN" sz="2000" b="1" i="1">
                            <a:solidFill>
                              <a:srgbClr val="0070C0"/>
                            </a:solidFill>
                            <a:latin typeface="Cambria Math"/>
                          </a:rPr>
                          <m:t>𝑫</m:t>
                        </m:r>
                      </m:e>
                      <m:sub>
                        <m:r>
                          <a:rPr lang="en-US" altLang="zh-CN" sz="2000" b="1" i="1">
                            <a:solidFill>
                              <a:srgbClr val="0070C0"/>
                            </a:solidFill>
                            <a:latin typeface="Cambria Math"/>
                          </a:rPr>
                          <m:t>𝟑</m:t>
                        </m:r>
                      </m:sub>
                    </m:sSub>
                    <m:d>
                      <m:dPr>
                        <m:ctrlPr>
                          <a:rPr lang="en-US" altLang="zh-CN" sz="2000" b="1" i="1">
                            <a:solidFill>
                              <a:srgbClr val="0070C0"/>
                            </a:solidFill>
                            <a:latin typeface="Cambria Math" panose="02040503050406030204" pitchFamily="18" charset="0"/>
                          </a:rPr>
                        </m:ctrlPr>
                      </m:dPr>
                      <m:e>
                        <m:r>
                          <a:rPr lang="en-US" altLang="zh-CN" sz="2000" b="1" i="1">
                            <a:solidFill>
                              <a:srgbClr val="0070C0"/>
                            </a:solidFill>
                            <a:latin typeface="Cambria Math"/>
                          </a:rPr>
                          <m:t>𝝀</m:t>
                        </m:r>
                      </m:e>
                    </m:d>
                    <m:r>
                      <a:rPr lang="en-US" altLang="zh-CN" sz="2000" b="1" i="1">
                        <a:solidFill>
                          <a:srgbClr val="0070C0"/>
                        </a:solidFill>
                        <a:latin typeface="Cambria Math"/>
                      </a:rPr>
                      <m:t>=</m:t>
                    </m:r>
                    <m:d>
                      <m:dPr>
                        <m:ctrlPr>
                          <a:rPr lang="en-US" altLang="zh-CN" sz="2000" b="1" i="1" smtClean="0">
                            <a:solidFill>
                              <a:srgbClr val="0070C0"/>
                            </a:solidFill>
                            <a:latin typeface="Cambria Math" panose="02040503050406030204" pitchFamily="18" charset="0"/>
                          </a:rPr>
                        </m:ctrlPr>
                      </m:dPr>
                      <m:e>
                        <m:r>
                          <a:rPr lang="en-US" altLang="zh-CN" sz="2000" b="1" i="1" smtClean="0">
                            <a:solidFill>
                              <a:srgbClr val="0070C0"/>
                            </a:solidFill>
                            <a:latin typeface="Cambria Math"/>
                          </a:rPr>
                          <m:t>𝝀</m:t>
                        </m:r>
                        <m:r>
                          <a:rPr lang="en-US" altLang="zh-CN" sz="2000" b="1" i="1" smtClean="0">
                            <a:solidFill>
                              <a:srgbClr val="0070C0"/>
                            </a:solidFill>
                            <a:latin typeface="Cambria Math"/>
                          </a:rPr>
                          <m:t>−</m:t>
                        </m:r>
                        <m:r>
                          <a:rPr lang="en-US" altLang="zh-CN" sz="2000" b="1" i="1" smtClean="0">
                            <a:solidFill>
                              <a:srgbClr val="0070C0"/>
                            </a:solidFill>
                            <a:latin typeface="Cambria Math"/>
                          </a:rPr>
                          <m:t>𝟐</m:t>
                        </m:r>
                      </m:e>
                    </m:d>
                    <m:sSup>
                      <m:sSupPr>
                        <m:ctrlPr>
                          <a:rPr lang="en-US" altLang="zh-CN" sz="2000" b="1" i="1" smtClean="0">
                            <a:solidFill>
                              <a:srgbClr val="0070C0"/>
                            </a:solidFill>
                            <a:latin typeface="Cambria Math" panose="02040503050406030204" pitchFamily="18" charset="0"/>
                          </a:rPr>
                        </m:ctrlPr>
                      </m:sSupPr>
                      <m:e>
                        <m:d>
                          <m:dPr>
                            <m:ctrlPr>
                              <a:rPr lang="en-US" altLang="zh-CN" sz="2000" b="1" i="1" smtClean="0">
                                <a:solidFill>
                                  <a:srgbClr val="0070C0"/>
                                </a:solidFill>
                                <a:latin typeface="Cambria Math" panose="02040503050406030204" pitchFamily="18" charset="0"/>
                              </a:rPr>
                            </m:ctrlPr>
                          </m:dPr>
                          <m:e>
                            <m:r>
                              <a:rPr lang="en-US" altLang="zh-CN" sz="2000" b="1" i="1" smtClean="0">
                                <a:solidFill>
                                  <a:srgbClr val="0070C0"/>
                                </a:solidFill>
                                <a:latin typeface="Cambria Math"/>
                              </a:rPr>
                              <m:t>𝝀</m:t>
                            </m:r>
                            <m:r>
                              <a:rPr lang="en-US" altLang="zh-CN" sz="2000" b="1" i="1" smtClean="0">
                                <a:solidFill>
                                  <a:srgbClr val="0070C0"/>
                                </a:solidFill>
                                <a:latin typeface="Cambria Math"/>
                              </a:rPr>
                              <m:t>−</m:t>
                            </m:r>
                            <m:r>
                              <a:rPr lang="en-US" altLang="zh-CN" sz="2000" b="1" i="1" smtClean="0">
                                <a:solidFill>
                                  <a:srgbClr val="0070C0"/>
                                </a:solidFill>
                                <a:latin typeface="Cambria Math"/>
                              </a:rPr>
                              <m:t>𝟑</m:t>
                            </m:r>
                          </m:e>
                        </m:d>
                      </m:e>
                      <m:sup>
                        <m:r>
                          <a:rPr lang="en-US" altLang="zh-CN" sz="2000" b="1" i="1" smtClean="0">
                            <a:solidFill>
                              <a:srgbClr val="0070C0"/>
                            </a:solidFill>
                            <a:latin typeface="Cambria Math"/>
                          </a:rPr>
                          <m:t>𝟐</m:t>
                        </m:r>
                      </m:sup>
                    </m:sSup>
                  </m:oMath>
                </a14:m>
                <a:r>
                  <a:rPr lang="en-US" altLang="zh-CN" sz="2000" b="1" dirty="0">
                    <a:solidFill>
                      <a:srgbClr val="006666"/>
                    </a:solidFill>
                    <a:latin typeface="+mn-ea"/>
                    <a:ea typeface="+mn-ea"/>
                  </a:rPr>
                  <a:t> </a:t>
                </a:r>
                <a:endParaRPr lang="zh-CN" altLang="en-US" sz="2000" dirty="0">
                  <a:solidFill>
                    <a:srgbClr val="006666"/>
                  </a:solidFill>
                  <a:latin typeface="+mn-ea"/>
                  <a:ea typeface="+mn-ea"/>
                </a:endParaRPr>
              </a:p>
            </p:txBody>
          </p:sp>
        </mc:Choice>
        <mc:Fallback xmlns="">
          <p:sp>
            <p:nvSpPr>
              <p:cNvPr id="15" name="Rectangle 13"/>
              <p:cNvSpPr>
                <a:spLocks noRot="1" noChangeAspect="1" noMove="1" noResize="1" noEditPoints="1" noAdjustHandles="1" noChangeArrowheads="1" noChangeShapeType="1" noTextEdit="1"/>
              </p:cNvSpPr>
              <p:nvPr/>
            </p:nvSpPr>
            <p:spPr bwMode="auto">
              <a:xfrm>
                <a:off x="749771" y="3631658"/>
                <a:ext cx="8124409" cy="407099"/>
              </a:xfrm>
              <a:prstGeom prst="rect">
                <a:avLst/>
              </a:prstGeom>
              <a:blipFill rotWithShape="1">
                <a:blip r:embed="rId5"/>
                <a:stretch>
                  <a:fillRect l="-825" t="-5970" b="-2537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Rectangle 13"/>
              <p:cNvSpPr>
                <a:spLocks noChangeArrowheads="1"/>
              </p:cNvSpPr>
              <p:nvPr/>
            </p:nvSpPr>
            <p:spPr bwMode="auto">
              <a:xfrm>
                <a:off x="766549" y="4111228"/>
                <a:ext cx="8124409" cy="40709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85000"/>
                  <a:buBlip>
                    <a:blip r:embed="rId2"/>
                  </a:buBlip>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SzTx/>
                  <a:buNone/>
                </a:pPr>
                <a:r>
                  <a:rPr lang="zh-CN" altLang="en-US" sz="2000" b="1" dirty="0">
                    <a:solidFill>
                      <a:srgbClr val="006666"/>
                    </a:solidFill>
                    <a:latin typeface="+mn-ea"/>
                    <a:ea typeface="+mn-ea"/>
                  </a:rPr>
                  <a:t>不变因子</a:t>
                </a:r>
                <a:r>
                  <a:rPr lang="en-US" altLang="zh-CN" sz="2000" b="1" dirty="0">
                    <a:solidFill>
                      <a:srgbClr val="006666"/>
                    </a:solidFill>
                    <a:latin typeface="+mn-ea"/>
                    <a:ea typeface="+mn-ea"/>
                  </a:rPr>
                  <a:t>:   </a:t>
                </a:r>
                <a14:m>
                  <m:oMath xmlns:m="http://schemas.openxmlformats.org/officeDocument/2006/math">
                    <m:sSub>
                      <m:sSubPr>
                        <m:ctrlPr>
                          <a:rPr lang="en-US" altLang="zh-CN" sz="2000" b="1" i="1">
                            <a:solidFill>
                              <a:srgbClr val="0070C0"/>
                            </a:solidFill>
                            <a:latin typeface="Cambria Math" panose="02040503050406030204" pitchFamily="18" charset="0"/>
                          </a:rPr>
                        </m:ctrlPr>
                      </m:sSubPr>
                      <m:e>
                        <m:r>
                          <a:rPr lang="en-US" altLang="zh-CN" sz="2000" b="1" i="1">
                            <a:solidFill>
                              <a:srgbClr val="0070C0"/>
                            </a:solidFill>
                            <a:latin typeface="Cambria Math"/>
                          </a:rPr>
                          <m:t>𝒅</m:t>
                        </m:r>
                      </m:e>
                      <m:sub>
                        <m:r>
                          <a:rPr lang="en-US" altLang="zh-CN" sz="2000" b="1" i="1">
                            <a:solidFill>
                              <a:srgbClr val="0070C0"/>
                            </a:solidFill>
                            <a:latin typeface="Cambria Math"/>
                          </a:rPr>
                          <m:t>𝟏</m:t>
                        </m:r>
                      </m:sub>
                    </m:sSub>
                    <m:d>
                      <m:dPr>
                        <m:ctrlPr>
                          <a:rPr lang="en-US" altLang="zh-CN" sz="2000" b="1" i="1">
                            <a:solidFill>
                              <a:srgbClr val="0070C0"/>
                            </a:solidFill>
                            <a:latin typeface="Cambria Math" panose="02040503050406030204" pitchFamily="18" charset="0"/>
                          </a:rPr>
                        </m:ctrlPr>
                      </m:dPr>
                      <m:e>
                        <m:r>
                          <a:rPr lang="en-US" altLang="zh-CN" sz="2000" b="1" i="1">
                            <a:solidFill>
                              <a:srgbClr val="0070C0"/>
                            </a:solidFill>
                            <a:latin typeface="Cambria Math"/>
                          </a:rPr>
                          <m:t>𝝀</m:t>
                        </m:r>
                      </m:e>
                    </m:d>
                    <m:r>
                      <a:rPr lang="en-US" altLang="zh-CN" sz="2000" b="1" i="1">
                        <a:solidFill>
                          <a:srgbClr val="0070C0"/>
                        </a:solidFill>
                        <a:latin typeface="Cambria Math"/>
                      </a:rPr>
                      <m:t>=</m:t>
                    </m:r>
                    <m:r>
                      <a:rPr lang="en-US" altLang="zh-CN" sz="2000" b="1" i="1">
                        <a:solidFill>
                          <a:srgbClr val="0070C0"/>
                        </a:solidFill>
                        <a:latin typeface="Cambria Math"/>
                      </a:rPr>
                      <m:t>𝟏</m:t>
                    </m:r>
                    <m:r>
                      <a:rPr lang="en-US" altLang="zh-CN" sz="2000" b="1" i="1">
                        <a:solidFill>
                          <a:srgbClr val="0070C0"/>
                        </a:solidFill>
                        <a:latin typeface="Cambria Math"/>
                      </a:rPr>
                      <m:t>,</m:t>
                    </m:r>
                    <m:sSub>
                      <m:sSubPr>
                        <m:ctrlPr>
                          <a:rPr lang="en-US" altLang="zh-CN" sz="2000" b="1" i="1">
                            <a:solidFill>
                              <a:srgbClr val="0070C0"/>
                            </a:solidFill>
                            <a:latin typeface="Cambria Math" panose="02040503050406030204" pitchFamily="18" charset="0"/>
                          </a:rPr>
                        </m:ctrlPr>
                      </m:sSubPr>
                      <m:e>
                        <m:r>
                          <a:rPr lang="en-US" altLang="zh-CN" sz="2000" b="1" i="1">
                            <a:solidFill>
                              <a:srgbClr val="0070C0"/>
                            </a:solidFill>
                            <a:latin typeface="Cambria Math"/>
                          </a:rPr>
                          <m:t>𝒅</m:t>
                        </m:r>
                      </m:e>
                      <m:sub>
                        <m:r>
                          <a:rPr lang="en-US" altLang="zh-CN" sz="2000" b="1" i="1">
                            <a:solidFill>
                              <a:srgbClr val="0070C0"/>
                            </a:solidFill>
                            <a:latin typeface="Cambria Math"/>
                          </a:rPr>
                          <m:t>𝟐</m:t>
                        </m:r>
                      </m:sub>
                    </m:sSub>
                    <m:d>
                      <m:dPr>
                        <m:ctrlPr>
                          <a:rPr lang="en-US" altLang="zh-CN" sz="2000" b="1" i="1">
                            <a:solidFill>
                              <a:srgbClr val="0070C0"/>
                            </a:solidFill>
                            <a:latin typeface="Cambria Math" panose="02040503050406030204" pitchFamily="18" charset="0"/>
                          </a:rPr>
                        </m:ctrlPr>
                      </m:dPr>
                      <m:e>
                        <m:r>
                          <a:rPr lang="en-US" altLang="zh-CN" sz="2000" b="1" i="1">
                            <a:solidFill>
                              <a:srgbClr val="0070C0"/>
                            </a:solidFill>
                            <a:latin typeface="Cambria Math"/>
                          </a:rPr>
                          <m:t>𝝀</m:t>
                        </m:r>
                      </m:e>
                    </m:d>
                    <m:r>
                      <a:rPr lang="en-US" altLang="zh-CN" sz="2000" b="1" i="1">
                        <a:solidFill>
                          <a:srgbClr val="0070C0"/>
                        </a:solidFill>
                        <a:latin typeface="Cambria Math"/>
                      </a:rPr>
                      <m:t>=</m:t>
                    </m:r>
                    <m:r>
                      <a:rPr lang="en-US" altLang="zh-CN" sz="2000" b="1" i="1" smtClean="0">
                        <a:solidFill>
                          <a:srgbClr val="0070C0"/>
                        </a:solidFill>
                        <a:latin typeface="Cambria Math"/>
                      </a:rPr>
                      <m:t>𝟏</m:t>
                    </m:r>
                    <m:r>
                      <a:rPr lang="en-US" altLang="zh-CN" sz="2000" b="1" i="1">
                        <a:solidFill>
                          <a:srgbClr val="0070C0"/>
                        </a:solidFill>
                        <a:latin typeface="Cambria Math"/>
                      </a:rPr>
                      <m:t>,</m:t>
                    </m:r>
                    <m:sSub>
                      <m:sSubPr>
                        <m:ctrlPr>
                          <a:rPr lang="en-US" altLang="zh-CN" sz="2000" b="1" i="1">
                            <a:solidFill>
                              <a:srgbClr val="0070C0"/>
                            </a:solidFill>
                            <a:latin typeface="Cambria Math" panose="02040503050406030204" pitchFamily="18" charset="0"/>
                          </a:rPr>
                        </m:ctrlPr>
                      </m:sSubPr>
                      <m:e>
                        <m:r>
                          <a:rPr lang="en-US" altLang="zh-CN" sz="2000" b="1" i="1">
                            <a:solidFill>
                              <a:srgbClr val="0070C0"/>
                            </a:solidFill>
                            <a:latin typeface="Cambria Math"/>
                          </a:rPr>
                          <m:t>𝒅</m:t>
                        </m:r>
                      </m:e>
                      <m:sub>
                        <m:r>
                          <a:rPr lang="en-US" altLang="zh-CN" sz="2000" b="1" i="1">
                            <a:solidFill>
                              <a:srgbClr val="0070C0"/>
                            </a:solidFill>
                            <a:latin typeface="Cambria Math"/>
                          </a:rPr>
                          <m:t>𝟑</m:t>
                        </m:r>
                      </m:sub>
                    </m:sSub>
                    <m:d>
                      <m:dPr>
                        <m:ctrlPr>
                          <a:rPr lang="en-US" altLang="zh-CN" sz="2000" b="1" i="1">
                            <a:solidFill>
                              <a:srgbClr val="0070C0"/>
                            </a:solidFill>
                            <a:latin typeface="Cambria Math" panose="02040503050406030204" pitchFamily="18" charset="0"/>
                          </a:rPr>
                        </m:ctrlPr>
                      </m:dPr>
                      <m:e>
                        <m:r>
                          <a:rPr lang="en-US" altLang="zh-CN" sz="2000" b="1" i="1">
                            <a:solidFill>
                              <a:srgbClr val="0070C0"/>
                            </a:solidFill>
                            <a:latin typeface="Cambria Math"/>
                          </a:rPr>
                          <m:t>𝝀</m:t>
                        </m:r>
                      </m:e>
                    </m:d>
                    <m:r>
                      <a:rPr lang="en-US" altLang="zh-CN" sz="2000" b="1" i="1">
                        <a:solidFill>
                          <a:srgbClr val="0070C0"/>
                        </a:solidFill>
                        <a:latin typeface="Cambria Math"/>
                      </a:rPr>
                      <m:t>=</m:t>
                    </m:r>
                    <m:d>
                      <m:dPr>
                        <m:ctrlPr>
                          <a:rPr lang="en-US" altLang="zh-CN" sz="2000" b="1" i="1">
                            <a:solidFill>
                              <a:srgbClr val="0070C0"/>
                            </a:solidFill>
                            <a:latin typeface="Cambria Math" panose="02040503050406030204" pitchFamily="18" charset="0"/>
                          </a:rPr>
                        </m:ctrlPr>
                      </m:dPr>
                      <m:e>
                        <m:r>
                          <a:rPr lang="en-US" altLang="zh-CN" sz="2000" b="1" i="1">
                            <a:solidFill>
                              <a:srgbClr val="0070C0"/>
                            </a:solidFill>
                            <a:latin typeface="Cambria Math"/>
                          </a:rPr>
                          <m:t>𝝀</m:t>
                        </m:r>
                        <m:r>
                          <a:rPr lang="en-US" altLang="zh-CN" sz="2000" b="1" i="1">
                            <a:solidFill>
                              <a:srgbClr val="0070C0"/>
                            </a:solidFill>
                            <a:latin typeface="Cambria Math"/>
                          </a:rPr>
                          <m:t>−</m:t>
                        </m:r>
                        <m:r>
                          <a:rPr lang="en-US" altLang="zh-CN" sz="2000" b="1" i="1">
                            <a:solidFill>
                              <a:srgbClr val="0070C0"/>
                            </a:solidFill>
                            <a:latin typeface="Cambria Math"/>
                          </a:rPr>
                          <m:t>𝟐</m:t>
                        </m:r>
                      </m:e>
                    </m:d>
                    <m:sSup>
                      <m:sSupPr>
                        <m:ctrlPr>
                          <a:rPr lang="en-US" altLang="zh-CN" sz="2000" b="1" i="1">
                            <a:solidFill>
                              <a:srgbClr val="0070C0"/>
                            </a:solidFill>
                            <a:latin typeface="Cambria Math" panose="02040503050406030204" pitchFamily="18" charset="0"/>
                          </a:rPr>
                        </m:ctrlPr>
                      </m:sSupPr>
                      <m:e>
                        <m:d>
                          <m:dPr>
                            <m:ctrlPr>
                              <a:rPr lang="en-US" altLang="zh-CN" sz="2000" b="1" i="1">
                                <a:solidFill>
                                  <a:srgbClr val="0070C0"/>
                                </a:solidFill>
                                <a:latin typeface="Cambria Math" panose="02040503050406030204" pitchFamily="18" charset="0"/>
                              </a:rPr>
                            </m:ctrlPr>
                          </m:dPr>
                          <m:e>
                            <m:r>
                              <a:rPr lang="en-US" altLang="zh-CN" sz="2000" b="1" i="1">
                                <a:solidFill>
                                  <a:srgbClr val="0070C0"/>
                                </a:solidFill>
                                <a:latin typeface="Cambria Math"/>
                              </a:rPr>
                              <m:t>𝝀</m:t>
                            </m:r>
                            <m:r>
                              <a:rPr lang="en-US" altLang="zh-CN" sz="2000" b="1" i="1">
                                <a:solidFill>
                                  <a:srgbClr val="0070C0"/>
                                </a:solidFill>
                                <a:latin typeface="Cambria Math"/>
                              </a:rPr>
                              <m:t>−</m:t>
                            </m:r>
                            <m:r>
                              <a:rPr lang="en-US" altLang="zh-CN" sz="2000" b="1" i="1">
                                <a:solidFill>
                                  <a:srgbClr val="0070C0"/>
                                </a:solidFill>
                                <a:latin typeface="Cambria Math"/>
                              </a:rPr>
                              <m:t>𝟑</m:t>
                            </m:r>
                          </m:e>
                        </m:d>
                      </m:e>
                      <m:sup>
                        <m:r>
                          <a:rPr lang="en-US" altLang="zh-CN" sz="2000" b="1" i="1">
                            <a:solidFill>
                              <a:srgbClr val="0070C0"/>
                            </a:solidFill>
                            <a:latin typeface="Cambria Math"/>
                          </a:rPr>
                          <m:t>𝟐</m:t>
                        </m:r>
                      </m:sup>
                    </m:sSup>
                  </m:oMath>
                </a14:m>
                <a:endParaRPr lang="zh-CN" altLang="en-US" sz="2000" dirty="0">
                  <a:solidFill>
                    <a:srgbClr val="006666"/>
                  </a:solidFill>
                  <a:latin typeface="+mn-ea"/>
                </a:endParaRPr>
              </a:p>
            </p:txBody>
          </p:sp>
        </mc:Choice>
        <mc:Fallback xmlns="">
          <p:sp>
            <p:nvSpPr>
              <p:cNvPr id="16" name="Rectangle 13"/>
              <p:cNvSpPr>
                <a:spLocks noRot="1" noChangeAspect="1" noMove="1" noResize="1" noEditPoints="1" noAdjustHandles="1" noChangeArrowheads="1" noChangeShapeType="1" noTextEdit="1"/>
              </p:cNvSpPr>
              <p:nvPr/>
            </p:nvSpPr>
            <p:spPr bwMode="auto">
              <a:xfrm>
                <a:off x="766549" y="4111228"/>
                <a:ext cx="8124409" cy="407099"/>
              </a:xfrm>
              <a:prstGeom prst="rect">
                <a:avLst/>
              </a:prstGeom>
              <a:blipFill rotWithShape="1">
                <a:blip r:embed="rId6"/>
                <a:stretch>
                  <a:fillRect l="-826" t="-5970" b="-2537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Rectangle 13"/>
              <p:cNvSpPr>
                <a:spLocks noChangeArrowheads="1"/>
              </p:cNvSpPr>
              <p:nvPr/>
            </p:nvSpPr>
            <p:spPr bwMode="auto">
              <a:xfrm>
                <a:off x="774938" y="4557244"/>
                <a:ext cx="8124409" cy="40709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85000"/>
                  <a:buBlip>
                    <a:blip r:embed="rId2"/>
                  </a:buBlip>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SzTx/>
                  <a:buNone/>
                </a:pPr>
                <a:r>
                  <a:rPr lang="zh-CN" altLang="en-US" sz="2000" b="1" dirty="0">
                    <a:solidFill>
                      <a:srgbClr val="006666"/>
                    </a:solidFill>
                    <a:latin typeface="+mn-ea"/>
                    <a:ea typeface="+mn-ea"/>
                  </a:rPr>
                  <a:t>初级因子</a:t>
                </a:r>
                <a:r>
                  <a:rPr lang="en-US" altLang="zh-CN" sz="2000" b="1" dirty="0">
                    <a:solidFill>
                      <a:srgbClr val="006666"/>
                    </a:solidFill>
                    <a:latin typeface="+mn-ea"/>
                    <a:ea typeface="+mn-ea"/>
                  </a:rPr>
                  <a:t>:     </a:t>
                </a:r>
                <a14:m>
                  <m:oMath xmlns:m="http://schemas.openxmlformats.org/officeDocument/2006/math">
                    <m:r>
                      <a:rPr lang="en-US" altLang="zh-CN" sz="2000" b="1" i="1">
                        <a:solidFill>
                          <a:srgbClr val="0070C0"/>
                        </a:solidFill>
                        <a:latin typeface="Cambria Math"/>
                      </a:rPr>
                      <m:t>𝝀</m:t>
                    </m:r>
                    <m:r>
                      <a:rPr lang="en-US" altLang="zh-CN" sz="2000" b="1" i="1">
                        <a:solidFill>
                          <a:srgbClr val="0070C0"/>
                        </a:solidFill>
                        <a:latin typeface="Cambria Math"/>
                      </a:rPr>
                      <m:t>−</m:t>
                    </m:r>
                    <m:r>
                      <a:rPr lang="en-US" altLang="zh-CN" sz="2000" b="1" i="1" smtClean="0">
                        <a:solidFill>
                          <a:srgbClr val="0070C0"/>
                        </a:solidFill>
                        <a:latin typeface="Cambria Math"/>
                      </a:rPr>
                      <m:t>𝟐</m:t>
                    </m:r>
                    <m:r>
                      <a:rPr lang="en-US" altLang="zh-CN" sz="2000" b="1" i="1">
                        <a:solidFill>
                          <a:srgbClr val="0070C0"/>
                        </a:solidFill>
                        <a:latin typeface="Cambria Math"/>
                      </a:rPr>
                      <m:t>,</m:t>
                    </m:r>
                    <m:r>
                      <a:rPr lang="en-US" altLang="zh-CN" sz="2000" b="1" i="1" smtClean="0">
                        <a:solidFill>
                          <a:srgbClr val="0070C0"/>
                        </a:solidFill>
                        <a:latin typeface="Cambria Math"/>
                      </a:rPr>
                      <m:t>  </m:t>
                    </m:r>
                    <m:sSup>
                      <m:sSupPr>
                        <m:ctrlPr>
                          <a:rPr lang="en-US" altLang="zh-CN" sz="2000" b="1" i="1">
                            <a:solidFill>
                              <a:srgbClr val="0070C0"/>
                            </a:solidFill>
                            <a:latin typeface="Cambria Math" panose="02040503050406030204" pitchFamily="18" charset="0"/>
                          </a:rPr>
                        </m:ctrlPr>
                      </m:sSupPr>
                      <m:e>
                        <m:d>
                          <m:dPr>
                            <m:ctrlPr>
                              <a:rPr lang="en-US" altLang="zh-CN" sz="2000" b="1" i="1">
                                <a:solidFill>
                                  <a:srgbClr val="0070C0"/>
                                </a:solidFill>
                                <a:latin typeface="Cambria Math" panose="02040503050406030204" pitchFamily="18" charset="0"/>
                              </a:rPr>
                            </m:ctrlPr>
                          </m:dPr>
                          <m:e>
                            <m:r>
                              <a:rPr lang="en-US" altLang="zh-CN" sz="2000" b="1" i="1">
                                <a:solidFill>
                                  <a:srgbClr val="0070C0"/>
                                </a:solidFill>
                                <a:latin typeface="Cambria Math"/>
                              </a:rPr>
                              <m:t>𝝀</m:t>
                            </m:r>
                            <m:r>
                              <a:rPr lang="en-US" altLang="zh-CN" sz="2000" b="1" i="1">
                                <a:solidFill>
                                  <a:srgbClr val="0070C0"/>
                                </a:solidFill>
                                <a:latin typeface="Cambria Math"/>
                              </a:rPr>
                              <m:t>−</m:t>
                            </m:r>
                            <m:r>
                              <a:rPr lang="en-US" altLang="zh-CN" sz="2000" b="1" i="1" smtClean="0">
                                <a:solidFill>
                                  <a:srgbClr val="0070C0"/>
                                </a:solidFill>
                                <a:latin typeface="Cambria Math"/>
                              </a:rPr>
                              <m:t>𝟑</m:t>
                            </m:r>
                          </m:e>
                        </m:d>
                      </m:e>
                      <m:sup>
                        <m:r>
                          <a:rPr lang="en-US" altLang="zh-CN" sz="2000" b="1" i="1">
                            <a:solidFill>
                              <a:srgbClr val="0070C0"/>
                            </a:solidFill>
                            <a:latin typeface="Cambria Math"/>
                          </a:rPr>
                          <m:t>𝟐</m:t>
                        </m:r>
                      </m:sup>
                    </m:sSup>
                  </m:oMath>
                </a14:m>
                <a:r>
                  <a:rPr lang="en-US" altLang="zh-CN" sz="2000" b="1" dirty="0">
                    <a:solidFill>
                      <a:srgbClr val="006666"/>
                    </a:solidFill>
                    <a:latin typeface="+mn-ea"/>
                    <a:ea typeface="+mn-ea"/>
                  </a:rPr>
                  <a:t> </a:t>
                </a:r>
                <a:endParaRPr lang="zh-CN" altLang="en-US" sz="2000" dirty="0">
                  <a:solidFill>
                    <a:srgbClr val="006666"/>
                  </a:solidFill>
                  <a:latin typeface="+mn-ea"/>
                  <a:ea typeface="+mn-ea"/>
                </a:endParaRPr>
              </a:p>
            </p:txBody>
          </p:sp>
        </mc:Choice>
        <mc:Fallback xmlns="">
          <p:sp>
            <p:nvSpPr>
              <p:cNvPr id="17" name="Rectangle 13"/>
              <p:cNvSpPr>
                <a:spLocks noRot="1" noChangeAspect="1" noMove="1" noResize="1" noEditPoints="1" noAdjustHandles="1" noChangeArrowheads="1" noChangeShapeType="1" noTextEdit="1"/>
              </p:cNvSpPr>
              <p:nvPr/>
            </p:nvSpPr>
            <p:spPr bwMode="auto">
              <a:xfrm>
                <a:off x="774938" y="4557244"/>
                <a:ext cx="8124409" cy="407099"/>
              </a:xfrm>
              <a:prstGeom prst="rect">
                <a:avLst/>
              </a:prstGeom>
              <a:blipFill rotWithShape="1">
                <a:blip r:embed="rId7"/>
                <a:stretch>
                  <a:fillRect l="-750" t="-6061" b="-2727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Rectangle 13"/>
              <p:cNvSpPr>
                <a:spLocks noChangeArrowheads="1"/>
              </p:cNvSpPr>
              <p:nvPr/>
            </p:nvSpPr>
            <p:spPr bwMode="auto">
              <a:xfrm>
                <a:off x="793114" y="4969703"/>
                <a:ext cx="8124409" cy="60349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85000"/>
                  <a:buBlip>
                    <a:blip r:embed="rId2"/>
                  </a:buBlip>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SzTx/>
                  <a:buNone/>
                </a:pPr>
                <a:r>
                  <a:rPr lang="en-US" altLang="zh-CN" sz="2000" b="1" dirty="0">
                    <a:solidFill>
                      <a:srgbClr val="006666"/>
                    </a:solidFill>
                    <a:latin typeface="Cambria" pitchFamily="18" charset="0"/>
                    <a:ea typeface="Cambria" pitchFamily="18" charset="0"/>
                  </a:rPr>
                  <a:t>Jordan</a:t>
                </a:r>
                <a:r>
                  <a:rPr lang="zh-CN" altLang="en-US" sz="2000" b="1" dirty="0">
                    <a:solidFill>
                      <a:srgbClr val="006666"/>
                    </a:solidFill>
                    <a:latin typeface="+mn-ea"/>
                    <a:ea typeface="+mn-ea"/>
                  </a:rPr>
                  <a:t>块</a:t>
                </a:r>
                <a:r>
                  <a:rPr lang="en-US" altLang="zh-CN" sz="2000" b="1" dirty="0">
                    <a:solidFill>
                      <a:srgbClr val="006666"/>
                    </a:solidFill>
                    <a:latin typeface="+mn-ea"/>
                    <a:ea typeface="+mn-ea"/>
                  </a:rPr>
                  <a:t>:   </a:t>
                </a:r>
                <a14:m>
                  <m:oMath xmlns:m="http://schemas.openxmlformats.org/officeDocument/2006/math">
                    <m:r>
                      <a:rPr lang="en-US" altLang="zh-CN" sz="2000" b="1" i="0" smtClean="0">
                        <a:solidFill>
                          <a:srgbClr val="0070C0"/>
                        </a:solidFill>
                        <a:latin typeface="Cambria Math"/>
                      </a:rPr>
                      <m:t>[</m:t>
                    </m:r>
                    <m:r>
                      <a:rPr lang="en-US" altLang="zh-CN" sz="2000" b="1" i="0" smtClean="0">
                        <a:solidFill>
                          <a:srgbClr val="0070C0"/>
                        </a:solidFill>
                        <a:latin typeface="Cambria Math"/>
                      </a:rPr>
                      <m:t>𝟐</m:t>
                    </m:r>
                    <m:r>
                      <a:rPr lang="en-US" altLang="zh-CN" sz="2000" b="1" i="0" smtClean="0">
                        <a:solidFill>
                          <a:srgbClr val="0070C0"/>
                        </a:solidFill>
                        <a:latin typeface="Cambria Math"/>
                      </a:rPr>
                      <m:t>]</m:t>
                    </m:r>
                    <m:r>
                      <a:rPr lang="en-US" altLang="zh-CN" sz="2000" b="1" i="1">
                        <a:solidFill>
                          <a:srgbClr val="0070C0"/>
                        </a:solidFill>
                        <a:latin typeface="Cambria Math"/>
                      </a:rPr>
                      <m:t>,</m:t>
                    </m:r>
                    <m:r>
                      <a:rPr lang="en-US" altLang="zh-CN" sz="2000" b="1" i="1" smtClean="0">
                        <a:solidFill>
                          <a:srgbClr val="0070C0"/>
                        </a:solidFill>
                        <a:latin typeface="Cambria Math"/>
                      </a:rPr>
                      <m:t> </m:t>
                    </m:r>
                    <m:d>
                      <m:dPr>
                        <m:begChr m:val="["/>
                        <m:endChr m:val="]"/>
                        <m:ctrlPr>
                          <a:rPr lang="en-US" altLang="zh-CN" sz="2000" b="1" i="1" smtClean="0">
                            <a:solidFill>
                              <a:srgbClr val="0070C0"/>
                            </a:solidFill>
                            <a:latin typeface="Cambria Math" panose="02040503050406030204" pitchFamily="18" charset="0"/>
                          </a:rPr>
                        </m:ctrlPr>
                      </m:dPr>
                      <m:e>
                        <m:m>
                          <m:mPr>
                            <m:mcs>
                              <m:mc>
                                <m:mcPr>
                                  <m:count m:val="2"/>
                                  <m:mcJc m:val="center"/>
                                </m:mcPr>
                              </m:mc>
                            </m:mcs>
                            <m:ctrlPr>
                              <a:rPr lang="en-US" altLang="zh-CN" sz="2000" b="1" i="1" smtClean="0">
                                <a:solidFill>
                                  <a:srgbClr val="0070C0"/>
                                </a:solidFill>
                                <a:latin typeface="Cambria Math" panose="02040503050406030204" pitchFamily="18" charset="0"/>
                              </a:rPr>
                            </m:ctrlPr>
                          </m:mPr>
                          <m:mr>
                            <m:e>
                              <m:r>
                                <a:rPr lang="en-US" altLang="zh-CN" sz="2000" b="1" i="1" smtClean="0">
                                  <a:solidFill>
                                    <a:srgbClr val="0070C0"/>
                                  </a:solidFill>
                                  <a:latin typeface="Cambria Math"/>
                                </a:rPr>
                                <m:t>𝟑</m:t>
                              </m:r>
                            </m:e>
                            <m:e>
                              <m:r>
                                <a:rPr lang="en-US" altLang="zh-CN" sz="2000" b="1" i="1" smtClean="0">
                                  <a:solidFill>
                                    <a:srgbClr val="0070C0"/>
                                  </a:solidFill>
                                  <a:latin typeface="Cambria Math"/>
                                </a:rPr>
                                <m:t>𝟏</m:t>
                              </m:r>
                            </m:e>
                          </m:mr>
                          <m:mr>
                            <m:e>
                              <m:r>
                                <a:rPr lang="en-US" altLang="zh-CN" sz="2000" b="1" i="1" smtClean="0">
                                  <a:solidFill>
                                    <a:srgbClr val="0070C0"/>
                                  </a:solidFill>
                                  <a:latin typeface="Cambria Math"/>
                                </a:rPr>
                                <m:t>𝟎</m:t>
                              </m:r>
                            </m:e>
                            <m:e>
                              <m:r>
                                <a:rPr lang="en-US" altLang="zh-CN" sz="2000" b="1" i="1" smtClean="0">
                                  <a:solidFill>
                                    <a:srgbClr val="0070C0"/>
                                  </a:solidFill>
                                  <a:latin typeface="Cambria Math"/>
                                </a:rPr>
                                <m:t>𝟑</m:t>
                              </m:r>
                            </m:e>
                          </m:mr>
                        </m:m>
                      </m:e>
                    </m:d>
                  </m:oMath>
                </a14:m>
                <a:endParaRPr lang="zh-CN" altLang="en-US" sz="2000" dirty="0">
                  <a:solidFill>
                    <a:srgbClr val="006666"/>
                  </a:solidFill>
                  <a:latin typeface="+mn-ea"/>
                  <a:ea typeface="+mn-ea"/>
                </a:endParaRPr>
              </a:p>
            </p:txBody>
          </p:sp>
        </mc:Choice>
        <mc:Fallback xmlns="">
          <p:sp>
            <p:nvSpPr>
              <p:cNvPr id="18" name="Rectangle 13"/>
              <p:cNvSpPr>
                <a:spLocks noRot="1" noChangeAspect="1" noMove="1" noResize="1" noEditPoints="1" noAdjustHandles="1" noChangeArrowheads="1" noChangeShapeType="1" noTextEdit="1"/>
              </p:cNvSpPr>
              <p:nvPr/>
            </p:nvSpPr>
            <p:spPr bwMode="auto">
              <a:xfrm>
                <a:off x="793114" y="4969703"/>
                <a:ext cx="8124409" cy="603499"/>
              </a:xfrm>
              <a:prstGeom prst="rect">
                <a:avLst/>
              </a:prstGeom>
              <a:blipFill rotWithShape="1">
                <a:blip r:embed="rId8"/>
                <a:stretch>
                  <a:fillRect l="-750" b="-101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Rectangle 13"/>
              <p:cNvSpPr>
                <a:spLocks noChangeArrowheads="1"/>
              </p:cNvSpPr>
              <p:nvPr/>
            </p:nvSpPr>
            <p:spPr bwMode="auto">
              <a:xfrm>
                <a:off x="793114" y="5573202"/>
                <a:ext cx="8124409" cy="93070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85000"/>
                  <a:buBlip>
                    <a:blip r:embed="rId2"/>
                  </a:buBlip>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SzTx/>
                  <a:buNone/>
                </a:pPr>
                <a:r>
                  <a:rPr lang="en-US" altLang="zh-CN" sz="2000" b="1" dirty="0">
                    <a:solidFill>
                      <a:srgbClr val="006666"/>
                    </a:solidFill>
                    <a:latin typeface="Cambria" pitchFamily="18" charset="0"/>
                    <a:ea typeface="Cambria" pitchFamily="18" charset="0"/>
                  </a:rPr>
                  <a:t>Jordan</a:t>
                </a:r>
                <a:r>
                  <a:rPr lang="zh-CN" altLang="en-US" sz="2000" b="1" dirty="0">
                    <a:solidFill>
                      <a:srgbClr val="006666"/>
                    </a:solidFill>
                    <a:latin typeface="+mn-ea"/>
                    <a:ea typeface="+mn-ea"/>
                  </a:rPr>
                  <a:t>标准形</a:t>
                </a:r>
                <a:r>
                  <a:rPr lang="en-US" altLang="zh-CN" sz="2000" b="1" dirty="0">
                    <a:solidFill>
                      <a:srgbClr val="006666"/>
                    </a:solidFill>
                    <a:latin typeface="+mn-ea"/>
                    <a:ea typeface="+mn-ea"/>
                  </a:rPr>
                  <a:t>:    </a:t>
                </a:r>
                <a14:m>
                  <m:oMath xmlns:m="http://schemas.openxmlformats.org/officeDocument/2006/math">
                    <m:d>
                      <m:dPr>
                        <m:begChr m:val="["/>
                        <m:endChr m:val="]"/>
                        <m:ctrlPr>
                          <a:rPr lang="en-US" altLang="zh-CN" sz="2000" b="1" i="1" smtClean="0">
                            <a:solidFill>
                              <a:srgbClr val="0070C0"/>
                            </a:solidFill>
                            <a:latin typeface="Cambria Math" panose="02040503050406030204" pitchFamily="18" charset="0"/>
                            <a:ea typeface="+mn-ea"/>
                          </a:rPr>
                        </m:ctrlPr>
                      </m:dPr>
                      <m:e>
                        <m:m>
                          <m:mPr>
                            <m:mcs>
                              <m:mc>
                                <m:mcPr>
                                  <m:count m:val="3"/>
                                  <m:mcJc m:val="center"/>
                                </m:mcPr>
                              </m:mc>
                            </m:mcs>
                            <m:ctrlPr>
                              <a:rPr lang="en-US" altLang="zh-CN" sz="2000" b="1" i="1" smtClean="0">
                                <a:solidFill>
                                  <a:srgbClr val="0070C0"/>
                                </a:solidFill>
                                <a:latin typeface="Cambria Math" panose="02040503050406030204" pitchFamily="18" charset="0"/>
                                <a:ea typeface="+mn-ea"/>
                              </a:rPr>
                            </m:ctrlPr>
                          </m:mPr>
                          <m:mr>
                            <m:e>
                              <m:r>
                                <a:rPr lang="en-US" altLang="zh-CN" sz="2000" b="1" i="1" smtClean="0">
                                  <a:solidFill>
                                    <a:srgbClr val="0070C0"/>
                                  </a:solidFill>
                                  <a:latin typeface="Cambria Math"/>
                                  <a:ea typeface="+mn-ea"/>
                                </a:rPr>
                                <m:t>𝟐</m:t>
                              </m:r>
                            </m:e>
                            <m:e>
                              <m:r>
                                <a:rPr lang="en-US" altLang="zh-CN" sz="2000" b="1" i="1" smtClean="0">
                                  <a:solidFill>
                                    <a:srgbClr val="0070C0"/>
                                  </a:solidFill>
                                  <a:latin typeface="Cambria Math"/>
                                  <a:ea typeface="+mn-ea"/>
                                </a:rPr>
                                <m:t>𝟎</m:t>
                              </m:r>
                            </m:e>
                            <m:e>
                              <m:r>
                                <a:rPr lang="en-US" altLang="zh-CN" sz="2000" b="1" i="1" smtClean="0">
                                  <a:solidFill>
                                    <a:srgbClr val="0070C0"/>
                                  </a:solidFill>
                                  <a:latin typeface="Cambria Math" panose="02040503050406030204" pitchFamily="18" charset="0"/>
                                  <a:ea typeface="+mn-ea"/>
                                </a:rPr>
                                <m:t>𝟎</m:t>
                              </m:r>
                            </m:e>
                          </m:mr>
                          <m:mr>
                            <m:e>
                              <m:r>
                                <a:rPr lang="en-US" altLang="zh-CN" sz="2000" b="1" i="1" smtClean="0">
                                  <a:solidFill>
                                    <a:srgbClr val="0070C0"/>
                                  </a:solidFill>
                                  <a:latin typeface="Cambria Math"/>
                                  <a:ea typeface="+mn-ea"/>
                                </a:rPr>
                                <m:t>𝟎</m:t>
                              </m:r>
                            </m:e>
                            <m:e>
                              <m:r>
                                <a:rPr lang="en-US" altLang="zh-CN" sz="2000" b="1" i="1" smtClean="0">
                                  <a:solidFill>
                                    <a:srgbClr val="0070C0"/>
                                  </a:solidFill>
                                  <a:latin typeface="Cambria Math"/>
                                  <a:ea typeface="+mn-ea"/>
                                </a:rPr>
                                <m:t>𝟑</m:t>
                              </m:r>
                            </m:e>
                            <m:e>
                              <m:r>
                                <a:rPr lang="en-US" altLang="zh-CN" sz="2000" b="1" i="1" smtClean="0">
                                  <a:solidFill>
                                    <a:srgbClr val="0070C0"/>
                                  </a:solidFill>
                                  <a:latin typeface="Cambria Math"/>
                                  <a:ea typeface="+mn-ea"/>
                                </a:rPr>
                                <m:t>𝟏</m:t>
                              </m:r>
                            </m:e>
                          </m:mr>
                          <m:mr>
                            <m:e>
                              <m:r>
                                <a:rPr lang="en-US" altLang="zh-CN" sz="2000" b="1" i="1" smtClean="0">
                                  <a:solidFill>
                                    <a:srgbClr val="0070C0"/>
                                  </a:solidFill>
                                  <a:latin typeface="Cambria Math"/>
                                  <a:ea typeface="+mn-ea"/>
                                </a:rPr>
                                <m:t>𝟎</m:t>
                              </m:r>
                            </m:e>
                            <m:e>
                              <m:r>
                                <a:rPr lang="en-US" altLang="zh-CN" sz="2000" b="1" i="1" smtClean="0">
                                  <a:solidFill>
                                    <a:srgbClr val="0070C0"/>
                                  </a:solidFill>
                                  <a:latin typeface="Cambria Math"/>
                                  <a:ea typeface="+mn-ea"/>
                                </a:rPr>
                                <m:t>𝟎</m:t>
                              </m:r>
                            </m:e>
                            <m:e>
                              <m:r>
                                <a:rPr lang="en-US" altLang="zh-CN" sz="2000" b="1" i="1" smtClean="0">
                                  <a:solidFill>
                                    <a:srgbClr val="0070C0"/>
                                  </a:solidFill>
                                  <a:latin typeface="Cambria Math"/>
                                  <a:ea typeface="+mn-ea"/>
                                </a:rPr>
                                <m:t>𝟑</m:t>
                              </m:r>
                            </m:e>
                          </m:mr>
                        </m:m>
                      </m:e>
                    </m:d>
                  </m:oMath>
                </a14:m>
                <a:r>
                  <a:rPr lang="zh-CN" altLang="en-US" sz="2000" b="1" dirty="0">
                    <a:solidFill>
                      <a:srgbClr val="006666"/>
                    </a:solidFill>
                    <a:latin typeface="+mn-ea"/>
                    <a:ea typeface="+mn-ea"/>
                  </a:rPr>
                  <a:t>，或者</a:t>
                </a:r>
                <a14:m>
                  <m:oMath xmlns:m="http://schemas.openxmlformats.org/officeDocument/2006/math">
                    <m:d>
                      <m:dPr>
                        <m:begChr m:val="["/>
                        <m:endChr m:val="]"/>
                        <m:ctrlPr>
                          <a:rPr lang="en-US" altLang="zh-CN" sz="2000" b="1" i="1">
                            <a:solidFill>
                              <a:srgbClr val="0070C0"/>
                            </a:solidFill>
                            <a:latin typeface="Cambria Math" panose="02040503050406030204" pitchFamily="18" charset="0"/>
                          </a:rPr>
                        </m:ctrlPr>
                      </m:dPr>
                      <m:e>
                        <m:m>
                          <m:mPr>
                            <m:mcs>
                              <m:mc>
                                <m:mcPr>
                                  <m:count m:val="3"/>
                                  <m:mcJc m:val="center"/>
                                </m:mcPr>
                              </m:mc>
                            </m:mcs>
                            <m:ctrlPr>
                              <a:rPr lang="en-US" altLang="zh-CN" sz="2000" b="1" i="1">
                                <a:solidFill>
                                  <a:srgbClr val="0070C0"/>
                                </a:solidFill>
                                <a:latin typeface="Cambria Math" panose="02040503050406030204" pitchFamily="18" charset="0"/>
                              </a:rPr>
                            </m:ctrlPr>
                          </m:mPr>
                          <m:mr>
                            <m:e>
                              <m:r>
                                <a:rPr lang="en-US" altLang="zh-CN" sz="2000" b="1" i="1" smtClean="0">
                                  <a:solidFill>
                                    <a:srgbClr val="0070C0"/>
                                  </a:solidFill>
                                  <a:latin typeface="Cambria Math"/>
                                </a:rPr>
                                <m:t>𝟑</m:t>
                              </m:r>
                            </m:e>
                            <m:e>
                              <m:r>
                                <a:rPr lang="en-US" altLang="zh-CN" sz="2000" b="1" i="1" smtClean="0">
                                  <a:solidFill>
                                    <a:srgbClr val="0070C0"/>
                                  </a:solidFill>
                                  <a:latin typeface="Cambria Math"/>
                                </a:rPr>
                                <m:t>𝟏</m:t>
                              </m:r>
                            </m:e>
                            <m:e>
                              <m:r>
                                <a:rPr lang="en-US" altLang="zh-CN" sz="2000" b="1" i="1">
                                  <a:solidFill>
                                    <a:srgbClr val="0070C0"/>
                                  </a:solidFill>
                                  <a:latin typeface="Cambria Math"/>
                                </a:rPr>
                                <m:t>𝟎</m:t>
                              </m:r>
                            </m:e>
                          </m:mr>
                          <m:mr>
                            <m:e>
                              <m:r>
                                <a:rPr lang="en-US" altLang="zh-CN" sz="2000" b="1" i="1">
                                  <a:solidFill>
                                    <a:srgbClr val="0070C0"/>
                                  </a:solidFill>
                                  <a:latin typeface="Cambria Math"/>
                                </a:rPr>
                                <m:t>𝟎</m:t>
                              </m:r>
                            </m:e>
                            <m:e>
                              <m:r>
                                <a:rPr lang="en-US" altLang="zh-CN" sz="2000" b="1" i="1" smtClean="0">
                                  <a:solidFill>
                                    <a:srgbClr val="0070C0"/>
                                  </a:solidFill>
                                  <a:latin typeface="Cambria Math"/>
                                </a:rPr>
                                <m:t>𝟑</m:t>
                              </m:r>
                            </m:e>
                            <m:e>
                              <m:r>
                                <a:rPr lang="en-US" altLang="zh-CN" sz="2000" b="1" i="1" smtClean="0">
                                  <a:solidFill>
                                    <a:srgbClr val="0070C0"/>
                                  </a:solidFill>
                                  <a:latin typeface="Cambria Math"/>
                                </a:rPr>
                                <m:t>𝟎</m:t>
                              </m:r>
                            </m:e>
                          </m:mr>
                          <m:mr>
                            <m:e>
                              <m:r>
                                <a:rPr lang="en-US" altLang="zh-CN" sz="2000" b="1" i="1">
                                  <a:solidFill>
                                    <a:srgbClr val="0070C0"/>
                                  </a:solidFill>
                                  <a:latin typeface="Cambria Math"/>
                                </a:rPr>
                                <m:t>𝟎</m:t>
                              </m:r>
                            </m:e>
                            <m:e>
                              <m:r>
                                <a:rPr lang="en-US" altLang="zh-CN" sz="2000" b="1" i="1">
                                  <a:solidFill>
                                    <a:srgbClr val="0070C0"/>
                                  </a:solidFill>
                                  <a:latin typeface="Cambria Math"/>
                                </a:rPr>
                                <m:t>𝟎</m:t>
                              </m:r>
                            </m:e>
                            <m:e>
                              <m:r>
                                <a:rPr lang="en-US" altLang="zh-CN" sz="2000" b="1" i="1" smtClean="0">
                                  <a:solidFill>
                                    <a:srgbClr val="0070C0"/>
                                  </a:solidFill>
                                  <a:latin typeface="Cambria Math"/>
                                </a:rPr>
                                <m:t>𝟐</m:t>
                              </m:r>
                            </m:e>
                          </m:mr>
                        </m:m>
                      </m:e>
                    </m:d>
                  </m:oMath>
                </a14:m>
                <a:endParaRPr lang="zh-CN" altLang="en-US" sz="2000" b="1" dirty="0">
                  <a:solidFill>
                    <a:srgbClr val="006666"/>
                  </a:solidFill>
                  <a:latin typeface="+mn-ea"/>
                  <a:ea typeface="+mn-ea"/>
                </a:endParaRPr>
              </a:p>
            </p:txBody>
          </p:sp>
        </mc:Choice>
        <mc:Fallback xmlns="">
          <p:sp>
            <p:nvSpPr>
              <p:cNvPr id="19" name="Rectangle 13"/>
              <p:cNvSpPr>
                <a:spLocks noRot="1" noChangeAspect="1" noMove="1" noResize="1" noEditPoints="1" noAdjustHandles="1" noChangeArrowheads="1" noChangeShapeType="1" noTextEdit="1"/>
              </p:cNvSpPr>
              <p:nvPr/>
            </p:nvSpPr>
            <p:spPr bwMode="auto">
              <a:xfrm>
                <a:off x="793114" y="5573202"/>
                <a:ext cx="8124409" cy="930704"/>
              </a:xfrm>
              <a:prstGeom prst="rect">
                <a:avLst/>
              </a:prstGeom>
              <a:blipFill rotWithShape="1">
                <a:blip r:embed="rId9"/>
                <a:stretch>
                  <a:fillRect l="-75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2412842361"/>
      </p:ext>
    </p:extLst>
  </p:cSld>
  <p:clrMapOvr>
    <a:masterClrMapping/>
  </p:clrMapOvr>
  <p:transition spd="slow">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down)">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ppt_x"/>
                                          </p:val>
                                        </p:tav>
                                        <p:tav tm="100000">
                                          <p:val>
                                            <p:strVal val="#ppt_x"/>
                                          </p:val>
                                        </p:tav>
                                      </p:tavLst>
                                    </p:anim>
                                    <p:anim calcmode="lin" valueType="num">
                                      <p:cBhvr additive="base">
                                        <p:cTn id="2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barn(inVertical)">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P spid="1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计算矩阵</a:t>
            </a:r>
            <a:r>
              <a:rPr lang="en-US" altLang="zh-CN" dirty="0"/>
              <a:t>Jordan</a:t>
            </a:r>
            <a:r>
              <a:rPr lang="zh-CN" altLang="en-US" dirty="0"/>
              <a:t>标准形的方法一</a:t>
            </a:r>
          </a:p>
        </p:txBody>
      </p:sp>
      <mc:AlternateContent xmlns:mc="http://schemas.openxmlformats.org/markup-compatibility/2006" xmlns:a14="http://schemas.microsoft.com/office/drawing/2010/main">
        <mc:Choice Requires="a14">
          <p:sp>
            <p:nvSpPr>
              <p:cNvPr id="11" name="Rectangle 13"/>
              <p:cNvSpPr>
                <a:spLocks noChangeArrowheads="1"/>
              </p:cNvSpPr>
              <p:nvPr/>
            </p:nvSpPr>
            <p:spPr bwMode="auto">
              <a:xfrm>
                <a:off x="714791" y="1494331"/>
                <a:ext cx="7415213" cy="146161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SzTx/>
                  <a:buNone/>
                </a:pPr>
                <a:r>
                  <a:rPr lang="zh-CN" altLang="en-US" sz="2400" b="1" dirty="0">
                    <a:solidFill>
                      <a:srgbClr val="006666"/>
                    </a:solidFill>
                    <a:latin typeface="+mn-ea"/>
                    <a:ea typeface="+mn-ea"/>
                  </a:rPr>
                  <a:t>例</a:t>
                </a:r>
                <a:r>
                  <a:rPr lang="en-US" altLang="zh-CN" sz="2400" b="1" dirty="0">
                    <a:solidFill>
                      <a:srgbClr val="006666"/>
                    </a:solidFill>
                    <a:latin typeface="+mn-ea"/>
                    <a:ea typeface="+mn-ea"/>
                  </a:rPr>
                  <a:t>3  </a:t>
                </a:r>
                <a:r>
                  <a:rPr lang="zh-CN" altLang="en-US" sz="2400" b="1" dirty="0">
                    <a:solidFill>
                      <a:srgbClr val="006666"/>
                    </a:solidFill>
                    <a:latin typeface="+mn-ea"/>
                    <a:ea typeface="+mn-ea"/>
                  </a:rPr>
                  <a:t>求矩阵</a:t>
                </a:r>
                <a14:m>
                  <m:oMath xmlns:m="http://schemas.openxmlformats.org/officeDocument/2006/math">
                    <m:r>
                      <a:rPr lang="en-US" altLang="zh-CN" sz="2400" b="1" i="1" smtClean="0">
                        <a:solidFill>
                          <a:srgbClr val="006666"/>
                        </a:solidFill>
                        <a:latin typeface="Cambria Math"/>
                        <a:ea typeface="+mn-ea"/>
                      </a:rPr>
                      <m:t>𝑨</m:t>
                    </m:r>
                    <m:r>
                      <a:rPr lang="en-US" altLang="zh-CN" sz="2400" b="0" i="1" smtClean="0">
                        <a:solidFill>
                          <a:srgbClr val="006666"/>
                        </a:solidFill>
                        <a:latin typeface="Cambria Math"/>
                        <a:ea typeface="+mn-ea"/>
                      </a:rPr>
                      <m:t>=</m:t>
                    </m:r>
                    <m:d>
                      <m:dPr>
                        <m:begChr m:val="["/>
                        <m:endChr m:val="]"/>
                        <m:ctrlPr>
                          <a:rPr lang="en-US" altLang="zh-CN" sz="2400" i="1" smtClean="0">
                            <a:solidFill>
                              <a:srgbClr val="006666"/>
                            </a:solidFill>
                            <a:latin typeface="Cambria Math" panose="02040503050406030204" pitchFamily="18" charset="0"/>
                            <a:ea typeface="+mn-ea"/>
                          </a:rPr>
                        </m:ctrlPr>
                      </m:dPr>
                      <m:e>
                        <m:m>
                          <m:mPr>
                            <m:mcs>
                              <m:mc>
                                <m:mcPr>
                                  <m:count m:val="4"/>
                                  <m:mcJc m:val="center"/>
                                </m:mcPr>
                              </m:mc>
                            </m:mcs>
                            <m:ctrlPr>
                              <a:rPr lang="zh-CN" altLang="en-US" sz="2400" i="1">
                                <a:latin typeface="Cambria Math" panose="02040503050406030204" pitchFamily="18" charset="0"/>
                              </a:rPr>
                            </m:ctrlPr>
                          </m:mPr>
                          <m:mr>
                            <m:e>
                              <m:r>
                                <a:rPr lang="zh-CN" altLang="en-US" sz="2400">
                                  <a:latin typeface="Cambria Math"/>
                                </a:rPr>
                                <m:t>1</m:t>
                              </m:r>
                            </m:e>
                            <m:e/>
                            <m:e/>
                            <m:e/>
                          </m:mr>
                          <m:mr>
                            <m:e/>
                            <m:e>
                              <m:r>
                                <a:rPr lang="zh-CN" altLang="en-US" sz="2400">
                                  <a:latin typeface="Cambria Math"/>
                                </a:rPr>
                                <m:t>1</m:t>
                              </m:r>
                            </m:e>
                            <m:e/>
                            <m:e/>
                          </m:mr>
                          <m:mr>
                            <m:e/>
                            <m:e/>
                            <m:e>
                              <m:r>
                                <a:rPr lang="zh-CN" altLang="en-US" sz="2400">
                                  <a:latin typeface="Cambria Math"/>
                                </a:rPr>
                                <m:t>2</m:t>
                              </m:r>
                            </m:e>
                            <m:e/>
                          </m:mr>
                          <m:mr>
                            <m:e/>
                            <m:e/>
                            <m:e/>
                            <m:e>
                              <m:r>
                                <a:rPr lang="en-US" altLang="zh-CN" sz="2400" b="0" i="0" smtClean="0">
                                  <a:latin typeface="Cambria Math"/>
                                </a:rPr>
                                <m:t>−</m:t>
                              </m:r>
                              <m:r>
                                <a:rPr lang="zh-CN" altLang="en-US" sz="2400">
                                  <a:latin typeface="Cambria Math"/>
                                </a:rPr>
                                <m:t>3</m:t>
                              </m:r>
                            </m:e>
                          </m:mr>
                        </m:m>
                      </m:e>
                    </m:d>
                  </m:oMath>
                </a14:m>
                <a:r>
                  <a:rPr lang="zh-CN" altLang="en-US" sz="2400" b="1" dirty="0">
                    <a:solidFill>
                      <a:srgbClr val="006666"/>
                    </a:solidFill>
                    <a:latin typeface="+mn-ea"/>
                    <a:ea typeface="+mn-ea"/>
                  </a:rPr>
                  <a:t>的</a:t>
                </a:r>
                <a:r>
                  <a:rPr lang="en-US" altLang="zh-CN" sz="2400" b="1" dirty="0">
                    <a:solidFill>
                      <a:srgbClr val="006666"/>
                    </a:solidFill>
                    <a:latin typeface="Cambria" pitchFamily="18" charset="0"/>
                    <a:ea typeface="Cambria" pitchFamily="18" charset="0"/>
                  </a:rPr>
                  <a:t>Jordan</a:t>
                </a:r>
                <a:r>
                  <a:rPr lang="zh-CN" altLang="en-US" sz="2400" b="1" dirty="0">
                    <a:solidFill>
                      <a:srgbClr val="006666"/>
                    </a:solidFill>
                    <a:latin typeface="+mn-ea"/>
                    <a:ea typeface="+mn-ea"/>
                  </a:rPr>
                  <a:t>标准形</a:t>
                </a:r>
                <a:r>
                  <a:rPr lang="en-US" altLang="zh-CN" sz="2400" b="1" dirty="0">
                    <a:solidFill>
                      <a:srgbClr val="006666"/>
                    </a:solidFill>
                    <a:latin typeface="+mn-ea"/>
                    <a:ea typeface="+mn-ea"/>
                  </a:rPr>
                  <a:t>.</a:t>
                </a:r>
                <a:endParaRPr lang="zh-CN" altLang="en-US" sz="2400" b="1" dirty="0">
                  <a:solidFill>
                    <a:srgbClr val="006666"/>
                  </a:solidFill>
                  <a:latin typeface="+mn-ea"/>
                  <a:ea typeface="+mn-ea"/>
                </a:endParaRPr>
              </a:p>
            </p:txBody>
          </p:sp>
        </mc:Choice>
        <mc:Fallback xmlns="">
          <p:sp>
            <p:nvSpPr>
              <p:cNvPr id="11" name="Rectangle 13"/>
              <p:cNvSpPr>
                <a:spLocks noRot="1" noChangeAspect="1" noMove="1" noResize="1" noEditPoints="1" noAdjustHandles="1" noChangeArrowheads="1" noChangeShapeType="1" noTextEdit="1"/>
              </p:cNvSpPr>
              <p:nvPr/>
            </p:nvSpPr>
            <p:spPr bwMode="auto">
              <a:xfrm>
                <a:off x="714791" y="1494331"/>
                <a:ext cx="7415213" cy="1461619"/>
              </a:xfrm>
              <a:prstGeom prst="rect">
                <a:avLst/>
              </a:prstGeom>
              <a:blipFill rotWithShape="1">
                <a:blip r:embed="rId3"/>
                <a:stretch>
                  <a:fillRect l="-12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Rectangle 13"/>
              <p:cNvSpPr>
                <a:spLocks noChangeArrowheads="1"/>
              </p:cNvSpPr>
              <p:nvPr/>
            </p:nvSpPr>
            <p:spPr bwMode="auto">
              <a:xfrm>
                <a:off x="707826" y="4143387"/>
                <a:ext cx="8124409" cy="40709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85000"/>
                  <a:buBlip>
                    <a:blip r:embed="rId2"/>
                  </a:buBlip>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SzTx/>
                  <a:buNone/>
                </a:pPr>
                <a:r>
                  <a:rPr lang="zh-CN" altLang="en-US" sz="2000" b="1" dirty="0">
                    <a:solidFill>
                      <a:srgbClr val="006666"/>
                    </a:solidFill>
                    <a:latin typeface="+mn-ea"/>
                    <a:ea typeface="+mn-ea"/>
                  </a:rPr>
                  <a:t>行列式因子</a:t>
                </a:r>
                <a:r>
                  <a:rPr lang="en-US" altLang="zh-CN" sz="2000" b="1" dirty="0">
                    <a:solidFill>
                      <a:srgbClr val="006666"/>
                    </a:solidFill>
                    <a:latin typeface="+mn-ea"/>
                    <a:ea typeface="+mn-ea"/>
                  </a:rPr>
                  <a:t>:  </a:t>
                </a:r>
                <a14:m>
                  <m:oMath xmlns:m="http://schemas.openxmlformats.org/officeDocument/2006/math">
                    <m:sSub>
                      <m:sSubPr>
                        <m:ctrlPr>
                          <a:rPr lang="en-US" altLang="zh-CN" sz="2000" b="1" i="1" smtClean="0">
                            <a:solidFill>
                              <a:srgbClr val="0070C0"/>
                            </a:solidFill>
                            <a:latin typeface="Cambria Math" panose="02040503050406030204" pitchFamily="18" charset="0"/>
                          </a:rPr>
                        </m:ctrlPr>
                      </m:sSubPr>
                      <m:e>
                        <m:r>
                          <a:rPr lang="en-US" altLang="zh-CN" sz="2000" b="1" i="1">
                            <a:solidFill>
                              <a:srgbClr val="0070C0"/>
                            </a:solidFill>
                            <a:latin typeface="Cambria Math"/>
                          </a:rPr>
                          <m:t>𝑫</m:t>
                        </m:r>
                      </m:e>
                      <m:sub>
                        <m:r>
                          <a:rPr lang="en-US" altLang="zh-CN" sz="2000" b="1" i="1">
                            <a:solidFill>
                              <a:srgbClr val="0070C0"/>
                            </a:solidFill>
                            <a:latin typeface="Cambria Math"/>
                          </a:rPr>
                          <m:t>𝟏</m:t>
                        </m:r>
                      </m:sub>
                    </m:sSub>
                    <m:r>
                      <a:rPr lang="en-US" altLang="zh-CN" sz="2000" b="1" i="1">
                        <a:solidFill>
                          <a:srgbClr val="0070C0"/>
                        </a:solidFill>
                        <a:latin typeface="Cambria Math"/>
                      </a:rPr>
                      <m:t>=</m:t>
                    </m:r>
                    <m:sSub>
                      <m:sSubPr>
                        <m:ctrlPr>
                          <a:rPr lang="en-US" altLang="zh-CN" sz="2000" b="1" i="1">
                            <a:solidFill>
                              <a:srgbClr val="0070C0"/>
                            </a:solidFill>
                            <a:latin typeface="Cambria Math" panose="02040503050406030204" pitchFamily="18" charset="0"/>
                          </a:rPr>
                        </m:ctrlPr>
                      </m:sSubPr>
                      <m:e>
                        <m:r>
                          <a:rPr lang="en-US" altLang="zh-CN" sz="2000" b="1" i="1">
                            <a:solidFill>
                              <a:srgbClr val="0070C0"/>
                            </a:solidFill>
                            <a:latin typeface="Cambria Math"/>
                          </a:rPr>
                          <m:t>𝑫</m:t>
                        </m:r>
                      </m:e>
                      <m:sub>
                        <m:r>
                          <a:rPr lang="en-US" altLang="zh-CN" sz="2000" b="1" i="1">
                            <a:solidFill>
                              <a:srgbClr val="0070C0"/>
                            </a:solidFill>
                            <a:latin typeface="Cambria Math"/>
                          </a:rPr>
                          <m:t>𝟐</m:t>
                        </m:r>
                      </m:sub>
                    </m:sSub>
                    <m:r>
                      <a:rPr lang="en-US" altLang="zh-CN" sz="2000" b="1" i="1">
                        <a:solidFill>
                          <a:srgbClr val="0070C0"/>
                        </a:solidFill>
                        <a:latin typeface="Cambria Math"/>
                      </a:rPr>
                      <m:t>=</m:t>
                    </m:r>
                    <m:r>
                      <a:rPr lang="en-US" altLang="zh-CN" sz="2000" b="1" i="1" smtClean="0">
                        <a:solidFill>
                          <a:srgbClr val="0070C0"/>
                        </a:solidFill>
                        <a:latin typeface="Cambria Math"/>
                      </a:rPr>
                      <m:t>𝟏</m:t>
                    </m:r>
                    <m:r>
                      <a:rPr lang="en-US" altLang="zh-CN" sz="2000" b="1" i="1">
                        <a:solidFill>
                          <a:srgbClr val="0070C0"/>
                        </a:solidFill>
                        <a:latin typeface="Cambria Math"/>
                      </a:rPr>
                      <m:t>,</m:t>
                    </m:r>
                    <m:sSub>
                      <m:sSubPr>
                        <m:ctrlPr>
                          <a:rPr lang="en-US" altLang="zh-CN" sz="2000" b="1" i="1">
                            <a:solidFill>
                              <a:srgbClr val="0070C0"/>
                            </a:solidFill>
                            <a:latin typeface="Cambria Math" panose="02040503050406030204" pitchFamily="18" charset="0"/>
                          </a:rPr>
                        </m:ctrlPr>
                      </m:sSubPr>
                      <m:e>
                        <m:r>
                          <a:rPr lang="en-US" altLang="zh-CN" sz="2000" b="1" i="1">
                            <a:solidFill>
                              <a:srgbClr val="0070C0"/>
                            </a:solidFill>
                            <a:latin typeface="Cambria Math"/>
                          </a:rPr>
                          <m:t>𝑫</m:t>
                        </m:r>
                      </m:e>
                      <m:sub>
                        <m:r>
                          <a:rPr lang="en-US" altLang="zh-CN" sz="2000" b="1" i="1">
                            <a:solidFill>
                              <a:srgbClr val="0070C0"/>
                            </a:solidFill>
                            <a:latin typeface="Cambria Math"/>
                          </a:rPr>
                          <m:t>𝟑</m:t>
                        </m:r>
                      </m:sub>
                    </m:sSub>
                    <m:r>
                      <a:rPr lang="en-US" altLang="zh-CN" sz="2000" b="1" i="1">
                        <a:solidFill>
                          <a:srgbClr val="0070C0"/>
                        </a:solidFill>
                        <a:latin typeface="Cambria Math"/>
                      </a:rPr>
                      <m:t>=</m:t>
                    </m:r>
                    <m:r>
                      <a:rPr lang="en-US" altLang="zh-CN" sz="2000" b="1" i="1">
                        <a:solidFill>
                          <a:srgbClr val="0070C0"/>
                        </a:solidFill>
                        <a:latin typeface="Cambria Math"/>
                      </a:rPr>
                      <m:t>𝝀</m:t>
                    </m:r>
                    <m:r>
                      <a:rPr lang="en-US" altLang="zh-CN" sz="2000" b="1" i="1">
                        <a:solidFill>
                          <a:srgbClr val="0070C0"/>
                        </a:solidFill>
                        <a:latin typeface="Cambria Math"/>
                      </a:rPr>
                      <m:t>−</m:t>
                    </m:r>
                    <m:r>
                      <a:rPr lang="en-US" altLang="zh-CN" sz="2000" b="1" i="1">
                        <a:solidFill>
                          <a:srgbClr val="0070C0"/>
                        </a:solidFill>
                        <a:latin typeface="Cambria Math"/>
                      </a:rPr>
                      <m:t>𝟏</m:t>
                    </m:r>
                    <m:r>
                      <a:rPr lang="en-US" altLang="zh-CN" sz="2000" b="1" i="1" smtClean="0">
                        <a:solidFill>
                          <a:srgbClr val="0070C0"/>
                        </a:solidFill>
                        <a:latin typeface="Cambria Math"/>
                      </a:rPr>
                      <m:t>,</m:t>
                    </m:r>
                    <m:sSub>
                      <m:sSubPr>
                        <m:ctrlPr>
                          <a:rPr lang="en-US" altLang="zh-CN" sz="2000" b="1" i="1" smtClean="0">
                            <a:solidFill>
                              <a:srgbClr val="0070C0"/>
                            </a:solidFill>
                            <a:latin typeface="Cambria Math" panose="02040503050406030204" pitchFamily="18" charset="0"/>
                          </a:rPr>
                        </m:ctrlPr>
                      </m:sSubPr>
                      <m:e>
                        <m:r>
                          <a:rPr lang="en-US" altLang="zh-CN" sz="2000" b="1" i="1" smtClean="0">
                            <a:solidFill>
                              <a:srgbClr val="0070C0"/>
                            </a:solidFill>
                            <a:latin typeface="Cambria Math"/>
                          </a:rPr>
                          <m:t>𝑫</m:t>
                        </m:r>
                      </m:e>
                      <m:sub>
                        <m:r>
                          <a:rPr lang="en-US" altLang="zh-CN" sz="2000" b="1" i="1" smtClean="0">
                            <a:solidFill>
                              <a:srgbClr val="0070C0"/>
                            </a:solidFill>
                            <a:latin typeface="Cambria Math"/>
                          </a:rPr>
                          <m:t>𝟒</m:t>
                        </m:r>
                      </m:sub>
                    </m:sSub>
                    <m:r>
                      <a:rPr lang="en-US" altLang="zh-CN" sz="2000" b="1" i="1" smtClean="0">
                        <a:solidFill>
                          <a:srgbClr val="0070C0"/>
                        </a:solidFill>
                        <a:latin typeface="Cambria Math"/>
                      </a:rPr>
                      <m:t>=</m:t>
                    </m:r>
                    <m:sSup>
                      <m:sSupPr>
                        <m:ctrlPr>
                          <a:rPr lang="en-US" altLang="zh-CN" sz="2000" b="1" i="1" smtClean="0">
                            <a:solidFill>
                              <a:srgbClr val="0070C0"/>
                            </a:solidFill>
                            <a:latin typeface="Cambria Math" panose="02040503050406030204" pitchFamily="18" charset="0"/>
                          </a:rPr>
                        </m:ctrlPr>
                      </m:sSupPr>
                      <m:e>
                        <m:d>
                          <m:dPr>
                            <m:ctrlPr>
                              <a:rPr lang="en-US" altLang="zh-CN" sz="2000" b="1" i="1" smtClean="0">
                                <a:solidFill>
                                  <a:srgbClr val="0070C0"/>
                                </a:solidFill>
                                <a:latin typeface="Cambria Math" panose="02040503050406030204" pitchFamily="18" charset="0"/>
                              </a:rPr>
                            </m:ctrlPr>
                          </m:dPr>
                          <m:e>
                            <m:r>
                              <a:rPr lang="en-US" altLang="zh-CN" sz="2000" b="1" i="1" smtClean="0">
                                <a:solidFill>
                                  <a:srgbClr val="0070C0"/>
                                </a:solidFill>
                                <a:latin typeface="Cambria Math"/>
                              </a:rPr>
                              <m:t>𝝀</m:t>
                            </m:r>
                            <m:r>
                              <a:rPr lang="en-US" altLang="zh-CN" sz="2000" b="1" i="1" smtClean="0">
                                <a:solidFill>
                                  <a:srgbClr val="0070C0"/>
                                </a:solidFill>
                                <a:latin typeface="Cambria Math"/>
                              </a:rPr>
                              <m:t>−</m:t>
                            </m:r>
                            <m:r>
                              <a:rPr lang="en-US" altLang="zh-CN" sz="2000" b="1" i="1" smtClean="0">
                                <a:solidFill>
                                  <a:srgbClr val="0070C0"/>
                                </a:solidFill>
                                <a:latin typeface="Cambria Math"/>
                              </a:rPr>
                              <m:t>𝟏</m:t>
                            </m:r>
                          </m:e>
                        </m:d>
                      </m:e>
                      <m:sup>
                        <m:r>
                          <a:rPr lang="en-US" altLang="zh-CN" sz="2000" b="1" i="1" smtClean="0">
                            <a:solidFill>
                              <a:srgbClr val="0070C0"/>
                            </a:solidFill>
                            <a:latin typeface="Cambria Math"/>
                          </a:rPr>
                          <m:t>𝟐</m:t>
                        </m:r>
                      </m:sup>
                    </m:sSup>
                    <m:d>
                      <m:dPr>
                        <m:ctrlPr>
                          <a:rPr lang="en-US" altLang="zh-CN" sz="2000" b="1" i="1" smtClean="0">
                            <a:solidFill>
                              <a:srgbClr val="0070C0"/>
                            </a:solidFill>
                            <a:latin typeface="Cambria Math" panose="02040503050406030204" pitchFamily="18" charset="0"/>
                          </a:rPr>
                        </m:ctrlPr>
                      </m:dPr>
                      <m:e>
                        <m:r>
                          <a:rPr lang="en-US" altLang="zh-CN" sz="2000" b="1" i="1" smtClean="0">
                            <a:solidFill>
                              <a:srgbClr val="0070C0"/>
                            </a:solidFill>
                            <a:latin typeface="Cambria Math"/>
                          </a:rPr>
                          <m:t>𝝀</m:t>
                        </m:r>
                        <m:r>
                          <a:rPr lang="en-US" altLang="zh-CN" sz="2000" b="1" i="1" smtClean="0">
                            <a:solidFill>
                              <a:srgbClr val="0070C0"/>
                            </a:solidFill>
                            <a:latin typeface="Cambria Math"/>
                          </a:rPr>
                          <m:t>−</m:t>
                        </m:r>
                        <m:r>
                          <a:rPr lang="en-US" altLang="zh-CN" sz="2000" b="1" i="1" smtClean="0">
                            <a:solidFill>
                              <a:srgbClr val="0070C0"/>
                            </a:solidFill>
                            <a:latin typeface="Cambria Math"/>
                          </a:rPr>
                          <m:t>𝟐</m:t>
                        </m:r>
                      </m:e>
                    </m:d>
                    <m:r>
                      <a:rPr lang="en-US" altLang="zh-CN" sz="2000" b="1" i="1" smtClean="0">
                        <a:solidFill>
                          <a:srgbClr val="0070C0"/>
                        </a:solidFill>
                        <a:latin typeface="Cambria Math"/>
                      </a:rPr>
                      <m:t>(</m:t>
                    </m:r>
                    <m:r>
                      <a:rPr lang="en-US" altLang="zh-CN" sz="2000" b="1" i="1" smtClean="0">
                        <a:solidFill>
                          <a:srgbClr val="0070C0"/>
                        </a:solidFill>
                        <a:latin typeface="Cambria Math"/>
                      </a:rPr>
                      <m:t>𝝀</m:t>
                    </m:r>
                    <m:r>
                      <a:rPr lang="en-US" altLang="zh-CN" sz="2000" b="1" i="1" smtClean="0">
                        <a:solidFill>
                          <a:srgbClr val="0070C0"/>
                        </a:solidFill>
                        <a:latin typeface="Cambria Math"/>
                      </a:rPr>
                      <m:t>+</m:t>
                    </m:r>
                    <m:r>
                      <a:rPr lang="en-US" altLang="zh-CN" sz="2000" b="1" i="1" smtClean="0">
                        <a:solidFill>
                          <a:srgbClr val="0070C0"/>
                        </a:solidFill>
                        <a:latin typeface="Cambria Math"/>
                      </a:rPr>
                      <m:t>𝟑</m:t>
                    </m:r>
                    <m:r>
                      <a:rPr lang="en-US" altLang="zh-CN" sz="2000" b="1" i="1" smtClean="0">
                        <a:solidFill>
                          <a:srgbClr val="0070C0"/>
                        </a:solidFill>
                        <a:latin typeface="Cambria Math"/>
                      </a:rPr>
                      <m:t>)</m:t>
                    </m:r>
                  </m:oMath>
                </a14:m>
                <a:r>
                  <a:rPr lang="en-US" altLang="zh-CN" sz="2000" b="1" dirty="0">
                    <a:solidFill>
                      <a:srgbClr val="006666"/>
                    </a:solidFill>
                    <a:latin typeface="+mn-ea"/>
                    <a:ea typeface="+mn-ea"/>
                  </a:rPr>
                  <a:t> </a:t>
                </a:r>
                <a:endParaRPr lang="zh-CN" altLang="en-US" sz="2000" dirty="0">
                  <a:solidFill>
                    <a:srgbClr val="006666"/>
                  </a:solidFill>
                  <a:latin typeface="+mn-ea"/>
                  <a:ea typeface="+mn-ea"/>
                </a:endParaRPr>
              </a:p>
            </p:txBody>
          </p:sp>
        </mc:Choice>
        <mc:Fallback xmlns="">
          <p:sp>
            <p:nvSpPr>
              <p:cNvPr id="15" name="Rectangle 13"/>
              <p:cNvSpPr>
                <a:spLocks noRot="1" noChangeAspect="1" noMove="1" noResize="1" noEditPoints="1" noAdjustHandles="1" noChangeArrowheads="1" noChangeShapeType="1" noTextEdit="1"/>
              </p:cNvSpPr>
              <p:nvPr/>
            </p:nvSpPr>
            <p:spPr bwMode="auto">
              <a:xfrm>
                <a:off x="707826" y="4143387"/>
                <a:ext cx="8124409" cy="407099"/>
              </a:xfrm>
              <a:prstGeom prst="rect">
                <a:avLst/>
              </a:prstGeom>
              <a:blipFill rotWithShape="1">
                <a:blip r:embed="rId4"/>
                <a:stretch>
                  <a:fillRect l="-750" t="-6061" b="-2727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Rectangle 13"/>
              <p:cNvSpPr>
                <a:spLocks noChangeArrowheads="1"/>
              </p:cNvSpPr>
              <p:nvPr/>
            </p:nvSpPr>
            <p:spPr bwMode="auto">
              <a:xfrm>
                <a:off x="724604" y="4622957"/>
                <a:ext cx="8124409" cy="40011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85000"/>
                  <a:buBlip>
                    <a:blip r:embed="rId2"/>
                  </a:buBlip>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SzTx/>
                  <a:buNone/>
                </a:pPr>
                <a:r>
                  <a:rPr lang="zh-CN" altLang="en-US" sz="2000" b="1" dirty="0">
                    <a:solidFill>
                      <a:srgbClr val="006666"/>
                    </a:solidFill>
                    <a:latin typeface="+mn-ea"/>
                    <a:ea typeface="+mn-ea"/>
                  </a:rPr>
                  <a:t>不变因子</a:t>
                </a:r>
                <a:r>
                  <a:rPr lang="en-US" altLang="zh-CN" sz="2000" b="1" dirty="0">
                    <a:solidFill>
                      <a:srgbClr val="006666"/>
                    </a:solidFill>
                    <a:latin typeface="+mn-ea"/>
                    <a:ea typeface="+mn-ea"/>
                  </a:rPr>
                  <a:t>:   </a:t>
                </a:r>
                <a14:m>
                  <m:oMath xmlns:m="http://schemas.openxmlformats.org/officeDocument/2006/math">
                    <m:sSub>
                      <m:sSubPr>
                        <m:ctrlPr>
                          <a:rPr lang="en-US" altLang="zh-CN" sz="2000" b="1" i="1">
                            <a:solidFill>
                              <a:srgbClr val="0070C0"/>
                            </a:solidFill>
                            <a:latin typeface="Cambria Math" panose="02040503050406030204" pitchFamily="18" charset="0"/>
                          </a:rPr>
                        </m:ctrlPr>
                      </m:sSubPr>
                      <m:e>
                        <m:r>
                          <a:rPr lang="en-US" altLang="zh-CN" sz="2000" b="1" i="1">
                            <a:solidFill>
                              <a:srgbClr val="0070C0"/>
                            </a:solidFill>
                            <a:latin typeface="Cambria Math"/>
                          </a:rPr>
                          <m:t>𝒅</m:t>
                        </m:r>
                      </m:e>
                      <m:sub>
                        <m:r>
                          <a:rPr lang="en-US" altLang="zh-CN" sz="2000" b="1" i="1">
                            <a:solidFill>
                              <a:srgbClr val="0070C0"/>
                            </a:solidFill>
                            <a:latin typeface="Cambria Math"/>
                          </a:rPr>
                          <m:t>𝟏</m:t>
                        </m:r>
                      </m:sub>
                    </m:sSub>
                    <m:r>
                      <a:rPr lang="en-US" altLang="zh-CN" sz="2000" b="1" i="1">
                        <a:solidFill>
                          <a:srgbClr val="0070C0"/>
                        </a:solidFill>
                        <a:latin typeface="Cambria Math"/>
                      </a:rPr>
                      <m:t>=</m:t>
                    </m:r>
                    <m:sSub>
                      <m:sSubPr>
                        <m:ctrlPr>
                          <a:rPr lang="en-US" altLang="zh-CN" sz="2000" b="1" i="1">
                            <a:solidFill>
                              <a:srgbClr val="0070C0"/>
                            </a:solidFill>
                            <a:latin typeface="Cambria Math" panose="02040503050406030204" pitchFamily="18" charset="0"/>
                          </a:rPr>
                        </m:ctrlPr>
                      </m:sSubPr>
                      <m:e>
                        <m:r>
                          <a:rPr lang="en-US" altLang="zh-CN" sz="2000" b="1" i="1">
                            <a:solidFill>
                              <a:srgbClr val="0070C0"/>
                            </a:solidFill>
                            <a:latin typeface="Cambria Math"/>
                          </a:rPr>
                          <m:t>𝒅</m:t>
                        </m:r>
                      </m:e>
                      <m:sub>
                        <m:r>
                          <a:rPr lang="en-US" altLang="zh-CN" sz="2000" b="1" i="1">
                            <a:solidFill>
                              <a:srgbClr val="0070C0"/>
                            </a:solidFill>
                            <a:latin typeface="Cambria Math"/>
                          </a:rPr>
                          <m:t>𝟐</m:t>
                        </m:r>
                      </m:sub>
                    </m:sSub>
                    <m:r>
                      <a:rPr lang="en-US" altLang="zh-CN" sz="2000" b="1" i="1">
                        <a:solidFill>
                          <a:srgbClr val="0070C0"/>
                        </a:solidFill>
                        <a:latin typeface="Cambria Math"/>
                      </a:rPr>
                      <m:t>=</m:t>
                    </m:r>
                    <m:r>
                      <a:rPr lang="en-US" altLang="zh-CN" sz="2000" b="1" i="1" smtClean="0">
                        <a:solidFill>
                          <a:srgbClr val="0070C0"/>
                        </a:solidFill>
                        <a:latin typeface="Cambria Math"/>
                      </a:rPr>
                      <m:t>𝟏</m:t>
                    </m:r>
                    <m:r>
                      <a:rPr lang="en-US" altLang="zh-CN" sz="2000" b="1" i="1">
                        <a:solidFill>
                          <a:srgbClr val="0070C0"/>
                        </a:solidFill>
                        <a:latin typeface="Cambria Math"/>
                      </a:rPr>
                      <m:t>,</m:t>
                    </m:r>
                    <m:sSub>
                      <m:sSubPr>
                        <m:ctrlPr>
                          <a:rPr lang="en-US" altLang="zh-CN" sz="2000" b="1" i="1">
                            <a:solidFill>
                              <a:srgbClr val="0070C0"/>
                            </a:solidFill>
                            <a:latin typeface="Cambria Math" panose="02040503050406030204" pitchFamily="18" charset="0"/>
                          </a:rPr>
                        </m:ctrlPr>
                      </m:sSubPr>
                      <m:e>
                        <m:r>
                          <a:rPr lang="en-US" altLang="zh-CN" sz="2000" b="1" i="1">
                            <a:solidFill>
                              <a:srgbClr val="0070C0"/>
                            </a:solidFill>
                            <a:latin typeface="Cambria Math"/>
                          </a:rPr>
                          <m:t>𝒅</m:t>
                        </m:r>
                      </m:e>
                      <m:sub>
                        <m:r>
                          <a:rPr lang="en-US" altLang="zh-CN" sz="2000" b="1" i="1">
                            <a:solidFill>
                              <a:srgbClr val="0070C0"/>
                            </a:solidFill>
                            <a:latin typeface="Cambria Math"/>
                          </a:rPr>
                          <m:t>𝟑</m:t>
                        </m:r>
                      </m:sub>
                    </m:sSub>
                    <m:r>
                      <a:rPr lang="en-US" altLang="zh-CN" sz="2000" b="1" i="1">
                        <a:solidFill>
                          <a:srgbClr val="0070C0"/>
                        </a:solidFill>
                        <a:latin typeface="Cambria Math"/>
                      </a:rPr>
                      <m:t>=</m:t>
                    </m:r>
                    <m:r>
                      <a:rPr lang="en-US" altLang="zh-CN" sz="2000" b="1" i="1">
                        <a:solidFill>
                          <a:srgbClr val="0070C0"/>
                        </a:solidFill>
                        <a:latin typeface="Cambria Math"/>
                      </a:rPr>
                      <m:t>𝝀</m:t>
                    </m:r>
                    <m:r>
                      <a:rPr lang="en-US" altLang="zh-CN" sz="2000" b="1" i="1">
                        <a:solidFill>
                          <a:srgbClr val="0070C0"/>
                        </a:solidFill>
                        <a:latin typeface="Cambria Math"/>
                      </a:rPr>
                      <m:t>−</m:t>
                    </m:r>
                    <m:r>
                      <a:rPr lang="en-US" altLang="zh-CN" sz="2000" b="1" i="1">
                        <a:solidFill>
                          <a:srgbClr val="0070C0"/>
                        </a:solidFill>
                        <a:latin typeface="Cambria Math"/>
                      </a:rPr>
                      <m:t>𝟏</m:t>
                    </m:r>
                    <m:r>
                      <a:rPr lang="en-US" altLang="zh-CN" sz="2000" b="1" i="1" smtClean="0">
                        <a:solidFill>
                          <a:srgbClr val="0070C0"/>
                        </a:solidFill>
                        <a:latin typeface="Cambria Math"/>
                      </a:rPr>
                      <m:t>,</m:t>
                    </m:r>
                    <m:sSub>
                      <m:sSubPr>
                        <m:ctrlPr>
                          <a:rPr lang="en-US" altLang="zh-CN" sz="2000" b="1" i="1" smtClean="0">
                            <a:solidFill>
                              <a:srgbClr val="0070C0"/>
                            </a:solidFill>
                            <a:latin typeface="Cambria Math" panose="02040503050406030204" pitchFamily="18" charset="0"/>
                          </a:rPr>
                        </m:ctrlPr>
                      </m:sSubPr>
                      <m:e>
                        <m:r>
                          <a:rPr lang="en-US" altLang="zh-CN" sz="2000" b="1" i="1" smtClean="0">
                            <a:solidFill>
                              <a:srgbClr val="0070C0"/>
                            </a:solidFill>
                            <a:latin typeface="Cambria Math"/>
                          </a:rPr>
                          <m:t>𝒅</m:t>
                        </m:r>
                      </m:e>
                      <m:sub>
                        <m:r>
                          <a:rPr lang="en-US" altLang="zh-CN" sz="2000" b="1" i="1" smtClean="0">
                            <a:solidFill>
                              <a:srgbClr val="0070C0"/>
                            </a:solidFill>
                            <a:latin typeface="Cambria Math"/>
                          </a:rPr>
                          <m:t>𝟒</m:t>
                        </m:r>
                      </m:sub>
                    </m:sSub>
                    <m:r>
                      <a:rPr lang="en-US" altLang="zh-CN" sz="2000" b="1" i="1" smtClean="0">
                        <a:solidFill>
                          <a:srgbClr val="0070C0"/>
                        </a:solidFill>
                        <a:latin typeface="Cambria Math"/>
                      </a:rPr>
                      <m:t>=(</m:t>
                    </m:r>
                    <m:r>
                      <a:rPr lang="en-US" altLang="zh-CN" sz="2000" b="1" i="1" smtClean="0">
                        <a:solidFill>
                          <a:srgbClr val="0070C0"/>
                        </a:solidFill>
                        <a:latin typeface="Cambria Math"/>
                      </a:rPr>
                      <m:t>𝝀</m:t>
                    </m:r>
                    <m:r>
                      <a:rPr lang="en-US" altLang="zh-CN" sz="2000" b="1" i="1" smtClean="0">
                        <a:solidFill>
                          <a:srgbClr val="0070C0"/>
                        </a:solidFill>
                        <a:latin typeface="Cambria Math"/>
                      </a:rPr>
                      <m:t>−</m:t>
                    </m:r>
                    <m:r>
                      <a:rPr lang="en-US" altLang="zh-CN" sz="2000" b="1" i="1" smtClean="0">
                        <a:solidFill>
                          <a:srgbClr val="0070C0"/>
                        </a:solidFill>
                        <a:latin typeface="Cambria Math"/>
                      </a:rPr>
                      <m:t>𝟏</m:t>
                    </m:r>
                    <m:r>
                      <a:rPr lang="en-US" altLang="zh-CN" sz="2000" b="1" i="1" smtClean="0">
                        <a:solidFill>
                          <a:srgbClr val="0070C0"/>
                        </a:solidFill>
                        <a:latin typeface="Cambria Math"/>
                      </a:rPr>
                      <m:t>)</m:t>
                    </m:r>
                    <m:d>
                      <m:dPr>
                        <m:ctrlPr>
                          <a:rPr lang="en-US" altLang="zh-CN" sz="2000" b="1" i="1">
                            <a:solidFill>
                              <a:srgbClr val="0070C0"/>
                            </a:solidFill>
                            <a:latin typeface="Cambria Math" panose="02040503050406030204" pitchFamily="18" charset="0"/>
                          </a:rPr>
                        </m:ctrlPr>
                      </m:dPr>
                      <m:e>
                        <m:r>
                          <a:rPr lang="en-US" altLang="zh-CN" sz="2000" b="1" i="1">
                            <a:solidFill>
                              <a:srgbClr val="0070C0"/>
                            </a:solidFill>
                            <a:latin typeface="Cambria Math"/>
                          </a:rPr>
                          <m:t>𝝀</m:t>
                        </m:r>
                        <m:r>
                          <a:rPr lang="en-US" altLang="zh-CN" sz="2000" b="1" i="1">
                            <a:solidFill>
                              <a:srgbClr val="0070C0"/>
                            </a:solidFill>
                            <a:latin typeface="Cambria Math"/>
                          </a:rPr>
                          <m:t>−</m:t>
                        </m:r>
                        <m:r>
                          <a:rPr lang="en-US" altLang="zh-CN" sz="2000" b="1" i="1">
                            <a:solidFill>
                              <a:srgbClr val="0070C0"/>
                            </a:solidFill>
                            <a:latin typeface="Cambria Math"/>
                          </a:rPr>
                          <m:t>𝟐</m:t>
                        </m:r>
                      </m:e>
                    </m:d>
                    <m:r>
                      <a:rPr lang="en-US" altLang="zh-CN" sz="2000" b="0" i="0" smtClean="0">
                        <a:solidFill>
                          <a:srgbClr val="0070C0"/>
                        </a:solidFill>
                        <a:latin typeface="Cambria Math"/>
                      </a:rPr>
                      <m:t>(</m:t>
                    </m:r>
                    <m:r>
                      <a:rPr lang="en-US" altLang="zh-CN" sz="2000" b="0" i="1" smtClean="0">
                        <a:solidFill>
                          <a:srgbClr val="0070C0"/>
                        </a:solidFill>
                        <a:latin typeface="Cambria Math"/>
                      </a:rPr>
                      <m:t>𝜆</m:t>
                    </m:r>
                    <m:r>
                      <a:rPr lang="en-US" altLang="zh-CN" sz="2000" b="0" i="1" smtClean="0">
                        <a:solidFill>
                          <a:srgbClr val="0070C0"/>
                        </a:solidFill>
                        <a:latin typeface="Cambria Math"/>
                      </a:rPr>
                      <m:t>+3)</m:t>
                    </m:r>
                  </m:oMath>
                </a14:m>
                <a:endParaRPr lang="zh-CN" altLang="en-US" sz="2000" dirty="0">
                  <a:solidFill>
                    <a:srgbClr val="006666"/>
                  </a:solidFill>
                  <a:latin typeface="+mn-ea"/>
                </a:endParaRPr>
              </a:p>
            </p:txBody>
          </p:sp>
        </mc:Choice>
        <mc:Fallback xmlns="">
          <p:sp>
            <p:nvSpPr>
              <p:cNvPr id="16" name="Rectangle 13"/>
              <p:cNvSpPr>
                <a:spLocks noRot="1" noChangeAspect="1" noMove="1" noResize="1" noEditPoints="1" noAdjustHandles="1" noChangeArrowheads="1" noChangeShapeType="1" noTextEdit="1"/>
              </p:cNvSpPr>
              <p:nvPr/>
            </p:nvSpPr>
            <p:spPr bwMode="auto">
              <a:xfrm>
                <a:off x="724604" y="4622957"/>
                <a:ext cx="8124409" cy="400110"/>
              </a:xfrm>
              <a:prstGeom prst="rect">
                <a:avLst/>
              </a:prstGeom>
              <a:blipFill rotWithShape="1">
                <a:blip r:embed="rId5"/>
                <a:stretch>
                  <a:fillRect l="-825" t="-7576" b="-2575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Rectangle 13"/>
              <p:cNvSpPr>
                <a:spLocks noChangeArrowheads="1"/>
              </p:cNvSpPr>
              <p:nvPr/>
            </p:nvSpPr>
            <p:spPr bwMode="auto">
              <a:xfrm>
                <a:off x="732993" y="5068973"/>
                <a:ext cx="8124409" cy="40709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85000"/>
                  <a:buBlip>
                    <a:blip r:embed="rId2"/>
                  </a:buBlip>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SzTx/>
                  <a:buNone/>
                </a:pPr>
                <a:r>
                  <a:rPr lang="zh-CN" altLang="en-US" sz="2000" b="1" dirty="0">
                    <a:solidFill>
                      <a:srgbClr val="006666"/>
                    </a:solidFill>
                    <a:latin typeface="+mn-ea"/>
                    <a:ea typeface="+mn-ea"/>
                  </a:rPr>
                  <a:t>初级因子</a:t>
                </a:r>
                <a:r>
                  <a:rPr lang="en-US" altLang="zh-CN" sz="2000" b="1" dirty="0">
                    <a:solidFill>
                      <a:srgbClr val="006666"/>
                    </a:solidFill>
                    <a:latin typeface="+mn-ea"/>
                    <a:ea typeface="+mn-ea"/>
                  </a:rPr>
                  <a:t>:     </a:t>
                </a:r>
                <a14:m>
                  <m:oMath xmlns:m="http://schemas.openxmlformats.org/officeDocument/2006/math">
                    <m:r>
                      <a:rPr lang="en-US" altLang="zh-CN" sz="2000" b="1" i="1" smtClean="0">
                        <a:solidFill>
                          <a:srgbClr val="0070C0"/>
                        </a:solidFill>
                        <a:latin typeface="Cambria Math" panose="02040503050406030204" pitchFamily="18" charset="0"/>
                      </a:rPr>
                      <m:t>𝝀</m:t>
                    </m:r>
                    <m:r>
                      <a:rPr lang="en-US" altLang="zh-CN" sz="2000" b="1" i="1" smtClean="0">
                        <a:solidFill>
                          <a:srgbClr val="0070C0"/>
                        </a:solidFill>
                        <a:latin typeface="Cambria Math"/>
                      </a:rPr>
                      <m:t>−</m:t>
                    </m:r>
                    <m:r>
                      <a:rPr lang="en-US" altLang="zh-CN" sz="2000" b="1" i="1" smtClean="0">
                        <a:solidFill>
                          <a:srgbClr val="0070C0"/>
                        </a:solidFill>
                        <a:latin typeface="Cambria Math"/>
                      </a:rPr>
                      <m:t>𝟏</m:t>
                    </m:r>
                    <m:r>
                      <a:rPr lang="en-US" altLang="zh-CN" sz="2000" b="1" i="1" smtClean="0">
                        <a:solidFill>
                          <a:srgbClr val="0070C0"/>
                        </a:solidFill>
                        <a:latin typeface="Cambria Math"/>
                      </a:rPr>
                      <m:t>,</m:t>
                    </m:r>
                    <m:r>
                      <a:rPr lang="en-US" altLang="zh-CN" sz="2000" b="1" i="1" smtClean="0">
                        <a:solidFill>
                          <a:srgbClr val="0070C0"/>
                        </a:solidFill>
                        <a:latin typeface="Cambria Math"/>
                      </a:rPr>
                      <m:t>𝝀</m:t>
                    </m:r>
                    <m:r>
                      <a:rPr lang="en-US" altLang="zh-CN" sz="2000" b="1" i="1" smtClean="0">
                        <a:solidFill>
                          <a:srgbClr val="0070C0"/>
                        </a:solidFill>
                        <a:latin typeface="Cambria Math"/>
                      </a:rPr>
                      <m:t>−</m:t>
                    </m:r>
                    <m:r>
                      <a:rPr lang="en-US" altLang="zh-CN" sz="2000" b="1" i="1" smtClean="0">
                        <a:solidFill>
                          <a:srgbClr val="0070C0"/>
                        </a:solidFill>
                        <a:latin typeface="Cambria Math"/>
                      </a:rPr>
                      <m:t>𝟏</m:t>
                    </m:r>
                    <m:r>
                      <a:rPr lang="en-US" altLang="zh-CN" sz="2000" b="1" i="1" smtClean="0">
                        <a:solidFill>
                          <a:srgbClr val="0070C0"/>
                        </a:solidFill>
                        <a:latin typeface="Cambria Math"/>
                      </a:rPr>
                      <m:t>,</m:t>
                    </m:r>
                    <m:r>
                      <a:rPr lang="en-US" altLang="zh-CN" sz="2000" b="1" i="1">
                        <a:solidFill>
                          <a:srgbClr val="0070C0"/>
                        </a:solidFill>
                        <a:latin typeface="Cambria Math"/>
                      </a:rPr>
                      <m:t>𝝀</m:t>
                    </m:r>
                    <m:r>
                      <a:rPr lang="en-US" altLang="zh-CN" sz="2000" b="1" i="1">
                        <a:solidFill>
                          <a:srgbClr val="0070C0"/>
                        </a:solidFill>
                        <a:latin typeface="Cambria Math"/>
                      </a:rPr>
                      <m:t>−</m:t>
                    </m:r>
                    <m:r>
                      <a:rPr lang="en-US" altLang="zh-CN" sz="2000" b="1" i="1" smtClean="0">
                        <a:solidFill>
                          <a:srgbClr val="0070C0"/>
                        </a:solidFill>
                        <a:latin typeface="Cambria Math"/>
                      </a:rPr>
                      <m:t>𝟐</m:t>
                    </m:r>
                    <m:r>
                      <a:rPr lang="en-US" altLang="zh-CN" sz="2000" b="1" i="1">
                        <a:solidFill>
                          <a:srgbClr val="0070C0"/>
                        </a:solidFill>
                        <a:latin typeface="Cambria Math"/>
                      </a:rPr>
                      <m:t>,</m:t>
                    </m:r>
                    <m:r>
                      <a:rPr lang="en-US" altLang="zh-CN" sz="2000" b="1" i="1" smtClean="0">
                        <a:solidFill>
                          <a:srgbClr val="0070C0"/>
                        </a:solidFill>
                        <a:latin typeface="Cambria Math"/>
                      </a:rPr>
                      <m:t> </m:t>
                    </m:r>
                    <m:r>
                      <a:rPr lang="en-US" altLang="zh-CN" sz="2000" b="1" i="1" smtClean="0">
                        <a:solidFill>
                          <a:srgbClr val="0070C0"/>
                        </a:solidFill>
                        <a:latin typeface="Cambria Math"/>
                      </a:rPr>
                      <m:t>𝝀</m:t>
                    </m:r>
                    <m:r>
                      <a:rPr lang="en-US" altLang="zh-CN" sz="2000" b="1" i="1" smtClean="0">
                        <a:solidFill>
                          <a:srgbClr val="0070C0"/>
                        </a:solidFill>
                        <a:latin typeface="Cambria Math"/>
                      </a:rPr>
                      <m:t>+</m:t>
                    </m:r>
                    <m:r>
                      <a:rPr lang="en-US" altLang="zh-CN" sz="2000" b="1" i="1" smtClean="0">
                        <a:solidFill>
                          <a:srgbClr val="0070C0"/>
                        </a:solidFill>
                        <a:latin typeface="Cambria Math"/>
                      </a:rPr>
                      <m:t>𝟑</m:t>
                    </m:r>
                  </m:oMath>
                </a14:m>
                <a:endParaRPr lang="zh-CN" altLang="en-US" sz="2000" dirty="0">
                  <a:solidFill>
                    <a:srgbClr val="006666"/>
                  </a:solidFill>
                  <a:latin typeface="+mn-ea"/>
                  <a:ea typeface="+mn-ea"/>
                </a:endParaRPr>
              </a:p>
            </p:txBody>
          </p:sp>
        </mc:Choice>
        <mc:Fallback xmlns="">
          <p:sp>
            <p:nvSpPr>
              <p:cNvPr id="17" name="Rectangle 13"/>
              <p:cNvSpPr>
                <a:spLocks noRot="1" noChangeAspect="1" noMove="1" noResize="1" noEditPoints="1" noAdjustHandles="1" noChangeArrowheads="1" noChangeShapeType="1" noTextEdit="1"/>
              </p:cNvSpPr>
              <p:nvPr/>
            </p:nvSpPr>
            <p:spPr bwMode="auto">
              <a:xfrm>
                <a:off x="732993" y="5068973"/>
                <a:ext cx="8124409" cy="407099"/>
              </a:xfrm>
              <a:prstGeom prst="rect">
                <a:avLst/>
              </a:prstGeom>
              <a:blipFill rotWithShape="1">
                <a:blip r:embed="rId6"/>
                <a:stretch>
                  <a:fillRect l="-750" t="-7576" b="-2575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Rectangle 13"/>
              <p:cNvSpPr>
                <a:spLocks noChangeArrowheads="1"/>
              </p:cNvSpPr>
              <p:nvPr/>
            </p:nvSpPr>
            <p:spPr bwMode="auto">
              <a:xfrm>
                <a:off x="751169" y="5481432"/>
                <a:ext cx="8124409" cy="40011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85000"/>
                  <a:buBlip>
                    <a:blip r:embed="rId2"/>
                  </a:buBlip>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SzTx/>
                  <a:buNone/>
                </a:pPr>
                <a:r>
                  <a:rPr lang="en-US" altLang="zh-CN" sz="2000" b="1" dirty="0">
                    <a:solidFill>
                      <a:srgbClr val="006666"/>
                    </a:solidFill>
                    <a:latin typeface="Cambria" pitchFamily="18" charset="0"/>
                    <a:ea typeface="Cambria" pitchFamily="18" charset="0"/>
                  </a:rPr>
                  <a:t>Jordan</a:t>
                </a:r>
                <a:r>
                  <a:rPr lang="zh-CN" altLang="en-US" sz="2000" b="1" dirty="0">
                    <a:solidFill>
                      <a:srgbClr val="006666"/>
                    </a:solidFill>
                    <a:latin typeface="+mn-ea"/>
                    <a:ea typeface="+mn-ea"/>
                  </a:rPr>
                  <a:t>块</a:t>
                </a:r>
                <a:r>
                  <a:rPr lang="en-US" altLang="zh-CN" sz="2000" b="1" dirty="0">
                    <a:solidFill>
                      <a:srgbClr val="006666"/>
                    </a:solidFill>
                    <a:latin typeface="+mn-ea"/>
                    <a:ea typeface="+mn-ea"/>
                  </a:rPr>
                  <a:t>:   </a:t>
                </a:r>
                <a14:m>
                  <m:oMath xmlns:m="http://schemas.openxmlformats.org/officeDocument/2006/math">
                    <m:d>
                      <m:dPr>
                        <m:begChr m:val="["/>
                        <m:endChr m:val="]"/>
                        <m:ctrlPr>
                          <a:rPr lang="en-US" altLang="zh-CN" sz="2000" b="1" i="1" smtClean="0">
                            <a:solidFill>
                              <a:srgbClr val="0070C0"/>
                            </a:solidFill>
                            <a:latin typeface="Cambria Math" panose="02040503050406030204" pitchFamily="18" charset="0"/>
                          </a:rPr>
                        </m:ctrlPr>
                      </m:dPr>
                      <m:e>
                        <m:r>
                          <a:rPr lang="en-US" altLang="zh-CN" sz="2000" b="1" i="0" smtClean="0">
                            <a:solidFill>
                              <a:srgbClr val="0070C0"/>
                            </a:solidFill>
                            <a:latin typeface="Cambria Math"/>
                          </a:rPr>
                          <m:t>𝟏</m:t>
                        </m:r>
                      </m:e>
                    </m:d>
                    <m:r>
                      <a:rPr lang="en-US" altLang="zh-CN" sz="2000" b="1" i="1">
                        <a:solidFill>
                          <a:srgbClr val="0070C0"/>
                        </a:solidFill>
                        <a:latin typeface="Cambria Math"/>
                      </a:rPr>
                      <m:t>,</m:t>
                    </m:r>
                    <m:r>
                      <a:rPr lang="en-US" altLang="zh-CN" sz="2000" b="1" i="1" smtClean="0">
                        <a:solidFill>
                          <a:srgbClr val="0070C0"/>
                        </a:solidFill>
                        <a:latin typeface="Cambria Math"/>
                      </a:rPr>
                      <m:t> </m:t>
                    </m:r>
                    <m:d>
                      <m:dPr>
                        <m:begChr m:val="["/>
                        <m:endChr m:val="]"/>
                        <m:ctrlPr>
                          <a:rPr lang="en-US" altLang="zh-CN" sz="2000" b="1" i="1" smtClean="0">
                            <a:solidFill>
                              <a:srgbClr val="0070C0"/>
                            </a:solidFill>
                            <a:latin typeface="Cambria Math" panose="02040503050406030204" pitchFamily="18" charset="0"/>
                          </a:rPr>
                        </m:ctrlPr>
                      </m:dPr>
                      <m:e>
                        <m:r>
                          <a:rPr lang="en-US" altLang="zh-CN" sz="2000" b="1" i="1" smtClean="0">
                            <a:solidFill>
                              <a:srgbClr val="0070C0"/>
                            </a:solidFill>
                            <a:latin typeface="Cambria Math"/>
                          </a:rPr>
                          <m:t>𝟏</m:t>
                        </m:r>
                      </m:e>
                    </m:d>
                    <m:r>
                      <a:rPr lang="en-US" altLang="zh-CN" sz="2000" b="1" i="1" smtClean="0">
                        <a:solidFill>
                          <a:srgbClr val="0070C0"/>
                        </a:solidFill>
                        <a:latin typeface="Cambria Math"/>
                      </a:rPr>
                      <m:t>,</m:t>
                    </m:r>
                    <m:d>
                      <m:dPr>
                        <m:begChr m:val="["/>
                        <m:endChr m:val="]"/>
                        <m:ctrlPr>
                          <a:rPr lang="en-US" altLang="zh-CN" sz="2000" b="1" i="1" smtClean="0">
                            <a:solidFill>
                              <a:srgbClr val="0070C0"/>
                            </a:solidFill>
                            <a:latin typeface="Cambria Math" panose="02040503050406030204" pitchFamily="18" charset="0"/>
                          </a:rPr>
                        </m:ctrlPr>
                      </m:dPr>
                      <m:e>
                        <m:r>
                          <a:rPr lang="en-US" altLang="zh-CN" sz="2000" b="1" i="1" smtClean="0">
                            <a:solidFill>
                              <a:srgbClr val="0070C0"/>
                            </a:solidFill>
                            <a:latin typeface="Cambria Math"/>
                          </a:rPr>
                          <m:t>𝟐</m:t>
                        </m:r>
                      </m:e>
                    </m:d>
                    <m:r>
                      <a:rPr lang="en-US" altLang="zh-CN" sz="2000" b="1" i="1" smtClean="0">
                        <a:solidFill>
                          <a:srgbClr val="0070C0"/>
                        </a:solidFill>
                        <a:latin typeface="Cambria Math"/>
                      </a:rPr>
                      <m:t>,[−</m:t>
                    </m:r>
                    <m:r>
                      <a:rPr lang="en-US" altLang="zh-CN" sz="2000" b="1" i="1" smtClean="0">
                        <a:solidFill>
                          <a:srgbClr val="0070C0"/>
                        </a:solidFill>
                        <a:latin typeface="Cambria Math"/>
                      </a:rPr>
                      <m:t>𝟑</m:t>
                    </m:r>
                    <m:r>
                      <a:rPr lang="en-US" altLang="zh-CN" sz="2000" b="1" i="1" smtClean="0">
                        <a:solidFill>
                          <a:srgbClr val="0070C0"/>
                        </a:solidFill>
                        <a:latin typeface="Cambria Math"/>
                      </a:rPr>
                      <m:t>]</m:t>
                    </m:r>
                  </m:oMath>
                </a14:m>
                <a:endParaRPr lang="zh-CN" altLang="en-US" sz="2000" dirty="0">
                  <a:solidFill>
                    <a:srgbClr val="006666"/>
                  </a:solidFill>
                  <a:latin typeface="+mn-ea"/>
                  <a:ea typeface="+mn-ea"/>
                </a:endParaRPr>
              </a:p>
            </p:txBody>
          </p:sp>
        </mc:Choice>
        <mc:Fallback xmlns="">
          <p:sp>
            <p:nvSpPr>
              <p:cNvPr id="18" name="Rectangle 13"/>
              <p:cNvSpPr>
                <a:spLocks noRot="1" noChangeAspect="1" noMove="1" noResize="1" noEditPoints="1" noAdjustHandles="1" noChangeArrowheads="1" noChangeShapeType="1" noTextEdit="1"/>
              </p:cNvSpPr>
              <p:nvPr/>
            </p:nvSpPr>
            <p:spPr bwMode="auto">
              <a:xfrm>
                <a:off x="751169" y="5481432"/>
                <a:ext cx="8124409" cy="400110"/>
              </a:xfrm>
              <a:prstGeom prst="rect">
                <a:avLst/>
              </a:prstGeom>
              <a:blipFill rotWithShape="1">
                <a:blip r:embed="rId7"/>
                <a:stretch>
                  <a:fillRect l="-750" t="-9091" b="-2575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Rectangle 13"/>
              <p:cNvSpPr>
                <a:spLocks noChangeArrowheads="1"/>
              </p:cNvSpPr>
              <p:nvPr/>
            </p:nvSpPr>
            <p:spPr bwMode="auto">
              <a:xfrm>
                <a:off x="751169" y="6017819"/>
                <a:ext cx="8124409" cy="40011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85000"/>
                  <a:buBlip>
                    <a:blip r:embed="rId2"/>
                  </a:buBlip>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SzTx/>
                  <a:buNone/>
                </a:pPr>
                <a:r>
                  <a:rPr lang="en-US" altLang="zh-CN" sz="2000" b="1" dirty="0">
                    <a:solidFill>
                      <a:srgbClr val="006666"/>
                    </a:solidFill>
                    <a:latin typeface="Cambria" pitchFamily="18" charset="0"/>
                    <a:ea typeface="Cambria" pitchFamily="18" charset="0"/>
                  </a:rPr>
                  <a:t>Jordan</a:t>
                </a:r>
                <a:r>
                  <a:rPr lang="zh-CN" altLang="en-US" sz="2000" b="1" dirty="0">
                    <a:solidFill>
                      <a:srgbClr val="006666"/>
                    </a:solidFill>
                    <a:latin typeface="+mn-ea"/>
                    <a:ea typeface="+mn-ea"/>
                  </a:rPr>
                  <a:t>标准形</a:t>
                </a:r>
                <a:r>
                  <a:rPr lang="en-US" altLang="zh-CN" sz="2000" b="1" dirty="0">
                    <a:solidFill>
                      <a:srgbClr val="006666"/>
                    </a:solidFill>
                    <a:latin typeface="+mn-ea"/>
                    <a:ea typeface="+mn-ea"/>
                  </a:rPr>
                  <a:t>:      </a:t>
                </a:r>
                <a14:m>
                  <m:oMath xmlns:m="http://schemas.openxmlformats.org/officeDocument/2006/math">
                    <m:r>
                      <a:rPr lang="en-US" altLang="zh-CN" sz="2000" b="1" i="1" smtClean="0">
                        <a:solidFill>
                          <a:srgbClr val="FF0000"/>
                        </a:solidFill>
                        <a:latin typeface="Cambria Math"/>
                        <a:ea typeface="+mn-ea"/>
                      </a:rPr>
                      <m:t>𝑱</m:t>
                    </m:r>
                    <m:r>
                      <a:rPr lang="en-US" altLang="zh-CN" sz="2000" b="1" i="1" smtClean="0">
                        <a:solidFill>
                          <a:srgbClr val="FF0000"/>
                        </a:solidFill>
                        <a:latin typeface="Cambria Math"/>
                        <a:ea typeface="+mn-ea"/>
                      </a:rPr>
                      <m:t>=</m:t>
                    </m:r>
                    <m:r>
                      <a:rPr lang="en-US" altLang="zh-CN" sz="2000" b="1" i="1" smtClean="0">
                        <a:solidFill>
                          <a:srgbClr val="FF0000"/>
                        </a:solidFill>
                        <a:latin typeface="Cambria Math"/>
                        <a:ea typeface="+mn-ea"/>
                      </a:rPr>
                      <m:t>𝑨</m:t>
                    </m:r>
                  </m:oMath>
                </a14:m>
                <a:endParaRPr lang="zh-CN" altLang="en-US" sz="2000" b="1" dirty="0">
                  <a:solidFill>
                    <a:srgbClr val="006666"/>
                  </a:solidFill>
                  <a:latin typeface="+mn-ea"/>
                  <a:ea typeface="+mn-ea"/>
                </a:endParaRPr>
              </a:p>
            </p:txBody>
          </p:sp>
        </mc:Choice>
        <mc:Fallback xmlns="">
          <p:sp>
            <p:nvSpPr>
              <p:cNvPr id="19" name="Rectangle 13"/>
              <p:cNvSpPr>
                <a:spLocks noRot="1" noChangeAspect="1" noMove="1" noResize="1" noEditPoints="1" noAdjustHandles="1" noChangeArrowheads="1" noChangeShapeType="1" noTextEdit="1"/>
              </p:cNvSpPr>
              <p:nvPr/>
            </p:nvSpPr>
            <p:spPr bwMode="auto">
              <a:xfrm>
                <a:off x="751169" y="6017819"/>
                <a:ext cx="8124409" cy="400110"/>
              </a:xfrm>
              <a:prstGeom prst="rect">
                <a:avLst/>
              </a:prstGeom>
              <a:blipFill rotWithShape="1">
                <a:blip r:embed="rId8"/>
                <a:stretch>
                  <a:fillRect l="-750" t="-9091" b="-2575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Rectangle 13"/>
              <p:cNvSpPr>
                <a:spLocks noChangeArrowheads="1"/>
              </p:cNvSpPr>
              <p:nvPr/>
            </p:nvSpPr>
            <p:spPr bwMode="auto">
              <a:xfrm>
                <a:off x="774938" y="3014425"/>
                <a:ext cx="8124409" cy="111940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85000"/>
                  <a:buBlip>
                    <a:blip r:embed="rId2"/>
                  </a:buBlip>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SzTx/>
                  <a:buNone/>
                </a:pPr>
                <a:r>
                  <a:rPr lang="zh-CN" altLang="en-US" sz="1800" b="1" i="0" dirty="0">
                    <a:solidFill>
                      <a:srgbClr val="006666"/>
                    </a:solidFill>
                    <a:latin typeface="+mn-ea"/>
                    <a:ea typeface="+mn-ea"/>
                  </a:rPr>
                  <a:t>解：特征矩阵为</a:t>
                </a:r>
                <a14:m>
                  <m:oMath xmlns:m="http://schemas.openxmlformats.org/officeDocument/2006/math">
                    <m:r>
                      <a:rPr lang="en-US" altLang="zh-CN" sz="1800" b="1" i="1" smtClean="0">
                        <a:solidFill>
                          <a:srgbClr val="0070C0"/>
                        </a:solidFill>
                        <a:latin typeface="Cambria Math"/>
                        <a:ea typeface="+mn-ea"/>
                      </a:rPr>
                      <m:t>𝑨</m:t>
                    </m:r>
                    <m:d>
                      <m:dPr>
                        <m:ctrlPr>
                          <a:rPr lang="en-US" altLang="zh-CN" sz="1800" b="1" i="1" smtClean="0">
                            <a:solidFill>
                              <a:srgbClr val="0070C0"/>
                            </a:solidFill>
                            <a:latin typeface="Cambria Math" panose="02040503050406030204" pitchFamily="18" charset="0"/>
                            <a:ea typeface="+mn-ea"/>
                          </a:rPr>
                        </m:ctrlPr>
                      </m:dPr>
                      <m:e>
                        <m:r>
                          <a:rPr lang="en-US" altLang="zh-CN" sz="1800" b="1" i="1" smtClean="0">
                            <a:solidFill>
                              <a:srgbClr val="0070C0"/>
                            </a:solidFill>
                            <a:latin typeface="Cambria Math"/>
                            <a:ea typeface="+mn-ea"/>
                          </a:rPr>
                          <m:t>𝝀</m:t>
                        </m:r>
                      </m:e>
                    </m:d>
                    <m:r>
                      <a:rPr lang="en-US" altLang="zh-CN" sz="1800" b="1" i="1" smtClean="0">
                        <a:solidFill>
                          <a:srgbClr val="0070C0"/>
                        </a:solidFill>
                        <a:latin typeface="Cambria Math"/>
                        <a:ea typeface="+mn-ea"/>
                      </a:rPr>
                      <m:t>=</m:t>
                    </m:r>
                    <m:r>
                      <a:rPr lang="en-US" altLang="zh-CN" sz="1800" b="1" i="1" smtClean="0">
                        <a:solidFill>
                          <a:srgbClr val="0070C0"/>
                        </a:solidFill>
                        <a:latin typeface="Cambria Math"/>
                        <a:ea typeface="+mn-ea"/>
                      </a:rPr>
                      <m:t>𝝀</m:t>
                    </m:r>
                    <m:r>
                      <a:rPr lang="en-US" altLang="zh-CN" sz="1800" b="1" i="1" smtClean="0">
                        <a:solidFill>
                          <a:srgbClr val="0070C0"/>
                        </a:solidFill>
                        <a:latin typeface="Cambria Math"/>
                        <a:ea typeface="+mn-ea"/>
                      </a:rPr>
                      <m:t>𝑬</m:t>
                    </m:r>
                    <m:r>
                      <a:rPr lang="en-US" altLang="zh-CN" sz="1800" b="1" i="1" smtClean="0">
                        <a:solidFill>
                          <a:srgbClr val="0070C0"/>
                        </a:solidFill>
                        <a:latin typeface="Cambria Math"/>
                        <a:ea typeface="+mn-ea"/>
                      </a:rPr>
                      <m:t>−</m:t>
                    </m:r>
                    <m:r>
                      <a:rPr lang="en-US" altLang="zh-CN" sz="1800" b="1" i="1" smtClean="0">
                        <a:solidFill>
                          <a:srgbClr val="0070C0"/>
                        </a:solidFill>
                        <a:latin typeface="Cambria Math"/>
                        <a:ea typeface="+mn-ea"/>
                      </a:rPr>
                      <m:t>𝑨</m:t>
                    </m:r>
                    <m:r>
                      <a:rPr lang="en-US" altLang="zh-CN" sz="1800" b="1" i="1" smtClean="0">
                        <a:solidFill>
                          <a:srgbClr val="0070C0"/>
                        </a:solidFill>
                        <a:latin typeface="Cambria Math"/>
                        <a:ea typeface="+mn-ea"/>
                      </a:rPr>
                      <m:t>=</m:t>
                    </m:r>
                    <m:d>
                      <m:dPr>
                        <m:begChr m:val="["/>
                        <m:endChr m:val="]"/>
                        <m:ctrlPr>
                          <a:rPr lang="en-US" altLang="zh-CN" sz="1800" b="1" i="1" smtClean="0">
                            <a:solidFill>
                              <a:srgbClr val="0070C0"/>
                            </a:solidFill>
                            <a:latin typeface="Cambria Math" panose="02040503050406030204" pitchFamily="18" charset="0"/>
                            <a:ea typeface="+mn-ea"/>
                          </a:rPr>
                        </m:ctrlPr>
                      </m:dPr>
                      <m:e>
                        <m:m>
                          <m:mPr>
                            <m:mcs>
                              <m:mc>
                                <m:mcPr>
                                  <m:count m:val="4"/>
                                  <m:mcJc m:val="center"/>
                                </m:mcPr>
                              </m:mc>
                            </m:mcs>
                            <m:ctrlPr>
                              <a:rPr lang="zh-CN" altLang="en-US" sz="1800" i="1">
                                <a:latin typeface="Cambria Math" panose="02040503050406030204" pitchFamily="18" charset="0"/>
                              </a:rPr>
                            </m:ctrlPr>
                          </m:mPr>
                          <m:mr>
                            <m:e>
                              <m:r>
                                <a:rPr lang="en-US" altLang="zh-CN" sz="1800" b="1" i="1">
                                  <a:solidFill>
                                    <a:srgbClr val="0070C0"/>
                                  </a:solidFill>
                                  <a:latin typeface="Cambria Math"/>
                                </a:rPr>
                                <m:t>𝝀</m:t>
                              </m:r>
                              <m:r>
                                <a:rPr lang="en-US" altLang="zh-CN" sz="1800" b="0" i="0" smtClean="0">
                                  <a:solidFill>
                                    <a:srgbClr val="0070C0"/>
                                  </a:solidFill>
                                  <a:latin typeface="Cambria Math"/>
                                </a:rPr>
                                <m:t>−</m:t>
                              </m:r>
                              <m:r>
                                <a:rPr lang="zh-CN" altLang="en-US" sz="1800">
                                  <a:latin typeface="Cambria Math"/>
                                </a:rPr>
                                <m:t>1</m:t>
                              </m:r>
                            </m:e>
                            <m:e/>
                            <m:e/>
                            <m:e/>
                          </m:mr>
                          <m:mr>
                            <m:e/>
                            <m:e>
                              <m:r>
                                <a:rPr lang="en-US" altLang="zh-CN" sz="1800" b="1" i="1">
                                  <a:solidFill>
                                    <a:srgbClr val="0070C0"/>
                                  </a:solidFill>
                                  <a:latin typeface="Cambria Math"/>
                                </a:rPr>
                                <m:t>𝝀</m:t>
                              </m:r>
                              <m:r>
                                <a:rPr lang="en-US" altLang="zh-CN" sz="1800" b="0" i="0" smtClean="0">
                                  <a:solidFill>
                                    <a:srgbClr val="0070C0"/>
                                  </a:solidFill>
                                  <a:latin typeface="Cambria Math"/>
                                </a:rPr>
                                <m:t>−</m:t>
                              </m:r>
                              <m:r>
                                <a:rPr lang="zh-CN" altLang="en-US" sz="1800">
                                  <a:latin typeface="Cambria Math"/>
                                </a:rPr>
                                <m:t>1</m:t>
                              </m:r>
                            </m:e>
                            <m:e/>
                            <m:e/>
                          </m:mr>
                          <m:mr>
                            <m:e/>
                            <m:e/>
                            <m:e>
                              <m:r>
                                <a:rPr lang="en-US" altLang="zh-CN" sz="1800" b="1" i="1">
                                  <a:solidFill>
                                    <a:srgbClr val="0070C0"/>
                                  </a:solidFill>
                                  <a:latin typeface="Cambria Math"/>
                                </a:rPr>
                                <m:t>𝝀</m:t>
                              </m:r>
                              <m:r>
                                <a:rPr lang="en-US" altLang="zh-CN" sz="1800" b="0" i="0" smtClean="0">
                                  <a:solidFill>
                                    <a:srgbClr val="0070C0"/>
                                  </a:solidFill>
                                  <a:latin typeface="Cambria Math"/>
                                </a:rPr>
                                <m:t>−</m:t>
                              </m:r>
                              <m:r>
                                <a:rPr lang="zh-CN" altLang="en-US" sz="1800">
                                  <a:latin typeface="Cambria Math"/>
                                </a:rPr>
                                <m:t>2</m:t>
                              </m:r>
                            </m:e>
                            <m:e/>
                          </m:mr>
                          <m:mr>
                            <m:e/>
                            <m:e/>
                            <m:e/>
                            <m:e>
                              <m:r>
                                <a:rPr lang="en-US" altLang="zh-CN" sz="1800" b="1" i="1">
                                  <a:solidFill>
                                    <a:srgbClr val="0070C0"/>
                                  </a:solidFill>
                                  <a:latin typeface="Cambria Math"/>
                                </a:rPr>
                                <m:t>𝝀</m:t>
                              </m:r>
                              <m:r>
                                <a:rPr lang="en-US" altLang="zh-CN" sz="1800" b="0" i="0" smtClean="0">
                                  <a:solidFill>
                                    <a:srgbClr val="0070C0"/>
                                  </a:solidFill>
                                  <a:latin typeface="Cambria Math"/>
                                </a:rPr>
                                <m:t>+</m:t>
                              </m:r>
                              <m:r>
                                <a:rPr lang="zh-CN" altLang="en-US" sz="1800">
                                  <a:latin typeface="Cambria Math"/>
                                </a:rPr>
                                <m:t>3</m:t>
                              </m:r>
                            </m:e>
                          </m:mr>
                        </m:m>
                      </m:e>
                    </m:d>
                  </m:oMath>
                </a14:m>
                <a:endParaRPr lang="zh-CN" altLang="en-US" sz="1800" b="1" dirty="0">
                  <a:solidFill>
                    <a:srgbClr val="006666"/>
                  </a:solidFill>
                  <a:latin typeface="+mn-ea"/>
                  <a:ea typeface="+mn-ea"/>
                </a:endParaRPr>
              </a:p>
            </p:txBody>
          </p:sp>
        </mc:Choice>
        <mc:Fallback xmlns="">
          <p:sp>
            <p:nvSpPr>
              <p:cNvPr id="10" name="Rectangle 13"/>
              <p:cNvSpPr>
                <a:spLocks noRot="1" noChangeAspect="1" noMove="1" noResize="1" noEditPoints="1" noAdjustHandles="1" noChangeArrowheads="1" noChangeShapeType="1" noTextEdit="1"/>
              </p:cNvSpPr>
              <p:nvPr/>
            </p:nvSpPr>
            <p:spPr bwMode="auto">
              <a:xfrm>
                <a:off x="774938" y="3014425"/>
                <a:ext cx="8124409" cy="1119409"/>
              </a:xfrm>
              <a:prstGeom prst="rect">
                <a:avLst/>
              </a:prstGeom>
              <a:blipFill rotWithShape="1">
                <a:blip r:embed="rId9"/>
                <a:stretch>
                  <a:fillRect l="-6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3" name="矩形 12"/>
          <p:cNvSpPr/>
          <p:nvPr/>
        </p:nvSpPr>
        <p:spPr>
          <a:xfrm>
            <a:off x="4047556" y="6001041"/>
            <a:ext cx="3733138" cy="400110"/>
          </a:xfrm>
          <a:prstGeom prst="rect">
            <a:avLst/>
          </a:prstGeom>
          <a:solidFill>
            <a:schemeClr val="accent5">
              <a:lumMod val="20000"/>
              <a:lumOff val="80000"/>
            </a:schemeClr>
          </a:solidFill>
          <a:ln w="22225">
            <a:noFill/>
            <a:prstDash val="solid"/>
          </a:ln>
          <a:effectLst>
            <a:outerShdw blurRad="50800" dist="38100" dir="2700000" algn="tl" rotWithShape="0">
              <a:prstClr val="black">
                <a:alpha val="40000"/>
              </a:prstClr>
            </a:outerShdw>
          </a:effectLst>
          <a:scene3d>
            <a:camera prst="orthographicFront"/>
            <a:lightRig rig="threePt" dir="t"/>
          </a:scene3d>
          <a:sp3d>
            <a:bevelT w="38100" h="38100" prst="relaxedInset"/>
          </a:sp3d>
        </p:spPr>
        <p:txBody>
          <a:bodyPr wrap="none">
            <a:spAutoFit/>
          </a:bodyPr>
          <a:lstStyle/>
          <a:p>
            <a:r>
              <a:rPr lang="zh-CN" altLang="en-US" sz="2000" dirty="0">
                <a:solidFill>
                  <a:schemeClr val="accent6">
                    <a:lumMod val="75000"/>
                  </a:schemeClr>
                </a:solidFill>
              </a:rPr>
              <a:t>对角阵的</a:t>
            </a:r>
            <a:r>
              <a:rPr lang="en-US" altLang="zh-CN" sz="2000" dirty="0">
                <a:solidFill>
                  <a:schemeClr val="accent6">
                    <a:lumMod val="75000"/>
                  </a:schemeClr>
                </a:solidFill>
                <a:latin typeface="Cambria" pitchFamily="18" charset="0"/>
                <a:ea typeface="Cambria" pitchFamily="18" charset="0"/>
              </a:rPr>
              <a:t>Jordan</a:t>
            </a:r>
            <a:r>
              <a:rPr lang="zh-CN" altLang="en-US" sz="2000" dirty="0">
                <a:solidFill>
                  <a:schemeClr val="accent6">
                    <a:lumMod val="75000"/>
                  </a:schemeClr>
                </a:solidFill>
              </a:rPr>
              <a:t>标准形为其本身</a:t>
            </a:r>
          </a:p>
        </p:txBody>
      </p:sp>
    </p:spTree>
    <p:extLst>
      <p:ext uri="{BB962C8B-B14F-4D97-AF65-F5344CB8AC3E}">
        <p14:creationId xmlns:p14="http://schemas.microsoft.com/office/powerpoint/2010/main" val="269874798"/>
      </p:ext>
    </p:extLst>
  </p:cSld>
  <p:clrMapOvr>
    <a:masterClrMapping/>
  </p:clrMapOvr>
  <p:transition spd="slow">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barn(inVertical)">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left)">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1000"/>
                                        <p:tgtEl>
                                          <p:spTgt spid="13"/>
                                        </p:tgtEl>
                                      </p:cBhvr>
                                    </p:animEffect>
                                    <p:anim calcmode="lin" valueType="num">
                                      <p:cBhvr>
                                        <p:cTn id="39" dur="1000" fill="hold"/>
                                        <p:tgtEl>
                                          <p:spTgt spid="13"/>
                                        </p:tgtEl>
                                        <p:attrNameLst>
                                          <p:attrName>ppt_x</p:attrName>
                                        </p:attrNameLst>
                                      </p:cBhvr>
                                      <p:tavLst>
                                        <p:tav tm="0">
                                          <p:val>
                                            <p:strVal val="#ppt_x"/>
                                          </p:val>
                                        </p:tav>
                                        <p:tav tm="100000">
                                          <p:val>
                                            <p:strVal val="#ppt_x"/>
                                          </p:val>
                                        </p:tav>
                                      </p:tavLst>
                                    </p:anim>
                                    <p:anim calcmode="lin" valueType="num">
                                      <p:cBhvr>
                                        <p:cTn id="4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P spid="10" grpId="0"/>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计算矩阵</a:t>
            </a:r>
            <a:r>
              <a:rPr lang="en-US" altLang="zh-CN" dirty="0"/>
              <a:t>Jordan</a:t>
            </a:r>
            <a:r>
              <a:rPr lang="zh-CN" altLang="en-US" dirty="0"/>
              <a:t>标准形的方法一</a:t>
            </a:r>
          </a:p>
        </p:txBody>
      </p:sp>
      <mc:AlternateContent xmlns:mc="http://schemas.openxmlformats.org/markup-compatibility/2006" xmlns:a14="http://schemas.microsoft.com/office/drawing/2010/main">
        <mc:Choice Requires="a14">
          <p:sp>
            <p:nvSpPr>
              <p:cNvPr id="11" name="Rectangle 13"/>
              <p:cNvSpPr>
                <a:spLocks noChangeArrowheads="1"/>
              </p:cNvSpPr>
              <p:nvPr/>
            </p:nvSpPr>
            <p:spPr bwMode="auto">
              <a:xfrm>
                <a:off x="714791" y="1494331"/>
                <a:ext cx="7415213" cy="145296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SzTx/>
                  <a:buNone/>
                </a:pPr>
                <a:r>
                  <a:rPr lang="zh-CN" altLang="en-US" sz="2400" b="1" dirty="0">
                    <a:solidFill>
                      <a:srgbClr val="006666"/>
                    </a:solidFill>
                    <a:latin typeface="+mn-ea"/>
                    <a:ea typeface="+mn-ea"/>
                  </a:rPr>
                  <a:t>例</a:t>
                </a:r>
                <a:r>
                  <a:rPr lang="en-US" altLang="zh-CN" sz="2400" b="1" dirty="0">
                    <a:solidFill>
                      <a:srgbClr val="006666"/>
                    </a:solidFill>
                    <a:latin typeface="+mn-ea"/>
                    <a:ea typeface="+mn-ea"/>
                  </a:rPr>
                  <a:t>4  </a:t>
                </a:r>
                <a:r>
                  <a:rPr lang="zh-CN" altLang="en-US" sz="2400" b="1" dirty="0">
                    <a:solidFill>
                      <a:srgbClr val="006666"/>
                    </a:solidFill>
                    <a:latin typeface="+mn-ea"/>
                    <a:ea typeface="+mn-ea"/>
                  </a:rPr>
                  <a:t>求矩阵</a:t>
                </a:r>
                <a14:m>
                  <m:oMath xmlns:m="http://schemas.openxmlformats.org/officeDocument/2006/math">
                    <m:r>
                      <a:rPr lang="en-US" altLang="zh-CN" sz="2400" b="1" i="1" smtClean="0">
                        <a:solidFill>
                          <a:srgbClr val="006666"/>
                        </a:solidFill>
                        <a:latin typeface="Cambria Math"/>
                        <a:ea typeface="+mn-ea"/>
                      </a:rPr>
                      <m:t>𝑨</m:t>
                    </m:r>
                    <m:r>
                      <a:rPr lang="en-US" altLang="zh-CN" sz="2400" b="0" i="1" smtClean="0">
                        <a:solidFill>
                          <a:srgbClr val="006666"/>
                        </a:solidFill>
                        <a:latin typeface="Cambria Math"/>
                        <a:ea typeface="+mn-ea"/>
                      </a:rPr>
                      <m:t>=</m:t>
                    </m:r>
                    <m:d>
                      <m:dPr>
                        <m:begChr m:val="["/>
                        <m:endChr m:val="]"/>
                        <m:ctrlPr>
                          <a:rPr lang="en-US" altLang="zh-CN" sz="2400" i="1" smtClean="0">
                            <a:solidFill>
                              <a:srgbClr val="006666"/>
                            </a:solidFill>
                            <a:latin typeface="Cambria Math" panose="02040503050406030204" pitchFamily="18" charset="0"/>
                            <a:ea typeface="+mn-ea"/>
                          </a:rPr>
                        </m:ctrlPr>
                      </m:dPr>
                      <m:e>
                        <m:m>
                          <m:mPr>
                            <m:mcs>
                              <m:mc>
                                <m:mcPr>
                                  <m:count m:val="4"/>
                                  <m:mcJc m:val="center"/>
                                </m:mcPr>
                              </m:mc>
                            </m:mcs>
                            <m:ctrlPr>
                              <a:rPr lang="zh-CN" altLang="en-US" sz="2400" i="1">
                                <a:latin typeface="Cambria Math" panose="02040503050406030204" pitchFamily="18" charset="0"/>
                              </a:rPr>
                            </m:ctrlPr>
                          </m:mPr>
                          <m:mr>
                            <m:e>
                              <m:r>
                                <a:rPr lang="zh-CN" altLang="en-US" sz="2400">
                                  <a:latin typeface="Cambria Math"/>
                                </a:rPr>
                                <m:t>2</m:t>
                              </m:r>
                              <m:r>
                                <m:rPr>
                                  <m:sty m:val="p"/>
                                </m:rPr>
                                <a:rPr lang="en-US" altLang="zh-CN" sz="2400" b="0" i="0" smtClean="0">
                                  <a:latin typeface="Cambria Math"/>
                                </a:rPr>
                                <m:t>i</m:t>
                              </m:r>
                            </m:e>
                            <m:e>
                              <m:r>
                                <a:rPr lang="zh-CN" altLang="en-US" sz="2400">
                                  <a:latin typeface="Cambria Math"/>
                                </a:rPr>
                                <m:t>1</m:t>
                              </m:r>
                            </m:e>
                            <m:e>
                              <m:r>
                                <a:rPr lang="zh-CN" altLang="en-US" sz="2400">
                                  <a:latin typeface="Cambria Math"/>
                                </a:rPr>
                                <m:t>0</m:t>
                              </m:r>
                            </m:e>
                            <m:e>
                              <m:r>
                                <a:rPr lang="zh-CN" altLang="en-US" sz="2400">
                                  <a:latin typeface="Cambria Math"/>
                                </a:rPr>
                                <m:t>0</m:t>
                              </m:r>
                            </m:e>
                          </m:mr>
                          <m:mr>
                            <m:e>
                              <m:r>
                                <a:rPr lang="zh-CN" altLang="en-US" sz="2400">
                                  <a:latin typeface="Cambria Math"/>
                                </a:rPr>
                                <m:t>0</m:t>
                              </m:r>
                            </m:e>
                            <m:e>
                              <m:r>
                                <a:rPr lang="zh-CN" altLang="en-US" sz="2400">
                                  <a:latin typeface="Cambria Math"/>
                                </a:rPr>
                                <m:t>2</m:t>
                              </m:r>
                              <m:r>
                                <m:rPr>
                                  <m:sty m:val="p"/>
                                </m:rPr>
                                <a:rPr lang="en-US" altLang="zh-CN" sz="2400" b="0" i="0" smtClean="0">
                                  <a:latin typeface="Cambria Math"/>
                                </a:rPr>
                                <m:t>i</m:t>
                              </m:r>
                            </m:e>
                            <m:e>
                              <m:r>
                                <a:rPr lang="zh-CN" altLang="en-US" sz="2400">
                                  <a:latin typeface="Cambria Math"/>
                                </a:rPr>
                                <m:t>1</m:t>
                              </m:r>
                            </m:e>
                            <m:e>
                              <m:r>
                                <a:rPr lang="zh-CN" altLang="en-US" sz="2400">
                                  <a:latin typeface="Cambria Math"/>
                                </a:rPr>
                                <m:t>0</m:t>
                              </m:r>
                            </m:e>
                          </m:mr>
                          <m:mr>
                            <m:e>
                              <m:r>
                                <a:rPr lang="zh-CN" altLang="en-US" sz="2400">
                                  <a:latin typeface="Cambria Math"/>
                                </a:rPr>
                                <m:t>0</m:t>
                              </m:r>
                            </m:e>
                            <m:e>
                              <m:r>
                                <a:rPr lang="zh-CN" altLang="en-US" sz="2400">
                                  <a:latin typeface="Cambria Math"/>
                                </a:rPr>
                                <m:t>0</m:t>
                              </m:r>
                            </m:e>
                            <m:e>
                              <m:r>
                                <a:rPr lang="zh-CN" altLang="en-US" sz="2400">
                                  <a:latin typeface="Cambria Math"/>
                                </a:rPr>
                                <m:t>2</m:t>
                              </m:r>
                              <m:r>
                                <m:rPr>
                                  <m:sty m:val="p"/>
                                </m:rPr>
                                <a:rPr lang="en-US" altLang="zh-CN" sz="2400" b="0" i="0" smtClean="0">
                                  <a:latin typeface="Cambria Math"/>
                                </a:rPr>
                                <m:t>i</m:t>
                              </m:r>
                            </m:e>
                            <m:e>
                              <m:r>
                                <a:rPr lang="zh-CN" altLang="en-US" sz="2400">
                                  <a:latin typeface="Cambria Math"/>
                                </a:rPr>
                                <m:t>1</m:t>
                              </m:r>
                            </m:e>
                          </m:mr>
                          <m:mr>
                            <m:e>
                              <m:r>
                                <a:rPr lang="zh-CN" altLang="en-US" sz="2400">
                                  <a:latin typeface="Cambria Math"/>
                                </a:rPr>
                                <m:t>0</m:t>
                              </m:r>
                            </m:e>
                            <m:e>
                              <m:r>
                                <a:rPr lang="zh-CN" altLang="en-US" sz="2400">
                                  <a:latin typeface="Cambria Math"/>
                                </a:rPr>
                                <m:t>0</m:t>
                              </m:r>
                            </m:e>
                            <m:e>
                              <m:r>
                                <a:rPr lang="zh-CN" altLang="en-US" sz="2400">
                                  <a:latin typeface="Cambria Math"/>
                                </a:rPr>
                                <m:t>0</m:t>
                              </m:r>
                            </m:e>
                            <m:e>
                              <m:r>
                                <a:rPr lang="zh-CN" altLang="en-US" sz="2400">
                                  <a:latin typeface="Cambria Math"/>
                                </a:rPr>
                                <m:t>2</m:t>
                              </m:r>
                              <m:r>
                                <m:rPr>
                                  <m:sty m:val="p"/>
                                </m:rPr>
                                <a:rPr lang="en-US" altLang="zh-CN" sz="2400" b="0" i="0" smtClean="0">
                                  <a:latin typeface="Cambria Math"/>
                                </a:rPr>
                                <m:t>i</m:t>
                              </m:r>
                            </m:e>
                          </m:mr>
                        </m:m>
                      </m:e>
                    </m:d>
                  </m:oMath>
                </a14:m>
                <a:r>
                  <a:rPr lang="zh-CN" altLang="en-US" sz="2400" b="1" dirty="0">
                    <a:solidFill>
                      <a:srgbClr val="006666"/>
                    </a:solidFill>
                    <a:latin typeface="+mn-ea"/>
                    <a:ea typeface="+mn-ea"/>
                  </a:rPr>
                  <a:t>的</a:t>
                </a:r>
                <a:r>
                  <a:rPr lang="en-US" altLang="zh-CN" sz="2400" b="1" dirty="0">
                    <a:solidFill>
                      <a:srgbClr val="006666"/>
                    </a:solidFill>
                    <a:latin typeface="Cambria" pitchFamily="18" charset="0"/>
                    <a:ea typeface="Cambria" pitchFamily="18" charset="0"/>
                  </a:rPr>
                  <a:t>Jordan</a:t>
                </a:r>
                <a:r>
                  <a:rPr lang="zh-CN" altLang="en-US" sz="2400" b="1" dirty="0">
                    <a:solidFill>
                      <a:srgbClr val="006666"/>
                    </a:solidFill>
                    <a:latin typeface="+mn-ea"/>
                    <a:ea typeface="+mn-ea"/>
                  </a:rPr>
                  <a:t>标准形</a:t>
                </a:r>
                <a:r>
                  <a:rPr lang="en-US" altLang="zh-CN" sz="2400" b="1" dirty="0">
                    <a:solidFill>
                      <a:srgbClr val="006666"/>
                    </a:solidFill>
                    <a:latin typeface="+mn-ea"/>
                    <a:ea typeface="+mn-ea"/>
                  </a:rPr>
                  <a:t>.</a:t>
                </a:r>
                <a:endParaRPr lang="zh-CN" altLang="en-US" sz="2400" b="1" dirty="0">
                  <a:solidFill>
                    <a:srgbClr val="006666"/>
                  </a:solidFill>
                  <a:latin typeface="+mn-ea"/>
                  <a:ea typeface="+mn-ea"/>
                </a:endParaRPr>
              </a:p>
            </p:txBody>
          </p:sp>
        </mc:Choice>
        <mc:Fallback xmlns="">
          <p:sp>
            <p:nvSpPr>
              <p:cNvPr id="11" name="Rectangle 13"/>
              <p:cNvSpPr>
                <a:spLocks noRot="1" noChangeAspect="1" noMove="1" noResize="1" noEditPoints="1" noAdjustHandles="1" noChangeArrowheads="1" noChangeShapeType="1" noTextEdit="1"/>
              </p:cNvSpPr>
              <p:nvPr/>
            </p:nvSpPr>
            <p:spPr bwMode="auto">
              <a:xfrm>
                <a:off x="714791" y="1494331"/>
                <a:ext cx="7415213" cy="1452962"/>
              </a:xfrm>
              <a:prstGeom prst="rect">
                <a:avLst/>
              </a:prstGeom>
              <a:blipFill rotWithShape="1">
                <a:blip r:embed="rId3"/>
                <a:stretch>
                  <a:fillRect l="-12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Rectangle 13"/>
              <p:cNvSpPr>
                <a:spLocks noChangeArrowheads="1"/>
              </p:cNvSpPr>
              <p:nvPr/>
            </p:nvSpPr>
            <p:spPr bwMode="auto">
              <a:xfrm>
                <a:off x="707826" y="4143387"/>
                <a:ext cx="8124409" cy="4062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85000"/>
                  <a:buBlip>
                    <a:blip r:embed="rId2"/>
                  </a:buBlip>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SzTx/>
                  <a:buNone/>
                </a:pPr>
                <a:r>
                  <a:rPr lang="zh-CN" altLang="en-US" sz="2000" b="1" dirty="0">
                    <a:solidFill>
                      <a:srgbClr val="006666"/>
                    </a:solidFill>
                    <a:latin typeface="+mn-ea"/>
                    <a:ea typeface="+mn-ea"/>
                  </a:rPr>
                  <a:t>行列式因子</a:t>
                </a:r>
                <a:r>
                  <a:rPr lang="en-US" altLang="zh-CN" sz="2000" b="1" dirty="0">
                    <a:solidFill>
                      <a:srgbClr val="006666"/>
                    </a:solidFill>
                    <a:latin typeface="+mn-ea"/>
                    <a:ea typeface="+mn-ea"/>
                  </a:rPr>
                  <a:t>:  </a:t>
                </a:r>
                <a14:m>
                  <m:oMath xmlns:m="http://schemas.openxmlformats.org/officeDocument/2006/math">
                    <m:sSub>
                      <m:sSubPr>
                        <m:ctrlPr>
                          <a:rPr lang="en-US" altLang="zh-CN" sz="2000" b="1" i="1" smtClean="0">
                            <a:solidFill>
                              <a:srgbClr val="0070C0"/>
                            </a:solidFill>
                            <a:latin typeface="Cambria Math" panose="02040503050406030204" pitchFamily="18" charset="0"/>
                          </a:rPr>
                        </m:ctrlPr>
                      </m:sSubPr>
                      <m:e>
                        <m:r>
                          <a:rPr lang="en-US" altLang="zh-CN" sz="2000" b="1" i="1">
                            <a:solidFill>
                              <a:srgbClr val="0070C0"/>
                            </a:solidFill>
                            <a:latin typeface="Cambria Math"/>
                          </a:rPr>
                          <m:t>𝑫</m:t>
                        </m:r>
                      </m:e>
                      <m:sub>
                        <m:r>
                          <a:rPr lang="en-US" altLang="zh-CN" sz="2000" b="1" i="1">
                            <a:solidFill>
                              <a:srgbClr val="0070C0"/>
                            </a:solidFill>
                            <a:latin typeface="Cambria Math"/>
                          </a:rPr>
                          <m:t>𝟏</m:t>
                        </m:r>
                      </m:sub>
                    </m:sSub>
                    <m:r>
                      <a:rPr lang="en-US" altLang="zh-CN" sz="2000" b="1" i="1">
                        <a:solidFill>
                          <a:srgbClr val="0070C0"/>
                        </a:solidFill>
                        <a:latin typeface="Cambria Math"/>
                      </a:rPr>
                      <m:t>=</m:t>
                    </m:r>
                    <m:sSub>
                      <m:sSubPr>
                        <m:ctrlPr>
                          <a:rPr lang="en-US" altLang="zh-CN" sz="2000" b="1" i="1">
                            <a:solidFill>
                              <a:srgbClr val="0070C0"/>
                            </a:solidFill>
                            <a:latin typeface="Cambria Math" panose="02040503050406030204" pitchFamily="18" charset="0"/>
                          </a:rPr>
                        </m:ctrlPr>
                      </m:sSubPr>
                      <m:e>
                        <m:r>
                          <a:rPr lang="en-US" altLang="zh-CN" sz="2000" b="1" i="1">
                            <a:solidFill>
                              <a:srgbClr val="0070C0"/>
                            </a:solidFill>
                            <a:latin typeface="Cambria Math"/>
                          </a:rPr>
                          <m:t>𝑫</m:t>
                        </m:r>
                      </m:e>
                      <m:sub>
                        <m:r>
                          <a:rPr lang="en-US" altLang="zh-CN" sz="2000" b="1" i="1">
                            <a:solidFill>
                              <a:srgbClr val="0070C0"/>
                            </a:solidFill>
                            <a:latin typeface="Cambria Math"/>
                          </a:rPr>
                          <m:t>𝟐</m:t>
                        </m:r>
                      </m:sub>
                    </m:sSub>
                    <m:r>
                      <a:rPr lang="en-US" altLang="zh-CN" sz="2000" b="1" i="1">
                        <a:solidFill>
                          <a:srgbClr val="0070C0"/>
                        </a:solidFill>
                        <a:latin typeface="Cambria Math"/>
                      </a:rPr>
                      <m:t>=</m:t>
                    </m:r>
                    <m:sSub>
                      <m:sSubPr>
                        <m:ctrlPr>
                          <a:rPr lang="en-US" altLang="zh-CN" sz="2000" b="1" i="1">
                            <a:solidFill>
                              <a:srgbClr val="0070C0"/>
                            </a:solidFill>
                            <a:latin typeface="Cambria Math" panose="02040503050406030204" pitchFamily="18" charset="0"/>
                          </a:rPr>
                        </m:ctrlPr>
                      </m:sSubPr>
                      <m:e>
                        <m:r>
                          <a:rPr lang="en-US" altLang="zh-CN" sz="2000" b="1" i="1">
                            <a:solidFill>
                              <a:srgbClr val="0070C0"/>
                            </a:solidFill>
                            <a:latin typeface="Cambria Math"/>
                          </a:rPr>
                          <m:t>𝑫</m:t>
                        </m:r>
                      </m:e>
                      <m:sub>
                        <m:r>
                          <a:rPr lang="en-US" altLang="zh-CN" sz="2000" b="1" i="1">
                            <a:solidFill>
                              <a:srgbClr val="0070C0"/>
                            </a:solidFill>
                            <a:latin typeface="Cambria Math"/>
                          </a:rPr>
                          <m:t>𝟑</m:t>
                        </m:r>
                      </m:sub>
                    </m:sSub>
                    <m:r>
                      <a:rPr lang="en-US" altLang="zh-CN" sz="2000" b="1" i="1">
                        <a:solidFill>
                          <a:srgbClr val="0070C0"/>
                        </a:solidFill>
                        <a:latin typeface="Cambria Math"/>
                      </a:rPr>
                      <m:t>=</m:t>
                    </m:r>
                    <m:r>
                      <a:rPr lang="en-US" altLang="zh-CN" sz="2000" b="1" i="1">
                        <a:solidFill>
                          <a:srgbClr val="0070C0"/>
                        </a:solidFill>
                        <a:latin typeface="Cambria Math"/>
                      </a:rPr>
                      <m:t>𝟏</m:t>
                    </m:r>
                    <m:r>
                      <a:rPr lang="en-US" altLang="zh-CN" sz="2000" b="1" i="1" smtClean="0">
                        <a:solidFill>
                          <a:srgbClr val="0070C0"/>
                        </a:solidFill>
                        <a:latin typeface="Cambria Math"/>
                      </a:rPr>
                      <m:t>,</m:t>
                    </m:r>
                    <m:sSub>
                      <m:sSubPr>
                        <m:ctrlPr>
                          <a:rPr lang="en-US" altLang="zh-CN" sz="2000" b="1" i="1" smtClean="0">
                            <a:solidFill>
                              <a:srgbClr val="0070C0"/>
                            </a:solidFill>
                            <a:latin typeface="Cambria Math" panose="02040503050406030204" pitchFamily="18" charset="0"/>
                          </a:rPr>
                        </m:ctrlPr>
                      </m:sSubPr>
                      <m:e>
                        <m:r>
                          <a:rPr lang="en-US" altLang="zh-CN" sz="2000" b="1" i="1" smtClean="0">
                            <a:solidFill>
                              <a:srgbClr val="0070C0"/>
                            </a:solidFill>
                            <a:latin typeface="Cambria Math"/>
                          </a:rPr>
                          <m:t>𝑫</m:t>
                        </m:r>
                      </m:e>
                      <m:sub>
                        <m:r>
                          <a:rPr lang="en-US" altLang="zh-CN" sz="2000" b="1" i="1" smtClean="0">
                            <a:solidFill>
                              <a:srgbClr val="0070C0"/>
                            </a:solidFill>
                            <a:latin typeface="Cambria Math"/>
                          </a:rPr>
                          <m:t>𝟒</m:t>
                        </m:r>
                      </m:sub>
                    </m:sSub>
                    <m:r>
                      <a:rPr lang="en-US" altLang="zh-CN" sz="2000" b="1" i="1" smtClean="0">
                        <a:solidFill>
                          <a:srgbClr val="0070C0"/>
                        </a:solidFill>
                        <a:latin typeface="Cambria Math"/>
                      </a:rPr>
                      <m:t>=</m:t>
                    </m:r>
                    <m:sSup>
                      <m:sSupPr>
                        <m:ctrlPr>
                          <a:rPr lang="en-US" altLang="zh-CN" sz="2000" b="1" i="1" smtClean="0">
                            <a:solidFill>
                              <a:srgbClr val="0070C0"/>
                            </a:solidFill>
                            <a:latin typeface="Cambria Math" panose="02040503050406030204" pitchFamily="18" charset="0"/>
                          </a:rPr>
                        </m:ctrlPr>
                      </m:sSupPr>
                      <m:e>
                        <m:d>
                          <m:dPr>
                            <m:ctrlPr>
                              <a:rPr lang="en-US" altLang="zh-CN" sz="2000" b="1" i="1" smtClean="0">
                                <a:solidFill>
                                  <a:srgbClr val="0070C0"/>
                                </a:solidFill>
                                <a:latin typeface="Cambria Math" panose="02040503050406030204" pitchFamily="18" charset="0"/>
                              </a:rPr>
                            </m:ctrlPr>
                          </m:dPr>
                          <m:e>
                            <m:r>
                              <a:rPr lang="en-US" altLang="zh-CN" sz="2000" b="1" i="1" smtClean="0">
                                <a:solidFill>
                                  <a:srgbClr val="0070C0"/>
                                </a:solidFill>
                                <a:latin typeface="Cambria Math"/>
                              </a:rPr>
                              <m:t>𝝀</m:t>
                            </m:r>
                            <m:r>
                              <a:rPr lang="en-US" altLang="zh-CN" sz="2000" b="1" i="1" smtClean="0">
                                <a:solidFill>
                                  <a:srgbClr val="0070C0"/>
                                </a:solidFill>
                                <a:latin typeface="Cambria Math"/>
                              </a:rPr>
                              <m:t>−</m:t>
                            </m:r>
                            <m:r>
                              <a:rPr lang="en-US" altLang="zh-CN" sz="2000" b="1" i="1" smtClean="0">
                                <a:solidFill>
                                  <a:srgbClr val="0070C0"/>
                                </a:solidFill>
                                <a:latin typeface="Cambria Math"/>
                              </a:rPr>
                              <m:t>𝟐</m:t>
                            </m:r>
                            <m:r>
                              <a:rPr lang="en-US" altLang="zh-CN" sz="2000" b="1" i="1" smtClean="0">
                                <a:solidFill>
                                  <a:srgbClr val="0070C0"/>
                                </a:solidFill>
                                <a:latin typeface="Cambria Math"/>
                              </a:rPr>
                              <m:t>𝒊</m:t>
                            </m:r>
                          </m:e>
                        </m:d>
                      </m:e>
                      <m:sup>
                        <m:r>
                          <a:rPr lang="en-US" altLang="zh-CN" sz="2000" b="1" i="1" smtClean="0">
                            <a:solidFill>
                              <a:srgbClr val="0070C0"/>
                            </a:solidFill>
                            <a:latin typeface="Cambria Math"/>
                          </a:rPr>
                          <m:t>𝟒</m:t>
                        </m:r>
                      </m:sup>
                    </m:sSup>
                  </m:oMath>
                </a14:m>
                <a:r>
                  <a:rPr lang="en-US" altLang="zh-CN" sz="2000" b="1" dirty="0">
                    <a:solidFill>
                      <a:srgbClr val="006666"/>
                    </a:solidFill>
                    <a:latin typeface="+mn-ea"/>
                    <a:ea typeface="+mn-ea"/>
                  </a:rPr>
                  <a:t> </a:t>
                </a:r>
                <a:endParaRPr lang="zh-CN" altLang="en-US" sz="2000" dirty="0">
                  <a:solidFill>
                    <a:srgbClr val="006666"/>
                  </a:solidFill>
                  <a:latin typeface="+mn-ea"/>
                  <a:ea typeface="+mn-ea"/>
                </a:endParaRPr>
              </a:p>
            </p:txBody>
          </p:sp>
        </mc:Choice>
        <mc:Fallback xmlns="">
          <p:sp>
            <p:nvSpPr>
              <p:cNvPr id="15" name="Rectangle 13"/>
              <p:cNvSpPr>
                <a:spLocks noRot="1" noChangeAspect="1" noMove="1" noResize="1" noEditPoints="1" noAdjustHandles="1" noChangeArrowheads="1" noChangeShapeType="1" noTextEdit="1"/>
              </p:cNvSpPr>
              <p:nvPr/>
            </p:nvSpPr>
            <p:spPr bwMode="auto">
              <a:xfrm>
                <a:off x="707826" y="4143387"/>
                <a:ext cx="8124409" cy="406265"/>
              </a:xfrm>
              <a:prstGeom prst="rect">
                <a:avLst/>
              </a:prstGeom>
              <a:blipFill rotWithShape="1">
                <a:blip r:embed="rId4"/>
                <a:stretch>
                  <a:fillRect l="-750" t="-6061" b="-2727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Rectangle 13"/>
              <p:cNvSpPr>
                <a:spLocks noChangeArrowheads="1"/>
              </p:cNvSpPr>
              <p:nvPr/>
            </p:nvSpPr>
            <p:spPr bwMode="auto">
              <a:xfrm>
                <a:off x="724604" y="4622957"/>
                <a:ext cx="8124409" cy="4062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85000"/>
                  <a:buBlip>
                    <a:blip r:embed="rId2"/>
                  </a:buBlip>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SzTx/>
                  <a:buNone/>
                </a:pPr>
                <a:r>
                  <a:rPr lang="zh-CN" altLang="en-US" sz="2000" b="1" dirty="0">
                    <a:solidFill>
                      <a:srgbClr val="006666"/>
                    </a:solidFill>
                    <a:latin typeface="+mn-ea"/>
                    <a:ea typeface="+mn-ea"/>
                  </a:rPr>
                  <a:t>不变因子</a:t>
                </a:r>
                <a:r>
                  <a:rPr lang="en-US" altLang="zh-CN" sz="2000" b="1" dirty="0">
                    <a:solidFill>
                      <a:srgbClr val="006666"/>
                    </a:solidFill>
                    <a:latin typeface="+mn-ea"/>
                    <a:ea typeface="+mn-ea"/>
                  </a:rPr>
                  <a:t>:   </a:t>
                </a:r>
                <a14:m>
                  <m:oMath xmlns:m="http://schemas.openxmlformats.org/officeDocument/2006/math">
                    <m:sSub>
                      <m:sSubPr>
                        <m:ctrlPr>
                          <a:rPr lang="en-US" altLang="zh-CN" sz="2000" b="1" i="1">
                            <a:solidFill>
                              <a:srgbClr val="0070C0"/>
                            </a:solidFill>
                            <a:latin typeface="Cambria Math" panose="02040503050406030204" pitchFamily="18" charset="0"/>
                          </a:rPr>
                        </m:ctrlPr>
                      </m:sSubPr>
                      <m:e>
                        <m:r>
                          <a:rPr lang="en-US" altLang="zh-CN" sz="2000" b="1" i="1">
                            <a:solidFill>
                              <a:srgbClr val="0070C0"/>
                            </a:solidFill>
                            <a:latin typeface="Cambria Math"/>
                          </a:rPr>
                          <m:t>𝒅</m:t>
                        </m:r>
                      </m:e>
                      <m:sub>
                        <m:r>
                          <a:rPr lang="en-US" altLang="zh-CN" sz="2000" b="1" i="1">
                            <a:solidFill>
                              <a:srgbClr val="0070C0"/>
                            </a:solidFill>
                            <a:latin typeface="Cambria Math"/>
                          </a:rPr>
                          <m:t>𝟏</m:t>
                        </m:r>
                      </m:sub>
                    </m:sSub>
                    <m:r>
                      <a:rPr lang="en-US" altLang="zh-CN" sz="2000" b="1" i="1">
                        <a:solidFill>
                          <a:srgbClr val="0070C0"/>
                        </a:solidFill>
                        <a:latin typeface="Cambria Math"/>
                      </a:rPr>
                      <m:t>=</m:t>
                    </m:r>
                    <m:sSub>
                      <m:sSubPr>
                        <m:ctrlPr>
                          <a:rPr lang="en-US" altLang="zh-CN" sz="2000" b="1" i="1">
                            <a:solidFill>
                              <a:srgbClr val="0070C0"/>
                            </a:solidFill>
                            <a:latin typeface="Cambria Math" panose="02040503050406030204" pitchFamily="18" charset="0"/>
                          </a:rPr>
                        </m:ctrlPr>
                      </m:sSubPr>
                      <m:e>
                        <m:r>
                          <a:rPr lang="en-US" altLang="zh-CN" sz="2000" b="1" i="1">
                            <a:solidFill>
                              <a:srgbClr val="0070C0"/>
                            </a:solidFill>
                            <a:latin typeface="Cambria Math"/>
                          </a:rPr>
                          <m:t>𝒅</m:t>
                        </m:r>
                      </m:e>
                      <m:sub>
                        <m:r>
                          <a:rPr lang="en-US" altLang="zh-CN" sz="2000" b="1" i="1">
                            <a:solidFill>
                              <a:srgbClr val="0070C0"/>
                            </a:solidFill>
                            <a:latin typeface="Cambria Math"/>
                          </a:rPr>
                          <m:t>𝟐</m:t>
                        </m:r>
                      </m:sub>
                    </m:sSub>
                    <m:r>
                      <a:rPr lang="en-US" altLang="zh-CN" sz="2000" b="1" i="1">
                        <a:solidFill>
                          <a:srgbClr val="0070C0"/>
                        </a:solidFill>
                        <a:latin typeface="Cambria Math"/>
                      </a:rPr>
                      <m:t>=</m:t>
                    </m:r>
                    <m:sSub>
                      <m:sSubPr>
                        <m:ctrlPr>
                          <a:rPr lang="en-US" altLang="zh-CN" sz="2000" b="1" i="1">
                            <a:solidFill>
                              <a:srgbClr val="0070C0"/>
                            </a:solidFill>
                            <a:latin typeface="Cambria Math" panose="02040503050406030204" pitchFamily="18" charset="0"/>
                          </a:rPr>
                        </m:ctrlPr>
                      </m:sSubPr>
                      <m:e>
                        <m:r>
                          <a:rPr lang="en-US" altLang="zh-CN" sz="2000" b="1" i="1">
                            <a:solidFill>
                              <a:srgbClr val="0070C0"/>
                            </a:solidFill>
                            <a:latin typeface="Cambria Math"/>
                          </a:rPr>
                          <m:t>𝒅</m:t>
                        </m:r>
                      </m:e>
                      <m:sub>
                        <m:r>
                          <a:rPr lang="en-US" altLang="zh-CN" sz="2000" b="1" i="1">
                            <a:solidFill>
                              <a:srgbClr val="0070C0"/>
                            </a:solidFill>
                            <a:latin typeface="Cambria Math"/>
                          </a:rPr>
                          <m:t>𝟑</m:t>
                        </m:r>
                      </m:sub>
                    </m:sSub>
                    <m:r>
                      <a:rPr lang="en-US" altLang="zh-CN" sz="2000" b="1" i="1">
                        <a:solidFill>
                          <a:srgbClr val="0070C0"/>
                        </a:solidFill>
                        <a:latin typeface="Cambria Math"/>
                      </a:rPr>
                      <m:t>=</m:t>
                    </m:r>
                    <m:r>
                      <a:rPr lang="en-US" altLang="zh-CN" sz="2000" b="1" i="1">
                        <a:solidFill>
                          <a:srgbClr val="0070C0"/>
                        </a:solidFill>
                        <a:latin typeface="Cambria Math"/>
                      </a:rPr>
                      <m:t>𝟏</m:t>
                    </m:r>
                    <m:r>
                      <a:rPr lang="en-US" altLang="zh-CN" sz="2000" b="1" i="1" smtClean="0">
                        <a:solidFill>
                          <a:srgbClr val="0070C0"/>
                        </a:solidFill>
                        <a:latin typeface="Cambria Math"/>
                      </a:rPr>
                      <m:t>,</m:t>
                    </m:r>
                    <m:sSub>
                      <m:sSubPr>
                        <m:ctrlPr>
                          <a:rPr lang="en-US" altLang="zh-CN" sz="2000" b="1" i="1" smtClean="0">
                            <a:solidFill>
                              <a:srgbClr val="0070C0"/>
                            </a:solidFill>
                            <a:latin typeface="Cambria Math" panose="02040503050406030204" pitchFamily="18" charset="0"/>
                          </a:rPr>
                        </m:ctrlPr>
                      </m:sSubPr>
                      <m:e>
                        <m:r>
                          <a:rPr lang="en-US" altLang="zh-CN" sz="2000" b="1" i="1" smtClean="0">
                            <a:solidFill>
                              <a:srgbClr val="0070C0"/>
                            </a:solidFill>
                            <a:latin typeface="Cambria Math"/>
                          </a:rPr>
                          <m:t>𝒅</m:t>
                        </m:r>
                      </m:e>
                      <m:sub>
                        <m:r>
                          <a:rPr lang="en-US" altLang="zh-CN" sz="2000" b="1" i="1" smtClean="0">
                            <a:solidFill>
                              <a:srgbClr val="0070C0"/>
                            </a:solidFill>
                            <a:latin typeface="Cambria Math"/>
                          </a:rPr>
                          <m:t>𝟒</m:t>
                        </m:r>
                      </m:sub>
                    </m:sSub>
                    <m:r>
                      <a:rPr lang="en-US" altLang="zh-CN" sz="2000" b="1" i="1" smtClean="0">
                        <a:solidFill>
                          <a:srgbClr val="0070C0"/>
                        </a:solidFill>
                        <a:latin typeface="Cambria Math"/>
                      </a:rPr>
                      <m:t>=</m:t>
                    </m:r>
                    <m:sSup>
                      <m:sSupPr>
                        <m:ctrlPr>
                          <a:rPr lang="en-US" altLang="zh-CN" sz="2000" b="1" i="1">
                            <a:solidFill>
                              <a:srgbClr val="0070C0"/>
                            </a:solidFill>
                            <a:latin typeface="Cambria Math" panose="02040503050406030204" pitchFamily="18" charset="0"/>
                          </a:rPr>
                        </m:ctrlPr>
                      </m:sSupPr>
                      <m:e>
                        <m:d>
                          <m:dPr>
                            <m:ctrlPr>
                              <a:rPr lang="en-US" altLang="zh-CN" sz="2000" b="1" i="1">
                                <a:solidFill>
                                  <a:srgbClr val="0070C0"/>
                                </a:solidFill>
                                <a:latin typeface="Cambria Math" panose="02040503050406030204" pitchFamily="18" charset="0"/>
                              </a:rPr>
                            </m:ctrlPr>
                          </m:dPr>
                          <m:e>
                            <m:r>
                              <a:rPr lang="en-US" altLang="zh-CN" sz="2000" b="1" i="1">
                                <a:solidFill>
                                  <a:srgbClr val="0070C0"/>
                                </a:solidFill>
                                <a:latin typeface="Cambria Math"/>
                              </a:rPr>
                              <m:t>𝝀</m:t>
                            </m:r>
                            <m:r>
                              <a:rPr lang="en-US" altLang="zh-CN" sz="2000" b="1" i="1">
                                <a:solidFill>
                                  <a:srgbClr val="0070C0"/>
                                </a:solidFill>
                                <a:latin typeface="Cambria Math"/>
                              </a:rPr>
                              <m:t>−</m:t>
                            </m:r>
                            <m:r>
                              <a:rPr lang="en-US" altLang="zh-CN" sz="2000" b="1" i="1">
                                <a:solidFill>
                                  <a:srgbClr val="0070C0"/>
                                </a:solidFill>
                                <a:latin typeface="Cambria Math"/>
                              </a:rPr>
                              <m:t>𝟐</m:t>
                            </m:r>
                            <m:r>
                              <a:rPr lang="en-US" altLang="zh-CN" sz="2000" b="1" i="1">
                                <a:solidFill>
                                  <a:srgbClr val="0070C0"/>
                                </a:solidFill>
                                <a:latin typeface="Cambria Math"/>
                              </a:rPr>
                              <m:t>𝒊</m:t>
                            </m:r>
                          </m:e>
                        </m:d>
                      </m:e>
                      <m:sup>
                        <m:r>
                          <a:rPr lang="en-US" altLang="zh-CN" sz="2000" b="1" i="1">
                            <a:solidFill>
                              <a:srgbClr val="0070C0"/>
                            </a:solidFill>
                            <a:latin typeface="Cambria Math"/>
                          </a:rPr>
                          <m:t>𝟒</m:t>
                        </m:r>
                      </m:sup>
                    </m:sSup>
                  </m:oMath>
                </a14:m>
                <a:endParaRPr lang="zh-CN" altLang="en-US" sz="2000" dirty="0">
                  <a:solidFill>
                    <a:srgbClr val="006666"/>
                  </a:solidFill>
                  <a:latin typeface="+mn-ea"/>
                </a:endParaRPr>
              </a:p>
            </p:txBody>
          </p:sp>
        </mc:Choice>
        <mc:Fallback xmlns="">
          <p:sp>
            <p:nvSpPr>
              <p:cNvPr id="16" name="Rectangle 13"/>
              <p:cNvSpPr>
                <a:spLocks noRot="1" noChangeAspect="1" noMove="1" noResize="1" noEditPoints="1" noAdjustHandles="1" noChangeArrowheads="1" noChangeShapeType="1" noTextEdit="1"/>
              </p:cNvSpPr>
              <p:nvPr/>
            </p:nvSpPr>
            <p:spPr bwMode="auto">
              <a:xfrm>
                <a:off x="724604" y="4622957"/>
                <a:ext cx="8124409" cy="406265"/>
              </a:xfrm>
              <a:prstGeom prst="rect">
                <a:avLst/>
              </a:prstGeom>
              <a:blipFill rotWithShape="1">
                <a:blip r:embed="rId5"/>
                <a:stretch>
                  <a:fillRect l="-825" t="-5970" b="-2537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Rectangle 13"/>
              <p:cNvSpPr>
                <a:spLocks noChangeArrowheads="1"/>
              </p:cNvSpPr>
              <p:nvPr/>
            </p:nvSpPr>
            <p:spPr bwMode="auto">
              <a:xfrm>
                <a:off x="732993" y="5068973"/>
                <a:ext cx="8124409" cy="40709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85000"/>
                  <a:buBlip>
                    <a:blip r:embed="rId2"/>
                  </a:buBlip>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SzTx/>
                  <a:buNone/>
                </a:pPr>
                <a:r>
                  <a:rPr lang="zh-CN" altLang="en-US" sz="2000" b="1" dirty="0">
                    <a:solidFill>
                      <a:srgbClr val="006666"/>
                    </a:solidFill>
                    <a:latin typeface="+mn-ea"/>
                    <a:ea typeface="+mn-ea"/>
                  </a:rPr>
                  <a:t>初级因子</a:t>
                </a:r>
                <a:r>
                  <a:rPr lang="en-US" altLang="zh-CN" sz="2000" b="1" dirty="0">
                    <a:solidFill>
                      <a:srgbClr val="006666"/>
                    </a:solidFill>
                    <a:latin typeface="+mn-ea"/>
                    <a:ea typeface="+mn-ea"/>
                  </a:rPr>
                  <a:t>:    </a:t>
                </a:r>
                <a14:m>
                  <m:oMath xmlns:m="http://schemas.openxmlformats.org/officeDocument/2006/math">
                    <m:sSup>
                      <m:sSupPr>
                        <m:ctrlPr>
                          <a:rPr lang="en-US" altLang="zh-CN" sz="2000" b="1" i="1">
                            <a:solidFill>
                              <a:srgbClr val="0070C0"/>
                            </a:solidFill>
                            <a:latin typeface="Cambria Math" panose="02040503050406030204" pitchFamily="18" charset="0"/>
                          </a:rPr>
                        </m:ctrlPr>
                      </m:sSupPr>
                      <m:e>
                        <m:d>
                          <m:dPr>
                            <m:ctrlPr>
                              <a:rPr lang="en-US" altLang="zh-CN" sz="2000" b="1" i="1">
                                <a:solidFill>
                                  <a:srgbClr val="0070C0"/>
                                </a:solidFill>
                                <a:latin typeface="Cambria Math" panose="02040503050406030204" pitchFamily="18" charset="0"/>
                              </a:rPr>
                            </m:ctrlPr>
                          </m:dPr>
                          <m:e>
                            <m:r>
                              <a:rPr lang="en-US" altLang="zh-CN" sz="2000" b="1" i="1">
                                <a:solidFill>
                                  <a:srgbClr val="0070C0"/>
                                </a:solidFill>
                                <a:latin typeface="Cambria Math"/>
                              </a:rPr>
                              <m:t>𝝀</m:t>
                            </m:r>
                            <m:r>
                              <a:rPr lang="en-US" altLang="zh-CN" sz="2000" b="1" i="1">
                                <a:solidFill>
                                  <a:srgbClr val="0070C0"/>
                                </a:solidFill>
                                <a:latin typeface="Cambria Math"/>
                              </a:rPr>
                              <m:t>−</m:t>
                            </m:r>
                            <m:r>
                              <a:rPr lang="en-US" altLang="zh-CN" sz="2000" b="1" i="1">
                                <a:solidFill>
                                  <a:srgbClr val="0070C0"/>
                                </a:solidFill>
                                <a:latin typeface="Cambria Math"/>
                              </a:rPr>
                              <m:t>𝟐</m:t>
                            </m:r>
                            <m:r>
                              <a:rPr lang="en-US" altLang="zh-CN" sz="2000" b="1" i="1">
                                <a:solidFill>
                                  <a:srgbClr val="0070C0"/>
                                </a:solidFill>
                                <a:latin typeface="Cambria Math"/>
                              </a:rPr>
                              <m:t>𝒊</m:t>
                            </m:r>
                          </m:e>
                        </m:d>
                      </m:e>
                      <m:sup>
                        <m:r>
                          <a:rPr lang="en-US" altLang="zh-CN" sz="2000" b="1" i="1">
                            <a:solidFill>
                              <a:srgbClr val="0070C0"/>
                            </a:solidFill>
                            <a:latin typeface="Cambria Math"/>
                          </a:rPr>
                          <m:t>𝟒</m:t>
                        </m:r>
                      </m:sup>
                    </m:sSup>
                  </m:oMath>
                </a14:m>
                <a:endParaRPr lang="zh-CN" altLang="en-US" sz="2000" dirty="0">
                  <a:solidFill>
                    <a:srgbClr val="006666"/>
                  </a:solidFill>
                  <a:latin typeface="+mn-ea"/>
                  <a:ea typeface="+mn-ea"/>
                </a:endParaRPr>
              </a:p>
            </p:txBody>
          </p:sp>
        </mc:Choice>
        <mc:Fallback xmlns="">
          <p:sp>
            <p:nvSpPr>
              <p:cNvPr id="17" name="Rectangle 13"/>
              <p:cNvSpPr>
                <a:spLocks noRot="1" noChangeAspect="1" noMove="1" noResize="1" noEditPoints="1" noAdjustHandles="1" noChangeArrowheads="1" noChangeShapeType="1" noTextEdit="1"/>
              </p:cNvSpPr>
              <p:nvPr/>
            </p:nvSpPr>
            <p:spPr bwMode="auto">
              <a:xfrm>
                <a:off x="732993" y="5068973"/>
                <a:ext cx="8124409" cy="407099"/>
              </a:xfrm>
              <a:prstGeom prst="rect">
                <a:avLst/>
              </a:prstGeom>
              <a:blipFill rotWithShape="1">
                <a:blip r:embed="rId6"/>
                <a:stretch>
                  <a:fillRect l="-750" t="-6061" b="-2727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Rectangle 13"/>
              <p:cNvSpPr>
                <a:spLocks noChangeArrowheads="1"/>
              </p:cNvSpPr>
              <p:nvPr/>
            </p:nvSpPr>
            <p:spPr bwMode="auto">
              <a:xfrm>
                <a:off x="751169" y="5481432"/>
                <a:ext cx="8124409" cy="40011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85000"/>
                  <a:buBlip>
                    <a:blip r:embed="rId2"/>
                  </a:buBlip>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SzTx/>
                  <a:buNone/>
                </a:pPr>
                <a:r>
                  <a:rPr lang="en-US" altLang="zh-CN" sz="2000" b="1" dirty="0">
                    <a:solidFill>
                      <a:srgbClr val="006666"/>
                    </a:solidFill>
                    <a:latin typeface="Cambria" pitchFamily="18" charset="0"/>
                    <a:ea typeface="Cambria" pitchFamily="18" charset="0"/>
                  </a:rPr>
                  <a:t>Jordan</a:t>
                </a:r>
                <a:r>
                  <a:rPr lang="zh-CN" altLang="en-US" sz="2000" b="1" dirty="0">
                    <a:solidFill>
                      <a:srgbClr val="006666"/>
                    </a:solidFill>
                    <a:latin typeface="+mn-ea"/>
                    <a:ea typeface="+mn-ea"/>
                  </a:rPr>
                  <a:t>块</a:t>
                </a:r>
                <a:r>
                  <a:rPr lang="en-US" altLang="zh-CN" sz="2000" b="1" dirty="0">
                    <a:solidFill>
                      <a:srgbClr val="006666"/>
                    </a:solidFill>
                    <a:latin typeface="+mn-ea"/>
                    <a:ea typeface="+mn-ea"/>
                  </a:rPr>
                  <a:t>:   </a:t>
                </a:r>
                <a14:m>
                  <m:oMath xmlns:m="http://schemas.openxmlformats.org/officeDocument/2006/math">
                    <m:sSub>
                      <m:sSubPr>
                        <m:ctrlPr>
                          <a:rPr lang="en-US" altLang="zh-CN" sz="2000" b="1" i="1" smtClean="0">
                            <a:solidFill>
                              <a:srgbClr val="FF0000"/>
                            </a:solidFill>
                            <a:latin typeface="Cambria Math" panose="02040503050406030204" pitchFamily="18" charset="0"/>
                            <a:ea typeface="+mn-ea"/>
                          </a:rPr>
                        </m:ctrlPr>
                      </m:sSubPr>
                      <m:e>
                        <m:r>
                          <a:rPr lang="en-US" altLang="zh-CN" sz="2000" b="1" i="1" smtClean="0">
                            <a:solidFill>
                              <a:srgbClr val="FF0000"/>
                            </a:solidFill>
                            <a:latin typeface="Cambria Math"/>
                            <a:ea typeface="+mn-ea"/>
                          </a:rPr>
                          <m:t>𝑱</m:t>
                        </m:r>
                      </m:e>
                      <m:sub>
                        <m:r>
                          <a:rPr lang="en-US" altLang="zh-CN" sz="2000" b="1" i="0" smtClean="0">
                            <a:solidFill>
                              <a:srgbClr val="FF0000"/>
                            </a:solidFill>
                            <a:latin typeface="Cambria Math"/>
                            <a:ea typeface="+mn-ea"/>
                          </a:rPr>
                          <m:t>𝟏</m:t>
                        </m:r>
                      </m:sub>
                    </m:sSub>
                    <m:r>
                      <a:rPr lang="en-US" altLang="zh-CN" sz="2000" b="1" i="0" smtClean="0">
                        <a:solidFill>
                          <a:srgbClr val="FF0000"/>
                        </a:solidFill>
                        <a:latin typeface="Cambria Math"/>
                        <a:ea typeface="+mn-ea"/>
                      </a:rPr>
                      <m:t>=</m:t>
                    </m:r>
                    <m:r>
                      <a:rPr lang="en-US" altLang="zh-CN" sz="2000" b="1" i="1" smtClean="0">
                        <a:solidFill>
                          <a:srgbClr val="FF0000"/>
                        </a:solidFill>
                        <a:latin typeface="Cambria Math"/>
                        <a:ea typeface="+mn-ea"/>
                      </a:rPr>
                      <m:t>𝑨</m:t>
                    </m:r>
                  </m:oMath>
                </a14:m>
                <a:endParaRPr lang="zh-CN" altLang="en-US" sz="2000" dirty="0">
                  <a:solidFill>
                    <a:srgbClr val="006666"/>
                  </a:solidFill>
                  <a:latin typeface="+mn-ea"/>
                  <a:ea typeface="+mn-ea"/>
                </a:endParaRPr>
              </a:p>
            </p:txBody>
          </p:sp>
        </mc:Choice>
        <mc:Fallback xmlns="">
          <p:sp>
            <p:nvSpPr>
              <p:cNvPr id="18" name="Rectangle 13"/>
              <p:cNvSpPr>
                <a:spLocks noRot="1" noChangeAspect="1" noMove="1" noResize="1" noEditPoints="1" noAdjustHandles="1" noChangeArrowheads="1" noChangeShapeType="1" noTextEdit="1"/>
              </p:cNvSpPr>
              <p:nvPr/>
            </p:nvSpPr>
            <p:spPr bwMode="auto">
              <a:xfrm>
                <a:off x="751169" y="5481432"/>
                <a:ext cx="8124409" cy="400110"/>
              </a:xfrm>
              <a:prstGeom prst="rect">
                <a:avLst/>
              </a:prstGeom>
              <a:blipFill rotWithShape="1">
                <a:blip r:embed="rId7"/>
                <a:stretch>
                  <a:fillRect l="-750" t="-9091" b="-2575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Rectangle 13"/>
              <p:cNvSpPr>
                <a:spLocks noChangeArrowheads="1"/>
              </p:cNvSpPr>
              <p:nvPr/>
            </p:nvSpPr>
            <p:spPr bwMode="auto">
              <a:xfrm>
                <a:off x="751169" y="5984263"/>
                <a:ext cx="8124409" cy="40011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85000"/>
                  <a:buBlip>
                    <a:blip r:embed="rId2"/>
                  </a:buBlip>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SzTx/>
                  <a:buNone/>
                </a:pPr>
                <a:r>
                  <a:rPr lang="en-US" altLang="zh-CN" sz="2000" b="1" dirty="0">
                    <a:solidFill>
                      <a:srgbClr val="006666"/>
                    </a:solidFill>
                    <a:latin typeface="Cambria" pitchFamily="18" charset="0"/>
                    <a:ea typeface="Cambria" pitchFamily="18" charset="0"/>
                  </a:rPr>
                  <a:t>Jordan</a:t>
                </a:r>
                <a:r>
                  <a:rPr lang="zh-CN" altLang="en-US" sz="2000" b="1" dirty="0">
                    <a:solidFill>
                      <a:srgbClr val="006666"/>
                    </a:solidFill>
                    <a:latin typeface="+mn-ea"/>
                    <a:ea typeface="+mn-ea"/>
                  </a:rPr>
                  <a:t>标准形</a:t>
                </a:r>
                <a:r>
                  <a:rPr lang="en-US" altLang="zh-CN" sz="2000" b="1" dirty="0">
                    <a:solidFill>
                      <a:srgbClr val="006666"/>
                    </a:solidFill>
                    <a:latin typeface="+mn-ea"/>
                    <a:ea typeface="+mn-ea"/>
                  </a:rPr>
                  <a:t>:      </a:t>
                </a:r>
                <a14:m>
                  <m:oMath xmlns:m="http://schemas.openxmlformats.org/officeDocument/2006/math">
                    <m:r>
                      <a:rPr lang="en-US" altLang="zh-CN" sz="2000" b="1" i="1" smtClean="0">
                        <a:solidFill>
                          <a:srgbClr val="FF0000"/>
                        </a:solidFill>
                        <a:latin typeface="Cambria Math"/>
                        <a:ea typeface="+mn-ea"/>
                      </a:rPr>
                      <m:t>𝑱</m:t>
                    </m:r>
                    <m:r>
                      <a:rPr lang="en-US" altLang="zh-CN" sz="2000" b="1" i="1" smtClean="0">
                        <a:solidFill>
                          <a:srgbClr val="FF0000"/>
                        </a:solidFill>
                        <a:latin typeface="Cambria Math"/>
                        <a:ea typeface="+mn-ea"/>
                      </a:rPr>
                      <m:t>=</m:t>
                    </m:r>
                    <m:r>
                      <a:rPr lang="en-US" altLang="zh-CN" sz="2000" b="1" i="1" smtClean="0">
                        <a:solidFill>
                          <a:srgbClr val="FF0000"/>
                        </a:solidFill>
                        <a:latin typeface="Cambria Math"/>
                        <a:ea typeface="+mn-ea"/>
                      </a:rPr>
                      <m:t>𝑨</m:t>
                    </m:r>
                  </m:oMath>
                </a14:m>
                <a:endParaRPr lang="zh-CN" altLang="en-US" sz="2000" b="1" dirty="0">
                  <a:solidFill>
                    <a:srgbClr val="006666"/>
                  </a:solidFill>
                  <a:latin typeface="+mn-ea"/>
                  <a:ea typeface="+mn-ea"/>
                </a:endParaRPr>
              </a:p>
            </p:txBody>
          </p:sp>
        </mc:Choice>
        <mc:Fallback xmlns="">
          <p:sp>
            <p:nvSpPr>
              <p:cNvPr id="19" name="Rectangle 13"/>
              <p:cNvSpPr>
                <a:spLocks noRot="1" noChangeAspect="1" noMove="1" noResize="1" noEditPoints="1" noAdjustHandles="1" noChangeArrowheads="1" noChangeShapeType="1" noTextEdit="1"/>
              </p:cNvSpPr>
              <p:nvPr/>
            </p:nvSpPr>
            <p:spPr bwMode="auto">
              <a:xfrm>
                <a:off x="751169" y="5984263"/>
                <a:ext cx="8124409" cy="400110"/>
              </a:xfrm>
              <a:prstGeom prst="rect">
                <a:avLst/>
              </a:prstGeom>
              <a:blipFill rotWithShape="1">
                <a:blip r:embed="rId8"/>
                <a:stretch>
                  <a:fillRect l="-750" t="-9231" b="-2769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Rectangle 13"/>
              <p:cNvSpPr>
                <a:spLocks noChangeArrowheads="1"/>
              </p:cNvSpPr>
              <p:nvPr/>
            </p:nvSpPr>
            <p:spPr bwMode="auto">
              <a:xfrm>
                <a:off x="774938" y="3014425"/>
                <a:ext cx="8124409" cy="111940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85000"/>
                  <a:buBlip>
                    <a:blip r:embed="rId2"/>
                  </a:buBlip>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SzTx/>
                  <a:buNone/>
                </a:pPr>
                <a:r>
                  <a:rPr lang="zh-CN" altLang="en-US" sz="1800" b="1" i="0" dirty="0">
                    <a:solidFill>
                      <a:srgbClr val="006666"/>
                    </a:solidFill>
                    <a:latin typeface="+mn-ea"/>
                    <a:ea typeface="+mn-ea"/>
                  </a:rPr>
                  <a:t>解：特征矩阵为</a:t>
                </a:r>
                <a14:m>
                  <m:oMath xmlns:m="http://schemas.openxmlformats.org/officeDocument/2006/math">
                    <m:r>
                      <a:rPr lang="en-US" altLang="zh-CN" sz="1800" b="1" i="1" smtClean="0">
                        <a:solidFill>
                          <a:srgbClr val="0070C0"/>
                        </a:solidFill>
                        <a:latin typeface="Cambria Math"/>
                        <a:ea typeface="+mn-ea"/>
                      </a:rPr>
                      <m:t>𝑨</m:t>
                    </m:r>
                    <m:d>
                      <m:dPr>
                        <m:ctrlPr>
                          <a:rPr lang="en-US" altLang="zh-CN" sz="1800" b="1" i="1" smtClean="0">
                            <a:solidFill>
                              <a:srgbClr val="0070C0"/>
                            </a:solidFill>
                            <a:latin typeface="Cambria Math" panose="02040503050406030204" pitchFamily="18" charset="0"/>
                            <a:ea typeface="+mn-ea"/>
                          </a:rPr>
                        </m:ctrlPr>
                      </m:dPr>
                      <m:e>
                        <m:r>
                          <a:rPr lang="en-US" altLang="zh-CN" sz="1800" b="1" i="1" smtClean="0">
                            <a:solidFill>
                              <a:srgbClr val="0070C0"/>
                            </a:solidFill>
                            <a:latin typeface="Cambria Math"/>
                            <a:ea typeface="+mn-ea"/>
                          </a:rPr>
                          <m:t>𝝀</m:t>
                        </m:r>
                      </m:e>
                    </m:d>
                    <m:r>
                      <a:rPr lang="en-US" altLang="zh-CN" sz="1800" b="1" i="1" smtClean="0">
                        <a:solidFill>
                          <a:srgbClr val="0070C0"/>
                        </a:solidFill>
                        <a:latin typeface="Cambria Math"/>
                        <a:ea typeface="+mn-ea"/>
                      </a:rPr>
                      <m:t>=</m:t>
                    </m:r>
                    <m:r>
                      <a:rPr lang="en-US" altLang="zh-CN" sz="1800" b="1" i="1" smtClean="0">
                        <a:solidFill>
                          <a:srgbClr val="0070C0"/>
                        </a:solidFill>
                        <a:latin typeface="Cambria Math"/>
                        <a:ea typeface="+mn-ea"/>
                      </a:rPr>
                      <m:t>𝝀</m:t>
                    </m:r>
                    <m:r>
                      <a:rPr lang="en-US" altLang="zh-CN" sz="1800" b="1" i="1" smtClean="0">
                        <a:solidFill>
                          <a:srgbClr val="0070C0"/>
                        </a:solidFill>
                        <a:latin typeface="Cambria Math"/>
                        <a:ea typeface="+mn-ea"/>
                      </a:rPr>
                      <m:t>𝑬</m:t>
                    </m:r>
                    <m:r>
                      <a:rPr lang="en-US" altLang="zh-CN" sz="1800" b="1" i="1" smtClean="0">
                        <a:solidFill>
                          <a:srgbClr val="0070C0"/>
                        </a:solidFill>
                        <a:latin typeface="Cambria Math"/>
                        <a:ea typeface="+mn-ea"/>
                      </a:rPr>
                      <m:t>−</m:t>
                    </m:r>
                    <m:r>
                      <a:rPr lang="en-US" altLang="zh-CN" sz="1800" b="1" i="1" smtClean="0">
                        <a:solidFill>
                          <a:srgbClr val="0070C0"/>
                        </a:solidFill>
                        <a:latin typeface="Cambria Math"/>
                        <a:ea typeface="+mn-ea"/>
                      </a:rPr>
                      <m:t>𝑨</m:t>
                    </m:r>
                    <m:r>
                      <a:rPr lang="en-US" altLang="zh-CN" sz="1800" b="1" i="1" smtClean="0">
                        <a:solidFill>
                          <a:srgbClr val="0070C0"/>
                        </a:solidFill>
                        <a:latin typeface="Cambria Math"/>
                        <a:ea typeface="+mn-ea"/>
                      </a:rPr>
                      <m:t>=</m:t>
                    </m:r>
                    <m:d>
                      <m:dPr>
                        <m:begChr m:val="["/>
                        <m:endChr m:val="]"/>
                        <m:ctrlPr>
                          <a:rPr lang="en-US" altLang="zh-CN" sz="1800" b="1" i="1" smtClean="0">
                            <a:solidFill>
                              <a:srgbClr val="0070C0"/>
                            </a:solidFill>
                            <a:latin typeface="Cambria Math" panose="02040503050406030204" pitchFamily="18" charset="0"/>
                            <a:ea typeface="+mn-ea"/>
                          </a:rPr>
                        </m:ctrlPr>
                      </m:dPr>
                      <m:e>
                        <m:m>
                          <m:mPr>
                            <m:mcs>
                              <m:mc>
                                <m:mcPr>
                                  <m:count m:val="4"/>
                                  <m:mcJc m:val="center"/>
                                </m:mcPr>
                              </m:mc>
                            </m:mcs>
                            <m:ctrlPr>
                              <a:rPr lang="zh-CN" altLang="en-US" sz="1800" i="1">
                                <a:latin typeface="Cambria Math" panose="02040503050406030204" pitchFamily="18" charset="0"/>
                              </a:rPr>
                            </m:ctrlPr>
                          </m:mPr>
                          <m:mr>
                            <m:e>
                              <m:r>
                                <a:rPr lang="en-US" altLang="zh-CN" sz="1800" b="1" i="1">
                                  <a:solidFill>
                                    <a:srgbClr val="0070C0"/>
                                  </a:solidFill>
                                  <a:latin typeface="Cambria Math"/>
                                </a:rPr>
                                <m:t>𝝀</m:t>
                              </m:r>
                              <m:r>
                                <a:rPr lang="en-US" altLang="zh-CN" sz="1800" b="0" i="0" smtClean="0">
                                  <a:solidFill>
                                    <a:srgbClr val="0070C0"/>
                                  </a:solidFill>
                                  <a:latin typeface="Cambria Math"/>
                                </a:rPr>
                                <m:t>−</m:t>
                              </m:r>
                              <m:r>
                                <a:rPr lang="en-US" altLang="zh-CN" sz="1800" b="0" i="0" smtClean="0">
                                  <a:latin typeface="Cambria Math"/>
                                </a:rPr>
                                <m:t>2</m:t>
                              </m:r>
                              <m:r>
                                <m:rPr>
                                  <m:sty m:val="p"/>
                                </m:rPr>
                                <a:rPr lang="en-US" altLang="zh-CN" sz="1800" b="0" i="0" smtClean="0">
                                  <a:latin typeface="Cambria Math"/>
                                </a:rPr>
                                <m:t>i</m:t>
                              </m:r>
                            </m:e>
                            <m:e>
                              <m:r>
                                <a:rPr lang="en-US" altLang="zh-CN" sz="1800" b="0" i="1" smtClean="0">
                                  <a:latin typeface="Cambria Math"/>
                                </a:rPr>
                                <m:t>−1</m:t>
                              </m:r>
                            </m:e>
                            <m:e/>
                            <m:e/>
                          </m:mr>
                          <m:mr>
                            <m:e/>
                            <m:e>
                              <m:r>
                                <a:rPr lang="en-US" altLang="zh-CN" sz="1800" b="1" i="1">
                                  <a:solidFill>
                                    <a:srgbClr val="0070C0"/>
                                  </a:solidFill>
                                  <a:latin typeface="Cambria Math"/>
                                </a:rPr>
                                <m:t>𝝀</m:t>
                              </m:r>
                              <m:r>
                                <a:rPr lang="en-US" altLang="zh-CN" sz="1800" b="0" i="0" smtClean="0">
                                  <a:solidFill>
                                    <a:srgbClr val="0070C0"/>
                                  </a:solidFill>
                                  <a:latin typeface="Cambria Math"/>
                                </a:rPr>
                                <m:t>−</m:t>
                              </m:r>
                              <m:r>
                                <a:rPr lang="en-US" altLang="zh-CN" sz="1800" b="0" i="0" smtClean="0">
                                  <a:latin typeface="Cambria Math"/>
                                </a:rPr>
                                <m:t>2</m:t>
                              </m:r>
                              <m:r>
                                <m:rPr>
                                  <m:sty m:val="p"/>
                                </m:rPr>
                                <a:rPr lang="en-US" altLang="zh-CN" sz="1800" b="0" i="0" smtClean="0">
                                  <a:latin typeface="Cambria Math"/>
                                </a:rPr>
                                <m:t>i</m:t>
                              </m:r>
                            </m:e>
                            <m:e>
                              <m:r>
                                <a:rPr lang="en-US" altLang="zh-CN" sz="1800" b="0" i="1" smtClean="0">
                                  <a:latin typeface="Cambria Math"/>
                                </a:rPr>
                                <m:t>−1</m:t>
                              </m:r>
                            </m:e>
                            <m:e/>
                          </m:mr>
                          <m:mr>
                            <m:e/>
                            <m:e/>
                            <m:e>
                              <m:r>
                                <a:rPr lang="en-US" altLang="zh-CN" sz="1800" b="1" i="1">
                                  <a:solidFill>
                                    <a:srgbClr val="0070C0"/>
                                  </a:solidFill>
                                  <a:latin typeface="Cambria Math"/>
                                </a:rPr>
                                <m:t>𝝀</m:t>
                              </m:r>
                              <m:r>
                                <a:rPr lang="en-US" altLang="zh-CN" sz="1800" b="0" i="0" smtClean="0">
                                  <a:solidFill>
                                    <a:srgbClr val="0070C0"/>
                                  </a:solidFill>
                                  <a:latin typeface="Cambria Math"/>
                                </a:rPr>
                                <m:t>−</m:t>
                              </m:r>
                              <m:r>
                                <a:rPr lang="zh-CN" altLang="en-US" sz="1800">
                                  <a:latin typeface="Cambria Math"/>
                                </a:rPr>
                                <m:t>2</m:t>
                              </m:r>
                              <m:r>
                                <m:rPr>
                                  <m:sty m:val="p"/>
                                </m:rPr>
                                <a:rPr lang="en-US" altLang="zh-CN" sz="1800" b="0" i="0" smtClean="0">
                                  <a:latin typeface="Cambria Math"/>
                                </a:rPr>
                                <m:t>i</m:t>
                              </m:r>
                            </m:e>
                            <m:e>
                              <m:r>
                                <a:rPr lang="en-US" altLang="zh-CN" sz="1800" b="0" i="1" smtClean="0">
                                  <a:latin typeface="Cambria Math"/>
                                </a:rPr>
                                <m:t>−1</m:t>
                              </m:r>
                            </m:e>
                          </m:mr>
                          <m:mr>
                            <m:e/>
                            <m:e/>
                            <m:e/>
                            <m:e>
                              <m:r>
                                <a:rPr lang="en-US" altLang="zh-CN" sz="1800" b="1" i="1">
                                  <a:solidFill>
                                    <a:srgbClr val="0070C0"/>
                                  </a:solidFill>
                                  <a:latin typeface="Cambria Math"/>
                                </a:rPr>
                                <m:t>𝝀</m:t>
                              </m:r>
                              <m:r>
                                <a:rPr lang="en-US" altLang="zh-CN" sz="1800" b="0" i="0" smtClean="0">
                                  <a:solidFill>
                                    <a:srgbClr val="0070C0"/>
                                  </a:solidFill>
                                  <a:latin typeface="Cambria Math"/>
                                </a:rPr>
                                <m:t>−</m:t>
                              </m:r>
                              <m:r>
                                <a:rPr lang="en-US" altLang="zh-CN" sz="1800" b="0" i="0" smtClean="0">
                                  <a:latin typeface="Cambria Math"/>
                                </a:rPr>
                                <m:t>2</m:t>
                              </m:r>
                              <m:r>
                                <m:rPr>
                                  <m:sty m:val="p"/>
                                </m:rPr>
                                <a:rPr lang="en-US" altLang="zh-CN" sz="1800" b="0" i="0" smtClean="0">
                                  <a:latin typeface="Cambria Math"/>
                                </a:rPr>
                                <m:t>i</m:t>
                              </m:r>
                            </m:e>
                          </m:mr>
                        </m:m>
                      </m:e>
                    </m:d>
                  </m:oMath>
                </a14:m>
                <a:endParaRPr lang="zh-CN" altLang="en-US" sz="1800" b="1" dirty="0">
                  <a:solidFill>
                    <a:srgbClr val="006666"/>
                  </a:solidFill>
                  <a:latin typeface="+mn-ea"/>
                  <a:ea typeface="+mn-ea"/>
                </a:endParaRPr>
              </a:p>
            </p:txBody>
          </p:sp>
        </mc:Choice>
        <mc:Fallback xmlns="">
          <p:sp>
            <p:nvSpPr>
              <p:cNvPr id="10" name="Rectangle 13"/>
              <p:cNvSpPr>
                <a:spLocks noRot="1" noChangeAspect="1" noMove="1" noResize="1" noEditPoints="1" noAdjustHandles="1" noChangeArrowheads="1" noChangeShapeType="1" noTextEdit="1"/>
              </p:cNvSpPr>
              <p:nvPr/>
            </p:nvSpPr>
            <p:spPr bwMode="auto">
              <a:xfrm>
                <a:off x="774938" y="3014425"/>
                <a:ext cx="8124409" cy="1119409"/>
              </a:xfrm>
              <a:prstGeom prst="rect">
                <a:avLst/>
              </a:prstGeom>
              <a:blipFill rotWithShape="1">
                <a:blip r:embed="rId9"/>
                <a:stretch>
                  <a:fillRect l="-6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3" name="矩形 12"/>
          <p:cNvSpPr/>
          <p:nvPr/>
        </p:nvSpPr>
        <p:spPr>
          <a:xfrm>
            <a:off x="5101752" y="3049505"/>
            <a:ext cx="2205059" cy="801042"/>
          </a:xfrm>
          <a:prstGeom prst="rect">
            <a:avLst/>
          </a:prstGeom>
          <a:noFill/>
          <a:ln w="222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p>
        </p:txBody>
      </p:sp>
    </p:spTree>
    <p:extLst>
      <p:ext uri="{BB962C8B-B14F-4D97-AF65-F5344CB8AC3E}">
        <p14:creationId xmlns:p14="http://schemas.microsoft.com/office/powerpoint/2010/main" val="3711988226"/>
      </p:ext>
    </p:extLst>
  </p:cSld>
  <p:clrMapOvr>
    <a:masterClrMapping/>
  </p:clrMapOvr>
  <p:transition spd="slow">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left)">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barn(inVertical)">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left)">
                                      <p:cBhvr>
                                        <p:cTn id="3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P spid="10" grpId="0"/>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计算矩阵</a:t>
            </a:r>
            <a:r>
              <a:rPr lang="en-US" altLang="zh-CN" dirty="0"/>
              <a:t>Jordan</a:t>
            </a:r>
            <a:r>
              <a:rPr lang="zh-CN" altLang="en-US" dirty="0"/>
              <a:t>标准形的方法一</a:t>
            </a:r>
          </a:p>
        </p:txBody>
      </p:sp>
      <mc:AlternateContent xmlns:mc="http://schemas.openxmlformats.org/markup-compatibility/2006" xmlns:a14="http://schemas.microsoft.com/office/drawing/2010/main">
        <mc:Choice Requires="a14">
          <p:sp>
            <p:nvSpPr>
              <p:cNvPr id="11" name="Rectangle 13"/>
              <p:cNvSpPr>
                <a:spLocks noChangeArrowheads="1"/>
              </p:cNvSpPr>
              <p:nvPr/>
            </p:nvSpPr>
            <p:spPr bwMode="auto">
              <a:xfrm>
                <a:off x="811506" y="4724437"/>
                <a:ext cx="7415213" cy="109844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SzPct val="85000"/>
                  <a:buBlip>
                    <a:blip r:embed="rId3"/>
                  </a:buBlip>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SzTx/>
                  <a:buFontTx/>
                  <a:buNone/>
                </a:pPr>
                <a:r>
                  <a:rPr lang="zh-CN" altLang="en-US" sz="2400" b="1" dirty="0">
                    <a:solidFill>
                      <a:srgbClr val="006666"/>
                    </a:solidFill>
                    <a:latin typeface="+mn-ea"/>
                    <a:ea typeface="+mn-ea"/>
                  </a:rPr>
                  <a:t>例</a:t>
                </a:r>
                <a:r>
                  <a:rPr lang="en-US" altLang="zh-CN" sz="2400" b="1" dirty="0">
                    <a:solidFill>
                      <a:srgbClr val="006666"/>
                    </a:solidFill>
                    <a:latin typeface="+mn-ea"/>
                    <a:ea typeface="+mn-ea"/>
                  </a:rPr>
                  <a:t>6  </a:t>
                </a:r>
                <a:r>
                  <a:rPr lang="zh-CN" altLang="en-US" sz="2400" b="1" dirty="0">
                    <a:solidFill>
                      <a:srgbClr val="006666"/>
                    </a:solidFill>
                    <a:latin typeface="+mn-ea"/>
                    <a:ea typeface="+mn-ea"/>
                  </a:rPr>
                  <a:t>求矩阵</a:t>
                </a:r>
                <a14:m>
                  <m:oMath xmlns:m="http://schemas.openxmlformats.org/officeDocument/2006/math">
                    <m:r>
                      <a:rPr lang="en-US" altLang="zh-CN" sz="2400" b="1" i="1" smtClean="0">
                        <a:solidFill>
                          <a:srgbClr val="006666"/>
                        </a:solidFill>
                        <a:latin typeface="Cambria Math"/>
                        <a:ea typeface="+mn-ea"/>
                      </a:rPr>
                      <m:t>𝑨</m:t>
                    </m:r>
                    <m:r>
                      <a:rPr lang="en-US" altLang="zh-CN" sz="2400" b="0" i="1" smtClean="0">
                        <a:solidFill>
                          <a:srgbClr val="006666"/>
                        </a:solidFill>
                        <a:latin typeface="Cambria Math"/>
                        <a:ea typeface="+mn-ea"/>
                      </a:rPr>
                      <m:t>=</m:t>
                    </m:r>
                    <m:d>
                      <m:dPr>
                        <m:begChr m:val="["/>
                        <m:endChr m:val="]"/>
                        <m:ctrlPr>
                          <a:rPr lang="en-US" altLang="zh-CN" sz="2400" i="1" smtClean="0">
                            <a:solidFill>
                              <a:srgbClr val="006666"/>
                            </a:solidFill>
                            <a:latin typeface="Cambria Math" panose="02040503050406030204" pitchFamily="18" charset="0"/>
                            <a:ea typeface="+mn-ea"/>
                          </a:rPr>
                        </m:ctrlPr>
                      </m:dPr>
                      <m:e>
                        <m:m>
                          <m:mPr>
                            <m:mcs>
                              <m:mc>
                                <m:mcPr>
                                  <m:count m:val="3"/>
                                  <m:mcJc m:val="center"/>
                                </m:mcPr>
                              </m:mc>
                            </m:mcs>
                            <m:ctrlPr>
                              <a:rPr lang="en-US" altLang="zh-CN" sz="2400" i="1" smtClean="0">
                                <a:solidFill>
                                  <a:srgbClr val="006666"/>
                                </a:solidFill>
                                <a:latin typeface="Cambria Math" panose="02040503050406030204" pitchFamily="18" charset="0"/>
                                <a:ea typeface="+mn-ea"/>
                              </a:rPr>
                            </m:ctrlPr>
                          </m:mPr>
                          <m:mr>
                            <m:e>
                              <m:r>
                                <m:rPr>
                                  <m:brk m:alnAt="7"/>
                                </m:rPr>
                                <a:rPr lang="en-US" altLang="zh-CN" sz="2400" b="0" i="1" smtClean="0">
                                  <a:solidFill>
                                    <a:srgbClr val="006666"/>
                                  </a:solidFill>
                                  <a:latin typeface="Cambria Math" panose="02040503050406030204" pitchFamily="18" charset="0"/>
                                  <a:ea typeface="+mn-ea"/>
                                </a:rPr>
                                <m:t>4</m:t>
                              </m:r>
                            </m:e>
                            <m:e>
                              <m:r>
                                <a:rPr lang="en-US" altLang="zh-CN" sz="2400" b="0" i="1" smtClean="0">
                                  <a:solidFill>
                                    <a:srgbClr val="006666"/>
                                  </a:solidFill>
                                  <a:latin typeface="Cambria Math" panose="02040503050406030204" pitchFamily="18" charset="0"/>
                                  <a:ea typeface="+mn-ea"/>
                                </a:rPr>
                                <m:t>6</m:t>
                              </m:r>
                            </m:e>
                            <m:e>
                              <m:r>
                                <a:rPr lang="en-US" altLang="zh-CN" sz="2400" b="0" i="1" smtClean="0">
                                  <a:solidFill>
                                    <a:srgbClr val="006666"/>
                                  </a:solidFill>
                                  <a:latin typeface="Cambria Math"/>
                                  <a:ea typeface="+mn-ea"/>
                                </a:rPr>
                                <m:t>0</m:t>
                              </m:r>
                            </m:e>
                          </m:mr>
                          <m:mr>
                            <m:e>
                              <m:r>
                                <a:rPr lang="en-US" altLang="zh-CN" sz="2400" b="0" i="1" smtClean="0">
                                  <a:solidFill>
                                    <a:srgbClr val="006666"/>
                                  </a:solidFill>
                                  <a:latin typeface="Cambria Math" panose="02040503050406030204" pitchFamily="18" charset="0"/>
                                  <a:ea typeface="+mn-ea"/>
                                </a:rPr>
                                <m:t>−3</m:t>
                              </m:r>
                            </m:e>
                            <m:e>
                              <m:r>
                                <a:rPr lang="en-US" altLang="zh-CN" sz="2400" b="0" i="1" smtClean="0">
                                  <a:solidFill>
                                    <a:srgbClr val="006666"/>
                                  </a:solidFill>
                                  <a:latin typeface="Cambria Math" panose="02040503050406030204" pitchFamily="18" charset="0"/>
                                  <a:ea typeface="+mn-ea"/>
                                </a:rPr>
                                <m:t>−5</m:t>
                              </m:r>
                            </m:e>
                            <m:e>
                              <m:r>
                                <a:rPr lang="en-US" altLang="zh-CN" sz="2400" b="0" i="1" smtClean="0">
                                  <a:solidFill>
                                    <a:srgbClr val="006666"/>
                                  </a:solidFill>
                                  <a:latin typeface="Cambria Math" panose="02040503050406030204" pitchFamily="18" charset="0"/>
                                  <a:ea typeface="+mn-ea"/>
                                </a:rPr>
                                <m:t>0</m:t>
                              </m:r>
                            </m:e>
                          </m:mr>
                          <m:mr>
                            <m:e>
                              <m:r>
                                <a:rPr lang="en-US" altLang="zh-CN" sz="2400" b="0" i="1" smtClean="0">
                                  <a:solidFill>
                                    <a:srgbClr val="006666"/>
                                  </a:solidFill>
                                  <a:latin typeface="Cambria Math" panose="02040503050406030204" pitchFamily="18" charset="0"/>
                                  <a:ea typeface="+mn-ea"/>
                                </a:rPr>
                                <m:t>−3</m:t>
                              </m:r>
                            </m:e>
                            <m:e>
                              <m:r>
                                <a:rPr lang="en-US" altLang="zh-CN" sz="2400" b="0" i="1" smtClean="0">
                                  <a:solidFill>
                                    <a:srgbClr val="006666"/>
                                  </a:solidFill>
                                  <a:latin typeface="Cambria Math" panose="02040503050406030204" pitchFamily="18" charset="0"/>
                                  <a:ea typeface="+mn-ea"/>
                                </a:rPr>
                                <m:t>−6</m:t>
                              </m:r>
                            </m:e>
                            <m:e>
                              <m:r>
                                <a:rPr lang="en-US" altLang="zh-CN" sz="2400" b="0" i="1" smtClean="0">
                                  <a:solidFill>
                                    <a:srgbClr val="006666"/>
                                  </a:solidFill>
                                  <a:latin typeface="Cambria Math" panose="02040503050406030204" pitchFamily="18" charset="0"/>
                                  <a:ea typeface="+mn-ea"/>
                                </a:rPr>
                                <m:t>1</m:t>
                              </m:r>
                            </m:e>
                          </m:mr>
                        </m:m>
                      </m:e>
                    </m:d>
                  </m:oMath>
                </a14:m>
                <a:r>
                  <a:rPr lang="zh-CN" altLang="en-US" sz="2400" b="1" dirty="0">
                    <a:solidFill>
                      <a:srgbClr val="006666"/>
                    </a:solidFill>
                    <a:latin typeface="+mn-ea"/>
                    <a:ea typeface="+mn-ea"/>
                  </a:rPr>
                  <a:t>的</a:t>
                </a:r>
                <a:r>
                  <a:rPr lang="en-US" altLang="zh-CN" sz="2400" b="1" dirty="0">
                    <a:solidFill>
                      <a:srgbClr val="006666"/>
                    </a:solidFill>
                    <a:latin typeface="Cambria" pitchFamily="18" charset="0"/>
                    <a:ea typeface="Cambria" pitchFamily="18" charset="0"/>
                  </a:rPr>
                  <a:t>Jordan</a:t>
                </a:r>
                <a:r>
                  <a:rPr lang="zh-CN" altLang="en-US" sz="2400" b="1" dirty="0">
                    <a:solidFill>
                      <a:srgbClr val="006666"/>
                    </a:solidFill>
                    <a:latin typeface="+mn-ea"/>
                    <a:ea typeface="+mn-ea"/>
                  </a:rPr>
                  <a:t>标准形</a:t>
                </a:r>
                <a:r>
                  <a:rPr lang="en-US" altLang="zh-CN" sz="2400" b="1" dirty="0">
                    <a:solidFill>
                      <a:srgbClr val="006666"/>
                    </a:solidFill>
                    <a:latin typeface="+mn-ea"/>
                    <a:ea typeface="+mn-ea"/>
                  </a:rPr>
                  <a:t>.</a:t>
                </a:r>
                <a:endParaRPr lang="zh-CN" altLang="en-US" sz="2400" b="1" dirty="0">
                  <a:solidFill>
                    <a:srgbClr val="006666"/>
                  </a:solidFill>
                  <a:latin typeface="+mn-ea"/>
                  <a:ea typeface="+mn-ea"/>
                </a:endParaRPr>
              </a:p>
            </p:txBody>
          </p:sp>
        </mc:Choice>
        <mc:Fallback xmlns="">
          <p:sp>
            <p:nvSpPr>
              <p:cNvPr id="11" name="Rectangle 13"/>
              <p:cNvSpPr>
                <a:spLocks noRot="1" noChangeAspect="1" noMove="1" noResize="1" noEditPoints="1" noAdjustHandles="1" noChangeArrowheads="1" noChangeShapeType="1" noTextEdit="1"/>
              </p:cNvSpPr>
              <p:nvPr/>
            </p:nvSpPr>
            <p:spPr bwMode="auto">
              <a:xfrm>
                <a:off x="811506" y="4724437"/>
                <a:ext cx="7415213" cy="1098442"/>
              </a:xfrm>
              <a:prstGeom prst="rect">
                <a:avLst/>
              </a:prstGeom>
              <a:blipFill>
                <a:blip r:embed="rId4"/>
                <a:stretch>
                  <a:fillRect l="-12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Rectangle 13">
                <a:extLst>
                  <a:ext uri="{FF2B5EF4-FFF2-40B4-BE49-F238E27FC236}">
                    <a16:creationId xmlns:a16="http://schemas.microsoft.com/office/drawing/2014/main" id="{DB487D79-FE5E-4571-B028-FA9A2572BDB2}"/>
                  </a:ext>
                </a:extLst>
              </p:cNvPr>
              <p:cNvSpPr>
                <a:spLocks noChangeArrowheads="1"/>
              </p:cNvSpPr>
              <p:nvPr/>
            </p:nvSpPr>
            <p:spPr bwMode="auto">
              <a:xfrm>
                <a:off x="811506" y="1878502"/>
                <a:ext cx="7415213" cy="109844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SzPct val="85000"/>
                  <a:buBlip>
                    <a:blip r:embed="rId3"/>
                  </a:buBlip>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SzTx/>
                  <a:buFontTx/>
                  <a:buNone/>
                </a:pPr>
                <a:r>
                  <a:rPr lang="zh-CN" altLang="en-US" sz="2400" b="1">
                    <a:solidFill>
                      <a:srgbClr val="006666"/>
                    </a:solidFill>
                    <a:latin typeface="+mn-ea"/>
                    <a:ea typeface="+mn-ea"/>
                  </a:rPr>
                  <a:t>例</a:t>
                </a:r>
                <a:r>
                  <a:rPr lang="en-US" altLang="zh-CN" sz="2400" b="1">
                    <a:solidFill>
                      <a:srgbClr val="006666"/>
                    </a:solidFill>
                    <a:latin typeface="+mn-ea"/>
                    <a:ea typeface="+mn-ea"/>
                  </a:rPr>
                  <a:t>5  </a:t>
                </a:r>
                <a:r>
                  <a:rPr lang="zh-CN" altLang="en-US" sz="2400" b="1" dirty="0">
                    <a:solidFill>
                      <a:srgbClr val="006666"/>
                    </a:solidFill>
                    <a:latin typeface="+mn-ea"/>
                    <a:ea typeface="+mn-ea"/>
                  </a:rPr>
                  <a:t>求矩阵</a:t>
                </a:r>
                <a14:m>
                  <m:oMath xmlns:m="http://schemas.openxmlformats.org/officeDocument/2006/math">
                    <m:r>
                      <a:rPr lang="en-US" altLang="zh-CN" sz="2400" b="1" i="1" smtClean="0">
                        <a:solidFill>
                          <a:srgbClr val="006666"/>
                        </a:solidFill>
                        <a:latin typeface="Cambria Math"/>
                        <a:ea typeface="+mn-ea"/>
                      </a:rPr>
                      <m:t>𝑨</m:t>
                    </m:r>
                    <m:r>
                      <a:rPr lang="en-US" altLang="zh-CN" sz="2400" b="0" i="1" smtClean="0">
                        <a:solidFill>
                          <a:srgbClr val="006666"/>
                        </a:solidFill>
                        <a:latin typeface="Cambria Math"/>
                        <a:ea typeface="+mn-ea"/>
                      </a:rPr>
                      <m:t>=</m:t>
                    </m:r>
                    <m:d>
                      <m:dPr>
                        <m:begChr m:val="["/>
                        <m:endChr m:val="]"/>
                        <m:ctrlPr>
                          <a:rPr lang="en-US" altLang="zh-CN" sz="2400" i="1" smtClean="0">
                            <a:solidFill>
                              <a:srgbClr val="006666"/>
                            </a:solidFill>
                            <a:latin typeface="Cambria Math" panose="02040503050406030204" pitchFamily="18" charset="0"/>
                            <a:ea typeface="+mn-ea"/>
                          </a:rPr>
                        </m:ctrlPr>
                      </m:dPr>
                      <m:e>
                        <m:m>
                          <m:mPr>
                            <m:mcs>
                              <m:mc>
                                <m:mcPr>
                                  <m:count m:val="3"/>
                                  <m:mcJc m:val="center"/>
                                </m:mcPr>
                              </m:mc>
                            </m:mcs>
                            <m:ctrlPr>
                              <a:rPr lang="en-US" altLang="zh-CN" sz="2400" i="1" smtClean="0">
                                <a:solidFill>
                                  <a:srgbClr val="006666"/>
                                </a:solidFill>
                                <a:latin typeface="Cambria Math" panose="02040503050406030204" pitchFamily="18" charset="0"/>
                                <a:ea typeface="+mn-ea"/>
                              </a:rPr>
                            </m:ctrlPr>
                          </m:mPr>
                          <m:mr>
                            <m:e>
                              <m:r>
                                <m:rPr>
                                  <m:brk m:alnAt="7"/>
                                </m:rPr>
                                <a:rPr lang="en-US" altLang="zh-CN" sz="2400" b="0" i="1" smtClean="0">
                                  <a:solidFill>
                                    <a:srgbClr val="006666"/>
                                  </a:solidFill>
                                  <a:latin typeface="Cambria Math" panose="02040503050406030204" pitchFamily="18" charset="0"/>
                                  <a:ea typeface="+mn-ea"/>
                                </a:rPr>
                                <m:t>−</m:t>
                              </m:r>
                              <m:r>
                                <a:rPr lang="en-US" altLang="zh-CN" sz="2400" b="0" i="1" smtClean="0">
                                  <a:solidFill>
                                    <a:srgbClr val="006666"/>
                                  </a:solidFill>
                                  <a:latin typeface="Cambria Math" panose="02040503050406030204" pitchFamily="18" charset="0"/>
                                  <a:ea typeface="+mn-ea"/>
                                </a:rPr>
                                <m:t>1</m:t>
                              </m:r>
                            </m:e>
                            <m:e>
                              <m:r>
                                <a:rPr lang="en-US" altLang="zh-CN" sz="2400" b="0" i="1" smtClean="0">
                                  <a:solidFill>
                                    <a:srgbClr val="006666"/>
                                  </a:solidFill>
                                  <a:latin typeface="Cambria Math" panose="02040503050406030204" pitchFamily="18" charset="0"/>
                                  <a:ea typeface="+mn-ea"/>
                                </a:rPr>
                                <m:t>2</m:t>
                              </m:r>
                            </m:e>
                            <m:e>
                              <m:r>
                                <a:rPr lang="en-US" altLang="zh-CN" sz="2400" b="0" i="1" smtClean="0">
                                  <a:solidFill>
                                    <a:srgbClr val="006666"/>
                                  </a:solidFill>
                                  <a:latin typeface="Cambria Math" panose="02040503050406030204" pitchFamily="18" charset="0"/>
                                  <a:ea typeface="+mn-ea"/>
                                </a:rPr>
                                <m:t>−2</m:t>
                              </m:r>
                            </m:e>
                          </m:mr>
                          <m:mr>
                            <m:e>
                              <m:r>
                                <a:rPr lang="en-US" altLang="zh-CN" sz="2400" b="0" i="1" smtClean="0">
                                  <a:solidFill>
                                    <a:srgbClr val="006666"/>
                                  </a:solidFill>
                                  <a:latin typeface="Cambria Math" panose="02040503050406030204" pitchFamily="18" charset="0"/>
                                  <a:ea typeface="+mn-ea"/>
                                </a:rPr>
                                <m:t>−1</m:t>
                              </m:r>
                            </m:e>
                            <m:e>
                              <m:r>
                                <a:rPr lang="en-US" altLang="zh-CN" sz="2400" b="0" i="1" smtClean="0">
                                  <a:solidFill>
                                    <a:srgbClr val="006666"/>
                                  </a:solidFill>
                                  <a:latin typeface="Cambria Math" panose="02040503050406030204" pitchFamily="18" charset="0"/>
                                  <a:ea typeface="+mn-ea"/>
                                </a:rPr>
                                <m:t>2</m:t>
                              </m:r>
                            </m:e>
                            <m:e>
                              <m:r>
                                <a:rPr lang="en-US" altLang="zh-CN" sz="2400" b="0" i="1" smtClean="0">
                                  <a:solidFill>
                                    <a:srgbClr val="006666"/>
                                  </a:solidFill>
                                  <a:latin typeface="Cambria Math" panose="02040503050406030204" pitchFamily="18" charset="0"/>
                                  <a:ea typeface="+mn-ea"/>
                                </a:rPr>
                                <m:t>−1</m:t>
                              </m:r>
                            </m:e>
                          </m:mr>
                          <m:mr>
                            <m:e>
                              <m:r>
                                <a:rPr lang="en-US" altLang="zh-CN" sz="2400" b="0" i="1" smtClean="0">
                                  <a:solidFill>
                                    <a:srgbClr val="006666"/>
                                  </a:solidFill>
                                  <a:latin typeface="Cambria Math" panose="02040503050406030204" pitchFamily="18" charset="0"/>
                                  <a:ea typeface="+mn-ea"/>
                                </a:rPr>
                                <m:t>1</m:t>
                              </m:r>
                            </m:e>
                            <m:e>
                              <m:r>
                                <a:rPr lang="en-US" altLang="zh-CN" sz="2400" b="0" i="1" smtClean="0">
                                  <a:solidFill>
                                    <a:srgbClr val="006666"/>
                                  </a:solidFill>
                                  <a:latin typeface="Cambria Math" panose="02040503050406030204" pitchFamily="18" charset="0"/>
                                  <a:ea typeface="+mn-ea"/>
                                </a:rPr>
                                <m:t>−1</m:t>
                              </m:r>
                            </m:e>
                            <m:e>
                              <m:r>
                                <a:rPr lang="en-US" altLang="zh-CN" sz="2400" b="0" i="1" smtClean="0">
                                  <a:solidFill>
                                    <a:srgbClr val="006666"/>
                                  </a:solidFill>
                                  <a:latin typeface="Cambria Math" panose="02040503050406030204" pitchFamily="18" charset="0"/>
                                  <a:ea typeface="+mn-ea"/>
                                </a:rPr>
                                <m:t>2</m:t>
                              </m:r>
                            </m:e>
                          </m:mr>
                        </m:m>
                      </m:e>
                    </m:d>
                  </m:oMath>
                </a14:m>
                <a:r>
                  <a:rPr lang="zh-CN" altLang="en-US" sz="2400" b="1" dirty="0">
                    <a:solidFill>
                      <a:srgbClr val="006666"/>
                    </a:solidFill>
                    <a:latin typeface="+mn-ea"/>
                    <a:ea typeface="+mn-ea"/>
                  </a:rPr>
                  <a:t>的</a:t>
                </a:r>
                <a:r>
                  <a:rPr lang="en-US" altLang="zh-CN" sz="2400" b="1" dirty="0">
                    <a:solidFill>
                      <a:srgbClr val="006666"/>
                    </a:solidFill>
                    <a:latin typeface="Cambria" pitchFamily="18" charset="0"/>
                    <a:ea typeface="Cambria" pitchFamily="18" charset="0"/>
                  </a:rPr>
                  <a:t>Jordan</a:t>
                </a:r>
                <a:r>
                  <a:rPr lang="zh-CN" altLang="en-US" sz="2400" b="1" dirty="0">
                    <a:solidFill>
                      <a:srgbClr val="006666"/>
                    </a:solidFill>
                    <a:latin typeface="+mn-ea"/>
                    <a:ea typeface="+mn-ea"/>
                  </a:rPr>
                  <a:t>标准形</a:t>
                </a:r>
                <a:r>
                  <a:rPr lang="en-US" altLang="zh-CN" sz="2400" b="1" dirty="0">
                    <a:solidFill>
                      <a:srgbClr val="006666"/>
                    </a:solidFill>
                    <a:latin typeface="+mn-ea"/>
                    <a:ea typeface="+mn-ea"/>
                  </a:rPr>
                  <a:t>.</a:t>
                </a:r>
                <a:endParaRPr lang="zh-CN" altLang="en-US" sz="2400" b="1" dirty="0">
                  <a:solidFill>
                    <a:srgbClr val="006666"/>
                  </a:solidFill>
                  <a:latin typeface="+mn-ea"/>
                  <a:ea typeface="+mn-ea"/>
                </a:endParaRPr>
              </a:p>
            </p:txBody>
          </p:sp>
        </mc:Choice>
        <mc:Fallback xmlns="">
          <p:sp>
            <p:nvSpPr>
              <p:cNvPr id="10" name="Rectangle 13">
                <a:extLst>
                  <a:ext uri="{FF2B5EF4-FFF2-40B4-BE49-F238E27FC236}">
                    <a16:creationId xmlns:a16="http://schemas.microsoft.com/office/drawing/2014/main" id="{DB487D79-FE5E-4571-B028-FA9A2572BDB2}"/>
                  </a:ext>
                </a:extLst>
              </p:cNvPr>
              <p:cNvSpPr>
                <a:spLocks noRot="1" noChangeAspect="1" noMove="1" noResize="1" noEditPoints="1" noAdjustHandles="1" noChangeArrowheads="1" noChangeShapeType="1" noTextEdit="1"/>
              </p:cNvSpPr>
              <p:nvPr/>
            </p:nvSpPr>
            <p:spPr bwMode="auto">
              <a:xfrm>
                <a:off x="811506" y="1878502"/>
                <a:ext cx="7415213" cy="1098442"/>
              </a:xfrm>
              <a:prstGeom prst="rect">
                <a:avLst/>
              </a:prstGeom>
              <a:blipFill>
                <a:blip r:embed="rId5"/>
                <a:stretch>
                  <a:fillRect l="-12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aphicFrame>
        <p:nvGraphicFramePr>
          <p:cNvPr id="5" name="Object 2">
            <a:extLst>
              <a:ext uri="{FF2B5EF4-FFF2-40B4-BE49-F238E27FC236}">
                <a16:creationId xmlns:a16="http://schemas.microsoft.com/office/drawing/2014/main" id="{B1EAAD61-36B5-43B3-9F3F-728DDFF0A833}"/>
              </a:ext>
            </a:extLst>
          </p:cNvPr>
          <p:cNvGraphicFramePr>
            <a:graphicFrameLocks noChangeAspect="1"/>
          </p:cNvGraphicFramePr>
          <p:nvPr>
            <p:extLst>
              <p:ext uri="{D42A27DB-BD31-4B8C-83A1-F6EECF244321}">
                <p14:modId xmlns:p14="http://schemas.microsoft.com/office/powerpoint/2010/main" val="4285458566"/>
              </p:ext>
            </p:extLst>
          </p:nvPr>
        </p:nvGraphicFramePr>
        <p:xfrm>
          <a:off x="5982826" y="2788226"/>
          <a:ext cx="2862262" cy="1776413"/>
        </p:xfrm>
        <a:graphic>
          <a:graphicData uri="http://schemas.openxmlformats.org/presentationml/2006/ole">
            <mc:AlternateContent xmlns:mc="http://schemas.openxmlformats.org/markup-compatibility/2006">
              <mc:Choice xmlns:v="urn:schemas-microsoft-com:vml" Requires="v">
                <p:oleObj spid="_x0000_s1036" name="Equation" r:id="rId6" imgW="1051668" imgH="624819" progId="Equation.DSMT4">
                  <p:embed/>
                </p:oleObj>
              </mc:Choice>
              <mc:Fallback>
                <p:oleObj name="Equation" r:id="rId6" imgW="1051668" imgH="624819" progId="Equation.DSMT4">
                  <p:embed/>
                  <p:pic>
                    <p:nvPicPr>
                      <p:cNvPr id="6"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82826" y="2788226"/>
                        <a:ext cx="2862262" cy="177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 name="组合 5">
            <a:extLst>
              <a:ext uri="{FF2B5EF4-FFF2-40B4-BE49-F238E27FC236}">
                <a16:creationId xmlns:a16="http://schemas.microsoft.com/office/drawing/2014/main" id="{F0318F8B-909D-4397-A735-4217B3AF7E5B}"/>
              </a:ext>
            </a:extLst>
          </p:cNvPr>
          <p:cNvGrpSpPr>
            <a:grpSpLocks/>
          </p:cNvGrpSpPr>
          <p:nvPr/>
        </p:nvGrpSpPr>
        <p:grpSpPr bwMode="auto">
          <a:xfrm>
            <a:off x="695325" y="3355181"/>
            <a:ext cx="4456113" cy="574675"/>
            <a:chOff x="1187450" y="2123182"/>
            <a:chExt cx="4455542" cy="573782"/>
          </a:xfrm>
        </p:grpSpPr>
        <p:sp>
          <p:nvSpPr>
            <p:cNvPr id="7" name="Rectangle 3">
              <a:extLst>
                <a:ext uri="{FF2B5EF4-FFF2-40B4-BE49-F238E27FC236}">
                  <a16:creationId xmlns:a16="http://schemas.microsoft.com/office/drawing/2014/main" id="{537503E5-A69E-4403-8E30-8D86DB55CA91}"/>
                </a:ext>
              </a:extLst>
            </p:cNvPr>
            <p:cNvSpPr>
              <a:spLocks noChangeArrowheads="1"/>
            </p:cNvSpPr>
            <p:nvPr/>
          </p:nvSpPr>
          <p:spPr bwMode="auto">
            <a:xfrm>
              <a:off x="1187450" y="2133600"/>
              <a:ext cx="1747370" cy="522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85000"/>
                <a:buBlip>
                  <a:blip r:embed="rId3"/>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SzTx/>
                <a:buFontTx/>
                <a:buNone/>
              </a:pPr>
              <a:r>
                <a:rPr lang="zh-CN" altLang="en-US" sz="2800" b="1" dirty="0">
                  <a:solidFill>
                    <a:srgbClr val="000000"/>
                  </a:solidFill>
                  <a:cs typeface="Times New Roman" panose="02020603050405020304" pitchFamily="18" charset="0"/>
                </a:rPr>
                <a:t>初级因子</a:t>
              </a:r>
              <a:r>
                <a:rPr lang="en-US" altLang="zh-CN" sz="2800" b="1" dirty="0">
                  <a:solidFill>
                    <a:srgbClr val="000000"/>
                  </a:solidFill>
                  <a:cs typeface="Times New Roman" panose="02020603050405020304" pitchFamily="18" charset="0"/>
                </a:rPr>
                <a:t>:</a:t>
              </a:r>
            </a:p>
          </p:txBody>
        </p:sp>
        <p:graphicFrame>
          <p:nvGraphicFramePr>
            <p:cNvPr id="8" name="Object 5">
              <a:extLst>
                <a:ext uri="{FF2B5EF4-FFF2-40B4-BE49-F238E27FC236}">
                  <a16:creationId xmlns:a16="http://schemas.microsoft.com/office/drawing/2014/main" id="{BC812810-BF78-487E-A60A-28956144219F}"/>
                </a:ext>
              </a:extLst>
            </p:cNvPr>
            <p:cNvGraphicFramePr>
              <a:graphicFrameLocks noChangeAspect="1"/>
            </p:cNvGraphicFramePr>
            <p:nvPr/>
          </p:nvGraphicFramePr>
          <p:xfrm>
            <a:off x="3347864" y="2123182"/>
            <a:ext cx="2295128" cy="573782"/>
          </p:xfrm>
          <a:graphic>
            <a:graphicData uri="http://schemas.openxmlformats.org/presentationml/2006/ole">
              <mc:AlternateContent xmlns:mc="http://schemas.openxmlformats.org/markup-compatibility/2006">
                <mc:Choice xmlns:v="urn:schemas-microsoft-com:vml" Requires="v">
                  <p:oleObj spid="_x0000_s1037" name="Equation" r:id="rId8" imgW="914400" imgH="228600" progId="Equation.DSMT4">
                    <p:embed/>
                  </p:oleObj>
                </mc:Choice>
                <mc:Fallback>
                  <p:oleObj name="Equation" r:id="rId8" imgW="914400" imgH="228600" progId="Equation.DSMT4">
                    <p:embed/>
                    <p:pic>
                      <p:nvPicPr>
                        <p:cNvPr id="32776"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47864" y="2123182"/>
                          <a:ext cx="2295128" cy="573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2418478551"/>
      </p:ext>
    </p:extLst>
  </p:cSld>
  <p:clrMapOvr>
    <a:masterClrMapping/>
  </p:clrMapOvr>
  <p:transition spd="slow">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7797204"/>
      </p:ext>
    </p:extLst>
  </p:cSld>
  <p:clrMapOvr>
    <a:masterClrMapping/>
  </p:clrMapOvr>
  <p:transition spd="slow">
    <p:strips dir="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5598526-04A8-48CB-AA1E-CA813439AD85}"/>
              </a:ext>
            </a:extLst>
          </p:cNvPr>
          <p:cNvSpPr>
            <a:spLocks noGrp="1"/>
          </p:cNvSpPr>
          <p:nvPr>
            <p:ph type="body" sz="quarter" idx="10"/>
          </p:nvPr>
        </p:nvSpPr>
        <p:spPr/>
        <p:txBody>
          <a:bodyPr/>
          <a:lstStyle/>
          <a:p>
            <a:r>
              <a:rPr lang="zh-CN" altLang="en-US" dirty="0"/>
              <a:t>问题的引入</a:t>
            </a:r>
          </a:p>
        </p:txBody>
      </p:sp>
      <mc:AlternateContent xmlns:mc="http://schemas.openxmlformats.org/markup-compatibility/2006" xmlns:a14="http://schemas.microsoft.com/office/drawing/2010/main">
        <mc:Choice Requires="a14">
          <p:sp>
            <p:nvSpPr>
              <p:cNvPr id="6" name="Rectangle 8">
                <a:extLst>
                  <a:ext uri="{FF2B5EF4-FFF2-40B4-BE49-F238E27FC236}">
                    <a16:creationId xmlns:a16="http://schemas.microsoft.com/office/drawing/2014/main" id="{88E0C11F-6794-4FFC-92F4-CE4389D1E38A}"/>
                  </a:ext>
                </a:extLst>
              </p:cNvPr>
              <p:cNvSpPr>
                <a:spLocks noChangeArrowheads="1"/>
              </p:cNvSpPr>
              <p:nvPr/>
            </p:nvSpPr>
            <p:spPr bwMode="auto">
              <a:xfrm>
                <a:off x="695325" y="1518067"/>
                <a:ext cx="7561263" cy="1052596"/>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lnSpc>
                    <a:spcPct val="120000"/>
                  </a:lnSpc>
                </a:pPr>
                <a:r>
                  <a:rPr lang="zh-CN" altLang="en-US" sz="2800" b="1" dirty="0">
                    <a:solidFill>
                      <a:schemeClr val="accent6"/>
                    </a:solidFill>
                    <a:latin typeface="+mn-ea"/>
                  </a:rPr>
                  <a:t>问题</a:t>
                </a:r>
                <a:endParaRPr lang="en-US" altLang="zh-CN" sz="2800" b="1" dirty="0">
                  <a:solidFill>
                    <a:schemeClr val="accent6"/>
                  </a:solidFill>
                  <a:latin typeface="+mn-ea"/>
                </a:endParaRPr>
              </a:p>
              <a:p>
                <a:pPr marL="361950">
                  <a:lnSpc>
                    <a:spcPct val="120000"/>
                  </a:lnSpc>
                </a:pPr>
                <a:r>
                  <a:rPr lang="zh-CN" altLang="en-US" sz="2400" b="1" dirty="0">
                    <a:solidFill>
                      <a:srgbClr val="002060"/>
                    </a:solidFill>
                    <a:latin typeface="+mn-ea"/>
                  </a:rPr>
                  <a:t>矩阵</a:t>
                </a:r>
                <a14:m>
                  <m:oMath xmlns:m="http://schemas.openxmlformats.org/officeDocument/2006/math">
                    <m:r>
                      <a:rPr lang="en-US" altLang="zh-CN" sz="2400" b="1" i="1" smtClean="0">
                        <a:solidFill>
                          <a:srgbClr val="002060"/>
                        </a:solidFill>
                        <a:latin typeface="Cambria Math"/>
                      </a:rPr>
                      <m:t>𝑨</m:t>
                    </m:r>
                  </m:oMath>
                </a14:m>
                <a:r>
                  <a:rPr lang="zh-CN" altLang="en-US" sz="2400" b="1" dirty="0">
                    <a:solidFill>
                      <a:srgbClr val="002060"/>
                    </a:solidFill>
                    <a:latin typeface="+mn-ea"/>
                  </a:rPr>
                  <a:t>能否和一个“最简单” 的矩阵相似？</a:t>
                </a:r>
              </a:p>
            </p:txBody>
          </p:sp>
        </mc:Choice>
        <mc:Fallback xmlns="">
          <p:sp>
            <p:nvSpPr>
              <p:cNvPr id="6" name="Rectangle 8">
                <a:extLst>
                  <a:ext uri="{FF2B5EF4-FFF2-40B4-BE49-F238E27FC236}">
                    <a16:creationId xmlns:a16="http://schemas.microsoft.com/office/drawing/2014/main" xmlns="" xmlns:a14="http://schemas.microsoft.com/office/drawing/2010/main" id="{88E0C11F-6794-4FFC-92F4-CE4389D1E38A}"/>
                  </a:ext>
                </a:extLst>
              </p:cNvPr>
              <p:cNvSpPr>
                <a:spLocks noRot="1" noChangeAspect="1" noMove="1" noResize="1" noEditPoints="1" noAdjustHandles="1" noChangeArrowheads="1" noChangeShapeType="1" noTextEdit="1"/>
              </p:cNvSpPr>
              <p:nvPr/>
            </p:nvSpPr>
            <p:spPr bwMode="auto">
              <a:xfrm>
                <a:off x="695325" y="1518067"/>
                <a:ext cx="7561263" cy="1052596"/>
              </a:xfrm>
              <a:prstGeom prst="rect">
                <a:avLst/>
              </a:prstGeom>
              <a:blipFill rotWithShape="1">
                <a:blip r:embed="rId2"/>
                <a:stretch>
                  <a:fillRect l="-1613" t="-1734" b="-867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Rectangle 8">
                <a:extLst>
                  <a:ext uri="{FF2B5EF4-FFF2-40B4-BE49-F238E27FC236}">
                    <a16:creationId xmlns:a16="http://schemas.microsoft.com/office/drawing/2014/main" id="{88E0C11F-6794-4FFC-92F4-CE4389D1E38A}"/>
                  </a:ext>
                </a:extLst>
              </p:cNvPr>
              <p:cNvSpPr>
                <a:spLocks noChangeArrowheads="1"/>
              </p:cNvSpPr>
              <p:nvPr/>
            </p:nvSpPr>
            <p:spPr bwMode="auto">
              <a:xfrm>
                <a:off x="435265" y="2771645"/>
                <a:ext cx="7561263" cy="504497"/>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marL="361950">
                  <a:lnSpc>
                    <a:spcPct val="120000"/>
                  </a:lnSpc>
                </a:pPr>
                <a:r>
                  <a:rPr lang="en-US" altLang="zh-CN" sz="2400" b="1" dirty="0">
                    <a:solidFill>
                      <a:srgbClr val="00B0F0"/>
                    </a:solidFill>
                    <a:latin typeface="Cambria" pitchFamily="18" charset="0"/>
                    <a:ea typeface="Cambria" pitchFamily="18" charset="0"/>
                  </a:rPr>
                  <a:t>Case 1 </a:t>
                </a:r>
                <a:r>
                  <a:rPr lang="zh-CN" altLang="en-US" sz="2400" b="1" dirty="0">
                    <a:solidFill>
                      <a:schemeClr val="tx1"/>
                    </a:solidFill>
                    <a:latin typeface="Cambria" pitchFamily="18" charset="0"/>
                  </a:rPr>
                  <a:t>矩阵</a:t>
                </a:r>
                <a14:m>
                  <m:oMath xmlns:m="http://schemas.openxmlformats.org/officeDocument/2006/math">
                    <m:r>
                      <a:rPr lang="en-US" altLang="zh-CN" sz="2400" b="1" i="1" smtClean="0">
                        <a:solidFill>
                          <a:schemeClr val="tx1"/>
                        </a:solidFill>
                        <a:latin typeface="Cambria Math"/>
                      </a:rPr>
                      <m:t>𝑨</m:t>
                    </m:r>
                  </m:oMath>
                </a14:m>
                <a:r>
                  <a:rPr lang="zh-CN" altLang="en-US" sz="2400" b="1" dirty="0">
                    <a:solidFill>
                      <a:schemeClr val="tx1"/>
                    </a:solidFill>
                    <a:latin typeface="Cambria" pitchFamily="18" charset="0"/>
                  </a:rPr>
                  <a:t>可以对角化，</a:t>
                </a:r>
                <a14:m>
                  <m:oMath xmlns:m="http://schemas.openxmlformats.org/officeDocument/2006/math">
                    <m:sSup>
                      <m:sSupPr>
                        <m:ctrlPr>
                          <a:rPr lang="en-US" altLang="zh-CN" sz="2400" b="1" i="1" smtClean="0">
                            <a:solidFill>
                              <a:schemeClr val="tx1"/>
                            </a:solidFill>
                            <a:latin typeface="Cambria Math" panose="02040503050406030204" pitchFamily="18" charset="0"/>
                          </a:rPr>
                        </m:ctrlPr>
                      </m:sSupPr>
                      <m:e>
                        <m:r>
                          <a:rPr lang="en-US" altLang="zh-CN" sz="2400" b="1" i="1" smtClean="0">
                            <a:solidFill>
                              <a:schemeClr val="tx1"/>
                            </a:solidFill>
                            <a:latin typeface="Cambria Math"/>
                          </a:rPr>
                          <m:t>𝑷</m:t>
                        </m:r>
                      </m:e>
                      <m:sup>
                        <m:r>
                          <a:rPr lang="en-US" altLang="zh-CN" sz="2400" b="1" i="1" smtClean="0">
                            <a:solidFill>
                              <a:schemeClr val="tx1"/>
                            </a:solidFill>
                            <a:latin typeface="Cambria Math"/>
                          </a:rPr>
                          <m:t>−</m:t>
                        </m:r>
                        <m:r>
                          <a:rPr lang="en-US" altLang="zh-CN" sz="2400" b="1" i="1" smtClean="0">
                            <a:solidFill>
                              <a:schemeClr val="tx1"/>
                            </a:solidFill>
                            <a:latin typeface="Cambria Math"/>
                          </a:rPr>
                          <m:t>𝟏</m:t>
                        </m:r>
                      </m:sup>
                    </m:sSup>
                    <m:r>
                      <a:rPr lang="en-US" altLang="zh-CN" sz="2400" b="1" i="1" smtClean="0">
                        <a:solidFill>
                          <a:schemeClr val="tx1"/>
                        </a:solidFill>
                        <a:latin typeface="Cambria Math"/>
                      </a:rPr>
                      <m:t>𝑨𝑷</m:t>
                    </m:r>
                    <m:r>
                      <a:rPr lang="en-US" altLang="zh-CN" sz="2400" b="1" i="1" smtClean="0">
                        <a:solidFill>
                          <a:schemeClr val="tx1"/>
                        </a:solidFill>
                        <a:latin typeface="Cambria Math"/>
                      </a:rPr>
                      <m:t>=</m:t>
                    </m:r>
                    <m:r>
                      <a:rPr lang="en-US" altLang="zh-CN" sz="2400" b="1" i="0" smtClean="0">
                        <a:solidFill>
                          <a:schemeClr val="tx1"/>
                        </a:solidFill>
                        <a:latin typeface="Cambria Math"/>
                      </a:rPr>
                      <m:t>𝚲</m:t>
                    </m:r>
                  </m:oMath>
                </a14:m>
                <a:endParaRPr lang="zh-CN" altLang="en-US" sz="2400" b="1" dirty="0">
                  <a:latin typeface="Cambria" pitchFamily="18" charset="0"/>
                </a:endParaRPr>
              </a:p>
            </p:txBody>
          </p:sp>
        </mc:Choice>
        <mc:Fallback xmlns="">
          <p:sp>
            <p:nvSpPr>
              <p:cNvPr id="7" name="Rectangle 8">
                <a:extLst>
                  <a:ext uri="{FF2B5EF4-FFF2-40B4-BE49-F238E27FC236}">
                    <a16:creationId xmlns:a16="http://schemas.microsoft.com/office/drawing/2014/main" xmlns="" xmlns:a14="http://schemas.microsoft.com/office/drawing/2010/main" id="{88E0C11F-6794-4FFC-92F4-CE4389D1E38A}"/>
                  </a:ext>
                </a:extLst>
              </p:cNvPr>
              <p:cNvSpPr>
                <a:spLocks noRot="1" noChangeAspect="1" noMove="1" noResize="1" noEditPoints="1" noAdjustHandles="1" noChangeArrowheads="1" noChangeShapeType="1" noTextEdit="1"/>
              </p:cNvSpPr>
              <p:nvPr/>
            </p:nvSpPr>
            <p:spPr bwMode="auto">
              <a:xfrm>
                <a:off x="435265" y="2771645"/>
                <a:ext cx="7561263" cy="504497"/>
              </a:xfrm>
              <a:prstGeom prst="rect">
                <a:avLst/>
              </a:prstGeom>
              <a:blipFill rotWithShape="1">
                <a:blip r:embed="rId3"/>
                <a:stretch>
                  <a:fillRect t="-2439" b="-2804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9" name="Rectangle 8">
            <a:extLst>
              <a:ext uri="{FF2B5EF4-FFF2-40B4-BE49-F238E27FC236}">
                <a16:creationId xmlns:a16="http://schemas.microsoft.com/office/drawing/2014/main" id="{88E0C11F-6794-4FFC-92F4-CE4389D1E38A}"/>
              </a:ext>
            </a:extLst>
          </p:cNvPr>
          <p:cNvSpPr>
            <a:spLocks noChangeArrowheads="1"/>
          </p:cNvSpPr>
          <p:nvPr/>
        </p:nvSpPr>
        <p:spPr bwMode="auto">
          <a:xfrm>
            <a:off x="1304936" y="3338031"/>
            <a:ext cx="7561263"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61950">
              <a:lnSpc>
                <a:spcPct val="120000"/>
              </a:lnSpc>
            </a:pPr>
            <a:r>
              <a:rPr lang="zh-CN" altLang="en-US" sz="2400" b="1" dirty="0">
                <a:latin typeface="黑体" pitchFamily="49" charset="-122"/>
                <a:ea typeface="黑体" pitchFamily="49" charset="-122"/>
              </a:rPr>
              <a:t>并非所有的矩阵都可以对角化</a:t>
            </a:r>
            <a:r>
              <a:rPr lang="en-US" altLang="zh-CN" sz="2400" b="1" dirty="0">
                <a:latin typeface="黑体" pitchFamily="49" charset="-122"/>
                <a:ea typeface="黑体" pitchFamily="49" charset="-122"/>
              </a:rPr>
              <a:t>.</a:t>
            </a:r>
            <a:endParaRPr lang="zh-CN" altLang="en-US" sz="2400" b="1" dirty="0">
              <a:latin typeface="黑体" pitchFamily="49" charset="-122"/>
              <a:ea typeface="黑体" pitchFamily="49" charset="-122"/>
            </a:endParaRPr>
          </a:p>
        </p:txBody>
      </p:sp>
      <p:sp>
        <p:nvSpPr>
          <p:cNvPr id="10" name="Rectangle 8">
            <a:extLst>
              <a:ext uri="{FF2B5EF4-FFF2-40B4-BE49-F238E27FC236}">
                <a16:creationId xmlns:a16="http://schemas.microsoft.com/office/drawing/2014/main" id="{88E0C11F-6794-4FFC-92F4-CE4389D1E38A}"/>
              </a:ext>
            </a:extLst>
          </p:cNvPr>
          <p:cNvSpPr>
            <a:spLocks noChangeArrowheads="1"/>
          </p:cNvSpPr>
          <p:nvPr/>
        </p:nvSpPr>
        <p:spPr bwMode="auto">
          <a:xfrm>
            <a:off x="435260" y="3921605"/>
            <a:ext cx="7561263"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61950">
              <a:lnSpc>
                <a:spcPct val="120000"/>
              </a:lnSpc>
            </a:pPr>
            <a:r>
              <a:rPr lang="en-US" altLang="zh-CN" sz="2400" b="1" dirty="0">
                <a:solidFill>
                  <a:srgbClr val="00B0F0"/>
                </a:solidFill>
                <a:latin typeface="Cambria" pitchFamily="18" charset="0"/>
                <a:ea typeface="Cambria" pitchFamily="18" charset="0"/>
              </a:rPr>
              <a:t>Case 2 </a:t>
            </a:r>
            <a:r>
              <a:rPr lang="zh-CN" altLang="en-US" sz="2400" b="1" dirty="0">
                <a:solidFill>
                  <a:schemeClr val="tx1"/>
                </a:solidFill>
                <a:latin typeface="Cambria" pitchFamily="18" charset="0"/>
              </a:rPr>
              <a:t>一般的矩阵能否和一个比对角阵复杂一点的矩阵相似</a:t>
            </a:r>
            <a:r>
              <a:rPr lang="en-US" altLang="zh-CN" sz="2400" b="1" dirty="0">
                <a:solidFill>
                  <a:schemeClr val="tx1"/>
                </a:solidFill>
                <a:latin typeface="Cambria" pitchFamily="18" charset="0"/>
              </a:rPr>
              <a:t>?</a:t>
            </a:r>
            <a:endParaRPr lang="zh-CN" altLang="en-US" sz="2400" b="1" dirty="0">
              <a:latin typeface="Cambria" pitchFamily="18" charset="0"/>
            </a:endParaRPr>
          </a:p>
        </p:txBody>
      </p:sp>
      <p:sp>
        <p:nvSpPr>
          <p:cNvPr id="12" name="Rectangle 8">
            <a:extLst>
              <a:ext uri="{FF2B5EF4-FFF2-40B4-BE49-F238E27FC236}">
                <a16:creationId xmlns:a16="http://schemas.microsoft.com/office/drawing/2014/main" id="{88E0C11F-6794-4FFC-92F4-CE4389D1E38A}"/>
              </a:ext>
            </a:extLst>
          </p:cNvPr>
          <p:cNvSpPr>
            <a:spLocks noChangeArrowheads="1"/>
          </p:cNvSpPr>
          <p:nvPr/>
        </p:nvSpPr>
        <p:spPr bwMode="auto">
          <a:xfrm>
            <a:off x="1318790" y="4913274"/>
            <a:ext cx="7561263"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61950">
              <a:lnSpc>
                <a:spcPct val="120000"/>
              </a:lnSpc>
            </a:pPr>
            <a:r>
              <a:rPr lang="en-US" altLang="zh-CN" sz="2400" b="1" dirty="0">
                <a:latin typeface="Cambria" pitchFamily="18" charset="0"/>
                <a:ea typeface="Cambria" pitchFamily="18" charset="0"/>
              </a:rPr>
              <a:t>Jordan</a:t>
            </a:r>
            <a:r>
              <a:rPr lang="zh-CN" altLang="en-US" sz="2400" b="1" dirty="0">
                <a:latin typeface="Cambria" pitchFamily="18" charset="0"/>
                <a:ea typeface="黑体" pitchFamily="49" charset="-122"/>
              </a:rPr>
              <a:t>标准形</a:t>
            </a:r>
          </a:p>
        </p:txBody>
      </p:sp>
    </p:spTree>
    <p:extLst>
      <p:ext uri="{BB962C8B-B14F-4D97-AF65-F5344CB8AC3E}">
        <p14:creationId xmlns:p14="http://schemas.microsoft.com/office/powerpoint/2010/main" val="3516816316"/>
      </p:ext>
    </p:extLst>
  </p:cSld>
  <p:clrMapOvr>
    <a:masterClrMapping/>
  </p:clrMapOvr>
  <p:transition spd="slow">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iterate type="lt">
                                    <p:tmPct val="10000"/>
                                  </p:iterate>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iterate type="lt">
                                    <p:tmPct val="10000"/>
                                  </p:iterate>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Jordan</a:t>
            </a:r>
            <a:r>
              <a:rPr lang="zh-CN" altLang="en-US" dirty="0"/>
              <a:t>标准形</a:t>
            </a:r>
          </a:p>
        </p:txBody>
      </p:sp>
      <mc:AlternateContent xmlns:mc="http://schemas.openxmlformats.org/markup-compatibility/2006" xmlns:a14="http://schemas.microsoft.com/office/drawing/2010/main">
        <mc:Choice Requires="a14">
          <p:sp>
            <p:nvSpPr>
              <p:cNvPr id="3" name="Rectangle 8">
                <a:extLst>
                  <a:ext uri="{FF2B5EF4-FFF2-40B4-BE49-F238E27FC236}">
                    <a16:creationId xmlns:a16="http://schemas.microsoft.com/office/drawing/2014/main" id="{88E0C11F-6794-4FFC-92F4-CE4389D1E38A}"/>
                  </a:ext>
                </a:extLst>
              </p:cNvPr>
              <p:cNvSpPr>
                <a:spLocks noChangeArrowheads="1"/>
              </p:cNvSpPr>
              <p:nvPr/>
            </p:nvSpPr>
            <p:spPr bwMode="auto">
              <a:xfrm>
                <a:off x="695325" y="1518067"/>
                <a:ext cx="7561263" cy="1014380"/>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lnSpc>
                    <a:spcPct val="120000"/>
                  </a:lnSpc>
                </a:pPr>
                <a:r>
                  <a:rPr lang="zh-CN" altLang="en-US" sz="2800" b="1" dirty="0">
                    <a:solidFill>
                      <a:schemeClr val="accent6"/>
                    </a:solidFill>
                    <a:latin typeface="+mn-ea"/>
                  </a:rPr>
                  <a:t>定义</a:t>
                </a:r>
                <a:endParaRPr lang="en-US" altLang="zh-CN" sz="2800" b="1" dirty="0">
                  <a:solidFill>
                    <a:schemeClr val="accent6"/>
                  </a:solidFill>
                  <a:latin typeface="+mn-ea"/>
                </a:endParaRPr>
              </a:p>
              <a:p>
                <a:pPr marL="361950">
                  <a:lnSpc>
                    <a:spcPct val="120000"/>
                  </a:lnSpc>
                </a:pPr>
                <a:r>
                  <a:rPr lang="zh-CN" altLang="en-US" sz="2400" b="1" dirty="0">
                    <a:latin typeface="+mn-ea"/>
                  </a:rPr>
                  <a:t>形如下列形式的</a:t>
                </a:r>
                <a:r>
                  <a:rPr lang="zh-CN" altLang="en-US" sz="2400" b="1">
                    <a:latin typeface="+mn-ea"/>
                  </a:rPr>
                  <a:t>矩阵称之为</a:t>
                </a:r>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𝒏</m:t>
                        </m:r>
                      </m:e>
                      <m:sub>
                        <m:r>
                          <a:rPr lang="en-US" altLang="zh-CN" sz="2400" b="1" i="1" smtClean="0">
                            <a:latin typeface="Cambria Math" panose="02040503050406030204" pitchFamily="18" charset="0"/>
                          </a:rPr>
                          <m:t>𝒊</m:t>
                        </m:r>
                      </m:sub>
                    </m:sSub>
                  </m:oMath>
                </a14:m>
                <a:r>
                  <a:rPr lang="zh-CN" altLang="en-US" sz="2400" b="1">
                    <a:latin typeface="+mn-ea"/>
                  </a:rPr>
                  <a:t>阶</a:t>
                </a:r>
                <a:r>
                  <a:rPr lang="en-US" altLang="zh-CN" sz="2400" b="1">
                    <a:solidFill>
                      <a:srgbClr val="00B0F0"/>
                    </a:solidFill>
                    <a:latin typeface="Cambria" pitchFamily="18" charset="0"/>
                    <a:ea typeface="Cambria" pitchFamily="18" charset="0"/>
                  </a:rPr>
                  <a:t>Jordan</a:t>
                </a:r>
                <a:r>
                  <a:rPr lang="zh-CN" altLang="en-US" sz="2400" b="1">
                    <a:solidFill>
                      <a:srgbClr val="00B0F0"/>
                    </a:solidFill>
                    <a:latin typeface="Cambria" pitchFamily="18" charset="0"/>
                    <a:ea typeface="Cambria" pitchFamily="18" charset="0"/>
                  </a:rPr>
                  <a:t>块</a:t>
                </a:r>
                <a:endParaRPr lang="zh-CN" altLang="en-US" sz="2400" b="1" dirty="0">
                  <a:solidFill>
                    <a:srgbClr val="002060"/>
                  </a:solidFill>
                  <a:latin typeface="+mn-ea"/>
                </a:endParaRPr>
              </a:p>
            </p:txBody>
          </p:sp>
        </mc:Choice>
        <mc:Fallback xmlns="">
          <p:sp>
            <p:nvSpPr>
              <p:cNvPr id="3" name="Rectangle 8">
                <a:extLst>
                  <a:ext uri="{FF2B5EF4-FFF2-40B4-BE49-F238E27FC236}">
                    <a16:creationId xmlns:a16="http://schemas.microsoft.com/office/drawing/2014/main" id="{88E0C11F-6794-4FFC-92F4-CE4389D1E38A}"/>
                  </a:ext>
                </a:extLst>
              </p:cNvPr>
              <p:cNvSpPr>
                <a:spLocks noRot="1" noChangeAspect="1" noMove="1" noResize="1" noEditPoints="1" noAdjustHandles="1" noChangeArrowheads="1" noChangeShapeType="1" noTextEdit="1"/>
              </p:cNvSpPr>
              <p:nvPr/>
            </p:nvSpPr>
            <p:spPr bwMode="auto">
              <a:xfrm>
                <a:off x="695325" y="1518067"/>
                <a:ext cx="7561263" cy="1014380"/>
              </a:xfrm>
              <a:prstGeom prst="rect">
                <a:avLst/>
              </a:prstGeom>
              <a:blipFill>
                <a:blip r:embed="rId2"/>
                <a:stretch>
                  <a:fillRect l="-1613" t="-1807" b="-1325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Rectangle 8">
                <a:extLst>
                  <a:ext uri="{FF2B5EF4-FFF2-40B4-BE49-F238E27FC236}">
                    <a16:creationId xmlns:a16="http://schemas.microsoft.com/office/drawing/2014/main" id="{88E0C11F-6794-4FFC-92F4-CE4389D1E38A}"/>
                  </a:ext>
                </a:extLst>
              </p:cNvPr>
              <p:cNvSpPr>
                <a:spLocks noChangeArrowheads="1"/>
              </p:cNvSpPr>
              <p:nvPr/>
            </p:nvSpPr>
            <p:spPr bwMode="auto">
              <a:xfrm>
                <a:off x="1395970" y="2212277"/>
                <a:ext cx="4844514" cy="2510752"/>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lnSpc>
                    <a:spcPct val="120000"/>
                  </a:lnSpc>
                </a:pPr>
                <a14:m>
                  <m:oMathPara xmlns:m="http://schemas.openxmlformats.org/officeDocument/2006/math">
                    <m:oMathParaPr>
                      <m:jc m:val="centerGroup"/>
                    </m:oMathParaPr>
                    <m:oMath xmlns:m="http://schemas.openxmlformats.org/officeDocument/2006/math">
                      <m:sSub>
                        <m:sSubPr>
                          <m:ctrlPr>
                            <a:rPr lang="en-US" altLang="zh-CN" sz="2400" i="1" kern="0">
                              <a:solidFill>
                                <a:srgbClr val="000000"/>
                              </a:solidFill>
                              <a:latin typeface="Cambria Math" panose="02040503050406030204" pitchFamily="18" charset="0"/>
                              <a:ea typeface="微软雅黑" panose="020B0503020204020204" pitchFamily="34" charset="-122"/>
                            </a:rPr>
                          </m:ctrlPr>
                        </m:sSubPr>
                        <m:e>
                          <m:r>
                            <a:rPr lang="en-US" altLang="zh-CN" sz="2400" i="1" kern="0">
                              <a:solidFill>
                                <a:srgbClr val="000000"/>
                              </a:solidFill>
                              <a:latin typeface="Cambria Math" panose="02040503050406030204" pitchFamily="18" charset="0"/>
                              <a:ea typeface="微软雅黑" panose="020B0503020204020204" pitchFamily="34" charset="-122"/>
                            </a:rPr>
                            <m:t>𝐽</m:t>
                          </m:r>
                        </m:e>
                        <m:sub>
                          <m:r>
                            <a:rPr lang="en-US" altLang="zh-CN" sz="2400" i="1" kern="0">
                              <a:solidFill>
                                <a:srgbClr val="000000"/>
                              </a:solidFill>
                              <a:latin typeface="Cambria Math" panose="02040503050406030204" pitchFamily="18" charset="0"/>
                              <a:ea typeface="微软雅黑" panose="020B0503020204020204" pitchFamily="34" charset="-122"/>
                            </a:rPr>
                            <m:t>𝑖</m:t>
                          </m:r>
                        </m:sub>
                      </m:sSub>
                      <m:r>
                        <a:rPr lang="en-US" altLang="zh-CN" sz="2400" i="1" kern="0">
                          <a:solidFill>
                            <a:srgbClr val="000000"/>
                          </a:solidFill>
                          <a:latin typeface="Cambria Math" panose="02040503050406030204" pitchFamily="18" charset="0"/>
                          <a:ea typeface="微软雅黑" panose="020B0503020204020204" pitchFamily="34" charset="-122"/>
                        </a:rPr>
                        <m:t>=</m:t>
                      </m:r>
                      <m:sSub>
                        <m:sSubPr>
                          <m:ctrlPr>
                            <a:rPr lang="en-US" altLang="zh-CN" sz="2400" i="1" kern="0">
                              <a:solidFill>
                                <a:srgbClr val="000000"/>
                              </a:solidFill>
                              <a:latin typeface="Cambria Math" panose="02040503050406030204" pitchFamily="18" charset="0"/>
                              <a:ea typeface="微软雅黑" panose="020B0503020204020204" pitchFamily="34" charset="-122"/>
                            </a:rPr>
                          </m:ctrlPr>
                        </m:sSubPr>
                        <m:e>
                          <m:d>
                            <m:dPr>
                              <m:begChr m:val="["/>
                              <m:endChr m:val="]"/>
                              <m:ctrlPr>
                                <a:rPr lang="en-US" altLang="zh-CN" sz="2400" i="1" kern="0">
                                  <a:solidFill>
                                    <a:srgbClr val="000000"/>
                                  </a:solidFill>
                                  <a:latin typeface="Cambria Math" panose="02040503050406030204" pitchFamily="18" charset="0"/>
                                  <a:ea typeface="微软雅黑" panose="020B0503020204020204" pitchFamily="34" charset="-122"/>
                                </a:rPr>
                              </m:ctrlPr>
                            </m:dPr>
                            <m:e>
                              <m:m>
                                <m:mPr>
                                  <m:mcs>
                                    <m:mc>
                                      <m:mcPr>
                                        <m:count m:val="5"/>
                                        <m:mcJc m:val="center"/>
                                      </m:mcPr>
                                    </m:mc>
                                  </m:mcs>
                                  <m:ctrlPr>
                                    <a:rPr lang="zh-CN" altLang="en-US" sz="2400" i="1">
                                      <a:latin typeface="Cambria Math" panose="02040503050406030204" pitchFamily="18" charset="0"/>
                                    </a:rPr>
                                  </m:ctrlPr>
                                </m:mPr>
                                <m:mr>
                                  <m:e>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𝜆</m:t>
                                        </m:r>
                                      </m:e>
                                      <m:sub>
                                        <m:r>
                                          <a:rPr lang="en-US" altLang="zh-CN" sz="2400" i="1">
                                            <a:latin typeface="Cambria Math" panose="02040503050406030204" pitchFamily="18" charset="0"/>
                                          </a:rPr>
                                          <m:t>𝑖</m:t>
                                        </m:r>
                                      </m:sub>
                                    </m:sSub>
                                  </m:e>
                                  <m:e>
                                    <m:r>
                                      <a:rPr lang="en-US" altLang="zh-CN" sz="2400" i="1">
                                        <a:latin typeface="Cambria Math" panose="02040503050406030204" pitchFamily="18" charset="0"/>
                                      </a:rPr>
                                      <m:t>1</m:t>
                                    </m:r>
                                  </m:e>
                                  <m:e/>
                                  <m:e/>
                                  <m:e/>
                                </m:mr>
                                <m:mr>
                                  <m:e/>
                                  <m:e>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𝜆</m:t>
                                        </m:r>
                                      </m:e>
                                      <m:sub>
                                        <m:r>
                                          <a:rPr lang="en-US" altLang="zh-CN" sz="2400" i="1">
                                            <a:latin typeface="Cambria Math" panose="02040503050406030204" pitchFamily="18" charset="0"/>
                                          </a:rPr>
                                          <m:t>𝑖</m:t>
                                        </m:r>
                                      </m:sub>
                                    </m:sSub>
                                  </m:e>
                                  <m:e>
                                    <m:r>
                                      <a:rPr lang="en-US" altLang="zh-CN" sz="2400" i="1">
                                        <a:latin typeface="Cambria Math" panose="02040503050406030204" pitchFamily="18" charset="0"/>
                                      </a:rPr>
                                      <m:t>1</m:t>
                                    </m:r>
                                  </m:e>
                                  <m:e/>
                                  <m:e/>
                                </m:mr>
                                <m:mr>
                                  <m:e/>
                                  <m:e/>
                                  <m:e>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𝜆</m:t>
                                        </m:r>
                                      </m:e>
                                      <m:sub>
                                        <m:r>
                                          <a:rPr lang="en-US" altLang="zh-CN" sz="2400" i="1">
                                            <a:latin typeface="Cambria Math" panose="02040503050406030204" pitchFamily="18" charset="0"/>
                                          </a:rPr>
                                          <m:t>𝑖</m:t>
                                        </m:r>
                                      </m:sub>
                                    </m:sSub>
                                  </m:e>
                                  <m:e>
                                    <m:r>
                                      <a:rPr lang="zh-CN" altLang="en-US" sz="2400" i="1">
                                        <a:latin typeface="Cambria Math" panose="02040503050406030204" pitchFamily="18" charset="0"/>
                                      </a:rPr>
                                      <m:t>⋱</m:t>
                                    </m:r>
                                  </m:e>
                                  <m:e/>
                                </m:mr>
                                <m:mr>
                                  <m:e/>
                                  <m:e/>
                                  <m:e/>
                                  <m:e>
                                    <m:r>
                                      <a:rPr lang="zh-CN" altLang="en-US" sz="2400" i="1">
                                        <a:latin typeface="Cambria Math" panose="02040503050406030204" pitchFamily="18" charset="0"/>
                                      </a:rPr>
                                      <m:t>⋱</m:t>
                                    </m:r>
                                  </m:e>
                                  <m:e>
                                    <m:r>
                                      <a:rPr lang="en-US" altLang="zh-CN" sz="2400" i="1">
                                        <a:latin typeface="Cambria Math" panose="02040503050406030204" pitchFamily="18" charset="0"/>
                                      </a:rPr>
                                      <m:t>1</m:t>
                                    </m:r>
                                  </m:e>
                                </m:mr>
                                <m:mr>
                                  <m:e/>
                                  <m:e/>
                                  <m:e/>
                                  <m:e/>
                                  <m:e>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𝜆</m:t>
                                        </m:r>
                                      </m:e>
                                      <m:sub>
                                        <m:r>
                                          <a:rPr lang="en-US" altLang="zh-CN" sz="2400" i="1">
                                            <a:latin typeface="Cambria Math" panose="02040503050406030204" pitchFamily="18" charset="0"/>
                                          </a:rPr>
                                          <m:t>𝑖</m:t>
                                        </m:r>
                                      </m:sub>
                                    </m:sSub>
                                  </m:e>
                                </m:mr>
                              </m:m>
                            </m:e>
                          </m:d>
                        </m:e>
                        <m:sub>
                          <m:sSub>
                            <m:sSubPr>
                              <m:ctrlPr>
                                <a:rPr lang="en-US" altLang="zh-CN" sz="2400" i="1" kern="0">
                                  <a:solidFill>
                                    <a:srgbClr val="000000"/>
                                  </a:solidFill>
                                  <a:latin typeface="Cambria Math" panose="02040503050406030204" pitchFamily="18" charset="0"/>
                                  <a:ea typeface="微软雅黑" panose="020B0503020204020204" pitchFamily="34" charset="-122"/>
                                </a:rPr>
                              </m:ctrlPr>
                            </m:sSubPr>
                            <m:e>
                              <m:r>
                                <a:rPr lang="en-US" altLang="zh-CN" sz="2400" i="1" kern="0">
                                  <a:solidFill>
                                    <a:srgbClr val="000000"/>
                                  </a:solidFill>
                                  <a:latin typeface="Cambria Math"/>
                                  <a:ea typeface="微软雅黑" panose="020B0503020204020204" pitchFamily="34" charset="-122"/>
                                </a:rPr>
                                <m:t>𝑛</m:t>
                              </m:r>
                            </m:e>
                            <m:sub>
                              <m:r>
                                <a:rPr lang="en-US" altLang="zh-CN" sz="2400" i="1" kern="0">
                                  <a:solidFill>
                                    <a:srgbClr val="000000"/>
                                  </a:solidFill>
                                  <a:latin typeface="Cambria Math"/>
                                  <a:ea typeface="微软雅黑" panose="020B0503020204020204" pitchFamily="34" charset="-122"/>
                                </a:rPr>
                                <m:t>𝑖</m:t>
                              </m:r>
                            </m:sub>
                          </m:sSub>
                          <m:r>
                            <a:rPr lang="en-US" altLang="zh-CN" sz="2400" i="1" kern="0">
                              <a:solidFill>
                                <a:srgbClr val="000000"/>
                              </a:solidFill>
                              <a:latin typeface="Cambria Math"/>
                              <a:ea typeface="微软雅黑" panose="020B0503020204020204" pitchFamily="34" charset="-122"/>
                            </a:rPr>
                            <m:t>×</m:t>
                          </m:r>
                          <m:sSub>
                            <m:sSubPr>
                              <m:ctrlPr>
                                <a:rPr lang="en-US" altLang="zh-CN" sz="2400" i="1" kern="0">
                                  <a:solidFill>
                                    <a:srgbClr val="000000"/>
                                  </a:solidFill>
                                  <a:latin typeface="Cambria Math" panose="02040503050406030204" pitchFamily="18" charset="0"/>
                                  <a:ea typeface="微软雅黑" panose="020B0503020204020204" pitchFamily="34" charset="-122"/>
                                </a:rPr>
                              </m:ctrlPr>
                            </m:sSubPr>
                            <m:e>
                              <m:r>
                                <a:rPr lang="en-US" altLang="zh-CN" sz="2400" i="1" kern="0">
                                  <a:solidFill>
                                    <a:srgbClr val="000000"/>
                                  </a:solidFill>
                                  <a:latin typeface="Cambria Math"/>
                                  <a:ea typeface="微软雅黑" panose="020B0503020204020204" pitchFamily="34" charset="-122"/>
                                </a:rPr>
                                <m:t>𝑛</m:t>
                              </m:r>
                            </m:e>
                            <m:sub>
                              <m:r>
                                <a:rPr lang="en-US" altLang="zh-CN" sz="2400" i="1" kern="0">
                                  <a:solidFill>
                                    <a:srgbClr val="000000"/>
                                  </a:solidFill>
                                  <a:latin typeface="Cambria Math"/>
                                  <a:ea typeface="微软雅黑" panose="020B0503020204020204" pitchFamily="34" charset="-122"/>
                                </a:rPr>
                                <m:t>𝑖</m:t>
                              </m:r>
                            </m:sub>
                          </m:sSub>
                        </m:sub>
                      </m:sSub>
                    </m:oMath>
                  </m:oMathPara>
                </a14:m>
                <a:endParaRPr lang="zh-CN" altLang="en-US" sz="2400" b="1" dirty="0">
                  <a:solidFill>
                    <a:srgbClr val="002060"/>
                  </a:solidFill>
                  <a:latin typeface="+mn-ea"/>
                </a:endParaRPr>
              </a:p>
            </p:txBody>
          </p:sp>
        </mc:Choice>
        <mc:Fallback xmlns="">
          <p:sp>
            <p:nvSpPr>
              <p:cNvPr id="4" name="Rectangle 8">
                <a:extLst>
                  <a:ext uri="{FF2B5EF4-FFF2-40B4-BE49-F238E27FC236}">
                    <a16:creationId xmlns:a16="http://schemas.microsoft.com/office/drawing/2014/main" xmlns="" xmlns:a14="http://schemas.microsoft.com/office/drawing/2010/main" id="{88E0C11F-6794-4FFC-92F4-CE4389D1E38A}"/>
                  </a:ext>
                </a:extLst>
              </p:cNvPr>
              <p:cNvSpPr>
                <a:spLocks noRot="1" noChangeAspect="1" noMove="1" noResize="1" noEditPoints="1" noAdjustHandles="1" noChangeArrowheads="1" noChangeShapeType="1" noTextEdit="1"/>
              </p:cNvSpPr>
              <p:nvPr/>
            </p:nvSpPr>
            <p:spPr bwMode="auto">
              <a:xfrm>
                <a:off x="1395970" y="2212277"/>
                <a:ext cx="4844514" cy="2510752"/>
              </a:xfrm>
              <a:prstGeom prst="rect">
                <a:avLst/>
              </a:prstGeom>
              <a:blipFill rotWithShape="0">
                <a:blip r:embed="rId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5" name="Rectangle 8">
            <a:extLst>
              <a:ext uri="{FF2B5EF4-FFF2-40B4-BE49-F238E27FC236}">
                <a16:creationId xmlns:a16="http://schemas.microsoft.com/office/drawing/2014/main" id="{88E0C11F-6794-4FFC-92F4-CE4389D1E38A}"/>
              </a:ext>
            </a:extLst>
          </p:cNvPr>
          <p:cNvSpPr>
            <a:spLocks noChangeArrowheads="1"/>
          </p:cNvSpPr>
          <p:nvPr/>
        </p:nvSpPr>
        <p:spPr bwMode="auto">
          <a:xfrm>
            <a:off x="653380" y="4647759"/>
            <a:ext cx="75612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61950">
              <a:lnSpc>
                <a:spcPct val="120000"/>
              </a:lnSpc>
            </a:pPr>
            <a:r>
              <a:rPr lang="zh-CN" altLang="en-US" sz="2000" b="1" dirty="0">
                <a:latin typeface="+mn-ea"/>
              </a:rPr>
              <a:t>例如</a:t>
            </a:r>
          </a:p>
        </p:txBody>
      </p:sp>
      <mc:AlternateContent xmlns:mc="http://schemas.openxmlformats.org/markup-compatibility/2006" xmlns:a14="http://schemas.microsoft.com/office/drawing/2010/main">
        <mc:Choice Requires="a14">
          <p:sp>
            <p:nvSpPr>
              <p:cNvPr id="6" name="矩形 5"/>
              <p:cNvSpPr/>
              <p:nvPr/>
            </p:nvSpPr>
            <p:spPr>
              <a:xfrm>
                <a:off x="1555901" y="5222819"/>
                <a:ext cx="6097182" cy="12262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2000" i="1" kern="0" smtClean="0">
                              <a:solidFill>
                                <a:srgbClr val="000000"/>
                              </a:solidFill>
                              <a:latin typeface="Cambria Math" panose="02040503050406030204" pitchFamily="18" charset="0"/>
                              <a:ea typeface="微软雅黑" panose="020B0503020204020204" pitchFamily="34" charset="-122"/>
                            </a:rPr>
                          </m:ctrlPr>
                        </m:dPr>
                        <m:e>
                          <m:m>
                            <m:mPr>
                              <m:mcs>
                                <m:mc>
                                  <m:mcPr>
                                    <m:count m:val="2"/>
                                    <m:mcJc m:val="center"/>
                                  </m:mcPr>
                                </m:mc>
                              </m:mcs>
                              <m:ctrlPr>
                                <a:rPr lang="en-US" altLang="zh-CN" sz="2000" i="1" kern="0">
                                  <a:solidFill>
                                    <a:srgbClr val="000000"/>
                                  </a:solidFill>
                                  <a:latin typeface="Cambria Math" panose="02040503050406030204" pitchFamily="18" charset="0"/>
                                  <a:ea typeface="微软雅黑" panose="020B0503020204020204" pitchFamily="34" charset="-122"/>
                                </a:rPr>
                              </m:ctrlPr>
                            </m:mPr>
                            <m:mr>
                              <m:e>
                                <m:r>
                                  <m:rPr>
                                    <m:brk m:alnAt="7"/>
                                  </m:rPr>
                                  <a:rPr lang="en-US" altLang="zh-CN" sz="2000" i="1" kern="0">
                                    <a:solidFill>
                                      <a:srgbClr val="000000"/>
                                    </a:solidFill>
                                    <a:latin typeface="Cambria Math" panose="02040503050406030204" pitchFamily="18" charset="0"/>
                                    <a:ea typeface="微软雅黑" panose="020B0503020204020204" pitchFamily="34" charset="-122"/>
                                  </a:rPr>
                                  <m:t>2</m:t>
                                </m:r>
                              </m:e>
                              <m:e>
                                <m:r>
                                  <a:rPr lang="en-US" altLang="zh-CN" sz="2000" i="1" kern="0">
                                    <a:solidFill>
                                      <a:srgbClr val="000000"/>
                                    </a:solidFill>
                                    <a:latin typeface="Cambria Math" panose="02040503050406030204" pitchFamily="18" charset="0"/>
                                    <a:ea typeface="微软雅黑" panose="020B0503020204020204" pitchFamily="34" charset="-122"/>
                                  </a:rPr>
                                  <m:t>1</m:t>
                                </m:r>
                              </m:e>
                            </m:mr>
                            <m:mr>
                              <m:e>
                                <m:r>
                                  <a:rPr lang="en-US" altLang="zh-CN" sz="2000" i="1" kern="0">
                                    <a:solidFill>
                                      <a:srgbClr val="000000"/>
                                    </a:solidFill>
                                    <a:latin typeface="Cambria Math" panose="02040503050406030204" pitchFamily="18" charset="0"/>
                                    <a:ea typeface="微软雅黑" panose="020B0503020204020204" pitchFamily="34" charset="-122"/>
                                  </a:rPr>
                                  <m:t>0</m:t>
                                </m:r>
                              </m:e>
                              <m:e>
                                <m:r>
                                  <a:rPr lang="en-US" altLang="zh-CN" sz="2000" i="1" kern="0">
                                    <a:solidFill>
                                      <a:srgbClr val="000000"/>
                                    </a:solidFill>
                                    <a:latin typeface="Cambria Math" panose="02040503050406030204" pitchFamily="18" charset="0"/>
                                    <a:ea typeface="微软雅黑" panose="020B0503020204020204" pitchFamily="34" charset="-122"/>
                                  </a:rPr>
                                  <m:t>2</m:t>
                                </m:r>
                              </m:e>
                            </m:mr>
                          </m:m>
                        </m:e>
                      </m:d>
                      <m:r>
                        <a:rPr lang="en-US" altLang="zh-CN" sz="2000" b="0" i="1" kern="0" smtClean="0">
                          <a:solidFill>
                            <a:srgbClr val="000000"/>
                          </a:solidFill>
                          <a:latin typeface="Cambria Math"/>
                          <a:ea typeface="微软雅黑" panose="020B0503020204020204" pitchFamily="34" charset="-122"/>
                        </a:rPr>
                        <m:t>,  </m:t>
                      </m:r>
                      <m:d>
                        <m:dPr>
                          <m:begChr m:val="["/>
                          <m:endChr m:val="]"/>
                          <m:ctrlPr>
                            <a:rPr lang="en-US" altLang="zh-CN" sz="2000" b="0" i="1" kern="0" smtClean="0">
                              <a:solidFill>
                                <a:srgbClr val="000000"/>
                              </a:solidFill>
                              <a:latin typeface="Cambria Math" panose="02040503050406030204" pitchFamily="18" charset="0"/>
                              <a:ea typeface="微软雅黑" panose="020B0503020204020204" pitchFamily="34" charset="-122"/>
                            </a:rPr>
                          </m:ctrlPr>
                        </m:dPr>
                        <m:e>
                          <m:m>
                            <m:mPr>
                              <m:mcs>
                                <m:mc>
                                  <m:mcPr>
                                    <m:count m:val="3"/>
                                    <m:mcJc m:val="center"/>
                                  </m:mcPr>
                                </m:mc>
                              </m:mcs>
                              <m:ctrlPr>
                                <a:rPr lang="en-US" altLang="zh-CN" sz="2000" i="1" kern="0">
                                  <a:solidFill>
                                    <a:srgbClr val="000000"/>
                                  </a:solidFill>
                                  <a:latin typeface="Cambria Math" panose="02040503050406030204" pitchFamily="18" charset="0"/>
                                  <a:ea typeface="微软雅黑" panose="020B0503020204020204" pitchFamily="34" charset="-122"/>
                                </a:rPr>
                              </m:ctrlPr>
                            </m:mPr>
                            <m:mr>
                              <m:e>
                                <m:r>
                                  <m:rPr>
                                    <m:brk m:alnAt="7"/>
                                  </m:rPr>
                                  <a:rPr lang="en-US" altLang="zh-CN" sz="2000" i="1" kern="0">
                                    <a:solidFill>
                                      <a:srgbClr val="000000"/>
                                    </a:solidFill>
                                    <a:latin typeface="Cambria Math" panose="02040503050406030204" pitchFamily="18" charset="0"/>
                                    <a:ea typeface="微软雅黑" panose="020B0503020204020204" pitchFamily="34" charset="-122"/>
                                  </a:rPr>
                                  <m:t>2</m:t>
                                </m:r>
                                <m:r>
                                  <a:rPr lang="en-US" altLang="zh-CN" sz="2000" i="1" kern="0">
                                    <a:solidFill>
                                      <a:srgbClr val="000000"/>
                                    </a:solidFill>
                                    <a:latin typeface="Cambria Math" panose="02040503050406030204" pitchFamily="18" charset="0"/>
                                    <a:ea typeface="微软雅黑" panose="020B0503020204020204" pitchFamily="34" charset="-122"/>
                                  </a:rPr>
                                  <m:t>+</m:t>
                                </m:r>
                                <m:r>
                                  <a:rPr lang="en-US" altLang="zh-CN" sz="2000" i="1" kern="0">
                                    <a:solidFill>
                                      <a:srgbClr val="000000"/>
                                    </a:solidFill>
                                    <a:latin typeface="Cambria Math" panose="02040503050406030204" pitchFamily="18" charset="0"/>
                                    <a:ea typeface="微软雅黑" panose="020B0503020204020204" pitchFamily="34" charset="-122"/>
                                  </a:rPr>
                                  <m:t>𝑖</m:t>
                                </m:r>
                              </m:e>
                              <m:e>
                                <m:r>
                                  <a:rPr lang="en-US" altLang="zh-CN" sz="2000" i="1" kern="0">
                                    <a:solidFill>
                                      <a:srgbClr val="000000"/>
                                    </a:solidFill>
                                    <a:latin typeface="Cambria Math" panose="02040503050406030204" pitchFamily="18" charset="0"/>
                                    <a:ea typeface="微软雅黑" panose="020B0503020204020204" pitchFamily="34" charset="-122"/>
                                  </a:rPr>
                                  <m:t>1</m:t>
                                </m:r>
                              </m:e>
                              <m:e>
                                <m:r>
                                  <a:rPr lang="en-US" altLang="zh-CN" sz="2000" i="1" kern="0">
                                    <a:solidFill>
                                      <a:srgbClr val="000000"/>
                                    </a:solidFill>
                                    <a:latin typeface="Cambria Math" panose="02040503050406030204" pitchFamily="18" charset="0"/>
                                    <a:ea typeface="微软雅黑" panose="020B0503020204020204" pitchFamily="34" charset="-122"/>
                                  </a:rPr>
                                  <m:t>0</m:t>
                                </m:r>
                              </m:e>
                            </m:mr>
                            <m:mr>
                              <m:e>
                                <m:r>
                                  <a:rPr lang="en-US" altLang="zh-CN" sz="2000" i="1" kern="0">
                                    <a:solidFill>
                                      <a:srgbClr val="000000"/>
                                    </a:solidFill>
                                    <a:latin typeface="Cambria Math" panose="02040503050406030204" pitchFamily="18" charset="0"/>
                                    <a:ea typeface="微软雅黑" panose="020B0503020204020204" pitchFamily="34" charset="-122"/>
                                  </a:rPr>
                                  <m:t>0</m:t>
                                </m:r>
                              </m:e>
                              <m:e>
                                <m:r>
                                  <a:rPr lang="en-US" altLang="zh-CN" sz="2000" i="1" kern="0">
                                    <a:solidFill>
                                      <a:srgbClr val="000000"/>
                                    </a:solidFill>
                                    <a:latin typeface="Cambria Math" panose="02040503050406030204" pitchFamily="18" charset="0"/>
                                    <a:ea typeface="微软雅黑" panose="020B0503020204020204" pitchFamily="34" charset="-122"/>
                                  </a:rPr>
                                  <m:t>2+</m:t>
                                </m:r>
                                <m:r>
                                  <a:rPr lang="en-US" altLang="zh-CN" sz="2000" i="1" kern="0">
                                    <a:solidFill>
                                      <a:srgbClr val="000000"/>
                                    </a:solidFill>
                                    <a:latin typeface="Cambria Math" panose="02040503050406030204" pitchFamily="18" charset="0"/>
                                    <a:ea typeface="微软雅黑" panose="020B0503020204020204" pitchFamily="34" charset="-122"/>
                                  </a:rPr>
                                  <m:t>𝑖</m:t>
                                </m:r>
                              </m:e>
                              <m:e>
                                <m:r>
                                  <a:rPr lang="en-US" altLang="zh-CN" sz="2000" i="1" kern="0">
                                    <a:solidFill>
                                      <a:srgbClr val="000000"/>
                                    </a:solidFill>
                                    <a:latin typeface="Cambria Math" panose="02040503050406030204" pitchFamily="18" charset="0"/>
                                    <a:ea typeface="微软雅黑" panose="020B0503020204020204" pitchFamily="34" charset="-122"/>
                                  </a:rPr>
                                  <m:t>1</m:t>
                                </m:r>
                              </m:e>
                            </m:mr>
                            <m:mr>
                              <m:e>
                                <m:r>
                                  <a:rPr lang="en-US" altLang="zh-CN" sz="2000" i="1" kern="0">
                                    <a:solidFill>
                                      <a:srgbClr val="000000"/>
                                    </a:solidFill>
                                    <a:latin typeface="Cambria Math" panose="02040503050406030204" pitchFamily="18" charset="0"/>
                                    <a:ea typeface="微软雅黑" panose="020B0503020204020204" pitchFamily="34" charset="-122"/>
                                  </a:rPr>
                                  <m:t>0</m:t>
                                </m:r>
                              </m:e>
                              <m:e>
                                <m:r>
                                  <a:rPr lang="en-US" altLang="zh-CN" sz="2000" i="1" kern="0">
                                    <a:solidFill>
                                      <a:srgbClr val="000000"/>
                                    </a:solidFill>
                                    <a:latin typeface="Cambria Math" panose="02040503050406030204" pitchFamily="18" charset="0"/>
                                    <a:ea typeface="微软雅黑" panose="020B0503020204020204" pitchFamily="34" charset="-122"/>
                                  </a:rPr>
                                  <m:t>0</m:t>
                                </m:r>
                              </m:e>
                              <m:e>
                                <m:r>
                                  <a:rPr lang="en-US" altLang="zh-CN" sz="2000" i="1" kern="0">
                                    <a:solidFill>
                                      <a:srgbClr val="000000"/>
                                    </a:solidFill>
                                    <a:latin typeface="Cambria Math" panose="02040503050406030204" pitchFamily="18" charset="0"/>
                                    <a:ea typeface="微软雅黑" panose="020B0503020204020204" pitchFamily="34" charset="-122"/>
                                  </a:rPr>
                                  <m:t>2+</m:t>
                                </m:r>
                                <m:r>
                                  <a:rPr lang="en-US" altLang="zh-CN" sz="2000" i="1" kern="0">
                                    <a:solidFill>
                                      <a:srgbClr val="000000"/>
                                    </a:solidFill>
                                    <a:latin typeface="Cambria Math" panose="02040503050406030204" pitchFamily="18" charset="0"/>
                                    <a:ea typeface="微软雅黑" panose="020B0503020204020204" pitchFamily="34" charset="-122"/>
                                  </a:rPr>
                                  <m:t>𝑖</m:t>
                                </m:r>
                              </m:e>
                            </m:mr>
                          </m:m>
                        </m:e>
                      </m:d>
                      <m:r>
                        <a:rPr lang="en-US" altLang="zh-CN" sz="2000" b="0" i="1" kern="0" smtClean="0">
                          <a:solidFill>
                            <a:srgbClr val="000000"/>
                          </a:solidFill>
                          <a:latin typeface="Cambria Math"/>
                          <a:ea typeface="微软雅黑" panose="020B0503020204020204" pitchFamily="34" charset="-122"/>
                        </a:rPr>
                        <m:t>,  </m:t>
                      </m:r>
                      <m:d>
                        <m:dPr>
                          <m:begChr m:val="["/>
                          <m:endChr m:val="]"/>
                          <m:ctrlPr>
                            <a:rPr lang="en-US" altLang="zh-CN" sz="2000" b="0" i="1" kern="0" smtClean="0">
                              <a:solidFill>
                                <a:srgbClr val="000000"/>
                              </a:solidFill>
                              <a:latin typeface="Cambria Math" panose="02040503050406030204" pitchFamily="18" charset="0"/>
                              <a:ea typeface="微软雅黑" panose="020B0503020204020204" pitchFamily="34" charset="-122"/>
                            </a:rPr>
                          </m:ctrlPr>
                        </m:dPr>
                        <m:e>
                          <m:m>
                            <m:mPr>
                              <m:mcs>
                                <m:mc>
                                  <m:mcPr>
                                    <m:count m:val="4"/>
                                    <m:mcJc m:val="center"/>
                                  </m:mcPr>
                                </m:mc>
                              </m:mcs>
                              <m:ctrlPr>
                                <a:rPr lang="zh-CN" altLang="en-US" sz="2000" i="1">
                                  <a:latin typeface="Cambria Math" panose="02040503050406030204" pitchFamily="18" charset="0"/>
                                </a:rPr>
                              </m:ctrlPr>
                            </m:mPr>
                            <m:mr>
                              <m:e>
                                <m:r>
                                  <m:rPr>
                                    <m:brk m:alnAt="7"/>
                                  </m:rPr>
                                  <a:rPr lang="en-US" altLang="zh-CN" sz="2000" i="1">
                                    <a:latin typeface="Cambria Math" panose="02040503050406030204" pitchFamily="18" charset="0"/>
                                  </a:rPr>
                                  <m:t>0</m:t>
                                </m:r>
                              </m:e>
                              <m:e>
                                <m:r>
                                  <a:rPr lang="en-US" altLang="zh-CN" sz="2000" i="1">
                                    <a:latin typeface="Cambria Math" panose="02040503050406030204" pitchFamily="18" charset="0"/>
                                  </a:rPr>
                                  <m:t>1</m:t>
                                </m:r>
                              </m:e>
                              <m:e>
                                <m:r>
                                  <a:rPr lang="en-US" altLang="zh-CN" sz="2000" i="1">
                                    <a:latin typeface="Cambria Math" panose="02040503050406030204" pitchFamily="18" charset="0"/>
                                  </a:rPr>
                                  <m:t>0</m:t>
                                </m:r>
                              </m:e>
                              <m:e>
                                <m:r>
                                  <a:rPr lang="en-US" altLang="zh-CN" sz="2000" i="1">
                                    <a:latin typeface="Cambria Math" panose="02040503050406030204" pitchFamily="18" charset="0"/>
                                  </a:rPr>
                                  <m:t>0</m:t>
                                </m:r>
                              </m:e>
                            </m:mr>
                            <m:mr>
                              <m:e>
                                <m:r>
                                  <a:rPr lang="en-US" altLang="zh-CN" sz="2000" i="1">
                                    <a:latin typeface="Cambria Math" panose="02040503050406030204" pitchFamily="18" charset="0"/>
                                  </a:rPr>
                                  <m:t>0</m:t>
                                </m:r>
                              </m:e>
                              <m:e>
                                <m:r>
                                  <a:rPr lang="en-US" altLang="zh-CN" sz="2000" i="1">
                                    <a:latin typeface="Cambria Math" panose="02040503050406030204" pitchFamily="18" charset="0"/>
                                  </a:rPr>
                                  <m:t>0</m:t>
                                </m:r>
                              </m:e>
                              <m:e>
                                <m:r>
                                  <a:rPr lang="en-US" altLang="zh-CN" sz="2000" i="1">
                                    <a:latin typeface="Cambria Math" panose="02040503050406030204" pitchFamily="18" charset="0"/>
                                  </a:rPr>
                                  <m:t>1</m:t>
                                </m:r>
                              </m:e>
                              <m:e>
                                <m:r>
                                  <a:rPr lang="en-US" altLang="zh-CN" sz="2000" i="1">
                                    <a:latin typeface="Cambria Math" panose="02040503050406030204" pitchFamily="18" charset="0"/>
                                  </a:rPr>
                                  <m:t>0</m:t>
                                </m:r>
                              </m:e>
                            </m:mr>
                            <m:mr>
                              <m:e>
                                <m:r>
                                  <a:rPr lang="en-US" altLang="zh-CN" sz="2000" i="1">
                                    <a:latin typeface="Cambria Math" panose="02040503050406030204" pitchFamily="18" charset="0"/>
                                  </a:rPr>
                                  <m:t>0</m:t>
                                </m:r>
                              </m:e>
                              <m:e>
                                <m:r>
                                  <a:rPr lang="en-US" altLang="zh-CN" sz="2000" i="1">
                                    <a:latin typeface="Cambria Math" panose="02040503050406030204" pitchFamily="18" charset="0"/>
                                  </a:rPr>
                                  <m:t>0</m:t>
                                </m:r>
                              </m:e>
                              <m:e>
                                <m:r>
                                  <a:rPr lang="en-US" altLang="zh-CN" sz="2000" i="1">
                                    <a:latin typeface="Cambria Math" panose="02040503050406030204" pitchFamily="18" charset="0"/>
                                  </a:rPr>
                                  <m:t>0</m:t>
                                </m:r>
                              </m:e>
                              <m:e>
                                <m:r>
                                  <a:rPr lang="en-US" altLang="zh-CN" sz="2000" i="1">
                                    <a:latin typeface="Cambria Math" panose="02040503050406030204" pitchFamily="18" charset="0"/>
                                  </a:rPr>
                                  <m:t>1</m:t>
                                </m:r>
                              </m:e>
                            </m:mr>
                            <m:mr>
                              <m:e>
                                <m:r>
                                  <a:rPr lang="en-US" altLang="zh-CN" sz="2000" i="1">
                                    <a:latin typeface="Cambria Math" panose="02040503050406030204" pitchFamily="18" charset="0"/>
                                  </a:rPr>
                                  <m:t>0</m:t>
                                </m:r>
                              </m:e>
                              <m:e>
                                <m:r>
                                  <a:rPr lang="en-US" altLang="zh-CN" sz="2000" i="1">
                                    <a:latin typeface="Cambria Math" panose="02040503050406030204" pitchFamily="18" charset="0"/>
                                  </a:rPr>
                                  <m:t>0</m:t>
                                </m:r>
                              </m:e>
                              <m:e>
                                <m:r>
                                  <a:rPr lang="en-US" altLang="zh-CN" sz="2000" i="1">
                                    <a:latin typeface="Cambria Math" panose="02040503050406030204" pitchFamily="18" charset="0"/>
                                  </a:rPr>
                                  <m:t>0</m:t>
                                </m:r>
                              </m:e>
                              <m:e>
                                <m:r>
                                  <a:rPr lang="en-US" altLang="zh-CN" sz="2000" i="1">
                                    <a:latin typeface="Cambria Math" panose="02040503050406030204" pitchFamily="18" charset="0"/>
                                  </a:rPr>
                                  <m:t>0</m:t>
                                </m:r>
                              </m:e>
                            </m:mr>
                          </m:m>
                        </m:e>
                      </m:d>
                    </m:oMath>
                  </m:oMathPara>
                </a14:m>
                <a:endParaRPr lang="zh-CN" altLang="en-US" sz="2000" dirty="0"/>
              </a:p>
            </p:txBody>
          </p:sp>
        </mc:Choice>
        <mc:Fallback xmlns="">
          <p:sp>
            <p:nvSpPr>
              <p:cNvPr id="4" name="矩形 3"/>
              <p:cNvSpPr>
                <a:spLocks noRot="1" noChangeAspect="1" noMove="1" noResize="1" noEditPoints="1" noAdjustHandles="1" noChangeArrowheads="1" noChangeShapeType="1" noTextEdit="1"/>
              </p:cNvSpPr>
              <p:nvPr/>
            </p:nvSpPr>
            <p:spPr>
              <a:xfrm>
                <a:off x="1555901" y="5222819"/>
                <a:ext cx="6097182" cy="1226233"/>
              </a:xfrm>
              <a:prstGeom prst="rect">
                <a:avLst/>
              </a:prstGeom>
              <a:blipFill rotWithShape="1">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92297445"/>
      </p:ext>
    </p:extLst>
  </p:cSld>
  <p:clrMapOvr>
    <a:masterClrMapping/>
  </p:clrMapOvr>
  <p:transition spd="slow">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1800"/>
                            </p:stCondLst>
                            <p:childTnLst>
                              <p:par>
                                <p:cTn id="9" presetID="10" presetClass="entr" presetSubtype="0" fill="hold" grpId="0" nodeType="afterEffect">
                                  <p:stCondLst>
                                    <p:cond delay="0"/>
                                  </p:stCondLst>
                                  <p:iterate type="lt">
                                    <p:tmPct val="10000"/>
                                  </p:iterate>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iterate type="lt">
                                    <p:tmPct val="10000"/>
                                  </p:iterate>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550"/>
                            </p:stCondLst>
                            <p:childTnLst>
                              <p:par>
                                <p:cTn id="18" presetID="2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5598526-04A8-48CB-AA1E-CA813439AD85}"/>
              </a:ext>
            </a:extLst>
          </p:cNvPr>
          <p:cNvSpPr>
            <a:spLocks noGrp="1"/>
          </p:cNvSpPr>
          <p:nvPr>
            <p:ph type="body" sz="quarter" idx="10"/>
          </p:nvPr>
        </p:nvSpPr>
        <p:spPr/>
        <p:txBody>
          <a:bodyPr/>
          <a:lstStyle/>
          <a:p>
            <a:r>
              <a:rPr lang="en-US" altLang="zh-CN" dirty="0"/>
              <a:t>Jordan</a:t>
            </a:r>
            <a:r>
              <a:rPr lang="zh-CN" altLang="en-US" dirty="0"/>
              <a:t>标准形</a:t>
            </a:r>
          </a:p>
        </p:txBody>
      </p:sp>
      <p:sp>
        <p:nvSpPr>
          <p:cNvPr id="6" name="Rectangle 8">
            <a:extLst>
              <a:ext uri="{FF2B5EF4-FFF2-40B4-BE49-F238E27FC236}">
                <a16:creationId xmlns:a16="http://schemas.microsoft.com/office/drawing/2014/main" id="{88E0C11F-6794-4FFC-92F4-CE4389D1E38A}"/>
              </a:ext>
            </a:extLst>
          </p:cNvPr>
          <p:cNvSpPr>
            <a:spLocks noChangeArrowheads="1"/>
          </p:cNvSpPr>
          <p:nvPr/>
        </p:nvSpPr>
        <p:spPr bwMode="auto">
          <a:xfrm>
            <a:off x="695325" y="1518067"/>
            <a:ext cx="7561263" cy="105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zh-CN" altLang="en-US" sz="2800" b="1" dirty="0">
                <a:solidFill>
                  <a:schemeClr val="accent6"/>
                </a:solidFill>
                <a:latin typeface="+mn-ea"/>
              </a:rPr>
              <a:t>定义</a:t>
            </a:r>
            <a:endParaRPr lang="en-US" altLang="zh-CN" sz="2800" b="1" dirty="0">
              <a:solidFill>
                <a:schemeClr val="accent6"/>
              </a:solidFill>
              <a:latin typeface="+mn-ea"/>
            </a:endParaRPr>
          </a:p>
          <a:p>
            <a:pPr marL="361950">
              <a:lnSpc>
                <a:spcPct val="120000"/>
              </a:lnSpc>
            </a:pPr>
            <a:r>
              <a:rPr lang="zh-CN" altLang="en-US" sz="2400" b="1" dirty="0">
                <a:latin typeface="+mn-ea"/>
              </a:rPr>
              <a:t>形如下列形式的矩阵称之为</a:t>
            </a:r>
            <a:r>
              <a:rPr lang="en-US" altLang="zh-CN" sz="2400" b="1" dirty="0">
                <a:latin typeface="+mn-ea"/>
              </a:rPr>
              <a:t>n</a:t>
            </a:r>
            <a:r>
              <a:rPr lang="zh-CN" altLang="en-US" sz="2400" b="1" dirty="0">
                <a:latin typeface="+mn-ea"/>
              </a:rPr>
              <a:t>阶</a:t>
            </a:r>
            <a:r>
              <a:rPr lang="en-US" altLang="zh-CN" sz="2400" b="1" dirty="0">
                <a:latin typeface="Cambria" pitchFamily="18" charset="0"/>
                <a:ea typeface="Cambria" pitchFamily="18" charset="0"/>
              </a:rPr>
              <a:t>Jordan</a:t>
            </a:r>
            <a:r>
              <a:rPr lang="zh-CN" altLang="en-US" sz="2400" b="1" dirty="0">
                <a:latin typeface="+mn-ea"/>
              </a:rPr>
              <a:t>型矩阵</a:t>
            </a:r>
          </a:p>
        </p:txBody>
      </p:sp>
      <mc:AlternateContent xmlns:mc="http://schemas.openxmlformats.org/markup-compatibility/2006" xmlns:a14="http://schemas.microsoft.com/office/drawing/2010/main">
        <mc:Choice Requires="a14">
          <p:sp>
            <p:nvSpPr>
              <p:cNvPr id="10" name="Rectangle 8">
                <a:extLst>
                  <a:ext uri="{FF2B5EF4-FFF2-40B4-BE49-F238E27FC236}">
                    <a16:creationId xmlns:a16="http://schemas.microsoft.com/office/drawing/2014/main" id="{88E0C11F-6794-4FFC-92F4-CE4389D1E38A}"/>
                  </a:ext>
                </a:extLst>
              </p:cNvPr>
              <p:cNvSpPr>
                <a:spLocks noChangeArrowheads="1"/>
              </p:cNvSpPr>
              <p:nvPr/>
            </p:nvSpPr>
            <p:spPr bwMode="auto">
              <a:xfrm>
                <a:off x="653380" y="4384514"/>
                <a:ext cx="7561263" cy="5355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marL="361950">
                  <a:lnSpc>
                    <a:spcPct val="120000"/>
                  </a:lnSpc>
                </a:pPr>
                <a:r>
                  <a:rPr lang="zh-CN" altLang="en-US" sz="2400" b="1" dirty="0">
                    <a:latin typeface="+mn-ea"/>
                  </a:rPr>
                  <a:t>其中</a:t>
                </a:r>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a:rPr>
                          <m:t>𝑱</m:t>
                        </m:r>
                      </m:e>
                      <m:sub>
                        <m:r>
                          <a:rPr lang="en-US" altLang="zh-CN" sz="2400" b="1" i="1" smtClean="0">
                            <a:latin typeface="Cambria Math"/>
                          </a:rPr>
                          <m:t>𝒊</m:t>
                        </m:r>
                      </m:sub>
                    </m:sSub>
                  </m:oMath>
                </a14:m>
                <a:r>
                  <a:rPr lang="zh-CN" altLang="en-US" sz="2400" b="1" dirty="0">
                    <a:latin typeface="+mn-ea"/>
                  </a:rPr>
                  <a:t>为</a:t>
                </a:r>
                <a14:m>
                  <m:oMath xmlns:m="http://schemas.openxmlformats.org/officeDocument/2006/math">
                    <m:sSub>
                      <m:sSubPr>
                        <m:ctrlPr>
                          <a:rPr lang="en-US" altLang="zh-CN" sz="2400" b="1" i="1" dirty="0" smtClean="0">
                            <a:latin typeface="Cambria Math" panose="02040503050406030204" pitchFamily="18" charset="0"/>
                          </a:rPr>
                        </m:ctrlPr>
                      </m:sSubPr>
                      <m:e>
                        <m:r>
                          <a:rPr lang="en-US" altLang="zh-CN" sz="2400" b="1" i="1" dirty="0" smtClean="0">
                            <a:latin typeface="Cambria Math"/>
                          </a:rPr>
                          <m:t>𝒏</m:t>
                        </m:r>
                      </m:e>
                      <m:sub>
                        <m:r>
                          <a:rPr lang="en-US" altLang="zh-CN" sz="2400" b="1" i="1" dirty="0" smtClean="0">
                            <a:latin typeface="Cambria Math"/>
                          </a:rPr>
                          <m:t>𝒊</m:t>
                        </m:r>
                      </m:sub>
                    </m:sSub>
                  </m:oMath>
                </a14:m>
                <a:r>
                  <a:rPr lang="zh-CN" altLang="en-US" sz="2400" b="1" dirty="0">
                    <a:latin typeface="+mn-ea"/>
                  </a:rPr>
                  <a:t>阶</a:t>
                </a:r>
                <a:r>
                  <a:rPr lang="en-US" altLang="zh-CN" sz="2400" b="1" dirty="0">
                    <a:latin typeface="Cambria" pitchFamily="18" charset="0"/>
                    <a:ea typeface="Cambria" pitchFamily="18" charset="0"/>
                  </a:rPr>
                  <a:t>Jordan</a:t>
                </a:r>
                <a:r>
                  <a:rPr lang="zh-CN" altLang="en-US" sz="2400" b="1" dirty="0">
                    <a:latin typeface="+mn-ea"/>
                  </a:rPr>
                  <a:t>块</a:t>
                </a:r>
                <a:r>
                  <a:rPr lang="en-US" altLang="zh-CN" sz="2400" b="1" dirty="0">
                    <a:latin typeface="+mn-ea"/>
                  </a:rPr>
                  <a:t>, </a:t>
                </a:r>
                <a:r>
                  <a:rPr lang="zh-CN" altLang="en-US" sz="2400" b="1" dirty="0">
                    <a:latin typeface="+mn-ea"/>
                  </a:rPr>
                  <a:t>且</a:t>
                </a:r>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a:rPr>
                          <m:t>𝒏</m:t>
                        </m:r>
                      </m:e>
                      <m:sub>
                        <m:r>
                          <a:rPr lang="en-US" altLang="zh-CN" sz="2400" b="1" i="1" smtClean="0">
                            <a:latin typeface="Cambria Math"/>
                          </a:rPr>
                          <m:t>𝟏</m:t>
                        </m:r>
                      </m:sub>
                    </m:sSub>
                    <m:r>
                      <a:rPr lang="en-US" altLang="zh-CN" sz="2400" b="1" i="1" smtClean="0">
                        <a:latin typeface="Cambria Math"/>
                      </a:rPr>
                      <m:t>+⋯+</m:t>
                    </m:r>
                    <m:sSub>
                      <m:sSubPr>
                        <m:ctrlPr>
                          <a:rPr lang="en-US" altLang="zh-CN" sz="2400" b="1" i="1" smtClean="0">
                            <a:latin typeface="Cambria Math" panose="02040503050406030204" pitchFamily="18" charset="0"/>
                          </a:rPr>
                        </m:ctrlPr>
                      </m:sSubPr>
                      <m:e>
                        <m:r>
                          <a:rPr lang="en-US" altLang="zh-CN" sz="2400" b="1" i="1" smtClean="0">
                            <a:latin typeface="Cambria Math"/>
                          </a:rPr>
                          <m:t>𝒏</m:t>
                        </m:r>
                      </m:e>
                      <m:sub>
                        <m:r>
                          <a:rPr lang="en-US" altLang="zh-CN" sz="2400" b="1" i="1" smtClean="0">
                            <a:latin typeface="Cambria Math"/>
                          </a:rPr>
                          <m:t>𝒕</m:t>
                        </m:r>
                      </m:sub>
                    </m:sSub>
                    <m:r>
                      <a:rPr lang="en-US" altLang="zh-CN" sz="2400" b="1" i="1" smtClean="0">
                        <a:latin typeface="Cambria Math"/>
                      </a:rPr>
                      <m:t>=</m:t>
                    </m:r>
                    <m:r>
                      <a:rPr lang="en-US" altLang="zh-CN" sz="2400" b="1" i="1" smtClean="0">
                        <a:latin typeface="Cambria Math"/>
                      </a:rPr>
                      <m:t>𝒏</m:t>
                    </m:r>
                  </m:oMath>
                </a14:m>
                <a:r>
                  <a:rPr lang="en-US" altLang="zh-CN" sz="2400" b="1" dirty="0">
                    <a:latin typeface="+mn-ea"/>
                  </a:rPr>
                  <a:t>.</a:t>
                </a:r>
                <a:endParaRPr lang="zh-CN" altLang="en-US" sz="2400" b="1" dirty="0">
                  <a:latin typeface="+mn-ea"/>
                </a:endParaRPr>
              </a:p>
            </p:txBody>
          </p:sp>
        </mc:Choice>
        <mc:Fallback xmlns="">
          <p:sp>
            <p:nvSpPr>
              <p:cNvPr id="10" name="Rectangle 8">
                <a:extLst>
                  <a:ext uri="{FF2B5EF4-FFF2-40B4-BE49-F238E27FC236}">
                    <a16:creationId xmlns:a16="http://schemas.microsoft.com/office/drawing/2014/main" xmlns="" xmlns:a14="http://schemas.microsoft.com/office/drawing/2010/main" id="{88E0C11F-6794-4FFC-92F4-CE4389D1E38A}"/>
                  </a:ext>
                </a:extLst>
              </p:cNvPr>
              <p:cNvSpPr>
                <a:spLocks noRot="1" noChangeAspect="1" noMove="1" noResize="1" noEditPoints="1" noAdjustHandles="1" noChangeArrowheads="1" noChangeShapeType="1" noTextEdit="1"/>
              </p:cNvSpPr>
              <p:nvPr/>
            </p:nvSpPr>
            <p:spPr bwMode="auto">
              <a:xfrm>
                <a:off x="653380" y="4384514"/>
                <a:ext cx="7561263" cy="535531"/>
              </a:xfrm>
              <a:prstGeom prst="rect">
                <a:avLst/>
              </a:prstGeom>
              <a:blipFill rotWithShape="1">
                <a:blip r:embed="rId2"/>
                <a:stretch>
                  <a:fillRect t="-3409" b="-1818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2350892" y="2649123"/>
                <a:ext cx="3042500" cy="16031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0" i="1" kern="0" smtClean="0">
                          <a:solidFill>
                            <a:srgbClr val="000000"/>
                          </a:solidFill>
                          <a:latin typeface="Cambria Math"/>
                          <a:ea typeface="微软雅黑" panose="020B0503020204020204" pitchFamily="34" charset="-122"/>
                        </a:rPr>
                        <m:t>𝐽</m:t>
                      </m:r>
                      <m:r>
                        <a:rPr lang="en-US" altLang="zh-CN" sz="2400" i="1" kern="0">
                          <a:solidFill>
                            <a:srgbClr val="000000"/>
                          </a:solidFill>
                          <a:latin typeface="Cambria Math" panose="02040503050406030204" pitchFamily="18" charset="0"/>
                          <a:ea typeface="微软雅黑" panose="020B0503020204020204" pitchFamily="34" charset="-122"/>
                        </a:rPr>
                        <m:t>=</m:t>
                      </m:r>
                      <m:d>
                        <m:dPr>
                          <m:begChr m:val="["/>
                          <m:endChr m:val="]"/>
                          <m:ctrlPr>
                            <a:rPr lang="en-US" altLang="zh-CN" sz="2400" i="1" kern="0" smtClean="0">
                              <a:solidFill>
                                <a:srgbClr val="000000"/>
                              </a:solidFill>
                              <a:latin typeface="Cambria Math" panose="02040503050406030204" pitchFamily="18" charset="0"/>
                              <a:ea typeface="微软雅黑" panose="020B0503020204020204" pitchFamily="34" charset="-122"/>
                            </a:rPr>
                          </m:ctrlPr>
                        </m:dPr>
                        <m:e>
                          <m:m>
                            <m:mPr>
                              <m:mcs>
                                <m:mc>
                                  <m:mcPr>
                                    <m:count m:val="4"/>
                                    <m:mcJc m:val="center"/>
                                  </m:mcPr>
                                </m:mc>
                              </m:mcs>
                              <m:ctrlPr>
                                <a:rPr lang="zh-CN" altLang="en-US" sz="2400" i="1">
                                  <a:latin typeface="Cambria Math" panose="02040503050406030204" pitchFamily="18" charset="0"/>
                                </a:rPr>
                              </m:ctrlPr>
                            </m:mPr>
                            <m:m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𝐽</m:t>
                                    </m:r>
                                  </m:e>
                                  <m:sub>
                                    <m:r>
                                      <a:rPr lang="en-US" altLang="zh-CN" sz="2400" i="1">
                                        <a:latin typeface="Cambria Math" panose="02040503050406030204" pitchFamily="18" charset="0"/>
                                      </a:rPr>
                                      <m:t>1</m:t>
                                    </m:r>
                                  </m:sub>
                                </m:sSub>
                              </m:e>
                              <m:e/>
                              <m:e/>
                              <m:e/>
                            </m:mr>
                            <m:mr>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𝐽</m:t>
                                    </m:r>
                                  </m:e>
                                  <m:sub>
                                    <m:r>
                                      <a:rPr lang="en-US" altLang="zh-CN" sz="2400" i="1">
                                        <a:latin typeface="Cambria Math" panose="02040503050406030204" pitchFamily="18" charset="0"/>
                                      </a:rPr>
                                      <m:t>2</m:t>
                                    </m:r>
                                  </m:sub>
                                </m:sSub>
                              </m:e>
                              <m:e/>
                              <m:e/>
                            </m:mr>
                            <m:mr>
                              <m:e/>
                              <m:e/>
                              <m:e>
                                <m:r>
                                  <a:rPr lang="en-US" altLang="zh-CN" sz="2400" i="1">
                                    <a:latin typeface="Cambria Math" panose="02040503050406030204" pitchFamily="18" charset="0"/>
                                    <a:ea typeface="Cambria Math" panose="02040503050406030204" pitchFamily="18" charset="0"/>
                                  </a:rPr>
                                  <m:t>⋱</m:t>
                                </m:r>
                              </m:e>
                              <m:e/>
                            </m:mr>
                            <m:mr>
                              <m:e/>
                              <m:e/>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𝐽</m:t>
                                    </m:r>
                                  </m:e>
                                  <m:sub>
                                    <m:r>
                                      <a:rPr lang="en-US" altLang="zh-CN" sz="2400" i="1">
                                        <a:latin typeface="Cambria Math" panose="02040503050406030204" pitchFamily="18" charset="0"/>
                                      </a:rPr>
                                      <m:t>𝑡</m:t>
                                    </m:r>
                                  </m:sub>
                                </m:sSub>
                              </m:e>
                            </m:mr>
                          </m:m>
                        </m:e>
                      </m:d>
                    </m:oMath>
                  </m:oMathPara>
                </a14:m>
                <a:endParaRPr lang="en-US" altLang="zh-CN" sz="2400" kern="0" dirty="0">
                  <a:solidFill>
                    <a:srgbClr val="000000"/>
                  </a:solidFill>
                  <a:latin typeface="Cambria Math" panose="02040503050406030204" pitchFamily="18" charset="0"/>
                  <a:ea typeface="微软雅黑" panose="020B0503020204020204" pitchFamily="34" charset="-122"/>
                </a:endParaRPr>
              </a:p>
            </p:txBody>
          </p:sp>
        </mc:Choice>
        <mc:Fallback xmlns="">
          <p:sp>
            <p:nvSpPr>
              <p:cNvPr id="3" name="矩形 2"/>
              <p:cNvSpPr>
                <a:spLocks noRot="1" noChangeAspect="1" noMove="1" noResize="1" noEditPoints="1" noAdjustHandles="1" noChangeArrowheads="1" noChangeShapeType="1" noTextEdit="1"/>
              </p:cNvSpPr>
              <p:nvPr/>
            </p:nvSpPr>
            <p:spPr>
              <a:xfrm>
                <a:off x="2350892" y="2649123"/>
                <a:ext cx="3042500" cy="1603131"/>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1611321" y="5250529"/>
                <a:ext cx="6097182" cy="12262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2000" i="1" kern="0" smtClean="0">
                              <a:solidFill>
                                <a:srgbClr val="000000"/>
                              </a:solidFill>
                              <a:latin typeface="Cambria Math" panose="02040503050406030204" pitchFamily="18" charset="0"/>
                              <a:ea typeface="微软雅黑" panose="020B0503020204020204" pitchFamily="34" charset="-122"/>
                            </a:rPr>
                          </m:ctrlPr>
                        </m:dPr>
                        <m:e>
                          <m:m>
                            <m:mPr>
                              <m:mcs>
                                <m:mc>
                                  <m:mcPr>
                                    <m:count m:val="2"/>
                                    <m:mcJc m:val="center"/>
                                  </m:mcPr>
                                </m:mc>
                              </m:mcs>
                              <m:ctrlPr>
                                <a:rPr lang="en-US" altLang="zh-CN" sz="2000" i="1" kern="0">
                                  <a:solidFill>
                                    <a:srgbClr val="000000"/>
                                  </a:solidFill>
                                  <a:latin typeface="Cambria Math" panose="02040503050406030204" pitchFamily="18" charset="0"/>
                                  <a:ea typeface="微软雅黑" panose="020B0503020204020204" pitchFamily="34" charset="-122"/>
                                </a:rPr>
                              </m:ctrlPr>
                            </m:mPr>
                            <m:mr>
                              <m:e>
                                <m:r>
                                  <m:rPr>
                                    <m:brk m:alnAt="7"/>
                                  </m:rPr>
                                  <a:rPr lang="en-US" altLang="zh-CN" sz="2000" i="1" kern="0">
                                    <a:solidFill>
                                      <a:srgbClr val="000000"/>
                                    </a:solidFill>
                                    <a:latin typeface="Cambria Math" panose="02040503050406030204" pitchFamily="18" charset="0"/>
                                    <a:ea typeface="微软雅黑" panose="020B0503020204020204" pitchFamily="34" charset="-122"/>
                                  </a:rPr>
                                  <m:t>2</m:t>
                                </m:r>
                              </m:e>
                              <m:e>
                                <m:r>
                                  <a:rPr lang="en-US" altLang="zh-CN" sz="2000" i="1" kern="0">
                                    <a:solidFill>
                                      <a:srgbClr val="000000"/>
                                    </a:solidFill>
                                    <a:latin typeface="Cambria Math" panose="02040503050406030204" pitchFamily="18" charset="0"/>
                                    <a:ea typeface="微软雅黑" panose="020B0503020204020204" pitchFamily="34" charset="-122"/>
                                  </a:rPr>
                                  <m:t>1</m:t>
                                </m:r>
                              </m:e>
                            </m:mr>
                            <m:mr>
                              <m:e>
                                <m:r>
                                  <a:rPr lang="en-US" altLang="zh-CN" sz="2000" i="1" kern="0">
                                    <a:solidFill>
                                      <a:srgbClr val="000000"/>
                                    </a:solidFill>
                                    <a:latin typeface="Cambria Math" panose="02040503050406030204" pitchFamily="18" charset="0"/>
                                    <a:ea typeface="微软雅黑" panose="020B0503020204020204" pitchFamily="34" charset="-122"/>
                                  </a:rPr>
                                  <m:t>0</m:t>
                                </m:r>
                              </m:e>
                              <m:e>
                                <m:r>
                                  <a:rPr lang="en-US" altLang="zh-CN" sz="2000" i="1" kern="0">
                                    <a:solidFill>
                                      <a:srgbClr val="000000"/>
                                    </a:solidFill>
                                    <a:latin typeface="Cambria Math" panose="02040503050406030204" pitchFamily="18" charset="0"/>
                                    <a:ea typeface="微软雅黑" panose="020B0503020204020204" pitchFamily="34" charset="-122"/>
                                  </a:rPr>
                                  <m:t>2</m:t>
                                </m:r>
                              </m:e>
                            </m:mr>
                          </m:m>
                        </m:e>
                      </m:d>
                      <m:r>
                        <a:rPr lang="en-US" altLang="zh-CN" sz="2000" b="0" i="1" kern="0" smtClean="0">
                          <a:solidFill>
                            <a:srgbClr val="000000"/>
                          </a:solidFill>
                          <a:latin typeface="Cambria Math"/>
                          <a:ea typeface="微软雅黑" panose="020B0503020204020204" pitchFamily="34" charset="-122"/>
                        </a:rPr>
                        <m:t>,  </m:t>
                      </m:r>
                      <m:d>
                        <m:dPr>
                          <m:begChr m:val="["/>
                          <m:endChr m:val="]"/>
                          <m:ctrlPr>
                            <a:rPr lang="en-US" altLang="zh-CN" sz="2000" b="0" i="1" kern="0" smtClean="0">
                              <a:solidFill>
                                <a:srgbClr val="000000"/>
                              </a:solidFill>
                              <a:latin typeface="Cambria Math" panose="02040503050406030204" pitchFamily="18" charset="0"/>
                              <a:ea typeface="微软雅黑" panose="020B0503020204020204" pitchFamily="34" charset="-122"/>
                            </a:rPr>
                          </m:ctrlPr>
                        </m:dPr>
                        <m:e>
                          <m:m>
                            <m:mPr>
                              <m:mcs>
                                <m:mc>
                                  <m:mcPr>
                                    <m:count m:val="3"/>
                                    <m:mcJc m:val="center"/>
                                  </m:mcPr>
                                </m:mc>
                              </m:mcs>
                              <m:ctrlPr>
                                <a:rPr lang="en-US" altLang="zh-CN" sz="2000" i="1" kern="0">
                                  <a:solidFill>
                                    <a:srgbClr val="000000"/>
                                  </a:solidFill>
                                  <a:latin typeface="Cambria Math" panose="02040503050406030204" pitchFamily="18" charset="0"/>
                                  <a:ea typeface="微软雅黑" panose="020B0503020204020204" pitchFamily="34" charset="-122"/>
                                </a:rPr>
                              </m:ctrlPr>
                            </m:mPr>
                            <m:mr>
                              <m:e>
                                <m:r>
                                  <m:rPr>
                                    <m:brk m:alnAt="7"/>
                                  </m:rPr>
                                  <a:rPr lang="en-US" altLang="zh-CN" sz="2000" i="1" kern="0">
                                    <a:solidFill>
                                      <a:srgbClr val="000000"/>
                                    </a:solidFill>
                                    <a:latin typeface="Cambria Math" panose="02040503050406030204" pitchFamily="18" charset="0"/>
                                    <a:ea typeface="微软雅黑" panose="020B0503020204020204" pitchFamily="34" charset="-122"/>
                                  </a:rPr>
                                  <m:t>2</m:t>
                                </m:r>
                                <m:r>
                                  <a:rPr lang="en-US" altLang="zh-CN" sz="2000" i="1" kern="0">
                                    <a:solidFill>
                                      <a:srgbClr val="000000"/>
                                    </a:solidFill>
                                    <a:latin typeface="Cambria Math" panose="02040503050406030204" pitchFamily="18" charset="0"/>
                                    <a:ea typeface="微软雅黑" panose="020B0503020204020204" pitchFamily="34" charset="-122"/>
                                  </a:rPr>
                                  <m:t>+</m:t>
                                </m:r>
                                <m:r>
                                  <a:rPr lang="en-US" altLang="zh-CN" sz="2000" i="1" kern="0">
                                    <a:solidFill>
                                      <a:srgbClr val="000000"/>
                                    </a:solidFill>
                                    <a:latin typeface="Cambria Math" panose="02040503050406030204" pitchFamily="18" charset="0"/>
                                    <a:ea typeface="微软雅黑" panose="020B0503020204020204" pitchFamily="34" charset="-122"/>
                                  </a:rPr>
                                  <m:t>𝑖</m:t>
                                </m:r>
                              </m:e>
                              <m:e>
                                <m:r>
                                  <a:rPr lang="en-US" altLang="zh-CN" sz="2000" i="1" kern="0">
                                    <a:solidFill>
                                      <a:srgbClr val="000000"/>
                                    </a:solidFill>
                                    <a:latin typeface="Cambria Math" panose="02040503050406030204" pitchFamily="18" charset="0"/>
                                    <a:ea typeface="微软雅黑" panose="020B0503020204020204" pitchFamily="34" charset="-122"/>
                                  </a:rPr>
                                  <m:t>1</m:t>
                                </m:r>
                              </m:e>
                              <m:e>
                                <m:r>
                                  <a:rPr lang="en-US" altLang="zh-CN" sz="2000" i="1" kern="0">
                                    <a:solidFill>
                                      <a:srgbClr val="000000"/>
                                    </a:solidFill>
                                    <a:latin typeface="Cambria Math" panose="02040503050406030204" pitchFamily="18" charset="0"/>
                                    <a:ea typeface="微软雅黑" panose="020B0503020204020204" pitchFamily="34" charset="-122"/>
                                  </a:rPr>
                                  <m:t>0</m:t>
                                </m:r>
                              </m:e>
                            </m:mr>
                            <m:mr>
                              <m:e>
                                <m:r>
                                  <a:rPr lang="en-US" altLang="zh-CN" sz="2000" i="1" kern="0">
                                    <a:solidFill>
                                      <a:srgbClr val="000000"/>
                                    </a:solidFill>
                                    <a:latin typeface="Cambria Math" panose="02040503050406030204" pitchFamily="18" charset="0"/>
                                    <a:ea typeface="微软雅黑" panose="020B0503020204020204" pitchFamily="34" charset="-122"/>
                                  </a:rPr>
                                  <m:t>0</m:t>
                                </m:r>
                              </m:e>
                              <m:e>
                                <m:r>
                                  <a:rPr lang="en-US" altLang="zh-CN" sz="2000" i="1" kern="0">
                                    <a:solidFill>
                                      <a:srgbClr val="000000"/>
                                    </a:solidFill>
                                    <a:latin typeface="Cambria Math" panose="02040503050406030204" pitchFamily="18" charset="0"/>
                                    <a:ea typeface="微软雅黑" panose="020B0503020204020204" pitchFamily="34" charset="-122"/>
                                  </a:rPr>
                                  <m:t>2+</m:t>
                                </m:r>
                                <m:r>
                                  <a:rPr lang="en-US" altLang="zh-CN" sz="2000" i="1" kern="0">
                                    <a:solidFill>
                                      <a:srgbClr val="000000"/>
                                    </a:solidFill>
                                    <a:latin typeface="Cambria Math" panose="02040503050406030204" pitchFamily="18" charset="0"/>
                                    <a:ea typeface="微软雅黑" panose="020B0503020204020204" pitchFamily="34" charset="-122"/>
                                  </a:rPr>
                                  <m:t>𝑖</m:t>
                                </m:r>
                              </m:e>
                              <m:e>
                                <m:r>
                                  <a:rPr lang="en-US" altLang="zh-CN" sz="2000" i="1" kern="0">
                                    <a:solidFill>
                                      <a:srgbClr val="000000"/>
                                    </a:solidFill>
                                    <a:latin typeface="Cambria Math" panose="02040503050406030204" pitchFamily="18" charset="0"/>
                                    <a:ea typeface="微软雅黑" panose="020B0503020204020204" pitchFamily="34" charset="-122"/>
                                  </a:rPr>
                                  <m:t>1</m:t>
                                </m:r>
                              </m:e>
                            </m:mr>
                            <m:mr>
                              <m:e>
                                <m:r>
                                  <a:rPr lang="en-US" altLang="zh-CN" sz="2000" i="1" kern="0">
                                    <a:solidFill>
                                      <a:srgbClr val="000000"/>
                                    </a:solidFill>
                                    <a:latin typeface="Cambria Math" panose="02040503050406030204" pitchFamily="18" charset="0"/>
                                    <a:ea typeface="微软雅黑" panose="020B0503020204020204" pitchFamily="34" charset="-122"/>
                                  </a:rPr>
                                  <m:t>0</m:t>
                                </m:r>
                              </m:e>
                              <m:e>
                                <m:r>
                                  <a:rPr lang="en-US" altLang="zh-CN" sz="2000" i="1" kern="0">
                                    <a:solidFill>
                                      <a:srgbClr val="000000"/>
                                    </a:solidFill>
                                    <a:latin typeface="Cambria Math" panose="02040503050406030204" pitchFamily="18" charset="0"/>
                                    <a:ea typeface="微软雅黑" panose="020B0503020204020204" pitchFamily="34" charset="-122"/>
                                  </a:rPr>
                                  <m:t>0</m:t>
                                </m:r>
                              </m:e>
                              <m:e>
                                <m:r>
                                  <a:rPr lang="en-US" altLang="zh-CN" sz="2000" i="1" kern="0">
                                    <a:solidFill>
                                      <a:srgbClr val="000000"/>
                                    </a:solidFill>
                                    <a:latin typeface="Cambria Math" panose="02040503050406030204" pitchFamily="18" charset="0"/>
                                    <a:ea typeface="微软雅黑" panose="020B0503020204020204" pitchFamily="34" charset="-122"/>
                                  </a:rPr>
                                  <m:t>2+</m:t>
                                </m:r>
                                <m:r>
                                  <a:rPr lang="en-US" altLang="zh-CN" sz="2000" i="1" kern="0">
                                    <a:solidFill>
                                      <a:srgbClr val="000000"/>
                                    </a:solidFill>
                                    <a:latin typeface="Cambria Math" panose="02040503050406030204" pitchFamily="18" charset="0"/>
                                    <a:ea typeface="微软雅黑" panose="020B0503020204020204" pitchFamily="34" charset="-122"/>
                                  </a:rPr>
                                  <m:t>𝑖</m:t>
                                </m:r>
                              </m:e>
                            </m:mr>
                          </m:m>
                        </m:e>
                      </m:d>
                      <m:r>
                        <a:rPr lang="en-US" altLang="zh-CN" sz="2000" b="0" i="1" kern="0" smtClean="0">
                          <a:solidFill>
                            <a:srgbClr val="000000"/>
                          </a:solidFill>
                          <a:latin typeface="Cambria Math"/>
                          <a:ea typeface="微软雅黑" panose="020B0503020204020204" pitchFamily="34" charset="-122"/>
                        </a:rPr>
                        <m:t>,  </m:t>
                      </m:r>
                      <m:d>
                        <m:dPr>
                          <m:begChr m:val="["/>
                          <m:endChr m:val="]"/>
                          <m:ctrlPr>
                            <a:rPr lang="en-US" altLang="zh-CN" sz="2000" b="0" i="1" kern="0" smtClean="0">
                              <a:solidFill>
                                <a:srgbClr val="000000"/>
                              </a:solidFill>
                              <a:latin typeface="Cambria Math" panose="02040503050406030204" pitchFamily="18" charset="0"/>
                              <a:ea typeface="微软雅黑" panose="020B0503020204020204" pitchFamily="34" charset="-122"/>
                            </a:rPr>
                          </m:ctrlPr>
                        </m:dPr>
                        <m:e>
                          <m:m>
                            <m:mPr>
                              <m:mcs>
                                <m:mc>
                                  <m:mcPr>
                                    <m:count m:val="4"/>
                                    <m:mcJc m:val="center"/>
                                  </m:mcPr>
                                </m:mc>
                              </m:mcs>
                              <m:ctrlPr>
                                <a:rPr lang="zh-CN" altLang="en-US" sz="2000" i="1">
                                  <a:latin typeface="Cambria Math" panose="02040503050406030204" pitchFamily="18" charset="0"/>
                                </a:rPr>
                              </m:ctrlPr>
                            </m:mPr>
                            <m:mr>
                              <m:e>
                                <m:r>
                                  <m:rPr>
                                    <m:brk m:alnAt="7"/>
                                  </m:rPr>
                                  <a:rPr lang="en-US" altLang="zh-CN" sz="2000" i="1">
                                    <a:latin typeface="Cambria Math" panose="02040503050406030204" pitchFamily="18" charset="0"/>
                                  </a:rPr>
                                  <m:t>0</m:t>
                                </m:r>
                              </m:e>
                              <m:e>
                                <m:r>
                                  <a:rPr lang="en-US" altLang="zh-CN" sz="2000" i="1">
                                    <a:latin typeface="Cambria Math" panose="02040503050406030204" pitchFamily="18" charset="0"/>
                                  </a:rPr>
                                  <m:t>1</m:t>
                                </m:r>
                              </m:e>
                              <m:e>
                                <m:r>
                                  <a:rPr lang="en-US" altLang="zh-CN" sz="2000" i="1">
                                    <a:latin typeface="Cambria Math" panose="02040503050406030204" pitchFamily="18" charset="0"/>
                                  </a:rPr>
                                  <m:t>0</m:t>
                                </m:r>
                              </m:e>
                              <m:e>
                                <m:r>
                                  <a:rPr lang="en-US" altLang="zh-CN" sz="2000" i="1">
                                    <a:latin typeface="Cambria Math" panose="02040503050406030204" pitchFamily="18" charset="0"/>
                                  </a:rPr>
                                  <m:t>0</m:t>
                                </m:r>
                              </m:e>
                            </m:mr>
                            <m:mr>
                              <m:e>
                                <m:r>
                                  <a:rPr lang="en-US" altLang="zh-CN" sz="2000" i="1">
                                    <a:latin typeface="Cambria Math" panose="02040503050406030204" pitchFamily="18" charset="0"/>
                                  </a:rPr>
                                  <m:t>0</m:t>
                                </m:r>
                              </m:e>
                              <m:e>
                                <m:r>
                                  <a:rPr lang="en-US" altLang="zh-CN" sz="2000" i="1">
                                    <a:latin typeface="Cambria Math" panose="02040503050406030204" pitchFamily="18" charset="0"/>
                                  </a:rPr>
                                  <m:t>0</m:t>
                                </m:r>
                              </m:e>
                              <m:e>
                                <m:r>
                                  <a:rPr lang="en-US" altLang="zh-CN" sz="2000" i="1">
                                    <a:latin typeface="Cambria Math" panose="02040503050406030204" pitchFamily="18" charset="0"/>
                                  </a:rPr>
                                  <m:t>1</m:t>
                                </m:r>
                              </m:e>
                              <m:e>
                                <m:r>
                                  <a:rPr lang="en-US" altLang="zh-CN" sz="2000" i="1">
                                    <a:latin typeface="Cambria Math" panose="02040503050406030204" pitchFamily="18" charset="0"/>
                                  </a:rPr>
                                  <m:t>0</m:t>
                                </m:r>
                              </m:e>
                            </m:mr>
                            <m:mr>
                              <m:e>
                                <m:r>
                                  <a:rPr lang="en-US" altLang="zh-CN" sz="2000" i="1">
                                    <a:latin typeface="Cambria Math" panose="02040503050406030204" pitchFamily="18" charset="0"/>
                                  </a:rPr>
                                  <m:t>0</m:t>
                                </m:r>
                              </m:e>
                              <m:e>
                                <m:r>
                                  <a:rPr lang="en-US" altLang="zh-CN" sz="2000" i="1">
                                    <a:latin typeface="Cambria Math" panose="02040503050406030204" pitchFamily="18" charset="0"/>
                                  </a:rPr>
                                  <m:t>0</m:t>
                                </m:r>
                              </m:e>
                              <m:e>
                                <m:r>
                                  <a:rPr lang="en-US" altLang="zh-CN" sz="2000" i="1">
                                    <a:latin typeface="Cambria Math" panose="02040503050406030204" pitchFamily="18" charset="0"/>
                                  </a:rPr>
                                  <m:t>0</m:t>
                                </m:r>
                              </m:e>
                              <m:e>
                                <m:r>
                                  <a:rPr lang="en-US" altLang="zh-CN" sz="2000" i="1">
                                    <a:latin typeface="Cambria Math" panose="02040503050406030204" pitchFamily="18" charset="0"/>
                                  </a:rPr>
                                  <m:t>1</m:t>
                                </m:r>
                              </m:e>
                            </m:mr>
                            <m:mr>
                              <m:e>
                                <m:r>
                                  <a:rPr lang="en-US" altLang="zh-CN" sz="2000" i="1">
                                    <a:latin typeface="Cambria Math" panose="02040503050406030204" pitchFamily="18" charset="0"/>
                                  </a:rPr>
                                  <m:t>0</m:t>
                                </m:r>
                              </m:e>
                              <m:e>
                                <m:r>
                                  <a:rPr lang="en-US" altLang="zh-CN" sz="2000" i="1">
                                    <a:latin typeface="Cambria Math" panose="02040503050406030204" pitchFamily="18" charset="0"/>
                                  </a:rPr>
                                  <m:t>0</m:t>
                                </m:r>
                              </m:e>
                              <m:e>
                                <m:r>
                                  <a:rPr lang="en-US" altLang="zh-CN" sz="2000" i="1">
                                    <a:latin typeface="Cambria Math" panose="02040503050406030204" pitchFamily="18" charset="0"/>
                                  </a:rPr>
                                  <m:t>0</m:t>
                                </m:r>
                              </m:e>
                              <m:e>
                                <m:r>
                                  <a:rPr lang="en-US" altLang="zh-CN" sz="2000" i="1">
                                    <a:latin typeface="Cambria Math" panose="02040503050406030204" pitchFamily="18" charset="0"/>
                                  </a:rPr>
                                  <m:t>0</m:t>
                                </m:r>
                              </m:e>
                            </m:mr>
                          </m:m>
                        </m:e>
                      </m:d>
                    </m:oMath>
                  </m:oMathPara>
                </a14:m>
                <a:endParaRPr lang="zh-CN" altLang="en-US" sz="2000" dirty="0"/>
              </a:p>
            </p:txBody>
          </p:sp>
        </mc:Choice>
        <mc:Fallback xmlns="">
          <p:sp>
            <p:nvSpPr>
              <p:cNvPr id="4" name="矩形 3"/>
              <p:cNvSpPr>
                <a:spLocks noRot="1" noChangeAspect="1" noMove="1" noResize="1" noEditPoints="1" noAdjustHandles="1" noChangeArrowheads="1" noChangeShapeType="1" noTextEdit="1"/>
              </p:cNvSpPr>
              <p:nvPr/>
            </p:nvSpPr>
            <p:spPr>
              <a:xfrm>
                <a:off x="1611321" y="5250529"/>
                <a:ext cx="6097182" cy="1226233"/>
              </a:xfrm>
              <a:prstGeom prst="rect">
                <a:avLst/>
              </a:prstGeom>
              <a:blipFill rotWithShape="1">
                <a:blip r:embed="rId4"/>
                <a:stretch>
                  <a:fillRect/>
                </a:stretch>
              </a:blipFill>
            </p:spPr>
            <p:txBody>
              <a:bodyPr/>
              <a:lstStyle/>
              <a:p>
                <a:r>
                  <a:rPr lang="zh-CN" altLang="en-US">
                    <a:noFill/>
                  </a:rPr>
                  <a:t> </a:t>
                </a:r>
              </a:p>
            </p:txBody>
          </p:sp>
        </mc:Fallback>
      </mc:AlternateContent>
      <p:sp>
        <p:nvSpPr>
          <p:cNvPr id="7" name="Rectangle 8">
            <a:extLst>
              <a:ext uri="{FF2B5EF4-FFF2-40B4-BE49-F238E27FC236}">
                <a16:creationId xmlns:a16="http://schemas.microsoft.com/office/drawing/2014/main" id="{88E0C11F-6794-4FFC-92F4-CE4389D1E38A}"/>
              </a:ext>
            </a:extLst>
          </p:cNvPr>
          <p:cNvSpPr>
            <a:spLocks noChangeArrowheads="1"/>
          </p:cNvSpPr>
          <p:nvPr/>
        </p:nvSpPr>
        <p:spPr bwMode="auto">
          <a:xfrm>
            <a:off x="653380" y="4980279"/>
            <a:ext cx="75612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61950">
              <a:lnSpc>
                <a:spcPct val="120000"/>
              </a:lnSpc>
            </a:pPr>
            <a:r>
              <a:rPr lang="zh-CN" altLang="en-US" sz="2000" b="1" dirty="0">
                <a:latin typeface="+mn-ea"/>
              </a:rPr>
              <a:t>例如</a:t>
            </a:r>
          </a:p>
        </p:txBody>
      </p:sp>
    </p:spTree>
    <p:extLst>
      <p:ext uri="{BB962C8B-B14F-4D97-AF65-F5344CB8AC3E}">
        <p14:creationId xmlns:p14="http://schemas.microsoft.com/office/powerpoint/2010/main" val="3379842081"/>
      </p:ext>
    </p:extLst>
  </p:cSld>
  <p:clrMapOvr>
    <a:masterClrMapping/>
  </p:clrMapOvr>
  <p:transition spd="slow">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iterate type="lt">
                                    <p:tmPct val="10000"/>
                                  </p:iterate>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par>
                          <p:cTn id="23" fill="hold">
                            <p:stCondLst>
                              <p:cond delay="550"/>
                            </p:stCondLst>
                            <p:childTnLst>
                              <p:par>
                                <p:cTn id="24" presetID="22" presetClass="entr" presetSubtype="8"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left)">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3" grpId="0"/>
      <p:bldP spid="4"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5598526-04A8-48CB-AA1E-CA813439AD85}"/>
              </a:ext>
            </a:extLst>
          </p:cNvPr>
          <p:cNvSpPr>
            <a:spLocks noGrp="1"/>
          </p:cNvSpPr>
          <p:nvPr>
            <p:ph type="body" sz="quarter" idx="10"/>
          </p:nvPr>
        </p:nvSpPr>
        <p:spPr/>
        <p:txBody>
          <a:bodyPr/>
          <a:lstStyle/>
          <a:p>
            <a:r>
              <a:rPr lang="en-US" altLang="zh-CN" dirty="0"/>
              <a:t>Jordan</a:t>
            </a:r>
            <a:r>
              <a:rPr lang="zh-CN" altLang="en-US" dirty="0"/>
              <a:t>标准形</a:t>
            </a:r>
          </a:p>
        </p:txBody>
      </p:sp>
      <mc:AlternateContent xmlns:mc="http://schemas.openxmlformats.org/markup-compatibility/2006" xmlns:a14="http://schemas.microsoft.com/office/drawing/2010/main">
        <mc:Choice Requires="a14">
          <p:sp>
            <p:nvSpPr>
              <p:cNvPr id="4" name="矩形 3"/>
              <p:cNvSpPr/>
              <p:nvPr/>
            </p:nvSpPr>
            <p:spPr>
              <a:xfrm>
                <a:off x="1611321" y="1648229"/>
                <a:ext cx="3527569" cy="21255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i="1" kern="0" smtClean="0">
                              <a:solidFill>
                                <a:srgbClr val="000000"/>
                              </a:solidFill>
                              <a:latin typeface="Cambria Math" panose="02040503050406030204" pitchFamily="18" charset="0"/>
                              <a:ea typeface="微软雅黑" panose="020B0503020204020204" pitchFamily="34" charset="-122"/>
                            </a:rPr>
                          </m:ctrlPr>
                        </m:dPr>
                        <m:e>
                          <m:m>
                            <m:mPr>
                              <m:mcs>
                                <m:mc>
                                  <m:mcPr>
                                    <m:count m:val="8"/>
                                    <m:mcJc m:val="center"/>
                                  </m:mcPr>
                                </m:mc>
                              </m:mcs>
                              <m:ctrlPr>
                                <a:rPr lang="zh-CN" altLang="en-US" sz="2000" i="1">
                                  <a:latin typeface="Cambria Math" panose="02040503050406030204" pitchFamily="18" charset="0"/>
                                </a:rPr>
                              </m:ctrlPr>
                            </m:mPr>
                            <m:mr>
                              <m:e>
                                <m:r>
                                  <m:rPr>
                                    <m:brk m:alnAt="7"/>
                                  </m:rPr>
                                  <a:rPr lang="en-US" altLang="zh-CN" sz="2000" i="1">
                                    <a:latin typeface="Cambria Math" panose="02040503050406030204" pitchFamily="18" charset="0"/>
                                  </a:rPr>
                                  <m:t>2</m:t>
                                </m:r>
                              </m:e>
                              <m:e/>
                              <m:e/>
                              <m:e/>
                              <m:e/>
                              <m:e/>
                              <m:e/>
                              <m:e/>
                            </m:mr>
                            <m:mr>
                              <m:e/>
                              <m:e>
                                <m:r>
                                  <a:rPr lang="en-US" altLang="zh-CN" sz="2000" i="1">
                                    <a:latin typeface="Cambria Math" panose="02040503050406030204" pitchFamily="18" charset="0"/>
                                  </a:rPr>
                                  <m:t>2</m:t>
                                </m:r>
                              </m:e>
                              <m:e>
                                <m:r>
                                  <a:rPr lang="en-US" altLang="zh-CN" sz="2000" i="1">
                                    <a:latin typeface="Cambria Math" panose="02040503050406030204" pitchFamily="18" charset="0"/>
                                  </a:rPr>
                                  <m:t>1</m:t>
                                </m:r>
                              </m:e>
                              <m:e/>
                              <m:e/>
                              <m:e/>
                              <m:e/>
                              <m:e/>
                            </m:mr>
                            <m:mr>
                              <m:e/>
                              <m:e/>
                              <m:e>
                                <m:r>
                                  <a:rPr lang="en-US" altLang="zh-CN" sz="2000" i="1">
                                    <a:latin typeface="Cambria Math" panose="02040503050406030204" pitchFamily="18" charset="0"/>
                                  </a:rPr>
                                  <m:t>2</m:t>
                                </m:r>
                              </m:e>
                              <m:e/>
                              <m:e/>
                              <m:e/>
                              <m:e/>
                              <m:e/>
                            </m:mr>
                            <m:mr>
                              <m:e/>
                              <m:e/>
                              <m:e/>
                              <m:e>
                                <m:r>
                                  <a:rPr lang="en-US" altLang="zh-CN" sz="2000" i="1">
                                    <a:latin typeface="Cambria Math" panose="02040503050406030204" pitchFamily="18" charset="0"/>
                                  </a:rPr>
                                  <m:t>3</m:t>
                                </m:r>
                              </m:e>
                              <m:e>
                                <m:r>
                                  <a:rPr lang="en-US" altLang="zh-CN" sz="2000" i="1">
                                    <a:latin typeface="Cambria Math" panose="02040503050406030204" pitchFamily="18" charset="0"/>
                                  </a:rPr>
                                  <m:t>1</m:t>
                                </m:r>
                              </m:e>
                              <m:e/>
                              <m:e/>
                              <m:e/>
                            </m:mr>
                            <m:mr>
                              <m:e/>
                              <m:e/>
                              <m:e/>
                              <m:e/>
                              <m:e>
                                <m:r>
                                  <a:rPr lang="en-US" altLang="zh-CN" sz="2000" i="1">
                                    <a:latin typeface="Cambria Math" panose="02040503050406030204" pitchFamily="18" charset="0"/>
                                  </a:rPr>
                                  <m:t>3</m:t>
                                </m:r>
                              </m:e>
                              <m:e/>
                              <m:e/>
                              <m:e/>
                            </m:mr>
                            <m:mr>
                              <m:e/>
                              <m:e/>
                              <m:e/>
                              <m:e/>
                              <m:e/>
                              <m:e>
                                <m:r>
                                  <a:rPr lang="en-US" altLang="zh-CN" sz="2000" i="1">
                                    <a:latin typeface="Cambria Math" panose="02040503050406030204" pitchFamily="18" charset="0"/>
                                  </a:rPr>
                                  <m:t>3</m:t>
                                </m:r>
                              </m:e>
                              <m:e>
                                <m:r>
                                  <a:rPr lang="en-US" altLang="zh-CN" sz="2000" i="1">
                                    <a:latin typeface="Cambria Math" panose="02040503050406030204" pitchFamily="18" charset="0"/>
                                  </a:rPr>
                                  <m:t>1</m:t>
                                </m:r>
                              </m:e>
                              <m:e/>
                            </m:mr>
                            <m:mr>
                              <m:e/>
                              <m:e/>
                              <m:e/>
                              <m:e/>
                              <m:e/>
                              <m:e/>
                              <m:e>
                                <m:r>
                                  <a:rPr lang="en-US" altLang="zh-CN" sz="2000" i="1">
                                    <a:latin typeface="Cambria Math" panose="02040503050406030204" pitchFamily="18" charset="0"/>
                                  </a:rPr>
                                  <m:t>3</m:t>
                                </m:r>
                              </m:e>
                              <m:e>
                                <m:r>
                                  <a:rPr lang="en-US" altLang="zh-CN" sz="2000" i="1">
                                    <a:latin typeface="Cambria Math" panose="02040503050406030204" pitchFamily="18" charset="0"/>
                                  </a:rPr>
                                  <m:t>1</m:t>
                                </m:r>
                              </m:e>
                            </m:mr>
                            <m:mr>
                              <m:e/>
                              <m:e/>
                              <m:e/>
                              <m:e/>
                              <m:e/>
                              <m:e/>
                              <m:e/>
                              <m:e>
                                <m:r>
                                  <a:rPr lang="en-US" altLang="zh-CN" sz="2000" i="1">
                                    <a:latin typeface="Cambria Math" panose="02040503050406030204" pitchFamily="18" charset="0"/>
                                  </a:rPr>
                                  <m:t>3</m:t>
                                </m:r>
                              </m:e>
                            </m:mr>
                          </m:m>
                        </m:e>
                      </m:d>
                    </m:oMath>
                  </m:oMathPara>
                </a14:m>
                <a:endParaRPr lang="zh-CN" altLang="en-US" sz="2000" dirty="0"/>
              </a:p>
            </p:txBody>
          </p:sp>
        </mc:Choice>
        <mc:Fallback xmlns="">
          <p:sp>
            <p:nvSpPr>
              <p:cNvPr id="4" name="矩形 3"/>
              <p:cNvSpPr>
                <a:spLocks noRot="1" noChangeAspect="1" noMove="1" noResize="1" noEditPoints="1" noAdjustHandles="1" noChangeArrowheads="1" noChangeShapeType="1" noTextEdit="1"/>
              </p:cNvSpPr>
              <p:nvPr/>
            </p:nvSpPr>
            <p:spPr>
              <a:xfrm>
                <a:off x="1611321" y="1648229"/>
                <a:ext cx="3527569" cy="2125518"/>
              </a:xfrm>
              <a:prstGeom prst="rect">
                <a:avLst/>
              </a:prstGeom>
              <a:blipFill rotWithShape="1">
                <a:blip r:embed="rId2"/>
                <a:stretch>
                  <a:fillRect/>
                </a:stretch>
              </a:blipFill>
            </p:spPr>
            <p:txBody>
              <a:bodyPr/>
              <a:lstStyle/>
              <a:p>
                <a:r>
                  <a:rPr lang="zh-CN" altLang="en-US">
                    <a:noFill/>
                  </a:rPr>
                  <a:t> </a:t>
                </a:r>
              </a:p>
            </p:txBody>
          </p:sp>
        </mc:Fallback>
      </mc:AlternateContent>
      <p:sp>
        <p:nvSpPr>
          <p:cNvPr id="7" name="Rectangle 8">
            <a:extLst>
              <a:ext uri="{FF2B5EF4-FFF2-40B4-BE49-F238E27FC236}">
                <a16:creationId xmlns:a16="http://schemas.microsoft.com/office/drawing/2014/main" id="{88E0C11F-6794-4FFC-92F4-CE4389D1E38A}"/>
              </a:ext>
            </a:extLst>
          </p:cNvPr>
          <p:cNvSpPr>
            <a:spLocks noChangeArrowheads="1"/>
          </p:cNvSpPr>
          <p:nvPr/>
        </p:nvSpPr>
        <p:spPr bwMode="auto">
          <a:xfrm>
            <a:off x="653380" y="1336414"/>
            <a:ext cx="75612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61950">
              <a:lnSpc>
                <a:spcPct val="120000"/>
              </a:lnSpc>
            </a:pPr>
            <a:r>
              <a:rPr lang="zh-CN" altLang="en-US" sz="2000" b="1" dirty="0">
                <a:latin typeface="+mn-ea"/>
              </a:rPr>
              <a:t>例如</a:t>
            </a:r>
          </a:p>
        </p:txBody>
      </p:sp>
      <p:sp>
        <p:nvSpPr>
          <p:cNvPr id="8" name="Rectangle 8">
            <a:extLst>
              <a:ext uri="{FF2B5EF4-FFF2-40B4-BE49-F238E27FC236}">
                <a16:creationId xmlns:a16="http://schemas.microsoft.com/office/drawing/2014/main" id="{88E0C11F-6794-4FFC-92F4-CE4389D1E38A}"/>
              </a:ext>
            </a:extLst>
          </p:cNvPr>
          <p:cNvSpPr>
            <a:spLocks noChangeArrowheads="1"/>
          </p:cNvSpPr>
          <p:nvPr/>
        </p:nvSpPr>
        <p:spPr bwMode="auto">
          <a:xfrm>
            <a:off x="653379" y="3780125"/>
            <a:ext cx="75612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61950">
              <a:lnSpc>
                <a:spcPct val="120000"/>
              </a:lnSpc>
            </a:pPr>
            <a:r>
              <a:rPr lang="zh-CN" altLang="en-US" sz="2000" b="1" dirty="0">
                <a:latin typeface="+mn-ea"/>
              </a:rPr>
              <a:t>为</a:t>
            </a:r>
            <a:r>
              <a:rPr lang="en-US" altLang="zh-CN" sz="2000" b="1" dirty="0">
                <a:latin typeface="+mn-ea"/>
              </a:rPr>
              <a:t>8</a:t>
            </a:r>
            <a:r>
              <a:rPr lang="zh-CN" altLang="en-US" sz="2000" b="1" dirty="0">
                <a:latin typeface="+mn-ea"/>
              </a:rPr>
              <a:t>阶</a:t>
            </a:r>
            <a:r>
              <a:rPr lang="en-US" altLang="zh-CN" sz="2000" b="1" dirty="0">
                <a:latin typeface="Cambria" pitchFamily="18" charset="0"/>
                <a:ea typeface="Cambria" pitchFamily="18" charset="0"/>
              </a:rPr>
              <a:t>Jordan</a:t>
            </a:r>
            <a:r>
              <a:rPr lang="zh-CN" altLang="en-US" sz="2000" b="1" dirty="0">
                <a:latin typeface="+mn-ea"/>
              </a:rPr>
              <a:t>矩阵</a:t>
            </a:r>
            <a:r>
              <a:rPr lang="en-US" altLang="zh-CN" sz="2000" b="1" dirty="0">
                <a:latin typeface="+mn-ea"/>
              </a:rPr>
              <a:t>.</a:t>
            </a:r>
            <a:endParaRPr lang="zh-CN" altLang="en-US" sz="2000" b="1" dirty="0">
              <a:latin typeface="+mn-ea"/>
            </a:endParaRPr>
          </a:p>
        </p:txBody>
      </p:sp>
      <p:sp>
        <p:nvSpPr>
          <p:cNvPr id="9" name="Rectangle 8">
            <a:extLst>
              <a:ext uri="{FF2B5EF4-FFF2-40B4-BE49-F238E27FC236}">
                <a16:creationId xmlns:a16="http://schemas.microsoft.com/office/drawing/2014/main" id="{88E0C11F-6794-4FFC-92F4-CE4389D1E38A}"/>
              </a:ext>
            </a:extLst>
          </p:cNvPr>
          <p:cNvSpPr>
            <a:spLocks noChangeArrowheads="1"/>
          </p:cNvSpPr>
          <p:nvPr/>
        </p:nvSpPr>
        <p:spPr bwMode="auto">
          <a:xfrm>
            <a:off x="640078" y="4210499"/>
            <a:ext cx="75612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61950">
              <a:lnSpc>
                <a:spcPct val="120000"/>
              </a:lnSpc>
            </a:pPr>
            <a:r>
              <a:rPr lang="zh-CN" altLang="en-US" sz="2000" b="1" dirty="0">
                <a:solidFill>
                  <a:srgbClr val="00B0F0"/>
                </a:solidFill>
                <a:latin typeface="+mn-ea"/>
              </a:rPr>
              <a:t>问题</a:t>
            </a:r>
            <a:r>
              <a:rPr lang="zh-CN" altLang="en-US" sz="2000" b="1" dirty="0">
                <a:latin typeface="+mn-ea"/>
              </a:rPr>
              <a:t>：有几个</a:t>
            </a:r>
            <a:r>
              <a:rPr lang="en-US" altLang="zh-CN" sz="2000" b="1" dirty="0">
                <a:latin typeface="Cambria" pitchFamily="18" charset="0"/>
                <a:ea typeface="Cambria" pitchFamily="18" charset="0"/>
              </a:rPr>
              <a:t>Jordan</a:t>
            </a:r>
            <a:r>
              <a:rPr lang="zh-CN" altLang="en-US" sz="2000" b="1" dirty="0">
                <a:latin typeface="+mn-ea"/>
              </a:rPr>
              <a:t>块？</a:t>
            </a:r>
          </a:p>
        </p:txBody>
      </p:sp>
      <mc:AlternateContent xmlns:mc="http://schemas.openxmlformats.org/markup-compatibility/2006" xmlns:a14="http://schemas.microsoft.com/office/drawing/2010/main">
        <mc:Choice Requires="a14">
          <p:sp>
            <p:nvSpPr>
              <p:cNvPr id="11" name="文本框 3"/>
              <p:cNvSpPr txBox="1"/>
              <p:nvPr/>
            </p:nvSpPr>
            <p:spPr bwMode="auto">
              <a:xfrm>
                <a:off x="914184" y="4856037"/>
                <a:ext cx="9753600" cy="1350947"/>
              </a:xfrm>
              <a:prstGeom prst="rect">
                <a:avLst/>
              </a:prstGeom>
              <a:noFill/>
              <a:ln w="9525" algn="ctr">
                <a:noFill/>
                <a:miter lim="800000"/>
              </a:ln>
            </p:spPr>
            <p:txBody>
              <a:bodyPr wrap="square" rtlCol="0">
                <a:spAutoFit/>
              </a:bodyPr>
              <a:lstStyle/>
              <a:p>
                <a:pPr>
                  <a:spcBef>
                    <a:spcPct val="20000"/>
                  </a:spcBef>
                </a:pPr>
                <a:r>
                  <a:rPr kumimoji="1" lang="zh-CN" altLang="en-US" sz="2000" b="1" dirty="0">
                    <a:solidFill>
                      <a:srgbClr val="FF0000"/>
                    </a:solidFill>
                    <a:latin typeface="微软雅黑" panose="020B0503020204020204" pitchFamily="34" charset="-122"/>
                    <a:ea typeface="微软雅黑" panose="020B0503020204020204" pitchFamily="34" charset="-122"/>
                  </a:rPr>
                  <a:t>注：</a:t>
                </a:r>
                <a:r>
                  <a:rPr kumimoji="1" lang="zh-CN" altLang="en-US" sz="2000" b="1" dirty="0">
                    <a:solidFill>
                      <a:srgbClr val="467979"/>
                    </a:solidFill>
                    <a:latin typeface="微软雅黑" panose="020B0503020204020204" pitchFamily="34" charset="-122"/>
                    <a:ea typeface="微软雅黑" panose="020B0503020204020204" pitchFamily="34" charset="-122"/>
                  </a:rPr>
                  <a:t>对角矩阵</a:t>
                </a:r>
                <a14:m>
                  <m:oMath xmlns:m="http://schemas.openxmlformats.org/officeDocument/2006/math">
                    <m:r>
                      <a:rPr lang="el-GR" altLang="zh-CN" sz="2000" b="1" i="1" kern="0" smtClean="0">
                        <a:solidFill>
                          <a:srgbClr val="467979"/>
                        </a:solidFill>
                        <a:latin typeface="Cambria Math" panose="02040503050406030204" pitchFamily="18" charset="0"/>
                        <a:ea typeface="Cambria Math" panose="02040503050406030204" pitchFamily="18" charset="0"/>
                      </a:rPr>
                      <m:t>𝜦</m:t>
                    </m:r>
                    <m:r>
                      <a:rPr lang="en-US" altLang="zh-CN" sz="2000" b="1" i="1" kern="0">
                        <a:solidFill>
                          <a:srgbClr val="467979"/>
                        </a:solidFill>
                        <a:latin typeface="Cambria Math" panose="02040503050406030204" pitchFamily="18" charset="0"/>
                        <a:ea typeface="微软雅黑" panose="020B0503020204020204" pitchFamily="34" charset="-122"/>
                      </a:rPr>
                      <m:t>=</m:t>
                    </m:r>
                    <m:d>
                      <m:dPr>
                        <m:begChr m:val="["/>
                        <m:endChr m:val="]"/>
                        <m:ctrlPr>
                          <a:rPr lang="en-US" altLang="zh-CN" sz="2000" b="1" i="1" kern="0" smtClean="0">
                            <a:solidFill>
                              <a:srgbClr val="467979"/>
                            </a:solidFill>
                            <a:latin typeface="Cambria Math" panose="02040503050406030204" pitchFamily="18" charset="0"/>
                            <a:ea typeface="微软雅黑" panose="020B0503020204020204" pitchFamily="34" charset="-122"/>
                          </a:rPr>
                        </m:ctrlPr>
                      </m:dPr>
                      <m:e>
                        <m:m>
                          <m:mPr>
                            <m:mcs>
                              <m:mc>
                                <m:mcPr>
                                  <m:count m:val="4"/>
                                  <m:mcJc m:val="center"/>
                                </m:mcPr>
                              </m:mc>
                            </m:mcs>
                            <m:ctrlPr>
                              <a:rPr lang="zh-CN" altLang="en-US" sz="2000" b="1" i="1">
                                <a:solidFill>
                                  <a:srgbClr val="467979"/>
                                </a:solidFill>
                                <a:latin typeface="Cambria Math" panose="02040503050406030204" pitchFamily="18" charset="0"/>
                              </a:rPr>
                            </m:ctrlPr>
                          </m:mPr>
                          <m:mr>
                            <m:e>
                              <m:sSub>
                                <m:sSubPr>
                                  <m:ctrlPr>
                                    <a:rPr lang="en-US" altLang="zh-CN" sz="2000" b="1" i="1">
                                      <a:solidFill>
                                        <a:srgbClr val="467979"/>
                                      </a:solidFill>
                                      <a:latin typeface="Cambria Math" panose="02040503050406030204" pitchFamily="18" charset="0"/>
                                    </a:rPr>
                                  </m:ctrlPr>
                                </m:sSubPr>
                                <m:e>
                                  <m:r>
                                    <a:rPr lang="zh-CN" altLang="en-US" sz="2000" b="1" i="1">
                                      <a:solidFill>
                                        <a:srgbClr val="467979"/>
                                      </a:solidFill>
                                      <a:latin typeface="Cambria Math" panose="02040503050406030204" pitchFamily="18" charset="0"/>
                                    </a:rPr>
                                    <m:t>𝝀</m:t>
                                  </m:r>
                                </m:e>
                                <m:sub>
                                  <m:r>
                                    <a:rPr lang="en-US" altLang="zh-CN" sz="2000" b="1" i="1">
                                      <a:solidFill>
                                        <a:srgbClr val="467979"/>
                                      </a:solidFill>
                                      <a:latin typeface="Cambria Math" panose="02040503050406030204" pitchFamily="18" charset="0"/>
                                    </a:rPr>
                                    <m:t>𝟏</m:t>
                                  </m:r>
                                </m:sub>
                              </m:sSub>
                            </m:e>
                            <m:e/>
                            <m:e/>
                            <m:e/>
                          </m:mr>
                          <m:mr>
                            <m:e/>
                            <m:e>
                              <m:sSub>
                                <m:sSubPr>
                                  <m:ctrlPr>
                                    <a:rPr lang="en-US" altLang="zh-CN" sz="2000" b="1" i="1">
                                      <a:solidFill>
                                        <a:srgbClr val="467979"/>
                                      </a:solidFill>
                                      <a:latin typeface="Cambria Math" panose="02040503050406030204" pitchFamily="18" charset="0"/>
                                    </a:rPr>
                                  </m:ctrlPr>
                                </m:sSubPr>
                                <m:e>
                                  <m:r>
                                    <a:rPr lang="zh-CN" altLang="en-US" sz="2000" b="1" i="1">
                                      <a:solidFill>
                                        <a:srgbClr val="467979"/>
                                      </a:solidFill>
                                      <a:latin typeface="Cambria Math" panose="02040503050406030204" pitchFamily="18" charset="0"/>
                                    </a:rPr>
                                    <m:t>𝝀</m:t>
                                  </m:r>
                                </m:e>
                                <m:sub>
                                  <m:r>
                                    <a:rPr lang="en-US" altLang="zh-CN" sz="2000" b="1" i="1">
                                      <a:solidFill>
                                        <a:srgbClr val="467979"/>
                                      </a:solidFill>
                                      <a:latin typeface="Cambria Math" panose="02040503050406030204" pitchFamily="18" charset="0"/>
                                    </a:rPr>
                                    <m:t>𝟐</m:t>
                                  </m:r>
                                </m:sub>
                              </m:sSub>
                            </m:e>
                            <m:e/>
                            <m:e/>
                          </m:mr>
                          <m:mr>
                            <m:e/>
                            <m:e/>
                            <m:e>
                              <m:r>
                                <a:rPr lang="en-US" altLang="zh-CN" sz="2000" b="1" i="1">
                                  <a:solidFill>
                                    <a:srgbClr val="467979"/>
                                  </a:solidFill>
                                  <a:latin typeface="Cambria Math" panose="02040503050406030204" pitchFamily="18" charset="0"/>
                                  <a:ea typeface="Cambria Math" panose="02040503050406030204" pitchFamily="18" charset="0"/>
                                </a:rPr>
                                <m:t>⋱</m:t>
                              </m:r>
                            </m:e>
                            <m:e/>
                          </m:mr>
                          <m:mr>
                            <m:e/>
                            <m:e/>
                            <m:e/>
                            <m:e>
                              <m:sSub>
                                <m:sSubPr>
                                  <m:ctrlPr>
                                    <a:rPr lang="en-US" altLang="zh-CN" sz="2000" b="1" i="1">
                                      <a:solidFill>
                                        <a:srgbClr val="467979"/>
                                      </a:solidFill>
                                      <a:latin typeface="Cambria Math" panose="02040503050406030204" pitchFamily="18" charset="0"/>
                                    </a:rPr>
                                  </m:ctrlPr>
                                </m:sSubPr>
                                <m:e>
                                  <m:r>
                                    <a:rPr lang="zh-CN" altLang="en-US" sz="2000" b="1" i="1">
                                      <a:solidFill>
                                        <a:srgbClr val="467979"/>
                                      </a:solidFill>
                                      <a:latin typeface="Cambria Math" panose="02040503050406030204" pitchFamily="18" charset="0"/>
                                    </a:rPr>
                                    <m:t>𝝀</m:t>
                                  </m:r>
                                </m:e>
                                <m:sub>
                                  <m:r>
                                    <a:rPr lang="en-US" altLang="zh-CN" sz="2000" b="1" i="1">
                                      <a:solidFill>
                                        <a:srgbClr val="467979"/>
                                      </a:solidFill>
                                      <a:latin typeface="Cambria Math" panose="02040503050406030204" pitchFamily="18" charset="0"/>
                                    </a:rPr>
                                    <m:t>𝒏</m:t>
                                  </m:r>
                                </m:sub>
                              </m:sSub>
                            </m:e>
                          </m:mr>
                        </m:m>
                      </m:e>
                    </m:d>
                  </m:oMath>
                </a14:m>
                <a:r>
                  <a:rPr kumimoji="1" lang="zh-CN" altLang="en-US" sz="2000" b="1" dirty="0">
                    <a:solidFill>
                      <a:srgbClr val="467979"/>
                    </a:solidFill>
                    <a:latin typeface="微软雅黑" panose="020B0503020204020204" pitchFamily="34" charset="-122"/>
                    <a:ea typeface="微软雅黑" panose="020B0503020204020204" pitchFamily="34" charset="-122"/>
                  </a:rPr>
                  <a:t>也是</a:t>
                </a:r>
                <a:r>
                  <a:rPr kumimoji="1" lang="en-US" altLang="zh-CN" sz="2000" b="1" dirty="0">
                    <a:solidFill>
                      <a:srgbClr val="467979"/>
                    </a:solidFill>
                    <a:latin typeface="Cambria" pitchFamily="18" charset="0"/>
                    <a:ea typeface="Cambria" pitchFamily="18" charset="0"/>
                  </a:rPr>
                  <a:t>Jordan</a:t>
                </a:r>
                <a:r>
                  <a:rPr kumimoji="1" lang="zh-CN" altLang="en-US" sz="2000" b="1" dirty="0">
                    <a:solidFill>
                      <a:srgbClr val="467979"/>
                    </a:solidFill>
                    <a:latin typeface="微软雅黑" panose="020B0503020204020204" pitchFamily="34" charset="-122"/>
                    <a:ea typeface="微软雅黑" panose="020B0503020204020204" pitchFamily="34" charset="-122"/>
                  </a:rPr>
                  <a:t>矩阵</a:t>
                </a:r>
                <a:r>
                  <a:rPr kumimoji="1" lang="en-US" altLang="zh-CN" sz="2000" b="1" dirty="0">
                    <a:solidFill>
                      <a:srgbClr val="467979"/>
                    </a:solidFill>
                    <a:latin typeface="微软雅黑" panose="020B0503020204020204" pitchFamily="34" charset="-122"/>
                    <a:ea typeface="微软雅黑" panose="020B0503020204020204" pitchFamily="34" charset="-122"/>
                  </a:rPr>
                  <a:t>.</a:t>
                </a:r>
              </a:p>
            </p:txBody>
          </p:sp>
        </mc:Choice>
        <mc:Fallback xmlns="">
          <p:sp>
            <p:nvSpPr>
              <p:cNvPr id="11" name="文本框 3"/>
              <p:cNvSpPr txBox="1">
                <a:spLocks noRot="1" noChangeAspect="1" noMove="1" noResize="1" noEditPoints="1" noAdjustHandles="1" noChangeArrowheads="1" noChangeShapeType="1" noTextEdit="1"/>
              </p:cNvSpPr>
              <p:nvPr/>
            </p:nvSpPr>
            <p:spPr bwMode="auto">
              <a:xfrm>
                <a:off x="914184" y="4856037"/>
                <a:ext cx="9753600" cy="1350947"/>
              </a:xfrm>
              <a:prstGeom prst="rect">
                <a:avLst/>
              </a:prstGeom>
              <a:blipFill rotWithShape="0">
                <a:blip r:embed="rId3"/>
                <a:stretch>
                  <a:fillRect l="-688"/>
                </a:stretch>
              </a:blipFill>
              <a:ln w="9525" algn="ctr">
                <a:noFill/>
                <a:miter lim="800000"/>
              </a:ln>
            </p:spPr>
            <p:txBody>
              <a:bodyPr/>
              <a:lstStyle/>
              <a:p>
                <a:r>
                  <a:rPr lang="zh-CN" altLang="en-US">
                    <a:noFill/>
                  </a:rPr>
                  <a:t> </a:t>
                </a:r>
              </a:p>
            </p:txBody>
          </p:sp>
        </mc:Fallback>
      </mc:AlternateContent>
    </p:spTree>
    <p:extLst>
      <p:ext uri="{BB962C8B-B14F-4D97-AF65-F5344CB8AC3E}">
        <p14:creationId xmlns:p14="http://schemas.microsoft.com/office/powerpoint/2010/main" val="3936267838"/>
      </p:ext>
    </p:extLst>
  </p:cSld>
  <p:clrMapOvr>
    <a:masterClrMapping/>
  </p:clrMapOvr>
  <p:transition spd="slow">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Jordan</a:t>
            </a:r>
            <a:r>
              <a:rPr lang="zh-CN" altLang="en-US" dirty="0"/>
              <a:t>标准形</a:t>
            </a:r>
          </a:p>
        </p:txBody>
      </p:sp>
      <mc:AlternateContent xmlns:mc="http://schemas.openxmlformats.org/markup-compatibility/2006" xmlns:a14="http://schemas.microsoft.com/office/drawing/2010/main">
        <mc:Choice Requires="a14">
          <p:sp>
            <p:nvSpPr>
              <p:cNvPr id="3" name="Rectangle 8">
                <a:extLst>
                  <a:ext uri="{FF2B5EF4-FFF2-40B4-BE49-F238E27FC236}">
                    <a16:creationId xmlns:a16="http://schemas.microsoft.com/office/drawing/2014/main" id="{88E0C11F-6794-4FFC-92F4-CE4389D1E38A}"/>
                  </a:ext>
                </a:extLst>
              </p:cNvPr>
              <p:cNvSpPr>
                <a:spLocks noChangeArrowheads="1"/>
              </p:cNvSpPr>
              <p:nvPr/>
            </p:nvSpPr>
            <p:spPr bwMode="auto">
              <a:xfrm>
                <a:off x="695325" y="1518067"/>
                <a:ext cx="7561263" cy="1495794"/>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lnSpc>
                    <a:spcPct val="120000"/>
                  </a:lnSpc>
                </a:pPr>
                <a:r>
                  <a:rPr lang="zh-CN" altLang="en-US" sz="2800" b="1" dirty="0">
                    <a:solidFill>
                      <a:schemeClr val="accent6"/>
                    </a:solidFill>
                    <a:latin typeface="+mn-ea"/>
                  </a:rPr>
                  <a:t>定理</a:t>
                </a:r>
                <a:endParaRPr lang="en-US" altLang="zh-CN" sz="2800" b="1" dirty="0">
                  <a:solidFill>
                    <a:schemeClr val="accent6"/>
                  </a:solidFill>
                  <a:latin typeface="+mn-ea"/>
                </a:endParaRPr>
              </a:p>
              <a:p>
                <a:pPr marL="361950">
                  <a:lnSpc>
                    <a:spcPct val="120000"/>
                  </a:lnSpc>
                </a:pPr>
                <a:r>
                  <a:rPr lang="zh-CN" altLang="en-US" sz="2400" b="1" dirty="0">
                    <a:latin typeface="+mn-ea"/>
                  </a:rPr>
                  <a:t>设</a:t>
                </a:r>
                <a14:m>
                  <m:oMath xmlns:m="http://schemas.openxmlformats.org/officeDocument/2006/math">
                    <m:r>
                      <a:rPr lang="en-US" altLang="zh-CN" sz="2400" b="1" i="1" smtClean="0">
                        <a:latin typeface="Cambria Math"/>
                      </a:rPr>
                      <m:t>𝑭</m:t>
                    </m:r>
                  </m:oMath>
                </a14:m>
                <a:r>
                  <a:rPr lang="zh-CN" altLang="en-US" sz="2400" b="1">
                    <a:latin typeface="+mn-ea"/>
                  </a:rPr>
                  <a:t>是复数域，任何</a:t>
                </a:r>
                <a:r>
                  <a:rPr lang="en-US" altLang="zh-CN" sz="2400" b="1" dirty="0">
                    <a:latin typeface="+mn-ea"/>
                  </a:rPr>
                  <a:t>n</a:t>
                </a:r>
                <a:r>
                  <a:rPr lang="zh-CN" altLang="en-US" sz="2400" b="1" dirty="0">
                    <a:latin typeface="+mn-ea"/>
                  </a:rPr>
                  <a:t>阶复方阵</a:t>
                </a:r>
                <a14:m>
                  <m:oMath xmlns:m="http://schemas.openxmlformats.org/officeDocument/2006/math">
                    <m:r>
                      <a:rPr lang="en-US" altLang="zh-CN" sz="2400" b="1" i="1" smtClean="0">
                        <a:latin typeface="Cambria Math"/>
                      </a:rPr>
                      <m:t>𝑨</m:t>
                    </m:r>
                  </m:oMath>
                </a14:m>
                <a:r>
                  <a:rPr lang="zh-CN" altLang="en-US" sz="2400" b="1" dirty="0">
                    <a:latin typeface="+mn-ea"/>
                  </a:rPr>
                  <a:t>都和一个</a:t>
                </a:r>
                <a:r>
                  <a:rPr lang="en-US" altLang="zh-CN" sz="2400" b="1" dirty="0">
                    <a:latin typeface="Cambria" pitchFamily="18" charset="0"/>
                    <a:ea typeface="Cambria" pitchFamily="18" charset="0"/>
                  </a:rPr>
                  <a:t>Jordan</a:t>
                </a:r>
                <a:r>
                  <a:rPr lang="zh-CN" altLang="en-US" sz="2400" b="1" dirty="0">
                    <a:latin typeface="+mn-ea"/>
                  </a:rPr>
                  <a:t>型矩阵</a:t>
                </a:r>
                <a14:m>
                  <m:oMath xmlns:m="http://schemas.openxmlformats.org/officeDocument/2006/math">
                    <m:r>
                      <a:rPr lang="en-US" altLang="zh-CN" sz="2400" b="1" i="1" smtClean="0">
                        <a:latin typeface="Cambria Math"/>
                      </a:rPr>
                      <m:t>𝑱</m:t>
                    </m:r>
                  </m:oMath>
                </a14:m>
                <a:r>
                  <a:rPr lang="zh-CN" altLang="en-US" sz="2400" b="1" dirty="0">
                    <a:latin typeface="+mn-ea"/>
                  </a:rPr>
                  <a:t>相似</a:t>
                </a:r>
                <a:r>
                  <a:rPr lang="en-US" altLang="zh-CN" sz="2400" b="1" dirty="0">
                    <a:latin typeface="+mn-ea"/>
                  </a:rPr>
                  <a:t>, </a:t>
                </a:r>
                <a:r>
                  <a:rPr lang="zh-CN" altLang="en-US" sz="2400" b="1" dirty="0">
                    <a:latin typeface="+mn-ea"/>
                  </a:rPr>
                  <a:t>即存在可逆阵</a:t>
                </a:r>
                <a14:m>
                  <m:oMath xmlns:m="http://schemas.openxmlformats.org/officeDocument/2006/math">
                    <m:r>
                      <a:rPr lang="en-US" altLang="zh-CN" sz="2400" b="1" i="1" smtClean="0">
                        <a:latin typeface="Cambria Math"/>
                      </a:rPr>
                      <m:t>𝑷</m:t>
                    </m:r>
                  </m:oMath>
                </a14:m>
                <a:r>
                  <a:rPr lang="en-US" altLang="zh-CN" sz="2400" b="1" dirty="0">
                    <a:latin typeface="+mn-ea"/>
                  </a:rPr>
                  <a:t>, </a:t>
                </a:r>
                <a:r>
                  <a:rPr lang="zh-CN" altLang="en-US" sz="2400" b="1" dirty="0">
                    <a:latin typeface="+mn-ea"/>
                  </a:rPr>
                  <a:t>使</a:t>
                </a:r>
              </a:p>
            </p:txBody>
          </p:sp>
        </mc:Choice>
        <mc:Fallback xmlns="">
          <p:sp>
            <p:nvSpPr>
              <p:cNvPr id="3" name="Rectangle 8">
                <a:extLst>
                  <a:ext uri="{FF2B5EF4-FFF2-40B4-BE49-F238E27FC236}">
                    <a16:creationId xmlns:a16="http://schemas.microsoft.com/office/drawing/2014/main" id="{88E0C11F-6794-4FFC-92F4-CE4389D1E38A}"/>
                  </a:ext>
                </a:extLst>
              </p:cNvPr>
              <p:cNvSpPr>
                <a:spLocks noRot="1" noChangeAspect="1" noMove="1" noResize="1" noEditPoints="1" noAdjustHandles="1" noChangeArrowheads="1" noChangeShapeType="1" noTextEdit="1"/>
              </p:cNvSpPr>
              <p:nvPr/>
            </p:nvSpPr>
            <p:spPr bwMode="auto">
              <a:xfrm>
                <a:off x="695325" y="1518067"/>
                <a:ext cx="7561263" cy="1495794"/>
              </a:xfrm>
              <a:prstGeom prst="rect">
                <a:avLst/>
              </a:prstGeom>
              <a:blipFill>
                <a:blip r:embed="rId2"/>
                <a:stretch>
                  <a:fillRect l="-1613" t="-1224" b="-612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1338411" y="3266834"/>
                <a:ext cx="4776692" cy="1905265"/>
              </a:xfrm>
              <a:prstGeom prst="rect">
                <a:avLst/>
              </a:prstGeom>
            </p:spPr>
            <p:txBody>
              <a:bodyPr wrap="none">
                <a:spAutoFit/>
              </a:bodyPr>
              <a:lstStyle/>
              <a:p>
                <a:pPr marL="361950">
                  <a:lnSpc>
                    <a:spcPct val="120000"/>
                  </a:lnSpc>
                </a:pPr>
                <a14:m>
                  <m:oMathPara xmlns:m="http://schemas.openxmlformats.org/officeDocument/2006/math">
                    <m:oMathParaPr>
                      <m:jc m:val="centerGroup"/>
                    </m:oMathParaPr>
                    <m:oMath xmlns:m="http://schemas.openxmlformats.org/officeDocument/2006/math">
                      <m:sSup>
                        <m:sSupPr>
                          <m:ctrlPr>
                            <a:rPr lang="en-US" altLang="zh-CN" sz="2400" b="1" i="1">
                              <a:latin typeface="Cambria Math" panose="02040503050406030204" pitchFamily="18" charset="0"/>
                            </a:rPr>
                          </m:ctrlPr>
                        </m:sSupPr>
                        <m:e>
                          <m:r>
                            <a:rPr lang="en-US" altLang="zh-CN" sz="2400" b="1" i="1">
                              <a:latin typeface="Cambria Math"/>
                            </a:rPr>
                            <m:t>𝑷</m:t>
                          </m:r>
                        </m:e>
                        <m:sup>
                          <m:r>
                            <a:rPr lang="en-US" altLang="zh-CN" sz="2400" b="1" i="1">
                              <a:latin typeface="Cambria Math"/>
                            </a:rPr>
                            <m:t>−</m:t>
                          </m:r>
                          <m:r>
                            <a:rPr lang="en-US" altLang="zh-CN" sz="2400" b="1" i="1">
                              <a:latin typeface="Cambria Math"/>
                            </a:rPr>
                            <m:t>𝟏</m:t>
                          </m:r>
                        </m:sup>
                      </m:sSup>
                      <m:r>
                        <a:rPr lang="en-US" altLang="zh-CN" sz="2400" b="1" i="1">
                          <a:latin typeface="Cambria Math"/>
                        </a:rPr>
                        <m:t>𝑨𝑷</m:t>
                      </m:r>
                      <m:r>
                        <a:rPr lang="en-US" altLang="zh-CN" sz="2400" b="1" i="1">
                          <a:latin typeface="Cambria Math"/>
                        </a:rPr>
                        <m:t>=</m:t>
                      </m:r>
                      <m:r>
                        <a:rPr lang="en-US" altLang="zh-CN" sz="2400" b="1" i="1">
                          <a:latin typeface="Cambria Math"/>
                        </a:rPr>
                        <m:t>𝑱</m:t>
                      </m:r>
                      <m:r>
                        <a:rPr lang="en-US" altLang="zh-CN" sz="2400" i="1" kern="0">
                          <a:solidFill>
                            <a:srgbClr val="000000"/>
                          </a:solidFill>
                          <a:latin typeface="Cambria Math" panose="02040503050406030204" pitchFamily="18" charset="0"/>
                          <a:ea typeface="微软雅黑" panose="020B0503020204020204" pitchFamily="34" charset="-122"/>
                        </a:rPr>
                        <m:t>=</m:t>
                      </m:r>
                      <m:d>
                        <m:dPr>
                          <m:begChr m:val="["/>
                          <m:endChr m:val="]"/>
                          <m:ctrlPr>
                            <a:rPr lang="en-US" altLang="zh-CN" sz="2400" i="1" kern="0">
                              <a:solidFill>
                                <a:srgbClr val="000000"/>
                              </a:solidFill>
                              <a:latin typeface="Cambria Math" panose="02040503050406030204" pitchFamily="18" charset="0"/>
                              <a:ea typeface="微软雅黑" panose="020B0503020204020204" pitchFamily="34" charset="-122"/>
                            </a:rPr>
                          </m:ctrlPr>
                        </m:dPr>
                        <m:e>
                          <m:m>
                            <m:mPr>
                              <m:mcs>
                                <m:mc>
                                  <m:mcPr>
                                    <m:count m:val="4"/>
                                    <m:mcJc m:val="center"/>
                                  </m:mcPr>
                                </m:mc>
                              </m:mcs>
                              <m:ctrlPr>
                                <a:rPr lang="zh-CN" altLang="en-US" sz="2400" i="1">
                                  <a:latin typeface="Cambria Math" panose="02040503050406030204" pitchFamily="18" charset="0"/>
                                </a:rPr>
                              </m:ctrlPr>
                            </m:mPr>
                            <m:m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𝐽</m:t>
                                    </m:r>
                                  </m:e>
                                  <m:sub>
                                    <m:r>
                                      <a:rPr lang="en-US" altLang="zh-CN" sz="2400" i="1">
                                        <a:latin typeface="Cambria Math" panose="02040503050406030204" pitchFamily="18" charset="0"/>
                                      </a:rPr>
                                      <m:t>1</m:t>
                                    </m:r>
                                  </m:sub>
                                </m:sSub>
                              </m:e>
                              <m:e/>
                              <m:e/>
                              <m:e/>
                            </m:mr>
                            <m:mr>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𝐽</m:t>
                                    </m:r>
                                  </m:e>
                                  <m:sub>
                                    <m:r>
                                      <a:rPr lang="en-US" altLang="zh-CN" sz="2400" i="1">
                                        <a:latin typeface="Cambria Math" panose="02040503050406030204" pitchFamily="18" charset="0"/>
                                      </a:rPr>
                                      <m:t>2</m:t>
                                    </m:r>
                                  </m:sub>
                                </m:sSub>
                              </m:e>
                              <m:e/>
                              <m:e/>
                            </m:mr>
                            <m:mr>
                              <m:e/>
                              <m:e/>
                              <m:e>
                                <m:r>
                                  <a:rPr lang="en-US" altLang="zh-CN" sz="2400" i="1">
                                    <a:latin typeface="Cambria Math" panose="02040503050406030204" pitchFamily="18" charset="0"/>
                                    <a:ea typeface="Cambria Math" panose="02040503050406030204" pitchFamily="18" charset="0"/>
                                  </a:rPr>
                                  <m:t>⋱</m:t>
                                </m:r>
                              </m:e>
                              <m:e/>
                            </m:mr>
                            <m:mr>
                              <m:e/>
                              <m:e/>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𝐽</m:t>
                                    </m:r>
                                  </m:e>
                                  <m:sub>
                                    <m:r>
                                      <a:rPr lang="en-US" altLang="zh-CN" sz="2400" i="1">
                                        <a:latin typeface="Cambria Math" panose="02040503050406030204" pitchFamily="18" charset="0"/>
                                      </a:rPr>
                                      <m:t>𝑡</m:t>
                                    </m:r>
                                  </m:sub>
                                </m:sSub>
                              </m:e>
                            </m:mr>
                          </m:m>
                        </m:e>
                      </m:d>
                    </m:oMath>
                  </m:oMathPara>
                </a14:m>
                <a:endParaRPr lang="zh-CN" altLang="en-US" sz="2400" b="1" dirty="0">
                  <a:latin typeface="+mn-ea"/>
                </a:endParaRPr>
              </a:p>
            </p:txBody>
          </p:sp>
        </mc:Choice>
        <mc:Fallback xmlns="">
          <p:sp>
            <p:nvSpPr>
              <p:cNvPr id="7" name="矩形 6"/>
              <p:cNvSpPr>
                <a:spLocks noRot="1" noChangeAspect="1" noMove="1" noResize="1" noEditPoints="1" noAdjustHandles="1" noChangeArrowheads="1" noChangeShapeType="1" noTextEdit="1"/>
              </p:cNvSpPr>
              <p:nvPr/>
            </p:nvSpPr>
            <p:spPr>
              <a:xfrm>
                <a:off x="1338411" y="3266834"/>
                <a:ext cx="4776692" cy="1905265"/>
              </a:xfrm>
              <a:prstGeom prst="rect">
                <a:avLst/>
              </a:prstGeom>
              <a:blipFill rotWithShape="1">
                <a:blip r:embed="rId3"/>
                <a:stretch>
                  <a:fillRect/>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EDE265D9-9125-4B3B-B27F-AEB84743B5F2}"/>
              </a:ext>
            </a:extLst>
          </p:cNvPr>
          <p:cNvPicPr>
            <a:picLocks noChangeAspect="1"/>
          </p:cNvPicPr>
          <p:nvPr/>
        </p:nvPicPr>
        <p:blipFill>
          <a:blip r:embed="rId4"/>
          <a:stretch>
            <a:fillRect/>
          </a:stretch>
        </p:blipFill>
        <p:spPr>
          <a:xfrm>
            <a:off x="8256588" y="2065909"/>
            <a:ext cx="2401453" cy="3019549"/>
          </a:xfrm>
          <a:prstGeom prst="rect">
            <a:avLst/>
          </a:prstGeom>
        </p:spPr>
      </p:pic>
      <p:sp>
        <p:nvSpPr>
          <p:cNvPr id="6" name="矩形 5">
            <a:extLst>
              <a:ext uri="{FF2B5EF4-FFF2-40B4-BE49-F238E27FC236}">
                <a16:creationId xmlns:a16="http://schemas.microsoft.com/office/drawing/2014/main" id="{12860BEB-C2D8-453C-AE80-A05CEDD6EBD8}"/>
              </a:ext>
            </a:extLst>
          </p:cNvPr>
          <p:cNvSpPr/>
          <p:nvPr/>
        </p:nvSpPr>
        <p:spPr>
          <a:xfrm>
            <a:off x="8070556" y="1665799"/>
            <a:ext cx="3362844" cy="400110"/>
          </a:xfrm>
          <a:prstGeom prst="rect">
            <a:avLst/>
          </a:prstGeom>
        </p:spPr>
        <p:txBody>
          <a:bodyPr wrap="none">
            <a:spAutoFit/>
          </a:bodyPr>
          <a:lstStyle/>
          <a:p>
            <a:r>
              <a:rPr lang="en-US" altLang="zh-CN" sz="2000" dirty="0">
                <a:latin typeface="Cambria" pitchFamily="18" charset="0"/>
                <a:ea typeface="Cambria" pitchFamily="18" charset="0"/>
              </a:rPr>
              <a:t>C. Jordan (1838~1922, </a:t>
            </a:r>
            <a:r>
              <a:rPr lang="zh-CN" altLang="en-US" sz="2000" dirty="0">
                <a:latin typeface="Cambria" pitchFamily="18" charset="0"/>
                <a:ea typeface="Cambria" pitchFamily="18" charset="0"/>
              </a:rPr>
              <a:t>法国</a:t>
            </a:r>
            <a:r>
              <a:rPr lang="en-US" altLang="zh-CN" sz="2000" dirty="0">
                <a:latin typeface="Cambria" pitchFamily="18" charset="0"/>
                <a:ea typeface="Cambria" pitchFamily="18" charset="0"/>
              </a:rPr>
              <a:t>)</a:t>
            </a:r>
            <a:endParaRPr lang="zh-CN" altLang="en-US" sz="2000" dirty="0"/>
          </a:p>
        </p:txBody>
      </p:sp>
    </p:spTree>
    <p:extLst>
      <p:ext uri="{BB962C8B-B14F-4D97-AF65-F5344CB8AC3E}">
        <p14:creationId xmlns:p14="http://schemas.microsoft.com/office/powerpoint/2010/main" val="2055765499"/>
      </p:ext>
    </p:extLst>
  </p:cSld>
  <p:clrMapOvr>
    <a:masterClrMapping/>
  </p:clrMapOvr>
  <p:transition spd="slow">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26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计算矩阵</a:t>
            </a:r>
            <a:r>
              <a:rPr lang="en-US" altLang="zh-CN" dirty="0"/>
              <a:t>Jordan</a:t>
            </a:r>
            <a:r>
              <a:rPr lang="zh-CN" altLang="en-US" dirty="0"/>
              <a:t>标准形的方法一</a:t>
            </a:r>
          </a:p>
        </p:txBody>
      </p:sp>
      <p:grpSp>
        <p:nvGrpSpPr>
          <p:cNvPr id="4" name="组合 3"/>
          <p:cNvGrpSpPr/>
          <p:nvPr/>
        </p:nvGrpSpPr>
        <p:grpSpPr>
          <a:xfrm>
            <a:off x="2587336" y="1987551"/>
            <a:ext cx="1723549" cy="834555"/>
            <a:chOff x="2587336" y="1987551"/>
            <a:chExt cx="1723549" cy="834555"/>
          </a:xfrm>
        </p:grpSpPr>
        <p:sp>
          <p:nvSpPr>
            <p:cNvPr id="15" name="矩形 14"/>
            <p:cNvSpPr/>
            <p:nvPr/>
          </p:nvSpPr>
          <p:spPr>
            <a:xfrm>
              <a:off x="2587336" y="2359222"/>
              <a:ext cx="1723549" cy="462884"/>
            </a:xfrm>
            <a:prstGeom prst="rect">
              <a:avLst/>
            </a:prstGeom>
            <a:solidFill>
              <a:schemeClr val="accent5">
                <a:lumMod val="20000"/>
                <a:lumOff val="80000"/>
              </a:schemeClr>
            </a:solidFill>
            <a:ln w="22225">
              <a:noFill/>
              <a:prstDash val="solid"/>
            </a:ln>
            <a:effectLst>
              <a:outerShdw blurRad="50800" dist="38100" dir="2700000" algn="tl" rotWithShape="0">
                <a:prstClr val="black">
                  <a:alpha val="40000"/>
                </a:prstClr>
              </a:outerShdw>
            </a:effectLst>
            <a:scene3d>
              <a:camera prst="orthographicFront"/>
              <a:lightRig rig="threePt" dir="t"/>
            </a:scene3d>
            <a:sp3d>
              <a:bevelT w="38100" h="38100" prst="relaxedInset"/>
            </a:sp3d>
          </p:spPr>
          <p:txBody>
            <a:bodyPr wrap="none">
              <a:spAutoFit/>
            </a:bodyPr>
            <a:lstStyle/>
            <a:p>
              <a:r>
                <a:rPr kumimoji="1" lang="zh-CN" altLang="en-US" sz="2400" b="1" i="0" dirty="0">
                  <a:solidFill>
                    <a:schemeClr val="accent6">
                      <a:lumMod val="75000"/>
                    </a:schemeClr>
                  </a:solidFill>
                  <a:latin typeface="+mj-lt"/>
                </a:rPr>
                <a:t>行列式因子</a:t>
              </a:r>
              <a:endParaRPr lang="zh-CN" altLang="en-US" sz="2400" dirty="0">
                <a:solidFill>
                  <a:schemeClr val="accent6">
                    <a:lumMod val="75000"/>
                  </a:schemeClr>
                </a:solidFill>
              </a:endParaRPr>
            </a:p>
          </p:txBody>
        </p:sp>
        <p:sp>
          <p:nvSpPr>
            <p:cNvPr id="16" name="下箭头 15"/>
            <p:cNvSpPr/>
            <p:nvPr/>
          </p:nvSpPr>
          <p:spPr>
            <a:xfrm>
              <a:off x="3348000" y="1987551"/>
              <a:ext cx="144000" cy="324000"/>
            </a:xfrm>
            <a:prstGeom prst="downArrow">
              <a:avLst/>
            </a:prstGeom>
            <a:solidFill>
              <a:schemeClr val="accent5">
                <a:lumMod val="20000"/>
                <a:lumOff val="80000"/>
              </a:schemeClr>
            </a:solidFill>
            <a:ln>
              <a:noFill/>
              <a:prstDash val="solid"/>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grpSp>
      <p:grpSp>
        <p:nvGrpSpPr>
          <p:cNvPr id="5" name="组合 4"/>
          <p:cNvGrpSpPr/>
          <p:nvPr/>
        </p:nvGrpSpPr>
        <p:grpSpPr>
          <a:xfrm>
            <a:off x="2707226" y="2908253"/>
            <a:ext cx="1415772" cy="817522"/>
            <a:chOff x="2707226" y="2908253"/>
            <a:chExt cx="1415772" cy="817522"/>
          </a:xfrm>
        </p:grpSpPr>
        <p:sp>
          <p:nvSpPr>
            <p:cNvPr id="19" name="矩形 18"/>
            <p:cNvSpPr/>
            <p:nvPr/>
          </p:nvSpPr>
          <p:spPr>
            <a:xfrm>
              <a:off x="2707226" y="3264110"/>
              <a:ext cx="1415772" cy="461665"/>
            </a:xfrm>
            <a:prstGeom prst="rect">
              <a:avLst/>
            </a:prstGeom>
            <a:solidFill>
              <a:schemeClr val="accent5">
                <a:lumMod val="20000"/>
                <a:lumOff val="80000"/>
              </a:schemeClr>
            </a:solidFill>
            <a:ln w="22225">
              <a:noFill/>
              <a:prstDash val="solid"/>
            </a:ln>
            <a:effectLst>
              <a:outerShdw blurRad="50800" dist="38100" dir="2700000" algn="tl" rotWithShape="0">
                <a:prstClr val="black">
                  <a:alpha val="40000"/>
                </a:prstClr>
              </a:outerShdw>
            </a:effectLst>
            <a:scene3d>
              <a:camera prst="orthographicFront"/>
              <a:lightRig rig="threePt" dir="t"/>
            </a:scene3d>
            <a:sp3d>
              <a:bevelT w="38100" h="38100" prst="relaxedInset"/>
            </a:sp3d>
          </p:spPr>
          <p:txBody>
            <a:bodyPr wrap="none">
              <a:spAutoFit/>
            </a:bodyPr>
            <a:lstStyle/>
            <a:p>
              <a:r>
                <a:rPr lang="zh-CN" altLang="en-US" sz="2400" b="1" dirty="0">
                  <a:solidFill>
                    <a:schemeClr val="accent6">
                      <a:lumMod val="75000"/>
                    </a:schemeClr>
                  </a:solidFill>
                </a:rPr>
                <a:t>不变因子</a:t>
              </a:r>
            </a:p>
          </p:txBody>
        </p:sp>
        <p:sp>
          <p:nvSpPr>
            <p:cNvPr id="20" name="下箭头 19"/>
            <p:cNvSpPr/>
            <p:nvPr/>
          </p:nvSpPr>
          <p:spPr>
            <a:xfrm>
              <a:off x="3348000" y="2908253"/>
              <a:ext cx="144000" cy="324000"/>
            </a:xfrm>
            <a:prstGeom prst="downArrow">
              <a:avLst/>
            </a:prstGeom>
            <a:solidFill>
              <a:schemeClr val="accent5">
                <a:lumMod val="20000"/>
                <a:lumOff val="80000"/>
              </a:schemeClr>
            </a:solidFill>
            <a:ln>
              <a:noFill/>
              <a:prstDash val="solid"/>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grpSp>
      <p:grpSp>
        <p:nvGrpSpPr>
          <p:cNvPr id="3" name="组合 2"/>
          <p:cNvGrpSpPr/>
          <p:nvPr/>
        </p:nvGrpSpPr>
        <p:grpSpPr>
          <a:xfrm>
            <a:off x="1008000" y="1440000"/>
            <a:ext cx="3590633" cy="472050"/>
            <a:chOff x="1008000" y="1440000"/>
            <a:chExt cx="3590633" cy="472050"/>
          </a:xfrm>
        </p:grpSpPr>
        <mc:AlternateContent xmlns:mc="http://schemas.openxmlformats.org/markup-compatibility/2006" xmlns:a14="http://schemas.microsoft.com/office/drawing/2010/main">
          <mc:Choice Requires="a14">
            <p:sp>
              <p:nvSpPr>
                <p:cNvPr id="13" name="矩形 12"/>
                <p:cNvSpPr/>
                <p:nvPr/>
              </p:nvSpPr>
              <p:spPr>
                <a:xfrm>
                  <a:off x="2345517" y="1440000"/>
                  <a:ext cx="2253116" cy="461665"/>
                </a:xfrm>
                <a:prstGeom prst="rect">
                  <a:avLst/>
                </a:prstGeom>
                <a:solidFill>
                  <a:schemeClr val="accent5">
                    <a:lumMod val="20000"/>
                    <a:lumOff val="80000"/>
                  </a:schemeClr>
                </a:solidFill>
                <a:ln w="22225">
                  <a:noFill/>
                  <a:prstDash val="solid"/>
                </a:ln>
                <a:effectLst>
                  <a:outerShdw blurRad="50800" dist="38100" dir="2700000" algn="tl" rotWithShape="0">
                    <a:prstClr val="black">
                      <a:alpha val="40000"/>
                    </a:prstClr>
                  </a:outerShdw>
                </a:effectLst>
                <a:scene3d>
                  <a:camera prst="orthographicFront"/>
                  <a:lightRig rig="threePt" dir="t"/>
                </a:scene3d>
                <a:sp3d>
                  <a:bevelT w="38100" h="38100" prst="relaxedInset"/>
                </a:sp3d>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chemeClr val="accent6">
                                <a:lumMod val="75000"/>
                              </a:schemeClr>
                            </a:solidFill>
                            <a:latin typeface="Cambria Math"/>
                          </a:rPr>
                          <m:t>𝑨</m:t>
                        </m:r>
                        <m:d>
                          <m:dPr>
                            <m:ctrlPr>
                              <a:rPr lang="en-US" altLang="zh-CN" sz="2400" b="1" i="1" smtClean="0">
                                <a:solidFill>
                                  <a:schemeClr val="accent6">
                                    <a:lumMod val="75000"/>
                                  </a:schemeClr>
                                </a:solidFill>
                                <a:latin typeface="Cambria Math" panose="02040503050406030204" pitchFamily="18" charset="0"/>
                              </a:rPr>
                            </m:ctrlPr>
                          </m:dPr>
                          <m:e>
                            <m:r>
                              <a:rPr lang="en-US" altLang="zh-CN" sz="2400" b="1" i="1" smtClean="0">
                                <a:solidFill>
                                  <a:schemeClr val="accent6">
                                    <a:lumMod val="75000"/>
                                  </a:schemeClr>
                                </a:solidFill>
                                <a:latin typeface="Cambria Math"/>
                              </a:rPr>
                              <m:t>𝝀</m:t>
                            </m:r>
                          </m:e>
                        </m:d>
                        <m:r>
                          <a:rPr lang="en-US" altLang="zh-CN" sz="2400" b="1" i="1" smtClean="0">
                            <a:solidFill>
                              <a:schemeClr val="accent6">
                                <a:lumMod val="75000"/>
                              </a:schemeClr>
                            </a:solidFill>
                            <a:latin typeface="Cambria Math"/>
                          </a:rPr>
                          <m:t>=</m:t>
                        </m:r>
                        <m:r>
                          <a:rPr lang="en-US" altLang="zh-CN" sz="2400" b="1" i="1" smtClean="0">
                            <a:solidFill>
                              <a:schemeClr val="accent6">
                                <a:lumMod val="75000"/>
                              </a:schemeClr>
                            </a:solidFill>
                            <a:latin typeface="Cambria Math"/>
                          </a:rPr>
                          <m:t>𝝀</m:t>
                        </m:r>
                        <m:r>
                          <a:rPr lang="en-US" altLang="zh-CN" sz="2400" b="1" i="1" smtClean="0">
                            <a:solidFill>
                              <a:schemeClr val="accent6">
                                <a:lumMod val="75000"/>
                              </a:schemeClr>
                            </a:solidFill>
                            <a:latin typeface="Cambria Math"/>
                          </a:rPr>
                          <m:t>𝑬</m:t>
                        </m:r>
                        <m:r>
                          <a:rPr lang="en-US" altLang="zh-CN" sz="2400" b="1" i="1" smtClean="0">
                            <a:solidFill>
                              <a:schemeClr val="accent6">
                                <a:lumMod val="75000"/>
                              </a:schemeClr>
                            </a:solidFill>
                            <a:latin typeface="Cambria Math"/>
                          </a:rPr>
                          <m:t>−</m:t>
                        </m:r>
                        <m:r>
                          <a:rPr lang="en-US" altLang="zh-CN" sz="2400" b="1" i="1" smtClean="0">
                            <a:solidFill>
                              <a:schemeClr val="accent6">
                                <a:lumMod val="75000"/>
                              </a:schemeClr>
                            </a:solidFill>
                            <a:latin typeface="Cambria Math"/>
                          </a:rPr>
                          <m:t>𝑨</m:t>
                        </m:r>
                      </m:oMath>
                    </m:oMathPara>
                  </a14:m>
                  <a:endParaRPr lang="zh-CN" altLang="en-US" sz="2400" b="1" dirty="0">
                    <a:solidFill>
                      <a:schemeClr val="accent6">
                        <a:lumMod val="75000"/>
                      </a:schemeClr>
                    </a:solidFill>
                  </a:endParaRPr>
                </a:p>
              </p:txBody>
            </p:sp>
          </mc:Choice>
          <mc:Fallback xmlns="">
            <p:sp>
              <p:nvSpPr>
                <p:cNvPr id="13" name="矩形 12"/>
                <p:cNvSpPr>
                  <a:spLocks noRot="1" noChangeAspect="1" noMove="1" noResize="1" noEditPoints="1" noAdjustHandles="1" noChangeArrowheads="1" noChangeShapeType="1" noTextEdit="1"/>
                </p:cNvSpPr>
                <p:nvPr/>
              </p:nvSpPr>
              <p:spPr>
                <a:xfrm>
                  <a:off x="2345517" y="1440000"/>
                  <a:ext cx="2253116" cy="461665"/>
                </a:xfrm>
                <a:prstGeom prst="rect">
                  <a:avLst/>
                </a:prstGeom>
                <a:blipFill rotWithShape="1">
                  <a:blip r:embed="rId2"/>
                  <a:stretch>
                    <a:fillRect/>
                  </a:stretch>
                </a:blipFill>
                <a:ln w="22225">
                  <a:noFill/>
                  <a:prstDash val="solid"/>
                </a:ln>
                <a:effectLst>
                  <a:outerShdw blurRad="50800" dist="38100" dir="2700000" algn="tl" rotWithShape="0">
                    <a:prstClr val="black">
                      <a:alpha val="40000"/>
                    </a:prst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p:cNvSpPr/>
                <p:nvPr/>
              </p:nvSpPr>
              <p:spPr>
                <a:xfrm>
                  <a:off x="1008000" y="1450385"/>
                  <a:ext cx="479618" cy="461665"/>
                </a:xfrm>
                <a:prstGeom prst="rect">
                  <a:avLst/>
                </a:prstGeom>
                <a:solidFill>
                  <a:schemeClr val="accent5">
                    <a:lumMod val="20000"/>
                    <a:lumOff val="80000"/>
                  </a:schemeClr>
                </a:solidFill>
                <a:ln w="22225">
                  <a:noFill/>
                  <a:prstDash val="solid"/>
                </a:ln>
                <a:effectLst>
                  <a:outerShdw blurRad="50800" dist="38100" dir="2700000" algn="tl" rotWithShape="0">
                    <a:prstClr val="black">
                      <a:alpha val="40000"/>
                    </a:prstClr>
                  </a:outerShdw>
                </a:effectLst>
                <a:scene3d>
                  <a:camera prst="orthographicFront"/>
                  <a:lightRig rig="threePt" dir="t"/>
                </a:scene3d>
                <a:sp3d>
                  <a:bevelT w="38100" h="38100" prst="relaxedInset"/>
                </a:sp3d>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chemeClr val="accent6">
                                <a:lumMod val="75000"/>
                              </a:schemeClr>
                            </a:solidFill>
                            <a:latin typeface="Cambria Math"/>
                          </a:rPr>
                          <m:t>𝑨</m:t>
                        </m:r>
                      </m:oMath>
                    </m:oMathPara>
                  </a14:m>
                  <a:endParaRPr lang="zh-CN" altLang="en-US" sz="2400" b="1" dirty="0">
                    <a:solidFill>
                      <a:schemeClr val="accent6">
                        <a:lumMod val="75000"/>
                      </a:schemeClr>
                    </a:solidFill>
                  </a:endParaRPr>
                </a:p>
              </p:txBody>
            </p:sp>
          </mc:Choice>
          <mc:Fallback xmlns="">
            <p:sp>
              <p:nvSpPr>
                <p:cNvPr id="22" name="矩形 21"/>
                <p:cNvSpPr>
                  <a:spLocks noRot="1" noChangeAspect="1" noMove="1" noResize="1" noEditPoints="1" noAdjustHandles="1" noChangeArrowheads="1" noChangeShapeType="1" noTextEdit="1"/>
                </p:cNvSpPr>
                <p:nvPr/>
              </p:nvSpPr>
              <p:spPr>
                <a:xfrm>
                  <a:off x="1008000" y="1450385"/>
                  <a:ext cx="479618" cy="461665"/>
                </a:xfrm>
                <a:prstGeom prst="rect">
                  <a:avLst/>
                </a:prstGeom>
                <a:blipFill rotWithShape="1">
                  <a:blip r:embed="rId3"/>
                  <a:stretch>
                    <a:fillRect/>
                  </a:stretch>
                </a:blipFill>
                <a:ln w="22225">
                  <a:noFill/>
                  <a:prstDash val="solid"/>
                </a:ln>
                <a:effectLst>
                  <a:outerShdw blurRad="50800" dist="38100" dir="2700000" algn="tl" rotWithShape="0">
                    <a:prstClr val="black">
                      <a:alpha val="40000"/>
                    </a:prstClr>
                  </a:outerShdw>
                </a:effectLst>
              </p:spPr>
              <p:txBody>
                <a:bodyPr/>
                <a:lstStyle/>
                <a:p>
                  <a:r>
                    <a:rPr lang="zh-CN" altLang="en-US">
                      <a:noFill/>
                    </a:rPr>
                    <a:t> </a:t>
                  </a:r>
                </a:p>
              </p:txBody>
            </p:sp>
          </mc:Fallback>
        </mc:AlternateContent>
        <p:sp>
          <p:nvSpPr>
            <p:cNvPr id="23" name="下箭头 22"/>
            <p:cNvSpPr/>
            <p:nvPr/>
          </p:nvSpPr>
          <p:spPr>
            <a:xfrm rot="16200000">
              <a:off x="1839501" y="1555367"/>
              <a:ext cx="144000" cy="324000"/>
            </a:xfrm>
            <a:prstGeom prst="downArrow">
              <a:avLst/>
            </a:prstGeom>
            <a:solidFill>
              <a:schemeClr val="accent5">
                <a:lumMod val="20000"/>
                <a:lumOff val="80000"/>
              </a:schemeClr>
            </a:solidFill>
            <a:ln>
              <a:noFill/>
              <a:prstDash val="solid"/>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grpSp>
      <p:grpSp>
        <p:nvGrpSpPr>
          <p:cNvPr id="32" name="组合 31"/>
          <p:cNvGrpSpPr/>
          <p:nvPr/>
        </p:nvGrpSpPr>
        <p:grpSpPr>
          <a:xfrm>
            <a:off x="2700401" y="3804052"/>
            <a:ext cx="1415772" cy="824035"/>
            <a:chOff x="2700401" y="3804052"/>
            <a:chExt cx="1415772" cy="824035"/>
          </a:xfrm>
        </p:grpSpPr>
        <p:sp>
          <p:nvSpPr>
            <p:cNvPr id="25" name="矩形 24"/>
            <p:cNvSpPr/>
            <p:nvPr/>
          </p:nvSpPr>
          <p:spPr>
            <a:xfrm>
              <a:off x="2700401" y="4166422"/>
              <a:ext cx="1415772" cy="461665"/>
            </a:xfrm>
            <a:prstGeom prst="rect">
              <a:avLst/>
            </a:prstGeom>
            <a:solidFill>
              <a:schemeClr val="accent5">
                <a:lumMod val="20000"/>
                <a:lumOff val="80000"/>
              </a:schemeClr>
            </a:solidFill>
            <a:ln w="22225">
              <a:noFill/>
              <a:prstDash val="solid"/>
            </a:ln>
            <a:effectLst>
              <a:outerShdw blurRad="50800" dist="38100" dir="2700000" algn="tl" rotWithShape="0">
                <a:prstClr val="black">
                  <a:alpha val="40000"/>
                </a:prstClr>
              </a:outerShdw>
            </a:effectLst>
            <a:scene3d>
              <a:camera prst="orthographicFront"/>
              <a:lightRig rig="threePt" dir="t"/>
            </a:scene3d>
            <a:sp3d>
              <a:bevelT w="38100" h="38100" prst="relaxedInset"/>
            </a:sp3d>
          </p:spPr>
          <p:txBody>
            <a:bodyPr wrap="none">
              <a:spAutoFit/>
            </a:bodyPr>
            <a:lstStyle/>
            <a:p>
              <a:r>
                <a:rPr lang="zh-CN" altLang="en-US" sz="2400" b="1" dirty="0">
                  <a:solidFill>
                    <a:schemeClr val="accent6">
                      <a:lumMod val="75000"/>
                    </a:schemeClr>
                  </a:solidFill>
                </a:rPr>
                <a:t>初级因子</a:t>
              </a:r>
            </a:p>
          </p:txBody>
        </p:sp>
        <p:sp>
          <p:nvSpPr>
            <p:cNvPr id="26" name="下箭头 25"/>
            <p:cNvSpPr/>
            <p:nvPr/>
          </p:nvSpPr>
          <p:spPr>
            <a:xfrm>
              <a:off x="3348000" y="3804052"/>
              <a:ext cx="144000" cy="324000"/>
            </a:xfrm>
            <a:prstGeom prst="downArrow">
              <a:avLst/>
            </a:prstGeom>
            <a:solidFill>
              <a:schemeClr val="accent5">
                <a:lumMod val="20000"/>
                <a:lumOff val="80000"/>
              </a:schemeClr>
            </a:solidFill>
            <a:ln>
              <a:noFill/>
              <a:prstDash val="solid"/>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grpSp>
      <p:grpSp>
        <p:nvGrpSpPr>
          <p:cNvPr id="33" name="组合 32"/>
          <p:cNvGrpSpPr/>
          <p:nvPr/>
        </p:nvGrpSpPr>
        <p:grpSpPr>
          <a:xfrm>
            <a:off x="2696393" y="4716040"/>
            <a:ext cx="1444947" cy="837234"/>
            <a:chOff x="2696393" y="4716040"/>
            <a:chExt cx="1444947" cy="837234"/>
          </a:xfrm>
        </p:grpSpPr>
        <p:sp>
          <p:nvSpPr>
            <p:cNvPr id="28" name="矩形 27"/>
            <p:cNvSpPr/>
            <p:nvPr/>
          </p:nvSpPr>
          <p:spPr>
            <a:xfrm>
              <a:off x="2696393" y="5091609"/>
              <a:ext cx="1444947" cy="461665"/>
            </a:xfrm>
            <a:prstGeom prst="rect">
              <a:avLst/>
            </a:prstGeom>
            <a:solidFill>
              <a:schemeClr val="accent5">
                <a:lumMod val="20000"/>
                <a:lumOff val="80000"/>
              </a:schemeClr>
            </a:solidFill>
            <a:ln w="22225">
              <a:noFill/>
              <a:prstDash val="solid"/>
            </a:ln>
            <a:effectLst>
              <a:outerShdw blurRad="50800" dist="38100" dir="2700000" algn="tl" rotWithShape="0">
                <a:prstClr val="black">
                  <a:alpha val="40000"/>
                </a:prstClr>
              </a:outerShdw>
            </a:effectLst>
            <a:scene3d>
              <a:camera prst="orthographicFront"/>
              <a:lightRig rig="threePt" dir="t"/>
            </a:scene3d>
            <a:sp3d>
              <a:bevelT w="38100" h="38100" prst="relaxedInset"/>
            </a:sp3d>
          </p:spPr>
          <p:txBody>
            <a:bodyPr wrap="none">
              <a:spAutoFit/>
            </a:bodyPr>
            <a:lstStyle/>
            <a:p>
              <a:r>
                <a:rPr lang="en-US" altLang="zh-CN" sz="2400" b="1" dirty="0">
                  <a:solidFill>
                    <a:schemeClr val="accent6">
                      <a:lumMod val="75000"/>
                    </a:schemeClr>
                  </a:solidFill>
                  <a:latin typeface="Cambria" pitchFamily="18" charset="0"/>
                  <a:ea typeface="Cambria" pitchFamily="18" charset="0"/>
                </a:rPr>
                <a:t>Jordan</a:t>
              </a:r>
              <a:r>
                <a:rPr lang="zh-CN" altLang="en-US" sz="2400" b="1" dirty="0">
                  <a:solidFill>
                    <a:schemeClr val="accent6">
                      <a:lumMod val="75000"/>
                    </a:schemeClr>
                  </a:solidFill>
                </a:rPr>
                <a:t>块</a:t>
              </a:r>
            </a:p>
          </p:txBody>
        </p:sp>
        <p:sp>
          <p:nvSpPr>
            <p:cNvPr id="29" name="下箭头 28"/>
            <p:cNvSpPr/>
            <p:nvPr/>
          </p:nvSpPr>
          <p:spPr>
            <a:xfrm>
              <a:off x="3348000" y="4716040"/>
              <a:ext cx="144000" cy="324000"/>
            </a:xfrm>
            <a:prstGeom prst="downArrow">
              <a:avLst/>
            </a:prstGeom>
            <a:solidFill>
              <a:schemeClr val="accent5">
                <a:lumMod val="20000"/>
                <a:lumOff val="80000"/>
              </a:schemeClr>
            </a:solidFill>
            <a:ln>
              <a:noFill/>
              <a:prstDash val="solid"/>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grpSp>
      <p:grpSp>
        <p:nvGrpSpPr>
          <p:cNvPr id="34" name="组合 33"/>
          <p:cNvGrpSpPr/>
          <p:nvPr/>
        </p:nvGrpSpPr>
        <p:grpSpPr>
          <a:xfrm>
            <a:off x="1008000" y="5111162"/>
            <a:ext cx="1208114" cy="461665"/>
            <a:chOff x="1008000" y="5111162"/>
            <a:chExt cx="1208114" cy="461665"/>
          </a:xfrm>
        </p:grpSpPr>
        <mc:AlternateContent xmlns:mc="http://schemas.openxmlformats.org/markup-compatibility/2006" xmlns:a14="http://schemas.microsoft.com/office/drawing/2010/main">
          <mc:Choice Requires="a14">
            <p:sp>
              <p:nvSpPr>
                <p:cNvPr id="30" name="矩形 29"/>
                <p:cNvSpPr/>
                <p:nvPr/>
              </p:nvSpPr>
              <p:spPr>
                <a:xfrm>
                  <a:off x="1008000" y="5111162"/>
                  <a:ext cx="405880" cy="461665"/>
                </a:xfrm>
                <a:prstGeom prst="rect">
                  <a:avLst/>
                </a:prstGeom>
                <a:solidFill>
                  <a:schemeClr val="accent5">
                    <a:lumMod val="20000"/>
                    <a:lumOff val="80000"/>
                  </a:schemeClr>
                </a:solidFill>
                <a:ln w="22225">
                  <a:noFill/>
                  <a:prstDash val="solid"/>
                </a:ln>
                <a:effectLst>
                  <a:outerShdw blurRad="50800" dist="38100" dir="2700000" algn="tl" rotWithShape="0">
                    <a:prstClr val="black">
                      <a:alpha val="40000"/>
                    </a:prstClr>
                  </a:outerShdw>
                </a:effectLst>
                <a:scene3d>
                  <a:camera prst="orthographicFront"/>
                  <a:lightRig rig="threePt" dir="t"/>
                </a:scene3d>
                <a:sp3d>
                  <a:bevelT w="38100" h="38100" prst="relaxedInset"/>
                </a:sp3d>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chemeClr val="accent6">
                                <a:lumMod val="75000"/>
                              </a:schemeClr>
                            </a:solidFill>
                            <a:latin typeface="Cambria Math"/>
                          </a:rPr>
                          <m:t>𝑱</m:t>
                        </m:r>
                      </m:oMath>
                    </m:oMathPara>
                  </a14:m>
                  <a:endParaRPr lang="zh-CN" altLang="en-US" sz="2400" b="1" dirty="0">
                    <a:solidFill>
                      <a:schemeClr val="accent6">
                        <a:lumMod val="75000"/>
                      </a:schemeClr>
                    </a:solidFill>
                  </a:endParaRPr>
                </a:p>
              </p:txBody>
            </p:sp>
          </mc:Choice>
          <mc:Fallback xmlns="">
            <p:sp>
              <p:nvSpPr>
                <p:cNvPr id="30" name="矩形 29"/>
                <p:cNvSpPr>
                  <a:spLocks noRot="1" noChangeAspect="1" noMove="1" noResize="1" noEditPoints="1" noAdjustHandles="1" noChangeArrowheads="1" noChangeShapeType="1" noTextEdit="1"/>
                </p:cNvSpPr>
                <p:nvPr/>
              </p:nvSpPr>
              <p:spPr>
                <a:xfrm>
                  <a:off x="1008000" y="5111162"/>
                  <a:ext cx="405880" cy="461665"/>
                </a:xfrm>
                <a:prstGeom prst="rect">
                  <a:avLst/>
                </a:prstGeom>
                <a:blipFill rotWithShape="1">
                  <a:blip r:embed="rId4"/>
                  <a:stretch>
                    <a:fillRect/>
                  </a:stretch>
                </a:blipFill>
                <a:ln w="22225">
                  <a:noFill/>
                  <a:prstDash val="solid"/>
                </a:ln>
                <a:effectLst>
                  <a:outerShdw blurRad="50800" dist="38100" dir="2700000" algn="tl" rotWithShape="0">
                    <a:prstClr val="black">
                      <a:alpha val="40000"/>
                    </a:prstClr>
                  </a:outerShdw>
                </a:effectLst>
              </p:spPr>
              <p:txBody>
                <a:bodyPr/>
                <a:lstStyle/>
                <a:p>
                  <a:r>
                    <a:rPr lang="zh-CN" altLang="en-US">
                      <a:noFill/>
                    </a:rPr>
                    <a:t> </a:t>
                  </a:r>
                </a:p>
              </p:txBody>
            </p:sp>
          </mc:Fallback>
        </mc:AlternateContent>
        <p:sp>
          <p:nvSpPr>
            <p:cNvPr id="31" name="下箭头 30"/>
            <p:cNvSpPr/>
            <p:nvPr/>
          </p:nvSpPr>
          <p:spPr>
            <a:xfrm rot="5400000">
              <a:off x="1964114" y="5204666"/>
              <a:ext cx="144000" cy="360000"/>
            </a:xfrm>
            <a:prstGeom prst="downArrow">
              <a:avLst/>
            </a:prstGeom>
            <a:solidFill>
              <a:schemeClr val="accent5">
                <a:lumMod val="20000"/>
                <a:lumOff val="80000"/>
              </a:schemeClr>
            </a:solidFill>
            <a:ln>
              <a:noFill/>
              <a:prstDash val="solid"/>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grpSp>
    </p:spTree>
    <p:extLst>
      <p:ext uri="{BB962C8B-B14F-4D97-AF65-F5344CB8AC3E}">
        <p14:creationId xmlns:p14="http://schemas.microsoft.com/office/powerpoint/2010/main" val="3282491005"/>
      </p:ext>
    </p:extLst>
  </p:cSld>
  <p:clrMapOvr>
    <a:masterClrMapping/>
  </p:clrMapOvr>
  <p:transition spd="slow">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up)">
                                      <p:cBhvr>
                                        <p:cTn id="16" dur="500"/>
                                        <p:tgtEl>
                                          <p:spTgt spid="5"/>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wipe(up)">
                                      <p:cBhvr>
                                        <p:cTn id="20" dur="500"/>
                                        <p:tgtEl>
                                          <p:spTgt spid="32"/>
                                        </p:tgtEl>
                                      </p:cBhvr>
                                    </p:animEffect>
                                  </p:childTnLst>
                                </p:cTn>
                              </p:par>
                            </p:childTnLst>
                          </p:cTn>
                        </p:par>
                        <p:par>
                          <p:cTn id="21" fill="hold">
                            <p:stCondLst>
                              <p:cond delay="1500"/>
                            </p:stCondLst>
                            <p:childTnLst>
                              <p:par>
                                <p:cTn id="22" presetID="22" presetClass="entr" presetSubtype="1" fill="hold"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wipe(up)">
                                      <p:cBhvr>
                                        <p:cTn id="24" dur="500"/>
                                        <p:tgtEl>
                                          <p:spTgt spid="3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nodeType="click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wipe(right)">
                                      <p:cBhvr>
                                        <p:cTn id="2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计算矩阵</a:t>
            </a:r>
            <a:r>
              <a:rPr lang="en-US" altLang="zh-CN" dirty="0"/>
              <a:t>Jordan</a:t>
            </a:r>
            <a:r>
              <a:rPr lang="zh-CN" altLang="en-US" dirty="0"/>
              <a:t>标准形的方法一</a:t>
            </a:r>
          </a:p>
        </p:txBody>
      </p:sp>
      <p:grpSp>
        <p:nvGrpSpPr>
          <p:cNvPr id="3" name="组合 2"/>
          <p:cNvGrpSpPr/>
          <p:nvPr/>
        </p:nvGrpSpPr>
        <p:grpSpPr>
          <a:xfrm>
            <a:off x="1987151" y="1553342"/>
            <a:ext cx="3590633" cy="472050"/>
            <a:chOff x="1008000" y="1440000"/>
            <a:chExt cx="3590633" cy="472050"/>
          </a:xfrm>
        </p:grpSpPr>
        <mc:AlternateContent xmlns:mc="http://schemas.openxmlformats.org/markup-compatibility/2006" xmlns:a14="http://schemas.microsoft.com/office/drawing/2010/main">
          <mc:Choice Requires="a14">
            <p:sp>
              <p:nvSpPr>
                <p:cNvPr id="13" name="矩形 12"/>
                <p:cNvSpPr/>
                <p:nvPr/>
              </p:nvSpPr>
              <p:spPr>
                <a:xfrm>
                  <a:off x="2345517" y="1440000"/>
                  <a:ext cx="2253116" cy="461665"/>
                </a:xfrm>
                <a:prstGeom prst="rect">
                  <a:avLst/>
                </a:prstGeom>
                <a:solidFill>
                  <a:schemeClr val="accent5">
                    <a:lumMod val="20000"/>
                    <a:lumOff val="80000"/>
                  </a:schemeClr>
                </a:solidFill>
                <a:ln w="22225">
                  <a:noFill/>
                  <a:prstDash val="solid"/>
                </a:ln>
                <a:effectLst>
                  <a:outerShdw blurRad="50800" dist="38100" dir="2700000" algn="tl" rotWithShape="0">
                    <a:prstClr val="black">
                      <a:alpha val="40000"/>
                    </a:prstClr>
                  </a:outerShdw>
                </a:effectLst>
                <a:scene3d>
                  <a:camera prst="orthographicFront"/>
                  <a:lightRig rig="threePt" dir="t"/>
                </a:scene3d>
                <a:sp3d>
                  <a:bevelT w="38100" h="38100" prst="relaxedInset"/>
                </a:sp3d>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chemeClr val="accent6">
                                <a:lumMod val="75000"/>
                              </a:schemeClr>
                            </a:solidFill>
                            <a:latin typeface="Cambria Math"/>
                          </a:rPr>
                          <m:t>𝑨</m:t>
                        </m:r>
                        <m:d>
                          <m:dPr>
                            <m:ctrlPr>
                              <a:rPr lang="en-US" altLang="zh-CN" sz="2400" b="1" i="1" smtClean="0">
                                <a:solidFill>
                                  <a:schemeClr val="accent6">
                                    <a:lumMod val="75000"/>
                                  </a:schemeClr>
                                </a:solidFill>
                                <a:latin typeface="Cambria Math" panose="02040503050406030204" pitchFamily="18" charset="0"/>
                              </a:rPr>
                            </m:ctrlPr>
                          </m:dPr>
                          <m:e>
                            <m:r>
                              <a:rPr lang="en-US" altLang="zh-CN" sz="2400" b="1" i="1" smtClean="0">
                                <a:solidFill>
                                  <a:schemeClr val="accent6">
                                    <a:lumMod val="75000"/>
                                  </a:schemeClr>
                                </a:solidFill>
                                <a:latin typeface="Cambria Math"/>
                              </a:rPr>
                              <m:t>𝝀</m:t>
                            </m:r>
                          </m:e>
                        </m:d>
                        <m:r>
                          <a:rPr lang="en-US" altLang="zh-CN" sz="2400" b="1" i="1" smtClean="0">
                            <a:solidFill>
                              <a:schemeClr val="accent6">
                                <a:lumMod val="75000"/>
                              </a:schemeClr>
                            </a:solidFill>
                            <a:latin typeface="Cambria Math"/>
                          </a:rPr>
                          <m:t>=</m:t>
                        </m:r>
                        <m:r>
                          <a:rPr lang="en-US" altLang="zh-CN" sz="2400" b="1" i="1" smtClean="0">
                            <a:solidFill>
                              <a:schemeClr val="accent6">
                                <a:lumMod val="75000"/>
                              </a:schemeClr>
                            </a:solidFill>
                            <a:latin typeface="Cambria Math"/>
                          </a:rPr>
                          <m:t>𝝀</m:t>
                        </m:r>
                        <m:r>
                          <a:rPr lang="en-US" altLang="zh-CN" sz="2400" b="1" i="1" smtClean="0">
                            <a:solidFill>
                              <a:schemeClr val="accent6">
                                <a:lumMod val="75000"/>
                              </a:schemeClr>
                            </a:solidFill>
                            <a:latin typeface="Cambria Math"/>
                          </a:rPr>
                          <m:t>𝑬</m:t>
                        </m:r>
                        <m:r>
                          <a:rPr lang="en-US" altLang="zh-CN" sz="2400" b="1" i="1" smtClean="0">
                            <a:solidFill>
                              <a:schemeClr val="accent6">
                                <a:lumMod val="75000"/>
                              </a:schemeClr>
                            </a:solidFill>
                            <a:latin typeface="Cambria Math"/>
                          </a:rPr>
                          <m:t>−</m:t>
                        </m:r>
                        <m:r>
                          <a:rPr lang="en-US" altLang="zh-CN" sz="2400" b="1" i="1" smtClean="0">
                            <a:solidFill>
                              <a:schemeClr val="accent6">
                                <a:lumMod val="75000"/>
                              </a:schemeClr>
                            </a:solidFill>
                            <a:latin typeface="Cambria Math"/>
                          </a:rPr>
                          <m:t>𝑨</m:t>
                        </m:r>
                      </m:oMath>
                    </m:oMathPara>
                  </a14:m>
                  <a:endParaRPr lang="zh-CN" altLang="en-US" sz="2400" b="1" dirty="0">
                    <a:solidFill>
                      <a:schemeClr val="accent6">
                        <a:lumMod val="75000"/>
                      </a:schemeClr>
                    </a:solidFill>
                  </a:endParaRPr>
                </a:p>
              </p:txBody>
            </p:sp>
          </mc:Choice>
          <mc:Fallback xmlns="">
            <p:sp>
              <p:nvSpPr>
                <p:cNvPr id="13" name="矩形 12"/>
                <p:cNvSpPr>
                  <a:spLocks noRot="1" noChangeAspect="1" noMove="1" noResize="1" noEditPoints="1" noAdjustHandles="1" noChangeArrowheads="1" noChangeShapeType="1" noTextEdit="1"/>
                </p:cNvSpPr>
                <p:nvPr/>
              </p:nvSpPr>
              <p:spPr>
                <a:xfrm>
                  <a:off x="2345517" y="1440000"/>
                  <a:ext cx="2253116" cy="461665"/>
                </a:xfrm>
                <a:prstGeom prst="rect">
                  <a:avLst/>
                </a:prstGeom>
                <a:blipFill rotWithShape="1">
                  <a:blip r:embed="rId2"/>
                  <a:stretch>
                    <a:fillRect/>
                  </a:stretch>
                </a:blipFill>
                <a:ln w="22225">
                  <a:noFill/>
                  <a:prstDash val="solid"/>
                </a:ln>
                <a:effectLst>
                  <a:outerShdw blurRad="50800" dist="38100" dir="2700000" algn="tl" rotWithShape="0">
                    <a:prstClr val="black">
                      <a:alpha val="40000"/>
                    </a:prst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p:cNvSpPr/>
                <p:nvPr/>
              </p:nvSpPr>
              <p:spPr>
                <a:xfrm>
                  <a:off x="1008000" y="1450385"/>
                  <a:ext cx="479618" cy="461665"/>
                </a:xfrm>
                <a:prstGeom prst="rect">
                  <a:avLst/>
                </a:prstGeom>
                <a:solidFill>
                  <a:schemeClr val="accent5">
                    <a:lumMod val="20000"/>
                    <a:lumOff val="80000"/>
                  </a:schemeClr>
                </a:solidFill>
                <a:ln w="22225">
                  <a:noFill/>
                  <a:prstDash val="solid"/>
                </a:ln>
                <a:effectLst>
                  <a:outerShdw blurRad="50800" dist="38100" dir="2700000" algn="tl" rotWithShape="0">
                    <a:prstClr val="black">
                      <a:alpha val="40000"/>
                    </a:prstClr>
                  </a:outerShdw>
                </a:effectLst>
                <a:scene3d>
                  <a:camera prst="orthographicFront"/>
                  <a:lightRig rig="threePt" dir="t"/>
                </a:scene3d>
                <a:sp3d>
                  <a:bevelT w="38100" h="38100" prst="relaxedInset"/>
                </a:sp3d>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chemeClr val="accent6">
                                <a:lumMod val="75000"/>
                              </a:schemeClr>
                            </a:solidFill>
                            <a:latin typeface="Cambria Math"/>
                          </a:rPr>
                          <m:t>𝑨</m:t>
                        </m:r>
                      </m:oMath>
                    </m:oMathPara>
                  </a14:m>
                  <a:endParaRPr lang="zh-CN" altLang="en-US" sz="2400" b="1" dirty="0">
                    <a:solidFill>
                      <a:schemeClr val="accent6">
                        <a:lumMod val="75000"/>
                      </a:schemeClr>
                    </a:solidFill>
                  </a:endParaRPr>
                </a:p>
              </p:txBody>
            </p:sp>
          </mc:Choice>
          <mc:Fallback xmlns="">
            <p:sp>
              <p:nvSpPr>
                <p:cNvPr id="22" name="矩形 21"/>
                <p:cNvSpPr>
                  <a:spLocks noRot="1" noChangeAspect="1" noMove="1" noResize="1" noEditPoints="1" noAdjustHandles="1" noChangeArrowheads="1" noChangeShapeType="1" noTextEdit="1"/>
                </p:cNvSpPr>
                <p:nvPr/>
              </p:nvSpPr>
              <p:spPr>
                <a:xfrm>
                  <a:off x="1008000" y="1450385"/>
                  <a:ext cx="479618" cy="461665"/>
                </a:xfrm>
                <a:prstGeom prst="rect">
                  <a:avLst/>
                </a:prstGeom>
                <a:blipFill rotWithShape="1">
                  <a:blip r:embed="rId3"/>
                  <a:stretch>
                    <a:fillRect/>
                  </a:stretch>
                </a:blipFill>
                <a:ln w="22225">
                  <a:noFill/>
                  <a:prstDash val="solid"/>
                </a:ln>
                <a:effectLst>
                  <a:outerShdw blurRad="50800" dist="38100" dir="2700000" algn="tl" rotWithShape="0">
                    <a:prstClr val="black">
                      <a:alpha val="40000"/>
                    </a:prstClr>
                  </a:outerShdw>
                </a:effectLst>
              </p:spPr>
              <p:txBody>
                <a:bodyPr/>
                <a:lstStyle/>
                <a:p>
                  <a:r>
                    <a:rPr lang="zh-CN" altLang="en-US">
                      <a:noFill/>
                    </a:rPr>
                    <a:t> </a:t>
                  </a:r>
                </a:p>
              </p:txBody>
            </p:sp>
          </mc:Fallback>
        </mc:AlternateContent>
        <p:sp>
          <p:nvSpPr>
            <p:cNvPr id="23" name="下箭头 22"/>
            <p:cNvSpPr/>
            <p:nvPr/>
          </p:nvSpPr>
          <p:spPr>
            <a:xfrm rot="16200000">
              <a:off x="1839501" y="1555367"/>
              <a:ext cx="144000" cy="324000"/>
            </a:xfrm>
            <a:prstGeom prst="downArrow">
              <a:avLst/>
            </a:prstGeom>
            <a:solidFill>
              <a:schemeClr val="accent5">
                <a:lumMod val="20000"/>
                <a:lumOff val="80000"/>
              </a:schemeClr>
            </a:solidFill>
            <a:ln>
              <a:noFill/>
              <a:prstDash val="solid"/>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grpSp>
      <p:sp>
        <p:nvSpPr>
          <p:cNvPr id="6" name="矩形 5"/>
          <p:cNvSpPr/>
          <p:nvPr/>
        </p:nvSpPr>
        <p:spPr>
          <a:xfrm>
            <a:off x="634442" y="1557930"/>
            <a:ext cx="1049262" cy="461665"/>
          </a:xfrm>
          <a:prstGeom prst="rect">
            <a:avLst/>
          </a:prstGeom>
        </p:spPr>
        <p:txBody>
          <a:bodyPr wrap="none">
            <a:spAutoFit/>
          </a:bodyPr>
          <a:lstStyle/>
          <a:p>
            <a:r>
              <a:rPr kumimoji="1" lang="en-US" altLang="zh-CN" sz="2400" b="1" dirty="0">
                <a:solidFill>
                  <a:srgbClr val="000000"/>
                </a:solidFill>
                <a:latin typeface="Cambria" pitchFamily="18" charset="0"/>
                <a:ea typeface="Cambria" pitchFamily="18" charset="0"/>
              </a:rPr>
              <a:t>Step 1</a:t>
            </a:r>
            <a:endParaRPr lang="zh-CN" altLang="en-US" sz="2400" dirty="0">
              <a:latin typeface="Cambria" pitchFamily="18" charset="0"/>
            </a:endParaRPr>
          </a:p>
        </p:txBody>
      </p:sp>
      <mc:AlternateContent xmlns:mc="http://schemas.openxmlformats.org/markup-compatibility/2006" xmlns:a14="http://schemas.microsoft.com/office/drawing/2010/main">
        <mc:Choice Requires="a14">
          <p:sp>
            <p:nvSpPr>
              <p:cNvPr id="24" name="Rectangle 8">
                <a:extLst>
                  <a:ext uri="{FF2B5EF4-FFF2-40B4-BE49-F238E27FC236}">
                    <a16:creationId xmlns:a16="http://schemas.microsoft.com/office/drawing/2014/main" id="{88E0C11F-6794-4FFC-92F4-CE4389D1E38A}"/>
                  </a:ext>
                </a:extLst>
              </p:cNvPr>
              <p:cNvSpPr>
                <a:spLocks noChangeArrowheads="1"/>
              </p:cNvSpPr>
              <p:nvPr/>
            </p:nvSpPr>
            <p:spPr bwMode="auto">
              <a:xfrm>
                <a:off x="634442" y="2323410"/>
                <a:ext cx="7561263" cy="1186094"/>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lnSpc>
                    <a:spcPct val="120000"/>
                  </a:lnSpc>
                </a:pPr>
                <a:r>
                  <a:rPr lang="zh-CN" altLang="en-US" sz="2800" b="1" dirty="0">
                    <a:solidFill>
                      <a:schemeClr val="accent6"/>
                    </a:solidFill>
                    <a:latin typeface="+mn-ea"/>
                  </a:rPr>
                  <a:t>定义</a:t>
                </a:r>
                <a:endParaRPr lang="en-US" altLang="zh-CN" sz="2800" b="1" dirty="0">
                  <a:solidFill>
                    <a:schemeClr val="accent6"/>
                  </a:solidFill>
                  <a:latin typeface="+mn-ea"/>
                </a:endParaRPr>
              </a:p>
              <a:p>
                <a:pPr marL="361950">
                  <a:lnSpc>
                    <a:spcPct val="120000"/>
                  </a:lnSpc>
                </a:pPr>
                <a:r>
                  <a:rPr lang="zh-CN" altLang="en-US" sz="2400" b="1" dirty="0">
                    <a:latin typeface="+mn-ea"/>
                  </a:rPr>
                  <a:t>称下列</a:t>
                </a:r>
                <a14:m>
                  <m:oMath xmlns:m="http://schemas.openxmlformats.org/officeDocument/2006/math">
                    <m:r>
                      <a:rPr lang="en-US" altLang="zh-CN" sz="2400" b="1" i="1" smtClean="0">
                        <a:latin typeface="Cambria Math"/>
                      </a:rPr>
                      <m:t>𝝀</m:t>
                    </m:r>
                  </m:oMath>
                </a14:m>
                <a:r>
                  <a:rPr lang="en-US" altLang="zh-CN" sz="2400" b="1" dirty="0">
                    <a:latin typeface="+mn-ea"/>
                  </a:rPr>
                  <a:t>-</a:t>
                </a:r>
                <a:r>
                  <a:rPr lang="zh-CN" altLang="en-US" sz="2400" b="1" dirty="0">
                    <a:latin typeface="+mn-ea"/>
                  </a:rPr>
                  <a:t>矩阵为</a:t>
                </a:r>
                <a14:m>
                  <m:oMath xmlns:m="http://schemas.openxmlformats.org/officeDocument/2006/math">
                    <m:r>
                      <a:rPr lang="en-US" altLang="zh-CN" sz="2400" b="1" i="1" smtClean="0">
                        <a:latin typeface="Cambria Math"/>
                      </a:rPr>
                      <m:t>𝑨</m:t>
                    </m:r>
                    <m:r>
                      <a:rPr lang="en-US" altLang="zh-CN" sz="2400" b="1" i="1" smtClean="0">
                        <a:latin typeface="Cambria Math"/>
                      </a:rPr>
                      <m:t>=</m:t>
                    </m:r>
                    <m:sSub>
                      <m:sSubPr>
                        <m:ctrlPr>
                          <a:rPr lang="en-US" altLang="zh-CN" sz="2400" b="1" i="1" smtClean="0">
                            <a:latin typeface="Cambria Math" panose="02040503050406030204" pitchFamily="18" charset="0"/>
                          </a:rPr>
                        </m:ctrlPr>
                      </m:sSubPr>
                      <m:e>
                        <m:d>
                          <m:dPr>
                            <m:ctrlPr>
                              <a:rPr lang="en-US" altLang="zh-CN" sz="2400" b="1" i="1" smtClean="0">
                                <a:latin typeface="Cambria Math" panose="02040503050406030204" pitchFamily="18" charset="0"/>
                              </a:rPr>
                            </m:ctrlPr>
                          </m:dPr>
                          <m:e>
                            <m:sSub>
                              <m:sSubPr>
                                <m:ctrlPr>
                                  <a:rPr lang="en-US" altLang="zh-CN" sz="2400" b="1" i="1" smtClean="0">
                                    <a:latin typeface="Cambria Math" panose="02040503050406030204" pitchFamily="18" charset="0"/>
                                  </a:rPr>
                                </m:ctrlPr>
                              </m:sSubPr>
                              <m:e>
                                <m:r>
                                  <a:rPr lang="en-US" altLang="zh-CN" sz="2400" b="1" i="1" smtClean="0">
                                    <a:latin typeface="Cambria Math"/>
                                  </a:rPr>
                                  <m:t>𝒂</m:t>
                                </m:r>
                              </m:e>
                              <m:sub>
                                <m:r>
                                  <a:rPr lang="en-US" altLang="zh-CN" sz="2400" b="1" i="1" smtClean="0">
                                    <a:latin typeface="Cambria Math"/>
                                  </a:rPr>
                                  <m:t>𝒊𝒋</m:t>
                                </m:r>
                              </m:sub>
                            </m:sSub>
                          </m:e>
                        </m:d>
                      </m:e>
                      <m:sub>
                        <m:r>
                          <a:rPr lang="en-US" altLang="zh-CN" sz="2400" b="1" i="1" smtClean="0">
                            <a:latin typeface="Cambria Math"/>
                          </a:rPr>
                          <m:t>𝒏𝒏</m:t>
                        </m:r>
                      </m:sub>
                    </m:sSub>
                  </m:oMath>
                </a14:m>
                <a:r>
                  <a:rPr lang="zh-CN" altLang="en-US" sz="2400" b="1" dirty="0">
                    <a:latin typeface="+mn-ea"/>
                  </a:rPr>
                  <a:t>的特征矩阵</a:t>
                </a:r>
              </a:p>
            </p:txBody>
          </p:sp>
        </mc:Choice>
        <mc:Fallback xmlns="">
          <p:sp>
            <p:nvSpPr>
              <p:cNvPr id="24" name="Rectangle 8">
                <a:extLst>
                  <a:ext uri="{FF2B5EF4-FFF2-40B4-BE49-F238E27FC236}">
                    <a16:creationId xmlns:a16="http://schemas.microsoft.com/office/drawing/2014/main" xmlns="" xmlns:a14="http://schemas.microsoft.com/office/drawing/2010/main" id="{88E0C11F-6794-4FFC-92F4-CE4389D1E38A}"/>
                  </a:ext>
                </a:extLst>
              </p:cNvPr>
              <p:cNvSpPr>
                <a:spLocks noRot="1" noChangeAspect="1" noMove="1" noResize="1" noEditPoints="1" noAdjustHandles="1" noChangeArrowheads="1" noChangeShapeType="1" noTextEdit="1"/>
              </p:cNvSpPr>
              <p:nvPr/>
            </p:nvSpPr>
            <p:spPr bwMode="auto">
              <a:xfrm>
                <a:off x="634442" y="2323410"/>
                <a:ext cx="7561263" cy="1186094"/>
              </a:xfrm>
              <a:prstGeom prst="rect">
                <a:avLst/>
              </a:prstGeom>
              <a:blipFill rotWithShape="1">
                <a:blip r:embed="rId4"/>
                <a:stretch>
                  <a:fillRect l="-1613" t="-1538" b="-307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Rectangle 8">
                <a:extLst>
                  <a:ext uri="{FF2B5EF4-FFF2-40B4-BE49-F238E27FC236}">
                    <a16:creationId xmlns:a16="http://schemas.microsoft.com/office/drawing/2014/main" id="{88E0C11F-6794-4FFC-92F4-CE4389D1E38A}"/>
                  </a:ext>
                </a:extLst>
              </p:cNvPr>
              <p:cNvSpPr>
                <a:spLocks noChangeArrowheads="1"/>
              </p:cNvSpPr>
              <p:nvPr/>
            </p:nvSpPr>
            <p:spPr bwMode="auto">
              <a:xfrm>
                <a:off x="751888" y="3577349"/>
                <a:ext cx="5892194" cy="1516634"/>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lnSpc>
                    <a:spcPct val="120000"/>
                  </a:lnSpc>
                </a:pPr>
                <a14:m>
                  <m:oMathPara xmlns:m="http://schemas.openxmlformats.org/officeDocument/2006/math">
                    <m:oMathParaPr>
                      <m:jc m:val="centerGroup"/>
                    </m:oMathParaPr>
                    <m:oMath xmlns:m="http://schemas.openxmlformats.org/officeDocument/2006/math">
                      <m:r>
                        <a:rPr lang="en-US" altLang="zh-CN" sz="2000" b="1" i="1" smtClean="0">
                          <a:latin typeface="Cambria Math"/>
                        </a:rPr>
                        <m:t>𝑨</m:t>
                      </m:r>
                      <m:d>
                        <m:dPr>
                          <m:ctrlPr>
                            <a:rPr lang="en-US" altLang="zh-CN" sz="2000" b="1" i="1" smtClean="0">
                              <a:latin typeface="Cambria Math" panose="02040503050406030204" pitchFamily="18" charset="0"/>
                            </a:rPr>
                          </m:ctrlPr>
                        </m:dPr>
                        <m:e>
                          <m:r>
                            <a:rPr lang="en-US" altLang="zh-CN" sz="2000" b="1" i="1" smtClean="0">
                              <a:latin typeface="Cambria Math"/>
                            </a:rPr>
                            <m:t>𝝀</m:t>
                          </m:r>
                        </m:e>
                      </m:d>
                      <m:r>
                        <a:rPr lang="en-US" altLang="zh-CN" sz="2000" b="1" i="1" smtClean="0">
                          <a:latin typeface="Cambria Math"/>
                        </a:rPr>
                        <m:t>=</m:t>
                      </m:r>
                      <m:r>
                        <a:rPr lang="en-US" altLang="zh-CN" sz="2000" b="1" i="1" smtClean="0">
                          <a:latin typeface="Cambria Math"/>
                        </a:rPr>
                        <m:t>𝝀</m:t>
                      </m:r>
                      <m:r>
                        <a:rPr lang="en-US" altLang="zh-CN" sz="2000" b="1" i="1" smtClean="0">
                          <a:latin typeface="Cambria Math"/>
                        </a:rPr>
                        <m:t>𝑬</m:t>
                      </m:r>
                      <m:r>
                        <a:rPr lang="en-US" altLang="zh-CN" sz="2000" b="1" i="1" smtClean="0">
                          <a:latin typeface="Cambria Math"/>
                        </a:rPr>
                        <m:t>−</m:t>
                      </m:r>
                      <m:r>
                        <a:rPr lang="en-US" altLang="zh-CN" sz="2000" b="1" i="1" smtClean="0">
                          <a:latin typeface="Cambria Math"/>
                        </a:rPr>
                        <m:t>𝑨</m:t>
                      </m:r>
                      <m:r>
                        <a:rPr lang="en-US" altLang="zh-CN" sz="2000" b="1" i="1" smtClean="0">
                          <a:latin typeface="Cambria Math"/>
                        </a:rPr>
                        <m:t>=</m:t>
                      </m:r>
                      <m:d>
                        <m:dPr>
                          <m:begChr m:val="["/>
                          <m:endChr m:val="]"/>
                          <m:ctrlPr>
                            <a:rPr lang="en-US" altLang="zh-CN" sz="2000" b="1" i="1" smtClean="0">
                              <a:latin typeface="Cambria Math" panose="02040503050406030204" pitchFamily="18" charset="0"/>
                            </a:rPr>
                          </m:ctrlPr>
                        </m:dPr>
                        <m:e>
                          <m:m>
                            <m:mPr>
                              <m:mcs>
                                <m:mc>
                                  <m:mcPr>
                                    <m:count m:val="4"/>
                                    <m:mcJc m:val="center"/>
                                  </m:mcPr>
                                </m:mc>
                              </m:mcs>
                              <m:ctrlPr>
                                <a:rPr lang="zh-CN" altLang="en-US" sz="2000" i="1">
                                  <a:latin typeface="Cambria Math" panose="02040503050406030204" pitchFamily="18" charset="0"/>
                                </a:rPr>
                              </m:ctrlPr>
                            </m:mPr>
                            <m:mr>
                              <m:e>
                                <m:r>
                                  <m:rPr>
                                    <m:brk m:alnAt="7"/>
                                  </m:rPr>
                                  <a:rPr lang="zh-CN" altLang="en-US" sz="2000" i="1">
                                    <a:latin typeface="Cambria Math" panose="02040503050406030204" pitchFamily="18" charset="0"/>
                                  </a:rPr>
                                  <m:t>𝜆</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11</m:t>
                                    </m:r>
                                  </m:sub>
                                </m:sSub>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m:t>
                                    </m:r>
                                    <m:r>
                                      <a:rPr lang="en-US" altLang="zh-CN" sz="2000" i="1">
                                        <a:latin typeface="Cambria Math" panose="02040503050406030204" pitchFamily="18" charset="0"/>
                                      </a:rPr>
                                      <m:t>𝑎</m:t>
                                    </m:r>
                                  </m:e>
                                  <m:sub>
                                    <m:r>
                                      <a:rPr lang="en-US" altLang="zh-CN" sz="2000" i="1">
                                        <a:latin typeface="Cambria Math" panose="02040503050406030204" pitchFamily="18" charset="0"/>
                                      </a:rPr>
                                      <m:t>12</m:t>
                                    </m:r>
                                  </m:sub>
                                </m:sSub>
                              </m:e>
                              <m:e>
                                <m:r>
                                  <a:rPr lang="en-US" altLang="zh-CN" sz="2000" i="1">
                                    <a:latin typeface="Cambria Math" panose="02040503050406030204" pitchFamily="18" charset="0"/>
                                    <a:ea typeface="Cambria Math" panose="02040503050406030204" pitchFamily="18" charset="0"/>
                                  </a:rPr>
                                  <m:t>⋯</m:t>
                                </m:r>
                              </m:e>
                              <m:e>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1</m:t>
                                    </m:r>
                                    <m:r>
                                      <a:rPr lang="en-US" altLang="zh-CN" sz="2000" i="1">
                                        <a:latin typeface="Cambria Math" panose="02040503050406030204" pitchFamily="18" charset="0"/>
                                      </a:rPr>
                                      <m:t>𝑛</m:t>
                                    </m:r>
                                  </m:sub>
                                </m:sSub>
                              </m:e>
                            </m:mr>
                            <m:mr>
                              <m:e>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21</m:t>
                                    </m:r>
                                  </m:sub>
                                </m:sSub>
                              </m:e>
                              <m:e>
                                <m:r>
                                  <a:rPr lang="zh-CN" altLang="en-US" sz="2000" i="1">
                                    <a:latin typeface="Cambria Math" panose="02040503050406030204" pitchFamily="18" charset="0"/>
                                  </a:rPr>
                                  <m:t>𝜆</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22</m:t>
                                    </m:r>
                                  </m:sub>
                                </m:sSub>
                              </m:e>
                              <m:e>
                                <m:r>
                                  <a:rPr lang="en-US" altLang="zh-CN" sz="2000" i="1">
                                    <a:latin typeface="Cambria Math" panose="02040503050406030204" pitchFamily="18" charset="0"/>
                                    <a:ea typeface="Cambria Math" panose="02040503050406030204" pitchFamily="18" charset="0"/>
                                  </a:rPr>
                                  <m:t>⋯</m:t>
                                </m:r>
                              </m:e>
                              <m:e>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2</m:t>
                                    </m:r>
                                    <m:r>
                                      <a:rPr lang="en-US" altLang="zh-CN" sz="2000" i="1">
                                        <a:latin typeface="Cambria Math" panose="02040503050406030204" pitchFamily="18" charset="0"/>
                                      </a:rPr>
                                      <m:t>𝑛</m:t>
                                    </m:r>
                                  </m:sub>
                                </m:sSub>
                              </m:e>
                            </m:mr>
                            <m:mr>
                              <m:e>
                                <m:r>
                                  <a:rPr lang="en-US" altLang="zh-CN" sz="2000" i="1">
                                    <a:latin typeface="Cambria Math" panose="02040503050406030204" pitchFamily="18" charset="0"/>
                                    <a:ea typeface="Cambria Math" panose="02040503050406030204" pitchFamily="18" charset="0"/>
                                  </a:rPr>
                                  <m:t>⋯</m:t>
                                </m:r>
                              </m:e>
                              <m:e>
                                <m:r>
                                  <a:rPr lang="en-US" altLang="zh-CN" sz="2000" i="1">
                                    <a:latin typeface="Cambria Math" panose="02040503050406030204" pitchFamily="18" charset="0"/>
                                    <a:ea typeface="Cambria Math" panose="02040503050406030204" pitchFamily="18" charset="0"/>
                                  </a:rPr>
                                  <m:t>⋯</m:t>
                                </m:r>
                              </m:e>
                              <m:e>
                                <m:r>
                                  <a:rPr lang="en-US" altLang="zh-CN" sz="2000" i="1">
                                    <a:latin typeface="Cambria Math" panose="02040503050406030204" pitchFamily="18" charset="0"/>
                                    <a:ea typeface="Cambria Math" panose="02040503050406030204" pitchFamily="18" charset="0"/>
                                  </a:rPr>
                                  <m:t>⋱</m:t>
                                </m:r>
                              </m:e>
                              <m:e>
                                <m:r>
                                  <a:rPr lang="en-US" altLang="zh-CN" sz="2000" i="1">
                                    <a:latin typeface="Cambria Math" panose="02040503050406030204" pitchFamily="18" charset="0"/>
                                    <a:ea typeface="Cambria Math" panose="02040503050406030204" pitchFamily="18" charset="0"/>
                                  </a:rPr>
                                  <m:t>⋯</m:t>
                                </m:r>
                              </m:e>
                            </m:mr>
                            <m:mr>
                              <m:e>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𝑎</m:t>
                                    </m:r>
                                  </m:e>
                                  <m:sub>
                                    <m:r>
                                      <a:rPr lang="en-US" altLang="zh-CN" sz="2000" i="1">
                                        <a:latin typeface="Cambria Math" panose="02040503050406030204" pitchFamily="18" charset="0"/>
                                        <a:ea typeface="Cambria Math" panose="02040503050406030204" pitchFamily="18" charset="0"/>
                                      </a:rPr>
                                      <m:t>𝑛</m:t>
                                    </m:r>
                                    <m:r>
                                      <a:rPr lang="en-US" altLang="zh-CN" sz="2000" i="1">
                                        <a:latin typeface="Cambria Math" panose="02040503050406030204" pitchFamily="18" charset="0"/>
                                        <a:ea typeface="Cambria Math" panose="02040503050406030204" pitchFamily="18" charset="0"/>
                                      </a:rPr>
                                      <m:t>1</m:t>
                                    </m:r>
                                  </m:sub>
                                </m:sSub>
                              </m:e>
                              <m:e>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𝑎</m:t>
                                    </m:r>
                                  </m:e>
                                  <m:sub>
                                    <m:r>
                                      <a:rPr lang="en-US" altLang="zh-CN" sz="2000" i="1">
                                        <a:latin typeface="Cambria Math" panose="02040503050406030204" pitchFamily="18" charset="0"/>
                                        <a:ea typeface="Cambria Math" panose="02040503050406030204" pitchFamily="18" charset="0"/>
                                      </a:rPr>
                                      <m:t>𝑛</m:t>
                                    </m:r>
                                    <m:r>
                                      <a:rPr lang="en-US" altLang="zh-CN" sz="2000" i="1">
                                        <a:latin typeface="Cambria Math" panose="02040503050406030204" pitchFamily="18" charset="0"/>
                                        <a:ea typeface="Cambria Math" panose="02040503050406030204" pitchFamily="18" charset="0"/>
                                      </a:rPr>
                                      <m:t>2</m:t>
                                    </m:r>
                                  </m:sub>
                                </m:sSub>
                              </m:e>
                              <m:e>
                                <m:r>
                                  <a:rPr lang="en-US" altLang="zh-CN" sz="2000" i="1">
                                    <a:latin typeface="Cambria Math" panose="02040503050406030204" pitchFamily="18" charset="0"/>
                                    <a:ea typeface="Cambria Math" panose="02040503050406030204" pitchFamily="18" charset="0"/>
                                  </a:rPr>
                                  <m:t>⋯</m:t>
                                </m:r>
                              </m:e>
                              <m:e>
                                <m:r>
                                  <a:rPr lang="zh-CN" altLang="en-US" sz="2000" i="1">
                                    <a:latin typeface="Cambria Math" panose="02040503050406030204" pitchFamily="18" charset="0"/>
                                    <a:ea typeface="Cambria Math" panose="02040503050406030204" pitchFamily="18" charset="0"/>
                                  </a:rPr>
                                  <m:t>𝜆</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𝑛𝑛</m:t>
                                    </m:r>
                                  </m:sub>
                                </m:sSub>
                              </m:e>
                            </m:mr>
                          </m:m>
                        </m:e>
                      </m:d>
                    </m:oMath>
                  </m:oMathPara>
                </a14:m>
                <a:endParaRPr lang="zh-CN" altLang="en-US" sz="2000" b="1" dirty="0">
                  <a:latin typeface="+mn-ea"/>
                </a:endParaRPr>
              </a:p>
            </p:txBody>
          </p:sp>
        </mc:Choice>
        <mc:Fallback xmlns="">
          <p:sp>
            <p:nvSpPr>
              <p:cNvPr id="27" name="Rectangle 8">
                <a:extLst>
                  <a:ext uri="{FF2B5EF4-FFF2-40B4-BE49-F238E27FC236}">
                    <a16:creationId xmlns="" xmlns:a16="http://schemas.microsoft.com/office/drawing/2014/main" xmlns:a14="http://schemas.microsoft.com/office/drawing/2010/main" id="{88E0C11F-6794-4FFC-92F4-CE4389D1E38A}"/>
                  </a:ext>
                </a:extLst>
              </p:cNvPr>
              <p:cNvSpPr>
                <a:spLocks noRot="1" noChangeAspect="1" noMove="1" noResize="1" noEditPoints="1" noAdjustHandles="1" noChangeArrowheads="1" noChangeShapeType="1" noTextEdit="1"/>
              </p:cNvSpPr>
              <p:nvPr/>
            </p:nvSpPr>
            <p:spPr bwMode="auto">
              <a:xfrm>
                <a:off x="751888" y="3577349"/>
                <a:ext cx="5892194" cy="1516634"/>
              </a:xfrm>
              <a:prstGeom prst="rect">
                <a:avLst/>
              </a:prstGeom>
              <a:blipFill rotWithShape="1">
                <a:blip r:embed="rId5"/>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3471088932"/>
      </p:ext>
    </p:extLst>
  </p:cSld>
  <p:clrMapOvr>
    <a:masterClrMapping/>
  </p:clrMapOvr>
  <p:transition spd="slow">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7" grpId="0"/>
    </p:bldLst>
  </p:timing>
</p:sld>
</file>

<file path=ppt/theme/theme1.xml><?xml version="1.0" encoding="utf-8"?>
<a:theme xmlns:a="http://schemas.openxmlformats.org/drawingml/2006/main" name="Office 主题​​">
  <a:themeElements>
    <a:clrScheme name="自定义">
      <a:dk1>
        <a:srgbClr val="1C1C1C"/>
      </a:dk1>
      <a:lt1>
        <a:srgbClr val="FFFFFF"/>
      </a:lt1>
      <a:dk2>
        <a:srgbClr val="1C1C1C"/>
      </a:dk2>
      <a:lt2>
        <a:srgbClr val="FFFFFF"/>
      </a:lt2>
      <a:accent1>
        <a:srgbClr val="1C4272"/>
      </a:accent1>
      <a:accent2>
        <a:srgbClr val="1C77C3"/>
      </a:accent2>
      <a:accent3>
        <a:srgbClr val="39A9DB"/>
      </a:accent3>
      <a:accent4>
        <a:srgbClr val="40BCD8"/>
      </a:accent4>
      <a:accent5>
        <a:srgbClr val="F39237"/>
      </a:accent5>
      <a:accent6>
        <a:srgbClr val="D63230"/>
      </a:accent6>
      <a:hlink>
        <a:srgbClr val="0563C1"/>
      </a:hlink>
      <a:folHlink>
        <a:srgbClr val="954F72"/>
      </a:folHlink>
    </a:clrScheme>
    <a:fontScheme name="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693</TotalTime>
  <Words>1643</Words>
  <Application>Microsoft Office PowerPoint</Application>
  <PresentationFormat>宽屏</PresentationFormat>
  <Paragraphs>181</Paragraphs>
  <Slides>27</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37" baseType="lpstr">
      <vt:lpstr>黑体</vt:lpstr>
      <vt:lpstr>华文楷体</vt:lpstr>
      <vt:lpstr>宋体</vt:lpstr>
      <vt:lpstr>微软雅黑</vt:lpstr>
      <vt:lpstr>Arial</vt:lpstr>
      <vt:lpstr>Cambria</vt:lpstr>
      <vt:lpstr>Cambria Math</vt:lpstr>
      <vt:lpstr>Times New Roman</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Alyfant</dc:creator>
  <cp:lastModifiedBy>XiaZaiMa.COM</cp:lastModifiedBy>
  <cp:revision>147</cp:revision>
  <dcterms:created xsi:type="dcterms:W3CDTF">2019-05-01T08:28:28Z</dcterms:created>
  <dcterms:modified xsi:type="dcterms:W3CDTF">2021-11-17T23:56:46Z</dcterms:modified>
</cp:coreProperties>
</file>